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336" r:id="rId5"/>
    <p:sldId id="356" r:id="rId6"/>
    <p:sldId id="347" r:id="rId7"/>
    <p:sldId id="338" r:id="rId8"/>
    <p:sldId id="339" r:id="rId9"/>
    <p:sldId id="340" r:id="rId10"/>
    <p:sldId id="341" r:id="rId11"/>
    <p:sldId id="342" r:id="rId12"/>
    <p:sldId id="343" r:id="rId13"/>
    <p:sldId id="348" r:id="rId14"/>
    <p:sldId id="349" r:id="rId15"/>
    <p:sldId id="351" r:id="rId16"/>
    <p:sldId id="352" r:id="rId17"/>
    <p:sldId id="354" r:id="rId18"/>
    <p:sldId id="355" r:id="rId19"/>
    <p:sldId id="357" r:id="rId20"/>
    <p:sldId id="333" r:id="rId21"/>
    <p:sldId id="350" r:id="rId22"/>
    <p:sldId id="299" r:id="rId23"/>
    <p:sldId id="335" r:id="rId24"/>
    <p:sldId id="344" r:id="rId25"/>
    <p:sldId id="345" r:id="rId26"/>
    <p:sldId id="33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FCF488-8004-483A-8355-E8C8241931AA}">
          <p14:sldIdLst>
            <p14:sldId id="256"/>
            <p14:sldId id="258"/>
            <p14:sldId id="259"/>
          </p14:sldIdLst>
        </p14:section>
        <p14:section name="Requirements" id="{1EB54CAC-B773-4AAF-BACA-653226F6AFC5}">
          <p14:sldIdLst>
            <p14:sldId id="336"/>
            <p14:sldId id="356"/>
          </p14:sldIdLst>
        </p14:section>
        <p14:section name="Demo" id="{CC02129D-E7CB-401B-B560-9115D0147B00}">
          <p14:sldIdLst>
            <p14:sldId id="347"/>
          </p14:sldIdLst>
        </p14:section>
        <p14:section name="Solution" id="{A2B913C8-7968-4B1B-8A11-5B424F62A56E}">
          <p14:sldIdLst>
            <p14:sldId id="338"/>
            <p14:sldId id="339"/>
            <p14:sldId id="340"/>
            <p14:sldId id="341"/>
            <p14:sldId id="342"/>
            <p14:sldId id="343"/>
          </p14:sldIdLst>
        </p14:section>
        <p14:section name="MVP - Extend VSS" id="{B49B8D5C-5797-489A-ADAF-5315D258A6A2}">
          <p14:sldIdLst>
            <p14:sldId id="348"/>
            <p14:sldId id="349"/>
          </p14:sldIdLst>
        </p14:section>
        <p14:section name="MDP - Reorganize Entries" id="{A13159FA-51AC-433B-8D93-F6130EF2BFA3}">
          <p14:sldIdLst>
            <p14:sldId id="351"/>
            <p14:sldId id="352"/>
            <p14:sldId id="354"/>
            <p14:sldId id="355"/>
            <p14:sldId id="357"/>
          </p14:sldIdLst>
        </p14:section>
        <p14:section name="Questions" id="{A3B73AB8-A81C-43F2-8FF0-76E7D046C729}">
          <p14:sldIdLst>
            <p14:sldId id="333"/>
          </p14:sldIdLst>
        </p14:section>
        <p14:section name="Archive" id="{9FE06520-8AC4-48A7-B8A9-3187D9A4E639}">
          <p14:sldIdLst>
            <p14:sldId id="350"/>
            <p14:sldId id="299"/>
            <p14:sldId id="335"/>
            <p14:sldId id="344"/>
            <p14:sldId id="345"/>
            <p14:sldId id="33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00B050"/>
    <a:srgbClr val="FFFFCC"/>
    <a:srgbClr val="FFFFFF"/>
    <a:srgbClr val="461E64"/>
    <a:srgbClr val="7030A0"/>
    <a:srgbClr val="CC0000"/>
    <a:srgbClr val="EBF6FF"/>
    <a:srgbClr val="66FF66"/>
    <a:srgbClr val="B48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48" autoAdjust="0"/>
    <p:restoredTop sz="65100" autoAdjust="0"/>
  </p:normalViewPr>
  <p:slideViewPr>
    <p:cSldViewPr snapToGrid="0">
      <p:cViewPr varScale="1">
        <p:scale>
          <a:sx n="74" d="100"/>
          <a:sy n="74" d="100"/>
        </p:scale>
        <p:origin x="153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4104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31EE6-39E4-46F8-8E1D-82DB31B53D5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2B780-C3E3-48EC-ACDE-F2225CB3F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1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2B780-C3E3-48EC-ACDE-F2225CB3FE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050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Calibri" panose="020F0502020204030204" pitchFamily="34" charset="0"/>
              </a:rPr>
              <a:t>Data Property </a:t>
            </a: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– The value is a literal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Those values can be constrained by such things as a range of values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Each has a data type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And perhaps a default unit (of measure or concentration)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Of course we give it a precise definition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….here's the spec for a property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We've promoted the property type from an attribute of a struct to a first-class citizen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The values for this are literals, so a data property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And given it the class it instantiates…in this case we've expressed a deep property type hierarchy for demo purposes, but it's not necessary for MVP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22789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Calibri" panose="020F0502020204030204" pitchFamily="34" charset="0"/>
              </a:rPr>
              <a:t>Object </a:t>
            </a: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– A vehicle part, occupant, geolocation, or other physical object that is being described or manipulated by a signal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Objects can be </a:t>
            </a:r>
            <a:r>
              <a:rPr lang="en-US" b="1">
                <a:solidFill>
                  <a:srgbClr val="000000"/>
                </a:solidFill>
                <a:latin typeface="Calibri" panose="020F0502020204030204" pitchFamily="34" charset="0"/>
              </a:rPr>
              <a:t>part of </a:t>
            </a: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other objects, declared explicitly instead of implied via naming convention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Each object has a type explicitly denoted by its </a:t>
            </a:r>
            <a:r>
              <a:rPr lang="en-US" b="1">
                <a:solidFill>
                  <a:srgbClr val="000000"/>
                </a:solidFill>
                <a:latin typeface="Calibri" panose="020F0502020204030204" pitchFamily="34" charset="0"/>
              </a:rPr>
              <a:t>class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Classes can participate in </a:t>
            </a:r>
            <a:r>
              <a:rPr lang="en-US" b="1">
                <a:solidFill>
                  <a:srgbClr val="000000"/>
                </a:solidFill>
                <a:latin typeface="Calibri" panose="020F0502020204030204" pitchFamily="34" charset="0"/>
              </a:rPr>
              <a:t>generalization hierarchies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1120722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Here is a comparison of the models.  But the pic on the left illustrates a sample sub-graph rather than a model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This is how we might depict the model: A branch can contain other branches or any of these other items, and a struct can contain properties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When we view the models in an apples-to-apples comparison, it becomes pretty obvious that the data model is more expressive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31640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So here is what a signal might look like with the extensions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Now that we define the property independently, no need for the data type</a:t>
            </a:r>
            <a:br>
              <a:rPr lang="en-US"/>
            </a:br>
            <a:r>
              <a:rPr lang="en-US"/>
              <a:t>Now that we've defined it as a signal we no longer need Actuator</a:t>
            </a:r>
            <a:br>
              <a:rPr lang="en-US"/>
            </a:br>
            <a:r>
              <a:rPr lang="en-US"/>
              <a:t>And the description can be replaced by the definition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25678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So although the extensions provide the necessary functionality, this MVP is like grafting a data model on top of a tree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0392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Keep the signals, they’re good.  Just specify them at the object level instead of class level for instances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Keep the branches that represent classes and objects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Add properties as first-class citizens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1140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Remove the Tree Structure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Remove Artificial Types (branch)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Remove the signal distinctions and have signal refer to property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Allowed Values are objects that instantiate classes, as are Instances, and have Signal refer to object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31283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Currently we must descend the tree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To act like a flexible data store, it must support associative relationships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51839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It's a no-no for a parent to know of its children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So we invert the relationship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Then we can append a new child with no modifications (Open/Closed Principle)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We can delete or deprecate unwanted children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We can append new information about each object with no modifications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1674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To visualize the previous yaml entries: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We have signals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…and they report properties (which are now first-class citizens)…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…of particular objects…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…which can be components of other objects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…each of which instantiate a class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48925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Alan Freedman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/>
              <a:t>Joined Ford as Principal Data Architect on 7/31/2023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/>
              <a:t>Before that with Autonomic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2B780-C3E3-48EC-ACDE-F2225CB3FE7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209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2B780-C3E3-48EC-ACDE-F2225CB3FE7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3682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I'll go through the k/v pairs later, but for now…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Property – Liberate from struct and recast as first-class citizen that helps define signals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/>
              <a:t>Data property - A property whose values are literals.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Signals (VSS actuators, attributes, and sensors) explicitly name their objects and properties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We think of these as relationships, or foreign keys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277644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91663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25164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Property Class – AKA quantity kind.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	All properties whose class is temperature take values in degrees Celsius, Fahrenheit, or Kelvin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	All properties whose class is speed take values length divided by distance: meters per second, kilometers or miles per hour, etc.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/>
              <a:t>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5685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Requirement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Ford has an immediate requirement to add thousands of native vehicle signals (CAN bus, DTC, etc.) to our new data model. 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We want that new data model to be able to interact with partners who have adopted the VSS.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Demo: I'll briefly demo: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…how we used an extended version of VSS to generate the metadata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…then how we used the metadata to automate the generation of signals, objects, and properties and their mapping to VSS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Solution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Define "signal" so that humans and machines are clear about its meaning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Specify each signal according to the definition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Rather than map signal-to-signal, we'll associate them by their semantics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MVP – Extend the VSS to express a data model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Added types that represent signal domain classes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Added key-value pairs that allow non-tree associations and make each entry independent of tree structure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MDP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Remove constraints and invert relationships to act as model rather than tree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2B780-C3E3-48EC-ACDE-F2225CB3FE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38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Thousands of signals from CAN bus, Diagnostic Trouble Codes, and several other sources.  </a:t>
            </a:r>
            <a:br>
              <a:rPr lang="en-US" dirty="0"/>
            </a:br>
            <a:r>
              <a:rPr lang="en-US" dirty="0"/>
              <a:t>(For the PoC, I just worked with the HVAC tree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These first two have a signal that corresponds to the object and property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The second two have a signal that corresponds to a class and property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The final two have no corresponding signal and are missing a corresponding object and/or property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3813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The one thing that makes everything else possible is specifying that a signal is A Registry Entry that specifies a Property of a particular Feature of Interest (or Object)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…and that we specify that to humans and machines alike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33093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2B780-C3E3-48EC-ACDE-F2225CB3FE7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60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The tree connections between branches become partOf associations for objects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The tree connections between branches and actuators/sensors/attributes are become signal associations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The tree connections between branches and instances transform to classes and objects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17676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Signal…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…A property…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…describing a particular object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We've extended the yaml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…first by adding a type that corresponds to the domain object, in this Case Signal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…and it conforms to our definition by specifying which property it reports for which object (or feature of interest)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…we've decoupled its identifier and name from the tree so that the entry is independent of any others…like a row in a database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…and added a definition to convey to humans the necessary and sufficient conditions that would be specified in our metadata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86368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0a260159ac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0a260159ac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Calibri" panose="020F0502020204030204" pitchFamily="34" charset="0"/>
              </a:rPr>
              <a:t>Object Property </a:t>
            </a: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– The value is an object. 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You can think of those values as elements in an enumeration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But we think of them as instantiated members of a class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But defined as knowledge rather than in code and now we can express much more about these things, like definitions for a start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Calibri" panose="020F0502020204030204" pitchFamily="34" charset="0"/>
              </a:rPr>
              <a:t>Here's the YAML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rgbClr val="000000"/>
                </a:solidFill>
                <a:latin typeface="Calibri" panose="020F0502020204030204" pitchFamily="34" charset="0"/>
              </a:rPr>
              <a:t>We've promoted the property type from a member of a struct to a first-class citizen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rgbClr val="000000"/>
                </a:solidFill>
                <a:latin typeface="Calibri" panose="020F0502020204030204" pitchFamily="34" charset="0"/>
              </a:rPr>
              <a:t>We've stated that this is an object property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>
                <a:solidFill>
                  <a:srgbClr val="000000"/>
                </a:solidFill>
                <a:latin typeface="Calibri" panose="020F0502020204030204" pitchFamily="34" charset="0"/>
              </a:rPr>
              <a:t>whose value will be an object of type RelativeDirection.Z</a:t>
            </a:r>
            <a:endParaRPr b="0"/>
          </a:p>
        </p:txBody>
      </p:sp>
    </p:spTree>
    <p:extLst>
      <p:ext uri="{BB962C8B-B14F-4D97-AF65-F5344CB8AC3E}">
        <p14:creationId xmlns:p14="http://schemas.microsoft.com/office/powerpoint/2010/main" val="335566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950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6A5CF-7483-F520-7E4D-D2604F801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03E10E-4B01-06EE-3B16-9ED265F51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D0B57-395D-6106-CB67-6D5868529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FDE53-FB1B-544C-7AB4-81A0D911A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08685-CC41-661C-EC4A-0FD65C6D9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3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67B894-0724-3EC7-8AFC-139423C6ED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933139-67EF-CBCE-20E4-BB6BAABB8F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BCC6A-045E-467B-F19E-F41704F9F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7DC36-06A8-5E08-F262-B1872CC2F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82931-9F92-BB36-4865-01BB150A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4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 1X3 color editable with body text">
  <p:cSld name="grid 1X3 color editable with body 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title"/>
          </p:nvPr>
        </p:nvSpPr>
        <p:spPr>
          <a:xfrm>
            <a:off x="1219200" y="1219200"/>
            <a:ext cx="9753600" cy="53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ra"/>
              <a:buNone/>
              <a:defRPr sz="2400">
                <a:solidFill>
                  <a:schemeClr val="dk2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3"/>
          <p:cNvSpPr txBox="1"/>
          <p:nvPr/>
        </p:nvSpPr>
        <p:spPr>
          <a:xfrm>
            <a:off x="9579600" y="6488801"/>
            <a:ext cx="21552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Ford</a:t>
            </a:r>
            <a:r>
              <a:rPr lang="en" sz="8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LLC. Private and Confidential.</a:t>
            </a:r>
            <a:endParaRPr sz="8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1"/>
          </p:nvPr>
        </p:nvSpPr>
        <p:spPr>
          <a:xfrm>
            <a:off x="1219200" y="1752600"/>
            <a:ext cx="9753600" cy="6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  <a:defRPr sz="1867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5560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084BD-4F61-4E5D-5C60-0A2C0AEDF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9B279-2ACD-D75A-C224-7FB9B86A44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D9409-A363-C4BC-CADC-4D7715F45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49882-BA81-062D-4C84-BEFA3BAED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91D26-646B-AA11-F7BE-24EC51770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52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14758-D375-EB99-C037-217DC0A09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03ED09-AEA9-1877-E69C-460F1843B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6443D-BB51-F0A2-703C-3841AA0E1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7A9328-BE1A-7344-FF3D-B2B766EAF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A5710-E69A-AD17-8FE4-66621669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4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D3F69-CD12-E7A9-1B65-9C5399CD4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7B264-8294-9C9E-8070-D783F1B88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96C91-E370-C569-A616-01B299CB81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E616CF-D37A-5D33-296E-46F9AFBD6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274436-4506-8814-BEA3-5EABE7DA3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4FA6A-E2A5-1D66-A0E8-2F5B6703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0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EC7B7-D79C-6AB4-FDCA-9B4CEBC73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36CE25-124E-2AE9-240A-EF67AF5D4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F32B9C-B954-1C0E-1FB3-078DC72A1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FAFAF4-9003-517D-FEF9-9678CC443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042C9-07FF-B6B6-D8D2-ABE2AF4A7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8955FF-7F7D-F310-BE10-6726A71E9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12F554-D257-D99C-CFE6-1A5390831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F20C32-E0DE-293A-28E3-18EE4E541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1EA89-DBE6-E16F-B3CC-3EE45DAF1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A59C66-8158-47FC-CDBC-159C5584B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C88368-27F3-CCE9-12BC-C67A130C0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26049B-011D-065B-D30C-230FFA12A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7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6CC186-5E19-20E7-F3C2-DE8BEFC71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F54EC-C139-6822-AAD2-A06A676A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9B0EE-C716-464B-D1DA-DE0F9107F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9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10020-4662-7F1B-8E08-636B3CF76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E93-E0B8-049D-27F6-DB1C0435B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F75C2D-CB71-59C4-DBF7-9E3871AD7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3C7927-E56B-D2DD-9B27-0CFDE277A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0DEB6A-C27E-051E-670C-09BF4BC09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E58FF-2708-EDB1-AF1B-DCC623A2F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71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13AB0-FBF6-3BCC-398D-9C4628D22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D4C2E4-E964-2683-4DB3-15790DBC89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E4168D-B9F1-D5BC-CBC3-CCF88CEC48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03C19A-E25E-D075-B85D-090C6B3FB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33C48C-E83F-F097-EDB0-75CB9694E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EE3D32-BB27-5EB9-DEA1-4D312B9D8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062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D50F51-CF5D-A1D9-2439-B573F771B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7C02A-8784-7A8F-84F6-76F228667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2DA13-F44C-529E-081E-0752E350A1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2CF3-A9B0-47DC-A490-851EDABBCA23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28FA6-46AE-4638-2F5F-EADD921682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BBEB6-F205-F061-7AA4-A0EB7E537B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F284B-1291-4C68-B174-7D63264AE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7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34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59;p52">
            <a:extLst>
              <a:ext uri="{FF2B5EF4-FFF2-40B4-BE49-F238E27FC236}">
                <a16:creationId xmlns:a16="http://schemas.microsoft.com/office/drawing/2014/main" id="{B077E629-2751-E0DC-AE19-D6A9179A049D}"/>
              </a:ext>
            </a:extLst>
          </p:cNvPr>
          <p:cNvSpPr txBox="1">
            <a:spLocks/>
          </p:cNvSpPr>
          <p:nvPr/>
        </p:nvSpPr>
        <p:spPr>
          <a:xfrm>
            <a:off x="7109097" y="1792515"/>
            <a:ext cx="4815839" cy="115388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solidFill>
                  <a:schemeClr val="bg1"/>
                </a:solidFill>
              </a:rPr>
              <a:t>Integrating Vehicle Signals</a:t>
            </a:r>
          </a:p>
          <a:p>
            <a:r>
              <a:rPr lang="en-US" sz="3600">
                <a:solidFill>
                  <a:schemeClr val="bg1"/>
                </a:solidFill>
              </a:rPr>
              <a:t>with VSS and Metadata </a:t>
            </a:r>
          </a:p>
        </p:txBody>
      </p:sp>
      <p:pic>
        <p:nvPicPr>
          <p:cNvPr id="1026" name="Picture 2" descr="New Ford Cars, Trucks, &amp; SUVs for Sale in Livermore, CA | Livermore Ford">
            <a:extLst>
              <a:ext uri="{FF2B5EF4-FFF2-40B4-BE49-F238E27FC236}">
                <a16:creationId xmlns:a16="http://schemas.microsoft.com/office/drawing/2014/main" id="{10B98DFD-CE0E-2C38-EFBE-439F6C05E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" y="1367703"/>
            <a:ext cx="6807200" cy="376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A0F7964-F848-6D9C-4F5B-1AB7C1609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" y="460333"/>
            <a:ext cx="3169920" cy="121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825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74127"/>
            <a:ext cx="2075122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Solution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6597C-7C0D-D7D6-F246-33D27AAA01AC}"/>
              </a:ext>
            </a:extLst>
          </p:cNvPr>
          <p:cNvSpPr txBox="1"/>
          <p:nvPr/>
        </p:nvSpPr>
        <p:spPr>
          <a:xfrm>
            <a:off x="2496877" y="74127"/>
            <a:ext cx="5776686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Associate Signals at the Semantic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EDA325-9281-6685-1589-E6794ED4D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753" y="747486"/>
            <a:ext cx="8933333" cy="51047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7AA66D-EF2A-9FA4-F29B-9373D61CE43A}"/>
              </a:ext>
            </a:extLst>
          </p:cNvPr>
          <p:cNvSpPr txBox="1"/>
          <p:nvPr/>
        </p:nvSpPr>
        <p:spPr>
          <a:xfrm>
            <a:off x="8886162" y="3059668"/>
            <a:ext cx="2794000" cy="369332"/>
          </a:xfrm>
          <a:prstGeom prst="rect">
            <a:avLst/>
          </a:prstGeom>
          <a:solidFill>
            <a:srgbClr val="FFFF00">
              <a:alpha val="18039"/>
            </a:srgbClr>
          </a:solidFill>
        </p:spPr>
        <p:txBody>
          <a:bodyPr wrap="square">
            <a:spAutoFit/>
          </a:bodyPr>
          <a:lstStyle/>
          <a:p>
            <a:r>
              <a:rPr lang="en-US"/>
              <a:t>ProportionalFanSpeed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3E80641-0A99-6D60-2786-E1749C1B866B}"/>
              </a:ext>
            </a:extLst>
          </p:cNvPr>
          <p:cNvSpPr/>
          <p:nvPr/>
        </p:nvSpPr>
        <p:spPr>
          <a:xfrm>
            <a:off x="7141029" y="2768600"/>
            <a:ext cx="1654628" cy="889000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FA52F82-B579-9954-53AA-DA4A1B00B866}"/>
              </a:ext>
            </a:extLst>
          </p:cNvPr>
          <p:cNvSpPr/>
          <p:nvPr/>
        </p:nvSpPr>
        <p:spPr>
          <a:xfrm>
            <a:off x="7141029" y="4693149"/>
            <a:ext cx="1654628" cy="1061765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A1288D-A98B-819E-CA06-DB90A4243DB1}"/>
              </a:ext>
            </a:extLst>
          </p:cNvPr>
          <p:cNvSpPr/>
          <p:nvPr/>
        </p:nvSpPr>
        <p:spPr>
          <a:xfrm>
            <a:off x="9339944" y="4697510"/>
            <a:ext cx="1356246" cy="1061766"/>
          </a:xfrm>
          <a:prstGeom prst="roundRect">
            <a:avLst/>
          </a:prstGeom>
          <a:solidFill>
            <a:srgbClr val="7030A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87DD9B-293B-5330-094D-F763F1AAF6CD}"/>
              </a:ext>
            </a:extLst>
          </p:cNvPr>
          <p:cNvSpPr txBox="1"/>
          <p:nvPr/>
        </p:nvSpPr>
        <p:spPr>
          <a:xfrm>
            <a:off x="9522768" y="5925848"/>
            <a:ext cx="985576" cy="369332"/>
          </a:xfrm>
          <a:prstGeom prst="rect">
            <a:avLst/>
          </a:prstGeom>
          <a:solidFill>
            <a:srgbClr val="7030A0">
              <a:alpha val="2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uint8</a:t>
            </a:r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8B94C93-BB93-BAED-4503-8A8A959E68E2}"/>
              </a:ext>
            </a:extLst>
          </p:cNvPr>
          <p:cNvSpPr/>
          <p:nvPr/>
        </p:nvSpPr>
        <p:spPr>
          <a:xfrm>
            <a:off x="5124383" y="4687693"/>
            <a:ext cx="1356246" cy="1071583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E4A190-353B-666C-8730-724533282A3B}"/>
              </a:ext>
            </a:extLst>
          </p:cNvPr>
          <p:cNvSpPr txBox="1"/>
          <p:nvPr/>
        </p:nvSpPr>
        <p:spPr>
          <a:xfrm>
            <a:off x="5314323" y="5925848"/>
            <a:ext cx="985576" cy="369332"/>
          </a:xfrm>
          <a:prstGeom prst="rect">
            <a:avLst/>
          </a:prstGeom>
          <a:solidFill>
            <a:srgbClr val="FF0000">
              <a:alpha val="16863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percent</a:t>
            </a: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5C5930-9E0B-33A2-6CBF-2EBE407649A8}"/>
              </a:ext>
            </a:extLst>
          </p:cNvPr>
          <p:cNvSpPr txBox="1"/>
          <p:nvPr/>
        </p:nvSpPr>
        <p:spPr>
          <a:xfrm>
            <a:off x="8812788" y="3463830"/>
            <a:ext cx="3153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The rotational frequency of the blades of a fan as a percent of maximum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FF3DF5-E08A-A9FC-7B89-32B05ED40FEB}"/>
              </a:ext>
            </a:extLst>
          </p:cNvPr>
          <p:cNvSpPr txBox="1"/>
          <p:nvPr/>
        </p:nvSpPr>
        <p:spPr>
          <a:xfrm>
            <a:off x="192419" y="604059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Vehicle.Cabin.HVAC.Station.Row1.Driver. FanSpeed</a:t>
            </a:r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A4006CA-CC64-1E09-FC2E-A6C097149028}"/>
              </a:ext>
            </a:extLst>
          </p:cNvPr>
          <p:cNvSpPr/>
          <p:nvPr/>
        </p:nvSpPr>
        <p:spPr>
          <a:xfrm>
            <a:off x="4056744" y="6051541"/>
            <a:ext cx="1095827" cy="358388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430502-1BB3-94DE-7410-1E5505B22598}"/>
              </a:ext>
            </a:extLst>
          </p:cNvPr>
          <p:cNvSpPr txBox="1"/>
          <p:nvPr/>
        </p:nvSpPr>
        <p:spPr>
          <a:xfrm>
            <a:off x="7104744" y="5717431"/>
            <a:ext cx="12415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76F59-C3FD-0CED-BC0A-07CBCCCFAC4F}"/>
              </a:ext>
            </a:extLst>
          </p:cNvPr>
          <p:cNvSpPr txBox="1"/>
          <p:nvPr/>
        </p:nvSpPr>
        <p:spPr>
          <a:xfrm>
            <a:off x="7264505" y="5907847"/>
            <a:ext cx="1241564" cy="646331"/>
          </a:xfrm>
          <a:prstGeom prst="rect">
            <a:avLst/>
          </a:prstGeom>
          <a:solidFill>
            <a:srgbClr val="FFFF00">
              <a:alpha val="18039"/>
            </a:srgbClr>
          </a:solidFill>
        </p:spPr>
        <p:txBody>
          <a:bodyPr wrap="square">
            <a:spAutoFit/>
          </a:bodyPr>
          <a:lstStyle/>
          <a:p>
            <a:r>
              <a:rPr lang="en-US"/>
              <a:t>min: 0</a:t>
            </a:r>
          </a:p>
          <a:p>
            <a:r>
              <a:rPr lang="en-US"/>
              <a:t>max: 100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AEAFF3-CE5F-560B-A808-499A348F8DAD}"/>
              </a:ext>
            </a:extLst>
          </p:cNvPr>
          <p:cNvSpPr txBox="1"/>
          <p:nvPr/>
        </p:nvSpPr>
        <p:spPr>
          <a:xfrm>
            <a:off x="8701733" y="74127"/>
            <a:ext cx="2242037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400">
                <a:solidFill>
                  <a:srgbClr val="66FF66"/>
                </a:solidFill>
              </a:rPr>
              <a:t>Data Property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48D2B0-B21E-1637-74B7-E053C87D789A}"/>
              </a:ext>
            </a:extLst>
          </p:cNvPr>
          <p:cNvSpPr/>
          <p:nvPr/>
        </p:nvSpPr>
        <p:spPr>
          <a:xfrm>
            <a:off x="353995" y="887246"/>
            <a:ext cx="11244733" cy="5201557"/>
          </a:xfrm>
          <a:prstGeom prst="roundRect">
            <a:avLst/>
          </a:prstGeom>
          <a:solidFill>
            <a:srgbClr val="EBF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ProportionalFanSpeed: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type: property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id: ProportionalFanSpeed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name: Proportional Fan Speed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schemaElementType: DataProperty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classId: ProportionalRotationalFrequency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definition: The Rotational Frequency of the blades of a fan as a percent of maximum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isDefinedBy: FordMotorCompany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datatype: percent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705B3A-9D1D-4B91-1FBD-4F8C01B82129}"/>
              </a:ext>
            </a:extLst>
          </p:cNvPr>
          <p:cNvSpPr/>
          <p:nvPr/>
        </p:nvSpPr>
        <p:spPr>
          <a:xfrm>
            <a:off x="969237" y="3528659"/>
            <a:ext cx="5634763" cy="276999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0080F88-3987-6AC7-5834-C57211F25653}"/>
              </a:ext>
            </a:extLst>
          </p:cNvPr>
          <p:cNvSpPr/>
          <p:nvPr/>
        </p:nvSpPr>
        <p:spPr>
          <a:xfrm>
            <a:off x="974476" y="2400265"/>
            <a:ext cx="2204153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186C634-0303-C20A-5AC5-F10E3B2BECB7}"/>
              </a:ext>
            </a:extLst>
          </p:cNvPr>
          <p:cNvSpPr/>
          <p:nvPr/>
        </p:nvSpPr>
        <p:spPr>
          <a:xfrm>
            <a:off x="969237" y="3238283"/>
            <a:ext cx="4345086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E4230A8-43D5-8A7C-7E2E-8CD3883508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8445" y="2618966"/>
            <a:ext cx="3248478" cy="1105054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A61D7B7-3FEC-5585-6F07-4ABD74EE0B6C}"/>
              </a:ext>
            </a:extLst>
          </p:cNvPr>
          <p:cNvSpPr/>
          <p:nvPr/>
        </p:nvSpPr>
        <p:spPr>
          <a:xfrm>
            <a:off x="7917543" y="3528659"/>
            <a:ext cx="2259380" cy="227502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2538408-1EDD-84E6-5846-7BE55C4E8869}"/>
              </a:ext>
            </a:extLst>
          </p:cNvPr>
          <p:cNvCxnSpPr>
            <a:cxnSpLocks/>
          </p:cNvCxnSpPr>
          <p:nvPr/>
        </p:nvCxnSpPr>
        <p:spPr>
          <a:xfrm>
            <a:off x="6604000" y="3657600"/>
            <a:ext cx="1313543" cy="0"/>
          </a:xfrm>
          <a:prstGeom prst="straightConnector1">
            <a:avLst/>
          </a:prstGeom>
          <a:ln w="12700">
            <a:solidFill>
              <a:srgbClr val="CC0000"/>
            </a:solidFill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79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1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9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96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2" grpId="0" animBg="1"/>
      <p:bldP spid="13" grpId="0" animBg="1"/>
      <p:bldP spid="14" grpId="0" animBg="1"/>
      <p:bldP spid="17" grpId="0"/>
      <p:bldP spid="15" grpId="0" animBg="1"/>
      <p:bldP spid="6" grpId="0" animBg="1"/>
      <p:bldP spid="7" grpId="0" animBg="1"/>
      <p:bldP spid="7" grpId="1" animBg="1"/>
      <p:bldP spid="11" grpId="0" animBg="1"/>
      <p:bldP spid="11" grpId="1" animBg="1"/>
      <p:bldP spid="19" grpId="0" animBg="1"/>
      <p:bldP spid="19" grpId="1" animBg="1"/>
      <p:bldP spid="23" grpId="0" animBg="1"/>
      <p:bldP spid="2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74127"/>
            <a:ext cx="2075122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Solution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6597C-7C0D-D7D6-F246-33D27AAA01AC}"/>
              </a:ext>
            </a:extLst>
          </p:cNvPr>
          <p:cNvSpPr txBox="1"/>
          <p:nvPr/>
        </p:nvSpPr>
        <p:spPr>
          <a:xfrm>
            <a:off x="2496877" y="74127"/>
            <a:ext cx="5776686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Associate Signals at the Semantic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EDA325-9281-6685-1589-E6794ED4D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753" y="747486"/>
            <a:ext cx="8933333" cy="51047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7AA66D-EF2A-9FA4-F29B-9373D61CE43A}"/>
              </a:ext>
            </a:extLst>
          </p:cNvPr>
          <p:cNvSpPr txBox="1"/>
          <p:nvPr/>
        </p:nvSpPr>
        <p:spPr>
          <a:xfrm>
            <a:off x="455072" y="4116879"/>
            <a:ext cx="4010374" cy="369332"/>
          </a:xfrm>
          <a:prstGeom prst="rect">
            <a:avLst/>
          </a:prstGeom>
          <a:solidFill>
            <a:srgbClr val="FFFF00">
              <a:alpha val="18039"/>
            </a:srgbClr>
          </a:solidFill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Vehicle.Cabin.HVAC.Station.Row1.Driver</a:t>
            </a:r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3E80641-0A99-6D60-2786-E1749C1B866B}"/>
              </a:ext>
            </a:extLst>
          </p:cNvPr>
          <p:cNvSpPr/>
          <p:nvPr/>
        </p:nvSpPr>
        <p:spPr>
          <a:xfrm>
            <a:off x="2801258" y="2615167"/>
            <a:ext cx="1574799" cy="1173061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A1288D-A98B-819E-CA06-DB90A4243DB1}"/>
              </a:ext>
            </a:extLst>
          </p:cNvPr>
          <p:cNvSpPr/>
          <p:nvPr/>
        </p:nvSpPr>
        <p:spPr>
          <a:xfrm>
            <a:off x="2750458" y="761999"/>
            <a:ext cx="1436912" cy="1190172"/>
          </a:xfrm>
          <a:prstGeom prst="roundRect">
            <a:avLst/>
          </a:prstGeom>
          <a:solidFill>
            <a:srgbClr val="7030A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87DD9B-293B-5330-094D-F763F1AAF6CD}"/>
              </a:ext>
            </a:extLst>
          </p:cNvPr>
          <p:cNvSpPr txBox="1"/>
          <p:nvPr/>
        </p:nvSpPr>
        <p:spPr>
          <a:xfrm>
            <a:off x="455072" y="2025359"/>
            <a:ext cx="2785347" cy="369332"/>
          </a:xfrm>
          <a:prstGeom prst="rect">
            <a:avLst/>
          </a:prstGeom>
          <a:solidFill>
            <a:srgbClr val="7030A0">
              <a:alpha val="20000"/>
            </a:srgbClr>
          </a:solidFill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Vehicle.Cabin.HVAC.Station</a:t>
            </a:r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FF3DF5-E08A-A9FC-7B89-32B05ED40FEB}"/>
              </a:ext>
            </a:extLst>
          </p:cNvPr>
          <p:cNvSpPr txBox="1"/>
          <p:nvPr/>
        </p:nvSpPr>
        <p:spPr>
          <a:xfrm>
            <a:off x="192419" y="6040597"/>
            <a:ext cx="3994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Vehicle.Cabin.HVAC.Station.Row1.Driver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430502-1BB3-94DE-7410-1E5505B22598}"/>
              </a:ext>
            </a:extLst>
          </p:cNvPr>
          <p:cNvSpPr txBox="1"/>
          <p:nvPr/>
        </p:nvSpPr>
        <p:spPr>
          <a:xfrm>
            <a:off x="7104744" y="5717431"/>
            <a:ext cx="12415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3BE4B95-C30D-FCA1-7BB2-61EA069A6ED0}"/>
              </a:ext>
            </a:extLst>
          </p:cNvPr>
          <p:cNvGrpSpPr/>
          <p:nvPr/>
        </p:nvGrpSpPr>
        <p:grpSpPr>
          <a:xfrm>
            <a:off x="491463" y="782331"/>
            <a:ext cx="1293899" cy="1232084"/>
            <a:chOff x="491463" y="782331"/>
            <a:chExt cx="1293899" cy="123208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4B2A353-8DB5-FB15-489D-4543BDC9D2BF}"/>
                </a:ext>
              </a:extLst>
            </p:cNvPr>
            <p:cNvSpPr txBox="1"/>
            <p:nvPr/>
          </p:nvSpPr>
          <p:spPr>
            <a:xfrm>
              <a:off x="491463" y="782331"/>
              <a:ext cx="1293899" cy="369332"/>
            </a:xfrm>
            <a:prstGeom prst="rect">
              <a:avLst/>
            </a:prstGeom>
            <a:solidFill>
              <a:srgbClr val="7030A0">
                <a:alpha val="20000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Calibri" panose="020F0502020204030204" pitchFamily="34" charset="0"/>
                </a:rPr>
                <a:t>VehiclePart</a:t>
              </a:r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3791BB74-4659-F6DC-539A-450647A8CACC}"/>
                </a:ext>
              </a:extLst>
            </p:cNvPr>
            <p:cNvSpPr/>
            <p:nvPr/>
          </p:nvSpPr>
          <p:spPr>
            <a:xfrm>
              <a:off x="980691" y="1432832"/>
              <a:ext cx="303058" cy="261257"/>
            </a:xfrm>
            <a:prstGeom prst="triangle">
              <a:avLst/>
            </a:prstGeom>
            <a:solidFill>
              <a:srgbClr val="7030A0">
                <a:alpha val="2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2DA14F-D86F-9B01-0203-FB64C583C1EE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 flipH="1">
              <a:off x="1132220" y="1151663"/>
              <a:ext cx="6193" cy="281169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89C842B-DA8A-0809-3365-13B07229E078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>
              <a:off x="1132220" y="1694089"/>
              <a:ext cx="0" cy="320326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0F2EB23-181E-6493-A9FB-1A1310232FE5}"/>
              </a:ext>
            </a:extLst>
          </p:cNvPr>
          <p:cNvGrpSpPr/>
          <p:nvPr/>
        </p:nvGrpSpPr>
        <p:grpSpPr>
          <a:xfrm>
            <a:off x="455387" y="2899055"/>
            <a:ext cx="2037966" cy="1217824"/>
            <a:chOff x="455387" y="2899055"/>
            <a:chExt cx="2037966" cy="121782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D4F03C8-DCFF-5D6E-3549-3B0E9DE6A918}"/>
                </a:ext>
              </a:extLst>
            </p:cNvPr>
            <p:cNvSpPr txBox="1"/>
            <p:nvPr/>
          </p:nvSpPr>
          <p:spPr>
            <a:xfrm>
              <a:off x="455387" y="2899055"/>
              <a:ext cx="2037966" cy="369332"/>
            </a:xfrm>
            <a:prstGeom prst="rect">
              <a:avLst/>
            </a:prstGeom>
            <a:solidFill>
              <a:srgbClr val="FFFF00">
                <a:alpha val="18039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en-US" sz="1800" b="0" i="0" u="none" strike="noStrike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Vehicle.Cabin.HVAC</a:t>
              </a:r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20EB986-1C41-6F49-BF70-11B9E50AEE82}"/>
                </a:ext>
              </a:extLst>
            </p:cNvPr>
            <p:cNvCxnSpPr>
              <a:stCxn id="24" idx="2"/>
            </p:cNvCxnSpPr>
            <p:nvPr/>
          </p:nvCxnSpPr>
          <p:spPr>
            <a:xfrm>
              <a:off x="1474370" y="3268387"/>
              <a:ext cx="0" cy="848492"/>
            </a:xfrm>
            <a:prstGeom prst="line">
              <a:avLst/>
            </a:prstGeom>
            <a:ln>
              <a:solidFill>
                <a:srgbClr val="626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EC10463-4E3E-BCF6-7B7D-4B9FFCD8F9C6}"/>
                </a:ext>
              </a:extLst>
            </p:cNvPr>
            <p:cNvSpPr txBox="1"/>
            <p:nvPr/>
          </p:nvSpPr>
          <p:spPr>
            <a:xfrm>
              <a:off x="1203029" y="3231964"/>
              <a:ext cx="2359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/>
                <a:t>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B588630-B91F-7451-A3A9-D0DB8DD03035}"/>
                </a:ext>
              </a:extLst>
            </p:cNvPr>
            <p:cNvSpPr txBox="1"/>
            <p:nvPr/>
          </p:nvSpPr>
          <p:spPr>
            <a:xfrm>
              <a:off x="1203029" y="3830136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/>
                <a:t>0..*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85817EE-CBC8-9B01-7F53-F3FAC2985C41}"/>
              </a:ext>
            </a:extLst>
          </p:cNvPr>
          <p:cNvSpPr txBox="1"/>
          <p:nvPr/>
        </p:nvSpPr>
        <p:spPr>
          <a:xfrm>
            <a:off x="8701733" y="74127"/>
            <a:ext cx="2496038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400">
                <a:solidFill>
                  <a:srgbClr val="66FF66"/>
                </a:solidFill>
              </a:rPr>
              <a:t>Class and Object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1549C63-C820-F180-87ED-182AC6B56B73}"/>
              </a:ext>
            </a:extLst>
          </p:cNvPr>
          <p:cNvSpPr/>
          <p:nvPr/>
        </p:nvSpPr>
        <p:spPr>
          <a:xfrm>
            <a:off x="2871072" y="6026426"/>
            <a:ext cx="1236471" cy="369332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819BBEE-8616-E05C-0E3F-3439169D2B66}"/>
              </a:ext>
            </a:extLst>
          </p:cNvPr>
          <p:cNvSpPr/>
          <p:nvPr/>
        </p:nvSpPr>
        <p:spPr>
          <a:xfrm>
            <a:off x="262234" y="6021039"/>
            <a:ext cx="2539023" cy="374719"/>
          </a:xfrm>
          <a:prstGeom prst="roundRect">
            <a:avLst/>
          </a:prstGeom>
          <a:solidFill>
            <a:srgbClr val="7030A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4E2C4D4-6DC4-0B0E-ED35-79A543CD925B}"/>
              </a:ext>
            </a:extLst>
          </p:cNvPr>
          <p:cNvSpPr/>
          <p:nvPr/>
        </p:nvSpPr>
        <p:spPr>
          <a:xfrm>
            <a:off x="2122332" y="3243183"/>
            <a:ext cx="490239" cy="204226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3DE54F2-A9B0-4322-E6E7-9A9FB5729AD0}"/>
              </a:ext>
            </a:extLst>
          </p:cNvPr>
          <p:cNvSpPr/>
          <p:nvPr/>
        </p:nvSpPr>
        <p:spPr>
          <a:xfrm>
            <a:off x="1803091" y="1327254"/>
            <a:ext cx="773606" cy="261257"/>
          </a:xfrm>
          <a:prstGeom prst="roundRect">
            <a:avLst/>
          </a:prstGeom>
          <a:solidFill>
            <a:srgbClr val="7030A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D49C567-B173-0FC9-1F30-D5D35C8D828A}"/>
              </a:ext>
            </a:extLst>
          </p:cNvPr>
          <p:cNvSpPr/>
          <p:nvPr/>
        </p:nvSpPr>
        <p:spPr>
          <a:xfrm>
            <a:off x="424753" y="749300"/>
            <a:ext cx="11244733" cy="5201557"/>
          </a:xfrm>
          <a:prstGeom prst="roundRect">
            <a:avLst/>
          </a:prstGeom>
          <a:solidFill>
            <a:srgbClr val="EBF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Station: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type: branch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instances: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Row[1,4]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["Driver","Passenger"]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description: HVAC for single station in the vehicle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id: Vehicle.Cabin.HVAC.Station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name: Vehicle.Cabin.HVAC.Station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schemaElementType: Class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classId: VehiclePart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definition: A vehicle part that regulates the HVAC for a region of the vehicle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isDefinedBy: FordMotorCompany, COVESA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partOf: Vehicle.Cabin.HVAC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#include SingleHVACStation.vspec Station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6622B19-97FF-5545-E391-492860926912}"/>
              </a:ext>
            </a:extLst>
          </p:cNvPr>
          <p:cNvSpPr/>
          <p:nvPr/>
        </p:nvSpPr>
        <p:spPr>
          <a:xfrm>
            <a:off x="980691" y="3466827"/>
            <a:ext cx="3395365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2F0FDC-9CF9-93E2-31A2-28CFA57757C0}"/>
              </a:ext>
            </a:extLst>
          </p:cNvPr>
          <p:cNvSpPr/>
          <p:nvPr/>
        </p:nvSpPr>
        <p:spPr>
          <a:xfrm>
            <a:off x="978005" y="3735764"/>
            <a:ext cx="2933595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FEE37D0-5F29-C704-3C39-85E9A8BE7CA9}"/>
              </a:ext>
            </a:extLst>
          </p:cNvPr>
          <p:cNvSpPr/>
          <p:nvPr/>
        </p:nvSpPr>
        <p:spPr>
          <a:xfrm>
            <a:off x="966169" y="2981326"/>
            <a:ext cx="4498460" cy="555998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7A70A93-C160-F081-F6A1-C1C658BEA4DB}"/>
              </a:ext>
            </a:extLst>
          </p:cNvPr>
          <p:cNvSpPr/>
          <p:nvPr/>
        </p:nvSpPr>
        <p:spPr>
          <a:xfrm>
            <a:off x="995204" y="4843890"/>
            <a:ext cx="3714682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BCFE050-7E6A-0AC5-04B9-F3C1678EC8F1}"/>
              </a:ext>
            </a:extLst>
          </p:cNvPr>
          <p:cNvSpPr/>
          <p:nvPr/>
        </p:nvSpPr>
        <p:spPr>
          <a:xfrm>
            <a:off x="424752" y="756385"/>
            <a:ext cx="11244733" cy="5201557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HVAC: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type: branch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description: Climate control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id: Vehicle.Cabin.HVAC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name: Vehicle.Cabin.HVAC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schemaElementType: Object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classId: VehiclePart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definition: A vehicle part that controls the humidity, purity, and temperature of the air in the cabin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definitionSource: VehicleSignalSpecification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isDefinedBy: FordMotorCompany, COVESA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partOf: Vehicle.Cabin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#include HVAC.vspec HVAC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EEB6FE3-FD2B-80CB-560E-B98ED3916BC7}"/>
              </a:ext>
            </a:extLst>
          </p:cNvPr>
          <p:cNvSpPr/>
          <p:nvPr/>
        </p:nvSpPr>
        <p:spPr>
          <a:xfrm>
            <a:off x="1036266" y="2944722"/>
            <a:ext cx="3499448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D4A619E-42A7-23B0-2938-25095ED8BA77}"/>
              </a:ext>
            </a:extLst>
          </p:cNvPr>
          <p:cNvSpPr/>
          <p:nvPr/>
        </p:nvSpPr>
        <p:spPr>
          <a:xfrm>
            <a:off x="1036265" y="3228417"/>
            <a:ext cx="2875335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83959DB-2D25-5B48-4561-97F4E1153B37}"/>
              </a:ext>
            </a:extLst>
          </p:cNvPr>
          <p:cNvSpPr/>
          <p:nvPr/>
        </p:nvSpPr>
        <p:spPr>
          <a:xfrm>
            <a:off x="982506" y="4584256"/>
            <a:ext cx="3001665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26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6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6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86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5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2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32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37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10" grpId="0" animBg="1"/>
      <p:bldP spid="12" grpId="0" animBg="1"/>
      <p:bldP spid="25" grpId="0"/>
      <p:bldP spid="4" grpId="0" animBg="1"/>
      <p:bldP spid="11" grpId="0" animBg="1"/>
      <p:bldP spid="13" grpId="0" animBg="1"/>
      <p:bldP spid="14" grpId="0" animBg="1"/>
      <p:bldP spid="15" grpId="0" animBg="1"/>
      <p:bldP spid="17" grpId="0" animBg="1"/>
      <p:bldP spid="17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6" grpId="0" animBg="1"/>
      <p:bldP spid="27" grpId="0" animBg="1"/>
      <p:bldP spid="27" grpId="1" animBg="1"/>
      <p:bldP spid="32" grpId="0" animBg="1"/>
      <p:bldP spid="32" grpId="1" animBg="1"/>
      <p:bldP spid="34" grpId="0" animBg="1"/>
      <p:bldP spid="3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AC6C84ED-5ABD-E6E8-EDE8-B0359E52F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18" y="1716648"/>
            <a:ext cx="4915668" cy="314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74127"/>
            <a:ext cx="2075122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Solution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6597C-7C0D-D7D6-F246-33D27AAA01AC}"/>
              </a:ext>
            </a:extLst>
          </p:cNvPr>
          <p:cNvSpPr txBox="1"/>
          <p:nvPr/>
        </p:nvSpPr>
        <p:spPr>
          <a:xfrm>
            <a:off x="2496877" y="74127"/>
            <a:ext cx="5776686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Associate Signals at the Semantic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ED6258-BA6F-F6BC-D035-69580C7EE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9535" y="1387533"/>
            <a:ext cx="6360775" cy="35745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B7873F-113B-725E-B63C-A9197818EAFD}"/>
              </a:ext>
            </a:extLst>
          </p:cNvPr>
          <p:cNvSpPr txBox="1"/>
          <p:nvPr/>
        </p:nvSpPr>
        <p:spPr>
          <a:xfrm>
            <a:off x="8701733" y="74127"/>
            <a:ext cx="2496038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400">
                <a:solidFill>
                  <a:srgbClr val="66FF66"/>
                </a:solidFill>
              </a:rPr>
              <a:t>Model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CE100EF-0C63-5D21-0DFE-915B1D72415B}"/>
              </a:ext>
            </a:extLst>
          </p:cNvPr>
          <p:cNvGrpSpPr/>
          <p:nvPr/>
        </p:nvGrpSpPr>
        <p:grpSpPr>
          <a:xfrm>
            <a:off x="400162" y="2178759"/>
            <a:ext cx="5435179" cy="1992086"/>
            <a:chOff x="283449" y="3944256"/>
            <a:chExt cx="6681325" cy="2668812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F3A93B20-96DD-A61A-F67C-3AEC16B13FBD}"/>
                </a:ext>
              </a:extLst>
            </p:cNvPr>
            <p:cNvSpPr/>
            <p:nvPr/>
          </p:nvSpPr>
          <p:spPr>
            <a:xfrm>
              <a:off x="3057611" y="3944256"/>
              <a:ext cx="986971" cy="333829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branch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AAAE2F27-4C0C-7070-76F3-4584838DE7DE}"/>
                </a:ext>
              </a:extLst>
            </p:cNvPr>
            <p:cNvSpPr/>
            <p:nvPr/>
          </p:nvSpPr>
          <p:spPr>
            <a:xfrm>
              <a:off x="283449" y="5646056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instance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0205BAA-4D4C-2994-2A99-7F8F6958377C}"/>
                </a:ext>
              </a:extLst>
            </p:cNvPr>
            <p:cNvSpPr/>
            <p:nvPr/>
          </p:nvSpPr>
          <p:spPr>
            <a:xfrm>
              <a:off x="1422320" y="5646056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allowed value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2D17844-F445-6A90-1BA8-FE4F171DBD66}"/>
                </a:ext>
              </a:extLst>
            </p:cNvPr>
            <p:cNvSpPr/>
            <p:nvPr/>
          </p:nvSpPr>
          <p:spPr>
            <a:xfrm>
              <a:off x="2561191" y="5646056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actuator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FB3B380D-D82E-16CC-7D2C-1D84A9C0E97F}"/>
                </a:ext>
              </a:extLst>
            </p:cNvPr>
            <p:cNvSpPr/>
            <p:nvPr/>
          </p:nvSpPr>
          <p:spPr>
            <a:xfrm>
              <a:off x="4838933" y="5649684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sensor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EDA99F00-0455-2C76-C931-BC917775DBA2}"/>
                </a:ext>
              </a:extLst>
            </p:cNvPr>
            <p:cNvSpPr/>
            <p:nvPr/>
          </p:nvSpPr>
          <p:spPr>
            <a:xfrm>
              <a:off x="3700062" y="5649685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attribute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B3B9010-C1FD-9C71-E5E7-07553BEF9AC6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 flipH="1">
              <a:off x="776935" y="4278085"/>
              <a:ext cx="2774162" cy="136797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494E5B8-6DD7-12E1-0D38-E8DE8567B9C0}"/>
                </a:ext>
              </a:extLst>
            </p:cNvPr>
            <p:cNvCxnSpPr>
              <a:cxnSpLocks/>
              <a:stCxn id="4" idx="2"/>
              <a:endCxn id="6" idx="0"/>
            </p:cNvCxnSpPr>
            <p:nvPr/>
          </p:nvCxnSpPr>
          <p:spPr>
            <a:xfrm flipH="1">
              <a:off x="1915806" y="4278085"/>
              <a:ext cx="1635291" cy="136797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B21E3F0-7C7C-86CF-E52E-D5DE1E2A1A4B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flipH="1">
              <a:off x="3054677" y="4278085"/>
              <a:ext cx="496420" cy="136797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CCA0761-921D-EA9F-48DE-EA14D45C4976}"/>
                </a:ext>
              </a:extLst>
            </p:cNvPr>
            <p:cNvCxnSpPr>
              <a:cxnSpLocks/>
              <a:stCxn id="4" idx="2"/>
              <a:endCxn id="18" idx="0"/>
            </p:cNvCxnSpPr>
            <p:nvPr/>
          </p:nvCxnSpPr>
          <p:spPr>
            <a:xfrm>
              <a:off x="3551097" y="4278085"/>
              <a:ext cx="642451" cy="13716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6AF275A-CB04-3C3C-6A41-A36A992713CA}"/>
                </a:ext>
              </a:extLst>
            </p:cNvPr>
            <p:cNvCxnSpPr>
              <a:cxnSpLocks/>
              <a:stCxn id="4" idx="2"/>
              <a:endCxn id="9" idx="0"/>
            </p:cNvCxnSpPr>
            <p:nvPr/>
          </p:nvCxnSpPr>
          <p:spPr>
            <a:xfrm>
              <a:off x="3551097" y="4278085"/>
              <a:ext cx="1781322" cy="137159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2538DDA0-DE4D-2D8C-ADD1-2CFB6B00210C}"/>
                </a:ext>
              </a:extLst>
            </p:cNvPr>
            <p:cNvSpPr/>
            <p:nvPr/>
          </p:nvSpPr>
          <p:spPr>
            <a:xfrm>
              <a:off x="5977803" y="5646056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struct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1183FD8-8D64-C234-03FF-D8CEAB0BFBBE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>
              <a:off x="3551097" y="4278085"/>
              <a:ext cx="2980332" cy="136797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FD8A191-70CD-7217-064F-3149425B891C}"/>
                </a:ext>
              </a:extLst>
            </p:cNvPr>
            <p:cNvGrpSpPr/>
            <p:nvPr/>
          </p:nvGrpSpPr>
          <p:grpSpPr>
            <a:xfrm>
              <a:off x="3928213" y="4187371"/>
              <a:ext cx="218908" cy="174172"/>
              <a:chOff x="4326899" y="4243387"/>
              <a:chExt cx="218908" cy="174172"/>
            </a:xfrm>
            <a:solidFill>
              <a:srgbClr val="00B050"/>
            </a:solidFill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06183FF-2108-C73B-7B82-E447AFA12D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45807" y="4243387"/>
                <a:ext cx="0" cy="174172"/>
              </a:xfrm>
              <a:prstGeom prst="lin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4FEA515-9721-5FDC-D931-18D694FF82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26899" y="4340679"/>
                <a:ext cx="0" cy="76880"/>
              </a:xfrm>
              <a:prstGeom prst="lin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2B988F4-86FB-A5AD-628F-9B8AF1C67E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50723" y="4243387"/>
                <a:ext cx="95084" cy="0"/>
              </a:xfrm>
              <a:prstGeom prst="lin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1FA0430-A86C-2C84-3115-0AFEBFB2BB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26899" y="4417559"/>
                <a:ext cx="218908" cy="0"/>
              </a:xfrm>
              <a:prstGeom prst="lin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F973C89D-98A0-6B63-8708-3A0D6FB66AAD}"/>
                </a:ext>
              </a:extLst>
            </p:cNvPr>
            <p:cNvSpPr/>
            <p:nvPr/>
          </p:nvSpPr>
          <p:spPr>
            <a:xfrm>
              <a:off x="5977802" y="6279239"/>
              <a:ext cx="986971" cy="333829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property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866595E-F614-573E-4F71-2C4AF7ADE04D}"/>
                </a:ext>
              </a:extLst>
            </p:cNvPr>
            <p:cNvCxnSpPr>
              <a:cxnSpLocks/>
              <a:stCxn id="33" idx="2"/>
              <a:endCxn id="42" idx="0"/>
            </p:cNvCxnSpPr>
            <p:nvPr/>
          </p:nvCxnSpPr>
          <p:spPr>
            <a:xfrm flipH="1">
              <a:off x="6471288" y="5979885"/>
              <a:ext cx="1" cy="2993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360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PoC – Extend VSS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3BEA3B-047D-4BBB-5CFF-094034A6F5B5}"/>
              </a:ext>
            </a:extLst>
          </p:cNvPr>
          <p:cNvSpPr txBox="1"/>
          <p:nvPr/>
        </p:nvSpPr>
        <p:spPr>
          <a:xfrm>
            <a:off x="457621" y="1190171"/>
            <a:ext cx="287476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New Types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Signal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Data Property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Object Property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Class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Object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New Key-Value Pairs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schemaElementType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name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classId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definition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part of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propertyId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objectId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B4638C-EC73-F7CC-F602-8D113C355EE1}"/>
              </a:ext>
            </a:extLst>
          </p:cNvPr>
          <p:cNvSpPr txBox="1"/>
          <p:nvPr/>
        </p:nvSpPr>
        <p:spPr>
          <a:xfrm>
            <a:off x="3332382" y="1475041"/>
            <a:ext cx="878704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IsRecirculationActive: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datatype: boolean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type: actuator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description: Is recirculation active.</a:t>
            </a:r>
          </a:p>
          <a:p>
            <a:r>
              <a:rPr lang="en-US" b="1">
                <a:latin typeface="Courier New" panose="02070309020205020404" pitchFamily="49" charset="0"/>
                <a:cs typeface="Courier New" panose="02070309020205020404" pitchFamily="49" charset="0"/>
              </a:rPr>
              <a:t>  id: Vehicle.Cabin.HVAC.IsRecirculationActive</a:t>
            </a:r>
          </a:p>
          <a:p>
            <a:r>
              <a:rPr lang="en-US" b="1">
                <a:latin typeface="Courier New" panose="02070309020205020404" pitchFamily="49" charset="0"/>
                <a:cs typeface="Courier New" panose="02070309020205020404" pitchFamily="49" charset="0"/>
              </a:rPr>
              <a:t>  name: Vehicle.Cabin.HVAC.IsRecirculationActive</a:t>
            </a:r>
          </a:p>
          <a:p>
            <a:r>
              <a:rPr lang="en-US" b="1">
                <a:latin typeface="Courier New" panose="02070309020205020404" pitchFamily="49" charset="0"/>
                <a:cs typeface="Courier New" panose="02070309020205020404" pitchFamily="49" charset="0"/>
              </a:rPr>
              <a:t>  schemaElementType: Signal</a:t>
            </a:r>
          </a:p>
          <a:p>
            <a:r>
              <a:rPr lang="en-US" b="1">
                <a:latin typeface="Courier New" panose="02070309020205020404" pitchFamily="49" charset="0"/>
                <a:cs typeface="Courier New" panose="02070309020205020404" pitchFamily="49" charset="0"/>
              </a:rPr>
              <a:t>  propertyId: IsActive </a:t>
            </a:r>
          </a:p>
          <a:p>
            <a:r>
              <a:rPr lang="en-US" b="1">
                <a:latin typeface="Courier New" panose="02070309020205020404" pitchFamily="49" charset="0"/>
                <a:cs typeface="Courier New" panose="02070309020205020404" pitchFamily="49" charset="0"/>
              </a:rPr>
              <a:t>  objectId: Vehicle.Cabin.HVAC.Recirculation</a:t>
            </a:r>
          </a:p>
          <a:p>
            <a:r>
              <a:rPr lang="en-US" b="1">
                <a:latin typeface="Courier New" panose="02070309020205020404" pitchFamily="49" charset="0"/>
                <a:cs typeface="Courier New" panose="02070309020205020404" pitchFamily="49" charset="0"/>
              </a:rPr>
              <a:t>  definition: Indicates whether the cabin air is being recycled</a:t>
            </a:r>
          </a:p>
          <a:p>
            <a:r>
              <a:rPr lang="en-US" b="1">
                <a:latin typeface="Courier New" panose="02070309020205020404" pitchFamily="49" charset="0"/>
                <a:cs typeface="Courier New" panose="02070309020205020404" pitchFamily="49" charset="0"/>
              </a:rPr>
              <a:t>  isDefinedBy: FordMotorCompany, COVESA</a:t>
            </a:r>
          </a:p>
          <a:p>
            <a:r>
              <a:rPr lang="en-US" b="1">
                <a:latin typeface="Courier New" panose="02070309020205020404" pitchFamily="49" charset="0"/>
                <a:cs typeface="Courier New" panose="02070309020205020404" pitchFamily="49" charset="0"/>
              </a:rPr>
              <a:t>  definitionSource: VehicleSignalSpecification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9D22BF-BF75-C38C-3608-5A9E47FA2164}"/>
              </a:ext>
            </a:extLst>
          </p:cNvPr>
          <p:cNvCxnSpPr>
            <a:cxnSpLocks/>
          </p:cNvCxnSpPr>
          <p:nvPr/>
        </p:nvCxnSpPr>
        <p:spPr>
          <a:xfrm>
            <a:off x="3621315" y="1952171"/>
            <a:ext cx="253999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373D5B4-15D2-19AF-C400-627BC2E2A24F}"/>
              </a:ext>
            </a:extLst>
          </p:cNvPr>
          <p:cNvCxnSpPr>
            <a:cxnSpLocks/>
          </p:cNvCxnSpPr>
          <p:nvPr/>
        </p:nvCxnSpPr>
        <p:spPr>
          <a:xfrm>
            <a:off x="3621315" y="2220686"/>
            <a:ext cx="2097314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F79CF79-C279-FB31-577D-5F1F7CB8E2FC}"/>
              </a:ext>
            </a:extLst>
          </p:cNvPr>
          <p:cNvCxnSpPr>
            <a:cxnSpLocks/>
          </p:cNvCxnSpPr>
          <p:nvPr/>
        </p:nvCxnSpPr>
        <p:spPr>
          <a:xfrm>
            <a:off x="3621315" y="2503714"/>
            <a:ext cx="5065485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25206FC-F2F8-28ED-97BB-04ECEFAF8B77}"/>
              </a:ext>
            </a:extLst>
          </p:cNvPr>
          <p:cNvSpPr/>
          <p:nvPr/>
        </p:nvSpPr>
        <p:spPr>
          <a:xfrm>
            <a:off x="3621315" y="3429000"/>
            <a:ext cx="8447314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07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7037E-6 L -0.00169 -0.04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69 -0.04259 L 0.00065 0.0784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2" grpId="1" animBg="1"/>
      <p:bldP spid="2" grpId="2" animBg="1"/>
      <p:bldP spid="2" grpId="3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PoC – Extend VSS</a:t>
            </a:r>
            <a:endParaRPr sz="320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614459-9C60-8760-69A6-1E0DA8D3CD3D}"/>
              </a:ext>
            </a:extLst>
          </p:cNvPr>
          <p:cNvGrpSpPr/>
          <p:nvPr/>
        </p:nvGrpSpPr>
        <p:grpSpPr>
          <a:xfrm>
            <a:off x="3332382" y="1475041"/>
            <a:ext cx="8787047" cy="3416320"/>
            <a:chOff x="3332382" y="1475041"/>
            <a:chExt cx="8787047" cy="341632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1F9EE75-8FBC-22B1-821C-7A1023BE33B9}"/>
                </a:ext>
              </a:extLst>
            </p:cNvPr>
            <p:cNvSpPr txBox="1"/>
            <p:nvPr/>
          </p:nvSpPr>
          <p:spPr>
            <a:xfrm>
              <a:off x="3332382" y="1475041"/>
              <a:ext cx="8787047" cy="3416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>
                  <a:latin typeface="Courier New" panose="02070309020205020404" pitchFamily="49" charset="0"/>
                  <a:cs typeface="Courier New" panose="02070309020205020404" pitchFamily="49" charset="0"/>
                </a:rPr>
                <a:t>IsRecirculationActive:</a:t>
              </a:r>
            </a:p>
            <a:p>
              <a:r>
                <a:rPr lang="en-US">
                  <a:latin typeface="Courier New" panose="02070309020205020404" pitchFamily="49" charset="0"/>
                  <a:cs typeface="Courier New" panose="02070309020205020404" pitchFamily="49" charset="0"/>
                </a:rPr>
                <a:t>  datatype: boolean</a:t>
              </a:r>
            </a:p>
            <a:p>
              <a:r>
                <a:rPr lang="en-US">
                  <a:latin typeface="Courier New" panose="02070309020205020404" pitchFamily="49" charset="0"/>
                  <a:cs typeface="Courier New" panose="02070309020205020404" pitchFamily="49" charset="0"/>
                </a:rPr>
                <a:t>  type: actuator</a:t>
              </a:r>
            </a:p>
            <a:p>
              <a:r>
                <a:rPr lang="en-US">
                  <a:latin typeface="Courier New" panose="02070309020205020404" pitchFamily="49" charset="0"/>
                  <a:cs typeface="Courier New" panose="02070309020205020404" pitchFamily="49" charset="0"/>
                </a:rPr>
                <a:t>  description: Is recirculation active.</a:t>
              </a:r>
            </a:p>
            <a:p>
              <a:r>
                <a:rPr lang="en-US" b="1">
                  <a:latin typeface="Courier New" panose="02070309020205020404" pitchFamily="49" charset="0"/>
                  <a:cs typeface="Courier New" panose="02070309020205020404" pitchFamily="49" charset="0"/>
                </a:rPr>
                <a:t>  id: Vehicle.Cabin.HVAC.IsRecirculationActive</a:t>
              </a:r>
            </a:p>
            <a:p>
              <a:r>
                <a:rPr lang="en-US" b="1">
                  <a:latin typeface="Courier New" panose="02070309020205020404" pitchFamily="49" charset="0"/>
                  <a:cs typeface="Courier New" panose="02070309020205020404" pitchFamily="49" charset="0"/>
                </a:rPr>
                <a:t>  name: Vehicle.Cabin.HVAC.IsRecirculationActive</a:t>
              </a:r>
            </a:p>
            <a:p>
              <a:r>
                <a:rPr lang="en-US" b="1">
                  <a:latin typeface="Courier New" panose="02070309020205020404" pitchFamily="49" charset="0"/>
                  <a:cs typeface="Courier New" panose="02070309020205020404" pitchFamily="49" charset="0"/>
                </a:rPr>
                <a:t>  schemaElementType: Signal</a:t>
              </a:r>
            </a:p>
            <a:p>
              <a:r>
                <a:rPr lang="en-US" b="1">
                  <a:latin typeface="Courier New" panose="02070309020205020404" pitchFamily="49" charset="0"/>
                  <a:cs typeface="Courier New" panose="02070309020205020404" pitchFamily="49" charset="0"/>
                </a:rPr>
                <a:t>  propertyId: IsActive </a:t>
              </a:r>
            </a:p>
            <a:p>
              <a:r>
                <a:rPr lang="en-US" b="1">
                  <a:latin typeface="Courier New" panose="02070309020205020404" pitchFamily="49" charset="0"/>
                  <a:cs typeface="Courier New" panose="02070309020205020404" pitchFamily="49" charset="0"/>
                </a:rPr>
                <a:t>  objectId: Vehicle.Cabin.HVAC.Recirculation</a:t>
              </a:r>
            </a:p>
            <a:p>
              <a:r>
                <a:rPr lang="en-US" b="1">
                  <a:latin typeface="Courier New" panose="02070309020205020404" pitchFamily="49" charset="0"/>
                  <a:cs typeface="Courier New" panose="02070309020205020404" pitchFamily="49" charset="0"/>
                </a:rPr>
                <a:t>  definition: Indicates whether the cabin air is being recycled</a:t>
              </a:r>
            </a:p>
            <a:p>
              <a:r>
                <a:rPr lang="en-US" b="1">
                  <a:latin typeface="Courier New" panose="02070309020205020404" pitchFamily="49" charset="0"/>
                  <a:cs typeface="Courier New" panose="02070309020205020404" pitchFamily="49" charset="0"/>
                </a:rPr>
                <a:t>  isDefinedBy: FordMotorCompany, COVESA</a:t>
              </a:r>
            </a:p>
            <a:p>
              <a:r>
                <a:rPr lang="en-US" b="1">
                  <a:latin typeface="Courier New" panose="02070309020205020404" pitchFamily="49" charset="0"/>
                  <a:cs typeface="Courier New" panose="02070309020205020404" pitchFamily="49" charset="0"/>
                </a:rPr>
                <a:t>  definitionSource: VehicleSignalSpecification</a:t>
              </a: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D186F00B-5EB4-657E-58AC-51C2DA504644}"/>
                </a:ext>
              </a:extLst>
            </p:cNvPr>
            <p:cNvCxnSpPr>
              <a:cxnSpLocks/>
            </p:cNvCxnSpPr>
            <p:nvPr/>
          </p:nvCxnSpPr>
          <p:spPr>
            <a:xfrm>
              <a:off x="3621315" y="1952171"/>
              <a:ext cx="253999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5F1C386-450B-7D9A-7D7E-BD2B1293EED8}"/>
                </a:ext>
              </a:extLst>
            </p:cNvPr>
            <p:cNvCxnSpPr>
              <a:cxnSpLocks/>
            </p:cNvCxnSpPr>
            <p:nvPr/>
          </p:nvCxnSpPr>
          <p:spPr>
            <a:xfrm>
              <a:off x="3621315" y="2220686"/>
              <a:ext cx="209731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D0A0747-7C00-34BF-C2C0-87FE96D85ED8}"/>
                </a:ext>
              </a:extLst>
            </p:cNvPr>
            <p:cNvCxnSpPr>
              <a:cxnSpLocks/>
            </p:cNvCxnSpPr>
            <p:nvPr/>
          </p:nvCxnSpPr>
          <p:spPr>
            <a:xfrm>
              <a:off x="3621315" y="2503714"/>
              <a:ext cx="506548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9022898-6094-1D3F-926B-AE208865A85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 rot="1276120">
            <a:off x="3083792" y="1672424"/>
            <a:ext cx="6360775" cy="357453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4431CAE-DE4C-E51E-484A-4F9D62E050CF}"/>
              </a:ext>
            </a:extLst>
          </p:cNvPr>
          <p:cNvGrpSpPr/>
          <p:nvPr/>
        </p:nvGrpSpPr>
        <p:grpSpPr>
          <a:xfrm>
            <a:off x="3251621" y="1467607"/>
            <a:ext cx="5435179" cy="1992086"/>
            <a:chOff x="283449" y="3944256"/>
            <a:chExt cx="6681325" cy="2668812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C9A52F5-72C4-2617-A788-100F3C0B2EFB}"/>
                </a:ext>
              </a:extLst>
            </p:cNvPr>
            <p:cNvSpPr/>
            <p:nvPr/>
          </p:nvSpPr>
          <p:spPr>
            <a:xfrm>
              <a:off x="3057611" y="3944256"/>
              <a:ext cx="986971" cy="333829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branch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BE82BBD-B040-D714-DFF9-E8332078ABCD}"/>
                </a:ext>
              </a:extLst>
            </p:cNvPr>
            <p:cNvSpPr/>
            <p:nvPr/>
          </p:nvSpPr>
          <p:spPr>
            <a:xfrm>
              <a:off x="283449" y="5646056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instance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60213D0-99EC-81A2-6CC5-B46E8CD85844}"/>
                </a:ext>
              </a:extLst>
            </p:cNvPr>
            <p:cNvSpPr/>
            <p:nvPr/>
          </p:nvSpPr>
          <p:spPr>
            <a:xfrm>
              <a:off x="1422320" y="5646056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allowed value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9850DA1-CA22-C87B-5E97-0D8A728D995D}"/>
                </a:ext>
              </a:extLst>
            </p:cNvPr>
            <p:cNvSpPr/>
            <p:nvPr/>
          </p:nvSpPr>
          <p:spPr>
            <a:xfrm>
              <a:off x="2561191" y="5646056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actuator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239F29B-956D-3892-CEB6-8033DAE38B00}"/>
                </a:ext>
              </a:extLst>
            </p:cNvPr>
            <p:cNvSpPr/>
            <p:nvPr/>
          </p:nvSpPr>
          <p:spPr>
            <a:xfrm>
              <a:off x="4838933" y="5649684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sensor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0C59CA8-ACF1-8265-1A31-E0DB0C6EA979}"/>
                </a:ext>
              </a:extLst>
            </p:cNvPr>
            <p:cNvSpPr/>
            <p:nvPr/>
          </p:nvSpPr>
          <p:spPr>
            <a:xfrm>
              <a:off x="3700062" y="5649685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attribute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CB6ECAD-08EB-41CF-2280-9AEEACA237B9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776935" y="4278085"/>
              <a:ext cx="2774162" cy="136797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5C7A1B7-DF46-DCE8-57C5-26E5E178F4DC}"/>
                </a:ext>
              </a:extLst>
            </p:cNvPr>
            <p:cNvCxnSpPr>
              <a:cxnSpLocks/>
              <a:stCxn id="9" idx="2"/>
              <a:endCxn id="13" idx="0"/>
            </p:cNvCxnSpPr>
            <p:nvPr/>
          </p:nvCxnSpPr>
          <p:spPr>
            <a:xfrm flipH="1">
              <a:off x="1915806" y="4278085"/>
              <a:ext cx="1635291" cy="136797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998C6AD-3D06-C453-622F-AE80B6FE9CE5}"/>
                </a:ext>
              </a:extLst>
            </p:cNvPr>
            <p:cNvCxnSpPr>
              <a:cxnSpLocks/>
              <a:stCxn id="9" idx="2"/>
              <a:endCxn id="14" idx="0"/>
            </p:cNvCxnSpPr>
            <p:nvPr/>
          </p:nvCxnSpPr>
          <p:spPr>
            <a:xfrm flipH="1">
              <a:off x="3054677" y="4278085"/>
              <a:ext cx="496420" cy="136797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5ECD64C-5C57-8238-E6E6-C68E87CAE138}"/>
                </a:ext>
              </a:extLst>
            </p:cNvPr>
            <p:cNvCxnSpPr>
              <a:cxnSpLocks/>
              <a:stCxn id="9" idx="2"/>
              <a:endCxn id="17" idx="0"/>
            </p:cNvCxnSpPr>
            <p:nvPr/>
          </p:nvCxnSpPr>
          <p:spPr>
            <a:xfrm>
              <a:off x="3551097" y="4278085"/>
              <a:ext cx="642451" cy="13716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201EF97-51FA-3AB9-CC17-599CCF54A1F8}"/>
                </a:ext>
              </a:extLst>
            </p:cNvPr>
            <p:cNvCxnSpPr>
              <a:cxnSpLocks/>
              <a:stCxn id="9" idx="2"/>
              <a:endCxn id="15" idx="0"/>
            </p:cNvCxnSpPr>
            <p:nvPr/>
          </p:nvCxnSpPr>
          <p:spPr>
            <a:xfrm>
              <a:off x="3551097" y="4278085"/>
              <a:ext cx="1781322" cy="137159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17E0F79-CF6C-4B28-B198-C1DA4DEFE8A0}"/>
                </a:ext>
              </a:extLst>
            </p:cNvPr>
            <p:cNvSpPr/>
            <p:nvPr/>
          </p:nvSpPr>
          <p:spPr>
            <a:xfrm>
              <a:off x="5977803" y="5646056"/>
              <a:ext cx="986971" cy="33382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struct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C9EEF39-383F-1C1F-518A-46F1132875DC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>
              <a:off x="3551097" y="4278085"/>
              <a:ext cx="2980332" cy="136797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D788DDC-E889-023B-4E5F-F0F4FC38FF0F}"/>
                </a:ext>
              </a:extLst>
            </p:cNvPr>
            <p:cNvGrpSpPr/>
            <p:nvPr/>
          </p:nvGrpSpPr>
          <p:grpSpPr>
            <a:xfrm>
              <a:off x="3928213" y="4187371"/>
              <a:ext cx="218908" cy="174172"/>
              <a:chOff x="4326899" y="4243387"/>
              <a:chExt cx="218908" cy="174172"/>
            </a:xfrm>
            <a:solidFill>
              <a:srgbClr val="00B050"/>
            </a:solidFill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ED5F2763-66D0-44B5-461E-01CD0B3181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45807" y="4243387"/>
                <a:ext cx="0" cy="174172"/>
              </a:xfrm>
              <a:prstGeom prst="lin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0EB05FAB-7B88-2829-BF98-1F8F96C3D1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26899" y="4340679"/>
                <a:ext cx="0" cy="76880"/>
              </a:xfrm>
              <a:prstGeom prst="lin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F3C714B0-5C89-ABD4-F1AB-D660DC26B6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50723" y="4243387"/>
                <a:ext cx="95084" cy="0"/>
              </a:xfrm>
              <a:prstGeom prst="lin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F6AD4766-E1AA-9908-0CF6-5D552AB035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26899" y="4417559"/>
                <a:ext cx="218908" cy="0"/>
              </a:xfrm>
              <a:prstGeom prst="lin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8B6B865-498F-3AFD-6BC7-A681C00D4C7E}"/>
                </a:ext>
              </a:extLst>
            </p:cNvPr>
            <p:cNvSpPr/>
            <p:nvPr/>
          </p:nvSpPr>
          <p:spPr>
            <a:xfrm>
              <a:off x="5977802" y="6279239"/>
              <a:ext cx="986971" cy="333829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property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61EAE59-010E-1DBC-2FFE-AB1DD9AE677A}"/>
                </a:ext>
              </a:extLst>
            </p:cNvPr>
            <p:cNvCxnSpPr>
              <a:cxnSpLocks/>
              <a:stCxn id="23" idx="2"/>
              <a:endCxn id="26" idx="0"/>
            </p:cNvCxnSpPr>
            <p:nvPr/>
          </p:nvCxnSpPr>
          <p:spPr>
            <a:xfrm flipH="1">
              <a:off x="6471288" y="5979885"/>
              <a:ext cx="1" cy="2993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463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MDP – Keep the Good Stuff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FE73F8-73E2-3ABD-B332-D2F1243CE43F}"/>
              </a:ext>
            </a:extLst>
          </p:cNvPr>
          <p:cNvSpPr txBox="1"/>
          <p:nvPr/>
        </p:nvSpPr>
        <p:spPr>
          <a:xfrm>
            <a:off x="1270834" y="2760999"/>
            <a:ext cx="3630674" cy="276999"/>
          </a:xfrm>
          <a:prstGeom prst="rect">
            <a:avLst/>
          </a:prstGeom>
          <a:solidFill>
            <a:srgbClr val="00B05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Vehicle.Cabin.HVAC.Station.Row1.Driver.AirDistribution</a:t>
            </a:r>
            <a:endParaRPr lang="en-US" sz="1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82C982-BB48-6495-E601-4A775C56520E}"/>
              </a:ext>
            </a:extLst>
          </p:cNvPr>
          <p:cNvSpPr txBox="1"/>
          <p:nvPr/>
        </p:nvSpPr>
        <p:spPr>
          <a:xfrm>
            <a:off x="5329100" y="3958423"/>
            <a:ext cx="1867627" cy="276999"/>
          </a:xfrm>
          <a:prstGeom prst="rect">
            <a:avLst/>
          </a:prstGeom>
          <a:solidFill>
            <a:srgbClr val="00B05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Vehicle.Body.Hood.IsOpen</a:t>
            </a:r>
            <a:endParaRPr lang="en-US" sz="12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0C1D9D-0434-5CEE-5E73-58C8BAEE526A}"/>
              </a:ext>
            </a:extLst>
          </p:cNvPr>
          <p:cNvSpPr txBox="1"/>
          <p:nvPr/>
        </p:nvSpPr>
        <p:spPr>
          <a:xfrm>
            <a:off x="2140541" y="4853035"/>
            <a:ext cx="3102131" cy="276999"/>
          </a:xfrm>
          <a:prstGeom prst="rect">
            <a:avLst/>
          </a:prstGeom>
          <a:solidFill>
            <a:srgbClr val="00B05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Vehicle.Powertrain.Transmission.SelectedGear</a:t>
            </a:r>
            <a:endParaRPr lang="en-US" sz="1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18983A-1D62-983C-5B67-BEE3B3CB3B51}"/>
              </a:ext>
            </a:extLst>
          </p:cNvPr>
          <p:cNvSpPr txBox="1"/>
          <p:nvPr/>
        </p:nvSpPr>
        <p:spPr>
          <a:xfrm>
            <a:off x="7269895" y="4853034"/>
            <a:ext cx="2559355" cy="276999"/>
          </a:xfrm>
          <a:prstGeom prst="rect">
            <a:avLst/>
          </a:prstGeom>
          <a:solidFill>
            <a:srgbClr val="00B05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Vehicle.ADAS.CruiseControl.SpeedSet</a:t>
            </a:r>
            <a:endParaRPr lang="en-US"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2DA410-A7A4-0628-DE2C-E1124791A13C}"/>
              </a:ext>
            </a:extLst>
          </p:cNvPr>
          <p:cNvSpPr txBox="1"/>
          <p:nvPr/>
        </p:nvSpPr>
        <p:spPr>
          <a:xfrm>
            <a:off x="7345957" y="2851842"/>
            <a:ext cx="2108591" cy="276999"/>
          </a:xfrm>
          <a:prstGeom prst="rect">
            <a:avLst/>
          </a:prstGeom>
          <a:solidFill>
            <a:srgbClr val="00B05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Vehicle.Driver.DistractionLevel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D1434C-FC0B-24EA-80B9-75C2E014A76D}"/>
              </a:ext>
            </a:extLst>
          </p:cNvPr>
          <p:cNvSpPr txBox="1"/>
          <p:nvPr/>
        </p:nvSpPr>
        <p:spPr>
          <a:xfrm>
            <a:off x="2168195" y="3360356"/>
            <a:ext cx="1835952" cy="276999"/>
          </a:xfrm>
          <a:prstGeom prst="rect">
            <a:avLst/>
          </a:prstGeom>
          <a:solidFill>
            <a:schemeClr val="accent5">
              <a:lumMod val="60000"/>
              <a:lumOff val="40000"/>
              <a:alpha val="49020"/>
            </a:scheme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VerticalAirstreamDirection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3666B6-4FA0-CB73-0771-7C005B428717}"/>
              </a:ext>
            </a:extLst>
          </p:cNvPr>
          <p:cNvSpPr txBox="1"/>
          <p:nvPr/>
        </p:nvSpPr>
        <p:spPr>
          <a:xfrm>
            <a:off x="4285723" y="3958422"/>
            <a:ext cx="623889" cy="276999"/>
          </a:xfrm>
          <a:prstGeom prst="rect">
            <a:avLst/>
          </a:prstGeom>
          <a:solidFill>
            <a:schemeClr val="accent5">
              <a:lumMod val="60000"/>
              <a:lumOff val="40000"/>
              <a:alpha val="49020"/>
            </a:scheme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IsOpen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E674BF-B7FE-DC74-BF33-7867364C0C72}"/>
              </a:ext>
            </a:extLst>
          </p:cNvPr>
          <p:cNvSpPr txBox="1"/>
          <p:nvPr/>
        </p:nvSpPr>
        <p:spPr>
          <a:xfrm>
            <a:off x="10404621" y="4853033"/>
            <a:ext cx="569387" cy="276999"/>
          </a:xfrm>
          <a:prstGeom prst="rect">
            <a:avLst/>
          </a:prstGeom>
          <a:solidFill>
            <a:schemeClr val="accent5">
              <a:lumMod val="60000"/>
              <a:lumOff val="40000"/>
              <a:alpha val="49020"/>
            </a:scheme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Speed</a:t>
            </a:r>
            <a:endParaRPr lang="en-US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A6611A-3C5E-3A4F-CB68-31ACBEE85632}"/>
              </a:ext>
            </a:extLst>
          </p:cNvPr>
          <p:cNvSpPr txBox="1"/>
          <p:nvPr/>
        </p:nvSpPr>
        <p:spPr>
          <a:xfrm>
            <a:off x="9933345" y="2851842"/>
            <a:ext cx="1182631" cy="276999"/>
          </a:xfrm>
          <a:prstGeom prst="rect">
            <a:avLst/>
          </a:prstGeom>
          <a:solidFill>
            <a:schemeClr val="accent5">
              <a:lumMod val="60000"/>
              <a:lumOff val="40000"/>
              <a:alpha val="49020"/>
            </a:scheme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DistractionLevel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E30455-9828-6B53-660C-DA2D9B72B1A2}"/>
              </a:ext>
            </a:extLst>
          </p:cNvPr>
          <p:cNvSpPr txBox="1"/>
          <p:nvPr/>
        </p:nvSpPr>
        <p:spPr>
          <a:xfrm>
            <a:off x="2144150" y="1659555"/>
            <a:ext cx="1884042" cy="276999"/>
          </a:xfrm>
          <a:prstGeom prst="rect">
            <a:avLst/>
          </a:prstGeom>
          <a:solidFill>
            <a:srgbClr val="9966FF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A4F3E9-52DC-3DE1-2E8D-0D409F1E5E8B}"/>
              </a:ext>
            </a:extLst>
          </p:cNvPr>
          <p:cNvSpPr txBox="1"/>
          <p:nvPr/>
        </p:nvSpPr>
        <p:spPr>
          <a:xfrm>
            <a:off x="7536489" y="3958422"/>
            <a:ext cx="1389932" cy="276999"/>
          </a:xfrm>
          <a:prstGeom prst="rect">
            <a:avLst/>
          </a:prstGeom>
          <a:solidFill>
            <a:srgbClr val="FFFF0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Vehicle.Body.Hood</a:t>
            </a:r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9EFF10-7405-C4A5-C8E5-27DB2DFF9E68}"/>
              </a:ext>
            </a:extLst>
          </p:cNvPr>
          <p:cNvSpPr txBox="1"/>
          <p:nvPr/>
        </p:nvSpPr>
        <p:spPr>
          <a:xfrm>
            <a:off x="2594158" y="5470649"/>
            <a:ext cx="2194896" cy="276999"/>
          </a:xfrm>
          <a:prstGeom prst="rect">
            <a:avLst/>
          </a:prstGeom>
          <a:solidFill>
            <a:srgbClr val="FFFF0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Vehicle.Powertrain.Transmission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D1F851-CB5A-3B9B-39ED-38851B8EA444}"/>
              </a:ext>
            </a:extLst>
          </p:cNvPr>
          <p:cNvSpPr txBox="1"/>
          <p:nvPr/>
        </p:nvSpPr>
        <p:spPr>
          <a:xfrm>
            <a:off x="7580460" y="5560412"/>
            <a:ext cx="1938223" cy="276999"/>
          </a:xfrm>
          <a:prstGeom prst="rect">
            <a:avLst/>
          </a:prstGeom>
          <a:solidFill>
            <a:srgbClr val="FFFF0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Vehicle.ADAS.CruiseControl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1CE986-7F08-0FAC-1AC5-CAF7EE879A30}"/>
              </a:ext>
            </a:extLst>
          </p:cNvPr>
          <p:cNvSpPr txBox="1"/>
          <p:nvPr/>
        </p:nvSpPr>
        <p:spPr>
          <a:xfrm>
            <a:off x="7874082" y="2087292"/>
            <a:ext cx="1052339" cy="276999"/>
          </a:xfrm>
          <a:prstGeom prst="rect">
            <a:avLst/>
          </a:prstGeom>
          <a:solidFill>
            <a:srgbClr val="FFFF0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Vehicle.Driver</a:t>
            </a:r>
            <a:endParaRPr lang="en-US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BB974E-4594-0029-242B-674C96C1A653}"/>
              </a:ext>
            </a:extLst>
          </p:cNvPr>
          <p:cNvSpPr txBox="1"/>
          <p:nvPr/>
        </p:nvSpPr>
        <p:spPr>
          <a:xfrm>
            <a:off x="450363" y="4853034"/>
            <a:ext cx="1294072" cy="276999"/>
          </a:xfrm>
          <a:prstGeom prst="rect">
            <a:avLst/>
          </a:prstGeom>
          <a:solidFill>
            <a:schemeClr val="accent5">
              <a:lumMod val="60000"/>
              <a:lumOff val="40000"/>
              <a:alpha val="49020"/>
            </a:scheme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TransmissionGear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E7DA72-A0AE-47CA-CF65-255436F4980D}"/>
              </a:ext>
            </a:extLst>
          </p:cNvPr>
          <p:cNvSpPr txBox="1"/>
          <p:nvPr/>
        </p:nvSpPr>
        <p:spPr>
          <a:xfrm>
            <a:off x="1728877" y="2232605"/>
            <a:ext cx="2714589" cy="276999"/>
          </a:xfrm>
          <a:prstGeom prst="rect">
            <a:avLst/>
          </a:prstGeom>
          <a:solidFill>
            <a:srgbClr val="FFFF00">
              <a:alpha val="49020"/>
            </a:srgbClr>
          </a:solidFill>
        </p:spPr>
        <p:txBody>
          <a:bodyPr wrap="none">
            <a:spAutoFit/>
          </a:bodyPr>
          <a:lstStyle/>
          <a:p>
            <a:r>
              <a:rPr lang="en-US" sz="1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Vehicle.Cabin.HVAC.Station.Row1.Driver</a:t>
            </a:r>
            <a:endParaRPr lang="en-US" sz="120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FC742B7-5CC4-D995-2A4A-E5712842801A}"/>
              </a:ext>
            </a:extLst>
          </p:cNvPr>
          <p:cNvCxnSpPr>
            <a:cxnSpLocks/>
            <a:stCxn id="3" idx="3"/>
            <a:endCxn id="15" idx="1"/>
          </p:cNvCxnSpPr>
          <p:nvPr/>
        </p:nvCxnSpPr>
        <p:spPr>
          <a:xfrm flipV="1">
            <a:off x="7196727" y="4096922"/>
            <a:ext cx="339762" cy="1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556F41C-C8BD-41A1-DC83-6F59817A61B1}"/>
              </a:ext>
            </a:extLst>
          </p:cNvPr>
          <p:cNvCxnSpPr>
            <a:stCxn id="7" idx="2"/>
            <a:endCxn id="18" idx="0"/>
          </p:cNvCxnSpPr>
          <p:nvPr/>
        </p:nvCxnSpPr>
        <p:spPr>
          <a:xfrm flipH="1">
            <a:off x="8549572" y="5130033"/>
            <a:ext cx="1" cy="430379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4E66F08-A8FB-7319-03B6-AA868EE1F1B5}"/>
              </a:ext>
            </a:extLst>
          </p:cNvPr>
          <p:cNvCxnSpPr>
            <a:stCxn id="3" idx="1"/>
            <a:endCxn id="10" idx="3"/>
          </p:cNvCxnSpPr>
          <p:nvPr/>
        </p:nvCxnSpPr>
        <p:spPr>
          <a:xfrm flipH="1" flipV="1">
            <a:off x="4909612" y="4096922"/>
            <a:ext cx="419488" cy="1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D832364-4431-8758-D492-82A6F5F03715}"/>
              </a:ext>
            </a:extLst>
          </p:cNvPr>
          <p:cNvCxnSpPr>
            <a:stCxn id="8" idx="3"/>
            <a:endCxn id="13" idx="1"/>
          </p:cNvCxnSpPr>
          <p:nvPr/>
        </p:nvCxnSpPr>
        <p:spPr>
          <a:xfrm>
            <a:off x="9454548" y="2990342"/>
            <a:ext cx="478797" cy="0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8CE7F86-8598-4260-F216-B409F3E2C101}"/>
              </a:ext>
            </a:extLst>
          </p:cNvPr>
          <p:cNvCxnSpPr>
            <a:cxnSpLocks/>
          </p:cNvCxnSpPr>
          <p:nvPr/>
        </p:nvCxnSpPr>
        <p:spPr>
          <a:xfrm>
            <a:off x="3075953" y="3037998"/>
            <a:ext cx="0" cy="32235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A762478-A01B-2D45-CFDD-1590179A87F0}"/>
              </a:ext>
            </a:extLst>
          </p:cNvPr>
          <p:cNvCxnSpPr>
            <a:cxnSpLocks/>
          </p:cNvCxnSpPr>
          <p:nvPr/>
        </p:nvCxnSpPr>
        <p:spPr>
          <a:xfrm flipV="1">
            <a:off x="3084367" y="2509604"/>
            <a:ext cx="1" cy="25139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8F453FF-752C-890A-8E98-E56B690EFD02}"/>
              </a:ext>
            </a:extLst>
          </p:cNvPr>
          <p:cNvCxnSpPr>
            <a:cxnSpLocks/>
          </p:cNvCxnSpPr>
          <p:nvPr/>
        </p:nvCxnSpPr>
        <p:spPr>
          <a:xfrm flipH="1" flipV="1">
            <a:off x="3086171" y="1936554"/>
            <a:ext cx="1" cy="29605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120B0AA-6D16-F217-4925-DFA484D79923}"/>
              </a:ext>
            </a:extLst>
          </p:cNvPr>
          <p:cNvCxnSpPr>
            <a:stCxn id="8" idx="0"/>
            <a:endCxn id="19" idx="2"/>
          </p:cNvCxnSpPr>
          <p:nvPr/>
        </p:nvCxnSpPr>
        <p:spPr>
          <a:xfrm flipH="1" flipV="1">
            <a:off x="8400252" y="2364291"/>
            <a:ext cx="1" cy="48755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B4535FD-9C07-7FC7-9E03-DB78DADDC1C0}"/>
              </a:ext>
            </a:extLst>
          </p:cNvPr>
          <p:cNvCxnSpPr>
            <a:stCxn id="7" idx="3"/>
            <a:endCxn id="12" idx="1"/>
          </p:cNvCxnSpPr>
          <p:nvPr/>
        </p:nvCxnSpPr>
        <p:spPr>
          <a:xfrm flipV="1">
            <a:off x="9829250" y="4991533"/>
            <a:ext cx="575371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76C2EDA-0561-21E8-23BC-6ADED43E6111}"/>
              </a:ext>
            </a:extLst>
          </p:cNvPr>
          <p:cNvCxnSpPr>
            <a:stCxn id="5" idx="2"/>
            <a:endCxn id="17" idx="0"/>
          </p:cNvCxnSpPr>
          <p:nvPr/>
        </p:nvCxnSpPr>
        <p:spPr>
          <a:xfrm flipH="1">
            <a:off x="3691606" y="5130034"/>
            <a:ext cx="1" cy="34061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7A92BA5-6789-F8E5-CAD0-1A71D594F1A9}"/>
              </a:ext>
            </a:extLst>
          </p:cNvPr>
          <p:cNvCxnSpPr>
            <a:stCxn id="5" idx="1"/>
            <a:endCxn id="20" idx="3"/>
          </p:cNvCxnSpPr>
          <p:nvPr/>
        </p:nvCxnSpPr>
        <p:spPr>
          <a:xfrm flipH="1" flipV="1">
            <a:off x="1744435" y="4991534"/>
            <a:ext cx="396106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4940B09-D97B-C77B-C53E-C2BC2D60D996}"/>
              </a:ext>
            </a:extLst>
          </p:cNvPr>
          <p:cNvSpPr txBox="1"/>
          <p:nvPr/>
        </p:nvSpPr>
        <p:spPr>
          <a:xfrm>
            <a:off x="5410312" y="805863"/>
            <a:ext cx="3313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Franklin Gothic Heavy" panose="020B0903020102020204" pitchFamily="34" charset="0"/>
              </a:rPr>
              <a:t>Keep Existing Signals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2C6F0F-2D08-46FF-6096-0C89DE25C8F2}"/>
              </a:ext>
            </a:extLst>
          </p:cNvPr>
          <p:cNvSpPr txBox="1"/>
          <p:nvPr/>
        </p:nvSpPr>
        <p:spPr>
          <a:xfrm>
            <a:off x="5410312" y="813532"/>
            <a:ext cx="6649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Franklin Gothic Heavy" panose="020B0903020102020204" pitchFamily="34" charset="0"/>
              </a:rPr>
              <a:t>Keep Existing Objects and Classes</a:t>
            </a:r>
          </a:p>
          <a:p>
            <a:pPr algn="ctr"/>
            <a:r>
              <a:rPr lang="en-US" sz="2400">
                <a:latin typeface="Franklin Gothic Heavy" panose="020B0903020102020204" pitchFamily="34" charset="0"/>
              </a:rPr>
              <a:t>(as References rather than Parent Branches)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E00DC83-4928-89B6-33B9-56ED289C4D2B}"/>
              </a:ext>
            </a:extLst>
          </p:cNvPr>
          <p:cNvSpPr txBox="1"/>
          <p:nvPr/>
        </p:nvSpPr>
        <p:spPr>
          <a:xfrm>
            <a:off x="5410312" y="820192"/>
            <a:ext cx="4523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Franklin Gothic Heavy" panose="020B0903020102020204" pitchFamily="34" charset="0"/>
              </a:rPr>
              <a:t>Add Properties as References</a:t>
            </a:r>
          </a:p>
        </p:txBody>
      </p:sp>
    </p:spTree>
    <p:extLst>
      <p:ext uri="{BB962C8B-B14F-4D97-AF65-F5344CB8AC3E}">
        <p14:creationId xmlns:p14="http://schemas.microsoft.com/office/powerpoint/2010/main" val="300107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53" grpId="0"/>
      <p:bldP spid="53" grpId="1"/>
      <p:bldP spid="54" grpId="0"/>
      <p:bldP spid="54" grpId="1"/>
      <p:bldP spid="56" grpId="0"/>
      <p:bldP spid="5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MDP – Remove the Constraints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4940B09-D97B-C77B-C53E-C2BC2D60D996}"/>
              </a:ext>
            </a:extLst>
          </p:cNvPr>
          <p:cNvSpPr txBox="1"/>
          <p:nvPr/>
        </p:nvSpPr>
        <p:spPr>
          <a:xfrm>
            <a:off x="7187022" y="1030620"/>
            <a:ext cx="3573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Franklin Gothic Heavy" panose="020B0903020102020204" pitchFamily="34" charset="0"/>
              </a:rPr>
              <a:t>Remove Artificial Types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2C6F0F-2D08-46FF-6096-0C89DE25C8F2}"/>
              </a:ext>
            </a:extLst>
          </p:cNvPr>
          <p:cNvSpPr txBox="1"/>
          <p:nvPr/>
        </p:nvSpPr>
        <p:spPr>
          <a:xfrm>
            <a:off x="6230029" y="1030620"/>
            <a:ext cx="5487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Franklin Gothic Heavy" panose="020B0903020102020204" pitchFamily="34" charset="0"/>
              </a:rPr>
              <a:t>Remove Artificial Signal Distinctions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E00DC83-4928-89B6-33B9-56ED289C4D2B}"/>
              </a:ext>
            </a:extLst>
          </p:cNvPr>
          <p:cNvSpPr txBox="1"/>
          <p:nvPr/>
        </p:nvSpPr>
        <p:spPr>
          <a:xfrm>
            <a:off x="6213197" y="1030620"/>
            <a:ext cx="5521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Franklin Gothic Heavy" panose="020B0903020102020204" pitchFamily="34" charset="0"/>
              </a:rPr>
              <a:t>Remove Artificial Object Distinctions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3FE749-BAD0-D55B-43A6-5B870A422EC6}"/>
              </a:ext>
            </a:extLst>
          </p:cNvPr>
          <p:cNvSpPr/>
          <p:nvPr/>
        </p:nvSpPr>
        <p:spPr>
          <a:xfrm>
            <a:off x="4879610" y="2686292"/>
            <a:ext cx="1224001" cy="38147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branch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9E36CB0-47FA-8AA9-D680-15C5A21CAE73}"/>
              </a:ext>
            </a:extLst>
          </p:cNvPr>
          <p:cNvSpPr/>
          <p:nvPr/>
        </p:nvSpPr>
        <p:spPr>
          <a:xfrm>
            <a:off x="1560537" y="4085246"/>
            <a:ext cx="1224001" cy="38147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instance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E7364A7-5120-42F1-7917-018DFCA1A7E3}"/>
              </a:ext>
            </a:extLst>
          </p:cNvPr>
          <p:cNvSpPr/>
          <p:nvPr/>
        </p:nvSpPr>
        <p:spPr>
          <a:xfrm>
            <a:off x="3038532" y="4085246"/>
            <a:ext cx="1224001" cy="38147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allowed value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42E6B55-2491-E4C5-B588-409D9026D7CA}"/>
              </a:ext>
            </a:extLst>
          </p:cNvPr>
          <p:cNvSpPr/>
          <p:nvPr/>
        </p:nvSpPr>
        <p:spPr>
          <a:xfrm>
            <a:off x="4516527" y="4085246"/>
            <a:ext cx="1224001" cy="38147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actuator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C061CAC-91E5-FB78-278C-79B8844F49D0}"/>
              </a:ext>
            </a:extLst>
          </p:cNvPr>
          <p:cNvSpPr/>
          <p:nvPr/>
        </p:nvSpPr>
        <p:spPr>
          <a:xfrm>
            <a:off x="7472517" y="4085246"/>
            <a:ext cx="1224001" cy="38147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sensor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702EBDE-1636-2F23-AD04-8F7F122A9AAE}"/>
              </a:ext>
            </a:extLst>
          </p:cNvPr>
          <p:cNvSpPr/>
          <p:nvPr/>
        </p:nvSpPr>
        <p:spPr>
          <a:xfrm>
            <a:off x="5994522" y="4085246"/>
            <a:ext cx="1224001" cy="38147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attribute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D51FAF1-D6C9-6FD0-DD54-66C88B8C3D93}"/>
              </a:ext>
            </a:extLst>
          </p:cNvPr>
          <p:cNvCxnSpPr>
            <a:stCxn id="6" idx="2"/>
            <a:endCxn id="11" idx="0"/>
          </p:cNvCxnSpPr>
          <p:nvPr/>
        </p:nvCxnSpPr>
        <p:spPr>
          <a:xfrm flipH="1">
            <a:off x="2172538" y="3067767"/>
            <a:ext cx="3319073" cy="10174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2EFD9B9-9015-8A9B-ECD5-95C08C973651}"/>
              </a:ext>
            </a:extLst>
          </p:cNvPr>
          <p:cNvCxnSpPr>
            <a:cxnSpLocks/>
            <a:stCxn id="6" idx="2"/>
            <a:endCxn id="22" idx="0"/>
          </p:cNvCxnSpPr>
          <p:nvPr/>
        </p:nvCxnSpPr>
        <p:spPr>
          <a:xfrm flipH="1">
            <a:off x="3650533" y="3067767"/>
            <a:ext cx="1841078" cy="10174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7A7937-0D8F-50F2-E52F-51E1EE32B0A9}"/>
              </a:ext>
            </a:extLst>
          </p:cNvPr>
          <p:cNvCxnSpPr>
            <a:cxnSpLocks/>
            <a:stCxn id="6" idx="2"/>
            <a:endCxn id="24" idx="0"/>
          </p:cNvCxnSpPr>
          <p:nvPr/>
        </p:nvCxnSpPr>
        <p:spPr>
          <a:xfrm flipH="1">
            <a:off x="5128528" y="3067767"/>
            <a:ext cx="363083" cy="10174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2705ABC-AE12-84D0-C340-ADA521D9C565}"/>
              </a:ext>
            </a:extLst>
          </p:cNvPr>
          <p:cNvCxnSpPr>
            <a:cxnSpLocks/>
            <a:stCxn id="6" idx="2"/>
            <a:endCxn id="26" idx="0"/>
          </p:cNvCxnSpPr>
          <p:nvPr/>
        </p:nvCxnSpPr>
        <p:spPr>
          <a:xfrm>
            <a:off x="5491611" y="3067767"/>
            <a:ext cx="1114912" cy="10174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821C1FE-C438-B9D9-49D3-876ACF26CDB7}"/>
              </a:ext>
            </a:extLst>
          </p:cNvPr>
          <p:cNvCxnSpPr>
            <a:cxnSpLocks/>
            <a:stCxn id="6" idx="2"/>
            <a:endCxn id="25" idx="0"/>
          </p:cNvCxnSpPr>
          <p:nvPr/>
        </p:nvCxnSpPr>
        <p:spPr>
          <a:xfrm>
            <a:off x="5491611" y="3067767"/>
            <a:ext cx="2592907" cy="10174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BD8F8D3E-06F0-7C62-B695-A2FB43897518}"/>
              </a:ext>
            </a:extLst>
          </p:cNvPr>
          <p:cNvSpPr/>
          <p:nvPr/>
        </p:nvSpPr>
        <p:spPr>
          <a:xfrm>
            <a:off x="8950513" y="3371338"/>
            <a:ext cx="1224001" cy="38147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struct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4493C6B-ACD9-14FB-5800-34BC4BD57477}"/>
              </a:ext>
            </a:extLst>
          </p:cNvPr>
          <p:cNvCxnSpPr>
            <a:cxnSpLocks/>
            <a:stCxn id="6" idx="2"/>
            <a:endCxn id="37" idx="0"/>
          </p:cNvCxnSpPr>
          <p:nvPr/>
        </p:nvCxnSpPr>
        <p:spPr>
          <a:xfrm>
            <a:off x="5491611" y="3067767"/>
            <a:ext cx="4070903" cy="30357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ABA0EED-4FCC-EF5A-467B-8E10E66C9CBC}"/>
              </a:ext>
            </a:extLst>
          </p:cNvPr>
          <p:cNvGrpSpPr/>
          <p:nvPr/>
        </p:nvGrpSpPr>
        <p:grpSpPr>
          <a:xfrm>
            <a:off x="5941716" y="2965543"/>
            <a:ext cx="271481" cy="199031"/>
            <a:chOff x="4326899" y="4243387"/>
            <a:chExt cx="218908" cy="174172"/>
          </a:xfrm>
          <a:solidFill>
            <a:srgbClr val="00B050"/>
          </a:solidFill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4397981-E0D4-4F9F-DB73-65ACC4BD740B}"/>
                </a:ext>
              </a:extLst>
            </p:cNvPr>
            <p:cNvCxnSpPr>
              <a:cxnSpLocks/>
            </p:cNvCxnSpPr>
            <p:nvPr/>
          </p:nvCxnSpPr>
          <p:spPr>
            <a:xfrm>
              <a:off x="4545807" y="4243387"/>
              <a:ext cx="0" cy="174172"/>
            </a:xfrm>
            <a:prstGeom prst="lin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EFADFD9-B15A-E5C9-15E1-09FA932E9A94}"/>
                </a:ext>
              </a:extLst>
            </p:cNvPr>
            <p:cNvCxnSpPr>
              <a:cxnSpLocks/>
            </p:cNvCxnSpPr>
            <p:nvPr/>
          </p:nvCxnSpPr>
          <p:spPr>
            <a:xfrm>
              <a:off x="4326899" y="4340679"/>
              <a:ext cx="0" cy="76880"/>
            </a:xfrm>
            <a:prstGeom prst="lin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B43EB0D-89A1-FA53-0694-BDD1414B19CC}"/>
                </a:ext>
              </a:extLst>
            </p:cNvPr>
            <p:cNvCxnSpPr>
              <a:cxnSpLocks/>
            </p:cNvCxnSpPr>
            <p:nvPr/>
          </p:nvCxnSpPr>
          <p:spPr>
            <a:xfrm>
              <a:off x="4450723" y="4243387"/>
              <a:ext cx="95084" cy="0"/>
            </a:xfrm>
            <a:prstGeom prst="lin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9B27A60-91F4-E016-AD2F-3E3E3D467239}"/>
                </a:ext>
              </a:extLst>
            </p:cNvPr>
            <p:cNvCxnSpPr>
              <a:cxnSpLocks/>
            </p:cNvCxnSpPr>
            <p:nvPr/>
          </p:nvCxnSpPr>
          <p:spPr>
            <a:xfrm>
              <a:off x="4326899" y="4417559"/>
              <a:ext cx="218908" cy="0"/>
            </a:xfrm>
            <a:prstGeom prst="lin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FE382EA5-905F-B13D-3B72-BD0448A83266}"/>
              </a:ext>
            </a:extLst>
          </p:cNvPr>
          <p:cNvSpPr/>
          <p:nvPr/>
        </p:nvSpPr>
        <p:spPr>
          <a:xfrm>
            <a:off x="8950513" y="4077463"/>
            <a:ext cx="1224001" cy="38147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property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ABC82F-A2F6-0EEF-AA58-A5575C84B144}"/>
              </a:ext>
            </a:extLst>
          </p:cNvPr>
          <p:cNvCxnSpPr>
            <a:cxnSpLocks/>
            <a:stCxn id="37" idx="2"/>
            <a:endCxn id="43" idx="0"/>
          </p:cNvCxnSpPr>
          <p:nvPr/>
        </p:nvCxnSpPr>
        <p:spPr>
          <a:xfrm>
            <a:off x="9562514" y="3752813"/>
            <a:ext cx="0" cy="32465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715E8F2-C1FC-8D06-91D5-E6C9ED60E61E}"/>
              </a:ext>
            </a:extLst>
          </p:cNvPr>
          <p:cNvSpPr txBox="1"/>
          <p:nvPr/>
        </p:nvSpPr>
        <p:spPr>
          <a:xfrm>
            <a:off x="7242069" y="1030620"/>
            <a:ext cx="3463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Franklin Gothic Heavy" panose="020B0903020102020204" pitchFamily="34" charset="0"/>
              </a:rPr>
              <a:t>Remove Tree Structure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7A58C51C-C659-C5B7-3497-42082B220C85}"/>
              </a:ext>
            </a:extLst>
          </p:cNvPr>
          <p:cNvSpPr/>
          <p:nvPr/>
        </p:nvSpPr>
        <p:spPr>
          <a:xfrm>
            <a:off x="4516527" y="4085246"/>
            <a:ext cx="4179991" cy="38147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Signal</a:t>
            </a: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D4F4E324-6D1C-BD74-BB86-B5F581668145}"/>
              </a:ext>
            </a:extLst>
          </p:cNvPr>
          <p:cNvSpPr/>
          <p:nvPr/>
        </p:nvSpPr>
        <p:spPr>
          <a:xfrm>
            <a:off x="1560538" y="4085246"/>
            <a:ext cx="2701994" cy="38147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Object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2BC6DA8D-58F4-BCEA-E631-C55B09391820}"/>
              </a:ext>
            </a:extLst>
          </p:cNvPr>
          <p:cNvCxnSpPr>
            <a:cxnSpLocks/>
            <a:stCxn id="86" idx="1"/>
            <a:endCxn id="87" idx="3"/>
          </p:cNvCxnSpPr>
          <p:nvPr/>
        </p:nvCxnSpPr>
        <p:spPr>
          <a:xfrm flipH="1">
            <a:off x="4262532" y="4275984"/>
            <a:ext cx="253995" cy="0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9A1CB11-D925-FCB4-ED3B-6DF7277D8DDC}"/>
              </a:ext>
            </a:extLst>
          </p:cNvPr>
          <p:cNvCxnSpPr>
            <a:cxnSpLocks/>
            <a:stCxn id="86" idx="3"/>
            <a:endCxn id="43" idx="1"/>
          </p:cNvCxnSpPr>
          <p:nvPr/>
        </p:nvCxnSpPr>
        <p:spPr>
          <a:xfrm flipV="1">
            <a:off x="8696518" y="4268201"/>
            <a:ext cx="253995" cy="7783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4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3" grpId="1"/>
      <p:bldP spid="54" grpId="0"/>
      <p:bldP spid="54" grpId="1"/>
      <p:bldP spid="56" grpId="0"/>
      <p:bldP spid="56" grpId="1"/>
      <p:bldP spid="6" grpId="0" animBg="1"/>
      <p:bldP spid="11" grpId="0" animBg="1"/>
      <p:bldP spid="22" grpId="0" animBg="1"/>
      <p:bldP spid="24" grpId="0" animBg="1"/>
      <p:bldP spid="25" grpId="0" animBg="1"/>
      <p:bldP spid="26" grpId="0" animBg="1"/>
      <p:bldP spid="37" grpId="0" animBg="1"/>
      <p:bldP spid="85" grpId="0"/>
      <p:bldP spid="85" grpId="1"/>
      <p:bldP spid="86" grpId="0" animBg="1"/>
      <p:bldP spid="8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MDP – Invert Tree Syntax - Signals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E78C12-F716-6ACB-5F2B-1681D59EB7AC}"/>
              </a:ext>
            </a:extLst>
          </p:cNvPr>
          <p:cNvSpPr txBox="1"/>
          <p:nvPr/>
        </p:nvSpPr>
        <p:spPr>
          <a:xfrm>
            <a:off x="1900676" y="3226879"/>
            <a:ext cx="3318986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Station:</a:t>
            </a:r>
          </a:p>
          <a:p>
            <a:r>
              <a:rPr lang="en-US" sz="1200"/>
              <a:t>  type: branch</a:t>
            </a:r>
          </a:p>
          <a:p>
            <a:r>
              <a:rPr lang="en-US" sz="1200"/>
              <a:t>  instances:</a:t>
            </a:r>
          </a:p>
          <a:p>
            <a:r>
              <a:rPr lang="en-US" sz="1200"/>
              <a:t>    - Row[1,4]</a:t>
            </a:r>
          </a:p>
          <a:p>
            <a:r>
              <a:rPr lang="en-US" sz="1200"/>
              <a:t>    - ["Driver","Passenger"]</a:t>
            </a:r>
          </a:p>
          <a:p>
            <a:r>
              <a:rPr lang="en-US" sz="1200"/>
              <a:t>  description: HVAC for single station in the vehicle</a:t>
            </a:r>
          </a:p>
          <a:p>
            <a:r>
              <a:rPr lang="en-US" sz="1200"/>
              <a:t>#include SingleHVACStation.vspec Station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5959E1-D7BB-508A-541F-D2516A6A12B0}"/>
              </a:ext>
            </a:extLst>
          </p:cNvPr>
          <p:cNvSpPr txBox="1"/>
          <p:nvPr/>
        </p:nvSpPr>
        <p:spPr>
          <a:xfrm>
            <a:off x="283449" y="798563"/>
            <a:ext cx="360457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Vehicle.Cabin:</a:t>
            </a:r>
          </a:p>
          <a:p>
            <a:r>
              <a:rPr lang="en-US" sz="1200"/>
              <a:t>  type: branch</a:t>
            </a:r>
          </a:p>
          <a:p>
            <a:r>
              <a:rPr lang="en-US" sz="1200"/>
              <a:t>  description: All in-cabin components, including doors.</a:t>
            </a:r>
          </a:p>
          <a:p>
            <a:r>
              <a:rPr lang="en-US" sz="1200"/>
              <a:t>#include Cabin/Cabin.vspec Vehicle.Cabin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9AD020-BAE3-78FA-F165-4DCAE1CB7F35}"/>
              </a:ext>
            </a:extLst>
          </p:cNvPr>
          <p:cNvSpPr txBox="1"/>
          <p:nvPr/>
        </p:nvSpPr>
        <p:spPr>
          <a:xfrm>
            <a:off x="1164711" y="2012721"/>
            <a:ext cx="198548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HVAC:</a:t>
            </a:r>
          </a:p>
          <a:p>
            <a:r>
              <a:rPr lang="en-US" sz="1200"/>
              <a:t>  type: branch</a:t>
            </a:r>
          </a:p>
          <a:p>
            <a:r>
              <a:rPr lang="en-US" sz="1200"/>
              <a:t>  description: Climate control</a:t>
            </a:r>
          </a:p>
          <a:p>
            <a:r>
              <a:rPr lang="en-US" sz="1200"/>
              <a:t>#include HVAC.vspec HVAC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A5792A-9A9B-50BE-366D-94901645D903}"/>
              </a:ext>
            </a:extLst>
          </p:cNvPr>
          <p:cNvSpPr txBox="1"/>
          <p:nvPr/>
        </p:nvSpPr>
        <p:spPr>
          <a:xfrm>
            <a:off x="3727189" y="4953515"/>
            <a:ext cx="2855012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FanSpeed:</a:t>
            </a:r>
          </a:p>
          <a:p>
            <a:r>
              <a:rPr lang="en-US" sz="1200"/>
              <a:t>  datatype: uint8</a:t>
            </a:r>
          </a:p>
          <a:p>
            <a:r>
              <a:rPr lang="en-US" sz="1200"/>
              <a:t>  type: actuator</a:t>
            </a:r>
          </a:p>
          <a:p>
            <a:r>
              <a:rPr lang="en-US" sz="1200"/>
              <a:t>  min: 0</a:t>
            </a:r>
          </a:p>
          <a:p>
            <a:r>
              <a:rPr lang="en-US" sz="1200"/>
              <a:t>  max: 100</a:t>
            </a:r>
          </a:p>
          <a:p>
            <a:r>
              <a:rPr lang="en-US" sz="1200"/>
              <a:t>  unit: percent</a:t>
            </a:r>
          </a:p>
          <a:p>
            <a:r>
              <a:rPr lang="en-US" sz="1200"/>
              <a:t>  description: Fan Speed, 0 = off. 100 = max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9C08525-0375-760F-D719-20AE74B55C9B}"/>
              </a:ext>
            </a:extLst>
          </p:cNvPr>
          <p:cNvCxnSpPr>
            <a:cxnSpLocks/>
          </p:cNvCxnSpPr>
          <p:nvPr/>
        </p:nvCxnSpPr>
        <p:spPr>
          <a:xfrm>
            <a:off x="599032" y="1651995"/>
            <a:ext cx="472765" cy="529074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A3F9C12-0A65-27F7-B108-12A73216524C}"/>
              </a:ext>
            </a:extLst>
          </p:cNvPr>
          <p:cNvSpPr txBox="1"/>
          <p:nvPr/>
        </p:nvSpPr>
        <p:spPr>
          <a:xfrm>
            <a:off x="6624348" y="4953515"/>
            <a:ext cx="1832425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Temperature:</a:t>
            </a:r>
          </a:p>
          <a:p>
            <a:r>
              <a:rPr lang="en-US" sz="1200"/>
              <a:t>  datatype: int8</a:t>
            </a:r>
          </a:p>
          <a:p>
            <a:r>
              <a:rPr lang="en-US" sz="1200"/>
              <a:t>  type: actuator</a:t>
            </a:r>
          </a:p>
          <a:p>
            <a:r>
              <a:rPr lang="en-US" sz="1200"/>
              <a:t>  unit: celsius</a:t>
            </a:r>
          </a:p>
          <a:p>
            <a:r>
              <a:rPr lang="en-US" sz="1200"/>
              <a:t>  description: Temperature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B17B71B-772C-3E0F-FBFB-07FACB4560E6}"/>
              </a:ext>
            </a:extLst>
          </p:cNvPr>
          <p:cNvSpPr txBox="1"/>
          <p:nvPr/>
        </p:nvSpPr>
        <p:spPr>
          <a:xfrm>
            <a:off x="9408966" y="4953515"/>
            <a:ext cx="2397259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AirDistribution:</a:t>
            </a:r>
          </a:p>
          <a:p>
            <a:r>
              <a:rPr lang="en-US" sz="1200"/>
              <a:t>  datatype: string</a:t>
            </a:r>
          </a:p>
          <a:p>
            <a:r>
              <a:rPr lang="en-US" sz="1200"/>
              <a:t>  type: actuator</a:t>
            </a:r>
          </a:p>
          <a:p>
            <a:r>
              <a:rPr lang="en-US" sz="1200"/>
              <a:t>  allowed: ['UP', 'MIDDLE', 'DOWN']</a:t>
            </a:r>
          </a:p>
          <a:p>
            <a:r>
              <a:rPr lang="en-US" sz="1200"/>
              <a:t>  description: Direction of airstream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C468A19-039C-1A7B-AF51-610703F252B3}"/>
              </a:ext>
            </a:extLst>
          </p:cNvPr>
          <p:cNvCxnSpPr>
            <a:cxnSpLocks/>
          </p:cNvCxnSpPr>
          <p:nvPr/>
        </p:nvCxnSpPr>
        <p:spPr>
          <a:xfrm>
            <a:off x="1321059" y="2843718"/>
            <a:ext cx="472765" cy="529074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D7E935C-AA5E-B9C9-B97D-156865331C26}"/>
              </a:ext>
            </a:extLst>
          </p:cNvPr>
          <p:cNvCxnSpPr>
            <a:cxnSpLocks/>
          </p:cNvCxnSpPr>
          <p:nvPr/>
        </p:nvCxnSpPr>
        <p:spPr>
          <a:xfrm>
            <a:off x="3087404" y="4574348"/>
            <a:ext cx="472765" cy="529074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6B0BECF-D402-775C-B77D-25B5A1A5BED8}"/>
              </a:ext>
            </a:extLst>
          </p:cNvPr>
          <p:cNvCxnSpPr>
            <a:cxnSpLocks/>
          </p:cNvCxnSpPr>
          <p:nvPr/>
        </p:nvCxnSpPr>
        <p:spPr>
          <a:xfrm>
            <a:off x="856237" y="1629560"/>
            <a:ext cx="308474" cy="121415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0A665DA-79F9-2889-0C23-DEF091649169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1378857" y="3014538"/>
            <a:ext cx="521819" cy="162965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DE672D7-937E-79A7-E6E0-3572675C3B9F}"/>
              </a:ext>
            </a:extLst>
          </p:cNvPr>
          <p:cNvCxnSpPr>
            <a:cxnSpLocks/>
          </p:cNvCxnSpPr>
          <p:nvPr/>
        </p:nvCxnSpPr>
        <p:spPr>
          <a:xfrm>
            <a:off x="2642251" y="4724400"/>
            <a:ext cx="1245775" cy="1865086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3011561-E425-95B9-8625-9075E3341E45}"/>
              </a:ext>
            </a:extLst>
          </p:cNvPr>
          <p:cNvSpPr txBox="1"/>
          <p:nvPr/>
        </p:nvSpPr>
        <p:spPr>
          <a:xfrm>
            <a:off x="3813253" y="6218486"/>
            <a:ext cx="2543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344488"/>
            <a:r>
              <a:rPr lang="en-US" sz="1200" b="1"/>
              <a:t>propertyId: ProportionalFanSpeed</a:t>
            </a:r>
          </a:p>
          <a:p>
            <a:pPr defTabSz="344488"/>
            <a:r>
              <a:rPr lang="en-US" sz="1200" b="1"/>
              <a:t>objectId: Vehicle.Cabin.HVAC.Station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4E734B-C990-4914-3BC1-088669CF5519}"/>
              </a:ext>
            </a:extLst>
          </p:cNvPr>
          <p:cNvSpPr txBox="1"/>
          <p:nvPr/>
        </p:nvSpPr>
        <p:spPr>
          <a:xfrm>
            <a:off x="6687553" y="5930792"/>
            <a:ext cx="2543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344488"/>
            <a:r>
              <a:rPr lang="en-US" sz="1200" b="1"/>
              <a:t>propertyId: AmbientAirTemperature</a:t>
            </a:r>
          </a:p>
          <a:p>
            <a:pPr defTabSz="344488"/>
            <a:r>
              <a:rPr lang="en-US" sz="1200" b="1"/>
              <a:t>objectId: Vehicle.Cabin.HVAC.Station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8D5FB-59F7-F8FD-42EE-E850F0923398}"/>
              </a:ext>
            </a:extLst>
          </p:cNvPr>
          <p:cNvSpPr txBox="1"/>
          <p:nvPr/>
        </p:nvSpPr>
        <p:spPr>
          <a:xfrm>
            <a:off x="9498649" y="5931335"/>
            <a:ext cx="26436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344488"/>
            <a:r>
              <a:rPr lang="en-US" sz="1200" b="1"/>
              <a:t>propertyId: VerticalAirstreamDirection</a:t>
            </a:r>
          </a:p>
          <a:p>
            <a:pPr defTabSz="344488"/>
            <a:r>
              <a:rPr lang="en-US" sz="1200" b="1"/>
              <a:t>objectId: Vehicle.Cabin.HVAC.Station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FA6E96-AC1E-202E-E219-4146ED340BE9}"/>
              </a:ext>
            </a:extLst>
          </p:cNvPr>
          <p:cNvSpPr txBox="1"/>
          <p:nvPr/>
        </p:nvSpPr>
        <p:spPr>
          <a:xfrm>
            <a:off x="1900676" y="4505695"/>
            <a:ext cx="193867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344488"/>
            <a:r>
              <a:rPr lang="en-US" sz="1200" b="1"/>
              <a:t>partOf: Vehicle.Cabin.HVAC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032A2D-5D4C-7042-60F9-DE1C91EFCE4E}"/>
              </a:ext>
            </a:extLst>
          </p:cNvPr>
          <p:cNvSpPr txBox="1"/>
          <p:nvPr/>
        </p:nvSpPr>
        <p:spPr>
          <a:xfrm>
            <a:off x="1211519" y="2737539"/>
            <a:ext cx="154311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344488"/>
            <a:r>
              <a:rPr lang="en-US" sz="1200" b="1"/>
              <a:t>partOf: Vehicle.Cabin</a:t>
            </a:r>
          </a:p>
        </p:txBody>
      </p:sp>
    </p:spTree>
    <p:extLst>
      <p:ext uri="{BB962C8B-B14F-4D97-AF65-F5344CB8AC3E}">
        <p14:creationId xmlns:p14="http://schemas.microsoft.com/office/powerpoint/2010/main" val="367715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  <p:bldP spid="19" grpId="0"/>
      <p:bldP spid="34" grpId="0"/>
      <p:bldP spid="36" grpId="0"/>
      <p:bldP spid="2" grpId="0"/>
      <p:bldP spid="3" grpId="0"/>
      <p:bldP spid="4" grpId="0"/>
      <p:bldP spid="8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2A8499-4DC7-3775-B9DC-8B731F15D109}"/>
              </a:ext>
            </a:extLst>
          </p:cNvPr>
          <p:cNvSpPr txBox="1"/>
          <p:nvPr/>
        </p:nvSpPr>
        <p:spPr>
          <a:xfrm>
            <a:off x="241183" y="2625224"/>
            <a:ext cx="331898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Station:</a:t>
            </a:r>
          </a:p>
          <a:p>
            <a:r>
              <a:rPr lang="en-US" sz="1200" b="1"/>
              <a:t>  id: Vehicle.Cabin.HVAC.Station</a:t>
            </a:r>
          </a:p>
          <a:p>
            <a:r>
              <a:rPr lang="en-US" sz="1200" b="1"/>
              <a:t>  schemaElementType: class</a:t>
            </a:r>
          </a:p>
          <a:p>
            <a:r>
              <a:rPr lang="en-US" sz="1200"/>
              <a:t>  type: branch</a:t>
            </a:r>
          </a:p>
          <a:p>
            <a:r>
              <a:rPr lang="en-US" sz="1200"/>
              <a:t>  instances:</a:t>
            </a:r>
          </a:p>
          <a:p>
            <a:r>
              <a:rPr lang="en-US" sz="1200"/>
              <a:t>    - Row[1,4]</a:t>
            </a:r>
          </a:p>
          <a:p>
            <a:r>
              <a:rPr lang="en-US" sz="1200"/>
              <a:t>    - ["Driver","Passenger"]</a:t>
            </a:r>
          </a:p>
          <a:p>
            <a:r>
              <a:rPr lang="en-US" sz="1200"/>
              <a:t>  description: HVAC for single station in the vehicle</a:t>
            </a:r>
          </a:p>
          <a:p>
            <a:r>
              <a:rPr lang="en-US" sz="1200"/>
              <a:t>#include SingleHVACStation.vspec Station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C4C037-318C-4D4A-8EE1-B78DF863D845}"/>
              </a:ext>
            </a:extLst>
          </p:cNvPr>
          <p:cNvSpPr txBox="1"/>
          <p:nvPr/>
        </p:nvSpPr>
        <p:spPr>
          <a:xfrm>
            <a:off x="241183" y="2626569"/>
            <a:ext cx="331898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Station:</a:t>
            </a:r>
          </a:p>
          <a:p>
            <a:r>
              <a:rPr lang="en-US" sz="1200" b="1"/>
              <a:t>  id: Vehicle.Cabin.HVAC.Station</a:t>
            </a:r>
          </a:p>
          <a:p>
            <a:r>
              <a:rPr lang="en-US" sz="1200" b="1"/>
              <a:t>  schemaElementType: class</a:t>
            </a:r>
          </a:p>
          <a:p>
            <a:r>
              <a:rPr lang="en-US" sz="1200"/>
              <a:t>  type: branch</a:t>
            </a:r>
          </a:p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1200" strike="sngStrike">
                <a:solidFill>
                  <a:schemeClr val="bg1">
                    <a:lumMod val="65000"/>
                  </a:schemeClr>
                </a:solidFill>
              </a:rPr>
              <a:t>instances:</a:t>
            </a:r>
          </a:p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   - </a:t>
            </a:r>
            <a:r>
              <a:rPr lang="en-US" sz="1200" strike="sngStrike">
                <a:solidFill>
                  <a:schemeClr val="bg1">
                    <a:lumMod val="65000"/>
                  </a:schemeClr>
                </a:solidFill>
              </a:rPr>
              <a:t>Row[1,4]</a:t>
            </a:r>
          </a:p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   - </a:t>
            </a:r>
            <a:r>
              <a:rPr lang="en-US" sz="1200" strike="sngStrike">
                <a:solidFill>
                  <a:schemeClr val="bg1">
                    <a:lumMod val="65000"/>
                  </a:schemeClr>
                </a:solidFill>
              </a:rPr>
              <a:t>["Driver","Passenger"]</a:t>
            </a:r>
          </a:p>
          <a:p>
            <a:r>
              <a:rPr lang="en-US" sz="1200"/>
              <a:t>  description: HVAC for single station in the vehicle</a:t>
            </a:r>
          </a:p>
          <a:p>
            <a:r>
              <a:rPr lang="en-US" sz="1200"/>
              <a:t>#include SingleHVACStation.vspec Station</a:t>
            </a:r>
          </a:p>
        </p:txBody>
      </p:sp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MDP – Invert Tree Syntax - Instances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DF0393-4354-8111-82E1-1186C48DA94E}"/>
              </a:ext>
            </a:extLst>
          </p:cNvPr>
          <p:cNvSpPr txBox="1"/>
          <p:nvPr/>
        </p:nvSpPr>
        <p:spPr>
          <a:xfrm>
            <a:off x="5373793" y="1105131"/>
            <a:ext cx="290400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Vehicle.Cabin.HVAC.Station.Row1.Driver: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 b="1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D21B23F-8C9F-C73C-6C63-31BE2200CFA2}"/>
              </a:ext>
            </a:extLst>
          </p:cNvPr>
          <p:cNvCxnSpPr>
            <a:cxnSpLocks/>
          </p:cNvCxnSpPr>
          <p:nvPr/>
        </p:nvCxnSpPr>
        <p:spPr>
          <a:xfrm flipH="1">
            <a:off x="2467429" y="1658775"/>
            <a:ext cx="3360057" cy="130984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FDA726-1803-58E6-6517-4E87CBC8C152}"/>
              </a:ext>
            </a:extLst>
          </p:cNvPr>
          <p:cNvCxnSpPr>
            <a:cxnSpLocks/>
          </p:cNvCxnSpPr>
          <p:nvPr/>
        </p:nvCxnSpPr>
        <p:spPr>
          <a:xfrm flipH="1">
            <a:off x="2540000" y="2785091"/>
            <a:ext cx="3318986" cy="205569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DDA60C8-D28F-7FDD-78D1-5757F2632905}"/>
              </a:ext>
            </a:extLst>
          </p:cNvPr>
          <p:cNvCxnSpPr>
            <a:cxnSpLocks/>
          </p:cNvCxnSpPr>
          <p:nvPr/>
        </p:nvCxnSpPr>
        <p:spPr>
          <a:xfrm flipH="1" flipV="1">
            <a:off x="2540000" y="3013071"/>
            <a:ext cx="3318986" cy="921995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817F498-8DF4-458B-F06F-7BA9A4DCF737}"/>
              </a:ext>
            </a:extLst>
          </p:cNvPr>
          <p:cNvCxnSpPr>
            <a:cxnSpLocks/>
          </p:cNvCxnSpPr>
          <p:nvPr/>
        </p:nvCxnSpPr>
        <p:spPr>
          <a:xfrm flipH="1" flipV="1">
            <a:off x="2540000" y="3035114"/>
            <a:ext cx="3318986" cy="2094723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7EBA6AF-E291-C2B3-E043-E58EFE7DA4F6}"/>
              </a:ext>
            </a:extLst>
          </p:cNvPr>
          <p:cNvSpPr txBox="1"/>
          <p:nvPr/>
        </p:nvSpPr>
        <p:spPr>
          <a:xfrm>
            <a:off x="8407278" y="1105131"/>
            <a:ext cx="298338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Vehicle.Cabin.HVAC.Station.Row1.Passenger: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 b="1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9D7BC5-AEAF-94EE-66BC-6E0CEE1159C2}"/>
              </a:ext>
            </a:extLst>
          </p:cNvPr>
          <p:cNvSpPr txBox="1"/>
          <p:nvPr/>
        </p:nvSpPr>
        <p:spPr>
          <a:xfrm>
            <a:off x="5373793" y="2269038"/>
            <a:ext cx="290400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Vehicle.Cabin.HVAC.Station.Row2.Driver: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 b="1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CB6D55-3F50-FC30-6249-45C0C211C48F}"/>
              </a:ext>
            </a:extLst>
          </p:cNvPr>
          <p:cNvSpPr txBox="1"/>
          <p:nvPr/>
        </p:nvSpPr>
        <p:spPr>
          <a:xfrm>
            <a:off x="8407278" y="2246269"/>
            <a:ext cx="301864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Vehicle.Cabin.HVAC.Station.Row2.Passenger :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 b="1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8F4D8-BA68-878F-0357-A98E5E009281}"/>
              </a:ext>
            </a:extLst>
          </p:cNvPr>
          <p:cNvSpPr txBox="1"/>
          <p:nvPr/>
        </p:nvSpPr>
        <p:spPr>
          <a:xfrm>
            <a:off x="5373793" y="3432945"/>
            <a:ext cx="290400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Vehicle.Cabin.HVAC.Station.Row3.Driver: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 b="1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F4FC8F-5B1B-9CFD-E33D-4C0D4157E1C0}"/>
              </a:ext>
            </a:extLst>
          </p:cNvPr>
          <p:cNvSpPr txBox="1"/>
          <p:nvPr/>
        </p:nvSpPr>
        <p:spPr>
          <a:xfrm>
            <a:off x="8407278" y="3387407"/>
            <a:ext cx="298338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Vehicle.Cabin.HVAC.Station.Row3.Passenger: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 b="1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324EAD-54FE-9517-10A1-313C0CD3BEE1}"/>
              </a:ext>
            </a:extLst>
          </p:cNvPr>
          <p:cNvSpPr txBox="1"/>
          <p:nvPr/>
        </p:nvSpPr>
        <p:spPr>
          <a:xfrm>
            <a:off x="5417975" y="4596852"/>
            <a:ext cx="290400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Vehicle.Cabin.HVAC.Station.Row4.Driver: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 b="1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20B869-BAA1-CFC1-0FF6-01D3E78A5082}"/>
              </a:ext>
            </a:extLst>
          </p:cNvPr>
          <p:cNvSpPr txBox="1"/>
          <p:nvPr/>
        </p:nvSpPr>
        <p:spPr>
          <a:xfrm>
            <a:off x="8407278" y="4528544"/>
            <a:ext cx="301864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Vehicle.Cabin.HVAC.Station.Row4.Passenger :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 b="1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058DE7D-BB42-7306-F607-EABDD1292819}"/>
              </a:ext>
            </a:extLst>
          </p:cNvPr>
          <p:cNvSpPr txBox="1"/>
          <p:nvPr/>
        </p:nvSpPr>
        <p:spPr>
          <a:xfrm>
            <a:off x="1309629" y="5228513"/>
            <a:ext cx="283782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/>
              <a:t>Vehicle.Cabin.HVAC.Station.</a:t>
            </a:r>
            <a:r>
              <a:rPr lang="en-US" sz="1200" b="1"/>
              <a:t>Row2.Center</a:t>
            </a:r>
          </a:p>
          <a:p>
            <a:pPr lvl="1"/>
            <a:r>
              <a:rPr lang="en-US" sz="1200"/>
              <a:t>schemaElementType: object</a:t>
            </a:r>
          </a:p>
          <a:p>
            <a:pPr lvl="1"/>
            <a:r>
              <a:rPr lang="en-US" sz="1200"/>
              <a:t>classId: Vehicle.Cabin.HVAC.Station</a:t>
            </a:r>
          </a:p>
          <a:p>
            <a:pPr lvl="1"/>
            <a:r>
              <a:rPr lang="en-US" sz="1200"/>
              <a:t>partOf: Vehicle.Cabin.HVAC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DB941B8-9732-BF57-5BE4-B5F0687A61C5}"/>
              </a:ext>
            </a:extLst>
          </p:cNvPr>
          <p:cNvCxnSpPr>
            <a:cxnSpLocks/>
          </p:cNvCxnSpPr>
          <p:nvPr/>
        </p:nvCxnSpPr>
        <p:spPr>
          <a:xfrm flipH="1" flipV="1">
            <a:off x="2467429" y="3035114"/>
            <a:ext cx="703474" cy="2193399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A3033BC-4D95-85D4-0A93-D754646DB75C}"/>
              </a:ext>
            </a:extLst>
          </p:cNvPr>
          <p:cNvSpPr txBox="1"/>
          <p:nvPr/>
        </p:nvSpPr>
        <p:spPr>
          <a:xfrm>
            <a:off x="5417975" y="5359541"/>
            <a:ext cx="233435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/>
            <a:r>
              <a:rPr lang="en-US" sz="1200" b="1"/>
              <a:t>LateralPosition: Left</a:t>
            </a:r>
          </a:p>
          <a:p>
            <a:pPr lvl="1"/>
            <a:r>
              <a:rPr lang="en-US" sz="1200" b="1"/>
              <a:t>occupantRole: Driver</a:t>
            </a:r>
          </a:p>
          <a:p>
            <a:pPr lvl="1"/>
            <a:r>
              <a:rPr lang="en-US" sz="1200" b="1"/>
              <a:t>LongitudinalPosition: Rear</a:t>
            </a:r>
          </a:p>
          <a:p>
            <a:pPr lvl="1"/>
            <a:r>
              <a:rPr lang="en-US" sz="1200" b="1"/>
              <a:t>VentType: Fixed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89F8505D-B073-010A-FBB2-14EB4B216FD6}"/>
              </a:ext>
            </a:extLst>
          </p:cNvPr>
          <p:cNvSpPr/>
          <p:nvPr/>
        </p:nvSpPr>
        <p:spPr>
          <a:xfrm>
            <a:off x="357001" y="3429000"/>
            <a:ext cx="1721162" cy="560439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3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5" dur="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7" dur="2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25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9" dur="25" fill="hold">
                                          <p:stCondLst>
                                            <p:cond delay="7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40"/>
                            </p:stCondLst>
                            <p:childTnLst>
                              <p:par>
                                <p:cTn id="81" presetID="9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3" grpId="0"/>
      <p:bldP spid="8" grpId="0"/>
      <p:bldP spid="10" grpId="0"/>
      <p:bldP spid="11" grpId="0"/>
      <p:bldP spid="23" grpId="0"/>
      <p:bldP spid="24" grpId="0"/>
      <p:bldP spid="25" grpId="0"/>
      <p:bldP spid="26" grpId="0"/>
      <p:bldP spid="26" grpId="1"/>
      <p:bldP spid="26" grpId="2"/>
      <p:bldP spid="36" grpId="0"/>
      <p:bldP spid="41" grpId="0"/>
      <p:bldP spid="42" grpId="0" animBg="1"/>
      <p:bldP spid="4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2113B380-E14A-6957-1468-66A655B71CEA}"/>
              </a:ext>
            </a:extLst>
          </p:cNvPr>
          <p:cNvGrpSpPr/>
          <p:nvPr/>
        </p:nvGrpSpPr>
        <p:grpSpPr>
          <a:xfrm rot="5400000">
            <a:off x="1695044" y="2510479"/>
            <a:ext cx="798311" cy="296780"/>
            <a:chOff x="7479506" y="4970648"/>
            <a:chExt cx="1243577" cy="296780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DC13FC4-4C1C-B98F-33F8-AFCDC9286420}"/>
                </a:ext>
              </a:extLst>
            </p:cNvPr>
            <p:cNvCxnSpPr>
              <a:cxnSpLocks/>
              <a:stCxn id="63" idx="0"/>
              <a:endCxn id="63" idx="3"/>
            </p:cNvCxnSpPr>
            <p:nvPr/>
          </p:nvCxnSpPr>
          <p:spPr>
            <a:xfrm>
              <a:off x="8451819" y="5119038"/>
              <a:ext cx="23773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3BCB7B3E-7453-1952-F898-B8A23FE8BB67}"/>
                </a:ext>
              </a:extLst>
            </p:cNvPr>
            <p:cNvSpPr/>
            <p:nvPr/>
          </p:nvSpPr>
          <p:spPr>
            <a:xfrm rot="16200000">
              <a:off x="8432800" y="5000171"/>
              <a:ext cx="275771" cy="237734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8466CEA-A87B-3450-9B0A-621ACFAE7FD6}"/>
                </a:ext>
              </a:extLst>
            </p:cNvPr>
            <p:cNvSpPr/>
            <p:nvPr/>
          </p:nvSpPr>
          <p:spPr>
            <a:xfrm>
              <a:off x="8677364" y="4970648"/>
              <a:ext cx="45719" cy="296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7EC6144-12CC-DD5F-8E3D-29C1C4A3806E}"/>
                </a:ext>
              </a:extLst>
            </p:cNvPr>
            <p:cNvCxnSpPr>
              <a:cxnSpLocks/>
              <a:endCxn id="63" idx="0"/>
            </p:cNvCxnSpPr>
            <p:nvPr/>
          </p:nvCxnSpPr>
          <p:spPr>
            <a:xfrm>
              <a:off x="7479506" y="5119038"/>
              <a:ext cx="9723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74EE246-C5D2-AAB5-18FD-B66698FC64BA}"/>
                </a:ext>
              </a:extLst>
            </p:cNvPr>
            <p:cNvCxnSpPr>
              <a:cxnSpLocks/>
            </p:cNvCxnSpPr>
            <p:nvPr/>
          </p:nvCxnSpPr>
          <p:spPr>
            <a:xfrm>
              <a:off x="7598229" y="5019690"/>
              <a:ext cx="0" cy="1986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34CD039-F420-32D1-C06A-19A3FACE410F}"/>
                </a:ext>
              </a:extLst>
            </p:cNvPr>
            <p:cNvSpPr/>
            <p:nvPr/>
          </p:nvSpPr>
          <p:spPr>
            <a:xfrm>
              <a:off x="8277722" y="5048753"/>
              <a:ext cx="140567" cy="140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MDP – Invert Tree Syntax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4983BD1-0997-73D9-CD6E-B04FDD5403F8}"/>
              </a:ext>
            </a:extLst>
          </p:cNvPr>
          <p:cNvSpPr/>
          <p:nvPr/>
        </p:nvSpPr>
        <p:spPr>
          <a:xfrm>
            <a:off x="5429925" y="2908943"/>
            <a:ext cx="2170546" cy="109824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/>
              <a:t>Signal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AE40F8B-AA70-314E-75F5-898416D8C2AD}"/>
              </a:ext>
            </a:extLst>
          </p:cNvPr>
          <p:cNvGrpSpPr/>
          <p:nvPr/>
        </p:nvGrpSpPr>
        <p:grpSpPr>
          <a:xfrm>
            <a:off x="7600471" y="3429000"/>
            <a:ext cx="2074472" cy="296780"/>
            <a:chOff x="7479506" y="4970648"/>
            <a:chExt cx="1243577" cy="29678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26D666E-35C1-5D54-3558-5DF08A62AD72}"/>
                </a:ext>
              </a:extLst>
            </p:cNvPr>
            <p:cNvCxnSpPr>
              <a:cxnSpLocks/>
              <a:stCxn id="10" idx="0"/>
              <a:endCxn id="10" idx="3"/>
            </p:cNvCxnSpPr>
            <p:nvPr/>
          </p:nvCxnSpPr>
          <p:spPr>
            <a:xfrm>
              <a:off x="8451819" y="5119038"/>
              <a:ext cx="23773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5DA6B645-8E1E-12EF-41CE-49D60723316F}"/>
                </a:ext>
              </a:extLst>
            </p:cNvPr>
            <p:cNvSpPr/>
            <p:nvPr/>
          </p:nvSpPr>
          <p:spPr>
            <a:xfrm rot="16200000">
              <a:off x="8432800" y="5000171"/>
              <a:ext cx="275771" cy="237734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EB40854-BC46-AB49-2B99-5F608BCB7C0C}"/>
                </a:ext>
              </a:extLst>
            </p:cNvPr>
            <p:cNvSpPr/>
            <p:nvPr/>
          </p:nvSpPr>
          <p:spPr>
            <a:xfrm>
              <a:off x="8677364" y="4970648"/>
              <a:ext cx="45719" cy="296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F0BE98C-7C01-C795-3C81-C2397C0469CA}"/>
                </a:ext>
              </a:extLst>
            </p:cNvPr>
            <p:cNvCxnSpPr>
              <a:cxnSpLocks/>
              <a:endCxn id="10" idx="0"/>
            </p:cNvCxnSpPr>
            <p:nvPr/>
          </p:nvCxnSpPr>
          <p:spPr>
            <a:xfrm>
              <a:off x="7479506" y="5119038"/>
              <a:ext cx="9723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23640A0-8604-57F5-9D06-97F517A5DAE3}"/>
                </a:ext>
              </a:extLst>
            </p:cNvPr>
            <p:cNvCxnSpPr>
              <a:cxnSpLocks/>
            </p:cNvCxnSpPr>
            <p:nvPr/>
          </p:nvCxnSpPr>
          <p:spPr>
            <a:xfrm>
              <a:off x="7598229" y="5019690"/>
              <a:ext cx="0" cy="1986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036C86-B65C-7C38-C88A-2E78E48BAE4D}"/>
                </a:ext>
              </a:extLst>
            </p:cNvPr>
            <p:cNvSpPr/>
            <p:nvPr/>
          </p:nvSpPr>
          <p:spPr>
            <a:xfrm>
              <a:off x="8277722" y="5048753"/>
              <a:ext cx="140567" cy="140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F81A148-3F39-BA40-33E2-BE5EA2E7CFA0}"/>
              </a:ext>
            </a:extLst>
          </p:cNvPr>
          <p:cNvGrpSpPr/>
          <p:nvPr/>
        </p:nvGrpSpPr>
        <p:grpSpPr>
          <a:xfrm rot="10800000">
            <a:off x="3113313" y="3388544"/>
            <a:ext cx="2303105" cy="296780"/>
            <a:chOff x="7479506" y="4970648"/>
            <a:chExt cx="1243577" cy="29678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A79FA50-D8EC-6C75-E868-56BD49B948FF}"/>
                </a:ext>
              </a:extLst>
            </p:cNvPr>
            <p:cNvCxnSpPr>
              <a:cxnSpLocks/>
              <a:stCxn id="22" idx="0"/>
              <a:endCxn id="22" idx="3"/>
            </p:cNvCxnSpPr>
            <p:nvPr/>
          </p:nvCxnSpPr>
          <p:spPr>
            <a:xfrm>
              <a:off x="8451819" y="5119038"/>
              <a:ext cx="23773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99920E28-B6C0-33DC-5405-823AF99EAC9F}"/>
                </a:ext>
              </a:extLst>
            </p:cNvPr>
            <p:cNvSpPr/>
            <p:nvPr/>
          </p:nvSpPr>
          <p:spPr>
            <a:xfrm rot="16200000">
              <a:off x="8432800" y="5000171"/>
              <a:ext cx="275771" cy="237734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E29942-0CA2-FB77-4743-ACDBB565A47B}"/>
                </a:ext>
              </a:extLst>
            </p:cNvPr>
            <p:cNvSpPr/>
            <p:nvPr/>
          </p:nvSpPr>
          <p:spPr>
            <a:xfrm>
              <a:off x="8677364" y="4970648"/>
              <a:ext cx="45719" cy="296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B2E9B61-BB6F-5813-92E1-3580C7C40849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>
              <a:off x="7479506" y="5119038"/>
              <a:ext cx="9723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725A864-7A7C-2C54-E178-001EAE7DEB6B}"/>
                </a:ext>
              </a:extLst>
            </p:cNvPr>
            <p:cNvCxnSpPr>
              <a:cxnSpLocks/>
            </p:cNvCxnSpPr>
            <p:nvPr/>
          </p:nvCxnSpPr>
          <p:spPr>
            <a:xfrm>
              <a:off x="7598229" y="5019690"/>
              <a:ext cx="0" cy="1986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D8683F8-994E-15DF-DC2E-7C258277DB8D}"/>
                </a:ext>
              </a:extLst>
            </p:cNvPr>
            <p:cNvSpPr/>
            <p:nvPr/>
          </p:nvSpPr>
          <p:spPr>
            <a:xfrm>
              <a:off x="8277722" y="5048753"/>
              <a:ext cx="140567" cy="140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AE20B7B-37CA-450F-E8B5-5E02DE532FDF}"/>
              </a:ext>
            </a:extLst>
          </p:cNvPr>
          <p:cNvSpPr/>
          <p:nvPr/>
        </p:nvSpPr>
        <p:spPr>
          <a:xfrm>
            <a:off x="9590704" y="2975638"/>
            <a:ext cx="2170546" cy="109824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/>
              <a:t>Property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7A2748B-9CC9-E4D4-9820-16761CB51F3E}"/>
              </a:ext>
            </a:extLst>
          </p:cNvPr>
          <p:cNvSpPr/>
          <p:nvPr/>
        </p:nvSpPr>
        <p:spPr>
          <a:xfrm>
            <a:off x="1036209" y="3002334"/>
            <a:ext cx="2170546" cy="109824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</a:rPr>
              <a:t>Object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1894EA-3C59-436A-E347-30BB00B5814A}"/>
              </a:ext>
            </a:extLst>
          </p:cNvPr>
          <p:cNvSpPr txBox="1"/>
          <p:nvPr/>
        </p:nvSpPr>
        <p:spPr>
          <a:xfrm>
            <a:off x="961384" y="4482947"/>
            <a:ext cx="312309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Vehicle.Cabin.HVAC.Station.Row1.Driver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D2454B9-F6AC-A816-F373-409C5367187C}"/>
              </a:ext>
            </a:extLst>
          </p:cNvPr>
          <p:cNvSpPr txBox="1"/>
          <p:nvPr/>
        </p:nvSpPr>
        <p:spPr>
          <a:xfrm>
            <a:off x="948683" y="5108198"/>
            <a:ext cx="161659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Vehicle.Cabin.HVAC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5B1260A-1DAE-939E-18A1-E92024C9AEF5}"/>
              </a:ext>
            </a:extLst>
          </p:cNvPr>
          <p:cNvSpPr txBox="1"/>
          <p:nvPr/>
        </p:nvSpPr>
        <p:spPr>
          <a:xfrm>
            <a:off x="961386" y="5774755"/>
            <a:ext cx="116628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Vehicle.Cabin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7F5DCA-93CC-E338-9B3D-BE7144150666}"/>
              </a:ext>
            </a:extLst>
          </p:cNvPr>
          <p:cNvSpPr txBox="1"/>
          <p:nvPr/>
        </p:nvSpPr>
        <p:spPr>
          <a:xfrm>
            <a:off x="4778826" y="4472702"/>
            <a:ext cx="395666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Vehicle.Cabin.HVAC.Station.Row1.Driver.FanSpeed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49B2435-CDDE-2715-7134-9E677622B789}"/>
              </a:ext>
            </a:extLst>
          </p:cNvPr>
          <p:cNvSpPr txBox="1"/>
          <p:nvPr/>
        </p:nvSpPr>
        <p:spPr>
          <a:xfrm>
            <a:off x="4778826" y="4809478"/>
            <a:ext cx="416819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Vehicle.Cabin.HVAC.Station. Row1.Driver. Temperature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32F5E93-2C14-40EF-C353-C7B88980E060}"/>
              </a:ext>
            </a:extLst>
          </p:cNvPr>
          <p:cNvSpPr txBox="1"/>
          <p:nvPr/>
        </p:nvSpPr>
        <p:spPr>
          <a:xfrm>
            <a:off x="9704110" y="4482948"/>
            <a:ext cx="181203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ProportionalFanSpeed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DC5A1BC-05CC-88B2-5AC2-2961708D693E}"/>
              </a:ext>
            </a:extLst>
          </p:cNvPr>
          <p:cNvSpPr txBox="1"/>
          <p:nvPr/>
        </p:nvSpPr>
        <p:spPr>
          <a:xfrm>
            <a:off x="9736002" y="4803406"/>
            <a:ext cx="195790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AmbientAirTemperature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AB00148-8690-1F98-0E19-66BF5B7DD380}"/>
              </a:ext>
            </a:extLst>
          </p:cNvPr>
          <p:cNvCxnSpPr>
            <a:cxnSpLocks/>
            <a:stCxn id="36" idx="1"/>
            <a:endCxn id="30" idx="3"/>
          </p:cNvCxnSpPr>
          <p:nvPr/>
        </p:nvCxnSpPr>
        <p:spPr>
          <a:xfrm flipH="1">
            <a:off x="4084483" y="4626591"/>
            <a:ext cx="694343" cy="10245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31F288C-974F-124B-88D6-B2B0F4E147E1}"/>
              </a:ext>
            </a:extLst>
          </p:cNvPr>
          <p:cNvCxnSpPr>
            <a:cxnSpLocks/>
            <a:stCxn id="38" idx="3"/>
            <a:endCxn id="40" idx="1"/>
          </p:cNvCxnSpPr>
          <p:nvPr/>
        </p:nvCxnSpPr>
        <p:spPr>
          <a:xfrm flipV="1">
            <a:off x="8947018" y="4957295"/>
            <a:ext cx="788984" cy="607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FA3E2E0-F8E0-D68C-BD61-BE3BEEFA1ABD}"/>
              </a:ext>
            </a:extLst>
          </p:cNvPr>
          <p:cNvCxnSpPr>
            <a:cxnSpLocks/>
            <a:stCxn id="36" idx="3"/>
            <a:endCxn id="39" idx="1"/>
          </p:cNvCxnSpPr>
          <p:nvPr/>
        </p:nvCxnSpPr>
        <p:spPr>
          <a:xfrm>
            <a:off x="8735487" y="4626591"/>
            <a:ext cx="968623" cy="10246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DDF1BF66-CEC8-B341-0424-20BB3A12001A}"/>
              </a:ext>
            </a:extLst>
          </p:cNvPr>
          <p:cNvCxnSpPr>
            <a:stCxn id="30" idx="1"/>
            <a:endCxn id="32" idx="1"/>
          </p:cNvCxnSpPr>
          <p:nvPr/>
        </p:nvCxnSpPr>
        <p:spPr>
          <a:xfrm rot="10800000" flipV="1">
            <a:off x="948684" y="4636835"/>
            <a:ext cx="12701" cy="625251"/>
          </a:xfrm>
          <a:prstGeom prst="bentConnector3">
            <a:avLst>
              <a:gd name="adj1" fmla="val 1899858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D6000260-D806-D96E-4FDB-F1FED0688FB2}"/>
              </a:ext>
            </a:extLst>
          </p:cNvPr>
          <p:cNvCxnSpPr>
            <a:cxnSpLocks/>
            <a:stCxn id="32" idx="1"/>
            <a:endCxn id="34" idx="1"/>
          </p:cNvCxnSpPr>
          <p:nvPr/>
        </p:nvCxnSpPr>
        <p:spPr>
          <a:xfrm rot="10800000" flipH="1" flipV="1">
            <a:off x="948682" y="5262086"/>
            <a:ext cx="12703" cy="666557"/>
          </a:xfrm>
          <a:prstGeom prst="bentConnector3">
            <a:avLst>
              <a:gd name="adj1" fmla="val -1799575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97A72B7D-D287-DE9C-D8E9-EFCDFD462B0A}"/>
              </a:ext>
            </a:extLst>
          </p:cNvPr>
          <p:cNvSpPr txBox="1"/>
          <p:nvPr/>
        </p:nvSpPr>
        <p:spPr>
          <a:xfrm>
            <a:off x="72249" y="4801701"/>
            <a:ext cx="66556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050">
                <a:latin typeface="Courier New" panose="02070309020205020404" pitchFamily="49" charset="0"/>
                <a:cs typeface="Courier New" panose="02070309020205020404" pitchFamily="49" charset="0"/>
              </a:rPr>
              <a:t>partOf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EBC5028-B9E3-07F5-52CB-C81720495FAC}"/>
              </a:ext>
            </a:extLst>
          </p:cNvPr>
          <p:cNvSpPr txBox="1"/>
          <p:nvPr/>
        </p:nvSpPr>
        <p:spPr>
          <a:xfrm>
            <a:off x="65966" y="5440329"/>
            <a:ext cx="66556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050">
                <a:latin typeface="Courier New" panose="02070309020205020404" pitchFamily="49" charset="0"/>
                <a:cs typeface="Courier New" panose="02070309020205020404" pitchFamily="49" charset="0"/>
              </a:rPr>
              <a:t>partOf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6147E3-EF35-7FD4-A2DE-618FE8626F89}"/>
              </a:ext>
            </a:extLst>
          </p:cNvPr>
          <p:cNvSpPr txBox="1"/>
          <p:nvPr/>
        </p:nvSpPr>
        <p:spPr>
          <a:xfrm>
            <a:off x="9704110" y="5163287"/>
            <a:ext cx="211852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VerticalAirstreamDirection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2A06EE-16E4-3F25-5043-FEDA544F0DA0}"/>
              </a:ext>
            </a:extLst>
          </p:cNvPr>
          <p:cNvSpPr txBox="1"/>
          <p:nvPr/>
        </p:nvSpPr>
        <p:spPr>
          <a:xfrm>
            <a:off x="4782730" y="5162131"/>
            <a:ext cx="430528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/>
              <a:t>Vehicle.Cabin.HVAC.Station. Row1.Driver. AirDistribution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59260CA-43F3-B850-192E-B1762EA89C1D}"/>
              </a:ext>
            </a:extLst>
          </p:cNvPr>
          <p:cNvCxnSpPr>
            <a:cxnSpLocks/>
            <a:stCxn id="3" idx="3"/>
            <a:endCxn id="2" idx="1"/>
          </p:cNvCxnSpPr>
          <p:nvPr/>
        </p:nvCxnSpPr>
        <p:spPr>
          <a:xfrm>
            <a:off x="9088011" y="5316020"/>
            <a:ext cx="616099" cy="1156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6C04EB8-E6DA-D1AE-11F5-7831DDD978C9}"/>
              </a:ext>
            </a:extLst>
          </p:cNvPr>
          <p:cNvSpPr/>
          <p:nvPr/>
        </p:nvSpPr>
        <p:spPr>
          <a:xfrm>
            <a:off x="1000372" y="1161468"/>
            <a:ext cx="2170546" cy="109824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</a:rPr>
              <a:t>Class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AECFEAF-303F-81DD-8173-0EA45A89E2E5}"/>
              </a:ext>
            </a:extLst>
          </p:cNvPr>
          <p:cNvSpPr txBox="1"/>
          <p:nvPr/>
        </p:nvSpPr>
        <p:spPr>
          <a:xfrm>
            <a:off x="3342349" y="1848751"/>
            <a:ext cx="217861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400"/>
              <a:t>Vehicle.Cabin.HVAC.Station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0D65EA-A2D3-F088-3E24-23D035D18D5D}"/>
              </a:ext>
            </a:extLst>
          </p:cNvPr>
          <p:cNvSpPr txBox="1"/>
          <p:nvPr/>
        </p:nvSpPr>
        <p:spPr>
          <a:xfrm>
            <a:off x="3926516" y="1096336"/>
            <a:ext cx="101027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400"/>
              <a:t>VehiclePart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21EDDF7-5565-E890-7DBB-66AB6A7D09CA}"/>
              </a:ext>
            </a:extLst>
          </p:cNvPr>
          <p:cNvGrpSpPr/>
          <p:nvPr/>
        </p:nvGrpSpPr>
        <p:grpSpPr>
          <a:xfrm>
            <a:off x="4339014" y="1404113"/>
            <a:ext cx="185281" cy="444638"/>
            <a:chOff x="4339014" y="1404113"/>
            <a:chExt cx="185281" cy="444638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E0EE3D6-F0D9-AABD-F6BA-91E2585658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1654" y="1404113"/>
              <a:ext cx="1" cy="4446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56318956-14E5-FEA1-7A68-BF83275D8345}"/>
                </a:ext>
              </a:extLst>
            </p:cNvPr>
            <p:cNvSpPr/>
            <p:nvPr/>
          </p:nvSpPr>
          <p:spPr>
            <a:xfrm>
              <a:off x="4339014" y="1512157"/>
              <a:ext cx="185281" cy="159725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332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/>
      <p:bldP spid="32" grpId="0"/>
      <p:bldP spid="34" grpId="0"/>
      <p:bldP spid="39" grpId="0"/>
      <p:bldP spid="40" grpId="0"/>
      <p:bldP spid="55" grpId="0"/>
      <p:bldP spid="56" grpId="0"/>
      <p:bldP spid="2" grpId="0"/>
      <p:bldP spid="53" grpId="0" animBg="1"/>
      <p:bldP spid="68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34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75;p51">
            <a:extLst>
              <a:ext uri="{FF2B5EF4-FFF2-40B4-BE49-F238E27FC236}">
                <a16:creationId xmlns:a16="http://schemas.microsoft.com/office/drawing/2014/main" id="{6AE15043-925A-3D34-14FA-E2D6B8662ED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3713" y="1906263"/>
            <a:ext cx="4679940" cy="33431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77;p51">
            <a:extLst>
              <a:ext uri="{FF2B5EF4-FFF2-40B4-BE49-F238E27FC236}">
                <a16:creationId xmlns:a16="http://schemas.microsoft.com/office/drawing/2014/main" id="{24BEAF9C-B1EF-B618-26D4-57CF8B36F33B}"/>
              </a:ext>
            </a:extLst>
          </p:cNvPr>
          <p:cNvSpPr txBox="1">
            <a:spLocks noGrp="1"/>
          </p:cNvSpPr>
          <p:nvPr/>
        </p:nvSpPr>
        <p:spPr>
          <a:xfrm>
            <a:off x="6292427" y="2184829"/>
            <a:ext cx="5502408" cy="28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1219170">
              <a:buClr>
                <a:srgbClr val="22372B"/>
              </a:buClr>
              <a:buNone/>
            </a:pPr>
            <a:r>
              <a:rPr lang="en" sz="4267" kern="0">
                <a:solidFill>
                  <a:srgbClr val="FFFFFF"/>
                </a:solidFill>
                <a:ea typeface="Roboto Medium"/>
                <a:cs typeface="Roboto Medium"/>
                <a:sym typeface="Roboto Medium"/>
              </a:rPr>
              <a:t>Alan Freedman</a:t>
            </a:r>
            <a:endParaRPr sz="4267" kern="0">
              <a:solidFill>
                <a:srgbClr val="FFFFFF"/>
              </a:solidFill>
              <a:ea typeface="Roboto Medium"/>
              <a:cs typeface="Roboto Medium"/>
              <a:sym typeface="Roboto Medium"/>
            </a:endParaRPr>
          </a:p>
          <a:p>
            <a:pPr marL="0" indent="0" defTabSz="1219170">
              <a:buClr>
                <a:srgbClr val="22372B"/>
              </a:buClr>
              <a:buNone/>
            </a:pPr>
            <a:endParaRPr sz="3200" kern="0">
              <a:solidFill>
                <a:srgbClr val="71F5C4"/>
              </a:solidFill>
              <a:ea typeface="Roboto"/>
              <a:cs typeface="Roboto"/>
              <a:sym typeface="Roboto"/>
            </a:endParaRPr>
          </a:p>
          <a:p>
            <a:pPr marL="0" indent="0" defTabSz="1219170">
              <a:buClr>
                <a:srgbClr val="22372B"/>
              </a:buClr>
              <a:buNone/>
            </a:pPr>
            <a:r>
              <a:rPr lang="en" sz="3200" kern="0">
                <a:solidFill>
                  <a:schemeClr val="bg2">
                    <a:lumMod val="90000"/>
                  </a:schemeClr>
                </a:solidFill>
                <a:ea typeface="Roboto"/>
                <a:cs typeface="Roboto"/>
                <a:sym typeface="Roboto"/>
              </a:rPr>
              <a:t>Principal Data Architect</a:t>
            </a:r>
          </a:p>
          <a:p>
            <a:pPr marL="0" indent="0" defTabSz="1219170">
              <a:buClr>
                <a:srgbClr val="22372B"/>
              </a:buClr>
              <a:buNone/>
            </a:pPr>
            <a:r>
              <a:rPr lang="en" sz="3200" kern="0">
                <a:solidFill>
                  <a:schemeClr val="bg2">
                    <a:lumMod val="90000"/>
                  </a:schemeClr>
                </a:solidFill>
                <a:ea typeface="Roboto"/>
                <a:cs typeface="Roboto"/>
                <a:sym typeface="Roboto"/>
              </a:rPr>
              <a:t>Ford Motor Company</a:t>
            </a:r>
            <a:endParaRPr sz="3200" kern="0">
              <a:solidFill>
                <a:schemeClr val="bg2">
                  <a:lumMod val="90000"/>
                </a:schemeClr>
              </a:solidFill>
              <a:ea typeface="Roboto"/>
              <a:cs typeface="Roboto"/>
              <a:sym typeface="Roboto"/>
            </a:endParaRPr>
          </a:p>
          <a:p>
            <a:pPr marL="0" indent="0" defTabSz="1219170">
              <a:buClr>
                <a:srgbClr val="22372B"/>
              </a:buClr>
              <a:buNone/>
            </a:pPr>
            <a:r>
              <a:rPr lang="en" sz="3200" kern="0">
                <a:solidFill>
                  <a:schemeClr val="bg2">
                    <a:lumMod val="90000"/>
                  </a:schemeClr>
                </a:solidFill>
                <a:ea typeface="Roboto"/>
                <a:cs typeface="Roboto"/>
                <a:sym typeface="Roboto"/>
              </a:rPr>
              <a:t>afreedm2</a:t>
            </a:r>
            <a:r>
              <a:rPr lang="en" sz="3200" kern="0">
                <a:solidFill>
                  <a:schemeClr val="bg2">
                    <a:lumMod val="90000"/>
                  </a:schemeClr>
                </a:solidFill>
                <a:uFill>
                  <a:noFill/>
                </a:uFill>
                <a:ea typeface="Roboto"/>
                <a:cs typeface="Roboto"/>
                <a:sym typeface="Roboto"/>
              </a:rPr>
              <a:t>@ford.com</a:t>
            </a:r>
            <a:endParaRPr sz="3200" kern="0">
              <a:solidFill>
                <a:schemeClr val="bg2">
                  <a:lumMod val="90000"/>
                </a:schemeClr>
              </a:solidFill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128201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34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59;p52">
            <a:extLst>
              <a:ext uri="{FF2B5EF4-FFF2-40B4-BE49-F238E27FC236}">
                <a16:creationId xmlns:a16="http://schemas.microsoft.com/office/drawing/2014/main" id="{B077E629-2751-E0DC-AE19-D6A9179A049D}"/>
              </a:ext>
            </a:extLst>
          </p:cNvPr>
          <p:cNvSpPr txBox="1">
            <a:spLocks/>
          </p:cNvSpPr>
          <p:nvPr/>
        </p:nvSpPr>
        <p:spPr>
          <a:xfrm>
            <a:off x="4040415" y="460333"/>
            <a:ext cx="4111170" cy="63137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0" b="1">
                <a:solidFill>
                  <a:srgbClr val="FFFF00"/>
                </a:solidFill>
                <a:latin typeface="Dreaming Outloud Pro" panose="03050502040302030504" pitchFamily="66" charset="0"/>
                <a:cs typeface="Dreaming Outloud Pro" panose="03050502040302030504" pitchFamily="66" charset="0"/>
              </a:rPr>
              <a:t>Questions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A0F7964-F848-6D9C-4F5B-1AB7C1609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" y="460333"/>
            <a:ext cx="3169920" cy="121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et Involved – Good News Clubs of Southern Nevada">
            <a:extLst>
              <a:ext uri="{FF2B5EF4-FFF2-40B4-BE49-F238E27FC236}">
                <a16:creationId xmlns:a16="http://schemas.microsoft.com/office/drawing/2014/main" id="{811AD69A-5628-B61C-A219-990834A77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371" y="2798033"/>
            <a:ext cx="8643257" cy="405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Question mark - Free shapes and symbols icons">
            <a:extLst>
              <a:ext uri="{FF2B5EF4-FFF2-40B4-BE49-F238E27FC236}">
                <a16:creationId xmlns:a16="http://schemas.microsoft.com/office/drawing/2014/main" id="{C920D91F-782F-7251-82C1-29F6DF59F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691" y="1335314"/>
            <a:ext cx="2315816" cy="231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482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887;p95">
            <a:extLst>
              <a:ext uri="{FF2B5EF4-FFF2-40B4-BE49-F238E27FC236}">
                <a16:creationId xmlns:a16="http://schemas.microsoft.com/office/drawing/2014/main" id="{41368697-6E54-D3AB-10A7-0D7B3610F74B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Property Independence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F7D3B05-867C-57AC-9F6E-6A70AFFD1033}"/>
              </a:ext>
            </a:extLst>
          </p:cNvPr>
          <p:cNvSpPr/>
          <p:nvPr/>
        </p:nvSpPr>
        <p:spPr>
          <a:xfrm>
            <a:off x="353996" y="887246"/>
            <a:ext cx="9697148" cy="2777611"/>
          </a:xfrm>
          <a:prstGeom prst="roundRect">
            <a:avLst/>
          </a:prstGeom>
          <a:solidFill>
            <a:srgbClr val="EBF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IsLocked: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type: property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id: IsLocked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name: Is Locked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schemaElementType: DataProperty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classId: BooleanValue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definition: The object is secured to prevent unauthorized access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datatype: boolean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0441A8-D03A-F53F-E51B-AF3A06A3802E}"/>
              </a:ext>
            </a:extLst>
          </p:cNvPr>
          <p:cNvSpPr txBox="1"/>
          <p:nvPr/>
        </p:nvSpPr>
        <p:spPr>
          <a:xfrm>
            <a:off x="446854" y="4136962"/>
            <a:ext cx="239039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Vehicle.IsLocked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5F1398-7FA4-EBCD-53E1-FC9C768E71AB}"/>
              </a:ext>
            </a:extLst>
          </p:cNvPr>
          <p:cNvSpPr txBox="1"/>
          <p:nvPr/>
        </p:nvSpPr>
        <p:spPr>
          <a:xfrm>
            <a:off x="446854" y="4419990"/>
            <a:ext cx="556113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Vehicle.Cabin.Door.Row1.Driver.IsLocked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37C058-0562-6605-1B83-B5E904E499A1}"/>
              </a:ext>
            </a:extLst>
          </p:cNvPr>
          <p:cNvSpPr txBox="1"/>
          <p:nvPr/>
        </p:nvSpPr>
        <p:spPr>
          <a:xfrm>
            <a:off x="446854" y="4703018"/>
            <a:ext cx="542328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Vehicle.Chassis.SteeringWheel.IsLocked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6400AB-0F8D-2A8F-5355-2395F3A70D3B}"/>
              </a:ext>
            </a:extLst>
          </p:cNvPr>
          <p:cNvSpPr txBox="1"/>
          <p:nvPr/>
        </p:nvSpPr>
        <p:spPr>
          <a:xfrm>
            <a:off x="446854" y="4986046"/>
            <a:ext cx="776687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Vehicle.Powertrain.CombustionEngine.Crankshaft.IsLocked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8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MVP – Extend VSS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3BEA3B-047D-4BBB-5CFF-094034A6F5B5}"/>
              </a:ext>
            </a:extLst>
          </p:cNvPr>
          <p:cNvSpPr txBox="1"/>
          <p:nvPr/>
        </p:nvSpPr>
        <p:spPr>
          <a:xfrm>
            <a:off x="283449" y="856343"/>
            <a:ext cx="10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Property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407FBD-FF9E-8179-D757-E3FA86677D6F}"/>
              </a:ext>
            </a:extLst>
          </p:cNvPr>
          <p:cNvSpPr txBox="1"/>
          <p:nvPr/>
        </p:nvSpPr>
        <p:spPr>
          <a:xfrm>
            <a:off x="1350249" y="896446"/>
            <a:ext cx="81566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 type of quality whose value helps to identify, define, describe, distinguish or otherwise characterize things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9A5626-B5E2-D19F-2C15-394B99701502}"/>
              </a:ext>
            </a:extLst>
          </p:cNvPr>
          <p:cNvSpPr txBox="1"/>
          <p:nvPr/>
        </p:nvSpPr>
        <p:spPr>
          <a:xfrm>
            <a:off x="283449" y="2490711"/>
            <a:ext cx="7155543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IsActive:</a:t>
            </a:r>
          </a:p>
          <a:p>
            <a:r>
              <a:rPr lang="en-US" sz="1200"/>
              <a:t>  id: IsActive</a:t>
            </a:r>
          </a:p>
          <a:p>
            <a:r>
              <a:rPr lang="en-US" sz="1200"/>
              <a:t>  name: Is Active</a:t>
            </a:r>
          </a:p>
          <a:p>
            <a:r>
              <a:rPr lang="en-US" sz="1200"/>
              <a:t>  schemaElementType: DataProperty</a:t>
            </a:r>
          </a:p>
          <a:p>
            <a:r>
              <a:rPr lang="en-US" sz="1200"/>
              <a:t>  definition: A boolean variable indicating that an object is currently performing its fundamental action or activity</a:t>
            </a:r>
          </a:p>
          <a:p>
            <a:r>
              <a:rPr lang="en-US" sz="1200"/>
              <a:t>  dataType: DataTypeSpecification.boolean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B791BE-C250-C51A-880E-5544489917B0}"/>
              </a:ext>
            </a:extLst>
          </p:cNvPr>
          <p:cNvSpPr txBox="1"/>
          <p:nvPr/>
        </p:nvSpPr>
        <p:spPr>
          <a:xfrm>
            <a:off x="283449" y="4145953"/>
            <a:ext cx="4673179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AmbientAirTemperature:</a:t>
            </a:r>
          </a:p>
          <a:p>
            <a:r>
              <a:rPr lang="en-US" sz="1200"/>
              <a:t>  id: AmbientAirTemperature</a:t>
            </a:r>
          </a:p>
          <a:p>
            <a:r>
              <a:rPr lang="en-US" sz="1200"/>
              <a:t>  name: Ambient Air Temperature</a:t>
            </a:r>
          </a:p>
          <a:p>
            <a:r>
              <a:rPr lang="en-US" sz="1200"/>
              <a:t>  schemaElementType: DataProperty</a:t>
            </a:r>
          </a:p>
          <a:p>
            <a:r>
              <a:rPr lang="en-US" sz="1200"/>
              <a:t>  definition: The temperature of the air in a site or spatial region</a:t>
            </a:r>
          </a:p>
          <a:p>
            <a:r>
              <a:rPr lang="en-US" sz="1200"/>
              <a:t>  dataType: DataTypeSpecification.float</a:t>
            </a:r>
          </a:p>
          <a:p>
            <a:r>
              <a:rPr lang="en-US" sz="1200"/>
              <a:t>  unit: Celsius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0D12F11-EF6B-E2CA-7BF7-E87F70C2DC2F}"/>
              </a:ext>
            </a:extLst>
          </p:cNvPr>
          <p:cNvSpPr/>
          <p:nvPr/>
        </p:nvSpPr>
        <p:spPr>
          <a:xfrm>
            <a:off x="1792513" y="3087913"/>
            <a:ext cx="878113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15FCF6E-2688-DC3A-CC84-AD9EB74F7EF5}"/>
              </a:ext>
            </a:extLst>
          </p:cNvPr>
          <p:cNvSpPr/>
          <p:nvPr/>
        </p:nvSpPr>
        <p:spPr>
          <a:xfrm>
            <a:off x="1792513" y="4742541"/>
            <a:ext cx="878113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709A948-E2C3-2780-E0A6-DB0CAE8C4CD8}"/>
              </a:ext>
            </a:extLst>
          </p:cNvPr>
          <p:cNvSpPr txBox="1"/>
          <p:nvPr/>
        </p:nvSpPr>
        <p:spPr>
          <a:xfrm>
            <a:off x="6524170" y="4161972"/>
            <a:ext cx="4565165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Temperature:</a:t>
            </a:r>
          </a:p>
          <a:p>
            <a:r>
              <a:rPr lang="en-US" sz="1200"/>
              <a:t>  datatype: int8</a:t>
            </a:r>
          </a:p>
          <a:p>
            <a:r>
              <a:rPr lang="en-US" sz="1200"/>
              <a:t>  type: actuator</a:t>
            </a:r>
          </a:p>
          <a:p>
            <a:r>
              <a:rPr lang="en-US" sz="1200"/>
              <a:t>  unit: celsius</a:t>
            </a:r>
          </a:p>
          <a:p>
            <a:r>
              <a:rPr lang="en-US" sz="1200"/>
              <a:t>  description: Temperature</a:t>
            </a:r>
          </a:p>
          <a:p>
            <a:r>
              <a:rPr lang="en-US" sz="1200"/>
              <a:t>  definition: The degree or intensity of heat set for a HVAC station</a:t>
            </a:r>
          </a:p>
          <a:p>
            <a:r>
              <a:rPr lang="en-US" sz="1200"/>
              <a:t>  schemaElementType: Signal</a:t>
            </a:r>
          </a:p>
          <a:p>
            <a:r>
              <a:rPr lang="en-US" sz="1200"/>
              <a:t>  signalName: Vehicle.Cabin.HVAC.Station.Temperature</a:t>
            </a:r>
          </a:p>
          <a:p>
            <a:r>
              <a:rPr lang="en-US" sz="1200"/>
              <a:t>  propertyId: AmbientAirTemperature</a:t>
            </a:r>
          </a:p>
          <a:p>
            <a:r>
              <a:rPr lang="en-US" sz="1200"/>
              <a:t>  objectId: Vehicle.Cabin.HVAC.Station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AEFA891-8A3D-A929-7797-4AB4251FE07D}"/>
              </a:ext>
            </a:extLst>
          </p:cNvPr>
          <p:cNvSpPr/>
          <p:nvPr/>
        </p:nvSpPr>
        <p:spPr>
          <a:xfrm>
            <a:off x="6676571" y="5681990"/>
            <a:ext cx="2300515" cy="187628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554EA78-BEF7-2631-4473-498BC1C3FADD}"/>
              </a:ext>
            </a:extLst>
          </p:cNvPr>
          <p:cNvCxnSpPr/>
          <p:nvPr/>
        </p:nvCxnSpPr>
        <p:spPr>
          <a:xfrm flipH="1" flipV="1">
            <a:off x="2220685" y="4502872"/>
            <a:ext cx="4383314" cy="1277257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90ED2CF-363B-72A5-A5AD-681ACCFB7A41}"/>
              </a:ext>
            </a:extLst>
          </p:cNvPr>
          <p:cNvSpPr/>
          <p:nvPr/>
        </p:nvSpPr>
        <p:spPr>
          <a:xfrm>
            <a:off x="7994164" y="5321073"/>
            <a:ext cx="547071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D94635F-AB0D-EC6F-B74D-80CCF9FB60DA}"/>
              </a:ext>
            </a:extLst>
          </p:cNvPr>
          <p:cNvSpPr txBox="1"/>
          <p:nvPr/>
        </p:nvSpPr>
        <p:spPr>
          <a:xfrm>
            <a:off x="806173" y="1288343"/>
            <a:ext cx="1488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Data Property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7E49971-7478-E4F1-618A-1C36373F8E3F}"/>
              </a:ext>
            </a:extLst>
          </p:cNvPr>
          <p:cNvSpPr txBox="1"/>
          <p:nvPr/>
        </p:nvSpPr>
        <p:spPr>
          <a:xfrm>
            <a:off x="2388230" y="1341399"/>
            <a:ext cx="29459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400"/>
              <a:t>A property whose values are literals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719551-E9FA-674C-CDF0-CB1CA2948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013" y="1358481"/>
            <a:ext cx="4101813" cy="2343893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EF74E98-0E58-4505-9003-86FCA1952B4E}"/>
              </a:ext>
            </a:extLst>
          </p:cNvPr>
          <p:cNvSpPr/>
          <p:nvPr/>
        </p:nvSpPr>
        <p:spPr>
          <a:xfrm>
            <a:off x="9144000" y="3185355"/>
            <a:ext cx="2619826" cy="50568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1" grpId="0" animBg="1"/>
      <p:bldP spid="32" grpId="0" animBg="1"/>
      <p:bldP spid="35" grpId="0" animBg="1"/>
      <p:bldP spid="37" grpId="0" animBg="1"/>
      <p:bldP spid="43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New VSS Types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3BEA3B-047D-4BBB-5CFF-094034A6F5B5}"/>
              </a:ext>
            </a:extLst>
          </p:cNvPr>
          <p:cNvSpPr txBox="1"/>
          <p:nvPr/>
        </p:nvSpPr>
        <p:spPr>
          <a:xfrm>
            <a:off x="283449" y="856343"/>
            <a:ext cx="1671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Object Property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407FBD-FF9E-8179-D757-E3FA86677D6F}"/>
              </a:ext>
            </a:extLst>
          </p:cNvPr>
          <p:cNvSpPr txBox="1"/>
          <p:nvPr/>
        </p:nvSpPr>
        <p:spPr>
          <a:xfrm>
            <a:off x="718878" y="1306063"/>
            <a:ext cx="91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 property whose values refer to objects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1CD579-6B60-586E-0C9A-74880E999149}"/>
              </a:ext>
            </a:extLst>
          </p:cNvPr>
          <p:cNvSpPr txBox="1"/>
          <p:nvPr/>
        </p:nvSpPr>
        <p:spPr>
          <a:xfrm>
            <a:off x="5097813" y="2461058"/>
            <a:ext cx="280083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RelativeDirection.Z:</a:t>
            </a:r>
          </a:p>
          <a:p>
            <a:r>
              <a:rPr lang="en-US" sz="1200"/>
              <a:t>  id: RelativeDirection.Z</a:t>
            </a:r>
          </a:p>
          <a:p>
            <a:r>
              <a:rPr lang="en-US" sz="1200"/>
              <a:t>  name: Relative Direction - Z Axis</a:t>
            </a:r>
          </a:p>
          <a:p>
            <a:r>
              <a:rPr lang="en-US" sz="1200"/>
              <a:t>  schemaElementType: Class</a:t>
            </a:r>
          </a:p>
          <a:p>
            <a:r>
              <a:rPr lang="en-US" sz="1200"/>
              <a:t>  classId: OrdinalCategory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0891A0-4B29-8BBF-0DF1-2D8958B7F448}"/>
              </a:ext>
            </a:extLst>
          </p:cNvPr>
          <p:cNvSpPr txBox="1"/>
          <p:nvPr/>
        </p:nvSpPr>
        <p:spPr>
          <a:xfrm>
            <a:off x="8970909" y="2228671"/>
            <a:ext cx="28008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RelativeDirection.Z.UP:</a:t>
            </a:r>
          </a:p>
          <a:p>
            <a:r>
              <a:rPr lang="en-US" sz="1200"/>
              <a:t>  id: RelativeDirection.Z.UP</a:t>
            </a:r>
          </a:p>
          <a:p>
            <a:r>
              <a:rPr lang="en-US" sz="1200"/>
              <a:t>  name: </a:t>
            </a:r>
            <a:r>
              <a:rPr lang="en-US" sz="1200" b="1"/>
              <a:t>UP</a:t>
            </a:r>
          </a:p>
          <a:p>
            <a:r>
              <a:rPr lang="en-US" sz="1200"/>
              <a:t>  schemaElementType: Object</a:t>
            </a:r>
          </a:p>
          <a:p>
            <a:r>
              <a:rPr lang="en-US" sz="1200"/>
              <a:t>  classId: RelativeDirection.Z</a:t>
            </a:r>
          </a:p>
          <a:p>
            <a:r>
              <a:rPr lang="en-US" sz="1200"/>
              <a:t>  definition: A higher place or position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5D2973-598E-53E5-225F-5DF2C4B2FB49}"/>
              </a:ext>
            </a:extLst>
          </p:cNvPr>
          <p:cNvSpPr txBox="1"/>
          <p:nvPr/>
        </p:nvSpPr>
        <p:spPr>
          <a:xfrm>
            <a:off x="8970908" y="3418843"/>
            <a:ext cx="280083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RelativeDirection.Z.DOWN:</a:t>
            </a:r>
          </a:p>
          <a:p>
            <a:r>
              <a:rPr lang="en-US" sz="1200"/>
              <a:t>  description: Climate control</a:t>
            </a:r>
          </a:p>
          <a:p>
            <a:r>
              <a:rPr lang="en-US" sz="1200"/>
              <a:t>  id: RelativeDirection.Z.DOWN</a:t>
            </a:r>
          </a:p>
          <a:p>
            <a:r>
              <a:rPr lang="en-US" sz="1200"/>
              <a:t>  name: </a:t>
            </a:r>
            <a:r>
              <a:rPr lang="en-US" sz="1200" b="1"/>
              <a:t>DOWN</a:t>
            </a:r>
          </a:p>
          <a:p>
            <a:r>
              <a:rPr lang="en-US" sz="1200"/>
              <a:t>  schemaElementType: Object</a:t>
            </a:r>
          </a:p>
          <a:p>
            <a:r>
              <a:rPr lang="en-US" sz="1200"/>
              <a:t>  classId: RelativeDirection.Z</a:t>
            </a:r>
          </a:p>
          <a:p>
            <a:r>
              <a:rPr lang="en-US" sz="1200"/>
              <a:t>  definition: A lower place or position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8D4675-DC2E-C461-A888-CDCB6D61AEAC}"/>
              </a:ext>
            </a:extLst>
          </p:cNvPr>
          <p:cNvSpPr txBox="1"/>
          <p:nvPr/>
        </p:nvSpPr>
        <p:spPr>
          <a:xfrm>
            <a:off x="8970907" y="4803838"/>
            <a:ext cx="31412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RelativeDirection.Z.MIDDLE:</a:t>
            </a:r>
          </a:p>
          <a:p>
            <a:r>
              <a:rPr lang="en-US" sz="1200"/>
              <a:t>  description: Climate control</a:t>
            </a:r>
          </a:p>
          <a:p>
            <a:r>
              <a:rPr lang="en-US" sz="1200"/>
              <a:t>  id: RelativeDirection.Z.MIDDLE</a:t>
            </a:r>
          </a:p>
          <a:p>
            <a:r>
              <a:rPr lang="en-US" sz="1200"/>
              <a:t>  name: </a:t>
            </a:r>
            <a:r>
              <a:rPr lang="en-US" sz="1200" b="1"/>
              <a:t>MIDDLE</a:t>
            </a:r>
          </a:p>
          <a:p>
            <a:r>
              <a:rPr lang="en-US" sz="1200"/>
              <a:t>  schemaElementType: Object</a:t>
            </a:r>
          </a:p>
          <a:p>
            <a:r>
              <a:rPr lang="en-US" sz="1200"/>
              <a:t>  classId: RelativeDirection.Z</a:t>
            </a:r>
          </a:p>
          <a:p>
            <a:r>
              <a:rPr lang="en-US" sz="1200"/>
              <a:t>  definition: A position relatively</a:t>
            </a:r>
          </a:p>
          <a:p>
            <a:r>
              <a:rPr lang="en-US" sz="1200"/>
              <a:t>                     equidistant between up and down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2E5CB4-8499-7BCA-F0EB-2CDD47E5AD46}"/>
              </a:ext>
            </a:extLst>
          </p:cNvPr>
          <p:cNvSpPr txBox="1"/>
          <p:nvPr/>
        </p:nvSpPr>
        <p:spPr>
          <a:xfrm>
            <a:off x="420254" y="2461058"/>
            <a:ext cx="3773294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VerticalAirstreamDirection:</a:t>
            </a:r>
          </a:p>
          <a:p>
            <a:r>
              <a:rPr lang="en-US" sz="1200"/>
              <a:t>  id: VerticalAirstreamDirection</a:t>
            </a:r>
          </a:p>
          <a:p>
            <a:r>
              <a:rPr lang="en-US" sz="1200"/>
              <a:t>  name: Vertical Airstream Direction</a:t>
            </a:r>
          </a:p>
          <a:p>
            <a:r>
              <a:rPr lang="en-US" sz="1200"/>
              <a:t>  schemaElementType: ObjectProperty</a:t>
            </a:r>
          </a:p>
          <a:p>
            <a:r>
              <a:rPr lang="en-US" sz="1200"/>
              <a:t>  classId: RelativeDirection.Z</a:t>
            </a:r>
          </a:p>
          <a:p>
            <a:r>
              <a:rPr lang="en-US" sz="1200"/>
              <a:t>  definition: A relative direction on the z-axis (up, down, etc.) of an air stream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43A0E2-A14B-E858-949B-B93BEA517799}"/>
              </a:ext>
            </a:extLst>
          </p:cNvPr>
          <p:cNvSpPr txBox="1"/>
          <p:nvPr/>
        </p:nvSpPr>
        <p:spPr>
          <a:xfrm>
            <a:off x="4058930" y="4693271"/>
            <a:ext cx="3773294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AirDistribution:</a:t>
            </a:r>
          </a:p>
          <a:p>
            <a:r>
              <a:rPr lang="en-US" sz="1200"/>
              <a:t>  datatype: string</a:t>
            </a:r>
          </a:p>
          <a:p>
            <a:r>
              <a:rPr lang="en-US" sz="1200"/>
              <a:t>  type: actuator</a:t>
            </a:r>
          </a:p>
          <a:p>
            <a:r>
              <a:rPr lang="en-US" sz="1200"/>
              <a:t>  allowed: ['UP', 'MIDDLE', 'DOWN']</a:t>
            </a:r>
          </a:p>
          <a:p>
            <a:r>
              <a:rPr lang="en-US" sz="1200"/>
              <a:t>  description: Direction of airstream</a:t>
            </a:r>
          </a:p>
          <a:p>
            <a:r>
              <a:rPr lang="en-US" sz="1200"/>
              <a:t>  definition: The z-axis relative direction of a HVAC Station</a:t>
            </a:r>
          </a:p>
          <a:p>
            <a:r>
              <a:rPr lang="en-US" sz="1200"/>
              <a:t>  schemaElementType: Signal</a:t>
            </a:r>
          </a:p>
          <a:p>
            <a:r>
              <a:rPr lang="en-US" sz="1200"/>
              <a:t>  signalName: Vehicle.Cabin.HVAC.Station.AirDistribution</a:t>
            </a:r>
          </a:p>
          <a:p>
            <a:r>
              <a:rPr lang="en-US" sz="1200"/>
              <a:t>  propertyId: VerticalAirstreamDirection </a:t>
            </a:r>
          </a:p>
          <a:p>
            <a:r>
              <a:rPr lang="en-US" sz="1200"/>
              <a:t>  objectId: Vehicle.Cabin.HVAC.Station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C87D483-8E29-E6F6-A29D-EB0C22422079}"/>
              </a:ext>
            </a:extLst>
          </p:cNvPr>
          <p:cNvSpPr/>
          <p:nvPr/>
        </p:nvSpPr>
        <p:spPr>
          <a:xfrm>
            <a:off x="1930973" y="3059741"/>
            <a:ext cx="1012160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C419996-1B4D-1D00-C2BB-A19DE7995433}"/>
              </a:ext>
            </a:extLst>
          </p:cNvPr>
          <p:cNvSpPr/>
          <p:nvPr/>
        </p:nvSpPr>
        <p:spPr>
          <a:xfrm>
            <a:off x="4193547" y="6201114"/>
            <a:ext cx="2432223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D179C97-2C3C-0A1A-A6CA-341625E8FB43}"/>
              </a:ext>
            </a:extLst>
          </p:cNvPr>
          <p:cNvCxnSpPr>
            <a:cxnSpLocks/>
          </p:cNvCxnSpPr>
          <p:nvPr/>
        </p:nvCxnSpPr>
        <p:spPr>
          <a:xfrm flipH="1" flipV="1">
            <a:off x="1465943" y="2844800"/>
            <a:ext cx="2592987" cy="3356314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19DE126-DC72-1F1E-A162-E8B97C61D48E}"/>
              </a:ext>
            </a:extLst>
          </p:cNvPr>
          <p:cNvCxnSpPr>
            <a:cxnSpLocks/>
          </p:cNvCxnSpPr>
          <p:nvPr/>
        </p:nvCxnSpPr>
        <p:spPr>
          <a:xfrm flipV="1">
            <a:off x="2286000" y="2844800"/>
            <a:ext cx="2811813" cy="471714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8F13E8E-7600-F14A-F183-81E0B53E561B}"/>
              </a:ext>
            </a:extLst>
          </p:cNvPr>
          <p:cNvCxnSpPr>
            <a:cxnSpLocks/>
          </p:cNvCxnSpPr>
          <p:nvPr/>
        </p:nvCxnSpPr>
        <p:spPr>
          <a:xfrm flipH="1">
            <a:off x="6701960" y="2591505"/>
            <a:ext cx="2403566" cy="173466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3E17B74-CD5A-ACE6-23E6-F8BA1C8A22FB}"/>
              </a:ext>
            </a:extLst>
          </p:cNvPr>
          <p:cNvCxnSpPr>
            <a:cxnSpLocks/>
          </p:cNvCxnSpPr>
          <p:nvPr/>
        </p:nvCxnSpPr>
        <p:spPr>
          <a:xfrm flipH="1" flipV="1">
            <a:off x="6742414" y="2836545"/>
            <a:ext cx="2299986" cy="157012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31BC1A4-B03C-110F-2C6F-D36DB6D9CF3C}"/>
              </a:ext>
            </a:extLst>
          </p:cNvPr>
          <p:cNvCxnSpPr>
            <a:cxnSpLocks/>
          </p:cNvCxnSpPr>
          <p:nvPr/>
        </p:nvCxnSpPr>
        <p:spPr>
          <a:xfrm flipH="1" flipV="1">
            <a:off x="6701960" y="2844800"/>
            <a:ext cx="2403566" cy="294640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BF84D134-2E08-A840-5D0D-30199527C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738" y="66195"/>
            <a:ext cx="4101813" cy="234389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E21E905-1F6E-FC64-B75C-6AF9B8EA7711}"/>
              </a:ext>
            </a:extLst>
          </p:cNvPr>
          <p:cNvSpPr/>
          <p:nvPr/>
        </p:nvSpPr>
        <p:spPr>
          <a:xfrm>
            <a:off x="8248650" y="34308"/>
            <a:ext cx="2760435" cy="624703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D4B5E7A-46E8-7677-5AE7-ABF7C4E4D8F3}"/>
              </a:ext>
            </a:extLst>
          </p:cNvPr>
          <p:cNvSpPr/>
          <p:nvPr/>
        </p:nvSpPr>
        <p:spPr>
          <a:xfrm>
            <a:off x="8265886" y="665416"/>
            <a:ext cx="705021" cy="786594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3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 animBg="1"/>
      <p:bldP spid="11" grpId="0" animBg="1"/>
      <p:bldP spid="12" grpId="0" animBg="1"/>
      <p:bldP spid="13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New VSS Types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3BEA3B-047D-4BBB-5CFF-094034A6F5B5}"/>
              </a:ext>
            </a:extLst>
          </p:cNvPr>
          <p:cNvSpPr txBox="1"/>
          <p:nvPr/>
        </p:nvSpPr>
        <p:spPr>
          <a:xfrm>
            <a:off x="283449" y="85634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Class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407FBD-FF9E-8179-D757-E3FA86677D6F}"/>
              </a:ext>
            </a:extLst>
          </p:cNvPr>
          <p:cNvSpPr txBox="1"/>
          <p:nvPr/>
        </p:nvSpPr>
        <p:spPr>
          <a:xfrm>
            <a:off x="718878" y="1306063"/>
            <a:ext cx="49199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 category of things determined to be of the same 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2E5CB4-8499-7BCA-F0EB-2CDD47E5AD46}"/>
              </a:ext>
            </a:extLst>
          </p:cNvPr>
          <p:cNvSpPr txBox="1"/>
          <p:nvPr/>
        </p:nvSpPr>
        <p:spPr>
          <a:xfrm>
            <a:off x="420254" y="2461058"/>
            <a:ext cx="3773294" cy="2492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Station:</a:t>
            </a:r>
          </a:p>
          <a:p>
            <a:r>
              <a:rPr lang="en-US" sz="1200"/>
              <a:t>  type: branch</a:t>
            </a:r>
          </a:p>
          <a:p>
            <a:r>
              <a:rPr lang="en-US" sz="1200"/>
              <a:t>  instances:</a:t>
            </a:r>
          </a:p>
          <a:p>
            <a:r>
              <a:rPr lang="en-US" sz="1200"/>
              <a:t>    - Row[1,4]</a:t>
            </a:r>
          </a:p>
          <a:p>
            <a:r>
              <a:rPr lang="en-US" sz="1200"/>
              <a:t>    - ["Driver","Passenger"]</a:t>
            </a:r>
          </a:p>
          <a:p>
            <a:r>
              <a:rPr lang="en-US" sz="1200"/>
              <a:t>  description: HVAC for single station in the vehicle</a:t>
            </a:r>
          </a:p>
          <a:p>
            <a:r>
              <a:rPr lang="en-US" sz="1200"/>
              <a:t>  id: Vehicle.Cabin.HVAC.Station</a:t>
            </a:r>
          </a:p>
          <a:p>
            <a:r>
              <a:rPr lang="en-US" sz="1200"/>
              <a:t>  name: Vehicle.Cabin.HVAC.Station</a:t>
            </a:r>
          </a:p>
          <a:p>
            <a:r>
              <a:rPr lang="en-US" sz="1200"/>
              <a:t>  schemaElementType: Class</a:t>
            </a:r>
          </a:p>
          <a:p>
            <a:r>
              <a:rPr lang="en-US" sz="1200"/>
              <a:t>  classId: VehiclePart</a:t>
            </a:r>
          </a:p>
          <a:p>
            <a:r>
              <a:rPr lang="en-US" sz="1200"/>
              <a:t>  definition: A vehicle part that regulates the HVAC for a region of the vehicle</a:t>
            </a:r>
          </a:p>
          <a:p>
            <a:r>
              <a:rPr lang="en-US" sz="1200"/>
              <a:t>  partOf: Vehicle.Cabin.HVAC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C87D483-8E29-E6F6-A29D-EB0C22422079}"/>
              </a:ext>
            </a:extLst>
          </p:cNvPr>
          <p:cNvSpPr/>
          <p:nvPr/>
        </p:nvSpPr>
        <p:spPr>
          <a:xfrm>
            <a:off x="528599" y="3612259"/>
            <a:ext cx="1967858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84D134-2E08-A840-5D0D-30199527C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738" y="66195"/>
            <a:ext cx="4101813" cy="2343893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D4B5E7A-46E8-7677-5AE7-ABF7C4E4D8F3}"/>
              </a:ext>
            </a:extLst>
          </p:cNvPr>
          <p:cNvSpPr/>
          <p:nvPr/>
        </p:nvSpPr>
        <p:spPr>
          <a:xfrm>
            <a:off x="8251370" y="66195"/>
            <a:ext cx="638629" cy="5292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54B49-B5D5-B2BB-443D-6E3DCF52F51C}"/>
              </a:ext>
            </a:extLst>
          </p:cNvPr>
          <p:cNvSpPr/>
          <p:nvPr/>
        </p:nvSpPr>
        <p:spPr>
          <a:xfrm>
            <a:off x="523875" y="3956887"/>
            <a:ext cx="1745456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9364753-D442-7FC2-8191-30C76E372F9D}"/>
              </a:ext>
            </a:extLst>
          </p:cNvPr>
          <p:cNvSpPr/>
          <p:nvPr/>
        </p:nvSpPr>
        <p:spPr>
          <a:xfrm>
            <a:off x="514663" y="4701584"/>
            <a:ext cx="1792238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7BC266-3189-77C3-A1D7-6D5C18524160}"/>
              </a:ext>
            </a:extLst>
          </p:cNvPr>
          <p:cNvSpPr txBox="1"/>
          <p:nvPr/>
        </p:nvSpPr>
        <p:spPr>
          <a:xfrm>
            <a:off x="7003352" y="2941224"/>
            <a:ext cx="3773294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RelativeDirection.Z:</a:t>
            </a:r>
          </a:p>
          <a:p>
            <a:r>
              <a:rPr lang="en-US" sz="1200"/>
              <a:t>  id: RelativeDirection.Z</a:t>
            </a:r>
          </a:p>
          <a:p>
            <a:r>
              <a:rPr lang="en-US" sz="1200"/>
              <a:t>  name: Relative Direction - Z Axis</a:t>
            </a:r>
          </a:p>
          <a:p>
            <a:r>
              <a:rPr lang="en-US" sz="1200"/>
              <a:t>  schemaElementType: Class</a:t>
            </a:r>
          </a:p>
          <a:p>
            <a:r>
              <a:rPr lang="en-US" sz="1200"/>
              <a:t>  classId: OrdinalCategory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79062AA-61D7-8BB1-95C6-494CAD243A30}"/>
              </a:ext>
            </a:extLst>
          </p:cNvPr>
          <p:cNvSpPr/>
          <p:nvPr/>
        </p:nvSpPr>
        <p:spPr>
          <a:xfrm>
            <a:off x="7121062" y="3736699"/>
            <a:ext cx="1577644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98CE77C-DDA6-3C36-098C-C01D2138A243}"/>
              </a:ext>
            </a:extLst>
          </p:cNvPr>
          <p:cNvSpPr/>
          <p:nvPr/>
        </p:nvSpPr>
        <p:spPr>
          <a:xfrm>
            <a:off x="514663" y="4146513"/>
            <a:ext cx="1311756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11F8CA9-21D0-B757-43B7-B2C9AB24D669}"/>
              </a:ext>
            </a:extLst>
          </p:cNvPr>
          <p:cNvSpPr/>
          <p:nvPr/>
        </p:nvSpPr>
        <p:spPr>
          <a:xfrm>
            <a:off x="7121062" y="3549072"/>
            <a:ext cx="1776106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6F48BB1-DB2A-6691-A95A-6BE227E11206}"/>
              </a:ext>
            </a:extLst>
          </p:cNvPr>
          <p:cNvSpPr/>
          <p:nvPr/>
        </p:nvSpPr>
        <p:spPr>
          <a:xfrm>
            <a:off x="7090800" y="3188876"/>
            <a:ext cx="1503131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6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9" grpId="0" animBg="1"/>
      <p:bldP spid="23" grpId="0" animBg="1"/>
      <p:bldP spid="17" grpId="0" animBg="1"/>
      <p:bldP spid="24" grpId="0" animBg="1"/>
      <p:bldP spid="26" grpId="0" animBg="1"/>
      <p:bldP spid="2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New VSS Types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3BEA3B-047D-4BBB-5CFF-094034A6F5B5}"/>
              </a:ext>
            </a:extLst>
          </p:cNvPr>
          <p:cNvSpPr txBox="1"/>
          <p:nvPr/>
        </p:nvSpPr>
        <p:spPr>
          <a:xfrm>
            <a:off x="283449" y="856343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Object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407FBD-FF9E-8179-D757-E3FA86677D6F}"/>
              </a:ext>
            </a:extLst>
          </p:cNvPr>
          <p:cNvSpPr txBox="1"/>
          <p:nvPr/>
        </p:nvSpPr>
        <p:spPr>
          <a:xfrm>
            <a:off x="718878" y="1306063"/>
            <a:ext cx="49199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 category of things determined to be of the same 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2E5CB4-8499-7BCA-F0EB-2CDD47E5AD46}"/>
              </a:ext>
            </a:extLst>
          </p:cNvPr>
          <p:cNvSpPr txBox="1"/>
          <p:nvPr/>
        </p:nvSpPr>
        <p:spPr>
          <a:xfrm>
            <a:off x="4837261" y="2465880"/>
            <a:ext cx="3773294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Station:</a:t>
            </a:r>
          </a:p>
          <a:p>
            <a:r>
              <a:rPr lang="en-US" sz="1200"/>
              <a:t>  type: branch</a:t>
            </a:r>
          </a:p>
          <a:p>
            <a:r>
              <a:rPr lang="en-US" sz="1200"/>
              <a:t>  instances:</a:t>
            </a:r>
          </a:p>
          <a:p>
            <a:r>
              <a:rPr lang="en-US" sz="1200"/>
              <a:t>    - Row[1,4]</a:t>
            </a:r>
          </a:p>
          <a:p>
            <a:r>
              <a:rPr lang="en-US" sz="1200"/>
              <a:t>    - ["Driver","Passenger"]</a:t>
            </a:r>
          </a:p>
          <a:p>
            <a:r>
              <a:rPr lang="en-US" sz="1200"/>
              <a:t>  id: Vehicle.Cabin.HVAC.Station</a:t>
            </a:r>
          </a:p>
          <a:p>
            <a:r>
              <a:rPr lang="en-US" sz="1200"/>
              <a:t>  schemaElementType: Class</a:t>
            </a:r>
          </a:p>
          <a:p>
            <a:r>
              <a:rPr lang="en-US" sz="1200"/>
              <a:t>  partOf: Vehicle.Cabin.HVAC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84D134-2E08-A840-5D0D-30199527C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738" y="66195"/>
            <a:ext cx="4101813" cy="2343893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D4B5E7A-46E8-7677-5AE7-ABF7C4E4D8F3}"/>
              </a:ext>
            </a:extLst>
          </p:cNvPr>
          <p:cNvSpPr/>
          <p:nvPr/>
        </p:nvSpPr>
        <p:spPr>
          <a:xfrm>
            <a:off x="8258539" y="930724"/>
            <a:ext cx="704032" cy="5292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1EC7F5-FCC2-F58E-7B7C-8DB370CF4A29}"/>
              </a:ext>
            </a:extLst>
          </p:cNvPr>
          <p:cNvSpPr txBox="1"/>
          <p:nvPr/>
        </p:nvSpPr>
        <p:spPr>
          <a:xfrm>
            <a:off x="472046" y="2324480"/>
            <a:ext cx="3773294" cy="2492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HVAC:</a:t>
            </a:r>
          </a:p>
          <a:p>
            <a:r>
              <a:rPr lang="en-US" sz="1200"/>
              <a:t>  type: branch</a:t>
            </a:r>
          </a:p>
          <a:p>
            <a:r>
              <a:rPr lang="en-US" sz="1200"/>
              <a:t>  description: Climate control</a:t>
            </a:r>
          </a:p>
          <a:p>
            <a:r>
              <a:rPr lang="en-US" sz="1200"/>
              <a:t>  id: Vehicle.Cabin.HVAC</a:t>
            </a:r>
          </a:p>
          <a:p>
            <a:r>
              <a:rPr lang="en-US" sz="1200"/>
              <a:t>  name: Vehicle.Cabin.HVAC</a:t>
            </a:r>
          </a:p>
          <a:p>
            <a:r>
              <a:rPr lang="en-US" sz="1200"/>
              <a:t>  schemaElementType: Object</a:t>
            </a:r>
          </a:p>
          <a:p>
            <a:r>
              <a:rPr lang="en-US" sz="1200"/>
              <a:t>  classId: VehiclePart</a:t>
            </a:r>
          </a:p>
          <a:p>
            <a:r>
              <a:rPr lang="en-US" sz="1200"/>
              <a:t>  definition: A vehicle part that controls the humidity, purity, and temperature of the air in the cabin</a:t>
            </a:r>
          </a:p>
          <a:p>
            <a:r>
              <a:rPr lang="en-US" sz="1200"/>
              <a:t>  definitionSource: VehicleSignalSpecification</a:t>
            </a:r>
          </a:p>
          <a:p>
            <a:r>
              <a:rPr lang="en-US" sz="1200"/>
              <a:t>  isDefinedBy: FordMotorCompany, COVESA</a:t>
            </a:r>
          </a:p>
          <a:p>
            <a:r>
              <a:rPr lang="en-US" sz="1200"/>
              <a:t>  partOf: Vehicle.Cabin</a:t>
            </a:r>
          </a:p>
          <a:p>
            <a:r>
              <a:rPr lang="en-US" sz="1200"/>
              <a:t>#include HVAC.vspec HVAC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FC8362E-654E-8991-F614-A53BE6A1DBE1}"/>
              </a:ext>
            </a:extLst>
          </p:cNvPr>
          <p:cNvSpPr/>
          <p:nvPr/>
        </p:nvSpPr>
        <p:spPr>
          <a:xfrm>
            <a:off x="632732" y="3300276"/>
            <a:ext cx="1745456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2401046-5C7C-0B3C-D426-BC6B29E55D06}"/>
              </a:ext>
            </a:extLst>
          </p:cNvPr>
          <p:cNvSpPr/>
          <p:nvPr/>
        </p:nvSpPr>
        <p:spPr>
          <a:xfrm>
            <a:off x="623520" y="3489902"/>
            <a:ext cx="1248823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356483-DBE3-B210-038B-823AF4908B8C}"/>
              </a:ext>
            </a:extLst>
          </p:cNvPr>
          <p:cNvSpPr/>
          <p:nvPr/>
        </p:nvSpPr>
        <p:spPr>
          <a:xfrm>
            <a:off x="623520" y="4369885"/>
            <a:ext cx="1311756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F5ADA2-3EDB-CA09-908E-999BEB1A627F}"/>
              </a:ext>
            </a:extLst>
          </p:cNvPr>
          <p:cNvSpPr txBox="1"/>
          <p:nvPr/>
        </p:nvSpPr>
        <p:spPr>
          <a:xfrm>
            <a:off x="5189277" y="4142013"/>
            <a:ext cx="3773294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/>
              <a:t>Vehicle.Cabin.HVAC.Station.Row1.Driver</a:t>
            </a:r>
          </a:p>
          <a:p>
            <a:r>
              <a:rPr lang="en-US" sz="1200"/>
              <a:t>  schemaElementType: Object</a:t>
            </a:r>
          </a:p>
          <a:p>
            <a:r>
              <a:rPr lang="en-US" sz="1200"/>
              <a:t>  classId: Vehicle.Cabin.HVAC.Station</a:t>
            </a:r>
          </a:p>
          <a:p>
            <a:r>
              <a:rPr lang="en-US" sz="1200"/>
              <a:t>  partOf: Vehicle.Cabin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57F163C-F0AF-E62F-2418-15C897492A70}"/>
              </a:ext>
            </a:extLst>
          </p:cNvPr>
          <p:cNvSpPr/>
          <p:nvPr/>
        </p:nvSpPr>
        <p:spPr>
          <a:xfrm>
            <a:off x="5352360" y="4375716"/>
            <a:ext cx="1745456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F03281E-784F-EBF4-D89D-C6C7DFF38E4F}"/>
              </a:ext>
            </a:extLst>
          </p:cNvPr>
          <p:cNvSpPr/>
          <p:nvPr/>
        </p:nvSpPr>
        <p:spPr>
          <a:xfrm>
            <a:off x="5352360" y="4583254"/>
            <a:ext cx="2173297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865F184-64B5-329C-D97C-F221B1019E43}"/>
              </a:ext>
            </a:extLst>
          </p:cNvPr>
          <p:cNvSpPr/>
          <p:nvPr/>
        </p:nvSpPr>
        <p:spPr>
          <a:xfrm>
            <a:off x="5352360" y="4749399"/>
            <a:ext cx="1311756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BCF498-99B5-1BD6-DC92-DD800775F442}"/>
              </a:ext>
            </a:extLst>
          </p:cNvPr>
          <p:cNvSpPr txBox="1"/>
          <p:nvPr/>
        </p:nvSpPr>
        <p:spPr>
          <a:xfrm>
            <a:off x="5537620" y="5088978"/>
            <a:ext cx="2971545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B48900"/>
            </a:solidFill>
          </a:ln>
        </p:spPr>
        <p:txBody>
          <a:bodyPr wrap="square">
            <a:spAutoFit/>
          </a:bodyPr>
          <a:lstStyle/>
          <a:p>
            <a:r>
              <a:rPr lang="en-US" sz="1200"/>
              <a:t>Vehicle.Cabin.HVAC.Station.Row1.Passenger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405396-5FEF-4868-AECC-32B0BB6EF9F8}"/>
              </a:ext>
            </a:extLst>
          </p:cNvPr>
          <p:cNvSpPr txBox="1"/>
          <p:nvPr/>
        </p:nvSpPr>
        <p:spPr>
          <a:xfrm>
            <a:off x="5703511" y="5374657"/>
            <a:ext cx="2971545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B48900"/>
            </a:solidFill>
          </a:ln>
        </p:spPr>
        <p:txBody>
          <a:bodyPr wrap="square">
            <a:spAutoFit/>
          </a:bodyPr>
          <a:lstStyle/>
          <a:p>
            <a:r>
              <a:rPr lang="en-US" sz="1200"/>
              <a:t>Vehicle.Cabin.HVAC.Station.Row2. Driver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678C09-F9F0-9BA6-B757-CC2BE752504B}"/>
              </a:ext>
            </a:extLst>
          </p:cNvPr>
          <p:cNvSpPr txBox="1"/>
          <p:nvPr/>
        </p:nvSpPr>
        <p:spPr>
          <a:xfrm>
            <a:off x="5869402" y="5660336"/>
            <a:ext cx="2971545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B48900"/>
            </a:solidFill>
          </a:ln>
        </p:spPr>
        <p:txBody>
          <a:bodyPr wrap="square">
            <a:spAutoFit/>
          </a:bodyPr>
          <a:lstStyle/>
          <a:p>
            <a:r>
              <a:rPr lang="en-US" sz="1200"/>
              <a:t>Vehicle.Cabin.HVAC.Station.Row2.Passenger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F1DA79-D815-9FDB-7A26-58FEB1927B4C}"/>
              </a:ext>
            </a:extLst>
          </p:cNvPr>
          <p:cNvSpPr txBox="1"/>
          <p:nvPr/>
        </p:nvSpPr>
        <p:spPr>
          <a:xfrm>
            <a:off x="6035293" y="5946015"/>
            <a:ext cx="2971545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B48900"/>
            </a:solidFill>
          </a:ln>
        </p:spPr>
        <p:txBody>
          <a:bodyPr wrap="square">
            <a:spAutoFit/>
          </a:bodyPr>
          <a:lstStyle/>
          <a:p>
            <a:r>
              <a:rPr lang="en-US" sz="1200"/>
              <a:t>Vehicle.Cabin.HVAC.Station.Row2. Driver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092DD7-E402-79BE-8253-4170B2C052EF}"/>
              </a:ext>
            </a:extLst>
          </p:cNvPr>
          <p:cNvSpPr txBox="1"/>
          <p:nvPr/>
        </p:nvSpPr>
        <p:spPr>
          <a:xfrm>
            <a:off x="6201184" y="6231694"/>
            <a:ext cx="2971545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B48900"/>
            </a:solidFill>
          </a:ln>
        </p:spPr>
        <p:txBody>
          <a:bodyPr wrap="square">
            <a:spAutoFit/>
          </a:bodyPr>
          <a:lstStyle/>
          <a:p>
            <a:r>
              <a:rPr lang="en-US" sz="1200"/>
              <a:t>Vehicle.Cabin.HVAC.Station.Row2.Passenger</a:t>
            </a:r>
          </a:p>
        </p:txBody>
      </p:sp>
    </p:spTree>
    <p:extLst>
      <p:ext uri="{BB962C8B-B14F-4D97-AF65-F5344CB8AC3E}">
        <p14:creationId xmlns:p14="http://schemas.microsoft.com/office/powerpoint/2010/main" val="374777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1" grpId="0" animBg="1"/>
      <p:bldP spid="13" grpId="0" animBg="1"/>
      <p:bldP spid="14" grpId="0" animBg="1"/>
      <p:bldP spid="18" grpId="0" animBg="1"/>
      <p:bldP spid="21" grpId="0" animBg="1"/>
      <p:bldP spid="25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New VSS Types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3BEA3B-047D-4BBB-5CFF-094034A6F5B5}"/>
              </a:ext>
            </a:extLst>
          </p:cNvPr>
          <p:cNvSpPr txBox="1"/>
          <p:nvPr/>
        </p:nvSpPr>
        <p:spPr>
          <a:xfrm>
            <a:off x="283449" y="856343"/>
            <a:ext cx="15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Property Class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407FBD-FF9E-8179-D757-E3FA86677D6F}"/>
              </a:ext>
            </a:extLst>
          </p:cNvPr>
          <p:cNvSpPr txBox="1"/>
          <p:nvPr/>
        </p:nvSpPr>
        <p:spPr>
          <a:xfrm>
            <a:off x="718878" y="1306063"/>
            <a:ext cx="91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 classification of properties that share equivalent extensions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B791BE-C250-C51A-880E-5544489917B0}"/>
              </a:ext>
            </a:extLst>
          </p:cNvPr>
          <p:cNvSpPr txBox="1"/>
          <p:nvPr/>
        </p:nvSpPr>
        <p:spPr>
          <a:xfrm>
            <a:off x="283449" y="4121681"/>
            <a:ext cx="4673179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>
                <a:alpha val="50196"/>
              </a:srgbClr>
            </a:solidFill>
          </a:ln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AmbientAirTemperature: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id: AmbientAirTemperature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name: Ambient Air Temperature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schemaElementType: DataProperty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classId: Temperature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definition: The temperature of the air in a site or spatial region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isDefinedBy: FordMotorCompany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dataType: DataTypeSpecification.float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unit: Celsius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709A948-E2C3-2780-E0A6-DB0CAE8C4CD8}"/>
              </a:ext>
            </a:extLst>
          </p:cNvPr>
          <p:cNvSpPr txBox="1"/>
          <p:nvPr/>
        </p:nvSpPr>
        <p:spPr>
          <a:xfrm>
            <a:off x="6524170" y="4137700"/>
            <a:ext cx="4565165" cy="21236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>
                <a:alpha val="50196"/>
              </a:srgbClr>
            </a:solidFill>
          </a:ln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Temperature: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datatype: int8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type: actuator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unit: celsius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description: Temperature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definition: The degree or intensity of heat set for a HVAC station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schemaElementType: Signal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id: Vehicle.Cabin.HVAC.Station.Temperature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propertyId: AmbientAirTemperature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objectId: Vehicle.Cabin.HVAC.Station</a:t>
            </a:r>
          </a:p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 isDefinedBy: FordMotorCompany, COVESA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554EA78-BEF7-2631-4473-498BC1C3FADD}"/>
              </a:ext>
            </a:extLst>
          </p:cNvPr>
          <p:cNvCxnSpPr/>
          <p:nvPr/>
        </p:nvCxnSpPr>
        <p:spPr>
          <a:xfrm flipH="1" flipV="1">
            <a:off x="2220685" y="4478600"/>
            <a:ext cx="4383314" cy="1277257"/>
          </a:xfrm>
          <a:prstGeom prst="straightConnector1">
            <a:avLst/>
          </a:prstGeom>
          <a:ln w="19050">
            <a:solidFill>
              <a:srgbClr val="000000">
                <a:alpha val="50196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2CC071A-67E4-35FB-87B4-1124BA686C48}"/>
              </a:ext>
            </a:extLst>
          </p:cNvPr>
          <p:cNvCxnSpPr>
            <a:cxnSpLocks/>
          </p:cNvCxnSpPr>
          <p:nvPr/>
        </p:nvCxnSpPr>
        <p:spPr>
          <a:xfrm flipH="1" flipV="1">
            <a:off x="1101377" y="2594687"/>
            <a:ext cx="132758" cy="2311209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2A53E01-45E7-CAA0-3D27-0D240E222BE1}"/>
              </a:ext>
            </a:extLst>
          </p:cNvPr>
          <p:cNvSpPr txBox="1"/>
          <p:nvPr/>
        </p:nvSpPr>
        <p:spPr>
          <a:xfrm>
            <a:off x="283449" y="2175263"/>
            <a:ext cx="715554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Temperature:</a:t>
            </a:r>
          </a:p>
          <a:p>
            <a:r>
              <a:rPr lang="en-US" sz="1200"/>
              <a:t>  id: Temperature</a:t>
            </a:r>
          </a:p>
          <a:p>
            <a:r>
              <a:rPr lang="en-US" sz="1200"/>
              <a:t>  name: Temperature</a:t>
            </a:r>
          </a:p>
          <a:p>
            <a:r>
              <a:rPr lang="en-US" sz="1200"/>
              <a:t>  schemaElementType: PropertyClass</a:t>
            </a:r>
          </a:p>
          <a:p>
            <a:r>
              <a:rPr lang="en-US" sz="1200"/>
              <a:t>  classId: ContinuousQuantity</a:t>
            </a:r>
          </a:p>
          <a:p>
            <a:r>
              <a:rPr lang="en-US" sz="1200"/>
              <a:t>  definition: A Continuous Quantity indicating the degree or intensity of heat present in a substance or object</a:t>
            </a:r>
          </a:p>
          <a:p>
            <a:r>
              <a:rPr lang="en-US" sz="1200"/>
              <a:t>  isDefinedBy: FordMotorCompany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9208C62-9C14-8080-282B-A439BC12A14A}"/>
              </a:ext>
            </a:extLst>
          </p:cNvPr>
          <p:cNvSpPr/>
          <p:nvPr/>
        </p:nvSpPr>
        <p:spPr>
          <a:xfrm>
            <a:off x="410241" y="4905030"/>
            <a:ext cx="1382272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60A800E-12D2-6F69-90E8-B3B31BDD5A15}"/>
              </a:ext>
            </a:extLst>
          </p:cNvPr>
          <p:cNvSpPr/>
          <p:nvPr/>
        </p:nvSpPr>
        <p:spPr>
          <a:xfrm>
            <a:off x="410241" y="2407060"/>
            <a:ext cx="1071991" cy="187627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32F073D-8C0D-9128-9B4C-EABBBB334AB9}"/>
              </a:ext>
            </a:extLst>
          </p:cNvPr>
          <p:cNvCxnSpPr/>
          <p:nvPr/>
        </p:nvCxnSpPr>
        <p:spPr>
          <a:xfrm>
            <a:off x="6908800" y="5638800"/>
            <a:ext cx="249645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0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34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2771E38-51D6-AE4E-3B15-BFBD35D652BB}"/>
              </a:ext>
            </a:extLst>
          </p:cNvPr>
          <p:cNvSpPr/>
          <p:nvPr/>
        </p:nvSpPr>
        <p:spPr>
          <a:xfrm>
            <a:off x="501227" y="602827"/>
            <a:ext cx="3475687" cy="581152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C85623-BCDA-72E1-7D7A-46C1E73018AB}"/>
              </a:ext>
            </a:extLst>
          </p:cNvPr>
          <p:cNvSpPr/>
          <p:nvPr/>
        </p:nvSpPr>
        <p:spPr>
          <a:xfrm>
            <a:off x="4782458" y="523240"/>
            <a:ext cx="6908316" cy="581152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694E69-7615-391D-F22D-984A5A105D79}"/>
              </a:ext>
            </a:extLst>
          </p:cNvPr>
          <p:cNvSpPr txBox="1"/>
          <p:nvPr/>
        </p:nvSpPr>
        <p:spPr>
          <a:xfrm>
            <a:off x="1198880" y="983734"/>
            <a:ext cx="20794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4800">
                <a:solidFill>
                  <a:schemeClr val="bg1"/>
                </a:solidFill>
              </a:rPr>
              <a:t>Agenda</a:t>
            </a:r>
            <a:endParaRPr lang="en-US" sz="480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9E33CD-1728-C414-31FA-315F007216FB}"/>
              </a:ext>
            </a:extLst>
          </p:cNvPr>
          <p:cNvSpPr txBox="1"/>
          <p:nvPr/>
        </p:nvSpPr>
        <p:spPr>
          <a:xfrm>
            <a:off x="4888410" y="983734"/>
            <a:ext cx="6541589" cy="4315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indent="-287859">
              <a:buChar char="●"/>
            </a:pPr>
            <a:r>
              <a:rPr lang="en-US" sz="2000">
                <a:solidFill>
                  <a:schemeClr val="accent5">
                    <a:lumMod val="40000"/>
                    <a:lumOff val="60000"/>
                  </a:schemeClr>
                </a:solidFill>
              </a:rPr>
              <a:t>The requirement: </a:t>
            </a:r>
            <a:r>
              <a:rPr lang="en-US" sz="2000">
                <a:solidFill>
                  <a:schemeClr val="bg1"/>
                </a:solidFill>
              </a:rPr>
              <a:t>Integrate vehicle signals from multiple sources into a common model and interact with VSS</a:t>
            </a:r>
          </a:p>
          <a:p>
            <a:pPr marL="457189" indent="-287859">
              <a:lnSpc>
                <a:spcPct val="200000"/>
              </a:lnSpc>
              <a:buChar char="●"/>
            </a:pPr>
            <a:r>
              <a:rPr lang="en-US" sz="2000">
                <a:solidFill>
                  <a:schemeClr val="bg1"/>
                </a:solidFill>
              </a:rPr>
              <a:t>Demo</a:t>
            </a:r>
          </a:p>
          <a:p>
            <a:pPr marL="914389" lvl="1" indent="-287859">
              <a:lnSpc>
                <a:spcPct val="200000"/>
              </a:lnSpc>
              <a:buChar char="●"/>
            </a:pPr>
            <a:r>
              <a:rPr lang="en-US" sz="2000">
                <a:solidFill>
                  <a:schemeClr val="bg1"/>
                </a:solidFill>
              </a:rPr>
              <a:t>Generate metadata from vspec</a:t>
            </a:r>
          </a:p>
          <a:p>
            <a:pPr marL="914389" lvl="1" indent="-287859">
              <a:lnSpc>
                <a:spcPct val="200000"/>
              </a:lnSpc>
              <a:buChar char="●"/>
            </a:pPr>
            <a:r>
              <a:rPr lang="en-US" sz="2000">
                <a:solidFill>
                  <a:schemeClr val="bg1"/>
                </a:solidFill>
              </a:rPr>
              <a:t>Automate vspec generation and signal mapping</a:t>
            </a:r>
          </a:p>
          <a:p>
            <a:pPr marL="457189" indent="-287859">
              <a:lnSpc>
                <a:spcPct val="200000"/>
              </a:lnSpc>
              <a:buChar char="●"/>
            </a:pPr>
            <a:r>
              <a:rPr lang="en-US" sz="2000">
                <a:solidFill>
                  <a:schemeClr val="accent5">
                    <a:lumMod val="40000"/>
                    <a:lumOff val="60000"/>
                  </a:schemeClr>
                </a:solidFill>
              </a:rPr>
              <a:t>The solution: </a:t>
            </a:r>
            <a:r>
              <a:rPr lang="en-US" sz="2000">
                <a:solidFill>
                  <a:schemeClr val="bg1"/>
                </a:solidFill>
              </a:rPr>
              <a:t>Associate signals at the semantic level</a:t>
            </a:r>
          </a:p>
          <a:p>
            <a:pPr marL="457189" indent="-287859">
              <a:lnSpc>
                <a:spcPct val="200000"/>
              </a:lnSpc>
              <a:buChar char="●"/>
            </a:pPr>
            <a:r>
              <a:rPr lang="en-US" sz="2000">
                <a:solidFill>
                  <a:schemeClr val="bg1"/>
                </a:solidFill>
              </a:rPr>
              <a:t>MVP – Extend VSS</a:t>
            </a:r>
          </a:p>
          <a:p>
            <a:pPr marL="457189" indent="-287859">
              <a:lnSpc>
                <a:spcPct val="200000"/>
              </a:lnSpc>
              <a:buChar char="●"/>
            </a:pPr>
            <a:r>
              <a:rPr lang="en-US" sz="2000">
                <a:solidFill>
                  <a:schemeClr val="bg1"/>
                </a:solidFill>
              </a:rPr>
              <a:t>MDP – Reorganize Entries</a:t>
            </a:r>
          </a:p>
        </p:txBody>
      </p:sp>
    </p:spTree>
    <p:extLst>
      <p:ext uri="{BB962C8B-B14F-4D97-AF65-F5344CB8AC3E}">
        <p14:creationId xmlns:p14="http://schemas.microsoft.com/office/powerpoint/2010/main" val="63986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Requirement</a:t>
            </a:r>
            <a:endParaRPr sz="3200">
              <a:solidFill>
                <a:schemeClr val="bg1"/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2D2F736-6AF5-7C0F-563D-347DA73296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570471"/>
              </p:ext>
            </p:extLst>
          </p:nvPr>
        </p:nvGraphicFramePr>
        <p:xfrm>
          <a:off x="1320797" y="2608516"/>
          <a:ext cx="8128000" cy="356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4401">
                  <a:extLst>
                    <a:ext uri="{9D8B030D-6E8A-4147-A177-3AD203B41FA5}">
                      <a16:colId xmlns:a16="http://schemas.microsoft.com/office/drawing/2014/main" val="3756382424"/>
                    </a:ext>
                  </a:extLst>
                </a:gridCol>
                <a:gridCol w="4673599">
                  <a:extLst>
                    <a:ext uri="{9D8B030D-6E8A-4147-A177-3AD203B41FA5}">
                      <a16:colId xmlns:a16="http://schemas.microsoft.com/office/drawing/2014/main" val="2875447661"/>
                    </a:ext>
                  </a:extLst>
                </a:gridCol>
              </a:tblGrid>
              <a:tr h="356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CAN bus signal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VSS signal for data model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10065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9108DDC-4EDC-CEA4-5484-A58EC6F27A51}"/>
              </a:ext>
            </a:extLst>
          </p:cNvPr>
          <p:cNvSpPr txBox="1"/>
          <p:nvPr/>
        </p:nvSpPr>
        <p:spPr>
          <a:xfrm>
            <a:off x="1320798" y="3143872"/>
            <a:ext cx="3193143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PreCondRecrc_D_Actl</a:t>
            </a:r>
            <a:r>
              <a:rPr lang="en-US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F77855-2A11-4591-21B7-25C190E5A2FD}"/>
              </a:ext>
            </a:extLst>
          </p:cNvPr>
          <p:cNvSpPr txBox="1"/>
          <p:nvPr/>
        </p:nvSpPr>
        <p:spPr>
          <a:xfrm>
            <a:off x="1320797" y="4241190"/>
            <a:ext cx="3193143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AirDamPos_D_Stat</a:t>
            </a:r>
            <a:r>
              <a:rPr lang="en-US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CCD37A-1E41-EBE6-EF54-61E6D021A6DE}"/>
              </a:ext>
            </a:extLst>
          </p:cNvPr>
          <p:cNvSpPr txBox="1"/>
          <p:nvPr/>
        </p:nvSpPr>
        <p:spPr>
          <a:xfrm>
            <a:off x="1320797" y="4789849"/>
            <a:ext cx="3193143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AirAmb_Te_ActlFilt</a:t>
            </a:r>
            <a:r>
              <a:rPr lang="en-US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B92A0F-770C-81DF-48CF-26CD9D1B1804}"/>
              </a:ext>
            </a:extLst>
          </p:cNvPr>
          <p:cNvSpPr txBox="1"/>
          <p:nvPr/>
        </p:nvSpPr>
        <p:spPr>
          <a:xfrm>
            <a:off x="1320797" y="5338508"/>
            <a:ext cx="3193143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PreCondAC_D_Dft</a:t>
            </a:r>
            <a:r>
              <a:rPr lang="en-US"/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56232C-32E7-84B9-6C4F-A2D9BA4B1297}"/>
              </a:ext>
            </a:extLst>
          </p:cNvPr>
          <p:cNvSpPr txBox="1"/>
          <p:nvPr/>
        </p:nvSpPr>
        <p:spPr>
          <a:xfrm>
            <a:off x="1320797" y="5887169"/>
            <a:ext cx="3193143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StrWhlTelExt</a:t>
            </a:r>
            <a:r>
              <a:rPr lang="en-US"/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BE6EAC-3BE1-AF6D-B799-B4008DD2ECA9}"/>
              </a:ext>
            </a:extLst>
          </p:cNvPr>
          <p:cNvSpPr txBox="1"/>
          <p:nvPr/>
        </p:nvSpPr>
        <p:spPr>
          <a:xfrm>
            <a:off x="1320797" y="3692531"/>
            <a:ext cx="3193143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PreCondAC_D_Actl</a:t>
            </a:r>
            <a:r>
              <a:rPr lang="en-US"/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7D7B41-738C-3CC0-2F6F-71FC43ECC8C7}"/>
              </a:ext>
            </a:extLst>
          </p:cNvPr>
          <p:cNvSpPr txBox="1"/>
          <p:nvPr/>
        </p:nvSpPr>
        <p:spPr>
          <a:xfrm>
            <a:off x="4724398" y="3143872"/>
            <a:ext cx="6074230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Vehicle.Cabin.HVAC.IsRecirculationActive</a:t>
            </a:r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6E057E-F807-2828-2EAA-CAF76B823927}"/>
              </a:ext>
            </a:extLst>
          </p:cNvPr>
          <p:cNvSpPr txBox="1"/>
          <p:nvPr/>
        </p:nvSpPr>
        <p:spPr>
          <a:xfrm>
            <a:off x="4724397" y="4241190"/>
            <a:ext cx="6074230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Vehicle.Cabin.HVAC.Station.AirDistribution</a:t>
            </a:r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1C29906-8AFB-93F3-8D2D-C1A712DF333B}"/>
              </a:ext>
            </a:extLst>
          </p:cNvPr>
          <p:cNvSpPr txBox="1"/>
          <p:nvPr/>
        </p:nvSpPr>
        <p:spPr>
          <a:xfrm>
            <a:off x="4724397" y="4789849"/>
            <a:ext cx="6074230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Vehicle.Cabin.HVAC.Station.AmbientAirTemperature</a:t>
            </a:r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C44B592-B3DD-89DB-7ABA-2AEB887246B9}"/>
              </a:ext>
            </a:extLst>
          </p:cNvPr>
          <p:cNvSpPr txBox="1"/>
          <p:nvPr/>
        </p:nvSpPr>
        <p:spPr>
          <a:xfrm>
            <a:off x="4724397" y="5338508"/>
            <a:ext cx="6074230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Vehicle.Cabin.HVAC.AirConditioning.Temperature</a:t>
            </a:r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B2D90E-FAB1-4A27-646A-2FB790F6A243}"/>
              </a:ext>
            </a:extLst>
          </p:cNvPr>
          <p:cNvSpPr txBox="1"/>
          <p:nvPr/>
        </p:nvSpPr>
        <p:spPr>
          <a:xfrm>
            <a:off x="4724397" y="5887169"/>
            <a:ext cx="6074230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Vehicle.Chassis.SteeringWheel.TelescopicExtensionPercent</a:t>
            </a:r>
            <a:r>
              <a:rPr lang="en-US"/>
              <a:t>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093AAD5-E641-E051-EA97-3CC499AFBBF2}"/>
              </a:ext>
            </a:extLst>
          </p:cNvPr>
          <p:cNvSpPr txBox="1"/>
          <p:nvPr/>
        </p:nvSpPr>
        <p:spPr>
          <a:xfrm>
            <a:off x="4724397" y="3692531"/>
            <a:ext cx="6074230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Vehicle.Cabin.HVAC.IsAirConditioningActive</a:t>
            </a:r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A68D0B0-EA5E-6475-8D82-44FF5819B9D8}"/>
              </a:ext>
            </a:extLst>
          </p:cNvPr>
          <p:cNvSpPr txBox="1"/>
          <p:nvPr/>
        </p:nvSpPr>
        <p:spPr>
          <a:xfrm>
            <a:off x="1320797" y="899766"/>
            <a:ext cx="10218059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Given a source signal: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Capture the source signal and its semantics in a metadata store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If corresponding VSS signal exists, we're good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  Else If corresponding VSS object and property exist, automatically create VSS signal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    Else If corresponding object(s) are missing, automatically create VSS objects and signal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6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8" grpId="0" animBg="1"/>
      <p:bldP spid="21" grpId="0" animBg="1"/>
      <p:bldP spid="24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8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110413"/>
            <a:ext cx="6553440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Requirement</a:t>
            </a:r>
            <a:endParaRPr sz="3200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80D6B84-83DF-AB04-CEF6-13C05C516946}"/>
              </a:ext>
            </a:extLst>
          </p:cNvPr>
          <p:cNvGrpSpPr/>
          <p:nvPr/>
        </p:nvGrpSpPr>
        <p:grpSpPr>
          <a:xfrm rot="10800000">
            <a:off x="7146985" y="3308702"/>
            <a:ext cx="1243577" cy="296780"/>
            <a:chOff x="7479506" y="4970648"/>
            <a:chExt cx="1243577" cy="29678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E13042E-3778-2A2C-8520-01C6AD961593}"/>
                </a:ext>
              </a:extLst>
            </p:cNvPr>
            <p:cNvCxnSpPr>
              <a:cxnSpLocks/>
              <a:stCxn id="8" idx="0"/>
              <a:endCxn id="8" idx="3"/>
            </p:cNvCxnSpPr>
            <p:nvPr/>
          </p:nvCxnSpPr>
          <p:spPr>
            <a:xfrm>
              <a:off x="8451819" y="5119038"/>
              <a:ext cx="23773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A4885C80-AD3D-1749-A0CE-E4AE9C6D0DA0}"/>
                </a:ext>
              </a:extLst>
            </p:cNvPr>
            <p:cNvSpPr/>
            <p:nvPr/>
          </p:nvSpPr>
          <p:spPr>
            <a:xfrm rot="16200000">
              <a:off x="8432800" y="5000171"/>
              <a:ext cx="275771" cy="237734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8042A4B-F647-1F30-F7DB-EAA76F8F5ADB}"/>
                </a:ext>
              </a:extLst>
            </p:cNvPr>
            <p:cNvSpPr/>
            <p:nvPr/>
          </p:nvSpPr>
          <p:spPr>
            <a:xfrm>
              <a:off x="8677364" y="4970648"/>
              <a:ext cx="45719" cy="296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B1FF7DC-9BDD-0361-923C-0B7CBFC63FF1}"/>
                </a:ext>
              </a:extLst>
            </p:cNvPr>
            <p:cNvCxnSpPr>
              <a:cxnSpLocks/>
              <a:endCxn id="8" idx="0"/>
            </p:cNvCxnSpPr>
            <p:nvPr/>
          </p:nvCxnSpPr>
          <p:spPr>
            <a:xfrm>
              <a:off x="7479506" y="5119038"/>
              <a:ext cx="9723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BF55DD-3FDA-F164-EA09-B90093490340}"/>
                </a:ext>
              </a:extLst>
            </p:cNvPr>
            <p:cNvCxnSpPr>
              <a:cxnSpLocks/>
            </p:cNvCxnSpPr>
            <p:nvPr/>
          </p:nvCxnSpPr>
          <p:spPr>
            <a:xfrm>
              <a:off x="7598229" y="5019690"/>
              <a:ext cx="0" cy="1986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624672D-2D47-92F8-99BC-6568B82F2F16}"/>
                </a:ext>
              </a:extLst>
            </p:cNvPr>
            <p:cNvSpPr/>
            <p:nvPr/>
          </p:nvSpPr>
          <p:spPr>
            <a:xfrm>
              <a:off x="8277722" y="5048753"/>
              <a:ext cx="140567" cy="140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4010A69-6504-EDAC-35E9-D4777CCD22C7}"/>
              </a:ext>
            </a:extLst>
          </p:cNvPr>
          <p:cNvGrpSpPr/>
          <p:nvPr/>
        </p:nvGrpSpPr>
        <p:grpSpPr>
          <a:xfrm>
            <a:off x="3801440" y="3308702"/>
            <a:ext cx="1243577" cy="296780"/>
            <a:chOff x="7479506" y="4970648"/>
            <a:chExt cx="1243577" cy="29678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32F3399-F14E-1621-2455-BEA806831605}"/>
                </a:ext>
              </a:extLst>
            </p:cNvPr>
            <p:cNvCxnSpPr>
              <a:cxnSpLocks/>
              <a:stCxn id="32" idx="0"/>
              <a:endCxn id="32" idx="3"/>
            </p:cNvCxnSpPr>
            <p:nvPr/>
          </p:nvCxnSpPr>
          <p:spPr>
            <a:xfrm>
              <a:off x="8451819" y="5119038"/>
              <a:ext cx="23773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8F2E40D9-CF61-BFF1-B544-CAAB80340BB7}"/>
                </a:ext>
              </a:extLst>
            </p:cNvPr>
            <p:cNvSpPr/>
            <p:nvPr/>
          </p:nvSpPr>
          <p:spPr>
            <a:xfrm rot="16200000">
              <a:off x="8432800" y="5000171"/>
              <a:ext cx="275771" cy="237734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2361672-4CB3-DC9C-C31B-AD6DA6AC4D4F}"/>
                </a:ext>
              </a:extLst>
            </p:cNvPr>
            <p:cNvSpPr/>
            <p:nvPr/>
          </p:nvSpPr>
          <p:spPr>
            <a:xfrm>
              <a:off x="8677364" y="4970648"/>
              <a:ext cx="45719" cy="296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798C132-02D7-79FC-F30D-84C200D2FE2F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7479506" y="5119038"/>
              <a:ext cx="9723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093C8FE-AF2C-D0D8-12EC-60A133315D76}"/>
                </a:ext>
              </a:extLst>
            </p:cNvPr>
            <p:cNvCxnSpPr>
              <a:cxnSpLocks/>
            </p:cNvCxnSpPr>
            <p:nvPr/>
          </p:nvCxnSpPr>
          <p:spPr>
            <a:xfrm>
              <a:off x="7598229" y="5019690"/>
              <a:ext cx="0" cy="1986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6EB2D22-FB73-DCCD-F8C3-9FA41AFDE6B1}"/>
                </a:ext>
              </a:extLst>
            </p:cNvPr>
            <p:cNvSpPr/>
            <p:nvPr/>
          </p:nvSpPr>
          <p:spPr>
            <a:xfrm>
              <a:off x="8277722" y="5048753"/>
              <a:ext cx="140567" cy="140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59CF11F-2633-EED9-849D-A4B084CA7187}"/>
              </a:ext>
            </a:extLst>
          </p:cNvPr>
          <p:cNvSpPr/>
          <p:nvPr/>
        </p:nvSpPr>
        <p:spPr>
          <a:xfrm>
            <a:off x="8379130" y="2662435"/>
            <a:ext cx="2170546" cy="158931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/>
              <a:t>Property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E4ADE3-F930-AD90-DA74-B9C2F1A59F70}"/>
              </a:ext>
            </a:extLst>
          </p:cNvPr>
          <p:cNvSpPr/>
          <p:nvPr/>
        </p:nvSpPr>
        <p:spPr>
          <a:xfrm>
            <a:off x="1642323" y="2662435"/>
            <a:ext cx="2170546" cy="158931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</a:rPr>
              <a:t>Object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7EAF2C8-D9E3-EA6D-1662-25EDF1DFFB12}"/>
              </a:ext>
            </a:extLst>
          </p:cNvPr>
          <p:cNvSpPr/>
          <p:nvPr/>
        </p:nvSpPr>
        <p:spPr>
          <a:xfrm>
            <a:off x="5010727" y="2662435"/>
            <a:ext cx="2170546" cy="158931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/>
              <a:t>Signal</a:t>
            </a:r>
          </a:p>
        </p:txBody>
      </p:sp>
    </p:spTree>
    <p:extLst>
      <p:ext uri="{BB962C8B-B14F-4D97-AF65-F5344CB8AC3E}">
        <p14:creationId xmlns:p14="http://schemas.microsoft.com/office/powerpoint/2010/main" val="4010176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34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mo Launch! - Rabio">
            <a:extLst>
              <a:ext uri="{FF2B5EF4-FFF2-40B4-BE49-F238E27FC236}">
                <a16:creationId xmlns:a16="http://schemas.microsoft.com/office/drawing/2014/main" id="{8AA59E52-B892-DD86-772F-E3461E31F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256" y="1706337"/>
            <a:ext cx="3385004" cy="248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5EE6C1E-8D45-E517-15B5-6A6B730B4407}"/>
              </a:ext>
            </a:extLst>
          </p:cNvPr>
          <p:cNvSpPr/>
          <p:nvPr/>
        </p:nvSpPr>
        <p:spPr>
          <a:xfrm>
            <a:off x="500743" y="523240"/>
            <a:ext cx="11190030" cy="581152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62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D7413B92-4BFD-C9CB-992D-E348C97312AF}"/>
              </a:ext>
            </a:extLst>
          </p:cNvPr>
          <p:cNvGrpSpPr/>
          <p:nvPr/>
        </p:nvGrpSpPr>
        <p:grpSpPr>
          <a:xfrm>
            <a:off x="5946850" y="3689815"/>
            <a:ext cx="4946211" cy="796194"/>
            <a:chOff x="6176052" y="5998644"/>
            <a:chExt cx="4946211" cy="79619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4365ACC-EBB7-BD22-DF3E-6E363F4EB0D5}"/>
                </a:ext>
              </a:extLst>
            </p:cNvPr>
            <p:cNvGrpSpPr/>
            <p:nvPr/>
          </p:nvGrpSpPr>
          <p:grpSpPr>
            <a:xfrm rot="10800000">
              <a:off x="9360279" y="6324150"/>
              <a:ext cx="331457" cy="136785"/>
              <a:chOff x="7479506" y="4970648"/>
              <a:chExt cx="1243577" cy="296780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25FDF430-3B86-DAE4-C838-F4641341A21B}"/>
                  </a:ext>
                </a:extLst>
              </p:cNvPr>
              <p:cNvCxnSpPr>
                <a:cxnSpLocks/>
                <a:stCxn id="56" idx="0"/>
                <a:endCxn id="56" idx="3"/>
              </p:cNvCxnSpPr>
              <p:nvPr/>
            </p:nvCxnSpPr>
            <p:spPr>
              <a:xfrm>
                <a:off x="8451819" y="5119038"/>
                <a:ext cx="2377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Isosceles Triangle 55">
                <a:extLst>
                  <a:ext uri="{FF2B5EF4-FFF2-40B4-BE49-F238E27FC236}">
                    <a16:creationId xmlns:a16="http://schemas.microsoft.com/office/drawing/2014/main" id="{36705375-DA65-F8BC-37CD-688FB934A25E}"/>
                  </a:ext>
                </a:extLst>
              </p:cNvPr>
              <p:cNvSpPr/>
              <p:nvPr/>
            </p:nvSpPr>
            <p:spPr>
              <a:xfrm rot="16200000">
                <a:off x="8432800" y="5000171"/>
                <a:ext cx="275771" cy="237734"/>
              </a:xfrm>
              <a:prstGeom prst="triangl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0B304DE3-8701-F3E3-4C72-4E8E071415D8}"/>
                  </a:ext>
                </a:extLst>
              </p:cNvPr>
              <p:cNvSpPr/>
              <p:nvPr/>
            </p:nvSpPr>
            <p:spPr>
              <a:xfrm>
                <a:off x="8677364" y="4970648"/>
                <a:ext cx="45719" cy="2967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597A6A8C-659F-A70C-E444-F8AE445D62E8}"/>
                  </a:ext>
                </a:extLst>
              </p:cNvPr>
              <p:cNvCxnSpPr>
                <a:cxnSpLocks/>
                <a:endCxn id="56" idx="0"/>
              </p:cNvCxnSpPr>
              <p:nvPr/>
            </p:nvCxnSpPr>
            <p:spPr>
              <a:xfrm>
                <a:off x="7479506" y="5119038"/>
                <a:ext cx="97231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A5036CE-3798-65DB-DD53-DB23745905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8229" y="5019690"/>
                <a:ext cx="0" cy="19869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94C4CA0-E21E-D348-06FF-657560F322BA}"/>
                  </a:ext>
                </a:extLst>
              </p:cNvPr>
              <p:cNvSpPr/>
              <p:nvPr/>
            </p:nvSpPr>
            <p:spPr>
              <a:xfrm>
                <a:off x="8277722" y="5048753"/>
                <a:ext cx="140567" cy="140567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76C731D-30B5-71C0-5CA8-B9D84A8D3629}"/>
                </a:ext>
              </a:extLst>
            </p:cNvPr>
            <p:cNvGrpSpPr/>
            <p:nvPr/>
          </p:nvGrpSpPr>
          <p:grpSpPr>
            <a:xfrm>
              <a:off x="7606476" y="6315261"/>
              <a:ext cx="352121" cy="154564"/>
              <a:chOff x="7479506" y="4970648"/>
              <a:chExt cx="1243577" cy="296780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B0ECBE56-B85F-D114-29DC-AD5ECD3A10FC}"/>
                  </a:ext>
                </a:extLst>
              </p:cNvPr>
              <p:cNvCxnSpPr>
                <a:cxnSpLocks/>
                <a:stCxn id="63" idx="0"/>
                <a:endCxn id="63" idx="3"/>
              </p:cNvCxnSpPr>
              <p:nvPr/>
            </p:nvCxnSpPr>
            <p:spPr>
              <a:xfrm>
                <a:off x="8451819" y="5119038"/>
                <a:ext cx="2377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Isosceles Triangle 62">
                <a:extLst>
                  <a:ext uri="{FF2B5EF4-FFF2-40B4-BE49-F238E27FC236}">
                    <a16:creationId xmlns:a16="http://schemas.microsoft.com/office/drawing/2014/main" id="{4C1E20B2-FC43-075A-4AA2-493E60B38266}"/>
                  </a:ext>
                </a:extLst>
              </p:cNvPr>
              <p:cNvSpPr/>
              <p:nvPr/>
            </p:nvSpPr>
            <p:spPr>
              <a:xfrm rot="16200000">
                <a:off x="8432800" y="5000171"/>
                <a:ext cx="275771" cy="237734"/>
              </a:xfrm>
              <a:prstGeom prst="triangl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4CD4E678-24C1-C9C1-DF5E-1A50745AF047}"/>
                  </a:ext>
                </a:extLst>
              </p:cNvPr>
              <p:cNvSpPr/>
              <p:nvPr/>
            </p:nvSpPr>
            <p:spPr>
              <a:xfrm>
                <a:off x="8677364" y="4970648"/>
                <a:ext cx="45719" cy="2967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9CFBB6B7-71AE-D070-693C-62DA1C392A06}"/>
                  </a:ext>
                </a:extLst>
              </p:cNvPr>
              <p:cNvCxnSpPr>
                <a:cxnSpLocks/>
                <a:endCxn id="63" idx="0"/>
              </p:cNvCxnSpPr>
              <p:nvPr/>
            </p:nvCxnSpPr>
            <p:spPr>
              <a:xfrm>
                <a:off x="7479506" y="5119038"/>
                <a:ext cx="97231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068354BC-0F08-26B6-2563-34D78195CF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8229" y="5019690"/>
                <a:ext cx="0" cy="19869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2EE59E76-E7D4-6378-5DA2-53C6DEBF52C9}"/>
                  </a:ext>
                </a:extLst>
              </p:cNvPr>
              <p:cNvSpPr/>
              <p:nvPr/>
            </p:nvSpPr>
            <p:spPr>
              <a:xfrm>
                <a:off x="8277722" y="5048753"/>
                <a:ext cx="140567" cy="140567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B9CA47DB-B12D-C850-2B01-CA1DE0AF4EC4}"/>
                </a:ext>
              </a:extLst>
            </p:cNvPr>
            <p:cNvSpPr/>
            <p:nvPr/>
          </p:nvSpPr>
          <p:spPr>
            <a:xfrm>
              <a:off x="6176052" y="5998644"/>
              <a:ext cx="1430527" cy="787798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B78CE6DB-3BF1-2A1E-166E-69F46F0A6B6B}"/>
                </a:ext>
              </a:extLst>
            </p:cNvPr>
            <p:cNvSpPr/>
            <p:nvPr/>
          </p:nvSpPr>
          <p:spPr>
            <a:xfrm>
              <a:off x="7947301" y="5998644"/>
              <a:ext cx="1430527" cy="787798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Signal</a:t>
              </a:r>
            </a:p>
          </p:txBody>
        </p: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760F12FA-0EE9-6BEE-AA50-33A5A39F270A}"/>
                </a:ext>
              </a:extLst>
            </p:cNvPr>
            <p:cNvSpPr/>
            <p:nvPr/>
          </p:nvSpPr>
          <p:spPr>
            <a:xfrm>
              <a:off x="9691736" y="6007040"/>
              <a:ext cx="1430527" cy="78779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Property</a:t>
              </a:r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A2302370-52E4-875F-274C-5323F5D2D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9868" y="2297304"/>
            <a:ext cx="6692614" cy="3835575"/>
          </a:xfrm>
          <a:prstGeom prst="rect">
            <a:avLst/>
          </a:prstGeom>
        </p:spPr>
      </p:pic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74127"/>
            <a:ext cx="2075122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Solution</a:t>
            </a:r>
            <a:endParaRPr sz="320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4EEC0A-CEF8-91B6-3E3E-4D4DF5612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36" y="2415673"/>
            <a:ext cx="4915668" cy="314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C6597C-7C0D-D7D6-F246-33D27AAA01AC}"/>
              </a:ext>
            </a:extLst>
          </p:cNvPr>
          <p:cNvSpPr txBox="1"/>
          <p:nvPr/>
        </p:nvSpPr>
        <p:spPr>
          <a:xfrm>
            <a:off x="2496877" y="74127"/>
            <a:ext cx="5776686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Associate Signals at the Semantic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2CA86E-EB8C-E529-605B-0345A42914B1}"/>
              </a:ext>
            </a:extLst>
          </p:cNvPr>
          <p:cNvSpPr txBox="1"/>
          <p:nvPr/>
        </p:nvSpPr>
        <p:spPr>
          <a:xfrm>
            <a:off x="492622" y="812176"/>
            <a:ext cx="2771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Step 1: Extend the VSS yaml</a:t>
            </a:r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F037F88-10B7-E3F9-03EC-33E3D118862D}"/>
              </a:ext>
            </a:extLst>
          </p:cNvPr>
          <p:cNvSpPr/>
          <p:nvPr/>
        </p:nvSpPr>
        <p:spPr>
          <a:xfrm>
            <a:off x="2357812" y="2754083"/>
            <a:ext cx="1784847" cy="1063173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7826625-6402-3A5B-71D7-601CDA2A0280}"/>
              </a:ext>
            </a:extLst>
          </p:cNvPr>
          <p:cNvSpPr/>
          <p:nvPr/>
        </p:nvSpPr>
        <p:spPr>
          <a:xfrm>
            <a:off x="5645299" y="4020457"/>
            <a:ext cx="603102" cy="551543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EC692F-EC63-A564-47BF-F757149C5D5B}"/>
              </a:ext>
            </a:extLst>
          </p:cNvPr>
          <p:cNvSpPr/>
          <p:nvPr/>
        </p:nvSpPr>
        <p:spPr>
          <a:xfrm>
            <a:off x="492622" y="2754082"/>
            <a:ext cx="1800635" cy="1063173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E39E6FF-B7B8-EC18-9F8D-3B7B05693D80}"/>
              </a:ext>
            </a:extLst>
          </p:cNvPr>
          <p:cNvSpPr/>
          <p:nvPr/>
        </p:nvSpPr>
        <p:spPr>
          <a:xfrm>
            <a:off x="7433358" y="4083713"/>
            <a:ext cx="400337" cy="327647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117A4B4-6178-4C08-2398-D190075DCFD4}"/>
              </a:ext>
            </a:extLst>
          </p:cNvPr>
          <p:cNvSpPr/>
          <p:nvPr/>
        </p:nvSpPr>
        <p:spPr>
          <a:xfrm>
            <a:off x="2216344" y="3429000"/>
            <a:ext cx="1293299" cy="914400"/>
          </a:xfrm>
          <a:prstGeom prst="roundRect">
            <a:avLst/>
          </a:prstGeom>
          <a:solidFill>
            <a:srgbClr val="7030A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F7993B-804D-6587-847D-BBA079C01B6C}"/>
              </a:ext>
            </a:extLst>
          </p:cNvPr>
          <p:cNvSpPr/>
          <p:nvPr/>
        </p:nvSpPr>
        <p:spPr>
          <a:xfrm>
            <a:off x="6683830" y="3243943"/>
            <a:ext cx="406400" cy="465962"/>
          </a:xfrm>
          <a:prstGeom prst="roundRect">
            <a:avLst/>
          </a:prstGeom>
          <a:solidFill>
            <a:srgbClr val="7030A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FADEC53-FCBB-ECA6-8F47-DD376778B39C}"/>
              </a:ext>
            </a:extLst>
          </p:cNvPr>
          <p:cNvGrpSpPr/>
          <p:nvPr/>
        </p:nvGrpSpPr>
        <p:grpSpPr>
          <a:xfrm>
            <a:off x="3639456" y="1239662"/>
            <a:ext cx="658986" cy="378376"/>
            <a:chOff x="1151232" y="1291771"/>
            <a:chExt cx="1442851" cy="75570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9E44C0D-28C7-B861-62FE-8425CB1B5B95}"/>
                </a:ext>
              </a:extLst>
            </p:cNvPr>
            <p:cNvSpPr/>
            <p:nvPr/>
          </p:nvSpPr>
          <p:spPr>
            <a:xfrm>
              <a:off x="1935669" y="1291771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99443A6-5763-CB10-8D39-E9D932F0A0AE}"/>
                </a:ext>
              </a:extLst>
            </p:cNvPr>
            <p:cNvSpPr/>
            <p:nvPr/>
          </p:nvSpPr>
          <p:spPr>
            <a:xfrm>
              <a:off x="2252997" y="1560001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AC8FD38-20B5-E810-C23C-EF16485E1DB4}"/>
                </a:ext>
              </a:extLst>
            </p:cNvPr>
            <p:cNvSpPr/>
            <p:nvPr/>
          </p:nvSpPr>
          <p:spPr>
            <a:xfrm>
              <a:off x="1618342" y="1558565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B5F29AD-5291-5607-3F97-B738F5295296}"/>
                </a:ext>
              </a:extLst>
            </p:cNvPr>
            <p:cNvSpPr/>
            <p:nvPr/>
          </p:nvSpPr>
          <p:spPr>
            <a:xfrm>
              <a:off x="1151232" y="1848272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EAA4BB1-ADA9-CF11-7C16-F1A150FDD929}"/>
                </a:ext>
              </a:extLst>
            </p:cNvPr>
            <p:cNvSpPr/>
            <p:nvPr/>
          </p:nvSpPr>
          <p:spPr>
            <a:xfrm>
              <a:off x="1617225" y="1848272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656754F-088B-5542-AB1E-92FED4306370}"/>
                </a:ext>
              </a:extLst>
            </p:cNvPr>
            <p:cNvSpPr/>
            <p:nvPr/>
          </p:nvSpPr>
          <p:spPr>
            <a:xfrm>
              <a:off x="2083219" y="1851842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1C00D4F-4500-E5CD-9DB1-5138A3217A8D}"/>
                </a:ext>
              </a:extLst>
            </p:cNvPr>
            <p:cNvCxnSpPr>
              <a:cxnSpLocks/>
              <a:stCxn id="4" idx="4"/>
              <a:endCxn id="6" idx="7"/>
            </p:cNvCxnSpPr>
            <p:nvPr/>
          </p:nvCxnSpPr>
          <p:spPr>
            <a:xfrm flipH="1">
              <a:off x="1909477" y="1487404"/>
              <a:ext cx="196735" cy="99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B4FB914-BA7F-6BBB-7F87-F60908A8723F}"/>
                </a:ext>
              </a:extLst>
            </p:cNvPr>
            <p:cNvCxnSpPr>
              <a:stCxn id="4" idx="4"/>
              <a:endCxn id="5" idx="1"/>
            </p:cNvCxnSpPr>
            <p:nvPr/>
          </p:nvCxnSpPr>
          <p:spPr>
            <a:xfrm>
              <a:off x="2106212" y="1487404"/>
              <a:ext cx="196736" cy="1012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B211CD3-5276-4DAB-DFBF-B48CF6C23D93}"/>
                </a:ext>
              </a:extLst>
            </p:cNvPr>
            <p:cNvCxnSpPr>
              <a:cxnSpLocks/>
              <a:stCxn id="6" idx="3"/>
              <a:endCxn id="7" idx="7"/>
            </p:cNvCxnSpPr>
            <p:nvPr/>
          </p:nvCxnSpPr>
          <p:spPr>
            <a:xfrm flipH="1">
              <a:off x="1442367" y="1725548"/>
              <a:ext cx="225926" cy="1513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AEEE4A1-381C-0ECB-0CDB-A6442A65EAEB}"/>
                </a:ext>
              </a:extLst>
            </p:cNvPr>
            <p:cNvCxnSpPr>
              <a:cxnSpLocks/>
              <a:stCxn id="6" idx="4"/>
              <a:endCxn id="9" idx="0"/>
            </p:cNvCxnSpPr>
            <p:nvPr/>
          </p:nvCxnSpPr>
          <p:spPr>
            <a:xfrm flipH="1">
              <a:off x="1787768" y="1754198"/>
              <a:ext cx="1117" cy="940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64FBDF4-C1EB-D150-9727-371E4654480B}"/>
                </a:ext>
              </a:extLst>
            </p:cNvPr>
            <p:cNvCxnSpPr>
              <a:cxnSpLocks/>
              <a:stCxn id="6" idx="5"/>
              <a:endCxn id="18" idx="0"/>
            </p:cNvCxnSpPr>
            <p:nvPr/>
          </p:nvCxnSpPr>
          <p:spPr>
            <a:xfrm>
              <a:off x="1909477" y="1725548"/>
              <a:ext cx="344285" cy="126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6AC491B-3BE0-06AD-734F-5AC798897DD3}"/>
              </a:ext>
            </a:extLst>
          </p:cNvPr>
          <p:cNvGrpSpPr/>
          <p:nvPr/>
        </p:nvGrpSpPr>
        <p:grpSpPr>
          <a:xfrm>
            <a:off x="4708008" y="1269703"/>
            <a:ext cx="677212" cy="396203"/>
            <a:chOff x="5817931" y="1252265"/>
            <a:chExt cx="1482756" cy="79130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67DA44F-AC02-97FF-4C28-2794ACC37007}"/>
                </a:ext>
              </a:extLst>
            </p:cNvPr>
            <p:cNvSpPr/>
            <p:nvPr/>
          </p:nvSpPr>
          <p:spPr>
            <a:xfrm>
              <a:off x="5817931" y="1252265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D7A2FB3-17E6-0940-B815-F5DA266C08A8}"/>
                </a:ext>
              </a:extLst>
            </p:cNvPr>
            <p:cNvSpPr/>
            <p:nvPr/>
          </p:nvSpPr>
          <p:spPr>
            <a:xfrm>
              <a:off x="5817931" y="1578262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5B196EB-1C90-4264-89AD-C6EE602A3D2B}"/>
                </a:ext>
              </a:extLst>
            </p:cNvPr>
            <p:cNvSpPr/>
            <p:nvPr/>
          </p:nvSpPr>
          <p:spPr>
            <a:xfrm>
              <a:off x="6339114" y="1252265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6B3C474-ACD5-6669-08C0-FDBC1DBE66CD}"/>
                </a:ext>
              </a:extLst>
            </p:cNvPr>
            <p:cNvSpPr/>
            <p:nvPr/>
          </p:nvSpPr>
          <p:spPr>
            <a:xfrm>
              <a:off x="6339114" y="1570118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A687795-7D99-15A1-05A2-E4DC9551CEBA}"/>
                </a:ext>
              </a:extLst>
            </p:cNvPr>
            <p:cNvSpPr/>
            <p:nvPr/>
          </p:nvSpPr>
          <p:spPr>
            <a:xfrm>
              <a:off x="6649357" y="1847941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9A5B6D6-490C-7274-2355-F40A605DECCD}"/>
                </a:ext>
              </a:extLst>
            </p:cNvPr>
            <p:cNvSpPr/>
            <p:nvPr/>
          </p:nvSpPr>
          <p:spPr>
            <a:xfrm>
              <a:off x="6959601" y="1578262"/>
              <a:ext cx="341086" cy="19563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0493346-FE6E-B6B2-2B47-E9F5F99883FE}"/>
                </a:ext>
              </a:extLst>
            </p:cNvPr>
            <p:cNvCxnSpPr>
              <a:stCxn id="33" idx="4"/>
              <a:endCxn id="34" idx="0"/>
            </p:cNvCxnSpPr>
            <p:nvPr/>
          </p:nvCxnSpPr>
          <p:spPr>
            <a:xfrm>
              <a:off x="6509657" y="1447898"/>
              <a:ext cx="0" cy="1222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574C46C-8CC4-E9F0-2814-49DB85FDC5C0}"/>
                </a:ext>
              </a:extLst>
            </p:cNvPr>
            <p:cNvCxnSpPr>
              <a:cxnSpLocks/>
              <a:stCxn id="19" idx="6"/>
              <a:endCxn id="33" idx="2"/>
            </p:cNvCxnSpPr>
            <p:nvPr/>
          </p:nvCxnSpPr>
          <p:spPr>
            <a:xfrm>
              <a:off x="6159017" y="1350082"/>
              <a:ext cx="18009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622D37B-FCD2-1B83-6B16-3F7AD55C11F9}"/>
                </a:ext>
              </a:extLst>
            </p:cNvPr>
            <p:cNvCxnSpPr>
              <a:stCxn id="19" idx="4"/>
              <a:endCxn id="32" idx="0"/>
            </p:cNvCxnSpPr>
            <p:nvPr/>
          </p:nvCxnSpPr>
          <p:spPr>
            <a:xfrm>
              <a:off x="5988474" y="1447898"/>
              <a:ext cx="0" cy="130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64406BB-0F16-6BA9-D2CD-FA54288621F1}"/>
                </a:ext>
              </a:extLst>
            </p:cNvPr>
            <p:cNvCxnSpPr>
              <a:cxnSpLocks/>
              <a:stCxn id="34" idx="6"/>
              <a:endCxn id="36" idx="2"/>
            </p:cNvCxnSpPr>
            <p:nvPr/>
          </p:nvCxnSpPr>
          <p:spPr>
            <a:xfrm>
              <a:off x="6680200" y="1667935"/>
              <a:ext cx="279401" cy="8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E85C57B-02A6-0FA3-5C96-6D6474AE70A5}"/>
                </a:ext>
              </a:extLst>
            </p:cNvPr>
            <p:cNvCxnSpPr>
              <a:cxnSpLocks/>
              <a:stCxn id="36" idx="3"/>
              <a:endCxn id="35" idx="7"/>
            </p:cNvCxnSpPr>
            <p:nvPr/>
          </p:nvCxnSpPr>
          <p:spPr>
            <a:xfrm flipH="1">
              <a:off x="6940492" y="1745245"/>
              <a:ext cx="69060" cy="1313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C8631A3-96E5-6E8E-F3FE-C583E0491F3B}"/>
                </a:ext>
              </a:extLst>
            </p:cNvPr>
            <p:cNvCxnSpPr>
              <a:cxnSpLocks/>
              <a:stCxn id="35" idx="1"/>
              <a:endCxn id="34" idx="5"/>
            </p:cNvCxnSpPr>
            <p:nvPr/>
          </p:nvCxnSpPr>
          <p:spPr>
            <a:xfrm flipH="1" flipV="1">
              <a:off x="6630249" y="1737101"/>
              <a:ext cx="69059" cy="139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DF3C4BA7-8027-34F9-8F6B-44052E1544A1}"/>
              </a:ext>
            </a:extLst>
          </p:cNvPr>
          <p:cNvSpPr txBox="1"/>
          <p:nvPr/>
        </p:nvSpPr>
        <p:spPr>
          <a:xfrm>
            <a:off x="4216400" y="816870"/>
            <a:ext cx="1373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to a network</a:t>
            </a:r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78955DC-7B45-1C87-C5C4-49A4632CD0D5}"/>
              </a:ext>
            </a:extLst>
          </p:cNvPr>
          <p:cNvSpPr txBox="1"/>
          <p:nvPr/>
        </p:nvSpPr>
        <p:spPr>
          <a:xfrm>
            <a:off x="3136542" y="813555"/>
            <a:ext cx="1232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from a tree</a:t>
            </a:r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910D965-1CA6-6234-2737-D0A09FEC7560}"/>
              </a:ext>
            </a:extLst>
          </p:cNvPr>
          <p:cNvSpPr txBox="1"/>
          <p:nvPr/>
        </p:nvSpPr>
        <p:spPr>
          <a:xfrm>
            <a:off x="5468824" y="817895"/>
            <a:ext cx="23543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to enable a data model</a:t>
            </a:r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2F5FD6BA-1DEB-E843-1909-9719E8222DFA}"/>
              </a:ext>
            </a:extLst>
          </p:cNvPr>
          <p:cNvSpPr/>
          <p:nvPr/>
        </p:nvSpPr>
        <p:spPr>
          <a:xfrm>
            <a:off x="8998910" y="4092110"/>
            <a:ext cx="490438" cy="327647"/>
          </a:xfrm>
          <a:prstGeom prst="roundRect">
            <a:avLst/>
          </a:prstGeom>
          <a:solidFill>
            <a:srgbClr val="0070C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3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05"/>
                                      </p:to>
                                    </p:set>
                                    <p:animEffect filter="image" prLst="opacity: 0.05">
                                      <p:cBhvr rctx="IE">
                                        <p:cTn id="7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8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05"/>
                                      </p:to>
                                    </p:set>
                                    <p:animEffect filter="image" prLst="opacity: 0.05">
                                      <p:cBhvr rctx="IE">
                                        <p:cTn id="106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indefinite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12" dur="indefinite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7" grpId="0" animBg="1"/>
      <p:bldP spid="64" grpId="0"/>
      <p:bldP spid="69" grpId="0"/>
      <p:bldP spid="70" grpId="0"/>
      <p:bldP spid="77" grpId="0" animBg="1"/>
      <p:bldP spid="7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4329586-2960-468D-EA08-DDAFC51CF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623" y="761099"/>
            <a:ext cx="8897592" cy="5077534"/>
          </a:xfrm>
          <a:prstGeom prst="rect">
            <a:avLst/>
          </a:prstGeom>
        </p:spPr>
      </p:pic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74127"/>
            <a:ext cx="2075122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Solution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6597C-7C0D-D7D6-F246-33D27AAA01AC}"/>
              </a:ext>
            </a:extLst>
          </p:cNvPr>
          <p:cNvSpPr txBox="1"/>
          <p:nvPr/>
        </p:nvSpPr>
        <p:spPr>
          <a:xfrm>
            <a:off x="2496877" y="74127"/>
            <a:ext cx="5776686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Associate Signals at the Semantic Level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BE3B98F-C558-373E-04C9-48C03085CD37}"/>
              </a:ext>
            </a:extLst>
          </p:cNvPr>
          <p:cNvSpPr/>
          <p:nvPr/>
        </p:nvSpPr>
        <p:spPr>
          <a:xfrm>
            <a:off x="4927599" y="2485569"/>
            <a:ext cx="1560287" cy="1302659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7AA66D-EF2A-9FA4-F29B-9373D61CE43A}"/>
              </a:ext>
            </a:extLst>
          </p:cNvPr>
          <p:cNvSpPr txBox="1"/>
          <p:nvPr/>
        </p:nvSpPr>
        <p:spPr>
          <a:xfrm>
            <a:off x="8973247" y="3059668"/>
            <a:ext cx="2794000" cy="369332"/>
          </a:xfrm>
          <a:prstGeom prst="rect">
            <a:avLst/>
          </a:prstGeom>
          <a:solidFill>
            <a:srgbClr val="FFFF00">
              <a:alpha val="18039"/>
            </a:srgbClr>
          </a:solidFill>
        </p:spPr>
        <p:txBody>
          <a:bodyPr wrap="square">
            <a:spAutoFit/>
          </a:bodyPr>
          <a:lstStyle/>
          <a:p>
            <a:r>
              <a:rPr lang="en-US"/>
              <a:t>VerticalAirstreamDirection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3E80641-0A99-6D60-2786-E1749C1B866B}"/>
              </a:ext>
            </a:extLst>
          </p:cNvPr>
          <p:cNvSpPr/>
          <p:nvPr/>
        </p:nvSpPr>
        <p:spPr>
          <a:xfrm>
            <a:off x="7141029" y="2768600"/>
            <a:ext cx="1654628" cy="889000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939FDBD-628B-2557-F459-ECC366BE9535}"/>
              </a:ext>
            </a:extLst>
          </p:cNvPr>
          <p:cNvSpPr/>
          <p:nvPr/>
        </p:nvSpPr>
        <p:spPr>
          <a:xfrm>
            <a:off x="2844800" y="2602209"/>
            <a:ext cx="1560287" cy="1141887"/>
          </a:xfrm>
          <a:prstGeom prst="roundRect">
            <a:avLst/>
          </a:prstGeom>
          <a:solidFill>
            <a:srgbClr val="7030A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6E7F2D-4EAC-9093-B527-CBDFEB085F1E}"/>
              </a:ext>
            </a:extLst>
          </p:cNvPr>
          <p:cNvSpPr txBox="1"/>
          <p:nvPr/>
        </p:nvSpPr>
        <p:spPr>
          <a:xfrm>
            <a:off x="598713" y="4035755"/>
            <a:ext cx="4053115" cy="369332"/>
          </a:xfrm>
          <a:prstGeom prst="rect">
            <a:avLst/>
          </a:prstGeom>
          <a:solidFill>
            <a:srgbClr val="7030A0">
              <a:alpha val="20000"/>
            </a:srgbClr>
          </a:solidFill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Vehicle.Cabin.HVAC.Station.Row1.Driver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13844C-7511-C7E4-321B-AD6D02693E70}"/>
              </a:ext>
            </a:extLst>
          </p:cNvPr>
          <p:cNvSpPr txBox="1"/>
          <p:nvPr/>
        </p:nvSpPr>
        <p:spPr>
          <a:xfrm>
            <a:off x="8701734" y="74127"/>
            <a:ext cx="1117180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400">
                <a:solidFill>
                  <a:srgbClr val="66FF66"/>
                </a:solidFill>
              </a:rPr>
              <a:t>Signal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D38079A-30CC-E187-0108-365E0358DF82}"/>
              </a:ext>
            </a:extLst>
          </p:cNvPr>
          <p:cNvSpPr/>
          <p:nvPr/>
        </p:nvSpPr>
        <p:spPr>
          <a:xfrm>
            <a:off x="424753" y="749300"/>
            <a:ext cx="11244733" cy="5201557"/>
          </a:xfrm>
          <a:prstGeom prst="roundRect">
            <a:avLst/>
          </a:prstGeom>
          <a:solidFill>
            <a:srgbClr val="EBF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AirDistribution: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datatype: string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type: actuator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allowed: ['UP', 'MIDDLE', 'DOWN']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description: Direction of airstream</a:t>
            </a:r>
          </a:p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definition: The z-axis relative direction of a HVAC Station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schemaElementType: Signal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id: Vehicle.Cabin.HVAC.Station.AirDistribution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name: Vehicle.Cabin.HVAC.Station.AirDistribution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propertyId: VerticalAirstreamDirection 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objectId: Vehicle.Cabin.HVAC.Station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isDefinedBy: FordMotorCompany, COVESA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CFEC772-1176-E334-E12F-3902F9A63EEE}"/>
              </a:ext>
            </a:extLst>
          </p:cNvPr>
          <p:cNvSpPr/>
          <p:nvPr/>
        </p:nvSpPr>
        <p:spPr>
          <a:xfrm>
            <a:off x="969236" y="3630285"/>
            <a:ext cx="6672537" cy="551076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56AA12D-FD6D-54E3-48EE-B412E6B0F8E8}"/>
              </a:ext>
            </a:extLst>
          </p:cNvPr>
          <p:cNvSpPr/>
          <p:nvPr/>
        </p:nvSpPr>
        <p:spPr>
          <a:xfrm>
            <a:off x="969236" y="3351247"/>
            <a:ext cx="3580992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49EFDC3-3251-A6A2-2ABA-DFC17A5D4856}"/>
              </a:ext>
            </a:extLst>
          </p:cNvPr>
          <p:cNvSpPr/>
          <p:nvPr/>
        </p:nvSpPr>
        <p:spPr>
          <a:xfrm>
            <a:off x="969237" y="4181684"/>
            <a:ext cx="5319182" cy="536546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639C90-890D-F613-855F-CB6E7D5F1C01}"/>
              </a:ext>
            </a:extLst>
          </p:cNvPr>
          <p:cNvSpPr txBox="1"/>
          <p:nvPr/>
        </p:nvSpPr>
        <p:spPr>
          <a:xfrm>
            <a:off x="192419" y="6040597"/>
            <a:ext cx="6096000" cy="369332"/>
          </a:xfrm>
          <a:prstGeom prst="rect">
            <a:avLst/>
          </a:prstGeom>
          <a:solidFill>
            <a:srgbClr val="FF0000">
              <a:alpha val="16863"/>
            </a:srgbClr>
          </a:solidFill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Vehicle.Cabin.HVAC.Station.Row1.Driver.AirDistribution</a:t>
            </a:r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E84BD11-A93E-EDB1-00B9-786ABDD276E5}"/>
              </a:ext>
            </a:extLst>
          </p:cNvPr>
          <p:cNvSpPr/>
          <p:nvPr/>
        </p:nvSpPr>
        <p:spPr>
          <a:xfrm>
            <a:off x="969236" y="3104779"/>
            <a:ext cx="8152992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6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38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2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8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8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18" grpId="0" animBg="1"/>
      <p:bldP spid="18" grpId="1" animBg="1"/>
      <p:bldP spid="19" grpId="0" animBg="1"/>
      <p:bldP spid="21" grpId="0" animBg="1"/>
      <p:bldP spid="12" grpId="0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6" grpId="0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87;p95">
            <a:extLst>
              <a:ext uri="{FF2B5EF4-FFF2-40B4-BE49-F238E27FC236}">
                <a16:creationId xmlns:a16="http://schemas.microsoft.com/office/drawing/2014/main" id="{004F0670-5F77-495B-9CE3-A0B967BC8650}"/>
              </a:ext>
            </a:extLst>
          </p:cNvPr>
          <p:cNvSpPr/>
          <p:nvPr/>
        </p:nvSpPr>
        <p:spPr>
          <a:xfrm>
            <a:off x="283449" y="74127"/>
            <a:ext cx="2075122" cy="485009"/>
          </a:xfrm>
          <a:prstGeom prst="roundRect">
            <a:avLst>
              <a:gd name="adj" fmla="val 737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Solution</a:t>
            </a:r>
            <a:endParaRPr sz="32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6597C-7C0D-D7D6-F246-33D27AAA01AC}"/>
              </a:ext>
            </a:extLst>
          </p:cNvPr>
          <p:cNvSpPr txBox="1"/>
          <p:nvPr/>
        </p:nvSpPr>
        <p:spPr>
          <a:xfrm>
            <a:off x="2496877" y="74127"/>
            <a:ext cx="5776686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Associate Signals at the Semantic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EDA325-9281-6685-1589-E6794ED4D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753" y="747486"/>
            <a:ext cx="8933333" cy="51047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7AA66D-EF2A-9FA4-F29B-9373D61CE43A}"/>
              </a:ext>
            </a:extLst>
          </p:cNvPr>
          <p:cNvSpPr txBox="1"/>
          <p:nvPr/>
        </p:nvSpPr>
        <p:spPr>
          <a:xfrm>
            <a:off x="8886162" y="3059668"/>
            <a:ext cx="2794000" cy="369332"/>
          </a:xfrm>
          <a:prstGeom prst="rect">
            <a:avLst/>
          </a:prstGeom>
          <a:solidFill>
            <a:srgbClr val="FFFF00">
              <a:alpha val="18039"/>
            </a:srgbClr>
          </a:solidFill>
        </p:spPr>
        <p:txBody>
          <a:bodyPr wrap="square">
            <a:spAutoFit/>
          </a:bodyPr>
          <a:lstStyle/>
          <a:p>
            <a:r>
              <a:rPr lang="en-US"/>
              <a:t>VerticalAirstreamDirection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3E80641-0A99-6D60-2786-E1749C1B866B}"/>
              </a:ext>
            </a:extLst>
          </p:cNvPr>
          <p:cNvSpPr/>
          <p:nvPr/>
        </p:nvSpPr>
        <p:spPr>
          <a:xfrm>
            <a:off x="7141029" y="2768600"/>
            <a:ext cx="1654628" cy="889000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FA52F82-B579-9954-53AA-DA4A1B00B866}"/>
              </a:ext>
            </a:extLst>
          </p:cNvPr>
          <p:cNvSpPr/>
          <p:nvPr/>
        </p:nvSpPr>
        <p:spPr>
          <a:xfrm>
            <a:off x="7141029" y="1063171"/>
            <a:ext cx="1654628" cy="685800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0D9E0C-F092-5EF1-8517-FA292B934F9A}"/>
              </a:ext>
            </a:extLst>
          </p:cNvPr>
          <p:cNvSpPr txBox="1"/>
          <p:nvPr/>
        </p:nvSpPr>
        <p:spPr>
          <a:xfrm>
            <a:off x="3085126" y="3937180"/>
            <a:ext cx="1058702" cy="369332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UP</a:t>
            </a:r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A1288D-A98B-819E-CA06-DB90A4243DB1}"/>
              </a:ext>
            </a:extLst>
          </p:cNvPr>
          <p:cNvSpPr/>
          <p:nvPr/>
        </p:nvSpPr>
        <p:spPr>
          <a:xfrm>
            <a:off x="2808514" y="2575769"/>
            <a:ext cx="1560287" cy="1173061"/>
          </a:xfrm>
          <a:prstGeom prst="roundRect">
            <a:avLst/>
          </a:prstGeom>
          <a:solidFill>
            <a:srgbClr val="7030A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943287-60DB-DE6D-8BF9-033E6FBD49F8}"/>
              </a:ext>
            </a:extLst>
          </p:cNvPr>
          <p:cNvSpPr txBox="1"/>
          <p:nvPr/>
        </p:nvSpPr>
        <p:spPr>
          <a:xfrm>
            <a:off x="3085126" y="4467622"/>
            <a:ext cx="1058702" cy="369332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MIDDLE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87DD9B-293B-5330-094D-F763F1AAF6CD}"/>
              </a:ext>
            </a:extLst>
          </p:cNvPr>
          <p:cNvSpPr txBox="1"/>
          <p:nvPr/>
        </p:nvSpPr>
        <p:spPr>
          <a:xfrm>
            <a:off x="3085126" y="4998063"/>
            <a:ext cx="1058702" cy="369332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DOWN</a:t>
            </a:r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8B94C93-BB93-BAED-4503-8A8A959E68E2}"/>
              </a:ext>
            </a:extLst>
          </p:cNvPr>
          <p:cNvSpPr/>
          <p:nvPr/>
        </p:nvSpPr>
        <p:spPr>
          <a:xfrm>
            <a:off x="2764972" y="787915"/>
            <a:ext cx="1429658" cy="1173061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E4A190-353B-666C-8730-724533282A3B}"/>
              </a:ext>
            </a:extLst>
          </p:cNvPr>
          <p:cNvSpPr txBox="1"/>
          <p:nvPr/>
        </p:nvSpPr>
        <p:spPr>
          <a:xfrm>
            <a:off x="4368801" y="880791"/>
            <a:ext cx="2075122" cy="369332"/>
          </a:xfrm>
          <a:prstGeom prst="rect">
            <a:avLst/>
          </a:prstGeom>
          <a:solidFill>
            <a:srgbClr val="FF0000">
              <a:alpha val="16863"/>
            </a:srgbClr>
          </a:solidFill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RelativeDirection.Z</a:t>
            </a: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5C5930-9E0B-33A2-6CBF-2EBE407649A8}"/>
              </a:ext>
            </a:extLst>
          </p:cNvPr>
          <p:cNvSpPr txBox="1"/>
          <p:nvPr/>
        </p:nvSpPr>
        <p:spPr>
          <a:xfrm>
            <a:off x="8886162" y="3447323"/>
            <a:ext cx="3153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A relative direction on the z-axis up, down, etc.)</a:t>
            </a:r>
          </a:p>
          <a:p>
            <a:r>
              <a:rPr lang="en-US" sz="1200"/>
              <a:t>of an air stream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A709E0-3BDA-B5B2-9229-AA2841699105}"/>
              </a:ext>
            </a:extLst>
          </p:cNvPr>
          <p:cNvSpPr txBox="1"/>
          <p:nvPr/>
        </p:nvSpPr>
        <p:spPr>
          <a:xfrm>
            <a:off x="4279796" y="1449417"/>
            <a:ext cx="31534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An ordinal category indicating the spatial relation between something and the course along which it points or moves on the vertical axis (up, down, etc.)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D00CDB-2A66-4863-C46A-4B719BD5A272}"/>
              </a:ext>
            </a:extLst>
          </p:cNvPr>
          <p:cNvSpPr txBox="1"/>
          <p:nvPr/>
        </p:nvSpPr>
        <p:spPr>
          <a:xfrm>
            <a:off x="223893" y="3978152"/>
            <a:ext cx="22729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A higher place or position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FCEB402-624D-9A13-77AA-B175AADB1CE5}"/>
              </a:ext>
            </a:extLst>
          </p:cNvPr>
          <p:cNvSpPr txBox="1"/>
          <p:nvPr/>
        </p:nvSpPr>
        <p:spPr>
          <a:xfrm>
            <a:off x="223893" y="4395775"/>
            <a:ext cx="266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A place or position relatively equidistant between UP and DOWN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49C4F5-7047-FFDB-2E49-FCB6C944BB83}"/>
              </a:ext>
            </a:extLst>
          </p:cNvPr>
          <p:cNvSpPr txBox="1"/>
          <p:nvPr/>
        </p:nvSpPr>
        <p:spPr>
          <a:xfrm>
            <a:off x="223893" y="4998063"/>
            <a:ext cx="22729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A lower place or position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FF3DF5-E08A-A9FC-7B89-32B05ED40FEB}"/>
              </a:ext>
            </a:extLst>
          </p:cNvPr>
          <p:cNvSpPr txBox="1"/>
          <p:nvPr/>
        </p:nvSpPr>
        <p:spPr>
          <a:xfrm>
            <a:off x="192419" y="604059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Vehicle.Cabin.HVAC.Station.Row1.Driver.AirDistribution</a:t>
            </a:r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A4006CA-CC64-1E09-FC2E-A6C097149028}"/>
              </a:ext>
            </a:extLst>
          </p:cNvPr>
          <p:cNvSpPr/>
          <p:nvPr/>
        </p:nvSpPr>
        <p:spPr>
          <a:xfrm>
            <a:off x="4056744" y="6051541"/>
            <a:ext cx="1487713" cy="358388"/>
          </a:xfrm>
          <a:prstGeom prst="roundRect">
            <a:avLst/>
          </a:prstGeom>
          <a:solidFill>
            <a:srgbClr val="FFFF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8EF74C-F0C0-6BDA-CA94-D005B549F74A}"/>
              </a:ext>
            </a:extLst>
          </p:cNvPr>
          <p:cNvSpPr txBox="1"/>
          <p:nvPr/>
        </p:nvSpPr>
        <p:spPr>
          <a:xfrm>
            <a:off x="8701733" y="74127"/>
            <a:ext cx="2242037" cy="485008"/>
          </a:xfrm>
          <a:prstGeom prst="rect">
            <a:avLst/>
          </a:prstGeom>
          <a:solidFill>
            <a:srgbClr val="52668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>
              <a:defRPr sz="3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400">
                <a:solidFill>
                  <a:srgbClr val="66FF66"/>
                </a:solidFill>
              </a:rPr>
              <a:t>Object Property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52A9DC7-D94C-EFFC-8555-657A541CB3B9}"/>
              </a:ext>
            </a:extLst>
          </p:cNvPr>
          <p:cNvSpPr/>
          <p:nvPr/>
        </p:nvSpPr>
        <p:spPr>
          <a:xfrm>
            <a:off x="424753" y="749300"/>
            <a:ext cx="11244733" cy="5201557"/>
          </a:xfrm>
          <a:prstGeom prst="roundRect">
            <a:avLst/>
          </a:prstGeom>
          <a:solidFill>
            <a:srgbClr val="EBF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VerticalAirstreamDirection: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type: property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id: VerticalAirstreamDirection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name: Vertical Airstream Direction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schemaElementType: ObjectProperty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classId: RelativeDirection.Z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definition: A relative direction on the z-axis (up, down, etc.) of an air stream</a:t>
            </a:r>
          </a:p>
          <a:p>
            <a:r>
              <a:rPr lang="en-US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isDefinedBy: FordMotorCompany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EAA2C06-61F9-5DE3-403C-D00929EA58EA}"/>
              </a:ext>
            </a:extLst>
          </p:cNvPr>
          <p:cNvSpPr/>
          <p:nvPr/>
        </p:nvSpPr>
        <p:spPr>
          <a:xfrm>
            <a:off x="969237" y="3528659"/>
            <a:ext cx="4081735" cy="276999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8F1909B-8F75-C056-0CFF-490C7D320067}"/>
              </a:ext>
            </a:extLst>
          </p:cNvPr>
          <p:cNvSpPr/>
          <p:nvPr/>
        </p:nvSpPr>
        <p:spPr>
          <a:xfrm>
            <a:off x="974476" y="2400265"/>
            <a:ext cx="2204153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F4FDDA1-9F34-1E56-8A97-7E7967E67D04}"/>
              </a:ext>
            </a:extLst>
          </p:cNvPr>
          <p:cNvSpPr/>
          <p:nvPr/>
        </p:nvSpPr>
        <p:spPr>
          <a:xfrm>
            <a:off x="969237" y="3238283"/>
            <a:ext cx="4720364" cy="291375"/>
          </a:xfrm>
          <a:prstGeom prst="roundRect">
            <a:avLst/>
          </a:prstGeom>
          <a:solidFill>
            <a:srgbClr val="FF0000">
              <a:alpha val="1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4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8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94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/>
      <p:bldP spid="20" grpId="0"/>
      <p:bldP spid="22" grpId="0"/>
      <p:bldP spid="23" grpId="0"/>
      <p:bldP spid="24" grpId="0"/>
      <p:bldP spid="5" grpId="0" animBg="1"/>
      <p:bldP spid="6" grpId="0" animBg="1"/>
      <p:bldP spid="6" grpId="1" animBg="1"/>
      <p:bldP spid="15" grpId="0" animBg="1"/>
      <p:bldP spid="15" grpId="1" animBg="1"/>
      <p:bldP spid="19" grpId="0" animBg="1"/>
      <p:bldP spid="19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4021</Words>
  <Application>Microsoft Office PowerPoint</Application>
  <PresentationFormat>Widescreen</PresentationFormat>
  <Paragraphs>625</Paragraphs>
  <Slides>26</Slides>
  <Notes>25</Notes>
  <HiddenSlides>6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Calibri Light</vt:lpstr>
      <vt:lpstr>Courier New</vt:lpstr>
      <vt:lpstr>Dreaming Outloud Pro</vt:lpstr>
      <vt:lpstr>Franklin Gothic Heavy</vt:lpstr>
      <vt:lpstr>Helvetica Neue</vt:lpstr>
      <vt:lpstr>Sora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Freedman</dc:creator>
  <cp:lastModifiedBy>Freedman, Alan (A.)</cp:lastModifiedBy>
  <cp:revision>67</cp:revision>
  <dcterms:created xsi:type="dcterms:W3CDTF">2023-08-04T14:42:48Z</dcterms:created>
  <dcterms:modified xsi:type="dcterms:W3CDTF">2023-09-15T11:58:25Z</dcterms:modified>
</cp:coreProperties>
</file>