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4"/>
  </p:sldMasterIdLst>
  <p:notesMasterIdLst>
    <p:notesMasterId r:id="rId13"/>
  </p:notesMasterIdLst>
  <p:handoutMasterIdLst>
    <p:handoutMasterId r:id="rId14"/>
  </p:handoutMasterIdLst>
  <p:sldIdLst>
    <p:sldId id="351" r:id="rId5"/>
    <p:sldId id="2147479029" r:id="rId6"/>
    <p:sldId id="2147478834" r:id="rId7"/>
    <p:sldId id="2147478836" r:id="rId8"/>
    <p:sldId id="2147478843" r:id="rId9"/>
    <p:sldId id="2147479030" r:id="rId10"/>
    <p:sldId id="2147474681" r:id="rId11"/>
    <p:sldId id="2147474684" r:id="rId12"/>
  </p:sldIdLst>
  <p:sldSz cx="12192000" cy="6858000"/>
  <p:notesSz cx="6858000" cy="9144000"/>
  <p:custDataLst>
    <p:tags r:id="rId1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CDDFE3-A2A3-694B-ABB6-EE8DBF649BE7}">
          <p14:sldIdLst>
            <p14:sldId id="351"/>
            <p14:sldId id="2147479029"/>
            <p14:sldId id="2147478834"/>
            <p14:sldId id="2147478836"/>
            <p14:sldId id="2147478843"/>
            <p14:sldId id="2147479030"/>
            <p14:sldId id="2147474681"/>
            <p14:sldId id="214747468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E6E7A81-8D4D-CAEF-24BD-5C2B145FECEC}" name="Kubovy Jan, ZI-20" initials="" userId="S::Jan.Kubovy@bmw.de::890bfd92-7247-4929-b797-33a1ab1c2bb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nerbeck Anke, CB-1" initials="DAC" lastIdx="16" clrIdx="0">
    <p:extLst>
      <p:ext uri="{19B8F6BF-5375-455C-9EA6-DF929625EA0E}">
        <p15:presenceInfo xmlns:p15="http://schemas.microsoft.com/office/powerpoint/2012/main" userId="S::anke.dannerbeck@bmwgroup.com::fd0449d5-378d-4b92-af7e-1dec4ec42989" providerId="AD"/>
      </p:ext>
    </p:extLst>
  </p:cmAuthor>
  <p:cmAuthor id="2" name="Mazur Karen, AU-1" initials="MKA" lastIdx="21" clrIdx="1">
    <p:extLst>
      <p:ext uri="{19B8F6BF-5375-455C-9EA6-DF929625EA0E}">
        <p15:presenceInfo xmlns:p15="http://schemas.microsoft.com/office/powerpoint/2012/main" userId="Mazur Karen, AU-1" providerId="None"/>
      </p:ext>
    </p:extLst>
  </p:cmAuthor>
  <p:cmAuthor id="3" name="Karen" initials="K" lastIdx="1" clrIdx="2">
    <p:extLst>
      <p:ext uri="{19B8F6BF-5375-455C-9EA6-DF929625EA0E}">
        <p15:presenceInfo xmlns:p15="http://schemas.microsoft.com/office/powerpoint/2012/main" userId="Kar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F6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4B898B-7820-A749-BF40-2CE81D15C483}" v="908" dt="2024-02-07T10:03:36.787"/>
  </p1510:revLst>
</p1510:revInfo>
</file>

<file path=ppt/tableStyles.xml><?xml version="1.0" encoding="utf-8"?>
<a:tblStyleLst xmlns:a="http://schemas.openxmlformats.org/drawingml/2006/main" def="{C083E6E3-FA7D-4D7B-A595-EF9225AFEA82}"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/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43"/>
    <p:restoredTop sz="97611"/>
  </p:normalViewPr>
  <p:slideViewPr>
    <p:cSldViewPr snapToGrid="0">
      <p:cViewPr varScale="1">
        <p:scale>
          <a:sx n="201" d="100"/>
          <a:sy n="201" d="100"/>
        </p:scale>
        <p:origin x="32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BMWGroupTN Condensed" pitchFamily="50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581A5-E4C6-4927-B3C0-8FAA582B9D53}" type="datetimeFigureOut">
              <a:rPr lang="de-DE" smtClean="0">
                <a:latin typeface="BMWGroupTN Condensed" pitchFamily="50" charset="0"/>
              </a:rPr>
              <a:t>12.02.24</a:t>
            </a:fld>
            <a:endParaRPr lang="de-DE">
              <a:latin typeface="BMWGroupTN Condensed" pitchFamily="50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BMWGroupTN Condensed" pitchFamily="50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B3B58-435A-4CAB-BEDA-B203A898BBFC}" type="slidenum">
              <a:rPr lang="de-DE" smtClean="0">
                <a:latin typeface="BMWGroupTN Condensed" pitchFamily="50" charset="0"/>
              </a:rPr>
              <a:t>‹#›</a:t>
            </a:fld>
            <a:endParaRPr lang="de-DE">
              <a:latin typeface="BMWGroupTN Condensed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455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C9ACC0F7-209C-4EE4-A1D5-BFF0CBCA9BC3}" type="datetimeFigureOut">
              <a:rPr lang="de-DE" smtClean="0"/>
              <a:pPr/>
              <a:t>12.02.24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845B7A2B-9D63-4AB1-9A7A-EE5F31796489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26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9962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281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21.bin"/><Relationship Id="rId7" Type="http://schemas.openxmlformats.org/officeDocument/2006/relationships/image" Target="../media/image3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openxmlformats.org/officeDocument/2006/relationships/image" Target="../media/image1.emf"/><Relationship Id="rId9" Type="http://schemas.openxmlformats.org/officeDocument/2006/relationships/image" Target="../media/image9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Full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701C665-C272-490E-8A21-0107CBA54E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332777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E701C665-C272-490E-8A21-0107CBA54E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/>
              <a:t> </a:t>
            </a:r>
          </a:p>
        </p:txBody>
      </p:sp>
      <p:sp>
        <p:nvSpPr>
          <p:cNvPr id="14" name="Textplatzhalter 14">
            <a:extLst>
              <a:ext uri="{FF2B5EF4-FFF2-40B4-BE49-F238E27FC236}">
                <a16:creationId xmlns:a16="http://schemas.microsoft.com/office/drawing/2014/main" id="{88DEDB73-663D-4E69-BA2A-A35D3F0824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err="1"/>
              <a:t>Dept</a:t>
            </a:r>
            <a:r>
              <a:rPr lang="de-DE"/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37978"/>
            <a:ext cx="12192000" cy="1376513"/>
          </a:xfrm>
          <a:noFill/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presentation title, two lines maximum.</a:t>
            </a:r>
            <a:br>
              <a:rPr lang="en-US" noProof="0"/>
            </a:br>
            <a:r>
              <a:rPr lang="en-US" noProof="0"/>
              <a:t>text can be moved vertically.</a:t>
            </a:r>
            <a:endParaRPr lang="de-DE" noProof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noFill/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err="1"/>
              <a:t>SubTitle</a:t>
            </a:r>
            <a:r>
              <a:rPr lang="de-DE" noProof="0"/>
              <a:t>,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</a:t>
            </a:r>
            <a:r>
              <a:rPr lang="en-US" noProof="0"/>
              <a:t>maximum</a:t>
            </a:r>
            <a:r>
              <a:rPr lang="de-DE" noProof="0"/>
              <a:t>.</a:t>
            </a:r>
          </a:p>
        </p:txBody>
      </p:sp>
      <p:sp>
        <p:nvSpPr>
          <p:cNvPr id="17" name="SmartArt-Platzhalter 6">
            <a:extLst>
              <a:ext uri="{FF2B5EF4-FFF2-40B4-BE49-F238E27FC236}">
                <a16:creationId xmlns:a16="http://schemas.microsoft.com/office/drawing/2014/main" id="{BEF5298C-10DE-4459-A25C-6BF3ABC562A5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8" name="SmartArt-Platzhalter 4">
            <a:extLst>
              <a:ext uri="{FF2B5EF4-FFF2-40B4-BE49-F238E27FC236}">
                <a16:creationId xmlns:a16="http://schemas.microsoft.com/office/drawing/2014/main" id="{FCCF42BF-D9E0-4820-BABA-DAF1A43D227B}"/>
              </a:ext>
            </a:extLst>
          </p:cNvPr>
          <p:cNvSpPr>
            <a:spLocks noGrp="1"/>
          </p:cNvSpPr>
          <p:nvPr>
            <p:ph type="dgm" sz="quarter" idx="23" hasCustomPrompt="1"/>
          </p:nvPr>
        </p:nvSpPr>
        <p:spPr>
          <a:xfrm>
            <a:off x="11047200" y="572400"/>
            <a:ext cx="572400" cy="572400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8B3353B-CAE7-4145-BC79-D6E4C83E7765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156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" userDrawn="1">
          <p15:clr>
            <a:srgbClr val="FBAE40"/>
          </p15:clr>
        </p15:guide>
        <p15:guide id="2" pos="732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7C54160-9C46-4866-882D-50B5C096B1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66612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7C54160-9C46-4866-882D-50B5C096B1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Inhaltsplatzhalter 3">
            <a:extLst>
              <a:ext uri="{FF2B5EF4-FFF2-40B4-BE49-F238E27FC236}">
                <a16:creationId xmlns:a16="http://schemas.microsoft.com/office/drawing/2014/main" id="{3988BB4E-F1CA-4BC0-993D-C218662BA852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116069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0D7FB171-0CB4-4740-8625-DD15BF1FF8D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51462A60-9CA1-461B-A29A-E91D63B609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660506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7" userDrawn="1">
          <p15:clr>
            <a:srgbClr val="FBAE40"/>
          </p15:clr>
        </p15:guide>
        <p15:guide id="4" pos="4978" userDrawn="1">
          <p15:clr>
            <a:srgbClr val="FBAE40"/>
          </p15:clr>
        </p15:guide>
        <p15:guide id="5" pos="2710" userDrawn="1">
          <p15:clr>
            <a:srgbClr val="FBAE40"/>
          </p15:clr>
        </p15:guide>
        <p15:guide id="6" pos="5111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562CC6E-EDA2-4F9E-A09B-A2E54AB188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91017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562CC6E-EDA2-4F9E-A09B-A2E54AB188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Inhaltsplatzhalter 4">
            <a:extLst>
              <a:ext uri="{FF2B5EF4-FFF2-40B4-BE49-F238E27FC236}">
                <a16:creationId xmlns:a16="http://schemas.microsoft.com/office/drawing/2014/main" id="{8BA2F5EE-5EBD-4514-8AF6-B05EC345392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69460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0EC06ED-6F07-4680-9AE2-23D7698B36DA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09289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027E4EC2-9005-40D4-918C-FD11293AE431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49118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CD857AE5-6C50-432B-94B7-EC5D4821331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634068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5705" userDrawn="1">
          <p15:clr>
            <a:srgbClr val="FBAE40"/>
          </p15:clr>
        </p15:guide>
        <p15:guide id="7" pos="1977" userDrawn="1">
          <p15:clr>
            <a:srgbClr val="FBAE40"/>
          </p15:clr>
        </p15:guide>
        <p15:guide id="8" pos="2104" userDrawn="1">
          <p15:clr>
            <a:srgbClr val="FBAE40"/>
          </p15:clr>
        </p15:guide>
        <p15:guide id="9" pos="3777" userDrawn="1">
          <p15:clr>
            <a:srgbClr val="FBAE40"/>
          </p15:clr>
        </p15:guide>
        <p15:guide id="10" pos="3905" userDrawn="1">
          <p15:clr>
            <a:srgbClr val="FBAE40"/>
          </p15:clr>
        </p15:guide>
        <p15:guide id="11" pos="557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78D39B1E-A015-4084-940D-8BBABCAACD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82133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78D39B1E-A015-4084-940D-8BBABCAACD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6317289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2" hasCustomPrompt="1"/>
          </p:nvPr>
        </p:nvSpPr>
        <p:spPr>
          <a:xfrm>
            <a:off x="488947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6317289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4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397895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711" userDrawn="1">
          <p15:clr>
            <a:srgbClr val="FBAE40"/>
          </p15:clr>
        </p15:guide>
        <p15:guide id="14" pos="3977" userDrawn="1">
          <p15:clr>
            <a:srgbClr val="FBAE40"/>
          </p15:clr>
        </p15:guide>
        <p15:guide id="15" orient="horz" pos="2365" userDrawn="1">
          <p15:clr>
            <a:srgbClr val="FBAE40"/>
          </p15:clr>
        </p15:guide>
        <p15:guide id="16" orient="horz" pos="250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54C7F330-3D64-4FB0-93F8-C1BA49AFA8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2535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54C7F330-3D64-4FB0-93F8-C1BA49AFA8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927600" algn="l"/>
              </a:tabLs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DF2DED3-0602-4827-AE5B-D7DA542659F4}"/>
              </a:ext>
            </a:extLst>
          </p:cNvPr>
          <p:cNvSpPr>
            <a:spLocks/>
          </p:cNvSpPr>
          <p:nvPr userDrawn="1"/>
        </p:nvSpPr>
        <p:spPr>
          <a:xfrm>
            <a:off x="0" y="1244598"/>
            <a:ext cx="12192000" cy="5326065"/>
          </a:xfrm>
          <a:prstGeom prst="rect">
            <a:avLst/>
          </a:prstGeom>
          <a:gradFill>
            <a:gsLst>
              <a:gs pos="1000">
                <a:schemeClr val="accent4"/>
              </a:gs>
              <a:gs pos="100000">
                <a:schemeClr val="accent6"/>
              </a:gs>
            </a:gsLst>
            <a:lin ang="5400000" scaled="0"/>
          </a:gradFill>
        </p:spPr>
        <p:txBody>
          <a:bodyPr vert="horz" lIns="0" tIns="0" rIns="0" bIns="720000" rtlCol="0" anchor="ctr" anchorCtr="0">
            <a:noAutofit/>
          </a:bodyPr>
          <a:lstStyle/>
          <a:p>
            <a:pPr lv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88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F2FD9A65-9362-4228-B368-164FA84D170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65250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F2FD9A65-9362-4228-B368-164FA84D1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6316130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4" name="Bildplatzhalter 1">
            <a:extLst>
              <a:ext uri="{FF2B5EF4-FFF2-40B4-BE49-F238E27FC236}">
                <a16:creationId xmlns:a16="http://schemas.microsoft.com/office/drawing/2014/main" id="{5730C142-F37E-4F0E-997D-1B4882F0DF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627441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13" userDrawn="1">
          <p15:clr>
            <a:srgbClr val="FBAE40"/>
          </p15:clr>
        </p15:guide>
        <p15:guide id="12" pos="396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E3B85CB-7648-45C2-8AA4-9F501EFD0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4752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E3B85CB-7648-45C2-8AA4-9F501EFD0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FB2A3B7-A796-4B19-828B-216A63DF68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5553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03962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pos="3713">
          <p15:clr>
            <a:srgbClr val="FBAE40"/>
          </p15:clr>
        </p15:guide>
        <p15:guide id="10" pos="396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8ECEF4E8-D1ED-4741-8EA5-2F059DE1A8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41619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8ECEF4E8-D1ED-4741-8EA5-2F059DE1A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2">
            <a:extLst>
              <a:ext uri="{FF2B5EF4-FFF2-40B4-BE49-F238E27FC236}">
                <a16:creationId xmlns:a16="http://schemas.microsoft.com/office/drawing/2014/main" id="{21DD1C87-BB96-419F-854D-07AA4BC5BB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17289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7" name="Bildplatzhalter 1">
            <a:extLst>
              <a:ext uri="{FF2B5EF4-FFF2-40B4-BE49-F238E27FC236}">
                <a16:creationId xmlns:a16="http://schemas.microsoft.com/office/drawing/2014/main" id="{002A9939-48F2-4545-B99B-4FBDD4F466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947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21A07BCC-CBB3-45C5-871C-CEC015A95C5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968797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4842ABB0-6221-4430-AD7F-233AE6B84AB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6130" y="3968798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8257827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977" userDrawn="1">
          <p15:clr>
            <a:srgbClr val="FBAE40"/>
          </p15:clr>
        </p15:guide>
        <p15:guide id="14" pos="3713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59CFA-1435-478E-96A7-9D9FDB54C8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11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8C59CFA-1435-478E-96A7-9D9FDB54C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C1CC7D62-9893-4BEA-8A91-B49BF94C361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6069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D8F13227-C5D1-4782-B063-BEEC402A95A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508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9" name="Bildplatzhalter 1">
            <a:extLst>
              <a:ext uri="{FF2B5EF4-FFF2-40B4-BE49-F238E27FC236}">
                <a16:creationId xmlns:a16="http://schemas.microsoft.com/office/drawing/2014/main" id="{8E88005D-BECE-427C-8BF8-4FB5D6607A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8947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618BC1E-BA4B-4C2D-9055-151550F257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39749FF8-9C62-429D-B248-147D3882DD4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0B2A38E1-027A-4A9E-9C3E-5F354A4A6AD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116069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214648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2577" userDrawn="1">
          <p15:clr>
            <a:srgbClr val="FBAE40"/>
          </p15:clr>
        </p15:guide>
        <p15:guide id="14" pos="2710" userDrawn="1">
          <p15:clr>
            <a:srgbClr val="FBAE40"/>
          </p15:clr>
        </p15:guide>
        <p15:guide id="15" pos="4978" userDrawn="1">
          <p15:clr>
            <a:srgbClr val="FBAE40"/>
          </p15:clr>
        </p15:guide>
        <p15:guide id="16" pos="511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B11DD4F3-1611-4813-B014-B6F6B1F774E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624047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B11DD4F3-1611-4813-B014-B6F6B1F774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A143C20-52BF-4891-994E-588F799371B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69460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9B1A1B6B-6B2F-4D5A-91A8-C5161E45AB0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9289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073F01E6-A077-4F39-A94E-9EFE54D2E4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49118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1" name="Bildplatzhalter 1">
            <a:extLst>
              <a:ext uri="{FF2B5EF4-FFF2-40B4-BE49-F238E27FC236}">
                <a16:creationId xmlns:a16="http://schemas.microsoft.com/office/drawing/2014/main" id="{320CFD8C-6A4A-4FAB-822D-054B82DCFD4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8947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6CE7BB11-9C21-456E-83D7-62B9D458E21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27E42A5D-C99D-4B3C-99B7-053CF69A119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9118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7DCDE22D-7C60-4E83-A6E8-C458BFB9DFC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09289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BC839F12-6E68-4D1C-B187-9307DD85F16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069460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296047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pos="1977" userDrawn="1">
          <p15:clr>
            <a:srgbClr val="FBAE40"/>
          </p15:clr>
        </p15:guide>
        <p15:guide id="16" pos="2104" userDrawn="1">
          <p15:clr>
            <a:srgbClr val="FBAE40"/>
          </p15:clr>
        </p15:guide>
        <p15:guide id="17" pos="3911" userDrawn="1">
          <p15:clr>
            <a:srgbClr val="FBAE40"/>
          </p15:clr>
        </p15:guide>
        <p15:guide id="18" pos="3777" userDrawn="1">
          <p15:clr>
            <a:srgbClr val="FBAE40"/>
          </p15:clr>
        </p15:guide>
        <p15:guide id="19" pos="5711" userDrawn="1">
          <p15:clr>
            <a:srgbClr val="FBAE40"/>
          </p15:clr>
        </p15:guide>
        <p15:guide id="20" pos="5576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85183DF9-0121-47E6-9B72-30EF7AB86C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577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85183DF9-0121-47E6-9B72-30EF7AB86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57048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de-DE" noProof="0"/>
            </a:lvl1pPr>
          </a:lstStyle>
          <a:p>
            <a:pPr marL="0" lvl="0" indent="0">
              <a:buNone/>
            </a:pPr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412875"/>
            <a:ext cx="12202578" cy="1449216"/>
          </a:xfrm>
          <a:noFill/>
        </p:spPr>
        <p:txBody>
          <a:bodyPr vert="horz" lIns="572400" tIns="108000" rIns="572400" bIns="10800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Key Note </a:t>
            </a:r>
            <a:r>
              <a:rPr lang="de-DE" noProof="0" err="1"/>
              <a:t>slide</a:t>
            </a:r>
            <a:r>
              <a:rPr lang="de-DE" noProof="0"/>
              <a:t> </a:t>
            </a:r>
            <a:r>
              <a:rPr lang="de-DE" noProof="0" err="1"/>
              <a:t>with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without</a:t>
            </a:r>
            <a:r>
              <a:rPr lang="de-DE" noProof="0"/>
              <a:t> Picture. </a:t>
            </a:r>
            <a:br>
              <a:rPr lang="de-DE" noProof="0"/>
            </a:br>
            <a:r>
              <a:rPr lang="de-DE" noProof="0"/>
              <a:t>(Short!) Text </a:t>
            </a:r>
            <a:r>
              <a:rPr lang="de-DE" noProof="0" err="1"/>
              <a:t>can</a:t>
            </a:r>
            <a:r>
              <a:rPr lang="de-DE" noProof="0"/>
              <a:t> </a:t>
            </a:r>
            <a:r>
              <a:rPr lang="de-DE" noProof="0" err="1"/>
              <a:t>be</a:t>
            </a:r>
            <a:r>
              <a:rPr lang="de-DE" noProof="0"/>
              <a:t> </a:t>
            </a:r>
            <a:r>
              <a:rPr lang="de-DE" noProof="0" err="1"/>
              <a:t>moved</a:t>
            </a:r>
            <a:r>
              <a:rPr lang="de-DE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40039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| Half Are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EF5BEF2A-9A1E-4EAC-B0F5-2DDB471F42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44460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EF5BEF2A-9A1E-4EAC-B0F5-2DDB471F42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26B223D4-141A-4CF8-A0E8-2BDBE75FE8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422302"/>
            <a:ext cx="6369154" cy="1144352"/>
          </a:xfrm>
        </p:spPr>
        <p:txBody>
          <a:bodyPr wrap="square" lIns="0" tIns="0" rIns="0" bIns="0">
            <a:spAutoFit/>
          </a:bodyPr>
          <a:lstStyle>
            <a:lvl1pPr marL="0" indent="0" rtl="0">
              <a:lnSpc>
                <a:spcPct val="100000"/>
              </a:lnSpc>
              <a:buFontTx/>
              <a:buNone/>
              <a:defRPr sz="7200" b="1">
                <a:solidFill>
                  <a:schemeClr val="tx2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/>
              <a:t>A1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9518E7B-00FD-45A8-91EB-08EBB2BB7FA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43270" y="1"/>
            <a:ext cx="4848730" cy="6570481"/>
          </a:xfrm>
          <a:gradFill>
            <a:gsLst>
              <a:gs pos="1000">
                <a:schemeClr val="tx2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rtl="0">
              <a:lnSpc>
                <a:spcPct val="100000"/>
              </a:lnSpc>
              <a:buNone/>
              <a:defRPr lang="en-GB">
                <a:latin typeface="BMWGroupTN Condensed" pitchFamily="50" charset="0"/>
              </a:defRPr>
            </a:lvl1pPr>
          </a:lstStyle>
          <a:p>
            <a:pPr marL="0" lvl="0"/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79808" y="2565951"/>
            <a:ext cx="6374130" cy="1846659"/>
          </a:xfrm>
          <a:noFill/>
        </p:spPr>
        <p:txBody>
          <a:bodyPr vert="horz" wrap="square" lIns="0" tIns="0" rIns="0" bIns="0" anchor="t" anchorCtr="0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b="0" cap="all" baseline="0">
                <a:solidFill>
                  <a:schemeClr val="tx1"/>
                </a:solidFill>
              </a:defRPr>
            </a:lvl1pPr>
          </a:lstStyle>
          <a:p>
            <a:r>
              <a:rPr lang="de-DE" noProof="0" err="1"/>
              <a:t>Divider</a:t>
            </a:r>
            <a:r>
              <a:rPr lang="de-DE" noProof="0"/>
              <a:t>.</a:t>
            </a:r>
            <a:br>
              <a:rPr lang="de-DE" noProof="0"/>
            </a:br>
            <a:r>
              <a:rPr lang="de-DE" noProof="0" err="1"/>
              <a:t>Coloured</a:t>
            </a:r>
            <a:r>
              <a:rPr lang="de-DE" noProof="0"/>
              <a:t> Area </a:t>
            </a:r>
            <a:r>
              <a:rPr lang="de-DE" noProof="0" err="1"/>
              <a:t>or</a:t>
            </a:r>
            <a:r>
              <a:rPr lang="de-DE" noProof="0"/>
              <a:t> </a:t>
            </a:r>
            <a:br>
              <a:rPr lang="de-DE" noProof="0"/>
            </a:br>
            <a:r>
              <a:rPr lang="de-DE" noProof="0"/>
              <a:t>Picture on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right</a:t>
            </a:r>
            <a:r>
              <a:rPr lang="de-DE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1348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063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12 February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116793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ound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969963" y="1843395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3581400" y="1843394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192837" y="1843393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8804274" y="1843392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301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| 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>
            <a:extLst>
              <a:ext uri="{FF2B5EF4-FFF2-40B4-BE49-F238E27FC236}">
                <a16:creationId xmlns:a16="http://schemas.microsoft.com/office/drawing/2014/main" id="{BBDF4C60-5A05-4806-A4DE-2458463FB92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769052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14" name="Objekt 13" hidden="1">
                        <a:extLst>
                          <a:ext uri="{FF2B5EF4-FFF2-40B4-BE49-F238E27FC236}">
                            <a16:creationId xmlns:a16="http://schemas.microsoft.com/office/drawing/2014/main" id="{BBDF4C60-5A05-4806-A4DE-2458463FB9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01627"/>
            <a:ext cx="12192000" cy="1412864"/>
          </a:xfrm>
          <a:solidFill>
            <a:srgbClr val="000000">
              <a:alpha val="50000"/>
            </a:srgbClr>
          </a:solidFill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noProof="0"/>
              <a:t>presentation title, two lines maximum.</a:t>
            </a:r>
            <a:br>
              <a:rPr lang="en-US" noProof="0"/>
            </a:br>
            <a:r>
              <a:rPr lang="en-US" noProof="0"/>
              <a:t>text can be moved vertically.</a:t>
            </a:r>
            <a:endParaRPr lang="de-DE" noProof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solidFill>
            <a:srgbClr val="000000">
              <a:alpha val="50000"/>
            </a:srgbClr>
          </a:solidFill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err="1"/>
              <a:t>SubTitle</a:t>
            </a:r>
            <a:r>
              <a:rPr lang="de-DE" noProof="0"/>
              <a:t>,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</a:t>
            </a:r>
            <a:r>
              <a:rPr lang="en-US" noProof="0"/>
              <a:t>maximum</a:t>
            </a:r>
            <a:r>
              <a:rPr lang="de-DE" noProof="0"/>
              <a:t>.</a:t>
            </a:r>
          </a:p>
        </p:txBody>
      </p:sp>
      <p:sp>
        <p:nvSpPr>
          <p:cNvPr id="13" name="SmartArt-Platzhalter 6">
            <a:extLst>
              <a:ext uri="{FF2B5EF4-FFF2-40B4-BE49-F238E27FC236}">
                <a16:creationId xmlns:a16="http://schemas.microsoft.com/office/drawing/2014/main" id="{9A73E91D-2689-49C7-A58E-E621D71E8696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1" name="Textplatzhalter 14">
            <a:extLst>
              <a:ext uri="{FF2B5EF4-FFF2-40B4-BE49-F238E27FC236}">
                <a16:creationId xmlns:a16="http://schemas.microsoft.com/office/drawing/2014/main" id="{242C1189-490C-4AEF-A482-D67AEF6652A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err="1"/>
              <a:t>Dept</a:t>
            </a:r>
            <a:r>
              <a:rPr lang="de-DE"/>
              <a:t>.</a:t>
            </a:r>
          </a:p>
        </p:txBody>
      </p:sp>
      <p:sp>
        <p:nvSpPr>
          <p:cNvPr id="12" name="SmartArt-Platzhalter 4">
            <a:extLst>
              <a:ext uri="{FF2B5EF4-FFF2-40B4-BE49-F238E27FC236}">
                <a16:creationId xmlns:a16="http://schemas.microsoft.com/office/drawing/2014/main" id="{91F38C08-7DAB-40EA-8FF0-2D106FFB8C38}"/>
              </a:ext>
            </a:extLst>
          </p:cNvPr>
          <p:cNvSpPr>
            <a:spLocks noGrp="1"/>
          </p:cNvSpPr>
          <p:nvPr>
            <p:ph type="dgm" sz="quarter" idx="23" hasCustomPrompt="1"/>
          </p:nvPr>
        </p:nvSpPr>
        <p:spPr>
          <a:xfrm>
            <a:off x="11047200" y="572400"/>
            <a:ext cx="572400" cy="572400"/>
          </a:xfr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24A7759-6E31-438A-9AD1-3FC2E181C7AD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826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5953048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568A48D-FC8F-4A69-A7C6-8F5625DC62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39781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C568A48D-FC8F-4A69-A7C6-8F5625DC62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65323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04" userDrawn="1">
          <p15:clr>
            <a:srgbClr val="FBAE40"/>
          </p15:clr>
        </p15:guide>
        <p15:guide id="12" pos="397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5D995C9-90CA-4EE8-9DD8-83F6741396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79802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5D995C9-90CA-4EE8-9DD8-83F674139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3628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4166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pos="2712">
          <p15:clr>
            <a:srgbClr val="FBAE40"/>
          </p15:clr>
        </p15:guide>
        <p15:guide id="3" pos="5118">
          <p15:clr>
            <a:srgbClr val="FBAE40"/>
          </p15:clr>
        </p15:guide>
        <p15:guide id="4" pos="497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6A87CDE6-4D31-464C-B238-7EB6F6DBD0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6818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6A87CDE6-4D31-464C-B238-7EB6F6DBD0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366885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8">
          <p15:clr>
            <a:srgbClr val="FBAE40"/>
          </p15:clr>
        </p15:guide>
        <p15:guide id="2" pos="2111">
          <p15:clr>
            <a:srgbClr val="FBAE40"/>
          </p15:clr>
        </p15:guide>
        <p15:guide id="3" pos="3771">
          <p15:clr>
            <a:srgbClr val="FBAE40"/>
          </p15:clr>
        </p15:guide>
        <p15:guide id="4" pos="3915">
          <p15:clr>
            <a:srgbClr val="FBAE40"/>
          </p15:clr>
        </p15:guide>
        <p15:guide id="5" pos="5576">
          <p15:clr>
            <a:srgbClr val="FBAE40"/>
          </p15:clr>
        </p15:guide>
        <p15:guide id="6" pos="57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5645238-9DEC-4A72-9BA1-F517092FAE0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1232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5645238-9DEC-4A72-9BA1-F517092FAE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89306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4" pos="3704" userDrawn="1">
          <p15:clr>
            <a:srgbClr val="FBAE40"/>
          </p15:clr>
        </p15:guide>
        <p15:guide id="15" pos="3976" userDrawn="1">
          <p15:clr>
            <a:srgbClr val="FBAE40"/>
          </p15:clr>
        </p15:guide>
        <p15:guide id="16" orient="horz" pos="2500" userDrawn="1">
          <p15:clr>
            <a:srgbClr val="FBAE40"/>
          </p15:clr>
        </p15:guide>
        <p15:guide id="17" orient="horz" pos="236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1CCC0F5-E43D-4616-B7C4-E058ADB680B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87288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1CCC0F5-E43D-4616-B7C4-E058ADB680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D9028297-F8A3-40B3-AA36-477ABB38F3E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11224684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cap="all" baseline="0"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5680529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873D050-8C41-4684-9B1D-81971AB52E6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65626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873D050-8C41-4684-9B1D-81971AB52E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BA9CD6AC-9C73-4D8F-9F5C-1CF35772BD3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17288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4EA6A0CB-E01D-4647-9CEB-66AA9684281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6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88099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3711" userDrawn="1">
          <p15:clr>
            <a:srgbClr val="FBAE40"/>
          </p15:clr>
        </p15:guide>
        <p15:guide id="6" pos="39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09EE4F16-695E-4248-98E9-D0E744B1D25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15716962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6" imgW="344" imgH="344" progId="TCLayout.ActiveDocument.1">
                  <p:embed/>
                </p:oleObj>
              </mc:Choice>
              <mc:Fallback>
                <p:oleObj name="think-cell Folie" r:id="rId26" imgW="344" imgH="344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09EE4F16-695E-4248-98E9-D0E744B1D2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platzhalter 1"/>
          <p:cNvSpPr>
            <a:spLocks noGrp="1"/>
          </p:cNvSpPr>
          <p:nvPr>
            <p:ph type="body" idx="1"/>
          </p:nvPr>
        </p:nvSpPr>
        <p:spPr>
          <a:xfrm>
            <a:off x="488947" y="1413933"/>
            <a:ext cx="11224684" cy="48947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endParaRPr lang="de-DE" noProof="0"/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</a:t>
            </a:r>
            <a:r>
              <a:rPr lang="de-DE" noProof="0" err="1"/>
              <a:t>Uppercase</a:t>
            </a:r>
            <a:r>
              <a:rPr lang="de-DE" noProof="0"/>
              <a:t>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max.</a:t>
            </a:r>
          </a:p>
        </p:txBody>
      </p:sp>
      <p:cxnSp>
        <p:nvCxnSpPr>
          <p:cNvPr id="9" name="BMW Group Trennlinie">
            <a:extLst>
              <a:ext uri="{FF2B5EF4-FFF2-40B4-BE49-F238E27FC236}">
                <a16:creationId xmlns:a16="http://schemas.microsoft.com/office/drawing/2014/main" id="{BC1828C9-D469-4FB9-A7A2-6539CE4617FD}"/>
              </a:ext>
            </a:extLst>
          </p:cNvPr>
          <p:cNvCxnSpPr/>
          <p:nvPr userDrawn="1"/>
        </p:nvCxnSpPr>
        <p:spPr>
          <a:xfrm>
            <a:off x="-1" y="6572265"/>
            <a:ext cx="12192001" cy="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itenzahlAU1">
            <a:extLst>
              <a:ext uri="{FF2B5EF4-FFF2-40B4-BE49-F238E27FC236}">
                <a16:creationId xmlns:a16="http://schemas.microsoft.com/office/drawing/2014/main" id="{2222059C-550C-4186-A024-687BF66686BC}"/>
              </a:ext>
            </a:extLst>
          </p:cNvPr>
          <p:cNvSpPr/>
          <p:nvPr userDrawn="1"/>
        </p:nvSpPr>
        <p:spPr>
          <a:xfrm>
            <a:off x="11338527" y="6638189"/>
            <a:ext cx="37510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lvl="0" algn="r" rtl="0"/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fld id="{13EADCD7-5958-46D5-9257-6B99F6E48D58}" type="slidenum">
              <a:rPr lang="en-GB" sz="1000" noProof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lvl="0" algn="r" rtl="0"/>
              <a:t>‹#›</a:t>
            </a:fld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 -</a:t>
            </a:r>
          </a:p>
        </p:txBody>
      </p:sp>
      <p:sp>
        <p:nvSpPr>
          <p:cNvPr id="12" name="FußzeileAU1">
            <a:extLst>
              <a:ext uri="{FF2B5EF4-FFF2-40B4-BE49-F238E27FC236}">
                <a16:creationId xmlns:a16="http://schemas.microsoft.com/office/drawing/2014/main" id="{90D422AA-106A-4F31-9838-F8E0F4532E2E}"/>
              </a:ext>
            </a:extLst>
          </p:cNvPr>
          <p:cNvSpPr txBox="1">
            <a:spLocks/>
          </p:cNvSpPr>
          <p:nvPr userDrawn="1"/>
        </p:nvSpPr>
        <p:spPr>
          <a:xfrm>
            <a:off x="488947" y="6638179"/>
            <a:ext cx="346249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en-GB" noProof="0" dirty="0" err="1"/>
              <a:t>SDVoF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8893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21" r:id="rId20"/>
    <p:sldLayoutId id="2147483724" r:id="rId21"/>
    <p:sldLayoutId id="2147483725" r:id="rId22"/>
    <p:sldLayoutId id="2147483726" r:id="rId23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08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5724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7632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9540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302" userDrawn="1">
          <p15:clr>
            <a:srgbClr val="F26B43"/>
          </p15:clr>
        </p15:guide>
        <p15:guide id="7" orient="horz" pos="217" userDrawn="1">
          <p15:clr>
            <a:srgbClr val="F26B43"/>
          </p15:clr>
        </p15:guide>
        <p15:guide id="8" pos="7378" userDrawn="1">
          <p15:clr>
            <a:srgbClr val="F26B43"/>
          </p15:clr>
        </p15:guide>
        <p15:guide id="9" orient="horz" pos="890" userDrawn="1">
          <p15:clr>
            <a:srgbClr val="F26B43"/>
          </p15:clr>
        </p15:guide>
        <p15:guide id="10" orient="horz" pos="3974" userDrawn="1">
          <p15:clr>
            <a:srgbClr val="F26B43"/>
          </p15:clr>
        </p15:guide>
        <p15:guide id="11" orient="horz" pos="41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2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Relationship Id="rId4" Type="http://schemas.openxmlformats.org/officeDocument/2006/relationships/hyperlink" Target="http://pixabay.com/en/cross-delete-remove-cancel-abort-296507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kt 14" hidden="1">
            <a:extLst>
              <a:ext uri="{FF2B5EF4-FFF2-40B4-BE49-F238E27FC236}">
                <a16:creationId xmlns:a16="http://schemas.microsoft.com/office/drawing/2014/main" id="{D6699A35-DB8F-4677-BD7A-4688A9C979E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15" name="Objekt 14" hidden="1">
                        <a:extLst>
                          <a:ext uri="{FF2B5EF4-FFF2-40B4-BE49-F238E27FC236}">
                            <a16:creationId xmlns:a16="http://schemas.microsoft.com/office/drawing/2014/main" id="{D6699A35-DB8F-4677-BD7A-4688A9C979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itel 32">
            <a:extLst>
              <a:ext uri="{FF2B5EF4-FFF2-40B4-BE49-F238E27FC236}">
                <a16:creationId xmlns:a16="http://schemas.microsoft.com/office/drawing/2014/main" id="{EBE30C26-7314-4F4E-B805-BC8F7FCB42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453532"/>
            <a:ext cx="12192000" cy="760959"/>
          </a:xfrm>
        </p:spPr>
        <p:txBody>
          <a:bodyPr vert="horz"/>
          <a:lstStyle/>
          <a:p>
            <a:r>
              <a:rPr lang="en-GB" err="1"/>
              <a:t>SDV</a:t>
            </a:r>
            <a:r>
              <a:rPr lang="en-GB" cap="none" err="1"/>
              <a:t>o</a:t>
            </a:r>
            <a:r>
              <a:rPr lang="en-GB" err="1"/>
              <a:t>F</a:t>
            </a:r>
            <a:endParaRPr lang="en-GB"/>
          </a:p>
        </p:txBody>
      </p:sp>
      <p:sp>
        <p:nvSpPr>
          <p:cNvPr id="34" name="Untertitel 33">
            <a:extLst>
              <a:ext uri="{FF2B5EF4-FFF2-40B4-BE49-F238E27FC236}">
                <a16:creationId xmlns:a16="http://schemas.microsoft.com/office/drawing/2014/main" id="{41CF776B-D746-47E7-876D-C7A9609439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Software Defined Vehicle of the Future EU initiative</a:t>
            </a:r>
          </a:p>
        </p:txBody>
      </p:sp>
    </p:spTree>
    <p:extLst>
      <p:ext uri="{BB962C8B-B14F-4D97-AF65-F5344CB8AC3E}">
        <p14:creationId xmlns:p14="http://schemas.microsoft.com/office/powerpoint/2010/main" val="1732080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7652D-3554-F65C-2F27-DB8EC4E2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Software Defined Vehicle of the Future Initiative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5648FA4-3497-7043-0159-EDB71922A8BD}"/>
              </a:ext>
            </a:extLst>
          </p:cNvPr>
          <p:cNvSpPr txBox="1">
            <a:spLocks/>
          </p:cNvSpPr>
          <p:nvPr/>
        </p:nvSpPr>
        <p:spPr>
          <a:xfrm>
            <a:off x="488947" y="1413933"/>
            <a:ext cx="11224684" cy="4894792"/>
          </a:xfrm>
          <a:prstGeom prst="rect">
            <a:avLst/>
          </a:prstGeom>
        </p:spPr>
        <p:txBody>
          <a:bodyPr/>
          <a:lstStyle>
            <a:lvl1pPr marL="190800" indent="-190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1600" indent="-190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BMW Group Condensed" panose="020B0606020202020204" pitchFamily="34" charset="0"/>
              <a:buChar char="-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2400" indent="-190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BMW Group Condensed" panose="020B0606020202020204" pitchFamily="34" charset="0"/>
              <a:buChar char="-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3200" indent="-190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BMW Group Condensed" panose="020B0606020202020204" pitchFamily="34" charset="0"/>
              <a:buChar char="-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4000" indent="-190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BMW Group Condensed" panose="020B0606020202020204" pitchFamily="34" charset="0"/>
              <a:buChar char="-"/>
              <a:defRPr lang="de-DE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GB" sz="2000" dirty="0"/>
          </a:p>
          <a:p>
            <a:pPr lvl="0" algn="ctr"/>
            <a:endParaRPr lang="en-GB" sz="2000" dirty="0"/>
          </a:p>
          <a:p>
            <a:pPr lvl="0" algn="ctr"/>
            <a:endParaRPr lang="en-GB" sz="2000" dirty="0"/>
          </a:p>
          <a:p>
            <a:pPr lvl="0" algn="ctr"/>
            <a:endParaRPr lang="en-GB" sz="2000" dirty="0"/>
          </a:p>
          <a:p>
            <a:pPr marL="0" lvl="0" indent="0" algn="ctr">
              <a:buNone/>
            </a:pPr>
            <a:r>
              <a:rPr lang="en-GB" sz="2000" dirty="0"/>
              <a:t>The Software Defined Vehicle of the Future initiative (</a:t>
            </a:r>
            <a:r>
              <a:rPr lang="en-GB" sz="2000" dirty="0" err="1"/>
              <a:t>SDVoF</a:t>
            </a:r>
            <a:r>
              <a:rPr lang="en-GB" sz="2000" dirty="0"/>
              <a:t>) is a partnership between the EU commission and the industry to tackle the challenges in the global SDV market together.</a:t>
            </a:r>
          </a:p>
          <a:p>
            <a:pPr lvl="0" algn="ctr"/>
            <a:endParaRPr lang="en-DE" sz="2000" dirty="0"/>
          </a:p>
        </p:txBody>
      </p:sp>
    </p:spTree>
    <p:extLst>
      <p:ext uri="{BB962C8B-B14F-4D97-AF65-F5344CB8AC3E}">
        <p14:creationId xmlns:p14="http://schemas.microsoft.com/office/powerpoint/2010/main" val="1005380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eft Arrow 18">
            <a:extLst>
              <a:ext uri="{FF2B5EF4-FFF2-40B4-BE49-F238E27FC236}">
                <a16:creationId xmlns:a16="http://schemas.microsoft.com/office/drawing/2014/main" id="{E9D1C861-FE74-F689-A942-B2743CD0617E}"/>
              </a:ext>
            </a:extLst>
          </p:cNvPr>
          <p:cNvSpPr/>
          <p:nvPr/>
        </p:nvSpPr>
        <p:spPr>
          <a:xfrm rot="19109980">
            <a:off x="2758138" y="1767000"/>
            <a:ext cx="1019504" cy="409904"/>
          </a:xfrm>
          <a:prstGeom prst="leftArrow">
            <a:avLst/>
          </a:prstGeom>
          <a:solidFill>
            <a:schemeClr val="bg2">
              <a:lumMod val="5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 dirty="0">
              <a:solidFill>
                <a:schemeClr val="tx1"/>
              </a:solidFill>
            </a:endParaRPr>
          </a:p>
        </p:txBody>
      </p:sp>
      <p:pic>
        <p:nvPicPr>
          <p:cNvPr id="7" name="Grafik 1">
            <a:extLst>
              <a:ext uri="{FF2B5EF4-FFF2-40B4-BE49-F238E27FC236}">
                <a16:creationId xmlns:a16="http://schemas.microsoft.com/office/drawing/2014/main" id="{FF180217-793C-6555-2245-C936C057B3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840" t="20796" r="37795" b="41024"/>
          <a:stretch/>
        </p:blipFill>
        <p:spPr>
          <a:xfrm>
            <a:off x="3740603" y="0"/>
            <a:ext cx="1996966" cy="1776248"/>
          </a:xfrm>
          <a:prstGeom prst="rect">
            <a:avLst/>
          </a:prstGeom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C17571D0-95EF-F633-5E2D-934D3B28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4" t="1142" r="73891" b="59097"/>
          <a:stretch/>
        </p:blipFill>
        <p:spPr>
          <a:xfrm>
            <a:off x="1298029" y="2102069"/>
            <a:ext cx="1692165" cy="1849822"/>
          </a:xfrm>
          <a:prstGeom prst="rect">
            <a:avLst/>
          </a:prstGeom>
        </p:spPr>
      </p:pic>
      <p:pic>
        <p:nvPicPr>
          <p:cNvPr id="9" name="Grafik 1">
            <a:extLst>
              <a:ext uri="{FF2B5EF4-FFF2-40B4-BE49-F238E27FC236}">
                <a16:creationId xmlns:a16="http://schemas.microsoft.com/office/drawing/2014/main" id="{3957DB32-64B2-A1B6-767E-3F5CF46948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136" b="77063"/>
          <a:stretch/>
        </p:blipFill>
        <p:spPr>
          <a:xfrm>
            <a:off x="6663872" y="2047225"/>
            <a:ext cx="2323944" cy="106712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FDD829C-BF16-8744-3EDB-EC68FF08AF75}"/>
              </a:ext>
            </a:extLst>
          </p:cNvPr>
          <p:cNvSpPr/>
          <p:nvPr/>
        </p:nvSpPr>
        <p:spPr>
          <a:xfrm>
            <a:off x="599090" y="1954924"/>
            <a:ext cx="11130455" cy="4669733"/>
          </a:xfrm>
          <a:prstGeom prst="rect">
            <a:avLst/>
          </a:prstGeom>
          <a:noFill/>
          <a:ln w="38100">
            <a:solidFill>
              <a:srgbClr val="AC164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 dirty="0">
              <a:solidFill>
                <a:srgbClr val="AC1640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9ECA919-4921-8466-AB38-12C258DD567C}"/>
              </a:ext>
            </a:extLst>
          </p:cNvPr>
          <p:cNvSpPr/>
          <p:nvPr/>
        </p:nvSpPr>
        <p:spPr>
          <a:xfrm>
            <a:off x="4547073" y="4309241"/>
            <a:ext cx="3120802" cy="1019504"/>
          </a:xfrm>
          <a:prstGeom prst="roundRect">
            <a:avLst/>
          </a:prstGeom>
          <a:solidFill>
            <a:schemeClr val="accent5"/>
          </a:solidFill>
          <a:ln w="19050">
            <a:solidFill>
              <a:srgbClr val="F6995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b="1" dirty="0">
                <a:solidFill>
                  <a:schemeClr val="tx1"/>
                </a:solidFill>
              </a:rPr>
              <a:t>HAL4SDV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dirty="0">
                <a:solidFill>
                  <a:schemeClr val="tx1"/>
                </a:solidFill>
              </a:rPr>
              <a:t>definition of 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dirty="0">
                <a:solidFill>
                  <a:schemeClr val="tx1"/>
                </a:solidFill>
              </a:rPr>
              <a:t>identification of topic areas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F7BF42D-4198-2971-50F7-67B580FD2579}"/>
              </a:ext>
            </a:extLst>
          </p:cNvPr>
          <p:cNvSpPr/>
          <p:nvPr/>
        </p:nvSpPr>
        <p:spPr>
          <a:xfrm>
            <a:off x="4610134" y="5591500"/>
            <a:ext cx="630621" cy="493987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206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WP1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90F6DC-2792-0303-8455-DFE2DB65CB11}"/>
              </a:ext>
            </a:extLst>
          </p:cNvPr>
          <p:cNvSpPr/>
          <p:nvPr/>
        </p:nvSpPr>
        <p:spPr>
          <a:xfrm>
            <a:off x="5518893" y="5587525"/>
            <a:ext cx="630621" cy="493987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206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WP2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0BB5074-0C26-C27B-29AB-B47648C8BE29}"/>
              </a:ext>
            </a:extLst>
          </p:cNvPr>
          <p:cNvSpPr/>
          <p:nvPr/>
        </p:nvSpPr>
        <p:spPr>
          <a:xfrm>
            <a:off x="6427652" y="5587524"/>
            <a:ext cx="630621" cy="493987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206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WP3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A6A6E2-4CF4-6D61-F91A-5D48FC027CE1}"/>
              </a:ext>
            </a:extLst>
          </p:cNvPr>
          <p:cNvSpPr txBox="1"/>
          <p:nvPr/>
        </p:nvSpPr>
        <p:spPr>
          <a:xfrm>
            <a:off x="586676" y="1644534"/>
            <a:ext cx="4496424" cy="27699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DE" sz="1800" kern="1200" dirty="0">
                <a:solidFill>
                  <a:srgbClr val="AC1640"/>
                </a:solidFill>
                <a:latin typeface="+mn-lt"/>
                <a:ea typeface="+mn-ea"/>
                <a:cs typeface="+mn-cs"/>
              </a:rPr>
              <a:t>FEDERATE and subsequent Coordination projects</a:t>
            </a:r>
          </a:p>
        </p:txBody>
      </p:sp>
      <p:sp>
        <p:nvSpPr>
          <p:cNvPr id="20" name="Left Arrow 19">
            <a:extLst>
              <a:ext uri="{FF2B5EF4-FFF2-40B4-BE49-F238E27FC236}">
                <a16:creationId xmlns:a16="http://schemas.microsoft.com/office/drawing/2014/main" id="{E225D511-553F-6C1A-BB85-0B218E2CA164}"/>
              </a:ext>
            </a:extLst>
          </p:cNvPr>
          <p:cNvSpPr/>
          <p:nvPr/>
        </p:nvSpPr>
        <p:spPr>
          <a:xfrm rot="13507468">
            <a:off x="5540702" y="1799839"/>
            <a:ext cx="1019504" cy="409904"/>
          </a:xfrm>
          <a:prstGeom prst="leftArrow">
            <a:avLst/>
          </a:prstGeom>
          <a:solidFill>
            <a:schemeClr val="bg2">
              <a:lumMod val="5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F402302-86FB-437A-1855-AC493F813A21}"/>
              </a:ext>
            </a:extLst>
          </p:cNvPr>
          <p:cNvSpPr/>
          <p:nvPr/>
        </p:nvSpPr>
        <p:spPr>
          <a:xfrm>
            <a:off x="8245170" y="5577260"/>
            <a:ext cx="630621" cy="493987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206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WP4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7D45299-2E8D-FCAB-11F9-96C27BED600E}"/>
              </a:ext>
            </a:extLst>
          </p:cNvPr>
          <p:cNvSpPr/>
          <p:nvPr/>
        </p:nvSpPr>
        <p:spPr>
          <a:xfrm>
            <a:off x="9153929" y="5583547"/>
            <a:ext cx="630621" cy="493987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206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WP5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8FB1BFA-96B0-E7D3-357B-47D6C39EF225}"/>
              </a:ext>
            </a:extLst>
          </p:cNvPr>
          <p:cNvSpPr/>
          <p:nvPr/>
        </p:nvSpPr>
        <p:spPr>
          <a:xfrm>
            <a:off x="9987357" y="5577260"/>
            <a:ext cx="630621" cy="493987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206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WP6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6CA35C-13E7-2C6A-DDFC-C92095BCB900}"/>
              </a:ext>
            </a:extLst>
          </p:cNvPr>
          <p:cNvSpPr/>
          <p:nvPr/>
        </p:nvSpPr>
        <p:spPr>
          <a:xfrm>
            <a:off x="10754006" y="5507419"/>
            <a:ext cx="630621" cy="493987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206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WP3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6203CDA-E57E-4F8B-0D6D-D10F87AB5D8A}"/>
              </a:ext>
            </a:extLst>
          </p:cNvPr>
          <p:cNvSpPr/>
          <p:nvPr/>
        </p:nvSpPr>
        <p:spPr>
          <a:xfrm>
            <a:off x="10820785" y="5587523"/>
            <a:ext cx="630621" cy="493987"/>
          </a:xfrm>
          <a:prstGeom prst="rect">
            <a:avLst/>
          </a:prstGeom>
          <a:solidFill>
            <a:schemeClr val="accent5"/>
          </a:solidFill>
          <a:ln w="19050">
            <a:solidFill>
              <a:srgbClr val="00206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WPx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30793B4-5B95-374F-A6EF-2F9F9B860AAD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4925445" y="5276191"/>
            <a:ext cx="315310" cy="315309"/>
          </a:xfrm>
          <a:prstGeom prst="straightConnector1">
            <a:avLst/>
          </a:prstGeom>
          <a:ln w="3810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6A9959E-E9F9-1188-0B8D-FCCCB7433411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5764349" y="5244656"/>
            <a:ext cx="69855" cy="342869"/>
          </a:xfrm>
          <a:prstGeom prst="straightConnector1">
            <a:avLst/>
          </a:prstGeom>
          <a:ln w="3810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362938A-C6B4-7C2C-906B-F51874DB3E2E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6555357" y="5244655"/>
            <a:ext cx="187606" cy="342869"/>
          </a:xfrm>
          <a:prstGeom prst="straightConnector1">
            <a:avLst/>
          </a:prstGeom>
          <a:ln w="3810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9F11092-9E69-7079-8B21-B1993E1E2A83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6863255" y="5328745"/>
            <a:ext cx="1697226" cy="248515"/>
          </a:xfrm>
          <a:prstGeom prst="straightConnector1">
            <a:avLst/>
          </a:prstGeom>
          <a:ln w="3810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8A27B9E-A04F-13D8-F85B-D0F6DAECA66B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7157545" y="5240678"/>
            <a:ext cx="2311695" cy="342869"/>
          </a:xfrm>
          <a:prstGeom prst="straightConnector1">
            <a:avLst/>
          </a:prstGeom>
          <a:ln w="3810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E18EB9C-A123-128C-590F-953BBD047992}"/>
              </a:ext>
            </a:extLst>
          </p:cNvPr>
          <p:cNvCxnSpPr>
            <a:cxnSpLocks/>
            <a:endCxn id="23" idx="0"/>
          </p:cNvCxnSpPr>
          <p:nvPr/>
        </p:nvCxnSpPr>
        <p:spPr>
          <a:xfrm>
            <a:off x="7294179" y="5095847"/>
            <a:ext cx="3008489" cy="481413"/>
          </a:xfrm>
          <a:prstGeom prst="straightConnector1">
            <a:avLst/>
          </a:prstGeom>
          <a:ln w="3810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4942737-643E-9A5A-2DF8-46A806873029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7294179" y="4977924"/>
            <a:ext cx="3775138" cy="529495"/>
          </a:xfrm>
          <a:prstGeom prst="straightConnector1">
            <a:avLst/>
          </a:prstGeom>
          <a:ln w="3810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31AEB13-F181-ACED-714E-6179D3A61522}"/>
              </a:ext>
            </a:extLst>
          </p:cNvPr>
          <p:cNvSpPr/>
          <p:nvPr/>
        </p:nvSpPr>
        <p:spPr>
          <a:xfrm>
            <a:off x="8027950" y="4193627"/>
            <a:ext cx="3120802" cy="1019504"/>
          </a:xfrm>
          <a:prstGeom prst="roundRect">
            <a:avLst/>
          </a:prstGeom>
          <a:solidFill>
            <a:schemeClr val="accent5"/>
          </a:solidFill>
          <a:ln w="19050">
            <a:solidFill>
              <a:srgbClr val="F6995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F2A955D-D9B2-BEBF-7584-0193355F98E5}"/>
              </a:ext>
            </a:extLst>
          </p:cNvPr>
          <p:cNvSpPr/>
          <p:nvPr/>
        </p:nvSpPr>
        <p:spPr>
          <a:xfrm>
            <a:off x="8127799" y="4309241"/>
            <a:ext cx="3120802" cy="1019504"/>
          </a:xfrm>
          <a:prstGeom prst="roundRect">
            <a:avLst/>
          </a:prstGeom>
          <a:solidFill>
            <a:schemeClr val="accent5"/>
          </a:solidFill>
          <a:ln w="19050">
            <a:solidFill>
              <a:srgbClr val="F6995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b="1" dirty="0">
                <a:solidFill>
                  <a:schemeClr val="tx1"/>
                </a:solidFill>
              </a:rPr>
              <a:t>Future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chemeClr val="tx1"/>
                </a:solidFill>
              </a:rPr>
              <a:t>WPx</a:t>
            </a:r>
            <a:r>
              <a:rPr lang="en-GB" sz="1400" dirty="0">
                <a:solidFill>
                  <a:schemeClr val="tx1"/>
                </a:solidFill>
              </a:rPr>
              <a:t> defined in HAL4SDV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(definition of additional topics/WPs)</a:t>
            </a:r>
            <a:endParaRPr lang="en-DE" sz="1400" dirty="0">
              <a:solidFill>
                <a:schemeClr val="tx1"/>
              </a:solidFill>
            </a:endParaRPr>
          </a:p>
        </p:txBody>
      </p:sp>
      <p:sp>
        <p:nvSpPr>
          <p:cNvPr id="52" name="Left Arrow 51">
            <a:extLst>
              <a:ext uri="{FF2B5EF4-FFF2-40B4-BE49-F238E27FC236}">
                <a16:creationId xmlns:a16="http://schemas.microsoft.com/office/drawing/2014/main" id="{83C6363F-764E-8E01-7085-5D9331D60ACE}"/>
              </a:ext>
            </a:extLst>
          </p:cNvPr>
          <p:cNvSpPr/>
          <p:nvPr/>
        </p:nvSpPr>
        <p:spPr>
          <a:xfrm rot="13507468">
            <a:off x="8118045" y="3981653"/>
            <a:ext cx="519936" cy="188497"/>
          </a:xfrm>
          <a:prstGeom prst="leftArrow">
            <a:avLst/>
          </a:prstGeom>
          <a:solidFill>
            <a:schemeClr val="bg2">
              <a:lumMod val="5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55" name="Left Arrow 54">
            <a:extLst>
              <a:ext uri="{FF2B5EF4-FFF2-40B4-BE49-F238E27FC236}">
                <a16:creationId xmlns:a16="http://schemas.microsoft.com/office/drawing/2014/main" id="{2E977FF3-CA64-39FD-4CF5-7FBCBFBC45C2}"/>
              </a:ext>
            </a:extLst>
          </p:cNvPr>
          <p:cNvSpPr/>
          <p:nvPr/>
        </p:nvSpPr>
        <p:spPr>
          <a:xfrm rot="18817248">
            <a:off x="6850862" y="3984369"/>
            <a:ext cx="519936" cy="188497"/>
          </a:xfrm>
          <a:prstGeom prst="leftArrow">
            <a:avLst/>
          </a:prstGeom>
          <a:solidFill>
            <a:schemeClr val="bg2">
              <a:lumMod val="5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56" name="Left-right Arrow 55">
            <a:extLst>
              <a:ext uri="{FF2B5EF4-FFF2-40B4-BE49-F238E27FC236}">
                <a16:creationId xmlns:a16="http://schemas.microsoft.com/office/drawing/2014/main" id="{BCAFA3E6-3A95-4569-7213-071933486B8F}"/>
              </a:ext>
            </a:extLst>
          </p:cNvPr>
          <p:cNvSpPr/>
          <p:nvPr/>
        </p:nvSpPr>
        <p:spPr>
          <a:xfrm>
            <a:off x="3149600" y="3180080"/>
            <a:ext cx="3713654" cy="248920"/>
          </a:xfrm>
          <a:prstGeom prst="leftRightArrow">
            <a:avLst/>
          </a:prstGeom>
          <a:solidFill>
            <a:srgbClr val="05709B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E7ADAC4-382E-4E62-2439-F2CFFC94A83A}"/>
              </a:ext>
            </a:extLst>
          </p:cNvPr>
          <p:cNvSpPr txBox="1"/>
          <p:nvPr/>
        </p:nvSpPr>
        <p:spPr>
          <a:xfrm>
            <a:off x="4311848" y="2936281"/>
            <a:ext cx="1158972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DE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Coordination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AFF4951-76F4-13AE-B83C-ABF4D7355BE1}"/>
              </a:ext>
            </a:extLst>
          </p:cNvPr>
          <p:cNvGrpSpPr/>
          <p:nvPr/>
        </p:nvGrpSpPr>
        <p:grpSpPr>
          <a:xfrm>
            <a:off x="5776391" y="6142090"/>
            <a:ext cx="142576" cy="267386"/>
            <a:chOff x="7524342" y="505307"/>
            <a:chExt cx="203608" cy="439447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2657A1-EA8F-5CA2-53AE-60C2ED1526CE}"/>
                </a:ext>
              </a:extLst>
            </p:cNvPr>
            <p:cNvSpPr/>
            <p:nvPr/>
          </p:nvSpPr>
          <p:spPr>
            <a:xfrm>
              <a:off x="7524750" y="505307"/>
              <a:ext cx="203200" cy="19685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 dirty="0">
                <a:solidFill>
                  <a:schemeClr val="tx1"/>
                </a:solidFill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4E52F47-FE1E-A529-05EE-7CA6CED2868D}"/>
                </a:ext>
              </a:extLst>
            </p:cNvPr>
            <p:cNvCxnSpPr>
              <a:cxnSpLocks/>
            </p:cNvCxnSpPr>
            <p:nvPr/>
          </p:nvCxnSpPr>
          <p:spPr>
            <a:xfrm>
              <a:off x="7626350" y="696303"/>
              <a:ext cx="3768" cy="12703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DA8B739-2ACC-40E8-468C-1856B48E4D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750" y="823339"/>
              <a:ext cx="105368" cy="121415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106E5CD-BA60-47D1-EC3A-AFE1383C83F0}"/>
                </a:ext>
              </a:extLst>
            </p:cNvPr>
            <p:cNvCxnSpPr>
              <a:cxnSpLocks/>
            </p:cNvCxnSpPr>
            <p:nvPr/>
          </p:nvCxnSpPr>
          <p:spPr>
            <a:xfrm>
              <a:off x="7630118" y="823339"/>
              <a:ext cx="97832" cy="117923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4C75AA8-3101-00BF-C670-ADD27462978E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42" y="757823"/>
              <a:ext cx="203200" cy="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29CF693-C331-5CF2-54CD-604F0E1ECB15}"/>
              </a:ext>
            </a:extLst>
          </p:cNvPr>
          <p:cNvGrpSpPr/>
          <p:nvPr/>
        </p:nvGrpSpPr>
        <p:grpSpPr>
          <a:xfrm>
            <a:off x="4854156" y="6144215"/>
            <a:ext cx="142576" cy="267386"/>
            <a:chOff x="7524342" y="505307"/>
            <a:chExt cx="203608" cy="439447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8917789-BB65-3648-D8CD-363314222B2E}"/>
                </a:ext>
              </a:extLst>
            </p:cNvPr>
            <p:cNvSpPr/>
            <p:nvPr/>
          </p:nvSpPr>
          <p:spPr>
            <a:xfrm>
              <a:off x="7524750" y="505307"/>
              <a:ext cx="203200" cy="19685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DDFDADA-90D3-B815-E2A5-C584AC21EC07}"/>
                </a:ext>
              </a:extLst>
            </p:cNvPr>
            <p:cNvCxnSpPr>
              <a:cxnSpLocks/>
            </p:cNvCxnSpPr>
            <p:nvPr/>
          </p:nvCxnSpPr>
          <p:spPr>
            <a:xfrm>
              <a:off x="7626350" y="696303"/>
              <a:ext cx="3768" cy="12703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F7AE982-5408-6977-5EDC-FE2E0989B7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750" y="823339"/>
              <a:ext cx="105368" cy="121415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59D1727-0223-7C5F-C532-90F0F384F909}"/>
                </a:ext>
              </a:extLst>
            </p:cNvPr>
            <p:cNvCxnSpPr>
              <a:cxnSpLocks/>
            </p:cNvCxnSpPr>
            <p:nvPr/>
          </p:nvCxnSpPr>
          <p:spPr>
            <a:xfrm>
              <a:off x="7630118" y="823339"/>
              <a:ext cx="97832" cy="117923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183E27D-667B-7910-CC4D-4E27E8CFF1AF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42" y="757823"/>
              <a:ext cx="203200" cy="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97976671-1216-D454-092B-C24490F1D3CF}"/>
              </a:ext>
            </a:extLst>
          </p:cNvPr>
          <p:cNvGrpSpPr/>
          <p:nvPr/>
        </p:nvGrpSpPr>
        <p:grpSpPr>
          <a:xfrm>
            <a:off x="6698626" y="6143538"/>
            <a:ext cx="142576" cy="267386"/>
            <a:chOff x="7524342" y="505307"/>
            <a:chExt cx="203608" cy="439447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9FAB83DC-67AB-50DC-6DBF-F4E46ACB6D07}"/>
                </a:ext>
              </a:extLst>
            </p:cNvPr>
            <p:cNvSpPr/>
            <p:nvPr/>
          </p:nvSpPr>
          <p:spPr>
            <a:xfrm>
              <a:off x="7524750" y="505307"/>
              <a:ext cx="203200" cy="19685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 dirty="0">
                <a:solidFill>
                  <a:schemeClr val="tx1"/>
                </a:solidFill>
              </a:endParaRP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71DC644-D1C4-9AA0-5725-09AB94D29B57}"/>
                </a:ext>
              </a:extLst>
            </p:cNvPr>
            <p:cNvCxnSpPr>
              <a:cxnSpLocks/>
            </p:cNvCxnSpPr>
            <p:nvPr/>
          </p:nvCxnSpPr>
          <p:spPr>
            <a:xfrm>
              <a:off x="7626350" y="696303"/>
              <a:ext cx="3768" cy="12703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2C58B1A-27A4-521E-5194-6E48F38087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750" y="823339"/>
              <a:ext cx="105368" cy="121415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B602A52-FAEB-418E-D8D4-A0D63F87F8B4}"/>
                </a:ext>
              </a:extLst>
            </p:cNvPr>
            <p:cNvCxnSpPr>
              <a:cxnSpLocks/>
            </p:cNvCxnSpPr>
            <p:nvPr/>
          </p:nvCxnSpPr>
          <p:spPr>
            <a:xfrm>
              <a:off x="7630118" y="823339"/>
              <a:ext cx="97832" cy="117923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ED3C4C34-2235-048E-157D-3AE60F6F8F10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42" y="757823"/>
              <a:ext cx="203200" cy="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232C01B-A577-5B6B-9DB6-17D680A2A340}"/>
              </a:ext>
            </a:extLst>
          </p:cNvPr>
          <p:cNvGrpSpPr/>
          <p:nvPr/>
        </p:nvGrpSpPr>
        <p:grpSpPr>
          <a:xfrm>
            <a:off x="8473470" y="6133274"/>
            <a:ext cx="142576" cy="267386"/>
            <a:chOff x="7524342" y="505307"/>
            <a:chExt cx="203608" cy="439447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A7D7ABF-E830-7015-DE96-E0512758CFC9}"/>
                </a:ext>
              </a:extLst>
            </p:cNvPr>
            <p:cNvSpPr/>
            <p:nvPr/>
          </p:nvSpPr>
          <p:spPr>
            <a:xfrm>
              <a:off x="7524750" y="505307"/>
              <a:ext cx="203200" cy="19685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 dirty="0">
                <a:solidFill>
                  <a:schemeClr val="tx1"/>
                </a:solidFill>
              </a:endParaRP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15810C3-CDC4-5D06-899F-88B5DA86490D}"/>
                </a:ext>
              </a:extLst>
            </p:cNvPr>
            <p:cNvCxnSpPr>
              <a:cxnSpLocks/>
            </p:cNvCxnSpPr>
            <p:nvPr/>
          </p:nvCxnSpPr>
          <p:spPr>
            <a:xfrm>
              <a:off x="7626350" y="696303"/>
              <a:ext cx="3768" cy="12703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83A0C92-9B19-8197-01D7-477B52EC4E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750" y="823339"/>
              <a:ext cx="105368" cy="121415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767ABB45-6AAB-9C06-E141-85C34D7F3E98}"/>
                </a:ext>
              </a:extLst>
            </p:cNvPr>
            <p:cNvCxnSpPr>
              <a:cxnSpLocks/>
            </p:cNvCxnSpPr>
            <p:nvPr/>
          </p:nvCxnSpPr>
          <p:spPr>
            <a:xfrm>
              <a:off x="7630118" y="823339"/>
              <a:ext cx="97832" cy="117923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6BAC698-944B-AEEB-C654-361426E721F3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42" y="757823"/>
              <a:ext cx="203200" cy="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1A95F3B-55CE-331F-CB46-17D8369E062C}"/>
              </a:ext>
            </a:extLst>
          </p:cNvPr>
          <p:cNvGrpSpPr/>
          <p:nvPr/>
        </p:nvGrpSpPr>
        <p:grpSpPr>
          <a:xfrm>
            <a:off x="9395705" y="6148876"/>
            <a:ext cx="142576" cy="267386"/>
            <a:chOff x="7524342" y="505307"/>
            <a:chExt cx="203608" cy="439447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25CAD685-D33B-3B01-9A26-C1976942548C}"/>
                </a:ext>
              </a:extLst>
            </p:cNvPr>
            <p:cNvSpPr/>
            <p:nvPr/>
          </p:nvSpPr>
          <p:spPr>
            <a:xfrm>
              <a:off x="7524750" y="505307"/>
              <a:ext cx="203200" cy="19685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 dirty="0">
                <a:solidFill>
                  <a:schemeClr val="tx1"/>
                </a:solidFill>
              </a:endParaRPr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EA55F472-0506-1147-628A-86737E152B3F}"/>
                </a:ext>
              </a:extLst>
            </p:cNvPr>
            <p:cNvCxnSpPr>
              <a:cxnSpLocks/>
            </p:cNvCxnSpPr>
            <p:nvPr/>
          </p:nvCxnSpPr>
          <p:spPr>
            <a:xfrm>
              <a:off x="7626350" y="696303"/>
              <a:ext cx="3768" cy="12703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6B590FA-F180-7036-DBA0-B4FCCD4696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750" y="823339"/>
              <a:ext cx="105368" cy="121415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9CF61B6F-AE72-E9C9-C3F8-5E2B48572E60}"/>
                </a:ext>
              </a:extLst>
            </p:cNvPr>
            <p:cNvCxnSpPr>
              <a:cxnSpLocks/>
            </p:cNvCxnSpPr>
            <p:nvPr/>
          </p:nvCxnSpPr>
          <p:spPr>
            <a:xfrm>
              <a:off x="7630118" y="823339"/>
              <a:ext cx="97832" cy="117923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BD93C9AE-F86C-C5B5-D5B2-A1E6B48BED81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42" y="757823"/>
              <a:ext cx="203200" cy="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987B3FF-63C2-0C18-CDB2-4B6FC06FC57F}"/>
              </a:ext>
            </a:extLst>
          </p:cNvPr>
          <p:cNvGrpSpPr/>
          <p:nvPr/>
        </p:nvGrpSpPr>
        <p:grpSpPr>
          <a:xfrm>
            <a:off x="10231379" y="6142555"/>
            <a:ext cx="142576" cy="267386"/>
            <a:chOff x="7524342" y="505307"/>
            <a:chExt cx="203608" cy="439447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869E4E0D-2851-BAAA-12DF-5A3DAF0CB489}"/>
                </a:ext>
              </a:extLst>
            </p:cNvPr>
            <p:cNvSpPr/>
            <p:nvPr/>
          </p:nvSpPr>
          <p:spPr>
            <a:xfrm>
              <a:off x="7524750" y="505307"/>
              <a:ext cx="203200" cy="19685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 dirty="0">
                <a:solidFill>
                  <a:schemeClr val="tx1"/>
                </a:solidFill>
              </a:endParaRP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7E4EE3E1-EC09-55CE-1AC1-ABF17638E62D}"/>
                </a:ext>
              </a:extLst>
            </p:cNvPr>
            <p:cNvCxnSpPr>
              <a:cxnSpLocks/>
            </p:cNvCxnSpPr>
            <p:nvPr/>
          </p:nvCxnSpPr>
          <p:spPr>
            <a:xfrm>
              <a:off x="7626350" y="696303"/>
              <a:ext cx="3768" cy="12703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AF5CB85F-7022-F66C-1E22-3D60409A5E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750" y="823339"/>
              <a:ext cx="105368" cy="121415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C8D7C3C1-1780-AE54-76DE-3E6C4344AAC1}"/>
                </a:ext>
              </a:extLst>
            </p:cNvPr>
            <p:cNvCxnSpPr>
              <a:cxnSpLocks/>
            </p:cNvCxnSpPr>
            <p:nvPr/>
          </p:nvCxnSpPr>
          <p:spPr>
            <a:xfrm>
              <a:off x="7630118" y="823339"/>
              <a:ext cx="97832" cy="117923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892525B1-7A08-DE56-4567-0EC330C99BFE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42" y="757823"/>
              <a:ext cx="203200" cy="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7D2FC09-71D2-EB15-EF6F-C8E46DBABFB8}"/>
              </a:ext>
            </a:extLst>
          </p:cNvPr>
          <p:cNvGrpSpPr/>
          <p:nvPr/>
        </p:nvGrpSpPr>
        <p:grpSpPr>
          <a:xfrm>
            <a:off x="11063985" y="6144039"/>
            <a:ext cx="142576" cy="267386"/>
            <a:chOff x="7524342" y="505307"/>
            <a:chExt cx="203608" cy="439447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AC3D49C-9741-F0CA-8698-EA58E4E72C49}"/>
                </a:ext>
              </a:extLst>
            </p:cNvPr>
            <p:cNvSpPr/>
            <p:nvPr/>
          </p:nvSpPr>
          <p:spPr>
            <a:xfrm>
              <a:off x="7524750" y="505307"/>
              <a:ext cx="203200" cy="19685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 dirty="0">
                <a:solidFill>
                  <a:schemeClr val="tx1"/>
                </a:solidFill>
              </a:endParaRP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7B4325A-AE0A-B159-7515-BF10F1F8EC64}"/>
                </a:ext>
              </a:extLst>
            </p:cNvPr>
            <p:cNvCxnSpPr>
              <a:cxnSpLocks/>
            </p:cNvCxnSpPr>
            <p:nvPr/>
          </p:nvCxnSpPr>
          <p:spPr>
            <a:xfrm>
              <a:off x="7626350" y="696303"/>
              <a:ext cx="3768" cy="12703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6927909-C37E-C401-E984-2C61FFC3AF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750" y="823339"/>
              <a:ext cx="105368" cy="121415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67CB5F5B-AC4B-55AF-CD58-DED5049C07C2}"/>
                </a:ext>
              </a:extLst>
            </p:cNvPr>
            <p:cNvCxnSpPr>
              <a:cxnSpLocks/>
            </p:cNvCxnSpPr>
            <p:nvPr/>
          </p:nvCxnSpPr>
          <p:spPr>
            <a:xfrm>
              <a:off x="7630118" y="823339"/>
              <a:ext cx="97832" cy="117923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D37C6A2A-A53F-0195-3F18-B5DF0BB42298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42" y="757823"/>
              <a:ext cx="203200" cy="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A617309-A3FF-FC27-CF6E-7FDF1483517E}"/>
              </a:ext>
            </a:extLst>
          </p:cNvPr>
          <p:cNvGrpSpPr/>
          <p:nvPr/>
        </p:nvGrpSpPr>
        <p:grpSpPr>
          <a:xfrm>
            <a:off x="4751505" y="4010589"/>
            <a:ext cx="142576" cy="267386"/>
            <a:chOff x="7524342" y="505307"/>
            <a:chExt cx="203608" cy="439447"/>
          </a:xfrm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3673CEF-91DD-928E-FECD-53D93706A5B2}"/>
                </a:ext>
              </a:extLst>
            </p:cNvPr>
            <p:cNvSpPr/>
            <p:nvPr/>
          </p:nvSpPr>
          <p:spPr>
            <a:xfrm>
              <a:off x="7524750" y="505307"/>
              <a:ext cx="203200" cy="19685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 dirty="0">
                <a:solidFill>
                  <a:schemeClr val="tx1"/>
                </a:solidFill>
              </a:endParaRP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94AE7243-CB14-C01D-358E-16367B7C44C8}"/>
                </a:ext>
              </a:extLst>
            </p:cNvPr>
            <p:cNvCxnSpPr>
              <a:cxnSpLocks/>
            </p:cNvCxnSpPr>
            <p:nvPr/>
          </p:nvCxnSpPr>
          <p:spPr>
            <a:xfrm>
              <a:off x="7626350" y="696303"/>
              <a:ext cx="3768" cy="12703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66D0790-70A4-50EA-E6D8-E36D21E6CD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750" y="823339"/>
              <a:ext cx="105368" cy="121415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A7CCE041-05D9-A74C-FC90-12ED6E588CCD}"/>
                </a:ext>
              </a:extLst>
            </p:cNvPr>
            <p:cNvCxnSpPr>
              <a:cxnSpLocks/>
            </p:cNvCxnSpPr>
            <p:nvPr/>
          </p:nvCxnSpPr>
          <p:spPr>
            <a:xfrm>
              <a:off x="7630118" y="823339"/>
              <a:ext cx="97832" cy="117923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67639D13-2423-DC93-8FB2-0D0F982343F3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42" y="757823"/>
              <a:ext cx="203200" cy="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ED77D35-5DF2-68A8-7A79-66ED85A533DD}"/>
              </a:ext>
            </a:extLst>
          </p:cNvPr>
          <p:cNvSpPr txBox="1"/>
          <p:nvPr/>
        </p:nvSpPr>
        <p:spPr>
          <a:xfrm>
            <a:off x="7193386" y="3090766"/>
            <a:ext cx="948978" cy="55399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DE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SDVoF</a:t>
            </a:r>
            <a:br>
              <a:rPr lang="en-DE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DE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(SHERPA)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BA5E097C-5448-21A6-15CE-67F5A8EED2F1}"/>
              </a:ext>
            </a:extLst>
          </p:cNvPr>
          <p:cNvSpPr txBox="1">
            <a:spLocks/>
          </p:cNvSpPr>
          <p:nvPr/>
        </p:nvSpPr>
        <p:spPr>
          <a:xfrm>
            <a:off x="1009883" y="32839"/>
            <a:ext cx="10515600" cy="762225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BE" dirty="0" err="1"/>
              <a:t>Overview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75323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A37B13-D337-43E4-BDFE-F667B48BC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883" y="32839"/>
            <a:ext cx="10515600" cy="762225"/>
          </a:xfrm>
        </p:spPr>
        <p:txBody>
          <a:bodyPr/>
          <a:lstStyle/>
          <a:p>
            <a:r>
              <a:rPr lang="fr-BE" sz="3200"/>
              <a:t>TIMELINE</a:t>
            </a:r>
            <a:endParaRPr lang="en-IE" sz="24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C113EE2-AD7E-4D26-8DB4-E36D518A4F6B}"/>
              </a:ext>
            </a:extLst>
          </p:cNvPr>
          <p:cNvGrpSpPr/>
          <p:nvPr/>
        </p:nvGrpSpPr>
        <p:grpSpPr>
          <a:xfrm>
            <a:off x="2540717" y="1746732"/>
            <a:ext cx="7113467" cy="265732"/>
            <a:chOff x="1181828" y="1696234"/>
            <a:chExt cx="7266848" cy="319986"/>
          </a:xfrm>
        </p:grpSpPr>
        <p:sp>
          <p:nvSpPr>
            <p:cNvPr id="5" name="Parallelogram 4">
              <a:extLst>
                <a:ext uri="{FF2B5EF4-FFF2-40B4-BE49-F238E27FC236}">
                  <a16:creationId xmlns:a16="http://schemas.microsoft.com/office/drawing/2014/main" id="{9513A3D2-22C4-4799-BAA7-002DE7D2AE14}"/>
                </a:ext>
              </a:extLst>
            </p:cNvPr>
            <p:cNvSpPr/>
            <p:nvPr/>
          </p:nvSpPr>
          <p:spPr>
            <a:xfrm>
              <a:off x="1181828" y="1696234"/>
              <a:ext cx="1038121" cy="319986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2023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D2EC06AD-9B58-4C8B-91DB-7DCBCC5EFD20}"/>
                </a:ext>
              </a:extLst>
            </p:cNvPr>
            <p:cNvSpPr/>
            <p:nvPr/>
          </p:nvSpPr>
          <p:spPr>
            <a:xfrm>
              <a:off x="2219949" y="1696234"/>
              <a:ext cx="1038121" cy="319986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2024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Parallelogram 6">
              <a:extLst>
                <a:ext uri="{FF2B5EF4-FFF2-40B4-BE49-F238E27FC236}">
                  <a16:creationId xmlns:a16="http://schemas.microsoft.com/office/drawing/2014/main" id="{2CD02966-8ACF-49A6-8262-32BE5CFF0F2A}"/>
                </a:ext>
              </a:extLst>
            </p:cNvPr>
            <p:cNvSpPr/>
            <p:nvPr/>
          </p:nvSpPr>
          <p:spPr>
            <a:xfrm>
              <a:off x="3258071" y="1696234"/>
              <a:ext cx="1038121" cy="319986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2025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185B6ADA-E8EE-4512-9DD6-6D4FEB3CEA72}"/>
                </a:ext>
              </a:extLst>
            </p:cNvPr>
            <p:cNvSpPr/>
            <p:nvPr/>
          </p:nvSpPr>
          <p:spPr>
            <a:xfrm>
              <a:off x="4296192" y="1696234"/>
              <a:ext cx="1038121" cy="319986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2026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7F4DC2B6-FCE2-4F30-A789-36A985845230}"/>
                </a:ext>
              </a:extLst>
            </p:cNvPr>
            <p:cNvSpPr/>
            <p:nvPr/>
          </p:nvSpPr>
          <p:spPr>
            <a:xfrm>
              <a:off x="5334313" y="1696234"/>
              <a:ext cx="1038121" cy="319986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2027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E220ED79-70FB-47CC-8B0C-F2267812264F}"/>
                </a:ext>
              </a:extLst>
            </p:cNvPr>
            <p:cNvSpPr/>
            <p:nvPr/>
          </p:nvSpPr>
          <p:spPr>
            <a:xfrm>
              <a:off x="6372433" y="1696234"/>
              <a:ext cx="1038121" cy="319986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2028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1809E689-DF69-467A-8182-D08B57975802}"/>
                </a:ext>
              </a:extLst>
            </p:cNvPr>
            <p:cNvSpPr/>
            <p:nvPr/>
          </p:nvSpPr>
          <p:spPr>
            <a:xfrm>
              <a:off x="7410555" y="1696234"/>
              <a:ext cx="1038121" cy="319986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2029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78E2079-E64E-4E70-B8FC-484943F6E1CA}"/>
              </a:ext>
            </a:extLst>
          </p:cNvPr>
          <p:cNvSpPr/>
          <p:nvPr/>
        </p:nvSpPr>
        <p:spPr>
          <a:xfrm>
            <a:off x="5192110" y="2905289"/>
            <a:ext cx="4407922" cy="302549"/>
          </a:xfrm>
          <a:prstGeom prst="rect">
            <a:avLst/>
          </a:prstGeom>
          <a:solidFill>
            <a:srgbClr val="5081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Subsequent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projects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SDV platform</a:t>
            </a:r>
            <a:endParaRPr kumimoji="0" lang="en-IE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30F0D95-DADF-41BB-9ED2-218FBF2324D9}"/>
              </a:ext>
            </a:extLst>
          </p:cNvPr>
          <p:cNvSpPr/>
          <p:nvPr/>
        </p:nvSpPr>
        <p:spPr>
          <a:xfrm>
            <a:off x="4079032" y="3296620"/>
            <a:ext cx="5520999" cy="30254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Chips JU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(s) on automotive HW platform</a:t>
            </a:r>
            <a:endParaRPr kumimoji="0" lang="en-IE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10FDCE-F5CB-4D3E-AD5B-68045EAEC98C}"/>
              </a:ext>
            </a:extLst>
          </p:cNvPr>
          <p:cNvSpPr txBox="1"/>
          <p:nvPr/>
        </p:nvSpPr>
        <p:spPr>
          <a:xfrm>
            <a:off x="1552512" y="2147368"/>
            <a:ext cx="1323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KDT/</a:t>
            </a:r>
            <a:br>
              <a:rPr kumimoji="0" lang="fr-BE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fr-BE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Chips JU</a:t>
            </a: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94B526-8178-446F-A22A-B496FB6A2086}"/>
              </a:ext>
            </a:extLst>
          </p:cNvPr>
          <p:cNvSpPr txBox="1"/>
          <p:nvPr/>
        </p:nvSpPr>
        <p:spPr>
          <a:xfrm>
            <a:off x="1500229" y="3794361"/>
            <a:ext cx="1155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CCAM</a:t>
            </a: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87E05FE-A417-4AF2-829C-9CB4AE1301C4}"/>
              </a:ext>
            </a:extLst>
          </p:cNvPr>
          <p:cNvSpPr txBox="1"/>
          <p:nvPr/>
        </p:nvSpPr>
        <p:spPr>
          <a:xfrm>
            <a:off x="1537710" y="4316487"/>
            <a:ext cx="1190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2ZERO</a:t>
            </a: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14CDBD-F492-422E-AA2E-0429480507FE}"/>
              </a:ext>
            </a:extLst>
          </p:cNvPr>
          <p:cNvSpPr txBox="1"/>
          <p:nvPr/>
        </p:nvSpPr>
        <p:spPr>
          <a:xfrm>
            <a:off x="1537709" y="4788858"/>
            <a:ext cx="1138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Member</a:t>
            </a:r>
            <a:r>
              <a:rPr kumimoji="0" lang="fr-BE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States</a:t>
            </a: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B1BC78B-E93D-4BE1-9B1B-F81ECCBBA8C4}"/>
              </a:ext>
            </a:extLst>
          </p:cNvPr>
          <p:cNvSpPr/>
          <p:nvPr/>
        </p:nvSpPr>
        <p:spPr>
          <a:xfrm>
            <a:off x="2540717" y="4958100"/>
            <a:ext cx="7059314" cy="3155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National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projects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(e.g.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NeveOS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(FR),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SofDCar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(DE),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CeCaS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(DE), …) </a:t>
            </a:r>
            <a:endParaRPr kumimoji="0" lang="en-IE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BEF2FF-E766-4947-8BF1-0F5C952471AA}"/>
              </a:ext>
            </a:extLst>
          </p:cNvPr>
          <p:cNvSpPr/>
          <p:nvPr/>
        </p:nvSpPr>
        <p:spPr>
          <a:xfrm>
            <a:off x="4133184" y="3813458"/>
            <a:ext cx="5466847" cy="3155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ocusing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automated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driving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applications</a:t>
            </a:r>
            <a:endParaRPr kumimoji="0" lang="en-IE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39EAA20-593C-4D7B-A66C-A65B92B62AB1}"/>
              </a:ext>
            </a:extLst>
          </p:cNvPr>
          <p:cNvSpPr/>
          <p:nvPr/>
        </p:nvSpPr>
        <p:spPr>
          <a:xfrm>
            <a:off x="4130365" y="4363303"/>
            <a:ext cx="5469666" cy="3155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ocusing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electric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B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vehicle</a:t>
            </a: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applications</a:t>
            </a:r>
            <a:endParaRPr kumimoji="0" lang="en-IE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AD3D913-8F46-4133-8AE2-FFDE934A9BA7}"/>
              </a:ext>
            </a:extLst>
          </p:cNvPr>
          <p:cNvCxnSpPr>
            <a:cxnSpLocks/>
          </p:cNvCxnSpPr>
          <p:nvPr/>
        </p:nvCxnSpPr>
        <p:spPr>
          <a:xfrm>
            <a:off x="1618599" y="3727078"/>
            <a:ext cx="7563743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C1E854E-3B4C-4A2C-B067-1106A59911F6}"/>
              </a:ext>
            </a:extLst>
          </p:cNvPr>
          <p:cNvCxnSpPr>
            <a:cxnSpLocks/>
          </p:cNvCxnSpPr>
          <p:nvPr/>
        </p:nvCxnSpPr>
        <p:spPr>
          <a:xfrm>
            <a:off x="1618599" y="4255133"/>
            <a:ext cx="7563743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7A09097-5BDB-4EAC-9D16-4B8A4F57D83F}"/>
              </a:ext>
            </a:extLst>
          </p:cNvPr>
          <p:cNvCxnSpPr>
            <a:cxnSpLocks/>
          </p:cNvCxnSpPr>
          <p:nvPr/>
        </p:nvCxnSpPr>
        <p:spPr>
          <a:xfrm>
            <a:off x="1618599" y="4797450"/>
            <a:ext cx="7563743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CEFD9FF-A536-AF85-0E17-41323B2C51FA}"/>
              </a:ext>
            </a:extLst>
          </p:cNvPr>
          <p:cNvSpPr/>
          <p:nvPr/>
        </p:nvSpPr>
        <p:spPr>
          <a:xfrm>
            <a:off x="3102848" y="2173109"/>
            <a:ext cx="3135556" cy="277891"/>
          </a:xfrm>
          <a:prstGeom prst="rect">
            <a:avLst/>
          </a:prstGeom>
          <a:solidFill>
            <a:srgbClr val="5081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HAL4SDV</a:t>
            </a:r>
            <a:endParaRPr kumimoji="0" lang="en-IE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28CE4F-88DF-AA95-1C33-44BC31EFE159}"/>
              </a:ext>
            </a:extLst>
          </p:cNvPr>
          <p:cNvSpPr/>
          <p:nvPr/>
        </p:nvSpPr>
        <p:spPr>
          <a:xfrm>
            <a:off x="4309288" y="2500817"/>
            <a:ext cx="2984891" cy="302549"/>
          </a:xfrm>
          <a:prstGeom prst="rect">
            <a:avLst/>
          </a:prstGeom>
          <a:solidFill>
            <a:srgbClr val="5081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SDV: Middleware</a:t>
            </a:r>
            <a:endParaRPr kumimoji="0" lang="en-IE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0199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63CDD-A842-8ACB-3F10-915A1138D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3F94F02-AB09-E6B6-7122-CFD1F88E1E70}"/>
              </a:ext>
            </a:extLst>
          </p:cNvPr>
          <p:cNvSpPr/>
          <p:nvPr/>
        </p:nvSpPr>
        <p:spPr>
          <a:xfrm>
            <a:off x="5289648" y="4398278"/>
            <a:ext cx="3120802" cy="1019504"/>
          </a:xfrm>
          <a:prstGeom prst="roundRect">
            <a:avLst/>
          </a:prstGeom>
          <a:solidFill>
            <a:schemeClr val="accent5"/>
          </a:solidFill>
          <a:ln w="19050">
            <a:solidFill>
              <a:srgbClr val="F6995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b="1" dirty="0">
                <a:solidFill>
                  <a:schemeClr val="tx1"/>
                </a:solidFill>
              </a:rPr>
              <a:t>Phase n (EU Project X)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6B398C-060A-A63C-F92A-81AADD7BE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Phase Approach – Roadmap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FF2C6B2-FA0E-1E37-B195-96149F711527}"/>
              </a:ext>
            </a:extLst>
          </p:cNvPr>
          <p:cNvSpPr/>
          <p:nvPr/>
        </p:nvSpPr>
        <p:spPr>
          <a:xfrm>
            <a:off x="4144040" y="3269105"/>
            <a:ext cx="3120802" cy="1019504"/>
          </a:xfrm>
          <a:prstGeom prst="roundRect">
            <a:avLst/>
          </a:prstGeom>
          <a:solidFill>
            <a:schemeClr val="accent5"/>
          </a:solidFill>
          <a:ln w="19050">
            <a:solidFill>
              <a:srgbClr val="F6995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b="1" dirty="0">
                <a:solidFill>
                  <a:schemeClr val="tx1"/>
                </a:solidFill>
              </a:rPr>
              <a:t>Phase 2 (EU Project B)</a:t>
            </a:r>
          </a:p>
          <a:p>
            <a:endParaRPr lang="en-DE" sz="1400" dirty="0">
              <a:solidFill>
                <a:schemeClr val="tx1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419D7F9-2D1A-1C37-BB93-0F21340B7D5A}"/>
              </a:ext>
            </a:extLst>
          </p:cNvPr>
          <p:cNvSpPr/>
          <p:nvPr/>
        </p:nvSpPr>
        <p:spPr>
          <a:xfrm>
            <a:off x="3134844" y="2139932"/>
            <a:ext cx="3120802" cy="1019504"/>
          </a:xfrm>
          <a:prstGeom prst="roundRect">
            <a:avLst/>
          </a:prstGeom>
          <a:solidFill>
            <a:schemeClr val="accent5"/>
          </a:solidFill>
          <a:ln w="19050">
            <a:solidFill>
              <a:srgbClr val="F6995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b="1" dirty="0">
                <a:solidFill>
                  <a:schemeClr val="tx1"/>
                </a:solidFill>
              </a:rPr>
              <a:t>Phase 1 (EU Project 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dirty="0">
                <a:solidFill>
                  <a:schemeClr val="tx1"/>
                </a:solidFill>
              </a:rPr>
              <a:t>Definition phase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643359-B8F6-DD0D-082B-5A32DF562FFD}"/>
              </a:ext>
            </a:extLst>
          </p:cNvPr>
          <p:cNvSpPr/>
          <p:nvPr/>
        </p:nvSpPr>
        <p:spPr>
          <a:xfrm>
            <a:off x="3387255" y="2780009"/>
            <a:ext cx="381000" cy="328947"/>
          </a:xfrm>
          <a:prstGeom prst="rect">
            <a:avLst/>
          </a:prstGeom>
          <a:solidFill>
            <a:srgbClr val="00B0F0"/>
          </a:solidFill>
          <a:ln w="19050">
            <a:solidFill>
              <a:srgbClr val="E96D0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WP A.1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CB3153-29D4-7400-BBA3-0016FB3BB251}"/>
              </a:ext>
            </a:extLst>
          </p:cNvPr>
          <p:cNvSpPr/>
          <p:nvPr/>
        </p:nvSpPr>
        <p:spPr>
          <a:xfrm>
            <a:off x="4832759" y="3823720"/>
            <a:ext cx="381000" cy="328947"/>
          </a:xfrm>
          <a:prstGeom prst="rect">
            <a:avLst/>
          </a:prstGeom>
          <a:solidFill>
            <a:srgbClr val="00B0F0"/>
          </a:solidFill>
          <a:ln w="19050">
            <a:solidFill>
              <a:srgbClr val="E96D0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WP A.2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275163-B7A3-4CF1-D69D-7441B13686A0}"/>
              </a:ext>
            </a:extLst>
          </p:cNvPr>
          <p:cNvSpPr/>
          <p:nvPr/>
        </p:nvSpPr>
        <p:spPr>
          <a:xfrm>
            <a:off x="5351273" y="3830720"/>
            <a:ext cx="381000" cy="328947"/>
          </a:xfrm>
          <a:prstGeom prst="rect">
            <a:avLst/>
          </a:prstGeom>
          <a:solidFill>
            <a:srgbClr val="00B0F0"/>
          </a:solidFill>
          <a:ln w="19050">
            <a:solidFill>
              <a:srgbClr val="E96D0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WP A.3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68A4BF-33DD-9E58-9FDF-440CDA4B1D1C}"/>
              </a:ext>
            </a:extLst>
          </p:cNvPr>
          <p:cNvSpPr/>
          <p:nvPr/>
        </p:nvSpPr>
        <p:spPr>
          <a:xfrm>
            <a:off x="4545399" y="2786323"/>
            <a:ext cx="378680" cy="328947"/>
          </a:xfrm>
          <a:prstGeom prst="rect">
            <a:avLst/>
          </a:prstGeom>
          <a:solidFill>
            <a:srgbClr val="FFFF00"/>
          </a:solidFill>
          <a:ln w="19050">
            <a:solidFill>
              <a:srgbClr val="E96D0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WP B.1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393757-907E-0FA9-6F41-B4321B5C1C0D}"/>
              </a:ext>
            </a:extLst>
          </p:cNvPr>
          <p:cNvSpPr/>
          <p:nvPr/>
        </p:nvSpPr>
        <p:spPr>
          <a:xfrm>
            <a:off x="4314245" y="3823721"/>
            <a:ext cx="381000" cy="328947"/>
          </a:xfrm>
          <a:prstGeom prst="rect">
            <a:avLst/>
          </a:prstGeom>
          <a:solidFill>
            <a:srgbClr val="FFFF00"/>
          </a:solidFill>
          <a:ln w="19050">
            <a:solidFill>
              <a:srgbClr val="E96D0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WP B.2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31E5E8-52FF-B5E7-F5AF-AD865880201F}"/>
              </a:ext>
            </a:extLst>
          </p:cNvPr>
          <p:cNvSpPr/>
          <p:nvPr/>
        </p:nvSpPr>
        <p:spPr>
          <a:xfrm>
            <a:off x="5529846" y="4946736"/>
            <a:ext cx="381000" cy="328947"/>
          </a:xfrm>
          <a:prstGeom prst="rect">
            <a:avLst/>
          </a:prstGeom>
          <a:solidFill>
            <a:srgbClr val="FFFF00"/>
          </a:solidFill>
          <a:ln w="19050">
            <a:solidFill>
              <a:srgbClr val="E96D0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WP B.3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F4BA55-A4E5-7439-54F2-0DE4EE42527D}"/>
              </a:ext>
            </a:extLst>
          </p:cNvPr>
          <p:cNvSpPr/>
          <p:nvPr/>
        </p:nvSpPr>
        <p:spPr>
          <a:xfrm>
            <a:off x="3966327" y="2780961"/>
            <a:ext cx="381000" cy="328947"/>
          </a:xfrm>
          <a:prstGeom prst="rect">
            <a:avLst/>
          </a:prstGeom>
          <a:solidFill>
            <a:srgbClr val="92D050"/>
          </a:solidFill>
          <a:ln w="19050">
            <a:solidFill>
              <a:srgbClr val="E96D0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WP C.1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C6EE91-E247-B47C-CB0C-D8D6ECC19718}"/>
              </a:ext>
            </a:extLst>
          </p:cNvPr>
          <p:cNvSpPr/>
          <p:nvPr/>
        </p:nvSpPr>
        <p:spPr>
          <a:xfrm>
            <a:off x="5874646" y="3830719"/>
            <a:ext cx="381000" cy="328947"/>
          </a:xfrm>
          <a:prstGeom prst="rect">
            <a:avLst/>
          </a:prstGeom>
          <a:solidFill>
            <a:srgbClr val="92D050"/>
          </a:solidFill>
          <a:ln w="19050">
            <a:solidFill>
              <a:srgbClr val="E96D0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WP C.2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4F0C70-7044-A33B-E5C2-114DBFDBB6C4}"/>
              </a:ext>
            </a:extLst>
          </p:cNvPr>
          <p:cNvSpPr/>
          <p:nvPr/>
        </p:nvSpPr>
        <p:spPr>
          <a:xfrm>
            <a:off x="6038022" y="4952183"/>
            <a:ext cx="381000" cy="318052"/>
          </a:xfrm>
          <a:prstGeom prst="rect">
            <a:avLst/>
          </a:prstGeom>
          <a:solidFill>
            <a:srgbClr val="92D050"/>
          </a:solidFill>
          <a:ln w="19050">
            <a:solidFill>
              <a:srgbClr val="E96D0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WP C.3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F1619C41-76A2-EC1A-3C80-56EE8E11E685}"/>
              </a:ext>
            </a:extLst>
          </p:cNvPr>
          <p:cNvSpPr/>
          <p:nvPr/>
        </p:nvSpPr>
        <p:spPr>
          <a:xfrm>
            <a:off x="2196269" y="5724939"/>
            <a:ext cx="7939043" cy="731520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dirty="0">
                <a:solidFill>
                  <a:schemeClr val="tx1"/>
                </a:solidFill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777032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E1A53-DEE0-9036-6EF9-632C71C07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raphic 109">
            <a:extLst>
              <a:ext uri="{FF2B5EF4-FFF2-40B4-BE49-F238E27FC236}">
                <a16:creationId xmlns:a16="http://schemas.microsoft.com/office/drawing/2014/main" id="{AE37ACD7-3EC6-CC17-181F-CCC6395D2C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-6738065" y="-324696"/>
            <a:ext cx="45719" cy="45719"/>
          </a:xfrm>
          <a:prstGeom prst="rect">
            <a:avLst/>
          </a:pr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3AD1A525-B73F-1FF2-62F4-ADA59FB2A3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058390" y="-2564508"/>
            <a:ext cx="45719" cy="45719"/>
          </a:xfrm>
          <a:prstGeom prst="rect">
            <a:avLst/>
          </a:prstGeom>
        </p:spPr>
      </p:pic>
      <p:sp>
        <p:nvSpPr>
          <p:cNvPr id="1050" name="Title 2">
            <a:extLst>
              <a:ext uri="{FF2B5EF4-FFF2-40B4-BE49-F238E27FC236}">
                <a16:creationId xmlns:a16="http://schemas.microsoft.com/office/drawing/2014/main" id="{A1836D22-A3DA-E9D0-884B-E0DA3F049878}"/>
              </a:ext>
            </a:extLst>
          </p:cNvPr>
          <p:cNvSpPr txBox="1">
            <a:spLocks/>
          </p:cNvSpPr>
          <p:nvPr/>
        </p:nvSpPr>
        <p:spPr>
          <a:xfrm>
            <a:off x="1009883" y="32839"/>
            <a:ext cx="10515600" cy="762225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BE"/>
              <a:t>Consolidation of PAIN POINTS EU Commission + Project </a:t>
            </a:r>
            <a:r>
              <a:rPr lang="fr-BE" err="1"/>
              <a:t>Partners</a:t>
            </a:r>
            <a:endParaRPr lang="en-I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B5E2301-63A8-D866-0289-BA421402FD71}"/>
              </a:ext>
            </a:extLst>
          </p:cNvPr>
          <p:cNvSpPr/>
          <p:nvPr/>
        </p:nvSpPr>
        <p:spPr>
          <a:xfrm>
            <a:off x="290286" y="1199656"/>
            <a:ext cx="2717424" cy="3098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sz="1400" b="1">
                <a:solidFill>
                  <a:schemeClr val="tx1"/>
                </a:solidFill>
              </a:rPr>
              <a:t>A</a:t>
            </a:r>
            <a:r>
              <a:rPr lang="en-DE" sz="1400">
                <a:solidFill>
                  <a:schemeClr val="tx1"/>
                </a:solidFill>
              </a:rPr>
              <a:t>    Hardware/Software Abstraction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F6E529-0DFA-1C33-8699-2A6141D08FEA}"/>
              </a:ext>
            </a:extLst>
          </p:cNvPr>
          <p:cNvSpPr/>
          <p:nvPr/>
        </p:nvSpPr>
        <p:spPr>
          <a:xfrm>
            <a:off x="3122813" y="1199656"/>
            <a:ext cx="2717424" cy="3098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sz="1400" b="1">
                <a:solidFill>
                  <a:schemeClr val="tx1"/>
                </a:solidFill>
              </a:rPr>
              <a:t>B</a:t>
            </a:r>
            <a:r>
              <a:rPr lang="en-DE" sz="1400">
                <a:solidFill>
                  <a:schemeClr val="tx1"/>
                </a:solidFill>
              </a:rPr>
              <a:t>    API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B38EAF3-AAEF-E27B-F10C-B72CCD3C667A}"/>
              </a:ext>
            </a:extLst>
          </p:cNvPr>
          <p:cNvSpPr/>
          <p:nvPr/>
        </p:nvSpPr>
        <p:spPr>
          <a:xfrm>
            <a:off x="5955340" y="1199655"/>
            <a:ext cx="2717424" cy="3098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sz="1400" b="1">
                <a:solidFill>
                  <a:schemeClr val="tx1"/>
                </a:solidFill>
              </a:rPr>
              <a:t>C</a:t>
            </a:r>
            <a:r>
              <a:rPr lang="en-DE" sz="1400">
                <a:solidFill>
                  <a:schemeClr val="tx1"/>
                </a:solidFill>
              </a:rPr>
              <a:t>    Development Process Tools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B0E859-5710-D999-3ED8-0D032B11A2A1}"/>
              </a:ext>
            </a:extLst>
          </p:cNvPr>
          <p:cNvSpPr/>
          <p:nvPr/>
        </p:nvSpPr>
        <p:spPr>
          <a:xfrm>
            <a:off x="8787867" y="1199654"/>
            <a:ext cx="2717424" cy="3098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sz="1400" b="1">
                <a:solidFill>
                  <a:schemeClr val="tx1"/>
                </a:solidFill>
              </a:rPr>
              <a:t>D</a:t>
            </a:r>
            <a:r>
              <a:rPr lang="en-DE" sz="1400">
                <a:solidFill>
                  <a:schemeClr val="tx1"/>
                </a:solidFill>
              </a:rPr>
              <a:t>    Integration, Testing, Simulation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E63AA6-0AEE-270C-E5E7-F1298FFA8FED}"/>
              </a:ext>
            </a:extLst>
          </p:cNvPr>
          <p:cNvSpPr txBox="1"/>
          <p:nvPr/>
        </p:nvSpPr>
        <p:spPr>
          <a:xfrm>
            <a:off x="290286" y="1594982"/>
            <a:ext cx="2717424" cy="2492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HW Abstraction – Hypervisor</a:t>
            </a:r>
          </a:p>
          <a:p>
            <a:pPr marL="342900" indent="-34290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Middleware besides AUTOSAR Adaptive</a:t>
            </a:r>
          </a:p>
          <a:p>
            <a:pPr marL="342900" indent="-34290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Communication Middleware (DDS and other solutions)</a:t>
            </a:r>
          </a:p>
          <a:p>
            <a:pPr marL="342900" indent="-34290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Defragmentation of interfaces</a:t>
            </a:r>
          </a:p>
          <a:p>
            <a:pPr marL="342900" indent="-34290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Interface concept for service oriented and signal-oriented functions</a:t>
            </a:r>
          </a:p>
          <a:p>
            <a:pPr marL="342900" indent="-34290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Data Architecture for Automotive</a:t>
            </a:r>
          </a:p>
          <a:p>
            <a:pPr marL="342900" indent="-34290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Container/isolation for complex application (like HMI)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157924-1420-88CC-F523-5760ED781A2C}"/>
              </a:ext>
            </a:extLst>
          </p:cNvPr>
          <p:cNvSpPr txBox="1"/>
          <p:nvPr/>
        </p:nvSpPr>
        <p:spPr>
          <a:xfrm>
            <a:off x="3122813" y="1594941"/>
            <a:ext cx="2717424" cy="13388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VSS – Vehicle Signal Specification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Efficiently integrating SDV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Mapping for internationalization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 dirty="0"/>
              <a:t>Plug &amp; charge according to ISO standards available as open implementations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CF13F1-975F-2046-BBBB-0EE87474AE62}"/>
              </a:ext>
            </a:extLst>
          </p:cNvPr>
          <p:cNvSpPr txBox="1"/>
          <p:nvPr/>
        </p:nvSpPr>
        <p:spPr>
          <a:xfrm>
            <a:off x="5955339" y="1594941"/>
            <a:ext cx="2717424" cy="1446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Linux Ecosystem for Safety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Memory safe languages for critical systems</a:t>
            </a:r>
            <a:endParaRPr lang="en-GB" sz="1200"/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GB" sz="1200"/>
              <a:t>Open tool for architecture modelling following a model-based-systems-engineering approach for overall vehicle definition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C6CFDE-9D79-E3BF-7AD9-3FBD171E9FD2}"/>
              </a:ext>
            </a:extLst>
          </p:cNvPr>
          <p:cNvSpPr txBox="1"/>
          <p:nvPr/>
        </p:nvSpPr>
        <p:spPr>
          <a:xfrm>
            <a:off x="8787865" y="1588687"/>
            <a:ext cx="2717424" cy="14157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Tooling for performance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Tools interoperability in automotive SW dev area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Software testing on integration – level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Virtualisation for vehicle subsystems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Reprocessing / replay and simulation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3DEE8E4-B342-A5D2-E43C-CD14E2BD587E}"/>
              </a:ext>
            </a:extLst>
          </p:cNvPr>
          <p:cNvSpPr/>
          <p:nvPr/>
        </p:nvSpPr>
        <p:spPr>
          <a:xfrm>
            <a:off x="290286" y="4849445"/>
            <a:ext cx="2717424" cy="3098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sz="1400" b="1">
                <a:solidFill>
                  <a:schemeClr val="tx1"/>
                </a:solidFill>
              </a:rPr>
              <a:t>E</a:t>
            </a:r>
            <a:r>
              <a:rPr lang="en-DE" sz="1400">
                <a:solidFill>
                  <a:schemeClr val="tx1"/>
                </a:solidFill>
              </a:rPr>
              <a:t>    SW Maintenance &amp; Updateability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087AD8E-07A6-A8EA-B62B-C0BF2DC83317}"/>
              </a:ext>
            </a:extLst>
          </p:cNvPr>
          <p:cNvSpPr/>
          <p:nvPr/>
        </p:nvSpPr>
        <p:spPr>
          <a:xfrm>
            <a:off x="3122813" y="4849445"/>
            <a:ext cx="2717424" cy="3098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sz="1400" b="1">
                <a:solidFill>
                  <a:schemeClr val="tx1"/>
                </a:solidFill>
              </a:rPr>
              <a:t>F</a:t>
            </a:r>
            <a:r>
              <a:rPr lang="en-DE" sz="1400">
                <a:solidFill>
                  <a:schemeClr val="tx1"/>
                </a:solidFill>
              </a:rPr>
              <a:t>    Open Source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DFE5796-9F03-8BE7-7672-647A3D13C482}"/>
              </a:ext>
            </a:extLst>
          </p:cNvPr>
          <p:cNvSpPr/>
          <p:nvPr/>
        </p:nvSpPr>
        <p:spPr>
          <a:xfrm>
            <a:off x="6026551" y="4824178"/>
            <a:ext cx="2717424" cy="3098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sz="1400" b="1">
                <a:solidFill>
                  <a:schemeClr val="tx1"/>
                </a:solidFill>
              </a:rPr>
              <a:t>G</a:t>
            </a:r>
            <a:r>
              <a:rPr lang="en-DE" sz="1400">
                <a:solidFill>
                  <a:schemeClr val="tx1"/>
                </a:solidFill>
              </a:rPr>
              <a:t>    Mindset &amp; Ecosystem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22B8815-052C-8535-334B-E3386AA9409A}"/>
              </a:ext>
            </a:extLst>
          </p:cNvPr>
          <p:cNvSpPr/>
          <p:nvPr/>
        </p:nvSpPr>
        <p:spPr>
          <a:xfrm>
            <a:off x="8859079" y="4824178"/>
            <a:ext cx="2717424" cy="3098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DE" sz="1400" b="1">
                <a:solidFill>
                  <a:schemeClr val="tx1"/>
                </a:solidFill>
              </a:rPr>
              <a:t>H</a:t>
            </a:r>
            <a:r>
              <a:rPr lang="en-DE" sz="1400">
                <a:solidFill>
                  <a:schemeClr val="tx1"/>
                </a:solidFill>
              </a:rPr>
              <a:t>    Governance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495E398-B23E-5204-0A57-524D9D86D006}"/>
              </a:ext>
            </a:extLst>
          </p:cNvPr>
          <p:cNvSpPr txBox="1"/>
          <p:nvPr/>
        </p:nvSpPr>
        <p:spPr>
          <a:xfrm>
            <a:off x="338790" y="5244731"/>
            <a:ext cx="2717424" cy="446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Isolation of applications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Sustainable maintenance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CD3B515-E39B-A56D-BE6C-E8FB6A97236F}"/>
              </a:ext>
            </a:extLst>
          </p:cNvPr>
          <p:cNvSpPr txBox="1"/>
          <p:nvPr/>
        </p:nvSpPr>
        <p:spPr>
          <a:xfrm>
            <a:off x="3114146" y="5244730"/>
            <a:ext cx="271742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OSS blueprints for compliance with EU regulations (e.g. cyber security)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FDFD8C-25BF-BB05-D002-F201A7399388}"/>
              </a:ext>
            </a:extLst>
          </p:cNvPr>
          <p:cNvSpPr txBox="1"/>
          <p:nvPr/>
        </p:nvSpPr>
        <p:spPr>
          <a:xfrm>
            <a:off x="6026551" y="5227449"/>
            <a:ext cx="271742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Define and show “automotive grade”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6F96F56-3AA0-A740-9491-20D20E6CBCE9}"/>
              </a:ext>
            </a:extLst>
          </p:cNvPr>
          <p:cNvSpPr txBox="1"/>
          <p:nvPr/>
        </p:nvSpPr>
        <p:spPr>
          <a:xfrm>
            <a:off x="8859079" y="5213211"/>
            <a:ext cx="2717424" cy="630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Process Mapping: CRA Compliance with OSS supply chains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DE" sz="1200"/>
              <a:t>Open-Source Governance Model</a:t>
            </a:r>
          </a:p>
        </p:txBody>
      </p:sp>
    </p:spTree>
    <p:extLst>
      <p:ext uri="{BB962C8B-B14F-4D97-AF65-F5344CB8AC3E}">
        <p14:creationId xmlns:p14="http://schemas.microsoft.com/office/powerpoint/2010/main" val="75597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9E8FCA-3E85-F57F-73DE-570897BF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DD8E22-425B-E1D0-2A90-2A9FFCD5E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DE" sz="3200"/>
              <a:t>COVESA: Scope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9B1C9E-6F2B-E430-CB4A-0E8079032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©2023 COVESA</a:t>
            </a:r>
          </a:p>
        </p:txBody>
      </p:sp>
      <p:sp>
        <p:nvSpPr>
          <p:cNvPr id="38" name="Rechteck: abgerundete Ecken 10">
            <a:extLst>
              <a:ext uri="{FF2B5EF4-FFF2-40B4-BE49-F238E27FC236}">
                <a16:creationId xmlns:a16="http://schemas.microsoft.com/office/drawing/2014/main" id="{B0C80E19-9383-32B7-B88B-0B79E839C2C5}"/>
              </a:ext>
            </a:extLst>
          </p:cNvPr>
          <p:cNvSpPr/>
          <p:nvPr/>
        </p:nvSpPr>
        <p:spPr>
          <a:xfrm>
            <a:off x="440883" y="1111911"/>
            <a:ext cx="2340914" cy="931010"/>
          </a:xfrm>
          <a:prstGeom prst="roundRect">
            <a:avLst>
              <a:gd name="adj" fmla="val 52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9BBFBB-B515-A362-4886-027DA640E45C}"/>
              </a:ext>
            </a:extLst>
          </p:cNvPr>
          <p:cNvSpPr txBox="1"/>
          <p:nvPr/>
        </p:nvSpPr>
        <p:spPr>
          <a:xfrm>
            <a:off x="413125" y="5554036"/>
            <a:ext cx="1137916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44546A"/>
              </a:buClr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Common consistent data BASIS across multiple touch-points</a:t>
            </a:r>
            <a:r>
              <a:rPr kumimoji="0" lang="en-DE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0" name="Textfeld 97">
            <a:extLst>
              <a:ext uri="{FF2B5EF4-FFF2-40B4-BE49-F238E27FC236}">
                <a16:creationId xmlns:a16="http://schemas.microsoft.com/office/drawing/2014/main" id="{664E70A8-8E2E-D159-6D75-310771480D76}"/>
              </a:ext>
            </a:extLst>
          </p:cNvPr>
          <p:cNvSpPr txBox="1"/>
          <p:nvPr/>
        </p:nvSpPr>
        <p:spPr>
          <a:xfrm>
            <a:off x="286055" y="6119512"/>
            <a:ext cx="19946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https://</a:t>
            </a:r>
            <a:r>
              <a:rPr kumimoji="0" lang="de-DE" sz="12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www.covesa.global</a:t>
            </a: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</a:t>
            </a:r>
          </a:p>
        </p:txBody>
      </p:sp>
      <p:pic>
        <p:nvPicPr>
          <p:cNvPr id="41" name="Grafik 9">
            <a:extLst>
              <a:ext uri="{FF2B5EF4-FFF2-40B4-BE49-F238E27FC236}">
                <a16:creationId xmlns:a16="http://schemas.microsoft.com/office/drawing/2014/main" id="{99EF7711-7DDC-B37B-6868-D54D590DC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519" y="1171445"/>
            <a:ext cx="1782278" cy="803486"/>
          </a:xfrm>
          <a:prstGeom prst="rect">
            <a:avLst/>
          </a:prstGeom>
        </p:spPr>
      </p:pic>
      <p:sp>
        <p:nvSpPr>
          <p:cNvPr id="42" name="Textfeld 74">
            <a:extLst>
              <a:ext uri="{FF2B5EF4-FFF2-40B4-BE49-F238E27FC236}">
                <a16:creationId xmlns:a16="http://schemas.microsoft.com/office/drawing/2014/main" id="{28CB0D28-E9A4-D8B3-EFAB-A7051E473881}"/>
              </a:ext>
            </a:extLst>
          </p:cNvPr>
          <p:cNvSpPr txBox="1"/>
          <p:nvPr/>
        </p:nvSpPr>
        <p:spPr>
          <a:xfrm>
            <a:off x="440883" y="1393907"/>
            <a:ext cx="58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Key</a:t>
            </a:r>
          </a:p>
        </p:txBody>
      </p:sp>
      <p:sp>
        <p:nvSpPr>
          <p:cNvPr id="43" name="Ellipse 86">
            <a:extLst>
              <a:ext uri="{FF2B5EF4-FFF2-40B4-BE49-F238E27FC236}">
                <a16:creationId xmlns:a16="http://schemas.microsoft.com/office/drawing/2014/main" id="{A90E0122-9F4D-0F84-C577-EFCC8B3BD4F0}"/>
              </a:ext>
            </a:extLst>
          </p:cNvPr>
          <p:cNvSpPr/>
          <p:nvPr/>
        </p:nvSpPr>
        <p:spPr>
          <a:xfrm>
            <a:off x="3989847" y="3650344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" name="Textfeld 89">
            <a:extLst>
              <a:ext uri="{FF2B5EF4-FFF2-40B4-BE49-F238E27FC236}">
                <a16:creationId xmlns:a16="http://schemas.microsoft.com/office/drawing/2014/main" id="{F4A965BF-85EB-8A91-CF9F-3962E4064657}"/>
              </a:ext>
            </a:extLst>
          </p:cNvPr>
          <p:cNvSpPr txBox="1"/>
          <p:nvPr/>
        </p:nvSpPr>
        <p:spPr>
          <a:xfrm>
            <a:off x="3560395" y="3626297"/>
            <a:ext cx="4498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AI</a:t>
            </a:r>
          </a:p>
        </p:txBody>
      </p:sp>
      <p:sp>
        <p:nvSpPr>
          <p:cNvPr id="45" name="Ellipse 90">
            <a:extLst>
              <a:ext uri="{FF2B5EF4-FFF2-40B4-BE49-F238E27FC236}">
                <a16:creationId xmlns:a16="http://schemas.microsoft.com/office/drawing/2014/main" id="{2FE3D2D3-D99A-CCEF-55D7-D0BEB24C623F}"/>
              </a:ext>
            </a:extLst>
          </p:cNvPr>
          <p:cNvSpPr/>
          <p:nvPr/>
        </p:nvSpPr>
        <p:spPr>
          <a:xfrm>
            <a:off x="7929295" y="3636253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6" name="Textfeld 91">
            <a:extLst>
              <a:ext uri="{FF2B5EF4-FFF2-40B4-BE49-F238E27FC236}">
                <a16:creationId xmlns:a16="http://schemas.microsoft.com/office/drawing/2014/main" id="{C5B356E4-5A69-0B74-25BF-5BECAA1F2DAA}"/>
              </a:ext>
            </a:extLst>
          </p:cNvPr>
          <p:cNvSpPr txBox="1"/>
          <p:nvPr/>
        </p:nvSpPr>
        <p:spPr>
          <a:xfrm>
            <a:off x="7241399" y="3528048"/>
            <a:ext cx="7221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Hosted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</a:t>
            </a:r>
          </a:p>
        </p:txBody>
      </p:sp>
      <p:sp>
        <p:nvSpPr>
          <p:cNvPr id="47" name="Ellipse 90">
            <a:extLst>
              <a:ext uri="{FF2B5EF4-FFF2-40B4-BE49-F238E27FC236}">
                <a16:creationId xmlns:a16="http://schemas.microsoft.com/office/drawing/2014/main" id="{07EF639E-2EE8-1DFA-53BF-E23B9293171E}"/>
              </a:ext>
            </a:extLst>
          </p:cNvPr>
          <p:cNvSpPr/>
          <p:nvPr/>
        </p:nvSpPr>
        <p:spPr>
          <a:xfrm>
            <a:off x="5606416" y="3639509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8" name="Textfeld 91">
            <a:extLst>
              <a:ext uri="{FF2B5EF4-FFF2-40B4-BE49-F238E27FC236}">
                <a16:creationId xmlns:a16="http://schemas.microsoft.com/office/drawing/2014/main" id="{746D5B7B-3144-B4DD-A7CD-A3461BC7769A}"/>
              </a:ext>
            </a:extLst>
          </p:cNvPr>
          <p:cNvSpPr txBox="1"/>
          <p:nvPr/>
        </p:nvSpPr>
        <p:spPr>
          <a:xfrm>
            <a:off x="4950602" y="3528048"/>
            <a:ext cx="7778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Native OS</a:t>
            </a:r>
          </a:p>
        </p:txBody>
      </p:sp>
      <p:cxnSp>
        <p:nvCxnSpPr>
          <p:cNvPr id="49" name="Gerader Verbinder 13">
            <a:extLst>
              <a:ext uri="{FF2B5EF4-FFF2-40B4-BE49-F238E27FC236}">
                <a16:creationId xmlns:a16="http://schemas.microsoft.com/office/drawing/2014/main" id="{0F147190-0E01-E893-EAAC-2EEEC946C209}"/>
              </a:ext>
            </a:extLst>
          </p:cNvPr>
          <p:cNvCxnSpPr>
            <a:cxnSpLocks/>
          </p:cNvCxnSpPr>
          <p:nvPr/>
        </p:nvCxnSpPr>
        <p:spPr>
          <a:xfrm>
            <a:off x="2005533" y="4067951"/>
            <a:ext cx="8498231" cy="218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91">
            <a:extLst>
              <a:ext uri="{FF2B5EF4-FFF2-40B4-BE49-F238E27FC236}">
                <a16:creationId xmlns:a16="http://schemas.microsoft.com/office/drawing/2014/main" id="{8504A980-B128-DB7C-299C-01AB5B3D8C02}"/>
              </a:ext>
            </a:extLst>
          </p:cNvPr>
          <p:cNvSpPr txBox="1"/>
          <p:nvPr/>
        </p:nvSpPr>
        <p:spPr>
          <a:xfrm>
            <a:off x="4753764" y="4001285"/>
            <a:ext cx="1547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Legacy networks</a:t>
            </a:r>
          </a:p>
        </p:txBody>
      </p:sp>
      <p:sp>
        <p:nvSpPr>
          <p:cNvPr id="51" name="Textfeld 55">
            <a:extLst>
              <a:ext uri="{FF2B5EF4-FFF2-40B4-BE49-F238E27FC236}">
                <a16:creationId xmlns:a16="http://schemas.microsoft.com/office/drawing/2014/main" id="{138FA922-64BE-C7F2-5901-9896D6970EC8}"/>
              </a:ext>
            </a:extLst>
          </p:cNvPr>
          <p:cNvSpPr txBox="1"/>
          <p:nvPr/>
        </p:nvSpPr>
        <p:spPr>
          <a:xfrm>
            <a:off x="1731489" y="2193319"/>
            <a:ext cx="1706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Charging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point</a:t>
            </a: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2" name="Legende mit Linie 2 (Akzentuierungsbalken) 28">
            <a:extLst>
              <a:ext uri="{FF2B5EF4-FFF2-40B4-BE49-F238E27FC236}">
                <a16:creationId xmlns:a16="http://schemas.microsoft.com/office/drawing/2014/main" id="{6112ECF6-C205-E1B9-2095-8CA8F6A1EC54}"/>
              </a:ext>
            </a:extLst>
          </p:cNvPr>
          <p:cNvSpPr/>
          <p:nvPr/>
        </p:nvSpPr>
        <p:spPr>
          <a:xfrm rot="10800000">
            <a:off x="1360602" y="2212252"/>
            <a:ext cx="2189285" cy="369331"/>
          </a:xfrm>
          <a:prstGeom prst="accentCallout2">
            <a:avLst>
              <a:gd name="adj1" fmla="val 55027"/>
              <a:gd name="adj2" fmla="val 11460"/>
              <a:gd name="adj3" fmla="val 54958"/>
              <a:gd name="adj4" fmla="val -29667"/>
              <a:gd name="adj5" fmla="val -120912"/>
              <a:gd name="adj6" fmla="val -46733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Legende mit Linie 2 (Akzentuierungsbalken) 30">
            <a:extLst>
              <a:ext uri="{FF2B5EF4-FFF2-40B4-BE49-F238E27FC236}">
                <a16:creationId xmlns:a16="http://schemas.microsoft.com/office/drawing/2014/main" id="{53C5A1F2-6D46-84BA-6834-210B17A97AC9}"/>
              </a:ext>
            </a:extLst>
          </p:cNvPr>
          <p:cNvSpPr/>
          <p:nvPr/>
        </p:nvSpPr>
        <p:spPr>
          <a:xfrm rot="10800000">
            <a:off x="3053689" y="1524000"/>
            <a:ext cx="2189285" cy="369331"/>
          </a:xfrm>
          <a:prstGeom prst="accentCallout2">
            <a:avLst>
              <a:gd name="adj1" fmla="val 56841"/>
              <a:gd name="adj2" fmla="val 53553"/>
              <a:gd name="adj3" fmla="val 54218"/>
              <a:gd name="adj4" fmla="val 23605"/>
              <a:gd name="adj5" fmla="val -220451"/>
              <a:gd name="adj6" fmla="val -4469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" name="Textfeld 74">
            <a:extLst>
              <a:ext uri="{FF2B5EF4-FFF2-40B4-BE49-F238E27FC236}">
                <a16:creationId xmlns:a16="http://schemas.microsoft.com/office/drawing/2014/main" id="{667696E3-D81F-393A-9087-B292F6951CB2}"/>
              </a:ext>
            </a:extLst>
          </p:cNvPr>
          <p:cNvSpPr txBox="1"/>
          <p:nvPr/>
        </p:nvSpPr>
        <p:spPr>
          <a:xfrm>
            <a:off x="9359216" y="1556346"/>
            <a:ext cx="1578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Mobile device</a:t>
            </a:r>
          </a:p>
        </p:txBody>
      </p:sp>
      <p:sp>
        <p:nvSpPr>
          <p:cNvPr id="55" name="Legende mit Linie 2 (Akzentuierungsbalken) 34">
            <a:extLst>
              <a:ext uri="{FF2B5EF4-FFF2-40B4-BE49-F238E27FC236}">
                <a16:creationId xmlns:a16="http://schemas.microsoft.com/office/drawing/2014/main" id="{B9E72783-A75B-2113-8FBD-773D55091CF7}"/>
              </a:ext>
            </a:extLst>
          </p:cNvPr>
          <p:cNvSpPr/>
          <p:nvPr/>
        </p:nvSpPr>
        <p:spPr>
          <a:xfrm>
            <a:off x="8705583" y="1499556"/>
            <a:ext cx="2189285" cy="369331"/>
          </a:xfrm>
          <a:prstGeom prst="accentCallout2">
            <a:avLst>
              <a:gd name="adj1" fmla="val 41989"/>
              <a:gd name="adj2" fmla="val 25383"/>
              <a:gd name="adj3" fmla="val 44303"/>
              <a:gd name="adj4" fmla="val -17787"/>
              <a:gd name="adj5" fmla="val 291352"/>
              <a:gd name="adj6" fmla="val -44082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6" name="Textfeld 78">
            <a:extLst>
              <a:ext uri="{FF2B5EF4-FFF2-40B4-BE49-F238E27FC236}">
                <a16:creationId xmlns:a16="http://schemas.microsoft.com/office/drawing/2014/main" id="{2D5175E4-F4F7-DE63-63F5-CA73F7CEB38E}"/>
              </a:ext>
            </a:extLst>
          </p:cNvPr>
          <p:cNvSpPr txBox="1"/>
          <p:nvPr/>
        </p:nvSpPr>
        <p:spPr>
          <a:xfrm>
            <a:off x="3606893" y="1466926"/>
            <a:ext cx="1705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57" name="Textfeld 83">
            <a:extLst>
              <a:ext uri="{FF2B5EF4-FFF2-40B4-BE49-F238E27FC236}">
                <a16:creationId xmlns:a16="http://schemas.microsoft.com/office/drawing/2014/main" id="{08202801-1874-3999-DCC6-EA1DF907AA03}"/>
              </a:ext>
            </a:extLst>
          </p:cNvPr>
          <p:cNvSpPr txBox="1"/>
          <p:nvPr/>
        </p:nvSpPr>
        <p:spPr>
          <a:xfrm>
            <a:off x="9359216" y="2209764"/>
            <a:ext cx="2188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Cloud</a:t>
            </a:r>
          </a:p>
        </p:txBody>
      </p:sp>
      <p:sp>
        <p:nvSpPr>
          <p:cNvPr id="58" name="Legende mit Linie 2 (Akzentuierungsbalken) 36">
            <a:extLst>
              <a:ext uri="{FF2B5EF4-FFF2-40B4-BE49-F238E27FC236}">
                <a16:creationId xmlns:a16="http://schemas.microsoft.com/office/drawing/2014/main" id="{FC05D2BD-03E6-69C2-D505-03E553397C0C}"/>
              </a:ext>
            </a:extLst>
          </p:cNvPr>
          <p:cNvSpPr/>
          <p:nvPr/>
        </p:nvSpPr>
        <p:spPr>
          <a:xfrm>
            <a:off x="9037294" y="2159557"/>
            <a:ext cx="2189285" cy="369331"/>
          </a:xfrm>
          <a:prstGeom prst="accentCallout2">
            <a:avLst>
              <a:gd name="adj1" fmla="val 50282"/>
              <a:gd name="adj2" fmla="val 9595"/>
              <a:gd name="adj3" fmla="val 50627"/>
              <a:gd name="adj4" fmla="val -12439"/>
              <a:gd name="adj5" fmla="val 210699"/>
              <a:gd name="adj6" fmla="val -30094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9" name="Grafik 14">
            <a:extLst>
              <a:ext uri="{FF2B5EF4-FFF2-40B4-BE49-F238E27FC236}">
                <a16:creationId xmlns:a16="http://schemas.microsoft.com/office/drawing/2014/main" id="{70F1467A-56F0-DECD-8DE0-1F022C81DE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400" y="3543798"/>
            <a:ext cx="1173185" cy="449721"/>
          </a:xfrm>
          <a:prstGeom prst="rect">
            <a:avLst/>
          </a:prstGeom>
        </p:spPr>
      </p:pic>
      <p:pic>
        <p:nvPicPr>
          <p:cNvPr id="60" name="Grafik 15">
            <a:extLst>
              <a:ext uri="{FF2B5EF4-FFF2-40B4-BE49-F238E27FC236}">
                <a16:creationId xmlns:a16="http://schemas.microsoft.com/office/drawing/2014/main" id="{94DF3871-BD36-BAD2-C830-0072D6C403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400" y="2880078"/>
            <a:ext cx="1173185" cy="449721"/>
          </a:xfrm>
          <a:prstGeom prst="rect">
            <a:avLst/>
          </a:prstGeom>
        </p:spPr>
      </p:pic>
      <p:pic>
        <p:nvPicPr>
          <p:cNvPr id="61" name="Picture 2" descr="Bildergebnis für android logo">
            <a:extLst>
              <a:ext uri="{FF2B5EF4-FFF2-40B4-BE49-F238E27FC236}">
                <a16:creationId xmlns:a16="http://schemas.microsoft.com/office/drawing/2014/main" id="{12AD56EA-85B4-040B-BE0D-EF4BCC91E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300" y="3146327"/>
            <a:ext cx="722114" cy="38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2" name="Gerader Verbinder 113">
            <a:extLst>
              <a:ext uri="{FF2B5EF4-FFF2-40B4-BE49-F238E27FC236}">
                <a16:creationId xmlns:a16="http://schemas.microsoft.com/office/drawing/2014/main" id="{4D1DA465-08FA-636D-75E9-61DC0F005D30}"/>
              </a:ext>
            </a:extLst>
          </p:cNvPr>
          <p:cNvCxnSpPr>
            <a:cxnSpLocks/>
          </p:cNvCxnSpPr>
          <p:nvPr/>
        </p:nvCxnSpPr>
        <p:spPr>
          <a:xfrm>
            <a:off x="2006243" y="3424628"/>
            <a:ext cx="8498231" cy="437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7E6082E3-A199-07B5-374D-93A701FF0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351478" y="-297609"/>
            <a:ext cx="7328143" cy="6734760"/>
          </a:xfrm>
          <a:prstGeom prst="rect">
            <a:avLst/>
          </a:prstGeom>
          <a:noFill/>
          <a:effectLst>
            <a:glow rad="50800">
              <a:schemeClr val="accent1">
                <a:alpha val="40000"/>
              </a:schemeClr>
            </a:glow>
          </a:effectLst>
        </p:spPr>
      </p:pic>
      <p:sp>
        <p:nvSpPr>
          <p:cNvPr id="64" name="Ellipse 87">
            <a:extLst>
              <a:ext uri="{FF2B5EF4-FFF2-40B4-BE49-F238E27FC236}">
                <a16:creationId xmlns:a16="http://schemas.microsoft.com/office/drawing/2014/main" id="{0E0F1ED7-9923-8517-A845-7F872599EE64}"/>
              </a:ext>
            </a:extLst>
          </p:cNvPr>
          <p:cNvSpPr/>
          <p:nvPr/>
        </p:nvSpPr>
        <p:spPr>
          <a:xfrm>
            <a:off x="6193001" y="4004404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5" name="Ellipse 75">
            <a:extLst>
              <a:ext uri="{FF2B5EF4-FFF2-40B4-BE49-F238E27FC236}">
                <a16:creationId xmlns:a16="http://schemas.microsoft.com/office/drawing/2014/main" id="{FC445E0F-D2DC-6FD4-7ADC-BE87716D0652}"/>
              </a:ext>
            </a:extLst>
          </p:cNvPr>
          <p:cNvSpPr/>
          <p:nvPr/>
        </p:nvSpPr>
        <p:spPr>
          <a:xfrm>
            <a:off x="7533680" y="2655719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6" name="Ellipse 71">
            <a:extLst>
              <a:ext uri="{FF2B5EF4-FFF2-40B4-BE49-F238E27FC236}">
                <a16:creationId xmlns:a16="http://schemas.microsoft.com/office/drawing/2014/main" id="{90C42129-F40E-11E8-4E1C-D4C54E8453EB}"/>
              </a:ext>
            </a:extLst>
          </p:cNvPr>
          <p:cNvSpPr/>
          <p:nvPr/>
        </p:nvSpPr>
        <p:spPr>
          <a:xfrm>
            <a:off x="5325313" y="2736446"/>
            <a:ext cx="216000" cy="216000"/>
          </a:xfrm>
          <a:prstGeom prst="ellipse">
            <a:avLst/>
          </a:prstGeom>
          <a:solidFill>
            <a:schemeClr val="bg1">
              <a:lumMod val="75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7" name="Ellipse 54">
            <a:extLst>
              <a:ext uri="{FF2B5EF4-FFF2-40B4-BE49-F238E27FC236}">
                <a16:creationId xmlns:a16="http://schemas.microsoft.com/office/drawing/2014/main" id="{88FFF8FE-5EF6-53D6-1A72-EBCCD9C55AAE}"/>
              </a:ext>
            </a:extLst>
          </p:cNvPr>
          <p:cNvSpPr/>
          <p:nvPr/>
        </p:nvSpPr>
        <p:spPr>
          <a:xfrm>
            <a:off x="4559020" y="3117887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8" name="Ellipse 82">
            <a:extLst>
              <a:ext uri="{FF2B5EF4-FFF2-40B4-BE49-F238E27FC236}">
                <a16:creationId xmlns:a16="http://schemas.microsoft.com/office/drawing/2014/main" id="{E98B6521-E6E8-90B0-3FA2-3CD1E6FE8BA8}"/>
              </a:ext>
            </a:extLst>
          </p:cNvPr>
          <p:cNvSpPr/>
          <p:nvPr/>
        </p:nvSpPr>
        <p:spPr>
          <a:xfrm>
            <a:off x="8165665" y="3017487"/>
            <a:ext cx="222552" cy="22382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69" name="Picture 2" descr="Bildergebnis für android logo">
            <a:extLst>
              <a:ext uri="{FF2B5EF4-FFF2-40B4-BE49-F238E27FC236}">
                <a16:creationId xmlns:a16="http://schemas.microsoft.com/office/drawing/2014/main" id="{8757A60C-3D41-6485-F7AA-D6D3656A7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526" y="1200710"/>
            <a:ext cx="722114" cy="38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35D52C-13DD-32ED-4376-E9500F15752E}"/>
              </a:ext>
            </a:extLst>
          </p:cNvPr>
          <p:cNvSpPr txBox="1"/>
          <p:nvPr/>
        </p:nvSpPr>
        <p:spPr>
          <a:xfrm>
            <a:off x="-70159" y="3480544"/>
            <a:ext cx="242163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DE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HAL4SDV targets to implement the lines</a:t>
            </a:r>
          </a:p>
        </p:txBody>
      </p:sp>
    </p:spTree>
    <p:extLst>
      <p:ext uri="{BB962C8B-B14F-4D97-AF65-F5344CB8AC3E}">
        <p14:creationId xmlns:p14="http://schemas.microsoft.com/office/powerpoint/2010/main" val="2236375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9E8FCA-3E85-F57F-73DE-570897BF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DD8E22-425B-E1D0-2A90-2A9FFCD5E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COVESA: Vehicle architecture pattern</a:t>
            </a:r>
            <a:br>
              <a:rPr lang="en-GB" dirty="0"/>
            </a:br>
            <a:r>
              <a:rPr lang="en-GB" b="0" dirty="0"/>
              <a:t>to illustrate the needs identified in the EU </a:t>
            </a:r>
            <a:r>
              <a:rPr lang="en-GB" b="0" dirty="0" err="1"/>
              <a:t>SDV</a:t>
            </a:r>
            <a:r>
              <a:rPr lang="en-GB" b="0" cap="none" dirty="0" err="1"/>
              <a:t>o</a:t>
            </a:r>
            <a:r>
              <a:rPr lang="en-GB" b="0" dirty="0" err="1"/>
              <a:t>F</a:t>
            </a:r>
            <a:r>
              <a:rPr lang="en-GB" b="0" dirty="0"/>
              <a:t> Initiative</a:t>
            </a:r>
            <a:br>
              <a:rPr lang="en-GB" b="0" dirty="0"/>
            </a:br>
            <a:endParaRPr lang="en-DE" b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9B1C9E-6F2B-E430-CB4A-0E8079032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©2023 COVESA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4DFFE3-94B0-E224-A8B1-E503205D5DDB}"/>
              </a:ext>
            </a:extLst>
          </p:cNvPr>
          <p:cNvSpPr/>
          <p:nvPr/>
        </p:nvSpPr>
        <p:spPr>
          <a:xfrm>
            <a:off x="2936623" y="4456563"/>
            <a:ext cx="632077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Zone ECU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F123A6-2E11-E755-876E-66A56B0119AC}"/>
              </a:ext>
            </a:extLst>
          </p:cNvPr>
          <p:cNvSpPr/>
          <p:nvPr/>
        </p:nvSpPr>
        <p:spPr>
          <a:xfrm>
            <a:off x="4623731" y="4456563"/>
            <a:ext cx="632077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Zone ECU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EC2D97-71C5-AD0F-F3BC-A622C0F28B0E}"/>
              </a:ext>
            </a:extLst>
          </p:cNvPr>
          <p:cNvSpPr/>
          <p:nvPr/>
        </p:nvSpPr>
        <p:spPr>
          <a:xfrm>
            <a:off x="6215977" y="4456563"/>
            <a:ext cx="632077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Zone ECU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129383-6101-12BF-4984-DF81CBC0E072}"/>
              </a:ext>
            </a:extLst>
          </p:cNvPr>
          <p:cNvSpPr/>
          <p:nvPr/>
        </p:nvSpPr>
        <p:spPr>
          <a:xfrm>
            <a:off x="7825281" y="4456563"/>
            <a:ext cx="632077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Zone ECU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5AA2D6-93F3-358B-3F04-C84579EECDEB}"/>
              </a:ext>
            </a:extLst>
          </p:cNvPr>
          <p:cNvSpPr/>
          <p:nvPr/>
        </p:nvSpPr>
        <p:spPr>
          <a:xfrm>
            <a:off x="8318500" y="4879058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B4EA97-20E5-E320-9A21-2CA340BD548C}"/>
              </a:ext>
            </a:extLst>
          </p:cNvPr>
          <p:cNvSpPr/>
          <p:nvPr/>
        </p:nvSpPr>
        <p:spPr>
          <a:xfrm>
            <a:off x="8318500" y="5229883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2BBAB3-67C3-9186-4870-4A72C2CDE657}"/>
              </a:ext>
            </a:extLst>
          </p:cNvPr>
          <p:cNvSpPr/>
          <p:nvPr/>
        </p:nvSpPr>
        <p:spPr>
          <a:xfrm>
            <a:off x="8318500" y="5580708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75F9C5-5605-F887-52A3-BA9CE92FC256}"/>
              </a:ext>
            </a:extLst>
          </p:cNvPr>
          <p:cNvSpPr/>
          <p:nvPr/>
        </p:nvSpPr>
        <p:spPr>
          <a:xfrm>
            <a:off x="8318500" y="5931532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760593-E5E8-836C-1312-8F08D82D47A3}"/>
              </a:ext>
            </a:extLst>
          </p:cNvPr>
          <p:cNvSpPr/>
          <p:nvPr/>
        </p:nvSpPr>
        <p:spPr>
          <a:xfrm>
            <a:off x="7550890" y="4876474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034F9E-43DA-C754-12CA-5C98DF553547}"/>
              </a:ext>
            </a:extLst>
          </p:cNvPr>
          <p:cNvSpPr/>
          <p:nvPr/>
        </p:nvSpPr>
        <p:spPr>
          <a:xfrm>
            <a:off x="7550890" y="5227299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A3C6F7-6D25-C942-8737-DBBC69D7FF79}"/>
              </a:ext>
            </a:extLst>
          </p:cNvPr>
          <p:cNvSpPr/>
          <p:nvPr/>
        </p:nvSpPr>
        <p:spPr>
          <a:xfrm>
            <a:off x="7550890" y="5578124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D86EC57-5D22-34B7-120D-6254EBE15FAB}"/>
              </a:ext>
            </a:extLst>
          </p:cNvPr>
          <p:cNvSpPr/>
          <p:nvPr/>
        </p:nvSpPr>
        <p:spPr>
          <a:xfrm>
            <a:off x="7550890" y="5928948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04CD27-2C7E-4651-C315-04E5C98BC90E}"/>
              </a:ext>
            </a:extLst>
          </p:cNvPr>
          <p:cNvSpPr/>
          <p:nvPr/>
        </p:nvSpPr>
        <p:spPr>
          <a:xfrm>
            <a:off x="6715972" y="4879058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81DB0D1-2A22-903D-6F08-C352D259E142}"/>
              </a:ext>
            </a:extLst>
          </p:cNvPr>
          <p:cNvSpPr/>
          <p:nvPr/>
        </p:nvSpPr>
        <p:spPr>
          <a:xfrm>
            <a:off x="6715972" y="5229883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4CF5D5-90B2-ECB4-E831-F37AB9B50A2B}"/>
              </a:ext>
            </a:extLst>
          </p:cNvPr>
          <p:cNvSpPr/>
          <p:nvPr/>
        </p:nvSpPr>
        <p:spPr>
          <a:xfrm>
            <a:off x="6715972" y="5580708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01351C-609B-6C99-49BC-6846E8F95DB8}"/>
              </a:ext>
            </a:extLst>
          </p:cNvPr>
          <p:cNvSpPr/>
          <p:nvPr/>
        </p:nvSpPr>
        <p:spPr>
          <a:xfrm>
            <a:off x="6715972" y="5931532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AD4AFD-28BB-7A07-6537-0E51EF2ABFD5}"/>
              </a:ext>
            </a:extLst>
          </p:cNvPr>
          <p:cNvSpPr/>
          <p:nvPr/>
        </p:nvSpPr>
        <p:spPr>
          <a:xfrm>
            <a:off x="5948362" y="4876474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3B96183-9CA7-9B3D-01A3-6BC0FC2D8D13}"/>
              </a:ext>
            </a:extLst>
          </p:cNvPr>
          <p:cNvSpPr/>
          <p:nvPr/>
        </p:nvSpPr>
        <p:spPr>
          <a:xfrm>
            <a:off x="5948362" y="5227299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D82ACFE-7D89-EC5D-1955-4619C6DBAA1F}"/>
              </a:ext>
            </a:extLst>
          </p:cNvPr>
          <p:cNvSpPr/>
          <p:nvPr/>
        </p:nvSpPr>
        <p:spPr>
          <a:xfrm>
            <a:off x="5948362" y="5578124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F724754-8829-AE20-129B-0C787199E9F7}"/>
              </a:ext>
            </a:extLst>
          </p:cNvPr>
          <p:cNvSpPr/>
          <p:nvPr/>
        </p:nvSpPr>
        <p:spPr>
          <a:xfrm>
            <a:off x="5948362" y="5928948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4637DB-5128-5E1C-D4C8-8FFE94574833}"/>
              </a:ext>
            </a:extLst>
          </p:cNvPr>
          <p:cNvSpPr/>
          <p:nvPr/>
        </p:nvSpPr>
        <p:spPr>
          <a:xfrm>
            <a:off x="5110228" y="4879058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A675566-51E6-457A-83B1-4040E31DEEF1}"/>
              </a:ext>
            </a:extLst>
          </p:cNvPr>
          <p:cNvSpPr/>
          <p:nvPr/>
        </p:nvSpPr>
        <p:spPr>
          <a:xfrm>
            <a:off x="5110228" y="5229883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EBA9734-8B97-800B-F64B-06B2A36AB422}"/>
              </a:ext>
            </a:extLst>
          </p:cNvPr>
          <p:cNvSpPr/>
          <p:nvPr/>
        </p:nvSpPr>
        <p:spPr>
          <a:xfrm>
            <a:off x="5110228" y="5580708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4A628AE-344C-6FF5-282A-E30211B81A2D}"/>
              </a:ext>
            </a:extLst>
          </p:cNvPr>
          <p:cNvSpPr/>
          <p:nvPr/>
        </p:nvSpPr>
        <p:spPr>
          <a:xfrm>
            <a:off x="5110228" y="5931532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877210-A727-99F1-E03B-388A95AFE501}"/>
              </a:ext>
            </a:extLst>
          </p:cNvPr>
          <p:cNvSpPr/>
          <p:nvPr/>
        </p:nvSpPr>
        <p:spPr>
          <a:xfrm>
            <a:off x="4342618" y="4876474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10B98B6-792E-3248-3556-BF37D4FE528A}"/>
              </a:ext>
            </a:extLst>
          </p:cNvPr>
          <p:cNvSpPr/>
          <p:nvPr/>
        </p:nvSpPr>
        <p:spPr>
          <a:xfrm>
            <a:off x="4342618" y="5227299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2D84A4D-4319-D82F-CBE1-436B530D8B8C}"/>
              </a:ext>
            </a:extLst>
          </p:cNvPr>
          <p:cNvSpPr/>
          <p:nvPr/>
        </p:nvSpPr>
        <p:spPr>
          <a:xfrm>
            <a:off x="4342618" y="5578124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7F02A0B-0EB0-81DB-7C45-4118B8AF0AAC}"/>
              </a:ext>
            </a:extLst>
          </p:cNvPr>
          <p:cNvSpPr/>
          <p:nvPr/>
        </p:nvSpPr>
        <p:spPr>
          <a:xfrm>
            <a:off x="4342618" y="5928948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EF59C8D-7425-F634-29A4-F080B52DFE83}"/>
              </a:ext>
            </a:extLst>
          </p:cNvPr>
          <p:cNvSpPr/>
          <p:nvPr/>
        </p:nvSpPr>
        <p:spPr>
          <a:xfrm>
            <a:off x="3433662" y="4887400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B72F89A-E4A4-0DDC-7A2B-DCAD1341952A}"/>
              </a:ext>
            </a:extLst>
          </p:cNvPr>
          <p:cNvSpPr/>
          <p:nvPr/>
        </p:nvSpPr>
        <p:spPr>
          <a:xfrm>
            <a:off x="3433662" y="5238225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7861B10-E68E-25D8-D928-B1B1039330CC}"/>
              </a:ext>
            </a:extLst>
          </p:cNvPr>
          <p:cNvSpPr/>
          <p:nvPr/>
        </p:nvSpPr>
        <p:spPr>
          <a:xfrm>
            <a:off x="3433662" y="5589050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17591AB-0C31-E309-FEE5-F67B0B460C82}"/>
              </a:ext>
            </a:extLst>
          </p:cNvPr>
          <p:cNvSpPr/>
          <p:nvPr/>
        </p:nvSpPr>
        <p:spPr>
          <a:xfrm>
            <a:off x="3433662" y="5939874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AE5DB40-499C-702B-F111-5C9790A89B86}"/>
              </a:ext>
            </a:extLst>
          </p:cNvPr>
          <p:cNvSpPr/>
          <p:nvPr/>
        </p:nvSpPr>
        <p:spPr>
          <a:xfrm>
            <a:off x="2666052" y="4884816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7975FA-A6CA-5CD9-52D3-1C26CF8C33BA}"/>
              </a:ext>
            </a:extLst>
          </p:cNvPr>
          <p:cNvSpPr/>
          <p:nvPr/>
        </p:nvSpPr>
        <p:spPr>
          <a:xfrm>
            <a:off x="2666052" y="5235641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BFA421F-12CA-439A-B86C-333D9C3CB60F}"/>
              </a:ext>
            </a:extLst>
          </p:cNvPr>
          <p:cNvSpPr/>
          <p:nvPr/>
        </p:nvSpPr>
        <p:spPr>
          <a:xfrm>
            <a:off x="2666052" y="5586466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589C345-80A5-9DE1-EC37-055405682035}"/>
              </a:ext>
            </a:extLst>
          </p:cNvPr>
          <p:cNvSpPr/>
          <p:nvPr/>
        </p:nvSpPr>
        <p:spPr>
          <a:xfrm>
            <a:off x="2666052" y="5937290"/>
            <a:ext cx="412010" cy="2348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900">
                <a:solidFill>
                  <a:schemeClr val="tx1"/>
                </a:solidFill>
              </a:rPr>
              <a:t>ECU</a:t>
            </a:r>
          </a:p>
        </p:txBody>
      </p: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E04F2846-95F7-7B1A-D223-37151A032E39}"/>
              </a:ext>
            </a:extLst>
          </p:cNvPr>
          <p:cNvCxnSpPr>
            <a:cxnSpLocks/>
            <a:stCxn id="39" idx="3"/>
            <a:endCxn id="35" idx="1"/>
          </p:cNvCxnSpPr>
          <p:nvPr/>
        </p:nvCxnSpPr>
        <p:spPr>
          <a:xfrm>
            <a:off x="3078062" y="5002235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2256DDC9-0AEF-9857-7FBC-91AA033B2BCC}"/>
              </a:ext>
            </a:extLst>
          </p:cNvPr>
          <p:cNvCxnSpPr>
            <a:cxnSpLocks/>
            <a:stCxn id="40" idx="3"/>
            <a:endCxn id="36" idx="1"/>
          </p:cNvCxnSpPr>
          <p:nvPr/>
        </p:nvCxnSpPr>
        <p:spPr>
          <a:xfrm>
            <a:off x="3078062" y="5353060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F9639C8-6F6C-1FCF-1C9C-21F67ED54C67}"/>
              </a:ext>
            </a:extLst>
          </p:cNvPr>
          <p:cNvCxnSpPr>
            <a:cxnSpLocks/>
            <a:stCxn id="41" idx="3"/>
            <a:endCxn id="37" idx="1"/>
          </p:cNvCxnSpPr>
          <p:nvPr/>
        </p:nvCxnSpPr>
        <p:spPr>
          <a:xfrm>
            <a:off x="3078062" y="5703885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D7A2904F-310B-BBE3-0F4C-47DA940C8DD1}"/>
              </a:ext>
            </a:extLst>
          </p:cNvPr>
          <p:cNvCxnSpPr>
            <a:cxnSpLocks/>
            <a:stCxn id="38" idx="1"/>
            <a:endCxn id="7" idx="2"/>
          </p:cNvCxnSpPr>
          <p:nvPr/>
        </p:nvCxnSpPr>
        <p:spPr>
          <a:xfrm rot="10800000">
            <a:off x="3252662" y="4691401"/>
            <a:ext cx="181000" cy="1365893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DF7B5A94-2013-6481-DEBF-C437DC87CE23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3078062" y="6057293"/>
            <a:ext cx="355600" cy="12700"/>
          </a:xfrm>
          <a:prstGeom prst="bentConnector3">
            <a:avLst>
              <a:gd name="adj1" fmla="val 10178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99B9FD67-C2C6-0428-3B73-1D905E38CCAB}"/>
              </a:ext>
            </a:extLst>
          </p:cNvPr>
          <p:cNvCxnSpPr>
            <a:cxnSpLocks/>
          </p:cNvCxnSpPr>
          <p:nvPr/>
        </p:nvCxnSpPr>
        <p:spPr>
          <a:xfrm>
            <a:off x="4761821" y="5002235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553BE427-5D10-524A-0297-E04300B82257}"/>
              </a:ext>
            </a:extLst>
          </p:cNvPr>
          <p:cNvCxnSpPr>
            <a:cxnSpLocks/>
          </p:cNvCxnSpPr>
          <p:nvPr/>
        </p:nvCxnSpPr>
        <p:spPr>
          <a:xfrm>
            <a:off x="4761821" y="5353060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AA3E9034-EAE8-EFAF-949B-7FF34B873FCA}"/>
              </a:ext>
            </a:extLst>
          </p:cNvPr>
          <p:cNvCxnSpPr>
            <a:cxnSpLocks/>
          </p:cNvCxnSpPr>
          <p:nvPr/>
        </p:nvCxnSpPr>
        <p:spPr>
          <a:xfrm>
            <a:off x="4761821" y="5703885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>
            <a:extLst>
              <a:ext uri="{FF2B5EF4-FFF2-40B4-BE49-F238E27FC236}">
                <a16:creationId xmlns:a16="http://schemas.microsoft.com/office/drawing/2014/main" id="{9261B1B1-B3F8-A174-4613-D3F18F3AE8BB}"/>
              </a:ext>
            </a:extLst>
          </p:cNvPr>
          <p:cNvCxnSpPr>
            <a:cxnSpLocks/>
          </p:cNvCxnSpPr>
          <p:nvPr/>
        </p:nvCxnSpPr>
        <p:spPr>
          <a:xfrm rot="10800000">
            <a:off x="4936421" y="4690059"/>
            <a:ext cx="181000" cy="136723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BB1E27B9-65C3-371E-AA90-72D1DF3CCC75}"/>
              </a:ext>
            </a:extLst>
          </p:cNvPr>
          <p:cNvCxnSpPr>
            <a:cxnSpLocks/>
          </p:cNvCxnSpPr>
          <p:nvPr/>
        </p:nvCxnSpPr>
        <p:spPr>
          <a:xfrm>
            <a:off x="4761821" y="6057293"/>
            <a:ext cx="355600" cy="12700"/>
          </a:xfrm>
          <a:prstGeom prst="bentConnector3">
            <a:avLst>
              <a:gd name="adj1" fmla="val 10178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BB37C48E-C8B1-267D-0887-38370E5D51FA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6360372" y="4996477"/>
            <a:ext cx="355600" cy="8342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>
            <a:extLst>
              <a:ext uri="{FF2B5EF4-FFF2-40B4-BE49-F238E27FC236}">
                <a16:creationId xmlns:a16="http://schemas.microsoft.com/office/drawing/2014/main" id="{57171CC6-ABE0-8D3A-246D-AF36B0E9CFE5}"/>
              </a:ext>
            </a:extLst>
          </p:cNvPr>
          <p:cNvCxnSpPr>
            <a:cxnSpLocks/>
            <a:stCxn id="24" idx="3"/>
            <a:endCxn id="20" idx="1"/>
          </p:cNvCxnSpPr>
          <p:nvPr/>
        </p:nvCxnSpPr>
        <p:spPr>
          <a:xfrm>
            <a:off x="6360372" y="5344718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>
            <a:extLst>
              <a:ext uri="{FF2B5EF4-FFF2-40B4-BE49-F238E27FC236}">
                <a16:creationId xmlns:a16="http://schemas.microsoft.com/office/drawing/2014/main" id="{9EFE36D6-E742-7F7E-A311-702C78D61C26}"/>
              </a:ext>
            </a:extLst>
          </p:cNvPr>
          <p:cNvCxnSpPr>
            <a:cxnSpLocks/>
            <a:stCxn id="25" idx="3"/>
            <a:endCxn id="21" idx="1"/>
          </p:cNvCxnSpPr>
          <p:nvPr/>
        </p:nvCxnSpPr>
        <p:spPr>
          <a:xfrm>
            <a:off x="6360372" y="5695543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C285BBA4-6230-194F-CDD6-4E6C6954EBDB}"/>
              </a:ext>
            </a:extLst>
          </p:cNvPr>
          <p:cNvCxnSpPr>
            <a:cxnSpLocks/>
            <a:stCxn id="22" idx="1"/>
          </p:cNvCxnSpPr>
          <p:nvPr/>
        </p:nvCxnSpPr>
        <p:spPr>
          <a:xfrm rot="10800000">
            <a:off x="6532020" y="4691401"/>
            <a:ext cx="183953" cy="1357550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>
            <a:extLst>
              <a:ext uri="{FF2B5EF4-FFF2-40B4-BE49-F238E27FC236}">
                <a16:creationId xmlns:a16="http://schemas.microsoft.com/office/drawing/2014/main" id="{D5DAA4C6-FC49-4244-AA94-D666BA57513D}"/>
              </a:ext>
            </a:extLst>
          </p:cNvPr>
          <p:cNvCxnSpPr>
            <a:cxnSpLocks/>
            <a:stCxn id="26" idx="3"/>
            <a:endCxn id="22" idx="1"/>
          </p:cNvCxnSpPr>
          <p:nvPr/>
        </p:nvCxnSpPr>
        <p:spPr>
          <a:xfrm>
            <a:off x="6360372" y="6046367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834CDCE7-2448-2FFC-7F51-DC5A531105F3}"/>
              </a:ext>
            </a:extLst>
          </p:cNvPr>
          <p:cNvCxnSpPr>
            <a:cxnSpLocks/>
          </p:cNvCxnSpPr>
          <p:nvPr/>
        </p:nvCxnSpPr>
        <p:spPr>
          <a:xfrm>
            <a:off x="7957395" y="4996040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91F78A73-835C-4779-F276-FC05ABDB3296}"/>
              </a:ext>
            </a:extLst>
          </p:cNvPr>
          <p:cNvCxnSpPr>
            <a:cxnSpLocks/>
          </p:cNvCxnSpPr>
          <p:nvPr/>
        </p:nvCxnSpPr>
        <p:spPr>
          <a:xfrm>
            <a:off x="7957395" y="5346865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B871098F-DCC0-3B9C-9071-EECA5F67E8B0}"/>
              </a:ext>
            </a:extLst>
          </p:cNvPr>
          <p:cNvCxnSpPr>
            <a:cxnSpLocks/>
          </p:cNvCxnSpPr>
          <p:nvPr/>
        </p:nvCxnSpPr>
        <p:spPr>
          <a:xfrm>
            <a:off x="7957395" y="5697690"/>
            <a:ext cx="355600" cy="25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>
            <a:extLst>
              <a:ext uri="{FF2B5EF4-FFF2-40B4-BE49-F238E27FC236}">
                <a16:creationId xmlns:a16="http://schemas.microsoft.com/office/drawing/2014/main" id="{BB2EB619-8B3F-5EF2-D386-3710AB422635}"/>
              </a:ext>
            </a:extLst>
          </p:cNvPr>
          <p:cNvCxnSpPr>
            <a:cxnSpLocks/>
          </p:cNvCxnSpPr>
          <p:nvPr/>
        </p:nvCxnSpPr>
        <p:spPr>
          <a:xfrm rot="10800000">
            <a:off x="8131995" y="4683864"/>
            <a:ext cx="181000" cy="136723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5354B737-6436-1FFB-62F9-87E9AD9B2A70}"/>
              </a:ext>
            </a:extLst>
          </p:cNvPr>
          <p:cNvCxnSpPr>
            <a:cxnSpLocks/>
          </p:cNvCxnSpPr>
          <p:nvPr/>
        </p:nvCxnSpPr>
        <p:spPr>
          <a:xfrm>
            <a:off x="7957395" y="6051098"/>
            <a:ext cx="355600" cy="12700"/>
          </a:xfrm>
          <a:prstGeom prst="bentConnector3">
            <a:avLst>
              <a:gd name="adj1" fmla="val 10178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851FAEAA-E9E3-C23D-4EF7-B62ECBB566E6}"/>
              </a:ext>
            </a:extLst>
          </p:cNvPr>
          <p:cNvSpPr txBox="1"/>
          <p:nvPr/>
        </p:nvSpPr>
        <p:spPr>
          <a:xfrm rot="5400000">
            <a:off x="2701058" y="5315569"/>
            <a:ext cx="1287779" cy="123111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GB" sz="800"/>
              <a:t>w</a:t>
            </a:r>
            <a:r>
              <a:rPr lang="en-DE" sz="800"/>
              <a:t>ired, e.g., CAN, LIN, FlexRay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6B473C4-24E4-5240-2054-E1AF7232B25F}"/>
              </a:ext>
            </a:extLst>
          </p:cNvPr>
          <p:cNvSpPr txBox="1"/>
          <p:nvPr/>
        </p:nvSpPr>
        <p:spPr>
          <a:xfrm rot="5400000">
            <a:off x="4381025" y="5315569"/>
            <a:ext cx="1287779" cy="123111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GB" sz="800"/>
              <a:t>w</a:t>
            </a:r>
            <a:r>
              <a:rPr lang="en-DE" sz="800"/>
              <a:t>ired, e.g., CAN, LIN, FlexRay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A5B1707-C896-7759-2130-38BC7E20128D}"/>
              </a:ext>
            </a:extLst>
          </p:cNvPr>
          <p:cNvSpPr txBox="1"/>
          <p:nvPr/>
        </p:nvSpPr>
        <p:spPr>
          <a:xfrm rot="5400000">
            <a:off x="5987963" y="5321651"/>
            <a:ext cx="1287779" cy="123111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GB" sz="800"/>
              <a:t>w</a:t>
            </a:r>
            <a:r>
              <a:rPr lang="en-DE" sz="800"/>
              <a:t>ired, e.g., CAN, LIN, FlexRay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354876-6D2E-9832-4527-3C921BD128F7}"/>
              </a:ext>
            </a:extLst>
          </p:cNvPr>
          <p:cNvSpPr txBox="1"/>
          <p:nvPr/>
        </p:nvSpPr>
        <p:spPr>
          <a:xfrm rot="5400000">
            <a:off x="7585894" y="5321650"/>
            <a:ext cx="1287779" cy="123111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GB" sz="800"/>
              <a:t>w</a:t>
            </a:r>
            <a:r>
              <a:rPr lang="en-DE" sz="800"/>
              <a:t>ired, e.g., CAN, LIN, FlexRay</a:t>
            </a:r>
          </a:p>
        </p:txBody>
      </p:sp>
      <p:sp>
        <p:nvSpPr>
          <p:cNvPr id="67" name="Rechteck 82">
            <a:extLst>
              <a:ext uri="{FF2B5EF4-FFF2-40B4-BE49-F238E27FC236}">
                <a16:creationId xmlns:a16="http://schemas.microsoft.com/office/drawing/2014/main" id="{0CF63B9A-D09E-7805-72B6-3EC0CC99A069}"/>
              </a:ext>
            </a:extLst>
          </p:cNvPr>
          <p:cNvSpPr/>
          <p:nvPr/>
        </p:nvSpPr>
        <p:spPr>
          <a:xfrm>
            <a:off x="2581581" y="4418093"/>
            <a:ext cx="6290419" cy="1885851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62818525-3DFB-2E8D-8D5D-C5C8D9F163D1}"/>
              </a:ext>
            </a:extLst>
          </p:cNvPr>
          <p:cNvSpPr/>
          <p:nvPr/>
        </p:nvSpPr>
        <p:spPr>
          <a:xfrm>
            <a:off x="2792625" y="1344517"/>
            <a:ext cx="5801360" cy="2975823"/>
          </a:xfrm>
          <a:custGeom>
            <a:avLst/>
            <a:gdLst>
              <a:gd name="connsiteX0" fmla="*/ 0 w 5937885"/>
              <a:gd name="connsiteY0" fmla="*/ 0 h 3177540"/>
              <a:gd name="connsiteX1" fmla="*/ 5800725 w 5937885"/>
              <a:gd name="connsiteY1" fmla="*/ 0 h 3177540"/>
              <a:gd name="connsiteX2" fmla="*/ 5795010 w 5937885"/>
              <a:gd name="connsiteY2" fmla="*/ 1920240 h 3177540"/>
              <a:gd name="connsiteX3" fmla="*/ 4051935 w 5937885"/>
              <a:gd name="connsiteY3" fmla="*/ 1914525 h 3177540"/>
              <a:gd name="connsiteX4" fmla="*/ 4057650 w 5937885"/>
              <a:gd name="connsiteY4" fmla="*/ 2760345 h 3177540"/>
              <a:gd name="connsiteX5" fmla="*/ 5937885 w 5937885"/>
              <a:gd name="connsiteY5" fmla="*/ 2760345 h 3177540"/>
              <a:gd name="connsiteX6" fmla="*/ 5937885 w 5937885"/>
              <a:gd name="connsiteY6" fmla="*/ 3177540 h 3177540"/>
              <a:gd name="connsiteX7" fmla="*/ 0 w 5937885"/>
              <a:gd name="connsiteY7" fmla="*/ 3160395 h 3177540"/>
              <a:gd name="connsiteX8" fmla="*/ 0 w 5937885"/>
              <a:gd name="connsiteY8" fmla="*/ 0 h 3177540"/>
              <a:gd name="connsiteX0" fmla="*/ 0 w 5937885"/>
              <a:gd name="connsiteY0" fmla="*/ 0 h 3160395"/>
              <a:gd name="connsiteX1" fmla="*/ 5800725 w 5937885"/>
              <a:gd name="connsiteY1" fmla="*/ 0 h 3160395"/>
              <a:gd name="connsiteX2" fmla="*/ 5795010 w 5937885"/>
              <a:gd name="connsiteY2" fmla="*/ 1920240 h 3160395"/>
              <a:gd name="connsiteX3" fmla="*/ 4051935 w 5937885"/>
              <a:gd name="connsiteY3" fmla="*/ 1914525 h 3160395"/>
              <a:gd name="connsiteX4" fmla="*/ 4057650 w 5937885"/>
              <a:gd name="connsiteY4" fmla="*/ 2760345 h 3160395"/>
              <a:gd name="connsiteX5" fmla="*/ 5937885 w 5937885"/>
              <a:gd name="connsiteY5" fmla="*/ 2760345 h 3160395"/>
              <a:gd name="connsiteX6" fmla="*/ 5937885 w 5937885"/>
              <a:gd name="connsiteY6" fmla="*/ 3150534 h 3160395"/>
              <a:gd name="connsiteX7" fmla="*/ 0 w 5937885"/>
              <a:gd name="connsiteY7" fmla="*/ 3160395 h 3160395"/>
              <a:gd name="connsiteX8" fmla="*/ 0 w 5937885"/>
              <a:gd name="connsiteY8" fmla="*/ 0 h 3160395"/>
              <a:gd name="connsiteX0" fmla="*/ 0 w 5937885"/>
              <a:gd name="connsiteY0" fmla="*/ 0 h 3160395"/>
              <a:gd name="connsiteX1" fmla="*/ 5800725 w 5937885"/>
              <a:gd name="connsiteY1" fmla="*/ 0 h 3160395"/>
              <a:gd name="connsiteX2" fmla="*/ 5795010 w 5937885"/>
              <a:gd name="connsiteY2" fmla="*/ 1920240 h 3160395"/>
              <a:gd name="connsiteX3" fmla="*/ 4051935 w 5937885"/>
              <a:gd name="connsiteY3" fmla="*/ 1914525 h 3160395"/>
              <a:gd name="connsiteX4" fmla="*/ 4038600 w 5937885"/>
              <a:gd name="connsiteY4" fmla="*/ 2962894 h 3160395"/>
              <a:gd name="connsiteX5" fmla="*/ 5937885 w 5937885"/>
              <a:gd name="connsiteY5" fmla="*/ 2760345 h 3160395"/>
              <a:gd name="connsiteX6" fmla="*/ 5937885 w 5937885"/>
              <a:gd name="connsiteY6" fmla="*/ 3150534 h 3160395"/>
              <a:gd name="connsiteX7" fmla="*/ 0 w 5937885"/>
              <a:gd name="connsiteY7" fmla="*/ 3160395 h 3160395"/>
              <a:gd name="connsiteX8" fmla="*/ 0 w 5937885"/>
              <a:gd name="connsiteY8" fmla="*/ 0 h 3160395"/>
              <a:gd name="connsiteX0" fmla="*/ 0 w 5937885"/>
              <a:gd name="connsiteY0" fmla="*/ 0 h 3160395"/>
              <a:gd name="connsiteX1" fmla="*/ 5800725 w 5937885"/>
              <a:gd name="connsiteY1" fmla="*/ 0 h 3160395"/>
              <a:gd name="connsiteX2" fmla="*/ 5795010 w 5937885"/>
              <a:gd name="connsiteY2" fmla="*/ 1920240 h 3160395"/>
              <a:gd name="connsiteX3" fmla="*/ 4051935 w 5937885"/>
              <a:gd name="connsiteY3" fmla="*/ 1914525 h 3160395"/>
              <a:gd name="connsiteX4" fmla="*/ 4038600 w 5937885"/>
              <a:gd name="connsiteY4" fmla="*/ 2962894 h 3160395"/>
              <a:gd name="connsiteX5" fmla="*/ 5791835 w 5937885"/>
              <a:gd name="connsiteY5" fmla="*/ 2962894 h 3160395"/>
              <a:gd name="connsiteX6" fmla="*/ 5937885 w 5937885"/>
              <a:gd name="connsiteY6" fmla="*/ 3150534 h 3160395"/>
              <a:gd name="connsiteX7" fmla="*/ 0 w 5937885"/>
              <a:gd name="connsiteY7" fmla="*/ 3160395 h 3160395"/>
              <a:gd name="connsiteX8" fmla="*/ 0 w 5937885"/>
              <a:gd name="connsiteY8" fmla="*/ 0 h 3160395"/>
              <a:gd name="connsiteX0" fmla="*/ 0 w 5804535"/>
              <a:gd name="connsiteY0" fmla="*/ 0 h 3160395"/>
              <a:gd name="connsiteX1" fmla="*/ 5800725 w 5804535"/>
              <a:gd name="connsiteY1" fmla="*/ 0 h 3160395"/>
              <a:gd name="connsiteX2" fmla="*/ 5795010 w 5804535"/>
              <a:gd name="connsiteY2" fmla="*/ 1920240 h 3160395"/>
              <a:gd name="connsiteX3" fmla="*/ 4051935 w 5804535"/>
              <a:gd name="connsiteY3" fmla="*/ 1914525 h 3160395"/>
              <a:gd name="connsiteX4" fmla="*/ 4038600 w 5804535"/>
              <a:gd name="connsiteY4" fmla="*/ 2962894 h 3160395"/>
              <a:gd name="connsiteX5" fmla="*/ 5791835 w 5804535"/>
              <a:gd name="connsiteY5" fmla="*/ 2962894 h 3160395"/>
              <a:gd name="connsiteX6" fmla="*/ 5804535 w 5804535"/>
              <a:gd name="connsiteY6" fmla="*/ 3157286 h 3160395"/>
              <a:gd name="connsiteX7" fmla="*/ 0 w 5804535"/>
              <a:gd name="connsiteY7" fmla="*/ 3160395 h 3160395"/>
              <a:gd name="connsiteX8" fmla="*/ 0 w 5804535"/>
              <a:gd name="connsiteY8" fmla="*/ 0 h 3160395"/>
              <a:gd name="connsiteX0" fmla="*/ 0 w 5804535"/>
              <a:gd name="connsiteY0" fmla="*/ 0 h 3160395"/>
              <a:gd name="connsiteX1" fmla="*/ 5800725 w 5804535"/>
              <a:gd name="connsiteY1" fmla="*/ 0 h 3160395"/>
              <a:gd name="connsiteX2" fmla="*/ 5795010 w 5804535"/>
              <a:gd name="connsiteY2" fmla="*/ 1920240 h 3160395"/>
              <a:gd name="connsiteX3" fmla="*/ 4026535 w 5804535"/>
              <a:gd name="connsiteY3" fmla="*/ 2211596 h 3160395"/>
              <a:gd name="connsiteX4" fmla="*/ 4038600 w 5804535"/>
              <a:gd name="connsiteY4" fmla="*/ 2962894 h 3160395"/>
              <a:gd name="connsiteX5" fmla="*/ 5791835 w 5804535"/>
              <a:gd name="connsiteY5" fmla="*/ 2962894 h 3160395"/>
              <a:gd name="connsiteX6" fmla="*/ 5804535 w 5804535"/>
              <a:gd name="connsiteY6" fmla="*/ 3157286 h 3160395"/>
              <a:gd name="connsiteX7" fmla="*/ 0 w 5804535"/>
              <a:gd name="connsiteY7" fmla="*/ 3160395 h 3160395"/>
              <a:gd name="connsiteX8" fmla="*/ 0 w 5804535"/>
              <a:gd name="connsiteY8" fmla="*/ 0 h 3160395"/>
              <a:gd name="connsiteX0" fmla="*/ 0 w 5804535"/>
              <a:gd name="connsiteY0" fmla="*/ 0 h 3160395"/>
              <a:gd name="connsiteX1" fmla="*/ 5800725 w 5804535"/>
              <a:gd name="connsiteY1" fmla="*/ 0 h 3160395"/>
              <a:gd name="connsiteX2" fmla="*/ 5801360 w 5804535"/>
              <a:gd name="connsiteY2" fmla="*/ 2217311 h 3160395"/>
              <a:gd name="connsiteX3" fmla="*/ 4026535 w 5804535"/>
              <a:gd name="connsiteY3" fmla="*/ 2211596 h 3160395"/>
              <a:gd name="connsiteX4" fmla="*/ 4038600 w 5804535"/>
              <a:gd name="connsiteY4" fmla="*/ 2962894 h 3160395"/>
              <a:gd name="connsiteX5" fmla="*/ 5791835 w 5804535"/>
              <a:gd name="connsiteY5" fmla="*/ 2962894 h 3160395"/>
              <a:gd name="connsiteX6" fmla="*/ 5804535 w 5804535"/>
              <a:gd name="connsiteY6" fmla="*/ 3157286 h 3160395"/>
              <a:gd name="connsiteX7" fmla="*/ 0 w 5804535"/>
              <a:gd name="connsiteY7" fmla="*/ 3160395 h 3160395"/>
              <a:gd name="connsiteX8" fmla="*/ 0 w 5804535"/>
              <a:gd name="connsiteY8" fmla="*/ 0 h 3160395"/>
              <a:gd name="connsiteX0" fmla="*/ 0 w 5801360"/>
              <a:gd name="connsiteY0" fmla="*/ 0 h 3164038"/>
              <a:gd name="connsiteX1" fmla="*/ 5800725 w 5801360"/>
              <a:gd name="connsiteY1" fmla="*/ 0 h 3164038"/>
              <a:gd name="connsiteX2" fmla="*/ 5801360 w 5801360"/>
              <a:gd name="connsiteY2" fmla="*/ 2217311 h 3164038"/>
              <a:gd name="connsiteX3" fmla="*/ 4026535 w 5801360"/>
              <a:gd name="connsiteY3" fmla="*/ 2211596 h 3164038"/>
              <a:gd name="connsiteX4" fmla="*/ 4038600 w 5801360"/>
              <a:gd name="connsiteY4" fmla="*/ 2962894 h 3164038"/>
              <a:gd name="connsiteX5" fmla="*/ 5791835 w 5801360"/>
              <a:gd name="connsiteY5" fmla="*/ 2962894 h 3164038"/>
              <a:gd name="connsiteX6" fmla="*/ 5785485 w 5801360"/>
              <a:gd name="connsiteY6" fmla="*/ 3164038 h 3164038"/>
              <a:gd name="connsiteX7" fmla="*/ 0 w 5801360"/>
              <a:gd name="connsiteY7" fmla="*/ 3160395 h 3164038"/>
              <a:gd name="connsiteX8" fmla="*/ 0 w 5801360"/>
              <a:gd name="connsiteY8" fmla="*/ 0 h 316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01360" h="3164038">
                <a:moveTo>
                  <a:pt x="0" y="0"/>
                </a:moveTo>
                <a:lnTo>
                  <a:pt x="5800725" y="0"/>
                </a:lnTo>
                <a:cubicBezTo>
                  <a:pt x="5800937" y="739104"/>
                  <a:pt x="5801148" y="1478207"/>
                  <a:pt x="5801360" y="2217311"/>
                </a:cubicBezTo>
                <a:lnTo>
                  <a:pt x="4026535" y="2211596"/>
                </a:lnTo>
                <a:lnTo>
                  <a:pt x="4038600" y="2962894"/>
                </a:lnTo>
                <a:lnTo>
                  <a:pt x="5791835" y="2962894"/>
                </a:lnTo>
                <a:lnTo>
                  <a:pt x="5785485" y="3164038"/>
                </a:lnTo>
                <a:lnTo>
                  <a:pt x="0" y="3160395"/>
                </a:lnTo>
                <a:lnTo>
                  <a:pt x="0" y="0"/>
                </a:lnTo>
                <a:close/>
              </a:path>
            </a:pathLst>
          </a:custGeom>
          <a:solidFill>
            <a:srgbClr val="E2EFDA"/>
          </a:solidFill>
          <a:ln w="19050">
            <a:solidFill>
              <a:srgbClr val="70AD47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9" name="Ellipse 4">
            <a:extLst>
              <a:ext uri="{FF2B5EF4-FFF2-40B4-BE49-F238E27FC236}">
                <a16:creationId xmlns:a16="http://schemas.microsoft.com/office/drawing/2014/main" id="{FCD7AEE7-682D-6109-E175-9BE87B86D391}"/>
              </a:ext>
            </a:extLst>
          </p:cNvPr>
          <p:cNvSpPr/>
          <p:nvPr/>
        </p:nvSpPr>
        <p:spPr>
          <a:xfrm>
            <a:off x="8181975" y="3755126"/>
            <a:ext cx="84375" cy="8096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Gerader Verbinder 6">
            <a:extLst>
              <a:ext uri="{FF2B5EF4-FFF2-40B4-BE49-F238E27FC236}">
                <a16:creationId xmlns:a16="http://schemas.microsoft.com/office/drawing/2014/main" id="{D8A3F299-00F1-2C07-A6FD-C9FF1401FF4A}"/>
              </a:ext>
            </a:extLst>
          </p:cNvPr>
          <p:cNvCxnSpPr>
            <a:cxnSpLocks/>
            <a:endCxn id="69" idx="2"/>
          </p:cNvCxnSpPr>
          <p:nvPr/>
        </p:nvCxnSpPr>
        <p:spPr>
          <a:xfrm>
            <a:off x="8015287" y="3795608"/>
            <a:ext cx="1666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20">
            <a:extLst>
              <a:ext uri="{FF2B5EF4-FFF2-40B4-BE49-F238E27FC236}">
                <a16:creationId xmlns:a16="http://schemas.microsoft.com/office/drawing/2014/main" id="{952D5B36-A49A-2C2A-1705-8920DE250CFC}"/>
              </a:ext>
            </a:extLst>
          </p:cNvPr>
          <p:cNvSpPr txBox="1"/>
          <p:nvPr/>
        </p:nvSpPr>
        <p:spPr>
          <a:xfrm>
            <a:off x="8185920" y="3571724"/>
            <a:ext cx="1079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High </a:t>
            </a:r>
            <a:r>
              <a:rPr kumimoji="0" lang="de-DE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Bandwidth</a:t>
            </a: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Sensors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4EE9BA2-05A5-1EA3-25C2-0A1F63CB7B59}"/>
              </a:ext>
            </a:extLst>
          </p:cNvPr>
          <p:cNvSpPr/>
          <p:nvPr/>
        </p:nvSpPr>
        <p:spPr>
          <a:xfrm>
            <a:off x="3397901" y="3669615"/>
            <a:ext cx="781050" cy="299136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>
                <a:solidFill>
                  <a:sysClr val="windowText" lastClr="000000"/>
                </a:solidFill>
              </a:rPr>
              <a:t>HU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C2AB151-7641-9926-2934-43D4EB652A4F}"/>
              </a:ext>
            </a:extLst>
          </p:cNvPr>
          <p:cNvSpPr/>
          <p:nvPr/>
        </p:nvSpPr>
        <p:spPr>
          <a:xfrm>
            <a:off x="4490353" y="3593187"/>
            <a:ext cx="3524934" cy="42735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2D535FC-BA50-CAC8-FCB1-9EA2A1D42BF2}"/>
              </a:ext>
            </a:extLst>
          </p:cNvPr>
          <p:cNvSpPr/>
          <p:nvPr/>
        </p:nvSpPr>
        <p:spPr>
          <a:xfrm>
            <a:off x="4616986" y="3669615"/>
            <a:ext cx="781050" cy="299136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50">
                <a:solidFill>
                  <a:sysClr val="windowText" lastClr="000000"/>
                </a:solidFill>
              </a:rPr>
              <a:t>Computing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6E1C9FF-D185-AAB3-64B5-5DBF89CB437A}"/>
              </a:ext>
            </a:extLst>
          </p:cNvPr>
          <p:cNvSpPr/>
          <p:nvPr/>
        </p:nvSpPr>
        <p:spPr>
          <a:xfrm>
            <a:off x="5836071" y="3669615"/>
            <a:ext cx="781050" cy="299136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>
                <a:solidFill>
                  <a:sysClr val="windowText" lastClr="000000"/>
                </a:solidFill>
              </a:rPr>
              <a:t>TCU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8AAC63D-481C-BFAC-97E9-3CEC4C86931B}"/>
              </a:ext>
            </a:extLst>
          </p:cNvPr>
          <p:cNvSpPr/>
          <p:nvPr/>
        </p:nvSpPr>
        <p:spPr>
          <a:xfrm>
            <a:off x="7055157" y="3669615"/>
            <a:ext cx="781050" cy="299136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>
                <a:solidFill>
                  <a:sysClr val="windowText" lastClr="000000"/>
                </a:solidFill>
              </a:rPr>
              <a:t>ADAS</a:t>
            </a:r>
          </a:p>
        </p:txBody>
      </p:sp>
      <p:sp>
        <p:nvSpPr>
          <p:cNvPr id="77" name="Cloud 76">
            <a:extLst>
              <a:ext uri="{FF2B5EF4-FFF2-40B4-BE49-F238E27FC236}">
                <a16:creationId xmlns:a16="http://schemas.microsoft.com/office/drawing/2014/main" id="{485B75D0-2216-B94C-63C4-1E963125ED4C}"/>
              </a:ext>
            </a:extLst>
          </p:cNvPr>
          <p:cNvSpPr/>
          <p:nvPr/>
        </p:nvSpPr>
        <p:spPr>
          <a:xfrm>
            <a:off x="5975254" y="2026644"/>
            <a:ext cx="907869" cy="626000"/>
          </a:xfrm>
          <a:prstGeom prst="cloud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>
                <a:solidFill>
                  <a:schemeClr val="tx1"/>
                </a:solidFill>
              </a:rPr>
              <a:t>Data Store</a:t>
            </a:r>
          </a:p>
        </p:txBody>
      </p:sp>
      <p:sp>
        <p:nvSpPr>
          <p:cNvPr id="78" name="Cloud 77">
            <a:extLst>
              <a:ext uri="{FF2B5EF4-FFF2-40B4-BE49-F238E27FC236}">
                <a16:creationId xmlns:a16="http://schemas.microsoft.com/office/drawing/2014/main" id="{44342D3F-4271-DABD-B1D9-74E8F6C6E950}"/>
              </a:ext>
            </a:extLst>
          </p:cNvPr>
          <p:cNvSpPr/>
          <p:nvPr/>
        </p:nvSpPr>
        <p:spPr>
          <a:xfrm>
            <a:off x="7417458" y="1738911"/>
            <a:ext cx="907869" cy="626000"/>
          </a:xfrm>
          <a:prstGeom prst="cloud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A833C0DA-7E60-77E1-0A63-AB96452DC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377" y="2364911"/>
            <a:ext cx="644481" cy="644481"/>
          </a:xfrm>
          <a:prstGeom prst="rect">
            <a:avLst/>
          </a:prstGeom>
        </p:spPr>
      </p:pic>
      <p:cxnSp>
        <p:nvCxnSpPr>
          <p:cNvPr id="80" name="Elbow Connector 79">
            <a:extLst>
              <a:ext uri="{FF2B5EF4-FFF2-40B4-BE49-F238E27FC236}">
                <a16:creationId xmlns:a16="http://schemas.microsoft.com/office/drawing/2014/main" id="{B7788126-D066-9086-F408-A46C5ECEDA27}"/>
              </a:ext>
            </a:extLst>
          </p:cNvPr>
          <p:cNvCxnSpPr>
            <a:cxnSpLocks/>
            <a:stCxn id="7" idx="0"/>
            <a:endCxn id="72" idx="2"/>
          </p:cNvCxnSpPr>
          <p:nvPr/>
        </p:nvCxnSpPr>
        <p:spPr>
          <a:xfrm rot="5400000" flipH="1" flipV="1">
            <a:off x="3276638" y="3944775"/>
            <a:ext cx="487812" cy="53576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>
            <a:extLst>
              <a:ext uri="{FF2B5EF4-FFF2-40B4-BE49-F238E27FC236}">
                <a16:creationId xmlns:a16="http://schemas.microsoft.com/office/drawing/2014/main" id="{4E06F7E6-F383-DE41-D391-7CFD730D8593}"/>
              </a:ext>
            </a:extLst>
          </p:cNvPr>
          <p:cNvCxnSpPr>
            <a:cxnSpLocks/>
            <a:stCxn id="8" idx="0"/>
            <a:endCxn id="72" idx="2"/>
          </p:cNvCxnSpPr>
          <p:nvPr/>
        </p:nvCxnSpPr>
        <p:spPr>
          <a:xfrm rot="16200000" flipV="1">
            <a:off x="4120192" y="3636985"/>
            <a:ext cx="487812" cy="1151344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>
            <a:extLst>
              <a:ext uri="{FF2B5EF4-FFF2-40B4-BE49-F238E27FC236}">
                <a16:creationId xmlns:a16="http://schemas.microsoft.com/office/drawing/2014/main" id="{F0F694C2-10B4-27CB-3E25-18B5A263AF20}"/>
              </a:ext>
            </a:extLst>
          </p:cNvPr>
          <p:cNvCxnSpPr>
            <a:cxnSpLocks/>
            <a:stCxn id="9" idx="0"/>
            <a:endCxn id="72" idx="2"/>
          </p:cNvCxnSpPr>
          <p:nvPr/>
        </p:nvCxnSpPr>
        <p:spPr>
          <a:xfrm rot="16200000" flipV="1">
            <a:off x="4916315" y="2840862"/>
            <a:ext cx="487812" cy="2743590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>
            <a:extLst>
              <a:ext uri="{FF2B5EF4-FFF2-40B4-BE49-F238E27FC236}">
                <a16:creationId xmlns:a16="http://schemas.microsoft.com/office/drawing/2014/main" id="{15434A65-A7EF-D5C3-2660-D7B0674A7843}"/>
              </a:ext>
            </a:extLst>
          </p:cNvPr>
          <p:cNvCxnSpPr>
            <a:cxnSpLocks/>
            <a:stCxn id="10" idx="0"/>
            <a:endCxn id="72" idx="2"/>
          </p:cNvCxnSpPr>
          <p:nvPr/>
        </p:nvCxnSpPr>
        <p:spPr>
          <a:xfrm rot="16200000" flipV="1">
            <a:off x="5720967" y="2036210"/>
            <a:ext cx="487812" cy="435289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>
            <a:extLst>
              <a:ext uri="{FF2B5EF4-FFF2-40B4-BE49-F238E27FC236}">
                <a16:creationId xmlns:a16="http://schemas.microsoft.com/office/drawing/2014/main" id="{1F5892AC-EED7-0052-DA7C-EAAAE5A3C57C}"/>
              </a:ext>
            </a:extLst>
          </p:cNvPr>
          <p:cNvCxnSpPr>
            <a:cxnSpLocks/>
            <a:stCxn id="8" idx="0"/>
            <a:endCxn id="74" idx="2"/>
          </p:cNvCxnSpPr>
          <p:nvPr/>
        </p:nvCxnSpPr>
        <p:spPr>
          <a:xfrm rot="5400000" flipH="1" flipV="1">
            <a:off x="4729734" y="4178787"/>
            <a:ext cx="487812" cy="6774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EFA14094-01D6-7354-A36B-784DA99D9F48}"/>
              </a:ext>
            </a:extLst>
          </p:cNvPr>
          <p:cNvCxnSpPr>
            <a:cxnSpLocks/>
            <a:stCxn id="9" idx="0"/>
            <a:endCxn id="75" idx="2"/>
          </p:cNvCxnSpPr>
          <p:nvPr/>
        </p:nvCxnSpPr>
        <p:spPr>
          <a:xfrm rot="16200000" flipV="1">
            <a:off x="6135400" y="4059947"/>
            <a:ext cx="487812" cy="30542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34D35D2E-D6D7-3CEA-AB4C-CE05EC980A85}"/>
              </a:ext>
            </a:extLst>
          </p:cNvPr>
          <p:cNvCxnSpPr>
            <a:cxnSpLocks/>
            <a:stCxn id="72" idx="0"/>
            <a:endCxn id="79" idx="2"/>
          </p:cNvCxnSpPr>
          <p:nvPr/>
        </p:nvCxnSpPr>
        <p:spPr>
          <a:xfrm rot="5400000" flipH="1" flipV="1">
            <a:off x="3735411" y="3062408"/>
            <a:ext cx="660223" cy="554192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82FE58F9-530B-08C8-A5B4-FC5012213BF3}"/>
              </a:ext>
            </a:extLst>
          </p:cNvPr>
          <p:cNvCxnSpPr>
            <a:cxnSpLocks/>
            <a:stCxn id="75" idx="0"/>
            <a:endCxn id="79" idx="2"/>
          </p:cNvCxnSpPr>
          <p:nvPr/>
        </p:nvCxnSpPr>
        <p:spPr>
          <a:xfrm rot="16200000" flipV="1">
            <a:off x="4954496" y="2397515"/>
            <a:ext cx="660223" cy="188397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r Verbinder 8">
            <a:extLst>
              <a:ext uri="{FF2B5EF4-FFF2-40B4-BE49-F238E27FC236}">
                <a16:creationId xmlns:a16="http://schemas.microsoft.com/office/drawing/2014/main" id="{8DAE708F-CE23-2E3C-DB5A-116ED1B3CC74}"/>
              </a:ext>
            </a:extLst>
          </p:cNvPr>
          <p:cNvCxnSpPr>
            <a:cxnSpLocks/>
          </p:cNvCxnSpPr>
          <p:nvPr/>
        </p:nvCxnSpPr>
        <p:spPr>
          <a:xfrm>
            <a:off x="8723248" y="5622656"/>
            <a:ext cx="4420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14">
            <a:extLst>
              <a:ext uri="{FF2B5EF4-FFF2-40B4-BE49-F238E27FC236}">
                <a16:creationId xmlns:a16="http://schemas.microsoft.com/office/drawing/2014/main" id="{12374072-08E5-A4F1-9076-0EAFAC0C65C7}"/>
              </a:ext>
            </a:extLst>
          </p:cNvPr>
          <p:cNvCxnSpPr>
            <a:cxnSpLocks/>
          </p:cNvCxnSpPr>
          <p:nvPr/>
        </p:nvCxnSpPr>
        <p:spPr>
          <a:xfrm>
            <a:off x="8730510" y="5765010"/>
            <a:ext cx="4276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feld 21">
            <a:extLst>
              <a:ext uri="{FF2B5EF4-FFF2-40B4-BE49-F238E27FC236}">
                <a16:creationId xmlns:a16="http://schemas.microsoft.com/office/drawing/2014/main" id="{590510B5-2EEC-AB75-5D93-154559B5C8B7}"/>
              </a:ext>
            </a:extLst>
          </p:cNvPr>
          <p:cNvSpPr txBox="1"/>
          <p:nvPr/>
        </p:nvSpPr>
        <p:spPr>
          <a:xfrm>
            <a:off x="9283197" y="5532473"/>
            <a:ext cx="65439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Sensor</a:t>
            </a:r>
          </a:p>
        </p:txBody>
      </p:sp>
      <p:sp>
        <p:nvSpPr>
          <p:cNvPr id="91" name="Textfeld 22">
            <a:extLst>
              <a:ext uri="{FF2B5EF4-FFF2-40B4-BE49-F238E27FC236}">
                <a16:creationId xmlns:a16="http://schemas.microsoft.com/office/drawing/2014/main" id="{83FA6C2A-FD4D-D571-32C0-3F5900F7F75B}"/>
              </a:ext>
            </a:extLst>
          </p:cNvPr>
          <p:cNvSpPr txBox="1"/>
          <p:nvPr/>
        </p:nvSpPr>
        <p:spPr>
          <a:xfrm>
            <a:off x="9293357" y="5695543"/>
            <a:ext cx="73906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Actuator</a:t>
            </a: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2" name="Ellipse 25">
            <a:extLst>
              <a:ext uri="{FF2B5EF4-FFF2-40B4-BE49-F238E27FC236}">
                <a16:creationId xmlns:a16="http://schemas.microsoft.com/office/drawing/2014/main" id="{62F4C7A2-6E9C-2797-0331-951A59724390}"/>
              </a:ext>
            </a:extLst>
          </p:cNvPr>
          <p:cNvSpPr/>
          <p:nvPr/>
        </p:nvSpPr>
        <p:spPr>
          <a:xfrm>
            <a:off x="9171661" y="5582174"/>
            <a:ext cx="84375" cy="8096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Ellipse 26">
            <a:extLst>
              <a:ext uri="{FF2B5EF4-FFF2-40B4-BE49-F238E27FC236}">
                <a16:creationId xmlns:a16="http://schemas.microsoft.com/office/drawing/2014/main" id="{31DD180D-2957-CF1B-C7FA-D554EE08998D}"/>
              </a:ext>
            </a:extLst>
          </p:cNvPr>
          <p:cNvSpPr/>
          <p:nvPr/>
        </p:nvSpPr>
        <p:spPr>
          <a:xfrm>
            <a:off x="9170482" y="5728382"/>
            <a:ext cx="84375" cy="8096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6FFD721B-A60E-4F57-288C-911FB07ED54C}"/>
              </a:ext>
            </a:extLst>
          </p:cNvPr>
          <p:cNvCxnSpPr>
            <a:cxnSpLocks/>
            <a:stCxn id="77" idx="3"/>
            <a:endCxn id="79" idx="0"/>
          </p:cNvCxnSpPr>
          <p:nvPr/>
        </p:nvCxnSpPr>
        <p:spPr>
          <a:xfrm rot="16200000" flipH="1" flipV="1">
            <a:off x="5234666" y="1170387"/>
            <a:ext cx="302475" cy="2086571"/>
          </a:xfrm>
          <a:prstGeom prst="bentConnector3">
            <a:avLst>
              <a:gd name="adj1" fmla="val -8741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>
            <a:extLst>
              <a:ext uri="{FF2B5EF4-FFF2-40B4-BE49-F238E27FC236}">
                <a16:creationId xmlns:a16="http://schemas.microsoft.com/office/drawing/2014/main" id="{E171733D-1EBA-1C0D-7F79-9D84D5020111}"/>
              </a:ext>
            </a:extLst>
          </p:cNvPr>
          <p:cNvCxnSpPr>
            <a:cxnSpLocks/>
            <a:stCxn id="78" idx="3"/>
            <a:endCxn id="77" idx="3"/>
          </p:cNvCxnSpPr>
          <p:nvPr/>
        </p:nvCxnSpPr>
        <p:spPr>
          <a:xfrm rot="16200000" flipH="1" flipV="1">
            <a:off x="7006424" y="1197467"/>
            <a:ext cx="287733" cy="1442204"/>
          </a:xfrm>
          <a:prstGeom prst="bentConnector3">
            <a:avLst>
              <a:gd name="adj1" fmla="val -91888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5A094028-A7C7-3DCE-C53F-B40C0AE41A80}"/>
              </a:ext>
            </a:extLst>
          </p:cNvPr>
          <p:cNvCxnSpPr>
            <a:cxnSpLocks/>
            <a:stCxn id="77" idx="1"/>
          </p:cNvCxnSpPr>
          <p:nvPr/>
        </p:nvCxnSpPr>
        <p:spPr>
          <a:xfrm rot="5400000">
            <a:off x="5915796" y="3159688"/>
            <a:ext cx="1021105" cy="5683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F7DBED9-94B0-219A-C03C-59E152EE73AA}"/>
              </a:ext>
            </a:extLst>
          </p:cNvPr>
          <p:cNvSpPr txBox="1"/>
          <p:nvPr/>
        </p:nvSpPr>
        <p:spPr>
          <a:xfrm>
            <a:off x="3858229" y="4041639"/>
            <a:ext cx="721920" cy="123111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GB" sz="800"/>
              <a:t>w</a:t>
            </a:r>
            <a:r>
              <a:rPr lang="en-DE" sz="800"/>
              <a:t>ired, e.g., ETH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303F8CA-5DCF-3E8E-2A10-DE030DFD8741}"/>
              </a:ext>
            </a:extLst>
          </p:cNvPr>
          <p:cNvSpPr txBox="1"/>
          <p:nvPr/>
        </p:nvSpPr>
        <p:spPr>
          <a:xfrm>
            <a:off x="4575460" y="3183745"/>
            <a:ext cx="1045726" cy="123111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US" sz="800"/>
              <a:t>Wireless, e.g., BLE, </a:t>
            </a:r>
            <a:r>
              <a:rPr lang="en-US" sz="800" err="1"/>
              <a:t>Wifi</a:t>
            </a:r>
            <a:endParaRPr lang="en-DE" sz="8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2B28720-E34A-539B-EED8-B5BA52CE7F63}"/>
              </a:ext>
            </a:extLst>
          </p:cNvPr>
          <p:cNvSpPr txBox="1"/>
          <p:nvPr/>
        </p:nvSpPr>
        <p:spPr>
          <a:xfrm>
            <a:off x="4373570" y="1812837"/>
            <a:ext cx="412540" cy="123111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US" sz="800"/>
              <a:t>Internet</a:t>
            </a:r>
            <a:endParaRPr lang="en-DE" sz="80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3CCA9A-5B32-0C11-62E2-3EA9AEE07452}"/>
              </a:ext>
            </a:extLst>
          </p:cNvPr>
          <p:cNvSpPr txBox="1"/>
          <p:nvPr/>
        </p:nvSpPr>
        <p:spPr>
          <a:xfrm>
            <a:off x="6466154" y="1366351"/>
            <a:ext cx="412540" cy="123111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US" sz="800"/>
              <a:t>Internet</a:t>
            </a:r>
            <a:endParaRPr lang="en-DE" sz="800"/>
          </a:p>
        </p:txBody>
      </p:sp>
      <p:cxnSp>
        <p:nvCxnSpPr>
          <p:cNvPr id="117" name="Gerade Verbindung mit Pfeil 100">
            <a:extLst>
              <a:ext uri="{FF2B5EF4-FFF2-40B4-BE49-F238E27FC236}">
                <a16:creationId xmlns:a16="http://schemas.microsoft.com/office/drawing/2014/main" id="{EAFB35E1-E8CE-C522-0C1C-AE947FFE0B15}"/>
              </a:ext>
            </a:extLst>
          </p:cNvPr>
          <p:cNvCxnSpPr>
            <a:cxnSpLocks/>
          </p:cNvCxnSpPr>
          <p:nvPr/>
        </p:nvCxnSpPr>
        <p:spPr>
          <a:xfrm flipH="1" flipV="1">
            <a:off x="2341600" y="2949741"/>
            <a:ext cx="1052810" cy="719874"/>
          </a:xfrm>
          <a:prstGeom prst="straightConnector1">
            <a:avLst/>
          </a:prstGeom>
          <a:ln w="38100">
            <a:solidFill>
              <a:srgbClr val="0070C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03E40253-C76B-4225-72F6-3917C9807673}"/>
              </a:ext>
            </a:extLst>
          </p:cNvPr>
          <p:cNvSpPr txBox="1"/>
          <p:nvPr/>
        </p:nvSpPr>
        <p:spPr>
          <a:xfrm rot="5400000">
            <a:off x="6063883" y="3089305"/>
            <a:ext cx="938325" cy="123111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US" sz="800"/>
              <a:t>wireless, e.g., 4G, 5G</a:t>
            </a:r>
            <a:endParaRPr lang="en-DE" sz="80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72968B9-7FFA-21E1-6A45-3C6A114184DA}"/>
              </a:ext>
            </a:extLst>
          </p:cNvPr>
          <p:cNvSpPr txBox="1"/>
          <p:nvPr/>
        </p:nvSpPr>
        <p:spPr>
          <a:xfrm>
            <a:off x="7017576" y="2347676"/>
            <a:ext cx="596886" cy="123111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US" sz="800"/>
              <a:t>Cloud2cloud</a:t>
            </a:r>
            <a:endParaRPr lang="en-DE" sz="800"/>
          </a:p>
        </p:txBody>
      </p:sp>
      <p:sp>
        <p:nvSpPr>
          <p:cNvPr id="103" name="Textfeld 13">
            <a:extLst>
              <a:ext uri="{FF2B5EF4-FFF2-40B4-BE49-F238E27FC236}">
                <a16:creationId xmlns:a16="http://schemas.microsoft.com/office/drawing/2014/main" id="{EE391B93-EA88-BF79-A7EB-3B022EEEE13C}"/>
              </a:ext>
            </a:extLst>
          </p:cNvPr>
          <p:cNvSpPr txBox="1"/>
          <p:nvPr/>
        </p:nvSpPr>
        <p:spPr>
          <a:xfrm rot="16200000">
            <a:off x="1820490" y="2723291"/>
            <a:ext cx="2386171" cy="246221"/>
          </a:xfrm>
          <a:prstGeom prst="rect">
            <a:avLst/>
          </a:prstGeom>
          <a:solidFill>
            <a:srgbClr val="E2EFDA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b="1"/>
              <a:t>COVESA Software </a:t>
            </a:r>
            <a:r>
              <a:rPr lang="de-DE" sz="1000" b="1" err="1"/>
              <a:t>Defined</a:t>
            </a:r>
            <a:r>
              <a:rPr lang="de-DE" sz="1000" b="1"/>
              <a:t> Vehicle (SDV)</a:t>
            </a:r>
          </a:p>
        </p:txBody>
      </p:sp>
      <p:sp>
        <p:nvSpPr>
          <p:cNvPr id="110" name="Rechteck 70">
            <a:extLst>
              <a:ext uri="{FF2B5EF4-FFF2-40B4-BE49-F238E27FC236}">
                <a16:creationId xmlns:a16="http://schemas.microsoft.com/office/drawing/2014/main" id="{ADA0659B-2674-79D6-10CD-B560CBF742F6}"/>
              </a:ext>
            </a:extLst>
          </p:cNvPr>
          <p:cNvSpPr/>
          <p:nvPr/>
        </p:nvSpPr>
        <p:spPr>
          <a:xfrm>
            <a:off x="199928" y="3031947"/>
            <a:ext cx="1750423" cy="3135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HPC HW </a:t>
            </a:r>
          </a:p>
        </p:txBody>
      </p:sp>
      <p:sp>
        <p:nvSpPr>
          <p:cNvPr id="111" name="Rechteck 71">
            <a:extLst>
              <a:ext uri="{FF2B5EF4-FFF2-40B4-BE49-F238E27FC236}">
                <a16:creationId xmlns:a16="http://schemas.microsoft.com/office/drawing/2014/main" id="{FC7D5BBA-4848-ECB4-9142-EA3CDD9CE89D}"/>
              </a:ext>
            </a:extLst>
          </p:cNvPr>
          <p:cNvSpPr/>
          <p:nvPr/>
        </p:nvSpPr>
        <p:spPr>
          <a:xfrm>
            <a:off x="199927" y="2644688"/>
            <a:ext cx="1750423" cy="3135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BSP</a:t>
            </a:r>
          </a:p>
        </p:txBody>
      </p:sp>
      <p:sp>
        <p:nvSpPr>
          <p:cNvPr id="112" name="Rechteck 72">
            <a:extLst>
              <a:ext uri="{FF2B5EF4-FFF2-40B4-BE49-F238E27FC236}">
                <a16:creationId xmlns:a16="http://schemas.microsoft.com/office/drawing/2014/main" id="{B3688937-8397-8D50-35F0-608BB8A2AA3A}"/>
              </a:ext>
            </a:extLst>
          </p:cNvPr>
          <p:cNvSpPr/>
          <p:nvPr/>
        </p:nvSpPr>
        <p:spPr>
          <a:xfrm>
            <a:off x="199927" y="2103805"/>
            <a:ext cx="1750423" cy="3135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Android</a:t>
            </a:r>
          </a:p>
        </p:txBody>
      </p:sp>
      <p:sp>
        <p:nvSpPr>
          <p:cNvPr id="113" name="Rechteck 73">
            <a:extLst>
              <a:ext uri="{FF2B5EF4-FFF2-40B4-BE49-F238E27FC236}">
                <a16:creationId xmlns:a16="http://schemas.microsoft.com/office/drawing/2014/main" id="{916E7588-35AA-6CF9-4EB0-A26BECAA61C2}"/>
              </a:ext>
            </a:extLst>
          </p:cNvPr>
          <p:cNvSpPr/>
          <p:nvPr/>
        </p:nvSpPr>
        <p:spPr>
          <a:xfrm>
            <a:off x="199927" y="1361993"/>
            <a:ext cx="1750423" cy="3135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600" dirty="0"/>
              <a:t>Android </a:t>
            </a:r>
            <a:r>
              <a:rPr lang="de-DE" sz="1600" dirty="0" err="1"/>
              <a:t>Application</a:t>
            </a:r>
            <a:endParaRPr lang="de-DE" sz="1600" dirty="0"/>
          </a:p>
        </p:txBody>
      </p:sp>
      <p:sp>
        <p:nvSpPr>
          <p:cNvPr id="114" name="Rechteck 74">
            <a:extLst>
              <a:ext uri="{FF2B5EF4-FFF2-40B4-BE49-F238E27FC236}">
                <a16:creationId xmlns:a16="http://schemas.microsoft.com/office/drawing/2014/main" id="{B4AC17AC-94DD-AB3F-FCD6-77C67BBE7869}"/>
              </a:ext>
            </a:extLst>
          </p:cNvPr>
          <p:cNvSpPr/>
          <p:nvPr/>
        </p:nvSpPr>
        <p:spPr>
          <a:xfrm>
            <a:off x="208482" y="1729486"/>
            <a:ext cx="1750423" cy="3135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Middleware</a:t>
            </a:r>
          </a:p>
        </p:txBody>
      </p:sp>
      <p:cxnSp>
        <p:nvCxnSpPr>
          <p:cNvPr id="115" name="Gerader Verbinder 92">
            <a:extLst>
              <a:ext uri="{FF2B5EF4-FFF2-40B4-BE49-F238E27FC236}">
                <a16:creationId xmlns:a16="http://schemas.microsoft.com/office/drawing/2014/main" id="{AB3F3976-F190-00D0-C259-6052CC59AC78}"/>
              </a:ext>
            </a:extLst>
          </p:cNvPr>
          <p:cNvCxnSpPr>
            <a:cxnSpLocks/>
          </p:cNvCxnSpPr>
          <p:nvPr/>
        </p:nvCxnSpPr>
        <p:spPr>
          <a:xfrm>
            <a:off x="62204" y="2538665"/>
            <a:ext cx="1975514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r Verbinder 60">
            <a:extLst>
              <a:ext uri="{FF2B5EF4-FFF2-40B4-BE49-F238E27FC236}">
                <a16:creationId xmlns:a16="http://schemas.microsoft.com/office/drawing/2014/main" id="{AD6A8726-82D0-8129-C920-AE766130FC86}"/>
              </a:ext>
            </a:extLst>
          </p:cNvPr>
          <p:cNvCxnSpPr>
            <a:cxnSpLocks/>
          </p:cNvCxnSpPr>
          <p:nvPr/>
        </p:nvCxnSpPr>
        <p:spPr>
          <a:xfrm flipV="1">
            <a:off x="3436758" y="3486700"/>
            <a:ext cx="3580818" cy="7503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r Verbinder 36">
            <a:extLst>
              <a:ext uri="{FF2B5EF4-FFF2-40B4-BE49-F238E27FC236}">
                <a16:creationId xmlns:a16="http://schemas.microsoft.com/office/drawing/2014/main" id="{1D135270-18EC-4D45-85BE-CA412FCC311D}"/>
              </a:ext>
            </a:extLst>
          </p:cNvPr>
          <p:cNvCxnSpPr/>
          <p:nvPr/>
        </p:nvCxnSpPr>
        <p:spPr>
          <a:xfrm>
            <a:off x="8989782" y="5422950"/>
            <a:ext cx="0" cy="480374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56">
            <a:extLst>
              <a:ext uri="{FF2B5EF4-FFF2-40B4-BE49-F238E27FC236}">
                <a16:creationId xmlns:a16="http://schemas.microsoft.com/office/drawing/2014/main" id="{22ECCB99-55D2-DF38-13F5-A8A6CA7F3E46}"/>
              </a:ext>
            </a:extLst>
          </p:cNvPr>
          <p:cNvCxnSpPr>
            <a:cxnSpLocks/>
          </p:cNvCxnSpPr>
          <p:nvPr/>
        </p:nvCxnSpPr>
        <p:spPr>
          <a:xfrm>
            <a:off x="2368550" y="4354032"/>
            <a:ext cx="6716482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feld 98">
            <a:extLst>
              <a:ext uri="{FF2B5EF4-FFF2-40B4-BE49-F238E27FC236}">
                <a16:creationId xmlns:a16="http://schemas.microsoft.com/office/drawing/2014/main" id="{80B004FB-A49B-9570-6FBA-F1825A8F72CF}"/>
              </a:ext>
            </a:extLst>
          </p:cNvPr>
          <p:cNvSpPr txBox="1"/>
          <p:nvPr/>
        </p:nvSpPr>
        <p:spPr>
          <a:xfrm>
            <a:off x="1981187" y="2604833"/>
            <a:ext cx="531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>
                <a:solidFill>
                  <a:srgbClr val="C00000"/>
                </a:solidFill>
              </a:rPr>
              <a:t>VHAL</a:t>
            </a:r>
          </a:p>
        </p:txBody>
      </p:sp>
      <p:pic>
        <p:nvPicPr>
          <p:cNvPr id="126" name="Grafik 47">
            <a:extLst>
              <a:ext uri="{FF2B5EF4-FFF2-40B4-BE49-F238E27FC236}">
                <a16:creationId xmlns:a16="http://schemas.microsoft.com/office/drawing/2014/main" id="{55524ECF-0138-BAEB-5602-F9E719CE4F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877505" y="5174455"/>
            <a:ext cx="298493" cy="202727"/>
          </a:xfrm>
          <a:prstGeom prst="rect">
            <a:avLst/>
          </a:prstGeom>
        </p:spPr>
      </p:pic>
      <p:pic>
        <p:nvPicPr>
          <p:cNvPr id="131" name="Grafik 47">
            <a:extLst>
              <a:ext uri="{FF2B5EF4-FFF2-40B4-BE49-F238E27FC236}">
                <a16:creationId xmlns:a16="http://schemas.microsoft.com/office/drawing/2014/main" id="{0648A749-20DD-3478-E694-943FD1E59A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534124" y="4553739"/>
            <a:ext cx="298493" cy="202727"/>
          </a:xfrm>
          <a:prstGeom prst="rect">
            <a:avLst/>
          </a:prstGeom>
        </p:spPr>
      </p:pic>
      <p:sp>
        <p:nvSpPr>
          <p:cNvPr id="134" name="Ellipse 54">
            <a:extLst>
              <a:ext uri="{FF2B5EF4-FFF2-40B4-BE49-F238E27FC236}">
                <a16:creationId xmlns:a16="http://schemas.microsoft.com/office/drawing/2014/main" id="{F43C460A-3E4F-D930-7D02-D660EB127468}"/>
              </a:ext>
            </a:extLst>
          </p:cNvPr>
          <p:cNvSpPr/>
          <p:nvPr/>
        </p:nvSpPr>
        <p:spPr>
          <a:xfrm>
            <a:off x="2153153" y="2404912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35" name="Ellipse 54">
            <a:extLst>
              <a:ext uri="{FF2B5EF4-FFF2-40B4-BE49-F238E27FC236}">
                <a16:creationId xmlns:a16="http://schemas.microsoft.com/office/drawing/2014/main" id="{23A108DF-EFCD-0263-D60A-BCD30D641C24}"/>
              </a:ext>
            </a:extLst>
          </p:cNvPr>
          <p:cNvSpPr/>
          <p:nvPr/>
        </p:nvSpPr>
        <p:spPr>
          <a:xfrm>
            <a:off x="3339529" y="3190198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6" name="Ellipse 54">
            <a:extLst>
              <a:ext uri="{FF2B5EF4-FFF2-40B4-BE49-F238E27FC236}">
                <a16:creationId xmlns:a16="http://schemas.microsoft.com/office/drawing/2014/main" id="{6A6D6CE3-4971-1980-0651-D1537C6F4C43}"/>
              </a:ext>
            </a:extLst>
          </p:cNvPr>
          <p:cNvSpPr/>
          <p:nvPr/>
        </p:nvSpPr>
        <p:spPr>
          <a:xfrm>
            <a:off x="6623996" y="3198545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7" name="Ellipse 54">
            <a:extLst>
              <a:ext uri="{FF2B5EF4-FFF2-40B4-BE49-F238E27FC236}">
                <a16:creationId xmlns:a16="http://schemas.microsoft.com/office/drawing/2014/main" id="{C385E72C-F2D6-D4AE-B66B-C6369A9845E3}"/>
              </a:ext>
            </a:extLst>
          </p:cNvPr>
          <p:cNvSpPr/>
          <p:nvPr/>
        </p:nvSpPr>
        <p:spPr>
          <a:xfrm>
            <a:off x="9178280" y="4222616"/>
            <a:ext cx="216000" cy="216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101600">
              <a:srgbClr val="00B050">
                <a:alpha val="7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38C5A62-AB14-B467-4FA6-BC00A998ADD4}"/>
              </a:ext>
            </a:extLst>
          </p:cNvPr>
          <p:cNvSpPr txBox="1"/>
          <p:nvPr/>
        </p:nvSpPr>
        <p:spPr>
          <a:xfrm>
            <a:off x="258959" y="3598146"/>
            <a:ext cx="242163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DE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HAL4SDV targets to implement lines</a:t>
            </a:r>
          </a:p>
        </p:txBody>
      </p:sp>
    </p:spTree>
    <p:extLst>
      <p:ext uri="{BB962C8B-B14F-4D97-AF65-F5344CB8AC3E}">
        <p14:creationId xmlns:p14="http://schemas.microsoft.com/office/powerpoint/2010/main" val="18222835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THINKCELLPRESENTATIONDONOTDELETE" val="&lt;?xml version=&quot;1.0&quot; encoding=&quot;UTF-16&quot; standalone=&quot;yes&quot;?&gt;&lt;root reqver=&quot;27037&quot;&gt;&lt;version val=&quot;3261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MW Group 2021">
  <a:themeElements>
    <a:clrScheme name="BMW Group 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BMW Group 2021">
      <a:majorFont>
        <a:latin typeface="BMWGroupTN Condensed"/>
        <a:ea typeface=""/>
        <a:cs typeface=""/>
      </a:majorFont>
      <a:minorFont>
        <a:latin typeface="BMWGroupTN Condensed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 w="19050">
          <a:noFill/>
          <a:miter lim="800000"/>
        </a:ln>
      </a:spPr>
      <a:bodyPr rtlCol="0" anchor="t" anchorCtr="0"/>
      <a:lstStyle>
        <a:defPPr algn="l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100000"/>
          </a:lnSpc>
          <a:spcBef>
            <a:spcPts val="0"/>
          </a:spcBef>
          <a:spcAft>
            <a:spcPts val="600"/>
          </a:spcAft>
          <a:buClr>
            <a:schemeClr val="tx2"/>
          </a:buClr>
          <a:buFontTx/>
          <a:buNone/>
          <a:defRPr sz="1800" kern="1200" dirty="0" err="1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Ocean Blue">
      <a:srgbClr val="035970"/>
    </a:custClr>
    <a:custClr name="Night Blue">
      <a:srgbClr val="173B68"/>
    </a:custClr>
    <a:custClr name="Sky Blue">
      <a:srgbClr val="7B9AC0"/>
    </a:custClr>
    <a:custClr name="Turquoise">
      <a:srgbClr val="009A97"/>
    </a:custClr>
    <a:custClr name="Yellow">
      <a:srgbClr val="FAD022"/>
    </a:custClr>
    <a:custClr name="Orange">
      <a:srgbClr val="E96D0C"/>
    </a:custClr>
    <a:custClr name="Purple">
      <a:srgbClr val="8D1E77"/>
    </a:custClr>
    <a:custClr name="Red">
      <a:srgbClr val="AC1640"/>
    </a:custClr>
    <a:custClr name="Cyan">
      <a:srgbClr val="079EDA"/>
    </a:custClr>
    <a:custClr name="Green">
      <a:srgbClr val="508130"/>
    </a:custClr>
    <a:custClr name="Ocean Blue darker">
      <a:srgbClr val="024152"/>
    </a:custClr>
    <a:custClr name="Night Blue darker">
      <a:srgbClr val="133155"/>
    </a:custClr>
    <a:custClr name="Sky Blue darker">
      <a:srgbClr val="5179A9"/>
    </a:custClr>
    <a:custClr name="Turquoise darker">
      <a:srgbClr val="00777A"/>
    </a:custClr>
    <a:custClr name="Yellow darker">
      <a:srgbClr val="D2A000"/>
    </a:custClr>
    <a:custClr name="Orange darker">
      <a:srgbClr val="AF5009"/>
    </a:custClr>
    <a:custClr name="Purple darker">
      <a:srgbClr val="6B175B"/>
    </a:custClr>
    <a:custClr name="Red darker">
      <a:srgbClr val="76102D"/>
    </a:custClr>
    <a:custClr name="Cyan darker">
      <a:srgbClr val="05709B"/>
    </a:custClr>
    <a:custClr name="Green darker">
      <a:srgbClr val="365620"/>
    </a:custClr>
    <a:custClr name="Ocean Blue 30% lighter">
      <a:srgbClr val="4F8B9B"/>
    </a:custClr>
    <a:custClr name="Night Blue 30% lighter">
      <a:srgbClr val="687F9D"/>
    </a:custClr>
    <a:custClr name="Sky Blue 30% lighter">
      <a:srgbClr val="A8BED4"/>
    </a:custClr>
    <a:custClr name="Turquoise 30% lighter">
      <a:srgbClr val="66C2C1"/>
    </a:custClr>
    <a:custClr name="Yellow 30% lighter">
      <a:srgbClr val="FCE37A"/>
    </a:custClr>
    <a:custClr name="Orange 30% lighter">
      <a:srgbClr val="F69954"/>
    </a:custClr>
    <a:custClr name="Purple 30% lighter">
      <a:srgbClr val="BB78AD"/>
    </a:custClr>
    <a:custClr name="Red 30% lighter">
      <a:srgbClr val="CD738C"/>
    </a:custClr>
    <a:custClr name="Cyan 30% lighter">
      <a:srgbClr val="6DCBF1"/>
    </a:custClr>
    <a:custClr name="Green 30% lighter">
      <a:srgbClr val="8BB86D"/>
    </a:custClr>
    <a:custClr name="Ocean Blue 60% lighter">
      <a:srgbClr val="A7C5CD"/>
    </a:custClr>
    <a:custClr name="Night Blue 60% lighter">
      <a:srgbClr val="B9C4D1"/>
    </a:custClr>
    <a:custClr name="Sky Blue 60% lighter">
      <a:srgbClr val="D0DDE8"/>
    </a:custClr>
    <a:custClr name="Turquoise 60% lighter">
      <a:srgbClr val="B2E0E0"/>
    </a:custClr>
    <a:custClr name="Yellow 60% lighter">
      <a:srgbClr val="FDF1BC"/>
    </a:custClr>
    <a:custClr name="Orange 60% lighter">
      <a:srgbClr val="FBCCA9"/>
    </a:custClr>
    <a:custClr name="Purple 60% lighter">
      <a:srgbClr val="DDBBD6"/>
    </a:custClr>
    <a:custClr name="Red 60% lighter">
      <a:srgbClr val="E6B9C5"/>
    </a:custClr>
    <a:custClr name="Cyan 60% lighter">
      <a:srgbClr val="B1E7FD"/>
    </a:custClr>
    <a:custClr name="Green 60% lighter">
      <a:srgbClr val="C9DEBB"/>
    </a:custClr>
  </a:custClrLst>
  <a:extLst>
    <a:ext uri="{05A4C25C-085E-4340-85A3-A5531E510DB2}">
      <thm15:themeFamily xmlns:thm15="http://schemas.microsoft.com/office/thememl/2012/main" name="BMWG_BMW.potx" id="{A1421C2C-9D10-4C60-BDA0-23BA6A0C4465}" vid="{5FFCA049-F49B-469F-AA03-27418185295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3ac9c0-185d-4df2-a1d8-6759f7623dee" xsi:nil="true"/>
    <lcf76f155ced4ddcb4097134ff3c332f xmlns="99b00387-5228-490c-af6a-c9872902696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3ED9AFCA719942B22D63D57520428F" ma:contentTypeVersion="12" ma:contentTypeDescription="Create a new document." ma:contentTypeScope="" ma:versionID="5f193553496965df2ad0eae6b635e6d5">
  <xsd:schema xmlns:xsd="http://www.w3.org/2001/XMLSchema" xmlns:xs="http://www.w3.org/2001/XMLSchema" xmlns:p="http://schemas.microsoft.com/office/2006/metadata/properties" xmlns:ns2="99b00387-5228-490c-af6a-c9872902696c" xmlns:ns3="f33ac9c0-185d-4df2-a1d8-6759f7623dee" targetNamespace="http://schemas.microsoft.com/office/2006/metadata/properties" ma:root="true" ma:fieldsID="5c16b036da5765c98b91af7ed5580145" ns2:_="" ns3:_="">
    <xsd:import namespace="99b00387-5228-490c-af6a-c9872902696c"/>
    <xsd:import namespace="f33ac9c0-185d-4df2-a1d8-6759f7623d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00387-5228-490c-af6a-c987290269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f96b8e5b-1f52-4d89-9d30-0680d0269bb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3ac9c0-185d-4df2-a1d8-6759f7623de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164e087-5568-4009-a769-231dc2bb8960}" ma:internalName="TaxCatchAll" ma:showField="CatchAllData" ma:web="f33ac9c0-185d-4df2-a1d8-6759f7623d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536D5F-4489-42AB-9488-5A3326E61285}">
  <ds:schemaRefs>
    <ds:schemaRef ds:uri="99b00387-5228-490c-af6a-c9872902696c"/>
    <ds:schemaRef ds:uri="f33ac9c0-185d-4df2-a1d8-6759f7623de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5AD4863-E03B-4EDB-AD90-01625645B6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b00387-5228-490c-af6a-c9872902696c"/>
    <ds:schemaRef ds:uri="f33ac9c0-185d-4df2-a1d8-6759f7623d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A1DAC4-43CE-4DA8-BBB7-0FF95AAC85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BMWG_BMW</Template>
  <TotalTime>7430</TotalTime>
  <Words>636</Words>
  <Application>Microsoft Macintosh PowerPoint</Application>
  <PresentationFormat>Widescreen</PresentationFormat>
  <Paragraphs>186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BMW Group Condensed</vt:lpstr>
      <vt:lpstr>BMWGroupTN Condensed</vt:lpstr>
      <vt:lpstr>Calibri</vt:lpstr>
      <vt:lpstr>System Font Regular</vt:lpstr>
      <vt:lpstr>Wingdings</vt:lpstr>
      <vt:lpstr>BMW Group 2021</vt:lpstr>
      <vt:lpstr>think-cell Folie</vt:lpstr>
      <vt:lpstr>SDVoF</vt:lpstr>
      <vt:lpstr>Software Defined Vehicle of the Future Initiative</vt:lpstr>
      <vt:lpstr>PowerPoint Presentation</vt:lpstr>
      <vt:lpstr>TIMELINE</vt:lpstr>
      <vt:lpstr>Phase Approach – Roadmap </vt:lpstr>
      <vt:lpstr>PowerPoint Presentation</vt:lpstr>
      <vt:lpstr>COVESA: Scope</vt:lpstr>
      <vt:lpstr>COVESA: Vehicle architecture pattern to illustrate the needs identified in the EU SDVoF Initiative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Pain Points in the context of (up to) ASIL B SW Platform Development in Automotive right now – BMW Perspective</dc:title>
  <dc:creator>Holger</dc:creator>
  <cp:lastModifiedBy>Kubovy Jan, ZI-20</cp:lastModifiedBy>
  <cp:revision>11</cp:revision>
  <cp:lastPrinted>2023-09-11T09:55:34Z</cp:lastPrinted>
  <dcterms:created xsi:type="dcterms:W3CDTF">2023-06-16T09:35:15Z</dcterms:created>
  <dcterms:modified xsi:type="dcterms:W3CDTF">2024-02-12T15:05:32Z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0x010100603ED9AFCA719942B22D63D57520428F</vt:lpwstr>
  </property>
  <property fmtid="{D5CDD505-2E9C-101B-9397-08002B2CF9AE}" pid="3" name="MediaServiceImageTags">
    <vt:lpwstr/>
  </property>
</Properties>
</file>