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mp4" ContentType="video/mp4"/>
  <Default Extension="png" ContentType="image/png"/>
  <Default Extension="pptx" ContentType="application/vnd.openxmlformats-officedocument.presentationml.presentation"/>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5_E12DFA19.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9"/>
  </p:notesMasterIdLst>
  <p:sldIdLst>
    <p:sldId id="256" r:id="rId5"/>
    <p:sldId id="275" r:id="rId6"/>
    <p:sldId id="260" r:id="rId7"/>
    <p:sldId id="261" r:id="rId8"/>
    <p:sldId id="284" r:id="rId9"/>
    <p:sldId id="273" r:id="rId10"/>
    <p:sldId id="263" r:id="rId11"/>
    <p:sldId id="274" r:id="rId12"/>
    <p:sldId id="285" r:id="rId13"/>
    <p:sldId id="264" r:id="rId14"/>
    <p:sldId id="270" r:id="rId15"/>
    <p:sldId id="286" r:id="rId16"/>
    <p:sldId id="280" r:id="rId17"/>
    <p:sldId id="278" r:id="rId18"/>
    <p:sldId id="279" r:id="rId19"/>
    <p:sldId id="266" r:id="rId20"/>
    <p:sldId id="267" r:id="rId21"/>
    <p:sldId id="287" r:id="rId22"/>
    <p:sldId id="268" r:id="rId23"/>
    <p:sldId id="262" r:id="rId24"/>
    <p:sldId id="258" r:id="rId25"/>
    <p:sldId id="259" r:id="rId26"/>
    <p:sldId id="272" r:id="rId27"/>
    <p:sldId id="276" r:id="rId2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1" roundtripDataSignature="AMtx7mjm0+LysH81UX93HrD347TMQojcX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F2E3817-8D5F-0BEE-CD88-A728D6EAF722}" name="camille.ghibaudo@forvia.com" initials="ca" userId="S::urn:spo:guest#camille.ghibaudo@forvia.com::"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6C2495-FDCD-324C-6ECA-BE628F51A9BD}" v="18" dt="2023-10-09T16:28:51.332"/>
    <p1510:client id="{28504CF2-E6C3-5BC6-C5BB-4ABD4F890F9D}" v="130" dt="2023-10-09T07:50:35.365"/>
    <p1510:client id="{49771B32-32F9-898D-9002-EFEF4483C530}" v="4" dt="2023-10-09T16:24:36.996"/>
    <p1510:client id="{4E5B4EA9-C2CA-7B8E-CAEA-C8FE2D2C1EF1}" v="151" dt="2023-10-10T19:38:19.358"/>
    <p1510:client id="{6D039A75-03A8-F57C-3D2C-635290BAA721}" v="248" dt="2023-10-09T09:45:04.012"/>
    <p1510:client id="{B4FEE4A3-5236-4748-B8D4-EBEF532A55D2}" v="26" dt="2023-10-06T15:15:01.0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5" Type="http://schemas.openxmlformats.org/officeDocument/2006/relationships/tableStyles" Target="tableStyles.xml"/><Relationship Id="rId8" Type="http://schemas.openxmlformats.org/officeDocument/2006/relationships/slide" Target="slides/slide4.xml"/></Relationships>
</file>

<file path=ppt/comments/modernComment_105_E12DFA19.xml><?xml version="1.0" encoding="utf-8"?>
<p188:cmLst xmlns:a="http://schemas.openxmlformats.org/drawingml/2006/main" xmlns:r="http://schemas.openxmlformats.org/officeDocument/2006/relationships" xmlns:p188="http://schemas.microsoft.com/office/powerpoint/2018/8/main">
  <p188:cm id="{A356BBEC-F6D3-4306-83F9-E213412F1FE0}" authorId="{2F2E3817-8D5F-0BEE-CD88-A728D6EAF722}" created="2023-10-09T08:54:15.829">
    <ac:txMkLst xmlns:ac="http://schemas.microsoft.com/office/drawing/2013/main/command">
      <pc:docMk xmlns:pc="http://schemas.microsoft.com/office/powerpoint/2013/main/command"/>
      <pc:sldMk xmlns:pc="http://schemas.microsoft.com/office/powerpoint/2013/main/command" cId="3777886745" sldId="261"/>
      <ac:spMk id="4" creationId="{646C9294-36EF-915E-DD08-A453AAB53644}"/>
      <ac:txMk cp="78" len="44">
        <ac:context len="185" hash="2018851742"/>
      </ac:txMk>
    </ac:txMkLst>
    <p188:pos x="6533213" y="1136754"/>
    <p188:txBody>
      <a:bodyPr/>
      <a:lstStyle/>
      <a:p>
        <a:r>
          <a:rPr lang="en-US"/>
          <a:t>Recap COVESA All Member Meeting 04/2023 &amp; F2F Meeting 06/2023​</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0101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908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456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696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US"/>
              <a:t>Election of Chairs – Camille </a:t>
            </a:r>
            <a:r>
              <a:rPr lang="en-US" err="1"/>
              <a:t>Ghibaudo</a:t>
            </a:r>
            <a:r>
              <a:rPr lang="en-US"/>
              <a:t> (Faurecia Clarion Electronics), Melina </a:t>
            </a:r>
            <a:r>
              <a:rPr lang="en-US" err="1"/>
              <a:t>Mascolo</a:t>
            </a:r>
            <a:r>
              <a:rPr lang="en-US"/>
              <a:t> (BMW) and Richard Fernandes (GM)</a:t>
            </a:r>
          </a:p>
          <a:p>
            <a:pPr>
              <a:buFontTx/>
              <a:buChar char="-"/>
            </a:pPr>
            <a:r>
              <a:rPr lang="en-US"/>
              <a:t>Meeting Cadence – Every Monday from 5-6PM CET/11AM EST</a:t>
            </a:r>
          </a:p>
          <a:p>
            <a:pPr>
              <a:buFontTx/>
              <a:buChar char="-"/>
            </a:pPr>
            <a:r>
              <a:rPr lang="en-US"/>
              <a:t>Critical success and goals:</a:t>
            </a:r>
          </a:p>
          <a:p>
            <a:pPr lvl="1">
              <a:buFontTx/>
              <a:buChar char="-"/>
            </a:pPr>
            <a:r>
              <a:rPr lang="en-US"/>
              <a:t>Members of the Expert group, both OEM and Suppliers to agree on a common protocol and solutions that will help in development of apps in the automotive environment </a:t>
            </a:r>
          </a:p>
          <a:p>
            <a:pPr lvl="0">
              <a:buFontTx/>
              <a:buChar char="-"/>
            </a:pPr>
            <a:r>
              <a:rPr lang="en-US"/>
              <a:t>In Vehicle Camera Access:</a:t>
            </a:r>
          </a:p>
          <a:p>
            <a:pPr lvl="1">
              <a:buFontTx/>
              <a:buChar char="-"/>
            </a:pPr>
            <a:r>
              <a:rPr lang="en-US"/>
              <a:t>Discussed how to access in-vehicle cameras in an automotive environment that can be used in conjunction with Communication/Social Media Apps such as WebEx/Zoom etc. to provide a good customer experience.</a:t>
            </a:r>
          </a:p>
          <a:p>
            <a:pPr lvl="0">
              <a:buFontTx/>
              <a:buChar char="-"/>
            </a:pPr>
            <a:r>
              <a:rPr lang="en-US"/>
              <a:t>Best Practices:</a:t>
            </a:r>
          </a:p>
          <a:p>
            <a:pPr lvl="1">
              <a:buFontTx/>
              <a:buChar char="-"/>
            </a:pPr>
            <a:r>
              <a:rPr lang="en-US"/>
              <a:t>Discussed the difference between AOSP/AAOS and GAS Ecosystems. And how Apps integrate in the automotive infotainment platform.</a:t>
            </a:r>
          </a:p>
          <a:p>
            <a:pPr lvl="1">
              <a:buFontTx/>
              <a:buChar char="-"/>
            </a:pPr>
            <a:r>
              <a:rPr lang="en-US"/>
              <a:t>Why Fragmentation should be avoided – this makes it harder for app developer to develop apps for OEMs</a:t>
            </a:r>
          </a:p>
          <a:p>
            <a:pPr lvl="1">
              <a:buFontTx/>
              <a:buChar char="-"/>
            </a:pPr>
            <a:r>
              <a:rPr lang="en-US"/>
              <a:t>Identified the structure/biggest pain points:</a:t>
            </a:r>
          </a:p>
          <a:p>
            <a:pPr lvl="2">
              <a:buFontTx/>
              <a:buChar char="-"/>
            </a:pPr>
            <a:r>
              <a:rPr lang="en-US"/>
              <a:t>Differences Android vs. Android Automotive</a:t>
            </a:r>
          </a:p>
          <a:p>
            <a:pPr lvl="2">
              <a:buFontTx/>
              <a:buChar char="-"/>
            </a:pPr>
            <a:r>
              <a:rPr lang="en-US"/>
              <a:t>- </a:t>
            </a:r>
            <a:r>
              <a:rPr lang="en-US" err="1"/>
              <a:t>Audiofocus</a:t>
            </a:r>
            <a:endParaRPr lang="en-US"/>
          </a:p>
          <a:p>
            <a:pPr lvl="2">
              <a:buFontTx/>
              <a:buChar char="-"/>
            </a:pPr>
            <a:r>
              <a:rPr lang="en-US"/>
              <a:t>- Link handling (developers should not assume that OEMs provide browser for external link handling) </a:t>
            </a:r>
          </a:p>
          <a:p>
            <a:pPr lvl="2">
              <a:buFontTx/>
              <a:buChar char="-"/>
            </a:pPr>
            <a:r>
              <a:rPr lang="en-US"/>
              <a:t>- Interaction with back button /home button</a:t>
            </a:r>
          </a:p>
          <a:p>
            <a:pPr lvl="2">
              <a:buFontTx/>
              <a:buChar char="-"/>
            </a:pPr>
            <a:r>
              <a:rPr lang="en-US"/>
              <a:t>- Solving GMS dependencies, e.g. Firebase, Google Login, Google Play linking</a:t>
            </a:r>
          </a:p>
          <a:p>
            <a:pPr lvl="2">
              <a:buFontTx/>
              <a:buChar char="-"/>
            </a:pPr>
            <a:r>
              <a:rPr lang="en-US"/>
              <a:t>- Payment </a:t>
            </a:r>
          </a:p>
          <a:p>
            <a:pPr lvl="2">
              <a:buFontTx/>
              <a:buChar char="-"/>
            </a:pPr>
            <a:r>
              <a:rPr lang="en-US"/>
              <a:t>→Already existing group regarding payment in COVESA (involving Stellantis, mavi.io) </a:t>
            </a:r>
          </a:p>
          <a:p>
            <a:pPr lvl="2">
              <a:buFontTx/>
              <a:buChar char="-"/>
            </a:pPr>
            <a:r>
              <a:rPr lang="en-US"/>
              <a:t>→@Vamsi Krishna (mavi.io): Providing update to Expert group about existing payment activities</a:t>
            </a:r>
          </a:p>
          <a:p>
            <a:pPr lvl="2">
              <a:buFontTx/>
              <a:buChar char="-"/>
            </a:pPr>
            <a:r>
              <a:rPr lang="en-US"/>
              <a:t>- Login process</a:t>
            </a:r>
          </a:p>
          <a:p>
            <a:pPr lvl="2">
              <a:buFontTx/>
              <a:buChar char="-"/>
            </a:pPr>
            <a:r>
              <a:rPr lang="en-US"/>
              <a:t>- Notifications</a:t>
            </a:r>
          </a:p>
          <a:p>
            <a:pPr lvl="2">
              <a:buFontTx/>
              <a:buChar char="-"/>
            </a:pPr>
            <a:r>
              <a:rPr lang="en-US"/>
              <a:t>- Camera access</a:t>
            </a:r>
          </a:p>
          <a:p>
            <a:pPr lvl="2">
              <a:buFontTx/>
              <a:buChar char="-"/>
            </a:pPr>
            <a:r>
              <a:rPr lang="en-US"/>
              <a:t>- Immersive mode: Interaction climate bar / full screen</a:t>
            </a:r>
          </a:p>
          <a:p>
            <a:pPr lvl="2">
              <a:buFontTx/>
              <a:buChar char="-"/>
            </a:pPr>
            <a:r>
              <a:rPr lang="en-US"/>
              <a:t>- How to integrate/test app</a:t>
            </a:r>
          </a:p>
          <a:p>
            <a:pPr lvl="1">
              <a:buFontTx/>
              <a:buChar char="-"/>
            </a:pPr>
            <a:r>
              <a:rPr lang="en-US"/>
              <a:t>It was decided to have two All Members Meeting a year </a:t>
            </a:r>
            <a:r>
              <a:rPr lang="en-US">
                <a:sym typeface="Wingdings" panose="05000000000000000000" pitchFamily="2" charset="2"/>
              </a:rPr>
              <a:t> 1 in Europe and 1 in US</a:t>
            </a:r>
          </a:p>
          <a:p>
            <a:pPr lvl="2">
              <a:buFontTx/>
              <a:buChar char="-"/>
            </a:pPr>
            <a:r>
              <a:rPr lang="en-US">
                <a:sym typeface="Wingdings" panose="05000000000000000000" pitchFamily="2" charset="2"/>
              </a:rPr>
              <a:t>2024 in the US at the CES</a:t>
            </a:r>
            <a:endParaRPr lang="en-US"/>
          </a:p>
          <a:p>
            <a:pPr lvl="2">
              <a:buFontTx/>
              <a:buChar char="-"/>
            </a:pPr>
            <a:endParaRPr lang="en-US"/>
          </a:p>
          <a:p>
            <a:pPr lvl="1">
              <a:buFontTx/>
              <a:buChar char="-"/>
            </a:pPr>
            <a:endParaRPr lang="en-US"/>
          </a:p>
          <a:p>
            <a:pPr lvl="0">
              <a:buFontTx/>
              <a:buChar char="-"/>
            </a:pPr>
            <a:endParaRPr lang="en-US"/>
          </a:p>
          <a:p>
            <a:pPr lvl="1">
              <a:buFontTx/>
              <a:buChar char="-"/>
            </a:pPr>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9486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10.emf"/></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a:alphaModFix/>
          </a:blip>
          <a:srcRect l="15211" t="1084" r="16982" b="2258"/>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a:alphaModFix/>
          </a:blip>
          <a:srcRect l="23889" t="15896" b="50000"/>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3">
            <a:alphaModFix/>
          </a:blip>
          <a:srcRect l="23889" t="17791" b="50607"/>
          <a:stretch/>
        </p:blipFill>
        <p:spPr>
          <a:xfrm rot="10800000" flipH="1">
            <a:off x="6959600" y="-1"/>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4">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‹Nr.›</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st Slide">
  <p:cSld name="Last Slide">
    <p:spTree>
      <p:nvGrpSpPr>
        <p:cNvPr id="1" name="Shape 33"/>
        <p:cNvGrpSpPr/>
        <p:nvPr/>
      </p:nvGrpSpPr>
      <p:grpSpPr>
        <a:xfrm>
          <a:off x="0" y="0"/>
          <a:ext cx="0" cy="0"/>
          <a:chOff x="0" y="0"/>
          <a:chExt cx="0" cy="0"/>
        </a:xfrm>
      </p:grpSpPr>
      <p:pic>
        <p:nvPicPr>
          <p:cNvPr id="34" name="Google Shape;34;p7" descr="A car driving on a road&#10;&#10;Description automatically generated with low confidence"/>
          <p:cNvPicPr preferRelativeResize="0"/>
          <p:nvPr/>
        </p:nvPicPr>
        <p:blipFill rotWithShape="1">
          <a:blip r:embed="rId2">
            <a:alphaModFix/>
          </a:blip>
          <a:srcRect r="15256"/>
          <a:stretch/>
        </p:blipFill>
        <p:spPr>
          <a:xfrm>
            <a:off x="4239034" y="7042"/>
            <a:ext cx="7952966" cy="6850958"/>
          </a:xfrm>
          <a:prstGeom prst="rect">
            <a:avLst/>
          </a:prstGeom>
          <a:noFill/>
          <a:ln>
            <a:noFill/>
          </a:ln>
        </p:spPr>
      </p:pic>
      <p:sp>
        <p:nvSpPr>
          <p:cNvPr id="35" name="Google Shape;35;p7"/>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36" name="Google Shape;36;p7"/>
          <p:cNvPicPr preferRelativeResize="0"/>
          <p:nvPr/>
        </p:nvPicPr>
        <p:blipFill rotWithShape="1">
          <a:blip r:embed="rId3">
            <a:alphaModFix/>
          </a:blip>
          <a:srcRect/>
          <a:stretch/>
        </p:blipFill>
        <p:spPr>
          <a:xfrm>
            <a:off x="465238" y="549275"/>
            <a:ext cx="3670300" cy="1193800"/>
          </a:xfrm>
          <a:prstGeom prst="rect">
            <a:avLst/>
          </a:prstGeom>
          <a:noFill/>
          <a:ln>
            <a:noFill/>
          </a:ln>
        </p:spPr>
      </p:pic>
      <p:sp>
        <p:nvSpPr>
          <p:cNvPr id="37" name="Google Shape;37;p7"/>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7"/>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‹Nr.›</a:t>
            </a:fld>
            <a:endParaRPr b="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image">
  <p:cSld name="Content with image">
    <p:spTree>
      <p:nvGrpSpPr>
        <p:cNvPr id="1" name="Shape 48"/>
        <p:cNvGrpSpPr/>
        <p:nvPr/>
      </p:nvGrpSpPr>
      <p:grpSpPr>
        <a:xfrm>
          <a:off x="0" y="0"/>
          <a:ext cx="0" cy="0"/>
          <a:chOff x="0" y="0"/>
          <a:chExt cx="0" cy="0"/>
        </a:xfrm>
      </p:grpSpPr>
      <p:pic>
        <p:nvPicPr>
          <p:cNvPr id="49" name="Google Shape;49;p9" descr="A picture containing city, night, spaghetti junction&#10;&#10;Description automatically generated"/>
          <p:cNvPicPr preferRelativeResize="0"/>
          <p:nvPr/>
        </p:nvPicPr>
        <p:blipFill rotWithShape="1">
          <a:blip r:embed="rId2">
            <a:alphaModFix/>
          </a:blip>
          <a:srcRect l="8829" r="3165"/>
          <a:stretch/>
        </p:blipFill>
        <p:spPr>
          <a:xfrm>
            <a:off x="7514897" y="1220432"/>
            <a:ext cx="4677101" cy="4303683"/>
          </a:xfrm>
          <a:prstGeom prst="rect">
            <a:avLst/>
          </a:prstGeom>
          <a:noFill/>
          <a:ln>
            <a:noFill/>
          </a:ln>
        </p:spPr>
      </p:pic>
      <p:sp>
        <p:nvSpPr>
          <p:cNvPr id="50" name="Google Shape;50;p9"/>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‹Nr.›</a:t>
            </a:fld>
            <a:endParaRPr b="0">
              <a:solidFill>
                <a:srgbClr val="888888"/>
              </a:solidFill>
            </a:endParaRPr>
          </a:p>
        </p:txBody>
      </p:sp>
      <p:sp>
        <p:nvSpPr>
          <p:cNvPr id="52" name="Google Shape;52;p9"/>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 name="Google Shape;53;p9"/>
          <p:cNvSpPr txBox="1">
            <a:spLocks noGrp="1"/>
          </p:cNvSpPr>
          <p:nvPr>
            <p:ph type="subTitle" idx="1"/>
          </p:nvPr>
        </p:nvSpPr>
        <p:spPr>
          <a:xfrm>
            <a:off x="7704571" y="2032162"/>
            <a:ext cx="4306808" cy="2009259"/>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54" name="Google Shape;54;p9"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55" name="Google Shape;55;p9"/>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56" name="Google Shape;56;p9"/>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body" idx="2"/>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‹Nr.›</a:t>
            </a:fld>
            <a:endParaRPr b="0">
              <a:solidFill>
                <a:srgbClr val="888888"/>
              </a:solidFill>
            </a:endParaRPr>
          </a:p>
        </p:txBody>
      </p:sp>
      <p:pic>
        <p:nvPicPr>
          <p:cNvPr id="61" name="Google Shape;61;p10"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62" name="Google Shape;62;p10"/>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63" name="Google Shape;63;p10"/>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66"/>
        <p:cNvGrpSpPr/>
        <p:nvPr/>
      </p:nvGrpSpPr>
      <p:grpSpPr>
        <a:xfrm>
          <a:off x="0" y="0"/>
          <a:ext cx="0" cy="0"/>
          <a:chOff x="0" y="0"/>
          <a:chExt cx="0" cy="0"/>
        </a:xfrm>
      </p:grpSpPr>
      <p:pic>
        <p:nvPicPr>
          <p:cNvPr id="67" name="Google Shape;67;p11" descr="Chart, radar chart&#10;&#10;Description automatically generated"/>
          <p:cNvPicPr preferRelativeResize="0"/>
          <p:nvPr/>
        </p:nvPicPr>
        <p:blipFill rotWithShape="1">
          <a:blip r:embed="rId2">
            <a:alphaModFix/>
          </a:blip>
          <a:srcRect t="19482"/>
          <a:stretch/>
        </p:blipFill>
        <p:spPr>
          <a:xfrm>
            <a:off x="0" y="0"/>
            <a:ext cx="12192000" cy="2679153"/>
          </a:xfrm>
          <a:prstGeom prst="rect">
            <a:avLst/>
          </a:prstGeom>
          <a:noFill/>
          <a:ln>
            <a:noFill/>
          </a:ln>
        </p:spPr>
      </p:pic>
      <p:sp>
        <p:nvSpPr>
          <p:cNvPr id="68" name="Google Shape;68;p11"/>
          <p:cNvSpPr txBox="1">
            <a:spLocks noGrp="1"/>
          </p:cNvSpPr>
          <p:nvPr>
            <p:ph type="title"/>
          </p:nvPr>
        </p:nvSpPr>
        <p:spPr>
          <a:xfrm>
            <a:off x="3222089" y="2882687"/>
            <a:ext cx="8100848" cy="5913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1"/>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‹Nr.›</a:t>
            </a:fld>
            <a:endParaRPr b="0">
              <a:solidFill>
                <a:srgbClr val="888888"/>
              </a:solidFill>
            </a:endParaRPr>
          </a:p>
        </p:txBody>
      </p:sp>
      <p:sp>
        <p:nvSpPr>
          <p:cNvPr id="70" name="Google Shape;70;p11"/>
          <p:cNvSpPr txBox="1">
            <a:spLocks noGrp="1"/>
          </p:cNvSpPr>
          <p:nvPr>
            <p:ph type="subTitle" idx="1"/>
          </p:nvPr>
        </p:nvSpPr>
        <p:spPr>
          <a:xfrm>
            <a:off x="3213221" y="3474003"/>
            <a:ext cx="6904311"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71" name="Google Shape;71;p11"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72" name="Google Shape;72;p11"/>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73" name="Google Shape;73;p11"/>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Custom Layout">
    <p:bg>
      <p:bgPr>
        <a:solidFill>
          <a:schemeClr val="bg1"/>
        </a:solidFill>
        <a:effectLst/>
      </p:bgPr>
    </p:bg>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userDrawn="1">
            <p:custDataLst>
              <p:tags r:id="rId1"/>
            </p:custDataLst>
            <p:extLst>
              <p:ext uri="{D42A27DB-BD31-4B8C-83A1-F6EECF244321}">
                <p14:modId xmlns:p14="http://schemas.microsoft.com/office/powerpoint/2010/main" val="928832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624" imgH="623" progId="TCLayout.ActiveDocument.1">
                  <p:embed/>
                </p:oleObj>
              </mc:Choice>
              <mc:Fallback>
                <p:oleObj name="think-cell Folie" r:id="rId3" imgW="624" imgH="623" progId="TCLayout.ActiveDocument.1">
                  <p:embed/>
                  <p:pic>
                    <p:nvPicPr>
                      <p:cNvPr id="3" name="Objek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Rectangle 7">
            <a:extLst>
              <a:ext uri="{FF2B5EF4-FFF2-40B4-BE49-F238E27FC236}">
                <a16:creationId xmlns:a16="http://schemas.microsoft.com/office/drawing/2014/main" id="{CAFD74A7-EF53-254A-8DCC-021A0F923243}"/>
              </a:ext>
            </a:extLst>
          </p:cNvPr>
          <p:cNvSpPr/>
          <p:nvPr userDrawn="1"/>
        </p:nvSpPr>
        <p:spPr>
          <a:xfrm>
            <a:off x="1" y="6359178"/>
            <a:ext cx="12191999" cy="498822"/>
          </a:xfrm>
          <a:prstGeom prst="rect">
            <a:avLst/>
          </a:prstGeom>
          <a:solidFill>
            <a:srgbClr val="5E5E5E"/>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9525" rtl="0">
              <a:spcBef>
                <a:spcPts val="79"/>
              </a:spcBef>
            </a:pPr>
            <a:endParaRPr lang="en-US" sz="1350" b="0" i="0" spc="-41">
              <a:solidFill>
                <a:schemeClr val="bg1"/>
              </a:solidFill>
              <a:latin typeface="Gotham Book" panose="02000604040000020004" pitchFamily="2" charset="0"/>
              <a:cs typeface="Arial"/>
            </a:endParaRPr>
          </a:p>
          <a:p>
            <a:pPr marL="214313" indent="-214313" algn="just" rtl="0">
              <a:lnSpc>
                <a:spcPct val="150000"/>
              </a:lnSpc>
              <a:spcBef>
                <a:spcPts val="4"/>
              </a:spcBef>
              <a:buFont typeface="+mj-lt"/>
              <a:buAutoNum type="arabicPeriod"/>
            </a:pPr>
            <a:endParaRPr lang="en-US" sz="1200" b="0" i="0" spc="-38">
              <a:solidFill>
                <a:schemeClr val="bg1"/>
              </a:solidFill>
              <a:latin typeface="Gotham Book" panose="02000604040000020004" pitchFamily="2" charset="0"/>
              <a:cs typeface="Arial"/>
            </a:endParaRPr>
          </a:p>
        </p:txBody>
      </p:sp>
      <p:sp>
        <p:nvSpPr>
          <p:cNvPr id="11" name="Footer Placeholder 4">
            <a:extLst>
              <a:ext uri="{FF2B5EF4-FFF2-40B4-BE49-F238E27FC236}">
                <a16:creationId xmlns:a16="http://schemas.microsoft.com/office/drawing/2014/main" id="{164E04F3-F30E-414F-B86D-B240240FF7DE}"/>
              </a:ext>
            </a:extLst>
          </p:cNvPr>
          <p:cNvSpPr txBox="1">
            <a:spLocks/>
          </p:cNvSpPr>
          <p:nvPr userDrawn="1"/>
        </p:nvSpPr>
        <p:spPr>
          <a:xfrm>
            <a:off x="3718560" y="6437376"/>
            <a:ext cx="4754880" cy="388411"/>
          </a:xfrm>
          <a:prstGeom prst="rect">
            <a:avLst/>
          </a:prstGeom>
        </p:spPr>
        <p:txBody>
          <a:bodyPr anchor="ctr" anchorCtr="0"/>
          <a:lstStyle>
            <a:defPPr>
              <a:defRPr lang="en-US"/>
            </a:defPPr>
            <a:lvl1pPr marL="0" algn="l" defTabSz="457200" rtl="0" eaLnBrk="1" latinLnBrk="0" hangingPunct="1">
              <a:defRPr sz="9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rtl="0"/>
            <a:r>
              <a:rPr lang="en-US" sz="900" b="0" i="0">
                <a:solidFill>
                  <a:schemeClr val="bg1"/>
                </a:solidFill>
                <a:latin typeface="Gotham Book" panose="02000604040000020004" pitchFamily="2" charset="0"/>
              </a:rPr>
              <a:t>© 2022 Car Connectivity Consortium. All Rights Reserved.</a:t>
            </a:r>
          </a:p>
          <a:p>
            <a:pPr algn="ctr" rtl="0"/>
            <a:r>
              <a:rPr lang="en-US" sz="900" b="0" i="0">
                <a:solidFill>
                  <a:schemeClr val="bg1"/>
                </a:solidFill>
                <a:latin typeface="Gotham Book" panose="02000604040000020004" pitchFamily="2" charset="0"/>
              </a:rPr>
              <a:t>CCC Confidential.</a:t>
            </a:r>
          </a:p>
        </p:txBody>
      </p:sp>
      <p:sp>
        <p:nvSpPr>
          <p:cNvPr id="6" name="Rectangle 5">
            <a:extLst>
              <a:ext uri="{FF2B5EF4-FFF2-40B4-BE49-F238E27FC236}">
                <a16:creationId xmlns:a16="http://schemas.microsoft.com/office/drawing/2014/main" id="{3AB90BAC-5676-214E-BF73-7538D7895BD3}"/>
              </a:ext>
            </a:extLst>
          </p:cNvPr>
          <p:cNvSpPr/>
          <p:nvPr userDrawn="1"/>
        </p:nvSpPr>
        <p:spPr>
          <a:xfrm>
            <a:off x="1" y="0"/>
            <a:ext cx="12191999" cy="729842"/>
          </a:xfrm>
          <a:prstGeom prst="rect">
            <a:avLst/>
          </a:prstGeom>
          <a:solidFill>
            <a:srgbClr val="5E5E5E"/>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9525" rtl="0">
              <a:spcBef>
                <a:spcPts val="79"/>
              </a:spcBef>
            </a:pPr>
            <a:endParaRPr lang="en-US" sz="1350" b="0" i="0" spc="-41">
              <a:solidFill>
                <a:schemeClr val="bg1"/>
              </a:solidFill>
              <a:latin typeface="Gotham Book" panose="02000604040000020004" pitchFamily="2" charset="0"/>
              <a:cs typeface="Arial"/>
            </a:endParaRPr>
          </a:p>
          <a:p>
            <a:pPr marL="214313" indent="-214313" algn="just" rtl="0">
              <a:lnSpc>
                <a:spcPct val="150000"/>
              </a:lnSpc>
              <a:spcBef>
                <a:spcPts val="4"/>
              </a:spcBef>
              <a:buFont typeface="+mj-lt"/>
              <a:buAutoNum type="arabicPeriod"/>
            </a:pPr>
            <a:endParaRPr lang="en-US" sz="1200" b="0" i="0" spc="-38">
              <a:solidFill>
                <a:schemeClr val="bg1"/>
              </a:solidFill>
              <a:latin typeface="Gotham Book" panose="02000604040000020004" pitchFamily="2" charset="0"/>
              <a:cs typeface="Arial"/>
            </a:endParaRPr>
          </a:p>
        </p:txBody>
      </p:sp>
      <p:sp>
        <p:nvSpPr>
          <p:cNvPr id="9" name="Content Placeholder 2">
            <a:extLst>
              <a:ext uri="{FF2B5EF4-FFF2-40B4-BE49-F238E27FC236}">
                <a16:creationId xmlns:a16="http://schemas.microsoft.com/office/drawing/2014/main" id="{BA8FE885-CC4F-D245-B190-DF1E886428A8}"/>
              </a:ext>
            </a:extLst>
          </p:cNvPr>
          <p:cNvSpPr>
            <a:spLocks noGrp="1"/>
          </p:cNvSpPr>
          <p:nvPr>
            <p:ph idx="1"/>
          </p:nvPr>
        </p:nvSpPr>
        <p:spPr>
          <a:xfrm>
            <a:off x="838197" y="1911692"/>
            <a:ext cx="10515600" cy="4135027"/>
          </a:xfrm>
        </p:spPr>
        <p:txBody>
          <a:bodyPr/>
          <a:lstStyle>
            <a:lvl1pPr rtl="0">
              <a:defRPr b="0" i="0">
                <a:latin typeface="+mn-lt"/>
              </a:defRPr>
            </a:lvl1pPr>
            <a:lvl2pPr rtl="0">
              <a:defRPr b="0" i="0">
                <a:latin typeface="+mn-lt"/>
              </a:defRPr>
            </a:lvl2pPr>
            <a:lvl3pPr rtl="0">
              <a:defRPr b="0" i="0">
                <a:latin typeface="+mn-lt"/>
              </a:defRPr>
            </a:lvl3pPr>
            <a:lvl4pPr rtl="0">
              <a:defRPr b="0" i="0">
                <a:latin typeface="+mn-lt"/>
              </a:defRPr>
            </a:lvl4pPr>
            <a:lvl5pPr rtl="0">
              <a:defRPr b="0" i="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1">
            <a:extLst>
              <a:ext uri="{FF2B5EF4-FFF2-40B4-BE49-F238E27FC236}">
                <a16:creationId xmlns:a16="http://schemas.microsoft.com/office/drawing/2014/main" id="{8DEC9016-BDF6-5F47-957E-34A02C1D153F}"/>
              </a:ext>
            </a:extLst>
          </p:cNvPr>
          <p:cNvSpPr>
            <a:spLocks noGrp="1"/>
          </p:cNvSpPr>
          <p:nvPr>
            <p:ph type="title"/>
          </p:nvPr>
        </p:nvSpPr>
        <p:spPr>
          <a:xfrm>
            <a:off x="822960" y="799127"/>
            <a:ext cx="10515600" cy="1071237"/>
          </a:xfrm>
        </p:spPr>
        <p:txBody>
          <a:bodyPr vert="horz"/>
          <a:lstStyle>
            <a:lvl1pPr rtl="0">
              <a:defRPr b="0" i="0">
                <a:latin typeface="+mj-lt"/>
              </a:defRPr>
            </a:lvl1pPr>
          </a:lstStyle>
          <a:p>
            <a:r>
              <a:rPr lang="en-US"/>
              <a:t>Click to edit Master title style</a:t>
            </a:r>
          </a:p>
        </p:txBody>
      </p:sp>
      <p:sp>
        <p:nvSpPr>
          <p:cNvPr id="20" name="TextBox 19">
            <a:extLst>
              <a:ext uri="{FF2B5EF4-FFF2-40B4-BE49-F238E27FC236}">
                <a16:creationId xmlns:a16="http://schemas.microsoft.com/office/drawing/2014/main" id="{FB564BD4-D4AF-7149-BAF0-8B33F2722652}"/>
              </a:ext>
            </a:extLst>
          </p:cNvPr>
          <p:cNvSpPr txBox="1"/>
          <p:nvPr userDrawn="1"/>
        </p:nvSpPr>
        <p:spPr>
          <a:xfrm>
            <a:off x="1257300" y="596900"/>
            <a:ext cx="184731" cy="369332"/>
          </a:xfrm>
          <a:prstGeom prst="rect">
            <a:avLst/>
          </a:prstGeom>
          <a:noFill/>
        </p:spPr>
        <p:txBody>
          <a:bodyPr wrap="none" rtlCol="0">
            <a:spAutoFit/>
          </a:bodyPr>
          <a:lstStyle/>
          <a:p>
            <a:pPr rtl="0"/>
            <a:endParaRPr lang="en-US" b="0" i="0">
              <a:latin typeface="Gotham Book" panose="02000604040000020004" pitchFamily="2" charset="0"/>
            </a:endParaRPr>
          </a:p>
        </p:txBody>
      </p:sp>
      <p:grpSp>
        <p:nvGrpSpPr>
          <p:cNvPr id="17" name="Group 66">
            <a:extLst>
              <a:ext uri="{FF2B5EF4-FFF2-40B4-BE49-F238E27FC236}">
                <a16:creationId xmlns:a16="http://schemas.microsoft.com/office/drawing/2014/main" id="{318D0891-FCD8-7540-9D7B-018ECB717950}"/>
              </a:ext>
            </a:extLst>
          </p:cNvPr>
          <p:cNvGrpSpPr/>
          <p:nvPr userDrawn="1"/>
        </p:nvGrpSpPr>
        <p:grpSpPr>
          <a:xfrm>
            <a:off x="4204491" y="71088"/>
            <a:ext cx="3843978" cy="586376"/>
            <a:chOff x="8534743" y="483017"/>
            <a:chExt cx="7687955" cy="1172752"/>
          </a:xfrm>
        </p:grpSpPr>
        <p:sp>
          <p:nvSpPr>
            <p:cNvPr id="18" name="TextBox 17">
              <a:extLst>
                <a:ext uri="{FF2B5EF4-FFF2-40B4-BE49-F238E27FC236}">
                  <a16:creationId xmlns:a16="http://schemas.microsoft.com/office/drawing/2014/main" id="{06F81071-40E8-D944-B227-096127019681}"/>
                </a:ext>
              </a:extLst>
            </p:cNvPr>
            <p:cNvSpPr txBox="1"/>
            <p:nvPr/>
          </p:nvSpPr>
          <p:spPr>
            <a:xfrm>
              <a:off x="8534743" y="483017"/>
              <a:ext cx="7687955" cy="800202"/>
            </a:xfrm>
            <a:prstGeom prst="rect">
              <a:avLst/>
            </a:prstGeom>
            <a:noFill/>
          </p:spPr>
          <p:txBody>
            <a:bodyPr wrap="square" lIns="45711" tIns="22856" rIns="45711" bIns="22856" rtlCol="0">
              <a:spAutoFit/>
            </a:bodyPr>
            <a:lstStyle/>
            <a:p>
              <a:pPr algn="ctr" rtl="0"/>
              <a:r>
                <a:rPr lang="en-US" sz="2300">
                  <a:solidFill>
                    <a:schemeClr val="bg1"/>
                  </a:solidFill>
                  <a:latin typeface="Helvetica" pitchFamily="2" charset="0"/>
                  <a:ea typeface="Lato" pitchFamily="34" charset="0"/>
                  <a:cs typeface="Lato" pitchFamily="34" charset="0"/>
                </a:rPr>
                <a:t>CAR</a:t>
              </a:r>
              <a:r>
                <a:rPr lang="en-US" sz="2300">
                  <a:solidFill>
                    <a:srgbClr val="C0C956"/>
                  </a:solidFill>
                  <a:latin typeface="Helvetica" pitchFamily="2" charset="0"/>
                  <a:ea typeface="Lato" pitchFamily="34" charset="0"/>
                  <a:cs typeface="Lato" pitchFamily="34" charset="0"/>
                </a:rPr>
                <a:t>CONNECTIVITY</a:t>
              </a:r>
            </a:p>
          </p:txBody>
        </p:sp>
        <p:sp>
          <p:nvSpPr>
            <p:cNvPr id="19" name="Subtitle 2">
              <a:extLst>
                <a:ext uri="{FF2B5EF4-FFF2-40B4-BE49-F238E27FC236}">
                  <a16:creationId xmlns:a16="http://schemas.microsoft.com/office/drawing/2014/main" id="{BD1B12E9-1BD3-1F42-B014-E06E35879077}"/>
                </a:ext>
              </a:extLst>
            </p:cNvPr>
            <p:cNvSpPr txBox="1">
              <a:spLocks/>
            </p:cNvSpPr>
            <p:nvPr/>
          </p:nvSpPr>
          <p:spPr>
            <a:xfrm>
              <a:off x="12771500" y="805595"/>
              <a:ext cx="2324360" cy="850174"/>
            </a:xfrm>
            <a:prstGeom prst="rect">
              <a:avLst/>
            </a:prstGeom>
          </p:spPr>
          <p:txBody>
            <a:bodyPr vert="horz" wrap="non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rtl="0"/>
              <a:r>
                <a:rPr lang="en-US" sz="1900">
                  <a:solidFill>
                    <a:schemeClr val="bg1"/>
                  </a:solidFill>
                  <a:latin typeface="Helvetica Light" panose="020B0403020202020204" pitchFamily="34" charset="0"/>
                  <a:cs typeface="Lato Light"/>
                </a:rPr>
                <a:t>consortium</a:t>
              </a:r>
              <a:r>
                <a:rPr lang="en-US" sz="1400" baseline="30000">
                  <a:solidFill>
                    <a:schemeClr val="bg1"/>
                  </a:solidFill>
                  <a:latin typeface="Helvetica Light" panose="020B0403020202020204" pitchFamily="34" charset="0"/>
                  <a:cs typeface="Lato Light"/>
                </a:rPr>
                <a:t>®</a:t>
              </a:r>
              <a:endParaRPr lang="en-US" sz="1900" baseline="30000">
                <a:solidFill>
                  <a:schemeClr val="bg1"/>
                </a:solidFill>
                <a:latin typeface="Helvetica Light" panose="020B0403020202020204" pitchFamily="34" charset="0"/>
                <a:cs typeface="Lato Light"/>
              </a:endParaRPr>
            </a:p>
          </p:txBody>
        </p:sp>
      </p:grpSp>
      <p:grpSp>
        <p:nvGrpSpPr>
          <p:cNvPr id="21" name="Group 1">
            <a:extLst>
              <a:ext uri="{FF2B5EF4-FFF2-40B4-BE49-F238E27FC236}">
                <a16:creationId xmlns:a16="http://schemas.microsoft.com/office/drawing/2014/main" id="{85D5B184-FB9D-144D-9079-A0285788D288}"/>
              </a:ext>
            </a:extLst>
          </p:cNvPr>
          <p:cNvGrpSpPr/>
          <p:nvPr userDrawn="1"/>
        </p:nvGrpSpPr>
        <p:grpSpPr>
          <a:xfrm>
            <a:off x="-18302" y="728025"/>
            <a:ext cx="12198124" cy="64008"/>
            <a:chOff x="11299408" y="8448874"/>
            <a:chExt cx="1382346" cy="73150"/>
          </a:xfrm>
        </p:grpSpPr>
        <p:sp>
          <p:nvSpPr>
            <p:cNvPr id="22" name="Rectangle 12">
              <a:extLst>
                <a:ext uri="{FF2B5EF4-FFF2-40B4-BE49-F238E27FC236}">
                  <a16:creationId xmlns:a16="http://schemas.microsoft.com/office/drawing/2014/main" id="{53109102-13AA-C840-8A26-34B31F65B8AF}"/>
                </a:ext>
              </a:extLst>
            </p:cNvPr>
            <p:cNvSpPr/>
            <p:nvPr/>
          </p:nvSpPr>
          <p:spPr>
            <a:xfrm flipV="1">
              <a:off x="11299408" y="8448874"/>
              <a:ext cx="805153" cy="73150"/>
            </a:xfrm>
            <a:prstGeom prst="rect">
              <a:avLst/>
            </a:prstGeom>
            <a:solidFill>
              <a:srgbClr val="C0C956"/>
            </a:solidFill>
            <a:ln>
              <a:noFill/>
            </a:ln>
            <a:effectLst/>
          </p:spPr>
          <p:style>
            <a:lnRef idx="1">
              <a:schemeClr val="accent1"/>
            </a:lnRef>
            <a:fillRef idx="3">
              <a:schemeClr val="accent1"/>
            </a:fillRef>
            <a:effectRef idx="2">
              <a:schemeClr val="accent1"/>
            </a:effectRef>
            <a:fontRef idx="minor">
              <a:schemeClr val="lt1"/>
            </a:fontRef>
          </p:style>
          <p:txBody>
            <a:bodyPr lIns="0" tIns="60950" rIns="0" bIns="60950" rtlCol="0" anchor="ctr"/>
            <a:lstStyle/>
            <a:p>
              <a:pPr algn="ctr" rtl="0"/>
              <a:endParaRPr lang="en-US" sz="900" b="0" i="0">
                <a:latin typeface="Gotham Book" panose="02000604040000020004" pitchFamily="2" charset="0"/>
              </a:endParaRPr>
            </a:p>
          </p:txBody>
        </p:sp>
        <p:sp>
          <p:nvSpPr>
            <p:cNvPr id="23" name="Rectangle 14">
              <a:extLst>
                <a:ext uri="{FF2B5EF4-FFF2-40B4-BE49-F238E27FC236}">
                  <a16:creationId xmlns:a16="http://schemas.microsoft.com/office/drawing/2014/main" id="{9C912600-FE9C-AF4A-A0AE-92FA14D3C11A}"/>
                </a:ext>
              </a:extLst>
            </p:cNvPr>
            <p:cNvSpPr/>
            <p:nvPr/>
          </p:nvSpPr>
          <p:spPr>
            <a:xfrm flipV="1">
              <a:off x="12097315" y="8448874"/>
              <a:ext cx="584439" cy="73150"/>
            </a:xfrm>
            <a:prstGeom prst="rect">
              <a:avLst/>
            </a:prstGeom>
            <a:solidFill>
              <a:srgbClr val="C0C94D"/>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rtl="0"/>
              <a:endParaRPr lang="en-US" sz="900" b="0" i="0">
                <a:latin typeface="Gotham Book" panose="02000604040000020004" pitchFamily="2" charset="0"/>
              </a:endParaRPr>
            </a:p>
          </p:txBody>
        </p:sp>
      </p:grpSp>
      <p:grpSp>
        <p:nvGrpSpPr>
          <p:cNvPr id="25" name="Group 1">
            <a:extLst>
              <a:ext uri="{FF2B5EF4-FFF2-40B4-BE49-F238E27FC236}">
                <a16:creationId xmlns:a16="http://schemas.microsoft.com/office/drawing/2014/main" id="{7D421FC5-7733-8C44-9678-376BB3710ADD}"/>
              </a:ext>
            </a:extLst>
          </p:cNvPr>
          <p:cNvGrpSpPr/>
          <p:nvPr userDrawn="1"/>
        </p:nvGrpSpPr>
        <p:grpSpPr>
          <a:xfrm>
            <a:off x="1" y="6306318"/>
            <a:ext cx="12198124" cy="64008"/>
            <a:chOff x="11299408" y="8448874"/>
            <a:chExt cx="1382346" cy="73150"/>
          </a:xfrm>
        </p:grpSpPr>
        <p:sp>
          <p:nvSpPr>
            <p:cNvPr id="26" name="Rectangle 12">
              <a:extLst>
                <a:ext uri="{FF2B5EF4-FFF2-40B4-BE49-F238E27FC236}">
                  <a16:creationId xmlns:a16="http://schemas.microsoft.com/office/drawing/2014/main" id="{BB278AF8-EE85-E740-B32B-88DCAA0DCBC9}"/>
                </a:ext>
              </a:extLst>
            </p:cNvPr>
            <p:cNvSpPr/>
            <p:nvPr/>
          </p:nvSpPr>
          <p:spPr>
            <a:xfrm flipV="1">
              <a:off x="11299408" y="8448874"/>
              <a:ext cx="805153" cy="73150"/>
            </a:xfrm>
            <a:prstGeom prst="rect">
              <a:avLst/>
            </a:prstGeom>
            <a:solidFill>
              <a:srgbClr val="C0C956"/>
            </a:solidFill>
            <a:ln>
              <a:noFill/>
            </a:ln>
            <a:effectLst/>
          </p:spPr>
          <p:style>
            <a:lnRef idx="1">
              <a:schemeClr val="accent1"/>
            </a:lnRef>
            <a:fillRef idx="3">
              <a:schemeClr val="accent1"/>
            </a:fillRef>
            <a:effectRef idx="2">
              <a:schemeClr val="accent1"/>
            </a:effectRef>
            <a:fontRef idx="minor">
              <a:schemeClr val="lt1"/>
            </a:fontRef>
          </p:style>
          <p:txBody>
            <a:bodyPr lIns="0" tIns="60950" rIns="0" bIns="60950" rtlCol="0" anchor="ctr"/>
            <a:lstStyle/>
            <a:p>
              <a:pPr algn="ctr" rtl="0"/>
              <a:endParaRPr lang="en-US" sz="900" b="0" i="0">
                <a:latin typeface="Gotham Book" panose="02000604040000020004" pitchFamily="2" charset="0"/>
              </a:endParaRPr>
            </a:p>
          </p:txBody>
        </p:sp>
        <p:sp>
          <p:nvSpPr>
            <p:cNvPr id="27" name="Rectangle 14">
              <a:extLst>
                <a:ext uri="{FF2B5EF4-FFF2-40B4-BE49-F238E27FC236}">
                  <a16:creationId xmlns:a16="http://schemas.microsoft.com/office/drawing/2014/main" id="{C8025B94-E2EC-7549-8764-CA3767C539B4}"/>
                </a:ext>
              </a:extLst>
            </p:cNvPr>
            <p:cNvSpPr/>
            <p:nvPr/>
          </p:nvSpPr>
          <p:spPr>
            <a:xfrm flipV="1">
              <a:off x="12097315" y="8448874"/>
              <a:ext cx="584439" cy="73150"/>
            </a:xfrm>
            <a:prstGeom prst="rect">
              <a:avLst/>
            </a:prstGeom>
            <a:solidFill>
              <a:srgbClr val="C0C94D"/>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rtlCol="0" anchor="ctr"/>
            <a:lstStyle/>
            <a:p>
              <a:pPr algn="ctr" rtl="0"/>
              <a:endParaRPr lang="en-US" sz="900" b="0" i="0">
                <a:latin typeface="Gotham Book" panose="02000604040000020004" pitchFamily="2" charset="0"/>
              </a:endParaRPr>
            </a:p>
          </p:txBody>
        </p:sp>
      </p:grpSp>
    </p:spTree>
    <p:extLst>
      <p:ext uri="{BB962C8B-B14F-4D97-AF65-F5344CB8AC3E}">
        <p14:creationId xmlns:p14="http://schemas.microsoft.com/office/powerpoint/2010/main" val="417556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11" presetID="42"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anim calcmode="lin" valueType="num">
                                      <p:cBhvr>
                                        <p:cTn id="19" dur="500" fill="hold"/>
                                        <p:tgtEl>
                                          <p:spTgt spid="25"/>
                                        </p:tgtEl>
                                        <p:attrNameLst>
                                          <p:attrName>ppt_x</p:attrName>
                                        </p:attrNameLst>
                                      </p:cBhvr>
                                      <p:tavLst>
                                        <p:tav tm="0">
                                          <p:val>
                                            <p:strVal val="#ppt_x"/>
                                          </p:val>
                                        </p:tav>
                                        <p:tav tm="100000">
                                          <p:val>
                                            <p:strVal val="#ppt_x"/>
                                          </p:val>
                                        </p:tav>
                                      </p:tavLst>
                                    </p:anim>
                                    <p:anim calcmode="lin" valueType="num">
                                      <p:cBhvr>
                                        <p:cTn id="20"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354724" y="1196975"/>
            <a:ext cx="6886904"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4"/>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a:t> </a:t>
            </a:r>
            <a:r>
              <a:rPr lang="en-US" b="1">
                <a:solidFill>
                  <a:srgbClr val="00B1C3"/>
                </a:solidFill>
              </a:rPr>
              <a:t>| </a:t>
            </a:r>
            <a:fld id="{00000000-1234-1234-1234-123412341234}" type="slidenum">
              <a:rPr lang="en-US"/>
              <a:t>‹Nr.›</a:t>
            </a:fld>
            <a:endParaRPr/>
          </a:p>
        </p:txBody>
      </p:sp>
      <p:sp>
        <p:nvSpPr>
          <p:cNvPr id="12" name="Google Shape;12;p4"/>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600"/>
              <a:buFont typeface="Calibri"/>
              <a:buNone/>
              <a:defRPr sz="36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4"/>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package" Target="../embeddings/Microsoft_PowerPoint_Presentation_D0CF2079.pptx"/><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microsoft.com/office/2018/10/relationships/comments" Target="../comments/modernComment_105_E12DFA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2.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 Type="http://schemas.openxmlformats.org/officeDocument/2006/relationships/notesSlide" Target="../notesSlides/notesSlide4.xml"/><Relationship Id="rId16"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microsoft.com/office/2007/relationships/hdphoto" Target="../media/hdphoto1.wdp"/><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7.png"/><Relationship Id="rId1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375295"/>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a:t>AUTOMOTIVE AOSP APP FRAMEWORK STANDARDIZATION</a:t>
            </a:r>
            <a:endParaRPr/>
          </a:p>
        </p:txBody>
      </p:sp>
      <p:sp>
        <p:nvSpPr>
          <p:cNvPr id="80" name="Google Shape;80;p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a:t>EXPERT GROUP</a:t>
            </a:r>
            <a:endParaRPr/>
          </a:p>
        </p:txBody>
      </p:sp>
      <p:sp>
        <p:nvSpPr>
          <p:cNvPr id="81" name="Google Shape;81;p1"/>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a:t>OCTOBER 11</a:t>
            </a:r>
            <a:r>
              <a:rPr lang="en-US" baseline="30000"/>
              <a:t>TH</a:t>
            </a:r>
            <a:r>
              <a:rPr lang="en-US"/>
              <a:t>, 2023</a:t>
            </a:r>
            <a:endParaRPr/>
          </a:p>
        </p:txBody>
      </p:sp>
      <p:sp>
        <p:nvSpPr>
          <p:cNvPr id="82" name="Google Shape;82;p1"/>
          <p:cNvSpPr txBox="1">
            <a:spLocks noGrp="1"/>
          </p:cNvSpPr>
          <p:nvPr>
            <p:ph type="sldNum" idx="4294967295"/>
          </p:nvPr>
        </p:nvSpPr>
        <p:spPr>
          <a:xfrm>
            <a:off x="9448800" y="64293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1</a:t>
            </a:fld>
            <a:endParaRPr/>
          </a:p>
        </p:txBody>
      </p:sp>
      <p:sp>
        <p:nvSpPr>
          <p:cNvPr id="83" name="Google Shape;83;p1"/>
          <p:cNvSpPr txBox="1">
            <a:spLocks noGrp="1"/>
          </p:cNvSpPr>
          <p:nvPr>
            <p:ph type="ftr" idx="4294967295"/>
          </p:nvPr>
        </p:nvSpPr>
        <p:spPr>
          <a:xfrm>
            <a:off x="0" y="6429375"/>
            <a:ext cx="194627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©2022 COVESA</a:t>
            </a:r>
            <a:endParaRPr/>
          </a:p>
        </p:txBody>
      </p:sp>
      <p:sp>
        <p:nvSpPr>
          <p:cNvPr id="84" name="Google Shape;84;p1"/>
          <p:cNvSpPr txBox="1">
            <a:spLocks noGrp="1"/>
          </p:cNvSpPr>
          <p:nvPr>
            <p:ph type="dt" idx="4294967295"/>
          </p:nvPr>
        </p:nvSpPr>
        <p:spPr>
          <a:xfrm>
            <a:off x="0" y="6429375"/>
            <a:ext cx="160972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13 September 2022  </a:t>
            </a:r>
            <a:r>
              <a:rPr lang="en-US">
                <a:solidFill>
                  <a:srgbClr val="00B0F0"/>
                </a:solidFill>
              </a:rPr>
              <a:t>|</a:t>
            </a:r>
            <a:endParaRPr>
              <a:solidFill>
                <a:srgbClr val="00B0F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9D5164-E754-61DE-1A57-416E2304285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10</a:t>
            </a:fld>
            <a:endParaRPr b="0">
              <a:solidFill>
                <a:srgbClr val="888888"/>
              </a:solidFill>
            </a:endParaRPr>
          </a:p>
        </p:txBody>
      </p:sp>
      <p:sp>
        <p:nvSpPr>
          <p:cNvPr id="3" name="Title 2">
            <a:extLst>
              <a:ext uri="{FF2B5EF4-FFF2-40B4-BE49-F238E27FC236}">
                <a16:creationId xmlns:a16="http://schemas.microsoft.com/office/drawing/2014/main" id="{5D9CC82E-D3BB-11FD-77C4-95244DB50347}"/>
              </a:ext>
            </a:extLst>
          </p:cNvPr>
          <p:cNvSpPr>
            <a:spLocks noGrp="1"/>
          </p:cNvSpPr>
          <p:nvPr>
            <p:ph type="title"/>
          </p:nvPr>
        </p:nvSpPr>
        <p:spPr>
          <a:xfrm>
            <a:off x="354724" y="365125"/>
            <a:ext cx="10515600" cy="855307"/>
          </a:xfrm>
        </p:spPr>
        <p:txBody>
          <a:bodyPr>
            <a:noAutofit/>
          </a:bodyPr>
          <a:lstStyle/>
          <a:p>
            <a:r>
              <a:rPr lang="en-US" sz="3200"/>
              <a:t>April 2023: AMM in Portugal </a:t>
            </a:r>
            <a:br>
              <a:rPr lang="en-US" sz="3200"/>
            </a:br>
            <a:br>
              <a:rPr lang="en-US" sz="3200"/>
            </a:br>
            <a:endParaRPr lang="en-US" sz="3200"/>
          </a:p>
        </p:txBody>
      </p:sp>
      <p:sp>
        <p:nvSpPr>
          <p:cNvPr id="4" name="Text Placeholder 3">
            <a:extLst>
              <a:ext uri="{FF2B5EF4-FFF2-40B4-BE49-F238E27FC236}">
                <a16:creationId xmlns:a16="http://schemas.microsoft.com/office/drawing/2014/main" id="{6F0F9005-DE09-2149-4506-B682A4E43B15}"/>
              </a:ext>
            </a:extLst>
          </p:cNvPr>
          <p:cNvSpPr>
            <a:spLocks noGrp="1"/>
          </p:cNvSpPr>
          <p:nvPr>
            <p:ph type="body" idx="1"/>
          </p:nvPr>
        </p:nvSpPr>
        <p:spPr>
          <a:xfrm>
            <a:off x="334962" y="1220432"/>
            <a:ext cx="10535362" cy="4285459"/>
          </a:xfrm>
        </p:spPr>
        <p:txBody>
          <a:bodyPr>
            <a:normAutofit/>
          </a:bodyPr>
          <a:lstStyle/>
          <a:p>
            <a:pPr>
              <a:buClr>
                <a:schemeClr val="accent1"/>
              </a:buClr>
              <a:buFont typeface="Wingdings" panose="05000000000000000000" pitchFamily="2" charset="2"/>
              <a:buChar char="§"/>
            </a:pPr>
            <a:r>
              <a:rPr lang="en-US"/>
              <a:t>Presentation of the initiative related to Automotive AOSP App Framework Standardization Expert Group to COVESA members</a:t>
            </a:r>
          </a:p>
          <a:p>
            <a:pPr>
              <a:buClr>
                <a:schemeClr val="accent1"/>
              </a:buClr>
              <a:buFont typeface="Wingdings" panose="05000000000000000000" pitchFamily="2" charset="2"/>
              <a:buChar char="§"/>
            </a:pPr>
            <a:r>
              <a:rPr lang="en-US"/>
              <a:t>Attendance of several OEMs, App Store Providers, Tier 1s and app developers</a:t>
            </a:r>
          </a:p>
          <a:p>
            <a:pPr>
              <a:buClr>
                <a:schemeClr val="accent1"/>
              </a:buClr>
              <a:buFont typeface="Wingdings" panose="05000000000000000000" pitchFamily="2" charset="2"/>
              <a:buChar char="§"/>
            </a:pPr>
            <a:r>
              <a:rPr lang="en-US"/>
              <a:t>Interest expressed by the attendees</a:t>
            </a:r>
          </a:p>
          <a:p>
            <a:pPr>
              <a:buClr>
                <a:schemeClr val="accent1"/>
              </a:buClr>
              <a:buFont typeface="Wingdings" panose="05000000000000000000" pitchFamily="2" charset="2"/>
              <a:buChar char="§"/>
            </a:pPr>
            <a:r>
              <a:rPr lang="en-US"/>
              <a:t>Jointly identified TOP3 topics:</a:t>
            </a:r>
          </a:p>
          <a:p>
            <a:pPr lvl="1">
              <a:buClr>
                <a:schemeClr val="accent1"/>
              </a:buClr>
              <a:buFont typeface="Wingdings" panose="05000000000000000000" pitchFamily="2" charset="2"/>
              <a:buChar char="§"/>
            </a:pPr>
            <a:r>
              <a:rPr lang="en-US"/>
              <a:t>Non-GAS Emulator (independent of OEM)</a:t>
            </a:r>
          </a:p>
          <a:p>
            <a:pPr lvl="1">
              <a:buClr>
                <a:schemeClr val="accent1"/>
              </a:buClr>
              <a:buFont typeface="Wingdings" panose="05000000000000000000" pitchFamily="2" charset="2"/>
              <a:buChar char="§"/>
            </a:pPr>
            <a:r>
              <a:rPr lang="en-US"/>
              <a:t>Push Notifications</a:t>
            </a:r>
          </a:p>
          <a:p>
            <a:pPr lvl="1">
              <a:buClr>
                <a:schemeClr val="accent1"/>
              </a:buClr>
              <a:buFont typeface="Wingdings" panose="05000000000000000000" pitchFamily="2" charset="2"/>
              <a:buChar char="§"/>
            </a:pPr>
            <a:r>
              <a:rPr lang="en-US"/>
              <a:t>Camera API</a:t>
            </a:r>
          </a:p>
        </p:txBody>
      </p:sp>
      <p:graphicFrame>
        <p:nvGraphicFramePr>
          <p:cNvPr id="5" name="Object 4">
            <a:hlinkClick r:id="" action="ppaction://ole?verb=0"/>
            <a:extLst>
              <a:ext uri="{FF2B5EF4-FFF2-40B4-BE49-F238E27FC236}">
                <a16:creationId xmlns:a16="http://schemas.microsoft.com/office/drawing/2014/main" id="{3C3B72E8-2740-B5EC-ACE5-B281EFFB66D7}"/>
              </a:ext>
            </a:extLst>
          </p:cNvPr>
          <p:cNvGraphicFramePr>
            <a:graphicFrameLocks noChangeAspect="1"/>
          </p:cNvGraphicFramePr>
          <p:nvPr>
            <p:extLst>
              <p:ext uri="{D42A27DB-BD31-4B8C-83A1-F6EECF244321}">
                <p14:modId xmlns:p14="http://schemas.microsoft.com/office/powerpoint/2010/main" val="3010557187"/>
              </p:ext>
            </p:extLst>
          </p:nvPr>
        </p:nvGraphicFramePr>
        <p:xfrm>
          <a:off x="10759440" y="5199253"/>
          <a:ext cx="914400" cy="792163"/>
        </p:xfrm>
        <a:graphic>
          <a:graphicData uri="http://schemas.openxmlformats.org/presentationml/2006/ole">
            <mc:AlternateContent xmlns:mc="http://schemas.openxmlformats.org/markup-compatibility/2006">
              <mc:Choice xmlns:v="urn:schemas-microsoft-com:vml" Requires="v">
                <p:oleObj name="Presentation" showAsIcon="1" r:id="rId2" imgW="914282" imgH="792690" progId="PowerPoint.Show.12">
                  <p:embed/>
                </p:oleObj>
              </mc:Choice>
              <mc:Fallback>
                <p:oleObj name="Presentation" showAsIcon="1" r:id="rId2" imgW="914282" imgH="792690" progId="PowerPoint.Show.12">
                  <p:embed/>
                  <p:pic>
                    <p:nvPicPr>
                      <p:cNvPr id="5" name="Object 4">
                        <a:hlinkClick r:id="" action="ppaction://ole?verb=0"/>
                        <a:extLst>
                          <a:ext uri="{FF2B5EF4-FFF2-40B4-BE49-F238E27FC236}">
                            <a16:creationId xmlns:a16="http://schemas.microsoft.com/office/drawing/2014/main" id="{3C3B72E8-2740-B5EC-ACE5-B281EFFB66D7}"/>
                          </a:ext>
                        </a:extLst>
                      </p:cNvPr>
                      <p:cNvPicPr/>
                      <p:nvPr/>
                    </p:nvPicPr>
                    <p:blipFill>
                      <a:blip r:embed="rId3"/>
                      <a:stretch>
                        <a:fillRect/>
                      </a:stretch>
                    </p:blipFill>
                    <p:spPr>
                      <a:xfrm>
                        <a:off x="10759440" y="5199253"/>
                        <a:ext cx="914400" cy="792163"/>
                      </a:xfrm>
                      <a:prstGeom prst="rect">
                        <a:avLst/>
                      </a:prstGeom>
                    </p:spPr>
                  </p:pic>
                </p:oleObj>
              </mc:Fallback>
            </mc:AlternateContent>
          </a:graphicData>
        </a:graphic>
      </p:graphicFrame>
      <p:pic>
        <p:nvPicPr>
          <p:cNvPr id="7" name="Grafik 6">
            <a:extLst>
              <a:ext uri="{FF2B5EF4-FFF2-40B4-BE49-F238E27FC236}">
                <a16:creationId xmlns:a16="http://schemas.microsoft.com/office/drawing/2014/main" id="{1664143F-00D5-C739-0FAA-D98EC496AE82}"/>
              </a:ext>
            </a:extLst>
          </p:cNvPr>
          <p:cNvPicPr>
            <a:picLocks noChangeAspect="1"/>
          </p:cNvPicPr>
          <p:nvPr/>
        </p:nvPicPr>
        <p:blipFill>
          <a:blip r:embed="rId4"/>
          <a:stretch>
            <a:fillRect/>
          </a:stretch>
        </p:blipFill>
        <p:spPr>
          <a:xfrm>
            <a:off x="6855141" y="3173045"/>
            <a:ext cx="3546892" cy="2693011"/>
          </a:xfrm>
          <a:prstGeom prst="rect">
            <a:avLst/>
          </a:prstGeom>
        </p:spPr>
      </p:pic>
    </p:spTree>
    <p:extLst>
      <p:ext uri="{BB962C8B-B14F-4D97-AF65-F5344CB8AC3E}">
        <p14:creationId xmlns:p14="http://schemas.microsoft.com/office/powerpoint/2010/main" val="3108574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9D5164-E754-61DE-1A57-416E2304285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11</a:t>
            </a:fld>
            <a:endParaRPr b="0">
              <a:solidFill>
                <a:srgbClr val="888888"/>
              </a:solidFill>
            </a:endParaRPr>
          </a:p>
        </p:txBody>
      </p:sp>
      <p:sp>
        <p:nvSpPr>
          <p:cNvPr id="3" name="Title 2">
            <a:extLst>
              <a:ext uri="{FF2B5EF4-FFF2-40B4-BE49-F238E27FC236}">
                <a16:creationId xmlns:a16="http://schemas.microsoft.com/office/drawing/2014/main" id="{5D9CC82E-D3BB-11FD-77C4-95244DB50347}"/>
              </a:ext>
            </a:extLst>
          </p:cNvPr>
          <p:cNvSpPr>
            <a:spLocks noGrp="1"/>
          </p:cNvSpPr>
          <p:nvPr>
            <p:ph type="title"/>
          </p:nvPr>
        </p:nvSpPr>
        <p:spPr>
          <a:xfrm>
            <a:off x="354724" y="365125"/>
            <a:ext cx="10515600" cy="855307"/>
          </a:xfrm>
        </p:spPr>
        <p:txBody>
          <a:bodyPr>
            <a:noAutofit/>
          </a:bodyPr>
          <a:lstStyle/>
          <a:p>
            <a:r>
              <a:rPr lang="en-US" sz="3200"/>
              <a:t>F2F Meeting June 2023: Munich</a:t>
            </a:r>
            <a:br>
              <a:rPr lang="en-US" sz="3200"/>
            </a:br>
            <a:endParaRPr lang="en-US" sz="3200"/>
          </a:p>
        </p:txBody>
      </p:sp>
      <p:sp>
        <p:nvSpPr>
          <p:cNvPr id="4" name="Text Placeholder 3">
            <a:extLst>
              <a:ext uri="{FF2B5EF4-FFF2-40B4-BE49-F238E27FC236}">
                <a16:creationId xmlns:a16="http://schemas.microsoft.com/office/drawing/2014/main" id="{6F0F9005-DE09-2149-4506-B682A4E43B15}"/>
              </a:ext>
            </a:extLst>
          </p:cNvPr>
          <p:cNvSpPr>
            <a:spLocks noGrp="1"/>
          </p:cNvSpPr>
          <p:nvPr>
            <p:ph type="body" idx="1"/>
          </p:nvPr>
        </p:nvSpPr>
        <p:spPr>
          <a:xfrm>
            <a:off x="348331" y="1220432"/>
            <a:ext cx="5743707" cy="5284802"/>
          </a:xfrm>
        </p:spPr>
        <p:txBody>
          <a:bodyPr>
            <a:normAutofit fontScale="92500" lnSpcReduction="10000"/>
          </a:bodyPr>
          <a:lstStyle/>
          <a:p>
            <a:pPr marL="101600" indent="0">
              <a:buClr>
                <a:schemeClr val="accent1"/>
              </a:buClr>
              <a:buNone/>
            </a:pPr>
            <a:r>
              <a:rPr lang="en-US" sz="2400" b="1">
                <a:solidFill>
                  <a:schemeClr val="accent1"/>
                </a:solidFill>
              </a:rPr>
              <a:t>ACHIEVEMENTS</a:t>
            </a:r>
            <a:endParaRPr lang="en-US" b="1">
              <a:solidFill>
                <a:schemeClr val="accent1"/>
              </a:solidFill>
            </a:endParaRPr>
          </a:p>
          <a:p>
            <a:pPr>
              <a:buClr>
                <a:schemeClr val="accent1"/>
              </a:buClr>
              <a:buFont typeface="Wingdings" panose="05000000000000000000" pitchFamily="2" charset="2"/>
              <a:buChar char="§"/>
            </a:pPr>
            <a:endParaRPr lang="en-US"/>
          </a:p>
          <a:p>
            <a:pPr>
              <a:buClr>
                <a:schemeClr val="accent1"/>
              </a:buClr>
              <a:buFont typeface="Wingdings" panose="05000000000000000000" pitchFamily="2" charset="2"/>
              <a:buChar char="§"/>
            </a:pPr>
            <a:r>
              <a:rPr lang="en-US"/>
              <a:t>Election of Chairs</a:t>
            </a:r>
          </a:p>
          <a:p>
            <a:pPr lvl="1">
              <a:buClr>
                <a:schemeClr val="accent1"/>
              </a:buClr>
              <a:buFont typeface="Wingdings" panose="05000000000000000000" pitchFamily="2" charset="2"/>
              <a:buChar char="§"/>
            </a:pPr>
            <a:r>
              <a:rPr lang="en-US" sz="2100"/>
              <a:t>BMW (Melina Mascolo)</a:t>
            </a:r>
          </a:p>
          <a:p>
            <a:pPr lvl="1">
              <a:buClr>
                <a:schemeClr val="accent1"/>
              </a:buClr>
              <a:buFont typeface="Wingdings" panose="05000000000000000000" pitchFamily="2" charset="2"/>
              <a:buChar char="§"/>
            </a:pPr>
            <a:r>
              <a:rPr lang="en-US" sz="2100"/>
              <a:t>General Motors (Richard Fernandes)</a:t>
            </a:r>
          </a:p>
          <a:p>
            <a:pPr lvl="1">
              <a:buClr>
                <a:schemeClr val="accent1"/>
              </a:buClr>
              <a:buFont typeface="Wingdings" panose="05000000000000000000" pitchFamily="2" charset="2"/>
              <a:buChar char="§"/>
            </a:pPr>
            <a:r>
              <a:rPr lang="en-US"/>
              <a:t>Forvia / Faurecia </a:t>
            </a:r>
            <a:r>
              <a:rPr lang="en-US" err="1"/>
              <a:t>Aptoide</a:t>
            </a:r>
            <a:r>
              <a:rPr lang="en-US"/>
              <a:t> Automotive (Camille </a:t>
            </a:r>
            <a:r>
              <a:rPr lang="en-US" err="1"/>
              <a:t>Ghibaudo</a:t>
            </a:r>
            <a:r>
              <a:rPr lang="en-US"/>
              <a:t>)</a:t>
            </a:r>
          </a:p>
          <a:p>
            <a:pPr lvl="1">
              <a:buClr>
                <a:schemeClr val="accent1"/>
              </a:buClr>
              <a:buFont typeface="Wingdings" panose="05000000000000000000" pitchFamily="2" charset="2"/>
              <a:buChar char="§"/>
            </a:pPr>
            <a:endParaRPr lang="en-US"/>
          </a:p>
          <a:p>
            <a:pPr>
              <a:buClr>
                <a:schemeClr val="accent1"/>
              </a:buClr>
              <a:buFont typeface="Wingdings" panose="05000000000000000000" pitchFamily="2" charset="2"/>
              <a:buChar char="§"/>
            </a:pPr>
            <a:r>
              <a:rPr lang="en-US"/>
              <a:t>Definition of main work streams</a:t>
            </a:r>
          </a:p>
          <a:p>
            <a:pPr lvl="1">
              <a:buClr>
                <a:schemeClr val="accent1"/>
              </a:buClr>
              <a:buFont typeface="Wingdings" panose="05000000000000000000" pitchFamily="2" charset="2"/>
              <a:buChar char="§"/>
            </a:pPr>
            <a:r>
              <a:rPr lang="en-US"/>
              <a:t>Camera API</a:t>
            </a:r>
          </a:p>
          <a:p>
            <a:pPr lvl="1">
              <a:buClr>
                <a:schemeClr val="accent1"/>
              </a:buClr>
              <a:buFont typeface="Wingdings" panose="05000000000000000000" pitchFamily="2" charset="2"/>
              <a:buChar char="§"/>
            </a:pPr>
            <a:r>
              <a:rPr lang="en-US"/>
              <a:t>Push Notifications</a:t>
            </a:r>
          </a:p>
          <a:p>
            <a:pPr lvl="1">
              <a:buClr>
                <a:schemeClr val="accent1"/>
              </a:buClr>
              <a:buFont typeface="Wingdings" panose="05000000000000000000" pitchFamily="2" charset="2"/>
              <a:buChar char="§"/>
            </a:pPr>
            <a:r>
              <a:rPr lang="en-US"/>
              <a:t>Cross-OEM emulator</a:t>
            </a:r>
          </a:p>
          <a:p>
            <a:pPr lvl="1">
              <a:buClr>
                <a:schemeClr val="accent1"/>
              </a:buClr>
              <a:buFont typeface="Wingdings" panose="05000000000000000000" pitchFamily="2" charset="2"/>
              <a:buChar char="§"/>
            </a:pPr>
            <a:endParaRPr lang="en-US" sz="1300"/>
          </a:p>
          <a:p>
            <a:pPr>
              <a:buClr>
                <a:schemeClr val="accent1"/>
              </a:buClr>
              <a:buFont typeface="Wingdings" panose="05000000000000000000" pitchFamily="2" charset="2"/>
              <a:buChar char="§"/>
            </a:pPr>
            <a:r>
              <a:rPr lang="en-US"/>
              <a:t>Presentation of potential reference implementation for In-Vehicle Camera Access</a:t>
            </a:r>
          </a:p>
        </p:txBody>
      </p:sp>
      <p:pic>
        <p:nvPicPr>
          <p:cNvPr id="5" name="Grafik 4">
            <a:extLst>
              <a:ext uri="{FF2B5EF4-FFF2-40B4-BE49-F238E27FC236}">
                <a16:creationId xmlns:a16="http://schemas.microsoft.com/office/drawing/2014/main" id="{E49ADBF0-427D-E615-7628-744ABDB82C8B}"/>
              </a:ext>
            </a:extLst>
          </p:cNvPr>
          <p:cNvPicPr>
            <a:picLocks noChangeAspect="1"/>
          </p:cNvPicPr>
          <p:nvPr/>
        </p:nvPicPr>
        <p:blipFill>
          <a:blip r:embed="rId3"/>
          <a:stretch>
            <a:fillRect/>
          </a:stretch>
        </p:blipFill>
        <p:spPr>
          <a:xfrm>
            <a:off x="6437202" y="2548020"/>
            <a:ext cx="5401529" cy="1890535"/>
          </a:xfrm>
          <a:prstGeom prst="rect">
            <a:avLst/>
          </a:prstGeom>
        </p:spPr>
      </p:pic>
      <p:pic>
        <p:nvPicPr>
          <p:cNvPr id="7" name="Grafik 6">
            <a:extLst>
              <a:ext uri="{FF2B5EF4-FFF2-40B4-BE49-F238E27FC236}">
                <a16:creationId xmlns:a16="http://schemas.microsoft.com/office/drawing/2014/main" id="{FDFA4867-9AC7-3DEB-770A-AE127A51CF8F}"/>
              </a:ext>
            </a:extLst>
          </p:cNvPr>
          <p:cNvPicPr>
            <a:picLocks noChangeAspect="1"/>
          </p:cNvPicPr>
          <p:nvPr/>
        </p:nvPicPr>
        <p:blipFill>
          <a:blip r:embed="rId4"/>
          <a:stretch>
            <a:fillRect/>
          </a:stretch>
        </p:blipFill>
        <p:spPr>
          <a:xfrm>
            <a:off x="2815490" y="1812931"/>
            <a:ext cx="420077" cy="420077"/>
          </a:xfrm>
          <a:prstGeom prst="rect">
            <a:avLst/>
          </a:prstGeom>
        </p:spPr>
      </p:pic>
      <p:pic>
        <p:nvPicPr>
          <p:cNvPr id="8" name="Grafik 7">
            <a:extLst>
              <a:ext uri="{FF2B5EF4-FFF2-40B4-BE49-F238E27FC236}">
                <a16:creationId xmlns:a16="http://schemas.microsoft.com/office/drawing/2014/main" id="{74D6B27E-BD3A-D35D-CF2B-5352323B90CD}"/>
              </a:ext>
            </a:extLst>
          </p:cNvPr>
          <p:cNvPicPr>
            <a:picLocks noChangeAspect="1"/>
          </p:cNvPicPr>
          <p:nvPr/>
        </p:nvPicPr>
        <p:blipFill rotWithShape="1">
          <a:blip r:embed="rId5"/>
          <a:srcRect l="24103" t="14359" r="23783" b="14416"/>
          <a:stretch/>
        </p:blipFill>
        <p:spPr>
          <a:xfrm>
            <a:off x="3349249" y="1799217"/>
            <a:ext cx="420077" cy="420637"/>
          </a:xfrm>
          <a:prstGeom prst="rect">
            <a:avLst/>
          </a:prstGeom>
        </p:spPr>
      </p:pic>
      <p:pic>
        <p:nvPicPr>
          <p:cNvPr id="9" name="Picture 8" descr="Fichier:Logo Faurecia groupe FORVIA.svg — Wikipédia">
            <a:extLst>
              <a:ext uri="{FF2B5EF4-FFF2-40B4-BE49-F238E27FC236}">
                <a16:creationId xmlns:a16="http://schemas.microsoft.com/office/drawing/2014/main" id="{88DAE3AB-7AA2-AC66-5700-46BA3FB46DB9}"/>
              </a:ext>
            </a:extLst>
          </p:cNvPr>
          <p:cNvPicPr>
            <a:picLocks noChangeAspect="1"/>
          </p:cNvPicPr>
          <p:nvPr/>
        </p:nvPicPr>
        <p:blipFill>
          <a:blip r:embed="rId6"/>
          <a:stretch>
            <a:fillRect/>
          </a:stretch>
        </p:blipFill>
        <p:spPr>
          <a:xfrm>
            <a:off x="3922295" y="1894601"/>
            <a:ext cx="872936" cy="243897"/>
          </a:xfrm>
          <a:prstGeom prst="rect">
            <a:avLst/>
          </a:prstGeom>
        </p:spPr>
      </p:pic>
    </p:spTree>
    <p:extLst>
      <p:ext uri="{BB962C8B-B14F-4D97-AF65-F5344CB8AC3E}">
        <p14:creationId xmlns:p14="http://schemas.microsoft.com/office/powerpoint/2010/main" val="486237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19F2-0882-01C0-EA2D-3A2C6C30CF27}"/>
              </a:ext>
            </a:extLst>
          </p:cNvPr>
          <p:cNvSpPr>
            <a:spLocks noGrp="1"/>
          </p:cNvSpPr>
          <p:nvPr>
            <p:ph type="title"/>
          </p:nvPr>
        </p:nvSpPr>
        <p:spPr/>
        <p:txBody>
          <a:bodyPr>
            <a:normAutofit/>
          </a:bodyPr>
          <a:lstStyle/>
          <a:p>
            <a:r>
              <a:rPr lang="en-US"/>
              <a:t>Status update on ongoing work streams</a:t>
            </a:r>
          </a:p>
          <a:p>
            <a:endParaRPr lang="en-US"/>
          </a:p>
          <a:p>
            <a:endParaRPr lang="en-US"/>
          </a:p>
        </p:txBody>
      </p:sp>
      <p:sp>
        <p:nvSpPr>
          <p:cNvPr id="3" name="Slide Number Placeholder 2">
            <a:extLst>
              <a:ext uri="{FF2B5EF4-FFF2-40B4-BE49-F238E27FC236}">
                <a16:creationId xmlns:a16="http://schemas.microsoft.com/office/drawing/2014/main" id="{6F1BC50E-D778-FE82-3043-613F57A7F32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12</a:t>
            </a:fld>
            <a:endParaRPr b="0">
              <a:solidFill>
                <a:srgbClr val="888888"/>
              </a:solidFill>
            </a:endParaRPr>
          </a:p>
        </p:txBody>
      </p:sp>
    </p:spTree>
    <p:extLst>
      <p:ext uri="{BB962C8B-B14F-4D97-AF65-F5344CB8AC3E}">
        <p14:creationId xmlns:p14="http://schemas.microsoft.com/office/powerpoint/2010/main" val="3988295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7E89ED-24D3-1AED-D734-19FA9B66E1A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13</a:t>
            </a:fld>
            <a:endParaRPr b="0">
              <a:solidFill>
                <a:srgbClr val="888888"/>
              </a:solidFill>
            </a:endParaRPr>
          </a:p>
        </p:txBody>
      </p:sp>
      <p:sp>
        <p:nvSpPr>
          <p:cNvPr id="5" name="Titel 1">
            <a:extLst>
              <a:ext uri="{FF2B5EF4-FFF2-40B4-BE49-F238E27FC236}">
                <a16:creationId xmlns:a16="http://schemas.microsoft.com/office/drawing/2014/main" id="{221EBD9A-9E9D-19F9-A4B2-BE46F0FECAD8}"/>
              </a:ext>
            </a:extLst>
          </p:cNvPr>
          <p:cNvSpPr>
            <a:spLocks noGrp="1"/>
          </p:cNvSpPr>
          <p:nvPr>
            <p:ph type="title"/>
          </p:nvPr>
        </p:nvSpPr>
        <p:spPr>
          <a:xfrm>
            <a:off x="207594" y="246700"/>
            <a:ext cx="12191629" cy="346249"/>
          </a:xfrm>
        </p:spPr>
        <p:txBody>
          <a:bodyPr>
            <a:normAutofit fontScale="90000"/>
          </a:bodyPr>
          <a:lstStyle/>
          <a:p>
            <a:r>
              <a:rPr lang="de-DE">
                <a:solidFill>
                  <a:schemeClr val="tx1"/>
                </a:solidFill>
              </a:rPr>
              <a:t>In-Vehicle Camera Access: </a:t>
            </a:r>
            <a:r>
              <a:rPr lang="de-DE" err="1">
                <a:solidFill>
                  <a:schemeClr val="tx1"/>
                </a:solidFill>
              </a:rPr>
              <a:t>Deliverable</a:t>
            </a:r>
            <a:r>
              <a:rPr lang="de-DE">
                <a:solidFill>
                  <a:schemeClr val="tx1"/>
                </a:solidFill>
              </a:rPr>
              <a:t> &amp; Status</a:t>
            </a:r>
          </a:p>
        </p:txBody>
      </p:sp>
      <p:sp>
        <p:nvSpPr>
          <p:cNvPr id="6" name="Fußzeilenplatzhalter 2">
            <a:extLst>
              <a:ext uri="{FF2B5EF4-FFF2-40B4-BE49-F238E27FC236}">
                <a16:creationId xmlns:a16="http://schemas.microsoft.com/office/drawing/2014/main" id="{D7890376-2FD0-F452-0745-1E70249B7130}"/>
              </a:ext>
            </a:extLst>
          </p:cNvPr>
          <p:cNvSpPr txBox="1">
            <a:spLocks/>
          </p:cNvSpPr>
          <p:nvPr/>
        </p:nvSpPr>
        <p:spPr>
          <a:xfrm>
            <a:off x="-281355" y="-100484"/>
            <a:ext cx="45719" cy="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1200" b="0" i="0" u="none" strike="noStrike" cap="none">
                <a:solidFill>
                  <a:srgbClr val="7F7F7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de-DE"/>
              <a:t> </a:t>
            </a:r>
          </a:p>
        </p:txBody>
      </p:sp>
      <p:sp>
        <p:nvSpPr>
          <p:cNvPr id="7" name="Foliennummernplatzhalter 3">
            <a:extLst>
              <a:ext uri="{FF2B5EF4-FFF2-40B4-BE49-F238E27FC236}">
                <a16:creationId xmlns:a16="http://schemas.microsoft.com/office/drawing/2014/main" id="{356DC39D-8927-9397-3D13-8135477AF6A7}"/>
              </a:ext>
            </a:extLst>
          </p:cNvPr>
          <p:cNvSpPr txBox="1">
            <a:spLocks/>
          </p:cNvSpPr>
          <p:nvPr/>
        </p:nvSpPr>
        <p:spPr>
          <a:xfrm>
            <a:off x="-281355" y="-100484"/>
            <a:ext cx="45719" cy="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1200" b="0" i="0" u="none" strike="noStrike" cap="none">
                <a:solidFill>
                  <a:srgbClr val="7F7F7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de-DE"/>
              <a:t> </a:t>
            </a:r>
          </a:p>
        </p:txBody>
      </p:sp>
      <p:sp>
        <p:nvSpPr>
          <p:cNvPr id="8" name="AutoShape 4">
            <a:extLst>
              <a:ext uri="{FF2B5EF4-FFF2-40B4-BE49-F238E27FC236}">
                <a16:creationId xmlns:a16="http://schemas.microsoft.com/office/drawing/2014/main" id="{D0559591-E755-7D9E-8D1A-64CEE1E0F388}"/>
              </a:ext>
            </a:extLst>
          </p:cNvPr>
          <p:cNvSpPr>
            <a:spLocks noChangeAspect="1" noChangeArrowheads="1"/>
          </p:cNvSpPr>
          <p:nvPr/>
        </p:nvSpPr>
        <p:spPr bwMode="auto">
          <a:xfrm>
            <a:off x="543241" y="4203060"/>
            <a:ext cx="2380350" cy="590614"/>
          </a:xfrm>
          <a:prstGeom prst="homePlate">
            <a:avLst>
              <a:gd name="adj" fmla="val 20090"/>
            </a:avLst>
          </a:prstGeom>
          <a:solidFill>
            <a:schemeClr val="accent1"/>
          </a:solidFill>
          <a:ln w="12700">
            <a:solidFill>
              <a:schemeClr val="bg1"/>
            </a:solidFill>
            <a:miter lim="800000"/>
            <a:headEnd/>
            <a:tailEnd/>
          </a:ln>
        </p:spPr>
        <p:txBody>
          <a:bodyPr lIns="72000" tIns="72000" rIns="72000" bIns="72000" anchor="ctr"/>
          <a:lstStyle/>
          <a:p>
            <a:pPr algn="ctr" eaLnBrk="0" hangingPunct="0">
              <a:spcAft>
                <a:spcPct val="20000"/>
              </a:spcAft>
            </a:pPr>
            <a:r>
              <a:rPr lang="de-DE" b="1">
                <a:solidFill>
                  <a:srgbClr val="FFFFFF"/>
                </a:solidFill>
                <a:latin typeface="Calibri" panose="020F0502020204030204" pitchFamily="34" charset="0"/>
                <a:cs typeface="Calibri" panose="020F0502020204030204" pitchFamily="34" charset="0"/>
              </a:rPr>
              <a:t>Feedback on</a:t>
            </a:r>
            <a:br>
              <a:rPr lang="de-DE" sz="1400" b="1">
                <a:solidFill>
                  <a:srgbClr val="FFFFFF"/>
                </a:solidFill>
                <a:latin typeface="Calibri" panose="020F0502020204030204" pitchFamily="34" charset="0"/>
                <a:cs typeface="Calibri" panose="020F0502020204030204" pitchFamily="34" charset="0"/>
              </a:rPr>
            </a:br>
            <a:r>
              <a:rPr lang="de-DE" b="1" err="1">
                <a:solidFill>
                  <a:srgbClr val="FFFFFF"/>
                </a:solidFill>
                <a:latin typeface="Calibri" panose="020F0502020204030204" pitchFamily="34" charset="0"/>
                <a:cs typeface="Calibri" panose="020F0502020204030204" pitchFamily="34" charset="0"/>
              </a:rPr>
              <a:t>reference</a:t>
            </a:r>
            <a:r>
              <a:rPr lang="de-DE" b="1">
                <a:solidFill>
                  <a:srgbClr val="FFFFFF"/>
                </a:solidFill>
                <a:latin typeface="Calibri" panose="020F0502020204030204" pitchFamily="34" charset="0"/>
                <a:cs typeface="Calibri" panose="020F0502020204030204" pitchFamily="34" charset="0"/>
              </a:rPr>
              <a:t> </a:t>
            </a:r>
            <a:r>
              <a:rPr lang="de-DE" b="1" err="1">
                <a:solidFill>
                  <a:srgbClr val="FFFFFF"/>
                </a:solidFill>
                <a:latin typeface="Calibri" panose="020F0502020204030204" pitchFamily="34" charset="0"/>
                <a:cs typeface="Calibri" panose="020F0502020204030204" pitchFamily="34" charset="0"/>
              </a:rPr>
              <a:t>implementation</a:t>
            </a:r>
            <a:endParaRPr lang="de-DE" sz="1400" b="1">
              <a:solidFill>
                <a:srgbClr val="FFFFFF"/>
              </a:solidFill>
              <a:latin typeface="Calibri" panose="020F0502020204030204" pitchFamily="34" charset="0"/>
              <a:cs typeface="Calibri" panose="020F0502020204030204" pitchFamily="34" charset="0"/>
            </a:endParaRPr>
          </a:p>
        </p:txBody>
      </p:sp>
      <p:sp>
        <p:nvSpPr>
          <p:cNvPr id="12" name="AutoShape 8">
            <a:extLst>
              <a:ext uri="{FF2B5EF4-FFF2-40B4-BE49-F238E27FC236}">
                <a16:creationId xmlns:a16="http://schemas.microsoft.com/office/drawing/2014/main" id="{3AAC4DD2-C1B9-4F92-0347-BE9AF0332007}"/>
              </a:ext>
            </a:extLst>
          </p:cNvPr>
          <p:cNvSpPr>
            <a:spLocks noChangeAspect="1" noChangeArrowheads="1"/>
          </p:cNvSpPr>
          <p:nvPr/>
        </p:nvSpPr>
        <p:spPr bwMode="auto">
          <a:xfrm>
            <a:off x="3238479" y="4203060"/>
            <a:ext cx="2357935" cy="590614"/>
          </a:xfrm>
          <a:prstGeom prst="chevron">
            <a:avLst>
              <a:gd name="adj" fmla="val 21881"/>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12700">
            <a:solidFill>
              <a:schemeClr val="bg1"/>
            </a:solidFill>
            <a:miter lim="800000"/>
            <a:headEnd/>
            <a:tailEnd/>
          </a:ln>
        </p:spPr>
        <p:txBody>
          <a:bodyPr lIns="72000" tIns="72000" rIns="72000" bIns="72000" anchor="ctr"/>
          <a:lstStyle/>
          <a:p>
            <a:pPr algn="ctr" eaLnBrk="0" hangingPunct="0">
              <a:spcAft>
                <a:spcPct val="20000"/>
              </a:spcAft>
            </a:pPr>
            <a:r>
              <a:rPr lang="de-DE" sz="1400" b="1">
                <a:solidFill>
                  <a:schemeClr val="tx1"/>
                </a:solidFill>
                <a:latin typeface="Calibri" panose="020F0502020204030204" pitchFamily="34" charset="0"/>
                <a:cs typeface="Calibri" panose="020F0502020204030204" pitchFamily="34" charset="0"/>
              </a:rPr>
              <a:t>Demo of POC / </a:t>
            </a:r>
            <a:r>
              <a:rPr lang="de-DE" sz="1400" b="1" err="1">
                <a:solidFill>
                  <a:schemeClr val="tx1"/>
                </a:solidFill>
                <a:latin typeface="Calibri" panose="020F0502020204030204" pitchFamily="34" charset="0"/>
                <a:cs typeface="Calibri" panose="020F0502020204030204" pitchFamily="34" charset="0"/>
              </a:rPr>
              <a:t>solution</a:t>
            </a:r>
            <a:endParaRPr lang="de-DE" sz="1400" b="1">
              <a:solidFill>
                <a:schemeClr val="tx1"/>
              </a:solidFill>
              <a:latin typeface="Calibri" panose="020F0502020204030204" pitchFamily="34" charset="0"/>
              <a:cs typeface="Calibri" panose="020F0502020204030204" pitchFamily="34" charset="0"/>
            </a:endParaRPr>
          </a:p>
        </p:txBody>
      </p:sp>
      <p:sp>
        <p:nvSpPr>
          <p:cNvPr id="23" name="AutoShape 8">
            <a:extLst>
              <a:ext uri="{FF2B5EF4-FFF2-40B4-BE49-F238E27FC236}">
                <a16:creationId xmlns:a16="http://schemas.microsoft.com/office/drawing/2014/main" id="{361FCD90-FE15-77DB-EC10-6EC5223257C7}"/>
              </a:ext>
            </a:extLst>
          </p:cNvPr>
          <p:cNvSpPr>
            <a:spLocks noChangeAspect="1" noChangeArrowheads="1"/>
          </p:cNvSpPr>
          <p:nvPr/>
        </p:nvSpPr>
        <p:spPr bwMode="auto">
          <a:xfrm>
            <a:off x="8584124" y="4203060"/>
            <a:ext cx="2357935" cy="590614"/>
          </a:xfrm>
          <a:prstGeom prst="chevron">
            <a:avLst>
              <a:gd name="adj" fmla="val 21881"/>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12700">
            <a:solidFill>
              <a:schemeClr val="bg1"/>
            </a:solidFill>
            <a:miter lim="800000"/>
            <a:headEnd/>
            <a:tailEnd/>
          </a:ln>
        </p:spPr>
        <p:txBody>
          <a:bodyPr lIns="72000" tIns="72000" rIns="72000" bIns="72000" anchor="ctr"/>
          <a:lstStyle/>
          <a:p>
            <a:pPr algn="ctr" eaLnBrk="0" hangingPunct="0">
              <a:spcAft>
                <a:spcPct val="20000"/>
              </a:spcAft>
            </a:pPr>
            <a:r>
              <a:rPr lang="de-DE" sz="1400" b="1" err="1">
                <a:solidFill>
                  <a:schemeClr val="tx1"/>
                </a:solidFill>
                <a:latin typeface="Calibri" panose="020F0502020204030204" pitchFamily="34" charset="0"/>
                <a:cs typeface="Calibri" panose="020F0502020204030204" pitchFamily="34" charset="0"/>
              </a:rPr>
              <a:t>Publishment</a:t>
            </a:r>
            <a:r>
              <a:rPr lang="de-DE" sz="1400" b="1">
                <a:solidFill>
                  <a:schemeClr val="tx1"/>
                </a:solidFill>
                <a:latin typeface="Calibri" panose="020F0502020204030204" pitchFamily="34" charset="0"/>
                <a:cs typeface="Calibri" panose="020F0502020204030204" pitchFamily="34" charset="0"/>
              </a:rPr>
              <a:t> </a:t>
            </a:r>
            <a:r>
              <a:rPr lang="de-DE" sz="1400" b="1" err="1">
                <a:solidFill>
                  <a:schemeClr val="tx1"/>
                </a:solidFill>
                <a:latin typeface="Calibri" panose="020F0502020204030204" pitchFamily="34" charset="0"/>
                <a:cs typeface="Calibri" panose="020F0502020204030204" pitchFamily="34" charset="0"/>
              </a:rPr>
              <a:t>reference</a:t>
            </a:r>
            <a:r>
              <a:rPr lang="de-DE" sz="1400" b="1">
                <a:solidFill>
                  <a:schemeClr val="tx1"/>
                </a:solidFill>
                <a:latin typeface="Calibri" panose="020F0502020204030204" pitchFamily="34" charset="0"/>
                <a:cs typeface="Calibri" panose="020F0502020204030204" pitchFamily="34" charset="0"/>
              </a:rPr>
              <a:t> </a:t>
            </a:r>
            <a:r>
              <a:rPr lang="de-DE" b="1">
                <a:solidFill>
                  <a:schemeClr val="tx1"/>
                </a:solidFill>
                <a:latin typeface="Calibri" panose="020F0502020204030204" pitchFamily="34" charset="0"/>
                <a:cs typeface="Calibri" panose="020F0502020204030204" pitchFamily="34" charset="0"/>
              </a:rPr>
              <a:t>i</a:t>
            </a:r>
            <a:r>
              <a:rPr lang="de-DE" sz="1400" b="1">
                <a:solidFill>
                  <a:schemeClr val="tx1"/>
                </a:solidFill>
                <a:latin typeface="Calibri" panose="020F0502020204030204" pitchFamily="34" charset="0"/>
                <a:cs typeface="Calibri" panose="020F0502020204030204" pitchFamily="34" charset="0"/>
              </a:rPr>
              <a:t>mplementation</a:t>
            </a:r>
          </a:p>
        </p:txBody>
      </p:sp>
      <p:sp>
        <p:nvSpPr>
          <p:cNvPr id="27" name="Rechteck 5">
            <a:extLst>
              <a:ext uri="{FF2B5EF4-FFF2-40B4-BE49-F238E27FC236}">
                <a16:creationId xmlns:a16="http://schemas.microsoft.com/office/drawing/2014/main" id="{59835CB8-03C3-DE64-1255-D29606333BAC}"/>
              </a:ext>
            </a:extLst>
          </p:cNvPr>
          <p:cNvSpPr/>
          <p:nvPr/>
        </p:nvSpPr>
        <p:spPr>
          <a:xfrm>
            <a:off x="1352062" y="1059767"/>
            <a:ext cx="8542215" cy="275414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2"/>
          </a:lnRef>
          <a:fillRef idx="2">
            <a:schemeClr val="accent2"/>
          </a:fillRef>
          <a:effectRef idx="1">
            <a:schemeClr val="accent2"/>
          </a:effectRef>
          <a:fontRef idx="minor">
            <a:schemeClr val="dk1"/>
          </a:fontRef>
        </p:style>
        <p:txBody>
          <a:bodyPr rtlCol="0" anchor="t" anchorCtr="0"/>
          <a:lstStyle/>
          <a:p>
            <a:pPr>
              <a:lnSpc>
                <a:spcPct val="150000"/>
              </a:lnSpc>
            </a:pPr>
            <a:r>
              <a:rPr lang="de-DE" sz="1800" b="1">
                <a:solidFill>
                  <a:schemeClr val="tx1"/>
                </a:solidFill>
                <a:latin typeface="Calibri" panose="020F0502020204030204" pitchFamily="34" charset="0"/>
                <a:cs typeface="Calibri" panose="020F0502020204030204" pitchFamily="34" charset="0"/>
              </a:rPr>
              <a:t>DELIVERABLE</a:t>
            </a:r>
          </a:p>
          <a:p>
            <a:pPr marL="342900" indent="-342900">
              <a:lnSpc>
                <a:spcPct val="150000"/>
              </a:lnSpc>
              <a:buFont typeface="+mj-lt"/>
              <a:buAutoNum type="arabicPeriod"/>
            </a:pPr>
            <a:r>
              <a:rPr lang="de-DE" sz="1600" err="1">
                <a:solidFill>
                  <a:schemeClr val="tx1"/>
                </a:solidFill>
                <a:latin typeface="Calibri" panose="020F0502020204030204" pitchFamily="34" charset="0"/>
                <a:cs typeface="Calibri" panose="020F0502020204030204" pitchFamily="34" charset="0"/>
              </a:rPr>
              <a:t>Defining</a:t>
            </a:r>
            <a:r>
              <a:rPr lang="de-DE" sz="1600">
                <a:solidFill>
                  <a:schemeClr val="tx1"/>
                </a:solidFill>
                <a:latin typeface="Calibri" panose="020F0502020204030204" pitchFamily="34" charset="0"/>
                <a:cs typeface="Calibri" panose="020F0502020204030204" pitchFamily="34" charset="0"/>
              </a:rPr>
              <a:t> </a:t>
            </a:r>
            <a:r>
              <a:rPr lang="de-DE" sz="1600" b="1" err="1">
                <a:solidFill>
                  <a:schemeClr val="tx1"/>
                </a:solidFill>
                <a:latin typeface="Calibri" panose="020F0502020204030204" pitchFamily="34" charset="0"/>
                <a:cs typeface="Calibri" panose="020F0502020204030204" pitchFamily="34" charset="0"/>
              </a:rPr>
              <a:t>default</a:t>
            </a:r>
            <a:r>
              <a:rPr lang="de-DE" sz="1600" b="1">
                <a:solidFill>
                  <a:schemeClr val="tx1"/>
                </a:solidFill>
                <a:latin typeface="Calibri" panose="020F0502020204030204" pitchFamily="34" charset="0"/>
                <a:cs typeface="Calibri" panose="020F0502020204030204" pitchFamily="34" charset="0"/>
              </a:rPr>
              <a:t> in-</a:t>
            </a:r>
            <a:r>
              <a:rPr lang="de-DE" sz="1600" b="1" err="1">
                <a:solidFill>
                  <a:schemeClr val="tx1"/>
                </a:solidFill>
                <a:latin typeface="Calibri" panose="020F0502020204030204" pitchFamily="34" charset="0"/>
                <a:cs typeface="Calibri" panose="020F0502020204030204" pitchFamily="34" charset="0"/>
              </a:rPr>
              <a:t>vehicle</a:t>
            </a:r>
            <a:r>
              <a:rPr lang="de-DE" sz="1600" b="1">
                <a:solidFill>
                  <a:schemeClr val="tx1"/>
                </a:solidFill>
                <a:latin typeface="Calibri" panose="020F0502020204030204" pitchFamily="34" charset="0"/>
                <a:cs typeface="Calibri" panose="020F0502020204030204" pitchFamily="34" charset="0"/>
              </a:rPr>
              <a:t> </a:t>
            </a:r>
            <a:r>
              <a:rPr lang="de-DE" sz="1600" b="1" err="1">
                <a:solidFill>
                  <a:schemeClr val="tx1"/>
                </a:solidFill>
                <a:latin typeface="Calibri" panose="020F0502020204030204" pitchFamily="34" charset="0"/>
                <a:cs typeface="Calibri" panose="020F0502020204030204" pitchFamily="34" charset="0"/>
              </a:rPr>
              <a:t>camera</a:t>
            </a:r>
            <a:r>
              <a:rPr lang="de-DE" sz="1600" b="1">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for</a:t>
            </a:r>
            <a:r>
              <a:rPr lang="de-DE" sz="1600">
                <a:solidFill>
                  <a:schemeClr val="tx1"/>
                </a:solidFill>
                <a:latin typeface="Calibri" panose="020F0502020204030204" pitchFamily="34" charset="0"/>
                <a:cs typeface="Calibri" panose="020F0502020204030204" pitchFamily="34" charset="0"/>
              </a:rPr>
              <a:t> Developers </a:t>
            </a:r>
            <a:r>
              <a:rPr lang="de-DE" sz="1600" err="1">
                <a:solidFill>
                  <a:schemeClr val="tx1"/>
                </a:solidFill>
                <a:latin typeface="Calibri" panose="020F0502020204030204" pitchFamily="34" charset="0"/>
                <a:cs typeface="Calibri" panose="020F0502020204030204" pitchFamily="34" charset="0"/>
              </a:rPr>
              <a:t>to</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access</a:t>
            </a:r>
            <a:endParaRPr lang="de-DE" sz="1600">
              <a:solidFill>
                <a:schemeClr val="tx1"/>
              </a:solidFill>
              <a:latin typeface="Calibri" panose="020F0502020204030204" pitchFamily="34" charset="0"/>
              <a:cs typeface="Calibri" panose="020F0502020204030204" pitchFamily="34" charset="0"/>
            </a:endParaRPr>
          </a:p>
          <a:p>
            <a:pPr marL="342900" indent="-342900">
              <a:lnSpc>
                <a:spcPct val="150000"/>
              </a:lnSpc>
              <a:buFont typeface="+mj-lt"/>
              <a:buAutoNum type="arabicPeriod"/>
            </a:pPr>
            <a:r>
              <a:rPr lang="de-DE" sz="1600">
                <a:solidFill>
                  <a:schemeClr val="tx1"/>
                </a:solidFill>
                <a:latin typeface="Calibri" panose="020F0502020204030204" pitchFamily="34" charset="0"/>
                <a:cs typeface="Calibri" panose="020F0502020204030204" pitchFamily="34" charset="0"/>
              </a:rPr>
              <a:t>Transparency </a:t>
            </a:r>
            <a:r>
              <a:rPr lang="de-DE" sz="1600" err="1">
                <a:solidFill>
                  <a:schemeClr val="tx1"/>
                </a:solidFill>
                <a:latin typeface="Calibri" panose="020F0502020204030204" pitchFamily="34" charset="0"/>
                <a:cs typeface="Calibri" panose="020F0502020204030204" pitchFamily="34" charset="0"/>
              </a:rPr>
              <a:t>for</a:t>
            </a:r>
            <a:r>
              <a:rPr lang="de-DE" sz="1600">
                <a:solidFill>
                  <a:schemeClr val="tx1"/>
                </a:solidFill>
                <a:latin typeface="Calibri" panose="020F0502020204030204" pitchFamily="34" charset="0"/>
                <a:cs typeface="Calibri" panose="020F0502020204030204" pitchFamily="34" charset="0"/>
              </a:rPr>
              <a:t> Developers </a:t>
            </a:r>
            <a:r>
              <a:rPr lang="de-DE" sz="1600" b="1" err="1">
                <a:solidFill>
                  <a:schemeClr val="tx1"/>
                </a:solidFill>
                <a:latin typeface="Calibri" panose="020F0502020204030204" pitchFamily="34" charset="0"/>
                <a:cs typeface="Calibri" panose="020F0502020204030204" pitchFamily="34" charset="0"/>
              </a:rPr>
              <a:t>which</a:t>
            </a:r>
            <a:r>
              <a:rPr lang="de-DE" sz="1600" b="1">
                <a:solidFill>
                  <a:schemeClr val="tx1"/>
                </a:solidFill>
                <a:latin typeface="Calibri" panose="020F0502020204030204" pitchFamily="34" charset="0"/>
                <a:cs typeface="Calibri" panose="020F0502020204030204" pitchFamily="34" charset="0"/>
              </a:rPr>
              <a:t> in-</a:t>
            </a:r>
            <a:r>
              <a:rPr lang="de-DE" sz="1600" b="1" err="1">
                <a:solidFill>
                  <a:schemeClr val="tx1"/>
                </a:solidFill>
                <a:latin typeface="Calibri" panose="020F0502020204030204" pitchFamily="34" charset="0"/>
                <a:cs typeface="Calibri" panose="020F0502020204030204" pitchFamily="34" charset="0"/>
              </a:rPr>
              <a:t>vehicle</a:t>
            </a:r>
            <a:r>
              <a:rPr lang="de-DE" sz="1600" b="1">
                <a:solidFill>
                  <a:schemeClr val="tx1"/>
                </a:solidFill>
                <a:latin typeface="Calibri" panose="020F0502020204030204" pitchFamily="34" charset="0"/>
                <a:cs typeface="Calibri" panose="020F0502020204030204" pitchFamily="34" charset="0"/>
              </a:rPr>
              <a:t> </a:t>
            </a:r>
            <a:r>
              <a:rPr lang="de-DE" sz="1600" b="1" err="1">
                <a:solidFill>
                  <a:schemeClr val="tx1"/>
                </a:solidFill>
                <a:latin typeface="Calibri" panose="020F0502020204030204" pitchFamily="34" charset="0"/>
                <a:cs typeface="Calibri" panose="020F0502020204030204" pitchFamily="34" charset="0"/>
              </a:rPr>
              <a:t>cameras</a:t>
            </a:r>
            <a:r>
              <a:rPr lang="de-DE" sz="1600" b="1">
                <a:solidFill>
                  <a:schemeClr val="tx1"/>
                </a:solidFill>
                <a:latin typeface="Calibri" panose="020F0502020204030204" pitchFamily="34" charset="0"/>
                <a:cs typeface="Calibri" panose="020F0502020204030204" pitchFamily="34" charset="0"/>
              </a:rPr>
              <a:t> </a:t>
            </a:r>
            <a:r>
              <a:rPr lang="de-DE" sz="1600" b="1" err="1">
                <a:solidFill>
                  <a:schemeClr val="tx1"/>
                </a:solidFill>
                <a:latin typeface="Calibri" panose="020F0502020204030204" pitchFamily="34" charset="0"/>
                <a:cs typeface="Calibri" panose="020F0502020204030204" pitchFamily="34" charset="0"/>
              </a:rPr>
              <a:t>can</a:t>
            </a:r>
            <a:r>
              <a:rPr lang="de-DE" sz="1600" b="1">
                <a:solidFill>
                  <a:schemeClr val="tx1"/>
                </a:solidFill>
                <a:latin typeface="Calibri" panose="020F0502020204030204" pitchFamily="34" charset="0"/>
                <a:cs typeface="Calibri" panose="020F0502020204030204" pitchFamily="34" charset="0"/>
              </a:rPr>
              <a:t> </a:t>
            </a:r>
            <a:r>
              <a:rPr lang="de-DE" sz="1600" b="1" err="1">
                <a:solidFill>
                  <a:schemeClr val="tx1"/>
                </a:solidFill>
                <a:latin typeface="Calibri" panose="020F0502020204030204" pitchFamily="34" charset="0"/>
                <a:cs typeface="Calibri" panose="020F0502020204030204" pitchFamily="34" charset="0"/>
              </a:rPr>
              <a:t>be</a:t>
            </a:r>
            <a:r>
              <a:rPr lang="de-DE" sz="1600" b="1">
                <a:solidFill>
                  <a:schemeClr val="tx1"/>
                </a:solidFill>
                <a:latin typeface="Calibri" panose="020F0502020204030204" pitchFamily="34" charset="0"/>
                <a:cs typeface="Calibri" panose="020F0502020204030204" pitchFamily="34" charset="0"/>
              </a:rPr>
              <a:t> </a:t>
            </a:r>
            <a:r>
              <a:rPr lang="de-DE" sz="1600" b="1" err="1">
                <a:solidFill>
                  <a:schemeClr val="tx1"/>
                </a:solidFill>
                <a:latin typeface="Calibri" panose="020F0502020204030204" pitchFamily="34" charset="0"/>
                <a:cs typeface="Calibri" panose="020F0502020204030204" pitchFamily="34" charset="0"/>
              </a:rPr>
              <a:t>accessed</a:t>
            </a:r>
            <a:r>
              <a:rPr lang="de-DE" sz="1600">
                <a:solidFill>
                  <a:schemeClr val="tx1"/>
                </a:solidFill>
                <a:latin typeface="Calibri" panose="020F0502020204030204" pitchFamily="34" charset="0"/>
                <a:cs typeface="Calibri" panose="020F0502020204030204" pitchFamily="34" charset="0"/>
              </a:rPr>
              <a:t> (+ </a:t>
            </a:r>
            <a:r>
              <a:rPr lang="de-DE" sz="1600" err="1">
                <a:solidFill>
                  <a:schemeClr val="tx1"/>
                </a:solidFill>
                <a:latin typeface="Calibri" panose="020F0502020204030204" pitchFamily="34" charset="0"/>
                <a:cs typeface="Calibri" panose="020F0502020204030204" pitchFamily="34" charset="0"/>
              </a:rPr>
              <a:t>its</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location</a:t>
            </a:r>
            <a:r>
              <a:rPr lang="de-DE" sz="1600">
                <a:solidFill>
                  <a:schemeClr val="tx1"/>
                </a:solidFill>
                <a:latin typeface="Calibri" panose="020F0502020204030204" pitchFamily="34" charset="0"/>
                <a:cs typeface="Calibri" panose="020F0502020204030204" pitchFamily="34" charset="0"/>
              </a:rPr>
              <a:t>)</a:t>
            </a:r>
          </a:p>
          <a:p>
            <a:pPr marL="342900" indent="-342900">
              <a:lnSpc>
                <a:spcPct val="150000"/>
              </a:lnSpc>
              <a:buFont typeface="+mj-lt"/>
              <a:buAutoNum type="arabicPeriod"/>
            </a:pPr>
            <a:r>
              <a:rPr lang="de-DE" sz="1600">
                <a:solidFill>
                  <a:schemeClr val="tx1"/>
                </a:solidFill>
                <a:latin typeface="Calibri" panose="020F0502020204030204" pitchFamily="34" charset="0"/>
                <a:cs typeface="Calibri" panose="020F0502020204030204" pitchFamily="34" charset="0"/>
              </a:rPr>
              <a:t>Definition </a:t>
            </a:r>
            <a:r>
              <a:rPr lang="de-DE" sz="1600" b="1" err="1">
                <a:solidFill>
                  <a:schemeClr val="tx1"/>
                </a:solidFill>
                <a:latin typeface="Calibri" panose="020F0502020204030204" pitchFamily="34" charset="0"/>
                <a:cs typeface="Calibri" panose="020F0502020204030204" pitchFamily="34" charset="0"/>
              </a:rPr>
              <a:t>reference</a:t>
            </a:r>
            <a:r>
              <a:rPr lang="de-DE" sz="1600" b="1">
                <a:solidFill>
                  <a:schemeClr val="tx1"/>
                </a:solidFill>
                <a:latin typeface="Calibri" panose="020F0502020204030204" pitchFamily="34" charset="0"/>
                <a:cs typeface="Calibri" panose="020F0502020204030204" pitchFamily="34" charset="0"/>
              </a:rPr>
              <a:t> implementation along existing Google standard </a:t>
            </a:r>
            <a:r>
              <a:rPr lang="de-DE" sz="1600">
                <a:solidFill>
                  <a:schemeClr val="tx1"/>
                </a:solidFill>
                <a:latin typeface="Calibri" panose="020F0502020204030204" pitchFamily="34" charset="0"/>
                <a:cs typeface="Calibri" panose="020F0502020204030204" pitchFamily="34" charset="0"/>
              </a:rPr>
              <a:t>(across OS versions)</a:t>
            </a:r>
          </a:p>
          <a:p>
            <a:pPr marL="342900" indent="-342900">
              <a:lnSpc>
                <a:spcPct val="150000"/>
              </a:lnSpc>
              <a:buFont typeface="+mj-lt"/>
              <a:buAutoNum type="arabicPeriod"/>
            </a:pPr>
            <a:r>
              <a:rPr lang="de-DE" sz="1600" b="1" err="1">
                <a:solidFill>
                  <a:schemeClr val="tx1"/>
                </a:solidFill>
                <a:latin typeface="Calibri" panose="020F0502020204030204" pitchFamily="34" charset="0"/>
                <a:cs typeface="Calibri" panose="020F0502020204030204" pitchFamily="34" charset="0"/>
              </a:rPr>
              <a:t>Ensurance</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for</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developers</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that</a:t>
            </a:r>
            <a:r>
              <a:rPr lang="de-DE" sz="1600">
                <a:solidFill>
                  <a:schemeClr val="tx1"/>
                </a:solidFill>
                <a:latin typeface="Calibri" panose="020F0502020204030204" pitchFamily="34" charset="0"/>
                <a:cs typeface="Calibri" panose="020F0502020204030204" pitchFamily="34" charset="0"/>
              </a:rPr>
              <a:t> this reference implementation </a:t>
            </a:r>
            <a:r>
              <a:rPr lang="de-DE" sz="1600" b="1">
                <a:solidFill>
                  <a:schemeClr val="tx1"/>
                </a:solidFill>
                <a:latin typeface="Calibri" panose="020F0502020204030204" pitchFamily="34" charset="0"/>
                <a:cs typeface="Calibri" panose="020F0502020204030204" pitchFamily="34" charset="0"/>
              </a:rPr>
              <a:t>works across multiple OEMs</a:t>
            </a:r>
          </a:p>
          <a:p>
            <a:pPr marL="342900" indent="-342900">
              <a:lnSpc>
                <a:spcPct val="150000"/>
              </a:lnSpc>
              <a:buFont typeface="+mj-lt"/>
              <a:buAutoNum type="arabicPeriod"/>
            </a:pPr>
            <a:endParaRPr lang="de-DE" sz="1600">
              <a:solidFill>
                <a:schemeClr val="tx1"/>
              </a:solidFill>
              <a:latin typeface="Calibri" panose="020F0502020204030204" pitchFamily="34" charset="0"/>
              <a:cs typeface="Calibri" panose="020F0502020204030204" pitchFamily="34" charset="0"/>
            </a:endParaRPr>
          </a:p>
          <a:p>
            <a:pPr marL="342900" indent="-342900">
              <a:lnSpc>
                <a:spcPct val="150000"/>
              </a:lnSpc>
              <a:buFont typeface="+mj-lt"/>
              <a:buAutoNum type="arabicPeriod"/>
            </a:pPr>
            <a:r>
              <a:rPr lang="de-DE" sz="1600">
                <a:solidFill>
                  <a:schemeClr val="tx1"/>
                </a:solidFill>
                <a:latin typeface="Calibri" panose="020F0502020204030204" pitchFamily="34" charset="0"/>
                <a:cs typeface="Calibri" panose="020F0502020204030204" pitchFamily="34" charset="0"/>
              </a:rPr>
              <a:t>Future: Enabling </a:t>
            </a:r>
            <a:r>
              <a:rPr lang="en-US" sz="1600">
                <a:solidFill>
                  <a:schemeClr val="tx1"/>
                </a:solidFill>
                <a:latin typeface="Calibri" panose="020F0502020204030204" pitchFamily="34" charset="0"/>
                <a:cs typeface="Calibri" panose="020F0502020204030204" pitchFamily="34" charset="0"/>
              </a:rPr>
              <a:t>3rd</a:t>
            </a:r>
            <a:r>
              <a:rPr lang="de-DE" sz="1600">
                <a:solidFill>
                  <a:schemeClr val="tx1"/>
                </a:solidFill>
                <a:latin typeface="Calibri" panose="020F0502020204030204" pitchFamily="34" charset="0"/>
                <a:cs typeface="Calibri" panose="020F0502020204030204" pitchFamily="34" charset="0"/>
              </a:rPr>
              <a:t> Party Developers to </a:t>
            </a:r>
            <a:r>
              <a:rPr lang="de-DE" sz="1600" err="1">
                <a:solidFill>
                  <a:schemeClr val="tx1"/>
                </a:solidFill>
                <a:latin typeface="Calibri" panose="020F0502020204030204" pitchFamily="34" charset="0"/>
                <a:cs typeface="Calibri" panose="020F0502020204030204" pitchFamily="34" charset="0"/>
              </a:rPr>
              <a:t>test</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camera</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integration</a:t>
            </a:r>
            <a:r>
              <a:rPr lang="de-DE" sz="1600">
                <a:solidFill>
                  <a:schemeClr val="tx1"/>
                </a:solidFill>
                <a:latin typeface="Calibri" panose="020F0502020204030204" pitchFamily="34" charset="0"/>
                <a:cs typeface="Calibri" panose="020F0502020204030204" pitchFamily="34" charset="0"/>
              </a:rPr>
              <a:t> </a:t>
            </a:r>
            <a:r>
              <a:rPr lang="de-DE" sz="1600" err="1">
                <a:solidFill>
                  <a:schemeClr val="tx1"/>
                </a:solidFill>
                <a:latin typeface="Calibri" panose="020F0502020204030204" pitchFamily="34" charset="0"/>
                <a:cs typeface="Calibri" panose="020F0502020204030204" pitchFamily="34" charset="0"/>
              </a:rPr>
              <a:t>with</a:t>
            </a:r>
            <a:r>
              <a:rPr lang="de-DE" sz="1600">
                <a:solidFill>
                  <a:schemeClr val="tx1"/>
                </a:solidFill>
                <a:latin typeface="Calibri" panose="020F0502020204030204" pitchFamily="34" charset="0"/>
                <a:cs typeface="Calibri" panose="020F0502020204030204" pitchFamily="34" charset="0"/>
              </a:rPr>
              <a:t> Cross-OEM </a:t>
            </a:r>
            <a:r>
              <a:rPr lang="de-DE" sz="1600" err="1">
                <a:solidFill>
                  <a:schemeClr val="tx1"/>
                </a:solidFill>
                <a:latin typeface="Calibri" panose="020F0502020204030204" pitchFamily="34" charset="0"/>
                <a:cs typeface="Calibri" panose="020F0502020204030204" pitchFamily="34" charset="0"/>
              </a:rPr>
              <a:t>emulator</a:t>
            </a:r>
            <a:endParaRPr lang="de-DE" sz="1600">
              <a:solidFill>
                <a:schemeClr val="tx1"/>
              </a:solidFill>
              <a:latin typeface="Calibri" panose="020F0502020204030204" pitchFamily="34" charset="0"/>
              <a:cs typeface="Calibri" panose="020F0502020204030204" pitchFamily="34" charset="0"/>
            </a:endParaRPr>
          </a:p>
        </p:txBody>
      </p:sp>
      <p:pic>
        <p:nvPicPr>
          <p:cNvPr id="3" name="Picture 6" descr="Afficher l’image source">
            <a:extLst>
              <a:ext uri="{FF2B5EF4-FFF2-40B4-BE49-F238E27FC236}">
                <a16:creationId xmlns:a16="http://schemas.microsoft.com/office/drawing/2014/main" id="{6A3FC2B6-FC19-F2D2-3EFF-92B48D28BA46}"/>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7170" y="5596390"/>
            <a:ext cx="1247990" cy="632315"/>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5">
            <a:extLst>
              <a:ext uri="{FF2B5EF4-FFF2-40B4-BE49-F238E27FC236}">
                <a16:creationId xmlns:a16="http://schemas.microsoft.com/office/drawing/2014/main" id="{3913A468-FE56-1F99-17FC-60245B8B6916}"/>
              </a:ext>
            </a:extLst>
          </p:cNvPr>
          <p:cNvPicPr>
            <a:picLocks noChangeAspect="1"/>
          </p:cNvPicPr>
          <p:nvPr/>
        </p:nvPicPr>
        <p:blipFill rotWithShape="1">
          <a:blip r:embed="rId3">
            <a:clrChange>
              <a:clrFrom>
                <a:srgbClr val="FFFFFF"/>
              </a:clrFrom>
              <a:clrTo>
                <a:srgbClr val="FFFFFF">
                  <a:alpha val="0"/>
                </a:srgbClr>
              </a:clrTo>
            </a:clrChange>
          </a:blip>
          <a:srcRect l="12761" t="34722" r="10671" b="26620"/>
          <a:stretch/>
        </p:blipFill>
        <p:spPr>
          <a:xfrm>
            <a:off x="432342" y="5177139"/>
            <a:ext cx="1836074" cy="499977"/>
          </a:xfrm>
          <a:prstGeom prst="rect">
            <a:avLst/>
          </a:prstGeom>
        </p:spPr>
      </p:pic>
      <p:pic>
        <p:nvPicPr>
          <p:cNvPr id="26" name="Grafik 25">
            <a:extLst>
              <a:ext uri="{FF2B5EF4-FFF2-40B4-BE49-F238E27FC236}">
                <a16:creationId xmlns:a16="http://schemas.microsoft.com/office/drawing/2014/main" id="{CE844F36-12FB-137F-BC79-3BC6E2314E78}"/>
              </a:ext>
            </a:extLst>
          </p:cNvPr>
          <p:cNvPicPr>
            <a:picLocks noChangeAspect="1"/>
          </p:cNvPicPr>
          <p:nvPr/>
        </p:nvPicPr>
        <p:blipFill>
          <a:blip r:embed="rId4"/>
          <a:stretch>
            <a:fillRect/>
          </a:stretch>
        </p:blipFill>
        <p:spPr>
          <a:xfrm>
            <a:off x="2268416" y="5177139"/>
            <a:ext cx="523631" cy="523631"/>
          </a:xfrm>
          <a:prstGeom prst="rect">
            <a:avLst/>
          </a:prstGeom>
        </p:spPr>
      </p:pic>
      <p:pic>
        <p:nvPicPr>
          <p:cNvPr id="28" name="Grafik 27">
            <a:extLst>
              <a:ext uri="{FF2B5EF4-FFF2-40B4-BE49-F238E27FC236}">
                <a16:creationId xmlns:a16="http://schemas.microsoft.com/office/drawing/2014/main" id="{739E5034-ED2C-B966-B672-86E948A2F554}"/>
              </a:ext>
            </a:extLst>
          </p:cNvPr>
          <p:cNvPicPr>
            <a:picLocks noChangeAspect="1"/>
          </p:cNvPicPr>
          <p:nvPr/>
        </p:nvPicPr>
        <p:blipFill rotWithShape="1">
          <a:blip r:embed="rId5"/>
          <a:srcRect l="24103" t="14359" r="23783" b="14416"/>
          <a:stretch/>
        </p:blipFill>
        <p:spPr>
          <a:xfrm>
            <a:off x="1780310" y="5650731"/>
            <a:ext cx="499311" cy="499977"/>
          </a:xfrm>
          <a:prstGeom prst="rect">
            <a:avLst/>
          </a:prstGeom>
        </p:spPr>
      </p:pic>
      <p:sp>
        <p:nvSpPr>
          <p:cNvPr id="29" name="Textfeld 28">
            <a:extLst>
              <a:ext uri="{FF2B5EF4-FFF2-40B4-BE49-F238E27FC236}">
                <a16:creationId xmlns:a16="http://schemas.microsoft.com/office/drawing/2014/main" id="{33B42B1B-7579-490F-A83B-01A268A17011}"/>
              </a:ext>
            </a:extLst>
          </p:cNvPr>
          <p:cNvSpPr txBox="1"/>
          <p:nvPr/>
        </p:nvSpPr>
        <p:spPr>
          <a:xfrm>
            <a:off x="465282" y="4884061"/>
            <a:ext cx="2451312" cy="261610"/>
          </a:xfrm>
          <a:prstGeom prst="rect">
            <a:avLst/>
          </a:prstGeom>
          <a:noFill/>
        </p:spPr>
        <p:txBody>
          <a:bodyPr wrap="none" rtlCol="0">
            <a:spAutoFit/>
          </a:bodyPr>
          <a:lstStyle/>
          <a:p>
            <a:r>
              <a:rPr lang="de-DE" sz="1100" b="1">
                <a:latin typeface="Calibri" panose="020F0502020204030204" pitchFamily="34" charset="0"/>
                <a:cs typeface="Calibri" panose="020F0502020204030204" pitchFamily="34" charset="0"/>
              </a:rPr>
              <a:t>Positive </a:t>
            </a:r>
            <a:r>
              <a:rPr lang="de-DE" sz="1100" b="1" err="1">
                <a:latin typeface="Calibri" panose="020F0502020204030204" pitchFamily="34" charset="0"/>
                <a:cs typeface="Calibri" panose="020F0502020204030204" pitchFamily="34" charset="0"/>
              </a:rPr>
              <a:t>feedback</a:t>
            </a:r>
            <a:r>
              <a:rPr lang="de-DE" sz="1100" b="1">
                <a:latin typeface="Calibri" panose="020F0502020204030204" pitchFamily="34" charset="0"/>
                <a:cs typeface="Calibri" panose="020F0502020204030204" pitchFamily="34" charset="0"/>
              </a:rPr>
              <a:t> </a:t>
            </a:r>
            <a:r>
              <a:rPr lang="de-DE" sz="1100" b="1" err="1">
                <a:latin typeface="Calibri" panose="020F0502020204030204" pitchFamily="34" charset="0"/>
                <a:cs typeface="Calibri" panose="020F0502020204030204" pitchFamily="34" charset="0"/>
              </a:rPr>
              <a:t>already</a:t>
            </a:r>
            <a:r>
              <a:rPr lang="de-DE" sz="1100" b="1">
                <a:latin typeface="Calibri" panose="020F0502020204030204" pitchFamily="34" charset="0"/>
                <a:cs typeface="Calibri" panose="020F0502020204030204" pitchFamily="34" charset="0"/>
              </a:rPr>
              <a:t> </a:t>
            </a:r>
            <a:r>
              <a:rPr lang="de-DE" sz="1100" b="1" err="1">
                <a:latin typeface="Calibri" panose="020F0502020204030204" pitchFamily="34" charset="0"/>
                <a:cs typeface="Calibri" panose="020F0502020204030204" pitchFamily="34" charset="0"/>
              </a:rPr>
              <a:t>provided</a:t>
            </a:r>
            <a:r>
              <a:rPr lang="de-DE" sz="1100" b="1">
                <a:latin typeface="Calibri" panose="020F0502020204030204" pitchFamily="34" charset="0"/>
                <a:cs typeface="Calibri" panose="020F0502020204030204" pitchFamily="34" charset="0"/>
              </a:rPr>
              <a:t> </a:t>
            </a:r>
            <a:r>
              <a:rPr lang="de-DE" sz="1100" b="1" err="1">
                <a:latin typeface="Calibri" panose="020F0502020204030204" pitchFamily="34" charset="0"/>
                <a:cs typeface="Calibri" panose="020F0502020204030204" pitchFamily="34" charset="0"/>
              </a:rPr>
              <a:t>by</a:t>
            </a:r>
            <a:r>
              <a:rPr lang="de-DE" sz="1100" b="1">
                <a:latin typeface="Calibri" panose="020F0502020204030204" pitchFamily="34" charset="0"/>
                <a:cs typeface="Calibri" panose="020F0502020204030204" pitchFamily="34" charset="0"/>
              </a:rPr>
              <a:t>:</a:t>
            </a:r>
          </a:p>
        </p:txBody>
      </p:sp>
      <p:sp>
        <p:nvSpPr>
          <p:cNvPr id="32" name="AutoShape 8">
            <a:extLst>
              <a:ext uri="{FF2B5EF4-FFF2-40B4-BE49-F238E27FC236}">
                <a16:creationId xmlns:a16="http://schemas.microsoft.com/office/drawing/2014/main" id="{E824FCD4-3840-253A-F1FC-A1E75CC02AC8}"/>
              </a:ext>
            </a:extLst>
          </p:cNvPr>
          <p:cNvSpPr>
            <a:spLocks noChangeAspect="1" noChangeArrowheads="1"/>
          </p:cNvSpPr>
          <p:nvPr/>
        </p:nvSpPr>
        <p:spPr bwMode="auto">
          <a:xfrm>
            <a:off x="5911302" y="4203060"/>
            <a:ext cx="2357935" cy="590614"/>
          </a:xfrm>
          <a:prstGeom prst="chevron">
            <a:avLst>
              <a:gd name="adj" fmla="val 21881"/>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12700">
            <a:solidFill>
              <a:schemeClr val="bg1"/>
            </a:solidFill>
            <a:miter lim="800000"/>
            <a:headEnd/>
            <a:tailEnd/>
          </a:ln>
        </p:spPr>
        <p:txBody>
          <a:bodyPr lIns="72000" tIns="72000" rIns="72000" bIns="72000" anchor="ctr"/>
          <a:lstStyle/>
          <a:p>
            <a:pPr algn="ctr" eaLnBrk="0" hangingPunct="0">
              <a:spcAft>
                <a:spcPct val="20000"/>
              </a:spcAft>
            </a:pPr>
            <a:r>
              <a:rPr lang="de-DE" sz="1400" b="1" err="1">
                <a:solidFill>
                  <a:schemeClr val="tx1"/>
                </a:solidFill>
                <a:latin typeface="Calibri" panose="020F0502020204030204" pitchFamily="34" charset="0"/>
                <a:cs typeface="Calibri" panose="020F0502020204030204" pitchFamily="34" charset="0"/>
              </a:rPr>
              <a:t>Clarification</a:t>
            </a:r>
            <a:r>
              <a:rPr lang="de-DE" sz="1400" b="1">
                <a:solidFill>
                  <a:schemeClr val="tx1"/>
                </a:solidFill>
                <a:latin typeface="Calibri" panose="020F0502020204030204" pitchFamily="34" charset="0"/>
                <a:cs typeface="Calibri" panose="020F0502020204030204" pitchFamily="34" charset="0"/>
              </a:rPr>
              <a:t> </a:t>
            </a:r>
            <a:r>
              <a:rPr lang="de-DE" sz="1400" b="1" err="1">
                <a:solidFill>
                  <a:schemeClr val="tx1"/>
                </a:solidFill>
                <a:latin typeface="Calibri" panose="020F0502020204030204" pitchFamily="34" charset="0"/>
                <a:cs typeface="Calibri" panose="020F0502020204030204" pitchFamily="34" charset="0"/>
              </a:rPr>
              <a:t>timeline</a:t>
            </a:r>
            <a:br>
              <a:rPr lang="de-DE" sz="1400" b="1">
                <a:solidFill>
                  <a:schemeClr val="tx1"/>
                </a:solidFill>
                <a:latin typeface="Calibri" panose="020F0502020204030204" pitchFamily="34" charset="0"/>
                <a:cs typeface="Calibri" panose="020F0502020204030204" pitchFamily="34" charset="0"/>
              </a:rPr>
            </a:br>
            <a:r>
              <a:rPr lang="de-DE" sz="1400" b="1">
                <a:solidFill>
                  <a:schemeClr val="tx1"/>
                </a:solidFill>
                <a:latin typeface="Calibri" panose="020F0502020204030204" pitchFamily="34" charset="0"/>
                <a:cs typeface="Calibri" panose="020F0502020204030204" pitchFamily="34" charset="0"/>
              </a:rPr>
              <a:t>OEM </a:t>
            </a:r>
            <a:r>
              <a:rPr lang="de-DE" sz="1400" b="1" err="1">
                <a:solidFill>
                  <a:schemeClr val="tx1"/>
                </a:solidFill>
                <a:latin typeface="Calibri" panose="020F0502020204030204" pitchFamily="34" charset="0"/>
                <a:cs typeface="Calibri" panose="020F0502020204030204" pitchFamily="34" charset="0"/>
              </a:rPr>
              <a:t>Platform</a:t>
            </a:r>
            <a:r>
              <a:rPr lang="de-DE" sz="1400" b="1">
                <a:solidFill>
                  <a:schemeClr val="tx1"/>
                </a:solidFill>
                <a:latin typeface="Calibri" panose="020F0502020204030204" pitchFamily="34" charset="0"/>
                <a:cs typeface="Calibri" panose="020F0502020204030204" pitchFamily="34" charset="0"/>
              </a:rPr>
              <a:t> Support</a:t>
            </a:r>
          </a:p>
        </p:txBody>
      </p:sp>
    </p:spTree>
    <p:extLst>
      <p:ext uri="{BB962C8B-B14F-4D97-AF65-F5344CB8AC3E}">
        <p14:creationId xmlns:p14="http://schemas.microsoft.com/office/powerpoint/2010/main" val="269354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9672B2-42ED-1806-C5F0-6AFE7CF50509}"/>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14</a:t>
            </a:fld>
            <a:endParaRPr b="0">
              <a:solidFill>
                <a:srgbClr val="888888"/>
              </a:solidFill>
            </a:endParaRPr>
          </a:p>
        </p:txBody>
      </p:sp>
      <p:sp>
        <p:nvSpPr>
          <p:cNvPr id="3" name="Title 2">
            <a:extLst>
              <a:ext uri="{FF2B5EF4-FFF2-40B4-BE49-F238E27FC236}">
                <a16:creationId xmlns:a16="http://schemas.microsoft.com/office/drawing/2014/main" id="{B03CF887-A227-53C0-9569-864EF57BC7DC}"/>
              </a:ext>
            </a:extLst>
          </p:cNvPr>
          <p:cNvSpPr>
            <a:spLocks noGrp="1"/>
          </p:cNvSpPr>
          <p:nvPr>
            <p:ph type="title"/>
          </p:nvPr>
        </p:nvSpPr>
        <p:spPr/>
        <p:txBody>
          <a:bodyPr>
            <a:normAutofit fontScale="90000"/>
          </a:bodyPr>
          <a:lstStyle/>
          <a:p>
            <a:r>
              <a:rPr lang="de-DE">
                <a:solidFill>
                  <a:schemeClr val="tx1"/>
                </a:solidFill>
              </a:rPr>
              <a:t>In-Vehicle </a:t>
            </a:r>
            <a:r>
              <a:rPr lang="de-DE" err="1">
                <a:solidFill>
                  <a:schemeClr val="tx1"/>
                </a:solidFill>
              </a:rPr>
              <a:t>Camera</a:t>
            </a:r>
            <a:r>
              <a:rPr lang="de-DE">
                <a:solidFill>
                  <a:schemeClr val="tx1"/>
                </a:solidFill>
              </a:rPr>
              <a:t> Access: </a:t>
            </a:r>
            <a:br>
              <a:rPr lang="de-DE">
                <a:solidFill>
                  <a:schemeClr val="tx1"/>
                </a:solidFill>
              </a:rPr>
            </a:br>
            <a:r>
              <a:rPr lang="de-DE">
                <a:solidFill>
                  <a:schemeClr val="tx1"/>
                </a:solidFill>
              </a:rPr>
              <a:t>Reference Implementation Deep Dive</a:t>
            </a:r>
            <a:endParaRPr lang="en-US"/>
          </a:p>
        </p:txBody>
      </p:sp>
      <p:pic>
        <p:nvPicPr>
          <p:cNvPr id="5" name="Picture 4">
            <a:extLst>
              <a:ext uri="{FF2B5EF4-FFF2-40B4-BE49-F238E27FC236}">
                <a16:creationId xmlns:a16="http://schemas.microsoft.com/office/drawing/2014/main" id="{AEFDE0D1-2965-3800-ADF1-A5382C10EAC5}"/>
              </a:ext>
            </a:extLst>
          </p:cNvPr>
          <p:cNvPicPr>
            <a:picLocks noChangeAspect="1"/>
          </p:cNvPicPr>
          <p:nvPr/>
        </p:nvPicPr>
        <p:blipFill rotWithShape="1">
          <a:blip r:embed="rId2"/>
          <a:srcRect t="20241"/>
          <a:stretch/>
        </p:blipFill>
        <p:spPr>
          <a:xfrm>
            <a:off x="224923" y="1649045"/>
            <a:ext cx="10113200" cy="4126524"/>
          </a:xfrm>
          <a:prstGeom prst="rect">
            <a:avLst/>
          </a:prstGeom>
        </p:spPr>
      </p:pic>
    </p:spTree>
    <p:extLst>
      <p:ext uri="{BB962C8B-B14F-4D97-AF65-F5344CB8AC3E}">
        <p14:creationId xmlns:p14="http://schemas.microsoft.com/office/powerpoint/2010/main" val="724057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1F694E5-E61F-0BDD-8C99-9F206812575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15</a:t>
            </a:fld>
            <a:endParaRPr b="0">
              <a:solidFill>
                <a:srgbClr val="888888"/>
              </a:solidFill>
            </a:endParaRPr>
          </a:p>
        </p:txBody>
      </p:sp>
      <p:sp>
        <p:nvSpPr>
          <p:cNvPr id="6" name="AutoShape 4">
            <a:extLst>
              <a:ext uri="{FF2B5EF4-FFF2-40B4-BE49-F238E27FC236}">
                <a16:creationId xmlns:a16="http://schemas.microsoft.com/office/drawing/2014/main" id="{42C46338-2A1E-5F13-F7FC-0B329E3EA59C}"/>
              </a:ext>
            </a:extLst>
          </p:cNvPr>
          <p:cNvSpPr>
            <a:spLocks noChangeAspect="1" noChangeArrowheads="1"/>
          </p:cNvSpPr>
          <p:nvPr/>
        </p:nvSpPr>
        <p:spPr bwMode="auto">
          <a:xfrm>
            <a:off x="453846" y="4145197"/>
            <a:ext cx="1980000" cy="627131"/>
          </a:xfrm>
          <a:prstGeom prst="homePlate">
            <a:avLst>
              <a:gd name="adj" fmla="val 20090"/>
            </a:avLst>
          </a:prstGeom>
          <a:solidFill>
            <a:schemeClr val="accent1"/>
          </a:solidFill>
          <a:ln w="12700">
            <a:solidFill>
              <a:schemeClr val="bg1"/>
            </a:solidFill>
            <a:miter lim="800000"/>
            <a:headEnd/>
            <a:tailEnd/>
          </a:ln>
        </p:spPr>
        <p:txBody>
          <a:bodyPr lIns="72000" tIns="72000" rIns="72000" bIns="72000" anchor="ctr"/>
          <a:lstStyle/>
          <a:p>
            <a:pPr algn="ctr" eaLnBrk="0" hangingPunct="0">
              <a:spcAft>
                <a:spcPct val="20000"/>
              </a:spcAft>
            </a:pPr>
            <a:r>
              <a:rPr lang="de-DE" b="1">
                <a:solidFill>
                  <a:srgbClr val="FFFFFF"/>
                </a:solidFill>
              </a:rPr>
              <a:t>Definition </a:t>
            </a:r>
            <a:br>
              <a:rPr lang="de-DE" b="1">
                <a:solidFill>
                  <a:srgbClr val="FFFFFF"/>
                </a:solidFill>
              </a:rPr>
            </a:br>
            <a:r>
              <a:rPr lang="de-DE" b="1">
                <a:solidFill>
                  <a:srgbClr val="FFFFFF"/>
                </a:solidFill>
              </a:rPr>
              <a:t>possible </a:t>
            </a:r>
            <a:r>
              <a:rPr lang="de-DE" b="1" err="1">
                <a:solidFill>
                  <a:srgbClr val="FFFFFF"/>
                </a:solidFill>
              </a:rPr>
              <a:t>solutions</a:t>
            </a:r>
            <a:endParaRPr lang="de-DE" sz="1400" b="1">
              <a:solidFill>
                <a:srgbClr val="FFFFFF"/>
              </a:solidFill>
            </a:endParaRPr>
          </a:p>
        </p:txBody>
      </p:sp>
      <p:sp>
        <p:nvSpPr>
          <p:cNvPr id="8" name="AutoShape 6">
            <a:extLst>
              <a:ext uri="{FF2B5EF4-FFF2-40B4-BE49-F238E27FC236}">
                <a16:creationId xmlns:a16="http://schemas.microsoft.com/office/drawing/2014/main" id="{5A10FB3C-5FE8-E98E-03B9-04E2CF0ADC87}"/>
              </a:ext>
            </a:extLst>
          </p:cNvPr>
          <p:cNvSpPr>
            <a:spLocks noChangeAspect="1" noChangeArrowheads="1"/>
          </p:cNvSpPr>
          <p:nvPr/>
        </p:nvSpPr>
        <p:spPr bwMode="auto">
          <a:xfrm>
            <a:off x="2785846" y="4145196"/>
            <a:ext cx="1980000" cy="607675"/>
          </a:xfrm>
          <a:prstGeom prst="chevron">
            <a:avLst>
              <a:gd name="adj" fmla="val 20743"/>
            </a:avLst>
          </a:prstGeom>
          <a:solidFill>
            <a:schemeClr val="accent1"/>
          </a:solidFill>
          <a:ln w="12700">
            <a:solidFill>
              <a:schemeClr val="bg1"/>
            </a:solidFill>
            <a:miter lim="800000"/>
            <a:headEnd/>
            <a:tailEnd/>
          </a:ln>
        </p:spPr>
        <p:txBody>
          <a:bodyPr lIns="72000" tIns="72000" rIns="72000" bIns="72000" anchor="ctr"/>
          <a:lstStyle/>
          <a:p>
            <a:pPr algn="ctr" eaLnBrk="0" hangingPunct="0">
              <a:spcAft>
                <a:spcPct val="20000"/>
              </a:spcAft>
            </a:pPr>
            <a:r>
              <a:rPr lang="de-DE" b="1">
                <a:solidFill>
                  <a:srgbClr val="FFFFFF"/>
                </a:solidFill>
              </a:rPr>
              <a:t>First </a:t>
            </a:r>
            <a:r>
              <a:rPr lang="de-DE" sz="1400" b="1">
                <a:solidFill>
                  <a:srgbClr val="FFFFFF"/>
                </a:solidFill>
              </a:rPr>
              <a:t>POC</a:t>
            </a:r>
          </a:p>
        </p:txBody>
      </p:sp>
      <p:sp>
        <p:nvSpPr>
          <p:cNvPr id="9" name="AutoShape 7">
            <a:extLst>
              <a:ext uri="{FF2B5EF4-FFF2-40B4-BE49-F238E27FC236}">
                <a16:creationId xmlns:a16="http://schemas.microsoft.com/office/drawing/2014/main" id="{C5DCF6C6-1F6A-A258-860F-93AC4A391DC5}"/>
              </a:ext>
            </a:extLst>
          </p:cNvPr>
          <p:cNvSpPr>
            <a:spLocks noChangeAspect="1" noChangeArrowheads="1"/>
          </p:cNvSpPr>
          <p:nvPr/>
        </p:nvSpPr>
        <p:spPr bwMode="auto">
          <a:xfrm>
            <a:off x="7449846" y="4145196"/>
            <a:ext cx="1980000" cy="627722"/>
          </a:xfrm>
          <a:prstGeom prst="chevron">
            <a:avLst>
              <a:gd name="adj" fmla="val 2029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12700">
            <a:solidFill>
              <a:schemeClr val="bg1"/>
            </a:solidFill>
            <a:miter lim="800000"/>
            <a:headEnd/>
            <a:tailEnd/>
          </a:ln>
        </p:spPr>
        <p:txBody>
          <a:bodyPr lIns="72000" tIns="72000" rIns="72000" bIns="72000" anchor="ctr"/>
          <a:lstStyle/>
          <a:p>
            <a:pPr algn="ctr" eaLnBrk="0" hangingPunct="0">
              <a:spcAft>
                <a:spcPct val="20000"/>
              </a:spcAft>
            </a:pPr>
            <a:r>
              <a:rPr lang="de-DE" b="1" err="1">
                <a:solidFill>
                  <a:schemeClr val="tx1"/>
                </a:solidFill>
                <a:latin typeface="Calibri" panose="020F0502020204030204" pitchFamily="34" charset="0"/>
                <a:cs typeface="Calibri" panose="020F0502020204030204" pitchFamily="34" charset="0"/>
              </a:rPr>
              <a:t>Decision</a:t>
            </a:r>
            <a:r>
              <a:rPr lang="de-DE" b="1">
                <a:solidFill>
                  <a:schemeClr val="tx1"/>
                </a:solidFill>
                <a:latin typeface="Calibri" panose="020F0502020204030204" pitchFamily="34" charset="0"/>
                <a:cs typeface="Calibri" panose="020F0502020204030204" pitchFamily="34" charset="0"/>
              </a:rPr>
              <a:t> </a:t>
            </a:r>
            <a:r>
              <a:rPr lang="de-DE" b="1" err="1">
                <a:solidFill>
                  <a:schemeClr val="tx1"/>
                </a:solidFill>
                <a:latin typeface="Calibri" panose="020F0502020204030204" pitchFamily="34" charset="0"/>
                <a:cs typeface="Calibri" panose="020F0502020204030204" pitchFamily="34" charset="0"/>
              </a:rPr>
              <a:t>implementation</a:t>
            </a:r>
            <a:r>
              <a:rPr lang="de-DE" b="1">
                <a:solidFill>
                  <a:schemeClr val="tx1"/>
                </a:solidFill>
                <a:latin typeface="Calibri" panose="020F0502020204030204" pitchFamily="34" charset="0"/>
                <a:cs typeface="Calibri" panose="020F0502020204030204" pitchFamily="34" charset="0"/>
              </a:rPr>
              <a:t> </a:t>
            </a:r>
            <a:r>
              <a:rPr lang="de-DE" b="1" err="1">
                <a:solidFill>
                  <a:schemeClr val="tx1"/>
                </a:solidFill>
                <a:latin typeface="Calibri" panose="020F0502020204030204" pitchFamily="34" charset="0"/>
                <a:cs typeface="Calibri" panose="020F0502020204030204" pitchFamily="34" charset="0"/>
              </a:rPr>
              <a:t>logic</a:t>
            </a:r>
            <a:endParaRPr lang="de-DE" b="1">
              <a:solidFill>
                <a:schemeClr val="tx1"/>
              </a:solidFill>
              <a:latin typeface="Calibri" panose="020F0502020204030204" pitchFamily="34" charset="0"/>
              <a:cs typeface="Calibri" panose="020F0502020204030204" pitchFamily="34" charset="0"/>
            </a:endParaRPr>
          </a:p>
        </p:txBody>
      </p:sp>
      <p:sp>
        <p:nvSpPr>
          <p:cNvPr id="21" name="AutoShape 8">
            <a:extLst>
              <a:ext uri="{FF2B5EF4-FFF2-40B4-BE49-F238E27FC236}">
                <a16:creationId xmlns:a16="http://schemas.microsoft.com/office/drawing/2014/main" id="{5B5AC684-873B-A429-605E-C1CCBAB0E405}"/>
              </a:ext>
            </a:extLst>
          </p:cNvPr>
          <p:cNvSpPr>
            <a:spLocks noChangeAspect="1" noChangeArrowheads="1"/>
          </p:cNvSpPr>
          <p:nvPr/>
        </p:nvSpPr>
        <p:spPr bwMode="auto">
          <a:xfrm>
            <a:off x="9756726" y="4161943"/>
            <a:ext cx="2005120" cy="616345"/>
          </a:xfrm>
          <a:prstGeom prst="chevron">
            <a:avLst>
              <a:gd name="adj" fmla="val 21881"/>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12700">
            <a:solidFill>
              <a:schemeClr val="bg1"/>
            </a:solidFill>
            <a:miter lim="800000"/>
            <a:headEnd/>
            <a:tailEnd/>
          </a:ln>
        </p:spPr>
        <p:txBody>
          <a:bodyPr lIns="72000" tIns="72000" rIns="72000" bIns="72000" anchor="ctr"/>
          <a:lstStyle/>
          <a:p>
            <a:pPr algn="ctr">
              <a:spcAft>
                <a:spcPct val="20000"/>
              </a:spcAft>
            </a:pPr>
            <a:r>
              <a:rPr lang="de-DE" b="1">
                <a:solidFill>
                  <a:schemeClr val="tx1"/>
                </a:solidFill>
                <a:latin typeface="Calibri"/>
                <a:cs typeface="Calibri"/>
              </a:rPr>
              <a:t>Implementation &amp; </a:t>
            </a:r>
            <a:r>
              <a:rPr lang="de-DE" b="1" err="1">
                <a:solidFill>
                  <a:schemeClr val="tx1"/>
                </a:solidFill>
                <a:latin typeface="Calibri"/>
                <a:cs typeface="Calibri"/>
              </a:rPr>
              <a:t>publishment</a:t>
            </a:r>
            <a:r>
              <a:rPr lang="de-DE" b="1">
                <a:solidFill>
                  <a:schemeClr val="tx1"/>
                </a:solidFill>
                <a:latin typeface="Calibri"/>
                <a:cs typeface="Calibri"/>
              </a:rPr>
              <a:t> </a:t>
            </a:r>
            <a:r>
              <a:rPr lang="de-DE" b="1" err="1">
                <a:solidFill>
                  <a:schemeClr val="tx1"/>
                </a:solidFill>
                <a:latin typeface="Calibri"/>
                <a:cs typeface="Calibri"/>
              </a:rPr>
              <a:t>solution</a:t>
            </a:r>
            <a:endParaRPr lang="de-DE" err="1">
              <a:solidFill>
                <a:schemeClr val="tx1"/>
              </a:solidFill>
            </a:endParaRPr>
          </a:p>
        </p:txBody>
      </p:sp>
      <p:sp>
        <p:nvSpPr>
          <p:cNvPr id="3" name="Rechteck 5">
            <a:extLst>
              <a:ext uri="{FF2B5EF4-FFF2-40B4-BE49-F238E27FC236}">
                <a16:creationId xmlns:a16="http://schemas.microsoft.com/office/drawing/2014/main" id="{57DB5429-7694-E5F8-FC38-59F82C452F9F}"/>
              </a:ext>
            </a:extLst>
          </p:cNvPr>
          <p:cNvSpPr/>
          <p:nvPr/>
        </p:nvSpPr>
        <p:spPr>
          <a:xfrm>
            <a:off x="1492739" y="1187251"/>
            <a:ext cx="8565940" cy="257976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2"/>
          </a:lnRef>
          <a:fillRef idx="2">
            <a:schemeClr val="accent2"/>
          </a:fillRef>
          <a:effectRef idx="1">
            <a:schemeClr val="accent2"/>
          </a:effectRef>
          <a:fontRef idx="minor">
            <a:schemeClr val="dk1"/>
          </a:fontRef>
        </p:style>
        <p:txBody>
          <a:bodyPr rtlCol="0" anchor="t" anchorCtr="0"/>
          <a:lstStyle/>
          <a:p>
            <a:pPr>
              <a:lnSpc>
                <a:spcPct val="150000"/>
              </a:lnSpc>
            </a:pPr>
            <a:r>
              <a:rPr lang="de-DE" sz="1800" b="1">
                <a:solidFill>
                  <a:schemeClr val="tx1"/>
                </a:solidFill>
                <a:latin typeface="Calibri" panose="020F0502020204030204" pitchFamily="34" charset="0"/>
                <a:cs typeface="Calibri" panose="020F0502020204030204" pitchFamily="34" charset="0"/>
              </a:rPr>
              <a:t>DELIVERABLE</a:t>
            </a:r>
            <a:br>
              <a:rPr lang="de-DE" sz="1800" b="1">
                <a:solidFill>
                  <a:schemeClr val="tx1"/>
                </a:solidFill>
                <a:latin typeface="Calibri" panose="020F0502020204030204" pitchFamily="34" charset="0"/>
                <a:cs typeface="Calibri" panose="020F0502020204030204" pitchFamily="34" charset="0"/>
              </a:rPr>
            </a:br>
            <a:r>
              <a:rPr lang="en-US" sz="1600">
                <a:solidFill>
                  <a:schemeClr val="tx1"/>
                </a:solidFill>
                <a:latin typeface="Calibri" panose="020F0502020204030204" pitchFamily="34" charset="0"/>
                <a:cs typeface="Calibri" panose="020F0502020204030204" pitchFamily="34" charset="0"/>
              </a:rPr>
              <a:t>Agreeing upon a common service/protocol of how 3</a:t>
            </a:r>
            <a:r>
              <a:rPr lang="en-US" sz="1600" baseline="30000">
                <a:solidFill>
                  <a:schemeClr val="tx1"/>
                </a:solidFill>
                <a:latin typeface="Calibri" panose="020F0502020204030204" pitchFamily="34" charset="0"/>
                <a:cs typeface="Calibri" panose="020F0502020204030204" pitchFamily="34" charset="0"/>
              </a:rPr>
              <a:t>rd</a:t>
            </a:r>
            <a:r>
              <a:rPr lang="en-US" sz="1600">
                <a:solidFill>
                  <a:schemeClr val="tx1"/>
                </a:solidFill>
                <a:latin typeface="Calibri" panose="020F0502020204030204" pitchFamily="34" charset="0"/>
                <a:cs typeface="Calibri" panose="020F0502020204030204" pitchFamily="34" charset="0"/>
              </a:rPr>
              <a:t> Parties can provide push notifications.</a:t>
            </a:r>
          </a:p>
          <a:p>
            <a:pPr>
              <a:lnSpc>
                <a:spcPct val="150000"/>
              </a:lnSpc>
            </a:pPr>
            <a:endParaRPr lang="en-US" sz="1600">
              <a:solidFill>
                <a:schemeClr val="tx1"/>
              </a:solidFill>
              <a:latin typeface="Calibri" panose="020F0502020204030204" pitchFamily="34" charset="0"/>
              <a:cs typeface="Calibri" panose="020F0502020204030204" pitchFamily="34" charset="0"/>
            </a:endParaRPr>
          </a:p>
          <a:p>
            <a:r>
              <a:rPr lang="en-US" sz="1800" b="1">
                <a:solidFill>
                  <a:schemeClr val="tx1"/>
                </a:solidFill>
                <a:latin typeface="Calibri" panose="020F0502020204030204" pitchFamily="34" charset="0"/>
                <a:cs typeface="Calibri" panose="020F0502020204030204" pitchFamily="34" charset="0"/>
              </a:rPr>
              <a:t>INTERIM STEPS</a:t>
            </a:r>
          </a:p>
          <a:p>
            <a:pPr marL="342900" indent="-342900" rtl="0">
              <a:buFont typeface="+mj-lt"/>
              <a:buAutoNum type="arabicPeriod"/>
            </a:pPr>
            <a:r>
              <a:rPr lang="en-US" sz="1600">
                <a:solidFill>
                  <a:schemeClr val="tx1"/>
                </a:solidFill>
                <a:latin typeface="Calibri" panose="020F0502020204030204" pitchFamily="34" charset="0"/>
                <a:cs typeface="Calibri" panose="020F0502020204030204" pitchFamily="34" charset="0"/>
              </a:rPr>
              <a:t>Deciding who is building and financing the reference implementation</a:t>
            </a:r>
          </a:p>
          <a:p>
            <a:pPr marL="342900" indent="-342900" rtl="0">
              <a:buFont typeface="+mj-lt"/>
              <a:buAutoNum type="arabicPeriod"/>
            </a:pPr>
            <a:r>
              <a:rPr lang="en-US" sz="1600">
                <a:solidFill>
                  <a:schemeClr val="tx1"/>
                </a:solidFill>
                <a:latin typeface="Calibri" panose="020F0502020204030204" pitchFamily="34" charset="0"/>
                <a:cs typeface="Calibri" panose="020F0502020204030204" pitchFamily="34" charset="0"/>
              </a:rPr>
              <a:t>Deciding who is hosting and financing the necessary backend service</a:t>
            </a:r>
            <a:br>
              <a:rPr lang="en-US" sz="1600">
                <a:solidFill>
                  <a:schemeClr val="tx1"/>
                </a:solidFill>
                <a:latin typeface="Calibri" panose="020F0502020204030204" pitchFamily="34" charset="0"/>
                <a:cs typeface="Calibri" panose="020F0502020204030204" pitchFamily="34" charset="0"/>
              </a:rPr>
            </a:br>
            <a:r>
              <a:rPr lang="en-US" sz="1600">
                <a:solidFill>
                  <a:schemeClr val="tx1"/>
                </a:solidFill>
                <a:latin typeface="Calibri" panose="020F0502020204030204" pitchFamily="34" charset="0"/>
                <a:cs typeface="Calibri" panose="020F0502020204030204" pitchFamily="34" charset="0"/>
                <a:sym typeface="Wingdings" panose="05000000000000000000" pitchFamily="2" charset="2"/>
              </a:rPr>
              <a:t> COVESA vs. every OEM individually</a:t>
            </a:r>
            <a:br>
              <a:rPr lang="en-US" sz="1600">
                <a:solidFill>
                  <a:schemeClr val="tx1"/>
                </a:solidFill>
                <a:latin typeface="Calibri" panose="020F0502020204030204" pitchFamily="34" charset="0"/>
                <a:cs typeface="Calibri" panose="020F0502020204030204" pitchFamily="34" charset="0"/>
                <a:sym typeface="Wingdings" panose="05000000000000000000" pitchFamily="2" charset="2"/>
              </a:rPr>
            </a:br>
            <a:r>
              <a:rPr lang="en-US" sz="1600">
                <a:solidFill>
                  <a:schemeClr val="tx1"/>
                </a:solidFill>
                <a:latin typeface="Calibri" panose="020F0502020204030204" pitchFamily="34" charset="0"/>
                <a:cs typeface="Calibri" panose="020F0502020204030204" pitchFamily="34" charset="0"/>
                <a:sym typeface="Wingdings" panose="05000000000000000000" pitchFamily="2" charset="2"/>
              </a:rPr>
              <a:t> If </a:t>
            </a:r>
            <a:r>
              <a:rPr lang="en-US" sz="1600">
                <a:solidFill>
                  <a:schemeClr val="tx1"/>
                </a:solidFill>
                <a:latin typeface="Calibri" panose="020F0502020204030204" pitchFamily="34" charset="0"/>
                <a:cs typeface="Calibri" panose="020F0502020204030204" pitchFamily="34" charset="0"/>
              </a:rPr>
              <a:t>OEM specific implementation: Test suite to ensure compatibility for 3</a:t>
            </a:r>
            <a:r>
              <a:rPr lang="en-US" sz="1600" baseline="30000">
                <a:solidFill>
                  <a:schemeClr val="tx1"/>
                </a:solidFill>
                <a:latin typeface="Calibri" panose="020F0502020204030204" pitchFamily="34" charset="0"/>
                <a:cs typeface="Calibri" panose="020F0502020204030204" pitchFamily="34" charset="0"/>
              </a:rPr>
              <a:t>rd</a:t>
            </a:r>
            <a:r>
              <a:rPr lang="en-US" sz="1600">
                <a:solidFill>
                  <a:schemeClr val="tx1"/>
                </a:solidFill>
                <a:latin typeface="Calibri" panose="020F0502020204030204" pitchFamily="34" charset="0"/>
                <a:cs typeface="Calibri" panose="020F0502020204030204" pitchFamily="34" charset="0"/>
              </a:rPr>
              <a:t> Party Developer</a:t>
            </a:r>
          </a:p>
        </p:txBody>
      </p:sp>
      <p:sp>
        <p:nvSpPr>
          <p:cNvPr id="4" name="Title 2">
            <a:extLst>
              <a:ext uri="{FF2B5EF4-FFF2-40B4-BE49-F238E27FC236}">
                <a16:creationId xmlns:a16="http://schemas.microsoft.com/office/drawing/2014/main" id="{9679762B-0A41-D3B4-A87C-825C010680C9}"/>
              </a:ext>
            </a:extLst>
          </p:cNvPr>
          <p:cNvSpPr txBox="1">
            <a:spLocks/>
          </p:cNvSpPr>
          <p:nvPr/>
        </p:nvSpPr>
        <p:spPr>
          <a:xfrm>
            <a:off x="354724" y="365126"/>
            <a:ext cx="10515600" cy="53384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36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de-DE" sz="3200">
                <a:solidFill>
                  <a:schemeClr val="tx1"/>
                </a:solidFill>
              </a:rPr>
              <a:t>Push </a:t>
            </a:r>
            <a:r>
              <a:rPr lang="de-DE" sz="3200" err="1">
                <a:solidFill>
                  <a:schemeClr val="tx1"/>
                </a:solidFill>
              </a:rPr>
              <a:t>Notifications</a:t>
            </a:r>
            <a:r>
              <a:rPr lang="de-DE" sz="3200">
                <a:solidFill>
                  <a:schemeClr val="tx1"/>
                </a:solidFill>
              </a:rPr>
              <a:t>: </a:t>
            </a:r>
            <a:r>
              <a:rPr lang="de-DE" sz="3200" err="1">
                <a:solidFill>
                  <a:schemeClr val="tx1"/>
                </a:solidFill>
              </a:rPr>
              <a:t>Deliverable</a:t>
            </a:r>
            <a:r>
              <a:rPr lang="de-DE" sz="3200">
                <a:solidFill>
                  <a:schemeClr val="tx1"/>
                </a:solidFill>
              </a:rPr>
              <a:t> &amp; Status</a:t>
            </a:r>
            <a:endParaRPr lang="en-US" sz="3200"/>
          </a:p>
        </p:txBody>
      </p:sp>
      <p:pic>
        <p:nvPicPr>
          <p:cNvPr id="26" name="Grafik 25">
            <a:extLst>
              <a:ext uri="{FF2B5EF4-FFF2-40B4-BE49-F238E27FC236}">
                <a16:creationId xmlns:a16="http://schemas.microsoft.com/office/drawing/2014/main" id="{1306FB6D-DC8C-79B2-466E-A231A487A4E7}"/>
              </a:ext>
            </a:extLst>
          </p:cNvPr>
          <p:cNvPicPr>
            <a:picLocks noChangeAspect="1"/>
          </p:cNvPicPr>
          <p:nvPr/>
        </p:nvPicPr>
        <p:blipFill>
          <a:blip r:embed="rId2"/>
          <a:stretch>
            <a:fillRect/>
          </a:stretch>
        </p:blipFill>
        <p:spPr>
          <a:xfrm>
            <a:off x="480855" y="5282418"/>
            <a:ext cx="1347939" cy="301135"/>
          </a:xfrm>
          <a:prstGeom prst="rect">
            <a:avLst/>
          </a:prstGeom>
        </p:spPr>
      </p:pic>
      <p:sp>
        <p:nvSpPr>
          <p:cNvPr id="27" name="AutoShape 6">
            <a:extLst>
              <a:ext uri="{FF2B5EF4-FFF2-40B4-BE49-F238E27FC236}">
                <a16:creationId xmlns:a16="http://schemas.microsoft.com/office/drawing/2014/main" id="{78422C9D-F99B-0EBD-ADFC-C021975F60E7}"/>
              </a:ext>
            </a:extLst>
          </p:cNvPr>
          <p:cNvSpPr>
            <a:spLocks noChangeAspect="1" noChangeArrowheads="1"/>
          </p:cNvSpPr>
          <p:nvPr/>
        </p:nvSpPr>
        <p:spPr bwMode="auto">
          <a:xfrm>
            <a:off x="5117846" y="4160246"/>
            <a:ext cx="1980000" cy="607675"/>
          </a:xfrm>
          <a:prstGeom prst="chevron">
            <a:avLst>
              <a:gd name="adj" fmla="val 20743"/>
            </a:avLst>
          </a:prstGeom>
          <a:solidFill>
            <a:schemeClr val="accent1"/>
          </a:solidFill>
          <a:ln w="12700">
            <a:solidFill>
              <a:schemeClr val="bg1"/>
            </a:solidFill>
            <a:miter lim="800000"/>
            <a:headEnd/>
            <a:tailEnd/>
          </a:ln>
        </p:spPr>
        <p:txBody>
          <a:bodyPr lIns="72000" tIns="72000" rIns="72000" bIns="72000" anchor="ctr"/>
          <a:lstStyle/>
          <a:p>
            <a:pPr algn="ctr" eaLnBrk="0" hangingPunct="0">
              <a:spcAft>
                <a:spcPct val="20000"/>
              </a:spcAft>
            </a:pPr>
            <a:r>
              <a:rPr lang="de-DE" b="1">
                <a:solidFill>
                  <a:srgbClr val="FFFFFF"/>
                </a:solidFill>
              </a:rPr>
              <a:t>OEM &amp; </a:t>
            </a:r>
            <a:br>
              <a:rPr lang="de-DE" b="1">
                <a:solidFill>
                  <a:srgbClr val="FFFFFF"/>
                </a:solidFill>
              </a:rPr>
            </a:br>
            <a:r>
              <a:rPr lang="de-DE" b="1" err="1">
                <a:solidFill>
                  <a:srgbClr val="FFFFFF"/>
                </a:solidFill>
              </a:rPr>
              <a:t>app</a:t>
            </a:r>
            <a:r>
              <a:rPr lang="de-DE" b="1">
                <a:solidFill>
                  <a:srgbClr val="FFFFFF"/>
                </a:solidFill>
              </a:rPr>
              <a:t> </a:t>
            </a:r>
            <a:r>
              <a:rPr lang="de-DE" b="1" err="1">
                <a:solidFill>
                  <a:srgbClr val="FFFFFF"/>
                </a:solidFill>
              </a:rPr>
              <a:t>feedback</a:t>
            </a:r>
          </a:p>
        </p:txBody>
      </p:sp>
      <p:pic>
        <p:nvPicPr>
          <p:cNvPr id="29" name="Grafik 28">
            <a:extLst>
              <a:ext uri="{FF2B5EF4-FFF2-40B4-BE49-F238E27FC236}">
                <a16:creationId xmlns:a16="http://schemas.microsoft.com/office/drawing/2014/main" id="{4C19806C-6033-CF64-2152-A9574C9368B6}"/>
              </a:ext>
            </a:extLst>
          </p:cNvPr>
          <p:cNvPicPr>
            <a:picLocks noChangeAspect="1"/>
          </p:cNvPicPr>
          <p:nvPr/>
        </p:nvPicPr>
        <p:blipFill>
          <a:blip r:embed="rId3"/>
          <a:stretch>
            <a:fillRect/>
          </a:stretch>
        </p:blipFill>
        <p:spPr>
          <a:xfrm>
            <a:off x="480855" y="4882918"/>
            <a:ext cx="1045450" cy="301135"/>
          </a:xfrm>
          <a:prstGeom prst="rect">
            <a:avLst/>
          </a:prstGeom>
        </p:spPr>
      </p:pic>
      <p:pic>
        <p:nvPicPr>
          <p:cNvPr id="31" name="Grafik 30">
            <a:extLst>
              <a:ext uri="{FF2B5EF4-FFF2-40B4-BE49-F238E27FC236}">
                <a16:creationId xmlns:a16="http://schemas.microsoft.com/office/drawing/2014/main" id="{3BCC4BC1-BB8C-C3B4-989A-3E18FFAE5EFB}"/>
              </a:ext>
            </a:extLst>
          </p:cNvPr>
          <p:cNvPicPr>
            <a:picLocks noChangeAspect="1"/>
          </p:cNvPicPr>
          <p:nvPr/>
        </p:nvPicPr>
        <p:blipFill>
          <a:blip r:embed="rId4"/>
          <a:stretch>
            <a:fillRect/>
          </a:stretch>
        </p:blipFill>
        <p:spPr>
          <a:xfrm>
            <a:off x="480855" y="5702416"/>
            <a:ext cx="1315896" cy="294942"/>
          </a:xfrm>
          <a:prstGeom prst="rect">
            <a:avLst/>
          </a:prstGeom>
        </p:spPr>
      </p:pic>
      <p:sp>
        <p:nvSpPr>
          <p:cNvPr id="32" name="Textfeld 31">
            <a:extLst>
              <a:ext uri="{FF2B5EF4-FFF2-40B4-BE49-F238E27FC236}">
                <a16:creationId xmlns:a16="http://schemas.microsoft.com/office/drawing/2014/main" id="{1AC07112-69FD-66B2-4862-23D861B564D0}"/>
              </a:ext>
            </a:extLst>
          </p:cNvPr>
          <p:cNvSpPr txBox="1"/>
          <p:nvPr/>
        </p:nvSpPr>
        <p:spPr>
          <a:xfrm>
            <a:off x="462552" y="6041108"/>
            <a:ext cx="2127505" cy="276999"/>
          </a:xfrm>
          <a:prstGeom prst="rect">
            <a:avLst/>
          </a:prstGeom>
          <a:noFill/>
        </p:spPr>
        <p:txBody>
          <a:bodyPr wrap="none" rtlCol="0">
            <a:spAutoFit/>
          </a:bodyPr>
          <a:lstStyle/>
          <a:p>
            <a:r>
              <a:rPr lang="de-DE" sz="1200" b="1"/>
              <a:t>Android Automotive VHAL</a:t>
            </a:r>
          </a:p>
        </p:txBody>
      </p:sp>
      <p:pic>
        <p:nvPicPr>
          <p:cNvPr id="1026" name="Picture 2" descr="About - Mavi.io OnMyWay™">
            <a:extLst>
              <a:ext uri="{FF2B5EF4-FFF2-40B4-BE49-F238E27FC236}">
                <a16:creationId xmlns:a16="http://schemas.microsoft.com/office/drawing/2014/main" id="{C34F7B5F-94BA-8C9E-436A-472F1AEAAE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877" y="5419426"/>
            <a:ext cx="901969" cy="258519"/>
          </a:xfrm>
          <a:prstGeom prst="rect">
            <a:avLst/>
          </a:prstGeom>
          <a:noFill/>
          <a:extLst>
            <a:ext uri="{909E8E84-426E-40DD-AFC4-6F175D3DCCD1}">
              <a14:hiddenFill xmlns:a14="http://schemas.microsoft.com/office/drawing/2010/main">
                <a:solidFill>
                  <a:srgbClr val="FFFFFF"/>
                </a:solidFill>
              </a14:hiddenFill>
            </a:ext>
          </a:extLst>
        </p:spPr>
      </p:pic>
      <p:sp>
        <p:nvSpPr>
          <p:cNvPr id="33" name="Textfeld 32">
            <a:extLst>
              <a:ext uri="{FF2B5EF4-FFF2-40B4-BE49-F238E27FC236}">
                <a16:creationId xmlns:a16="http://schemas.microsoft.com/office/drawing/2014/main" id="{F3B0612D-C880-3F62-7BDB-FFA5E8214249}"/>
              </a:ext>
            </a:extLst>
          </p:cNvPr>
          <p:cNvSpPr txBox="1"/>
          <p:nvPr/>
        </p:nvSpPr>
        <p:spPr>
          <a:xfrm>
            <a:off x="2666534" y="4819725"/>
            <a:ext cx="2427268" cy="261610"/>
          </a:xfrm>
          <a:prstGeom prst="rect">
            <a:avLst/>
          </a:prstGeom>
          <a:noFill/>
        </p:spPr>
        <p:txBody>
          <a:bodyPr wrap="none" rtlCol="0">
            <a:spAutoFit/>
          </a:bodyPr>
          <a:lstStyle/>
          <a:p>
            <a:r>
              <a:rPr lang="de-DE" sz="1100" b="1">
                <a:latin typeface="Calibri" panose="020F0502020204030204" pitchFamily="34" charset="0"/>
                <a:cs typeface="Calibri" panose="020F0502020204030204" pitchFamily="34" charset="0"/>
              </a:rPr>
              <a:t>Working POC on </a:t>
            </a:r>
            <a:r>
              <a:rPr lang="de-DE" sz="1100" b="1" err="1">
                <a:latin typeface="Calibri" panose="020F0502020204030204" pitchFamily="34" charset="0"/>
                <a:cs typeface="Calibri" panose="020F0502020204030204" pitchFamily="34" charset="0"/>
              </a:rPr>
              <a:t>basis</a:t>
            </a:r>
            <a:r>
              <a:rPr lang="de-DE" sz="1100" b="1">
                <a:latin typeface="Calibri" panose="020F0502020204030204" pitchFamily="34" charset="0"/>
                <a:cs typeface="Calibri" panose="020F0502020204030204" pitchFamily="34" charset="0"/>
              </a:rPr>
              <a:t> </a:t>
            </a:r>
            <a:r>
              <a:rPr lang="de-DE" sz="1100" b="1" err="1">
                <a:latin typeface="Calibri" panose="020F0502020204030204" pitchFamily="34" charset="0"/>
                <a:cs typeface="Calibri" panose="020F0502020204030204" pitchFamily="34" charset="0"/>
              </a:rPr>
              <a:t>of</a:t>
            </a:r>
            <a:r>
              <a:rPr lang="de-DE" sz="1100" b="1">
                <a:latin typeface="Calibri" panose="020F0502020204030204" pitchFamily="34" charset="0"/>
                <a:cs typeface="Calibri" panose="020F0502020204030204" pitchFamily="34" charset="0"/>
              </a:rPr>
              <a:t> Unified Push </a:t>
            </a:r>
          </a:p>
        </p:txBody>
      </p:sp>
      <p:pic>
        <p:nvPicPr>
          <p:cNvPr id="7" name="Grafik 6" descr="Ein Bild, das Symbol, Kreis, Logo, Schrift enthält.&#10;&#10;Beschreibung automatisch generiert.">
            <a:extLst>
              <a:ext uri="{FF2B5EF4-FFF2-40B4-BE49-F238E27FC236}">
                <a16:creationId xmlns:a16="http://schemas.microsoft.com/office/drawing/2014/main" id="{EA997073-3993-4A3D-1D53-6E9CD4270378}"/>
              </a:ext>
            </a:extLst>
          </p:cNvPr>
          <p:cNvPicPr>
            <a:picLocks noChangeAspect="1"/>
          </p:cNvPicPr>
          <p:nvPr/>
        </p:nvPicPr>
        <p:blipFill>
          <a:blip r:embed="rId6"/>
          <a:stretch>
            <a:fillRect/>
          </a:stretch>
        </p:blipFill>
        <p:spPr>
          <a:xfrm>
            <a:off x="3884526" y="5285996"/>
            <a:ext cx="523631" cy="523631"/>
          </a:xfrm>
          <a:prstGeom prst="rect">
            <a:avLst/>
          </a:prstGeom>
        </p:spPr>
      </p:pic>
      <p:pic>
        <p:nvPicPr>
          <p:cNvPr id="10" name="Grafik 9" descr="Datei:Zoom Communications Logo.svg – Wikipedia">
            <a:extLst>
              <a:ext uri="{FF2B5EF4-FFF2-40B4-BE49-F238E27FC236}">
                <a16:creationId xmlns:a16="http://schemas.microsoft.com/office/drawing/2014/main" id="{CB1FCB65-05F8-E5B9-DBCB-07CCDAEB61FA}"/>
              </a:ext>
            </a:extLst>
          </p:cNvPr>
          <p:cNvPicPr>
            <a:picLocks noChangeAspect="1"/>
          </p:cNvPicPr>
          <p:nvPr/>
        </p:nvPicPr>
        <p:blipFill>
          <a:blip r:embed="rId7"/>
          <a:stretch>
            <a:fillRect/>
          </a:stretch>
        </p:blipFill>
        <p:spPr>
          <a:xfrm>
            <a:off x="5344048" y="5289159"/>
            <a:ext cx="792146" cy="190166"/>
          </a:xfrm>
          <a:prstGeom prst="rect">
            <a:avLst/>
          </a:prstGeom>
        </p:spPr>
      </p:pic>
      <p:pic>
        <p:nvPicPr>
          <p:cNvPr id="11" name="Grafik 10" descr="Datei:Cisco Webex logo - Brandlogos.net.svg – Wikipedia">
            <a:extLst>
              <a:ext uri="{FF2B5EF4-FFF2-40B4-BE49-F238E27FC236}">
                <a16:creationId xmlns:a16="http://schemas.microsoft.com/office/drawing/2014/main" id="{1D639F4B-2564-2ED1-5539-8CF71CE8EC48}"/>
              </a:ext>
            </a:extLst>
          </p:cNvPr>
          <p:cNvPicPr>
            <a:picLocks noChangeAspect="1"/>
          </p:cNvPicPr>
          <p:nvPr/>
        </p:nvPicPr>
        <p:blipFill>
          <a:blip r:embed="rId8"/>
          <a:stretch>
            <a:fillRect/>
          </a:stretch>
        </p:blipFill>
        <p:spPr>
          <a:xfrm>
            <a:off x="5670620" y="5502438"/>
            <a:ext cx="1026606" cy="391630"/>
          </a:xfrm>
          <a:prstGeom prst="rect">
            <a:avLst/>
          </a:prstGeom>
        </p:spPr>
      </p:pic>
      <p:sp>
        <p:nvSpPr>
          <p:cNvPr id="12" name="Textfeld 11">
            <a:extLst>
              <a:ext uri="{FF2B5EF4-FFF2-40B4-BE49-F238E27FC236}">
                <a16:creationId xmlns:a16="http://schemas.microsoft.com/office/drawing/2014/main" id="{31E6B859-B24F-37DF-9C5F-EB6284124224}"/>
              </a:ext>
            </a:extLst>
          </p:cNvPr>
          <p:cNvSpPr txBox="1"/>
          <p:nvPr/>
        </p:nvSpPr>
        <p:spPr>
          <a:xfrm>
            <a:off x="5186995" y="4777856"/>
            <a:ext cx="1580882" cy="430887"/>
          </a:xfrm>
          <a:prstGeom prst="rect">
            <a:avLst/>
          </a:prstGeom>
          <a:noFill/>
        </p:spPr>
        <p:txBody>
          <a:bodyPr wrap="none" lIns="91440" tIns="45720" rIns="91440" bIns="45720" rtlCol="0" anchor="t">
            <a:spAutoFit/>
          </a:bodyPr>
          <a:lstStyle/>
          <a:p>
            <a:r>
              <a:rPr lang="de-DE" sz="1100" b="1" err="1">
                <a:latin typeface="Calibri"/>
                <a:cs typeface="Calibri"/>
              </a:rPr>
              <a:t>Currently</a:t>
            </a:r>
            <a:r>
              <a:rPr lang="de-DE" sz="1100" b="1">
                <a:latin typeface="Calibri"/>
                <a:cs typeface="Calibri"/>
              </a:rPr>
              <a:t> </a:t>
            </a:r>
            <a:r>
              <a:rPr lang="de-DE" sz="1100" b="1" err="1">
                <a:latin typeface="Calibri"/>
                <a:cs typeface="Calibri"/>
              </a:rPr>
              <a:t>app</a:t>
            </a:r>
            <a:r>
              <a:rPr lang="de-DE" sz="1100" b="1">
                <a:latin typeface="Calibri"/>
                <a:cs typeface="Calibri"/>
              </a:rPr>
              <a:t> </a:t>
            </a:r>
            <a:r>
              <a:rPr lang="de-DE" sz="1100" b="1" err="1">
                <a:latin typeface="Calibri"/>
                <a:cs typeface="Calibri"/>
              </a:rPr>
              <a:t>feedback</a:t>
            </a:r>
            <a:r>
              <a:rPr lang="de-DE" sz="1100" b="1">
                <a:latin typeface="Calibri"/>
                <a:cs typeface="Calibri"/>
              </a:rPr>
              <a:t> </a:t>
            </a:r>
            <a:br>
              <a:rPr lang="de-DE" sz="1100" b="1">
                <a:latin typeface="Calibri"/>
                <a:cs typeface="Calibri"/>
              </a:rPr>
            </a:br>
            <a:r>
              <a:rPr lang="de-DE" sz="1100" b="1" err="1">
                <a:latin typeface="Calibri"/>
                <a:cs typeface="Calibri"/>
              </a:rPr>
              <a:t>is</a:t>
            </a:r>
            <a:r>
              <a:rPr lang="de-DE" sz="1100" b="1">
                <a:latin typeface="Calibri"/>
                <a:cs typeface="Calibri"/>
              </a:rPr>
              <a:t> </a:t>
            </a:r>
            <a:r>
              <a:rPr lang="de-DE" sz="1100" b="1" err="1">
                <a:latin typeface="Calibri"/>
                <a:cs typeface="Calibri"/>
              </a:rPr>
              <a:t>being</a:t>
            </a:r>
            <a:r>
              <a:rPr lang="de-DE" sz="1100" b="1">
                <a:latin typeface="Calibri"/>
                <a:cs typeface="Calibri"/>
              </a:rPr>
              <a:t> </a:t>
            </a:r>
            <a:r>
              <a:rPr lang="de-DE" sz="1100" b="1" err="1">
                <a:latin typeface="Calibri"/>
                <a:cs typeface="Calibri"/>
              </a:rPr>
              <a:t>gathered</a:t>
            </a:r>
            <a:endParaRPr lang="de-DE" err="1"/>
          </a:p>
        </p:txBody>
      </p:sp>
    </p:spTree>
    <p:extLst>
      <p:ext uri="{BB962C8B-B14F-4D97-AF65-F5344CB8AC3E}">
        <p14:creationId xmlns:p14="http://schemas.microsoft.com/office/powerpoint/2010/main" val="1227674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9D5164-E754-61DE-1A57-416E2304285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16</a:t>
            </a:fld>
            <a:endParaRPr b="0">
              <a:solidFill>
                <a:srgbClr val="888888"/>
              </a:solidFill>
            </a:endParaRPr>
          </a:p>
        </p:txBody>
      </p:sp>
      <p:sp>
        <p:nvSpPr>
          <p:cNvPr id="3" name="Title 2">
            <a:extLst>
              <a:ext uri="{FF2B5EF4-FFF2-40B4-BE49-F238E27FC236}">
                <a16:creationId xmlns:a16="http://schemas.microsoft.com/office/drawing/2014/main" id="{5D9CC82E-D3BB-11FD-77C4-95244DB50347}"/>
              </a:ext>
            </a:extLst>
          </p:cNvPr>
          <p:cNvSpPr>
            <a:spLocks noGrp="1"/>
          </p:cNvSpPr>
          <p:nvPr>
            <p:ph type="title"/>
          </p:nvPr>
        </p:nvSpPr>
        <p:spPr>
          <a:xfrm>
            <a:off x="354724" y="365126"/>
            <a:ext cx="10515600" cy="533842"/>
          </a:xfrm>
        </p:spPr>
        <p:txBody>
          <a:bodyPr>
            <a:noAutofit/>
          </a:bodyPr>
          <a:lstStyle/>
          <a:p>
            <a:r>
              <a:rPr lang="en-US" sz="3200"/>
              <a:t>Status update: Push Notifications</a:t>
            </a:r>
          </a:p>
        </p:txBody>
      </p:sp>
      <p:sp>
        <p:nvSpPr>
          <p:cNvPr id="4" name="Text Placeholder 3">
            <a:extLst>
              <a:ext uri="{FF2B5EF4-FFF2-40B4-BE49-F238E27FC236}">
                <a16:creationId xmlns:a16="http://schemas.microsoft.com/office/drawing/2014/main" id="{6F0F9005-DE09-2149-4506-B682A4E43B15}"/>
              </a:ext>
            </a:extLst>
          </p:cNvPr>
          <p:cNvSpPr>
            <a:spLocks noGrp="1"/>
          </p:cNvSpPr>
          <p:nvPr>
            <p:ph type="body" idx="1"/>
          </p:nvPr>
        </p:nvSpPr>
        <p:spPr>
          <a:xfrm>
            <a:off x="354724" y="953511"/>
            <a:ext cx="6854876" cy="533841"/>
          </a:xfrm>
        </p:spPr>
        <p:txBody>
          <a:bodyPr/>
          <a:lstStyle/>
          <a:p>
            <a:r>
              <a:rPr lang="en-US" dirty="0"/>
              <a:t>Push Notification POC on basis of Unified Push</a:t>
            </a:r>
            <a:endParaRPr lang="de-DE" dirty="0"/>
          </a:p>
        </p:txBody>
      </p:sp>
      <p:pic>
        <p:nvPicPr>
          <p:cNvPr id="5" name="POC1_Covesa_Walkthrough">
            <a:hlinkClick r:id="" action="ppaction://media"/>
            <a:extLst>
              <a:ext uri="{FF2B5EF4-FFF2-40B4-BE49-F238E27FC236}">
                <a16:creationId xmlns:a16="http://schemas.microsoft.com/office/drawing/2014/main" id="{CDFF4B36-1180-F492-FEF4-C0C88E725B6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97715" y="1379094"/>
            <a:ext cx="6522357" cy="4647300"/>
          </a:xfrm>
          <a:prstGeom prst="rect">
            <a:avLst/>
          </a:prstGeom>
        </p:spPr>
      </p:pic>
    </p:spTree>
    <p:extLst>
      <p:ext uri="{BB962C8B-B14F-4D97-AF65-F5344CB8AC3E}">
        <p14:creationId xmlns:p14="http://schemas.microsoft.com/office/powerpoint/2010/main" val="1103497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333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9D5164-E754-61DE-1A57-416E2304285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dirty="0" smtClean="0">
                <a:solidFill>
                  <a:srgbClr val="888888"/>
                </a:solidFill>
              </a:rPr>
              <a:t>17</a:t>
            </a:fld>
            <a:endParaRPr b="0">
              <a:solidFill>
                <a:srgbClr val="888888"/>
              </a:solidFill>
            </a:endParaRPr>
          </a:p>
        </p:txBody>
      </p:sp>
      <p:sp>
        <p:nvSpPr>
          <p:cNvPr id="3" name="Title 2">
            <a:extLst>
              <a:ext uri="{FF2B5EF4-FFF2-40B4-BE49-F238E27FC236}">
                <a16:creationId xmlns:a16="http://schemas.microsoft.com/office/drawing/2014/main" id="{5D9CC82E-D3BB-11FD-77C4-95244DB50347}"/>
              </a:ext>
            </a:extLst>
          </p:cNvPr>
          <p:cNvSpPr>
            <a:spLocks noGrp="1"/>
          </p:cNvSpPr>
          <p:nvPr>
            <p:ph type="title"/>
          </p:nvPr>
        </p:nvSpPr>
        <p:spPr>
          <a:xfrm>
            <a:off x="354724" y="365125"/>
            <a:ext cx="10515600" cy="855307"/>
          </a:xfrm>
        </p:spPr>
        <p:txBody>
          <a:bodyPr>
            <a:noAutofit/>
          </a:bodyPr>
          <a:lstStyle/>
          <a:p>
            <a:r>
              <a:rPr lang="en-US" sz="3200"/>
              <a:t>Status update: Emulator</a:t>
            </a:r>
            <a:br>
              <a:rPr lang="en-US" sz="3200"/>
            </a:br>
            <a:br>
              <a:rPr lang="en-US" sz="3200"/>
            </a:br>
            <a:br>
              <a:rPr lang="en-US" sz="3200"/>
            </a:br>
            <a:br>
              <a:rPr lang="en-US" sz="3200"/>
            </a:br>
            <a:br>
              <a:rPr lang="en-US" sz="3200"/>
            </a:br>
            <a:endParaRPr lang="en-US" sz="3200"/>
          </a:p>
        </p:txBody>
      </p:sp>
      <p:sp>
        <p:nvSpPr>
          <p:cNvPr id="4" name="Text Placeholder 3">
            <a:extLst>
              <a:ext uri="{FF2B5EF4-FFF2-40B4-BE49-F238E27FC236}">
                <a16:creationId xmlns:a16="http://schemas.microsoft.com/office/drawing/2014/main" id="{6F0F9005-DE09-2149-4506-B682A4E43B15}"/>
              </a:ext>
            </a:extLst>
          </p:cNvPr>
          <p:cNvSpPr>
            <a:spLocks noGrp="1"/>
          </p:cNvSpPr>
          <p:nvPr>
            <p:ph type="body" idx="1"/>
          </p:nvPr>
        </p:nvSpPr>
        <p:spPr>
          <a:xfrm>
            <a:off x="334962" y="904876"/>
            <a:ext cx="9888029" cy="4601016"/>
          </a:xfrm>
        </p:spPr>
        <p:txBody>
          <a:bodyPr/>
          <a:lstStyle/>
          <a:p>
            <a:pPr marL="101600" indent="0">
              <a:lnSpc>
                <a:spcPct val="80000"/>
              </a:lnSpc>
              <a:buClr>
                <a:schemeClr val="accent1"/>
              </a:buClr>
              <a:buNone/>
            </a:pPr>
            <a:r>
              <a:rPr lang="en-US" sz="1900" dirty="0"/>
              <a:t>Two possible directions for Cross-OEM availability:</a:t>
            </a:r>
            <a:endParaRPr lang="de-DE" sz="1900" dirty="0"/>
          </a:p>
          <a:p>
            <a:pPr marL="101600" indent="0">
              <a:lnSpc>
                <a:spcPct val="80000"/>
              </a:lnSpc>
              <a:buNone/>
            </a:pPr>
            <a:endParaRPr lang="en-US" sz="1900" dirty="0"/>
          </a:p>
          <a:p>
            <a:pPr marL="457200" lvl="1">
              <a:lnSpc>
                <a:spcPct val="80000"/>
              </a:lnSpc>
              <a:buClr>
                <a:schemeClr val="accent1"/>
              </a:buClr>
              <a:buFont typeface="Wingdings" panose="05000000000000000000" pitchFamily="2" charset="2"/>
              <a:buChar char="§"/>
            </a:pPr>
            <a:r>
              <a:rPr lang="en-US" sz="1900" dirty="0"/>
              <a:t>Snapp</a:t>
            </a:r>
          </a:p>
          <a:p>
            <a:pPr marL="914400" lvl="3">
              <a:lnSpc>
                <a:spcPct val="80000"/>
              </a:lnSpc>
              <a:spcBef>
                <a:spcPts val="1000"/>
              </a:spcBef>
              <a:buClr>
                <a:schemeClr val="accent1"/>
              </a:buClr>
              <a:buFont typeface="Wingdings" panose="05000000000000000000" pitchFamily="2" charset="2"/>
              <a:buChar char="§"/>
            </a:pPr>
            <a:r>
              <a:rPr lang="en-US" sz="1900" i="0" dirty="0"/>
              <a:t>Agreed to provide a generic emulator</a:t>
            </a:r>
          </a:p>
          <a:p>
            <a:pPr marL="457200" lvl="1">
              <a:lnSpc>
                <a:spcPct val="80000"/>
              </a:lnSpc>
              <a:buClr>
                <a:schemeClr val="accent1"/>
              </a:buClr>
              <a:buFont typeface="Wingdings" panose="05000000000000000000" pitchFamily="2" charset="2"/>
              <a:buChar char="§"/>
            </a:pPr>
            <a:r>
              <a:rPr lang="en-US" sz="1900" dirty="0"/>
              <a:t>Harman</a:t>
            </a:r>
          </a:p>
          <a:p>
            <a:pPr marL="914400" lvl="3">
              <a:lnSpc>
                <a:spcPct val="80000"/>
              </a:lnSpc>
              <a:spcBef>
                <a:spcPts val="1000"/>
              </a:spcBef>
              <a:buClr>
                <a:schemeClr val="accent1"/>
              </a:buClr>
              <a:buFont typeface="Wingdings" panose="05000000000000000000" pitchFamily="2" charset="2"/>
              <a:buChar char="§"/>
            </a:pPr>
            <a:r>
              <a:rPr lang="en-US" sz="1900" i="0" dirty="0"/>
              <a:t>Have a more customizable emulator and currently working to define next steps.</a:t>
            </a:r>
          </a:p>
          <a:p>
            <a:pPr marL="457200" lvl="2">
              <a:lnSpc>
                <a:spcPct val="80000"/>
              </a:lnSpc>
              <a:spcBef>
                <a:spcPts val="1000"/>
              </a:spcBef>
              <a:buClr>
                <a:schemeClr val="accent1"/>
              </a:buClr>
              <a:buFont typeface="Wingdings" panose="05000000000000000000" pitchFamily="2" charset="2"/>
              <a:buChar char="§"/>
            </a:pPr>
            <a:endParaRPr lang="en-US" sz="1900"/>
          </a:p>
        </p:txBody>
      </p:sp>
    </p:spTree>
    <p:extLst>
      <p:ext uri="{BB962C8B-B14F-4D97-AF65-F5344CB8AC3E}">
        <p14:creationId xmlns:p14="http://schemas.microsoft.com/office/powerpoint/2010/main" val="2588873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19F2-0882-01C0-EA2D-3A2C6C30CF27}"/>
              </a:ext>
            </a:extLst>
          </p:cNvPr>
          <p:cNvSpPr>
            <a:spLocks noGrp="1"/>
          </p:cNvSpPr>
          <p:nvPr>
            <p:ph type="title"/>
          </p:nvPr>
        </p:nvSpPr>
        <p:spPr/>
        <p:txBody>
          <a:bodyPr>
            <a:normAutofit/>
          </a:bodyPr>
          <a:lstStyle/>
          <a:p>
            <a:r>
              <a:rPr lang="en-US"/>
              <a:t>What's next?</a:t>
            </a:r>
          </a:p>
          <a:p>
            <a:endParaRPr lang="en-US"/>
          </a:p>
          <a:p>
            <a:endParaRPr lang="en-US"/>
          </a:p>
        </p:txBody>
      </p:sp>
      <p:sp>
        <p:nvSpPr>
          <p:cNvPr id="3" name="Slide Number Placeholder 2">
            <a:extLst>
              <a:ext uri="{FF2B5EF4-FFF2-40B4-BE49-F238E27FC236}">
                <a16:creationId xmlns:a16="http://schemas.microsoft.com/office/drawing/2014/main" id="{6F1BC50E-D778-FE82-3043-613F57A7F32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18</a:t>
            </a:fld>
            <a:endParaRPr b="0">
              <a:solidFill>
                <a:srgbClr val="888888"/>
              </a:solidFill>
            </a:endParaRPr>
          </a:p>
        </p:txBody>
      </p:sp>
    </p:spTree>
    <p:extLst>
      <p:ext uri="{BB962C8B-B14F-4D97-AF65-F5344CB8AC3E}">
        <p14:creationId xmlns:p14="http://schemas.microsoft.com/office/powerpoint/2010/main" val="816576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9D5164-E754-61DE-1A57-416E2304285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19</a:t>
            </a:fld>
            <a:endParaRPr b="0">
              <a:solidFill>
                <a:srgbClr val="888888"/>
              </a:solidFill>
            </a:endParaRPr>
          </a:p>
        </p:txBody>
      </p:sp>
      <p:sp>
        <p:nvSpPr>
          <p:cNvPr id="3" name="Title 2">
            <a:extLst>
              <a:ext uri="{FF2B5EF4-FFF2-40B4-BE49-F238E27FC236}">
                <a16:creationId xmlns:a16="http://schemas.microsoft.com/office/drawing/2014/main" id="{5D9CC82E-D3BB-11FD-77C4-95244DB50347}"/>
              </a:ext>
            </a:extLst>
          </p:cNvPr>
          <p:cNvSpPr>
            <a:spLocks noGrp="1"/>
          </p:cNvSpPr>
          <p:nvPr>
            <p:ph type="title"/>
          </p:nvPr>
        </p:nvSpPr>
        <p:spPr>
          <a:xfrm>
            <a:off x="354724" y="365125"/>
            <a:ext cx="10515600" cy="855307"/>
          </a:xfrm>
        </p:spPr>
        <p:txBody>
          <a:bodyPr>
            <a:noAutofit/>
          </a:bodyPr>
          <a:lstStyle/>
          <a:p>
            <a:r>
              <a:rPr lang="en-US" sz="3200" dirty="0"/>
              <a:t>What’s next: Events</a:t>
            </a:r>
            <a:br>
              <a:rPr lang="en-US" sz="3200" dirty="0"/>
            </a:br>
            <a:br>
              <a:rPr lang="en-US" sz="3200" dirty="0"/>
            </a:br>
            <a:br>
              <a:rPr lang="en-US" sz="3200" dirty="0"/>
            </a:br>
            <a:br>
              <a:rPr lang="en-US" sz="3200" dirty="0"/>
            </a:br>
            <a:br>
              <a:rPr lang="en-US" sz="3200" dirty="0"/>
            </a:br>
            <a:endParaRPr lang="en-US" sz="3200"/>
          </a:p>
        </p:txBody>
      </p:sp>
      <p:sp>
        <p:nvSpPr>
          <p:cNvPr id="4" name="Text Placeholder 3">
            <a:extLst>
              <a:ext uri="{FF2B5EF4-FFF2-40B4-BE49-F238E27FC236}">
                <a16:creationId xmlns:a16="http://schemas.microsoft.com/office/drawing/2014/main" id="{6F0F9005-DE09-2149-4506-B682A4E43B15}"/>
              </a:ext>
            </a:extLst>
          </p:cNvPr>
          <p:cNvSpPr>
            <a:spLocks noGrp="1"/>
          </p:cNvSpPr>
          <p:nvPr>
            <p:ph type="body" idx="1"/>
          </p:nvPr>
        </p:nvSpPr>
        <p:spPr>
          <a:xfrm>
            <a:off x="358226" y="1220432"/>
            <a:ext cx="9162321" cy="4285459"/>
          </a:xfrm>
        </p:spPr>
        <p:txBody>
          <a:bodyPr/>
          <a:lstStyle/>
          <a:p>
            <a:pPr marL="457200" lvl="1">
              <a:lnSpc>
                <a:spcPct val="80000"/>
              </a:lnSpc>
              <a:buClr>
                <a:schemeClr val="accent1"/>
              </a:buClr>
              <a:buFont typeface="Wingdings" panose="05000000000000000000" pitchFamily="2" charset="2"/>
              <a:buChar char="§"/>
            </a:pPr>
            <a:r>
              <a:rPr lang="en-US" sz="1900" b="1" dirty="0"/>
              <a:t>COVESA AMM</a:t>
            </a:r>
          </a:p>
          <a:p>
            <a:pPr marL="914400" lvl="2">
              <a:lnSpc>
                <a:spcPct val="80000"/>
              </a:lnSpc>
              <a:buClr>
                <a:schemeClr val="accent1"/>
              </a:buClr>
              <a:buFont typeface="Wingdings" panose="05000000000000000000" pitchFamily="2" charset="2"/>
              <a:buChar char="§"/>
            </a:pPr>
            <a:r>
              <a:rPr lang="en-US" sz="1900" dirty="0"/>
              <a:t>Brainstorming session on topics for expert group</a:t>
            </a:r>
          </a:p>
          <a:p>
            <a:pPr marL="914400" lvl="2">
              <a:lnSpc>
                <a:spcPct val="80000"/>
              </a:lnSpc>
              <a:buClr>
                <a:schemeClr val="accent1"/>
              </a:buClr>
              <a:buFont typeface="Wingdings" panose="05000000000000000000" pitchFamily="2" charset="2"/>
              <a:buChar char="§"/>
            </a:pPr>
            <a:r>
              <a:rPr lang="en-US" sz="1900" dirty="0"/>
              <a:t>Working session on push notifications</a:t>
            </a:r>
          </a:p>
          <a:p>
            <a:pPr marL="914400" lvl="2">
              <a:lnSpc>
                <a:spcPct val="80000"/>
              </a:lnSpc>
              <a:buClr>
                <a:schemeClr val="accent1"/>
              </a:buClr>
              <a:buFont typeface="Wingdings" panose="05000000000000000000" pitchFamily="2" charset="2"/>
              <a:buChar char="§"/>
            </a:pPr>
            <a:r>
              <a:rPr lang="en-US" sz="1900" dirty="0"/>
              <a:t>Round table</a:t>
            </a:r>
          </a:p>
          <a:p>
            <a:pPr marL="914400" lvl="2">
              <a:lnSpc>
                <a:spcPct val="80000"/>
              </a:lnSpc>
              <a:buClr>
                <a:schemeClr val="accent1"/>
              </a:buClr>
              <a:buFont typeface="Wingdings" panose="05000000000000000000" pitchFamily="2" charset="2"/>
              <a:buChar char="§"/>
            </a:pPr>
            <a:endParaRPr lang="en-US" sz="1900" b="1" dirty="0"/>
          </a:p>
          <a:p>
            <a:pPr marL="457200" lvl="1">
              <a:lnSpc>
                <a:spcPct val="80000"/>
              </a:lnSpc>
              <a:buClr>
                <a:schemeClr val="accent1"/>
              </a:buClr>
              <a:buFont typeface="Wingdings" panose="05000000000000000000" pitchFamily="2" charset="2"/>
              <a:buChar char="§"/>
            </a:pPr>
            <a:r>
              <a:rPr lang="en-US" sz="1900" b="1" dirty="0"/>
              <a:t>CES 2024 on January 9th</a:t>
            </a:r>
          </a:p>
          <a:p>
            <a:pPr marL="914400" lvl="2">
              <a:lnSpc>
                <a:spcPct val="80000"/>
              </a:lnSpc>
              <a:buClr>
                <a:schemeClr val="accent1"/>
              </a:buClr>
              <a:buFont typeface="Wingdings" panose="05000000000000000000" pitchFamily="2" charset="2"/>
              <a:buChar char="§"/>
            </a:pPr>
            <a:r>
              <a:rPr lang="en-US" sz="1900" dirty="0"/>
              <a:t>Joint podium discussion </a:t>
            </a:r>
          </a:p>
          <a:p>
            <a:pPr marL="914400" lvl="2">
              <a:lnSpc>
                <a:spcPct val="80000"/>
              </a:lnSpc>
              <a:buClr>
                <a:schemeClr val="accent1"/>
              </a:buClr>
              <a:buFont typeface="Wingdings" panose="05000000000000000000" pitchFamily="2" charset="2"/>
              <a:buChar char="§"/>
            </a:pPr>
            <a:r>
              <a:rPr lang="en-US" sz="1900" dirty="0"/>
              <a:t>Vehicle demonstration</a:t>
            </a:r>
          </a:p>
          <a:p>
            <a:pPr lvl="1"/>
            <a:endParaRPr lang="en-US"/>
          </a:p>
        </p:txBody>
      </p:sp>
      <p:pic>
        <p:nvPicPr>
          <p:cNvPr id="14" name="Grafik 13" descr="Ein Bild, das Grafiken, Grafikdesign, Schrift, Logo enthält.&#10;&#10;Beschreibung automatisch generiert.">
            <a:extLst>
              <a:ext uri="{FF2B5EF4-FFF2-40B4-BE49-F238E27FC236}">
                <a16:creationId xmlns:a16="http://schemas.microsoft.com/office/drawing/2014/main" id="{9BAC7740-DFE2-AB28-6C46-D1715CD262B7}"/>
              </a:ext>
            </a:extLst>
          </p:cNvPr>
          <p:cNvPicPr>
            <a:picLocks noChangeAspect="1"/>
          </p:cNvPicPr>
          <p:nvPr/>
        </p:nvPicPr>
        <p:blipFill>
          <a:blip r:embed="rId2"/>
          <a:stretch>
            <a:fillRect/>
          </a:stretch>
        </p:blipFill>
        <p:spPr>
          <a:xfrm>
            <a:off x="3974390" y="2674722"/>
            <a:ext cx="1748642" cy="1012990"/>
          </a:xfrm>
          <a:prstGeom prst="rect">
            <a:avLst/>
          </a:prstGeom>
        </p:spPr>
      </p:pic>
    </p:spTree>
    <p:extLst>
      <p:ext uri="{BB962C8B-B14F-4D97-AF65-F5344CB8AC3E}">
        <p14:creationId xmlns:p14="http://schemas.microsoft.com/office/powerpoint/2010/main" val="2204172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73194C-E405-D977-536E-523AFB2C5F37}"/>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a:t>
            </a:fld>
            <a:endParaRPr b="0">
              <a:solidFill>
                <a:srgbClr val="888888"/>
              </a:solidFill>
            </a:endParaRPr>
          </a:p>
        </p:txBody>
      </p:sp>
      <p:sp>
        <p:nvSpPr>
          <p:cNvPr id="10" name="Google Shape;90;p2">
            <a:extLst>
              <a:ext uri="{FF2B5EF4-FFF2-40B4-BE49-F238E27FC236}">
                <a16:creationId xmlns:a16="http://schemas.microsoft.com/office/drawing/2014/main" id="{50A57FB1-9D22-BD3F-F5BD-C158ED9151CB}"/>
              </a:ext>
            </a:extLst>
          </p:cNvPr>
          <p:cNvSpPr txBox="1">
            <a:spLocks noGrp="1"/>
          </p:cNvSpPr>
          <p:nvPr>
            <p:ph type="body" idx="1"/>
          </p:nvPr>
        </p:nvSpPr>
        <p:spPr>
          <a:xfrm>
            <a:off x="334962" y="1220432"/>
            <a:ext cx="10016045" cy="4285500"/>
          </a:xfrm>
          <a:prstGeom prst="rect">
            <a:avLst/>
          </a:prstGeom>
          <a:noFill/>
          <a:ln>
            <a:noFill/>
          </a:ln>
        </p:spPr>
        <p:txBody>
          <a:bodyPr spcFirstLastPara="1" wrap="square" lIns="91425" tIns="45700" rIns="91425" bIns="45700" anchor="t" anchorCtr="0">
            <a:normAutofit/>
          </a:bodyPr>
          <a:lstStyle/>
          <a:p>
            <a:pPr marL="119063" lvl="0" indent="0" algn="l" rtl="0">
              <a:lnSpc>
                <a:spcPct val="90000"/>
              </a:lnSpc>
              <a:spcBef>
                <a:spcPts val="0"/>
              </a:spcBef>
              <a:spcAft>
                <a:spcPts val="0"/>
              </a:spcAft>
              <a:buClr>
                <a:schemeClr val="dk1"/>
              </a:buClr>
              <a:buSzPts val="2000"/>
              <a:buNone/>
            </a:pPr>
            <a:r>
              <a:rPr lang="en-US" sz="2800" b="0" i="0">
                <a:solidFill>
                  <a:srgbClr val="1D1C1D"/>
                </a:solidFill>
                <a:effectLst/>
                <a:latin typeface="Calibri" panose="020F0502020204030204" pitchFamily="34" charset="0"/>
                <a:cs typeface="Calibri" panose="020F0502020204030204" pitchFamily="34" charset="0"/>
              </a:rPr>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endParaRPr sz="3200">
              <a:solidFill>
                <a:srgbClr val="FF0000"/>
              </a:solidFill>
              <a:latin typeface="Calibri" panose="020F0502020204030204" pitchFamily="34" charset="0"/>
              <a:cs typeface="Calibri" panose="020F0502020204030204" pitchFamily="34" charset="0"/>
            </a:endParaRPr>
          </a:p>
        </p:txBody>
      </p:sp>
      <p:sp>
        <p:nvSpPr>
          <p:cNvPr id="11" name="Title 2">
            <a:extLst>
              <a:ext uri="{FF2B5EF4-FFF2-40B4-BE49-F238E27FC236}">
                <a16:creationId xmlns:a16="http://schemas.microsoft.com/office/drawing/2014/main" id="{429F141F-183A-6DD0-C257-5B9E5B46179C}"/>
              </a:ext>
            </a:extLst>
          </p:cNvPr>
          <p:cNvSpPr>
            <a:spLocks noGrp="1"/>
          </p:cNvSpPr>
          <p:nvPr>
            <p:ph type="title"/>
          </p:nvPr>
        </p:nvSpPr>
        <p:spPr>
          <a:xfrm>
            <a:off x="354724" y="365125"/>
            <a:ext cx="10515600" cy="622847"/>
          </a:xfrm>
        </p:spPr>
        <p:txBody>
          <a:bodyPr/>
          <a:lstStyle/>
          <a:p>
            <a:r>
              <a:rPr lang="en-US"/>
              <a:t>Antitrust Note Well</a:t>
            </a:r>
          </a:p>
        </p:txBody>
      </p:sp>
    </p:spTree>
    <p:extLst>
      <p:ext uri="{BB962C8B-B14F-4D97-AF65-F5344CB8AC3E}">
        <p14:creationId xmlns:p14="http://schemas.microsoft.com/office/powerpoint/2010/main" val="3456516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5;p3">
            <a:extLst>
              <a:ext uri="{FF2B5EF4-FFF2-40B4-BE49-F238E27FC236}">
                <a16:creationId xmlns:a16="http://schemas.microsoft.com/office/drawing/2014/main" id="{F231DA22-CB0F-8549-6822-1B7CBD76DF26}"/>
              </a:ext>
            </a:extLst>
          </p:cNvPr>
          <p:cNvSpPr txBox="1">
            <a:spLocks noGrp="1"/>
          </p:cNvSpPr>
          <p:nvPr>
            <p:ph type="title"/>
          </p:nvPr>
        </p:nvSpPr>
        <p:spPr>
          <a:xfrm>
            <a:off x="2438400" y="3429000"/>
            <a:ext cx="3499945" cy="71325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Calibri"/>
              <a:buNone/>
            </a:pPr>
            <a:r>
              <a:rPr lang="en-US" sz="4000"/>
              <a:t>Questions</a:t>
            </a:r>
            <a:endParaRPr sz="4000"/>
          </a:p>
        </p:txBody>
      </p:sp>
    </p:spTree>
    <p:extLst>
      <p:ext uri="{BB962C8B-B14F-4D97-AF65-F5344CB8AC3E}">
        <p14:creationId xmlns:p14="http://schemas.microsoft.com/office/powerpoint/2010/main" val="30045574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3"/>
          <p:cNvSpPr txBox="1">
            <a:spLocks noGrp="1"/>
          </p:cNvSpPr>
          <p:nvPr>
            <p:ph type="title"/>
          </p:nvPr>
        </p:nvSpPr>
        <p:spPr>
          <a:xfrm>
            <a:off x="1566041" y="3553947"/>
            <a:ext cx="5559973" cy="160663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Calibri"/>
              <a:buNone/>
            </a:pPr>
            <a:r>
              <a:rPr lang="en-US" sz="4000"/>
              <a:t>Thank You For your Time</a:t>
            </a:r>
            <a:endParaRPr sz="4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86EEDD-E8F1-47C7-51A2-8266DA1D722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22</a:t>
            </a:fld>
            <a:endParaRPr b="0">
              <a:solidFill>
                <a:srgbClr val="888888"/>
              </a:solidFill>
            </a:endParaRPr>
          </a:p>
        </p:txBody>
      </p:sp>
      <p:sp>
        <p:nvSpPr>
          <p:cNvPr id="4" name="Text Placeholder 3">
            <a:extLst>
              <a:ext uri="{FF2B5EF4-FFF2-40B4-BE49-F238E27FC236}">
                <a16:creationId xmlns:a16="http://schemas.microsoft.com/office/drawing/2014/main" id="{994B19BC-B60F-DBCF-2FAA-60147F90FA01}"/>
              </a:ext>
            </a:extLst>
          </p:cNvPr>
          <p:cNvSpPr>
            <a:spLocks noGrp="1"/>
          </p:cNvSpPr>
          <p:nvPr>
            <p:ph type="body" idx="1"/>
          </p:nvPr>
        </p:nvSpPr>
        <p:spPr>
          <a:xfrm>
            <a:off x="3761333" y="3014457"/>
            <a:ext cx="4300101" cy="829085"/>
          </a:xfrm>
        </p:spPr>
        <p:txBody>
          <a:bodyPr>
            <a:normAutofit fontScale="92500" lnSpcReduction="10000"/>
          </a:bodyPr>
          <a:lstStyle/>
          <a:p>
            <a:pPr marL="101600" indent="0">
              <a:buNone/>
            </a:pPr>
            <a:r>
              <a:rPr lang="en-US" sz="5400"/>
              <a:t>Back Up Slides</a:t>
            </a:r>
          </a:p>
        </p:txBody>
      </p:sp>
    </p:spTree>
    <p:extLst>
      <p:ext uri="{BB962C8B-B14F-4D97-AF65-F5344CB8AC3E}">
        <p14:creationId xmlns:p14="http://schemas.microsoft.com/office/powerpoint/2010/main" val="7410290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51D500-CDFB-D2A9-24C5-A7ADA52D081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23</a:t>
            </a:fld>
            <a:endParaRPr b="0">
              <a:solidFill>
                <a:srgbClr val="888888"/>
              </a:solidFill>
            </a:endParaRPr>
          </a:p>
        </p:txBody>
      </p:sp>
      <p:sp>
        <p:nvSpPr>
          <p:cNvPr id="3" name="Title 2">
            <a:extLst>
              <a:ext uri="{FF2B5EF4-FFF2-40B4-BE49-F238E27FC236}">
                <a16:creationId xmlns:a16="http://schemas.microsoft.com/office/drawing/2014/main" id="{0B6B0713-247F-3C1B-80C1-BAA9D0004037}"/>
              </a:ext>
            </a:extLst>
          </p:cNvPr>
          <p:cNvSpPr>
            <a:spLocks noGrp="1"/>
          </p:cNvSpPr>
          <p:nvPr>
            <p:ph type="title"/>
          </p:nvPr>
        </p:nvSpPr>
        <p:spPr/>
        <p:txBody>
          <a:bodyPr/>
          <a:lstStyle/>
          <a:p>
            <a:endParaRPr lang="en-US"/>
          </a:p>
        </p:txBody>
      </p:sp>
      <p:sp>
        <p:nvSpPr>
          <p:cNvPr id="4" name="Text Placeholder 3">
            <a:extLst>
              <a:ext uri="{FF2B5EF4-FFF2-40B4-BE49-F238E27FC236}">
                <a16:creationId xmlns:a16="http://schemas.microsoft.com/office/drawing/2014/main" id="{6FA95FA3-D1EE-EEFD-BDA0-20B03EAC5938}"/>
              </a:ext>
            </a:extLst>
          </p:cNvPr>
          <p:cNvSpPr>
            <a:spLocks noGrp="1"/>
          </p:cNvSpPr>
          <p:nvPr>
            <p:ph type="body" idx="1"/>
          </p:nvPr>
        </p:nvSpPr>
        <p:spPr/>
        <p:txBody>
          <a:bodyPr/>
          <a:lstStyle/>
          <a:p>
            <a:endParaRPr lang="en-US"/>
          </a:p>
        </p:txBody>
      </p:sp>
      <p:pic>
        <p:nvPicPr>
          <p:cNvPr id="8" name="Picture 7">
            <a:extLst>
              <a:ext uri="{FF2B5EF4-FFF2-40B4-BE49-F238E27FC236}">
                <a16:creationId xmlns:a16="http://schemas.microsoft.com/office/drawing/2014/main" id="{42FBDDD4-F802-A538-0A4A-DED7E9C09A88}"/>
              </a:ext>
            </a:extLst>
          </p:cNvPr>
          <p:cNvPicPr>
            <a:picLocks noChangeAspect="1"/>
          </p:cNvPicPr>
          <p:nvPr/>
        </p:nvPicPr>
        <p:blipFill>
          <a:blip r:embed="rId2"/>
          <a:stretch>
            <a:fillRect/>
          </a:stretch>
        </p:blipFill>
        <p:spPr>
          <a:xfrm>
            <a:off x="0" y="-49174"/>
            <a:ext cx="12192000" cy="6199717"/>
          </a:xfrm>
          <a:prstGeom prst="rect">
            <a:avLst/>
          </a:prstGeom>
        </p:spPr>
      </p:pic>
    </p:spTree>
    <p:extLst>
      <p:ext uri="{BB962C8B-B14F-4D97-AF65-F5344CB8AC3E}">
        <p14:creationId xmlns:p14="http://schemas.microsoft.com/office/powerpoint/2010/main" val="25167075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9672B2-42ED-1806-C5F0-6AFE7CF50509}"/>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24</a:t>
            </a:fld>
            <a:endParaRPr b="0">
              <a:solidFill>
                <a:srgbClr val="888888"/>
              </a:solidFill>
            </a:endParaRPr>
          </a:p>
        </p:txBody>
      </p:sp>
      <p:sp>
        <p:nvSpPr>
          <p:cNvPr id="3" name="Title 2">
            <a:extLst>
              <a:ext uri="{FF2B5EF4-FFF2-40B4-BE49-F238E27FC236}">
                <a16:creationId xmlns:a16="http://schemas.microsoft.com/office/drawing/2014/main" id="{B03CF887-A227-53C0-9569-864EF57BC7DC}"/>
              </a:ext>
            </a:extLst>
          </p:cNvPr>
          <p:cNvSpPr>
            <a:spLocks noGrp="1"/>
          </p:cNvSpPr>
          <p:nvPr>
            <p:ph type="title"/>
          </p:nvPr>
        </p:nvSpPr>
        <p:spPr/>
        <p:txBody>
          <a:bodyPr>
            <a:normAutofit/>
          </a:bodyPr>
          <a:lstStyle/>
          <a:p>
            <a:r>
              <a:rPr lang="en-US" sz="3600"/>
              <a:t>Status update: Camera API</a:t>
            </a:r>
            <a:endParaRPr lang="en-US"/>
          </a:p>
        </p:txBody>
      </p:sp>
      <p:pic>
        <p:nvPicPr>
          <p:cNvPr id="6" name="Picture 5">
            <a:extLst>
              <a:ext uri="{FF2B5EF4-FFF2-40B4-BE49-F238E27FC236}">
                <a16:creationId xmlns:a16="http://schemas.microsoft.com/office/drawing/2014/main" id="{26CF4746-007A-72C1-8538-2A3821659E00}"/>
              </a:ext>
            </a:extLst>
          </p:cNvPr>
          <p:cNvPicPr>
            <a:picLocks noChangeAspect="1"/>
          </p:cNvPicPr>
          <p:nvPr/>
        </p:nvPicPr>
        <p:blipFill>
          <a:blip r:embed="rId2"/>
          <a:stretch>
            <a:fillRect/>
          </a:stretch>
        </p:blipFill>
        <p:spPr>
          <a:xfrm>
            <a:off x="354724" y="1533525"/>
            <a:ext cx="11315700" cy="4638675"/>
          </a:xfrm>
          <a:prstGeom prst="rect">
            <a:avLst/>
          </a:prstGeom>
        </p:spPr>
      </p:pic>
    </p:spTree>
    <p:extLst>
      <p:ext uri="{BB962C8B-B14F-4D97-AF65-F5344CB8AC3E}">
        <p14:creationId xmlns:p14="http://schemas.microsoft.com/office/powerpoint/2010/main" val="398066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375295"/>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a:t>Agenda</a:t>
            </a:r>
            <a:endParaRPr/>
          </a:p>
        </p:txBody>
      </p:sp>
      <p:sp>
        <p:nvSpPr>
          <p:cNvPr id="81" name="Google Shape;81;p1"/>
          <p:cNvSpPr txBox="1">
            <a:spLocks noGrp="1"/>
          </p:cNvSpPr>
          <p:nvPr>
            <p:ph type="body" idx="2"/>
          </p:nvPr>
        </p:nvSpPr>
        <p:spPr>
          <a:xfrm>
            <a:off x="618358" y="3185318"/>
            <a:ext cx="4637088"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a:t>OCTOBER 11</a:t>
            </a:r>
            <a:r>
              <a:rPr lang="en-US" baseline="30000"/>
              <a:t>TH</a:t>
            </a:r>
            <a:r>
              <a:rPr lang="en-US"/>
              <a:t>, 2023</a:t>
            </a:r>
            <a:endParaRPr/>
          </a:p>
        </p:txBody>
      </p:sp>
      <p:sp>
        <p:nvSpPr>
          <p:cNvPr id="82" name="Google Shape;82;p1"/>
          <p:cNvSpPr txBox="1">
            <a:spLocks noGrp="1"/>
          </p:cNvSpPr>
          <p:nvPr>
            <p:ph type="sldNum" idx="4294967295"/>
          </p:nvPr>
        </p:nvSpPr>
        <p:spPr>
          <a:xfrm>
            <a:off x="9448800" y="6429375"/>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1200" b="1">
                <a:solidFill>
                  <a:srgbClr val="00B1C3"/>
                </a:solidFill>
              </a:rPr>
              <a:t>| </a:t>
            </a:r>
            <a:fld id="{00000000-1234-1234-1234-123412341234}" type="slidenum">
              <a:rPr lang="en-US"/>
              <a:t>3</a:t>
            </a:fld>
            <a:endParaRPr/>
          </a:p>
        </p:txBody>
      </p:sp>
      <p:sp>
        <p:nvSpPr>
          <p:cNvPr id="83" name="Google Shape;83;p1"/>
          <p:cNvSpPr txBox="1">
            <a:spLocks noGrp="1"/>
          </p:cNvSpPr>
          <p:nvPr>
            <p:ph type="ftr" idx="4294967295"/>
          </p:nvPr>
        </p:nvSpPr>
        <p:spPr>
          <a:xfrm>
            <a:off x="0" y="6429375"/>
            <a:ext cx="194627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Copyright ©2022 COVESA</a:t>
            </a:r>
            <a:endParaRPr/>
          </a:p>
        </p:txBody>
      </p:sp>
      <p:sp>
        <p:nvSpPr>
          <p:cNvPr id="84" name="Google Shape;84;p1"/>
          <p:cNvSpPr txBox="1">
            <a:spLocks noGrp="1"/>
          </p:cNvSpPr>
          <p:nvPr>
            <p:ph type="dt" idx="4294967295"/>
          </p:nvPr>
        </p:nvSpPr>
        <p:spPr>
          <a:xfrm>
            <a:off x="0" y="6429375"/>
            <a:ext cx="1609725"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t>13 September 2022  </a:t>
            </a:r>
            <a:r>
              <a:rPr lang="en-US">
                <a:solidFill>
                  <a:srgbClr val="00B0F0"/>
                </a:solidFill>
              </a:rPr>
              <a:t>|</a:t>
            </a:r>
            <a:endParaRPr>
              <a:solidFill>
                <a:srgbClr val="00B0F0"/>
              </a:solidFill>
            </a:endParaRPr>
          </a:p>
        </p:txBody>
      </p:sp>
      <p:sp>
        <p:nvSpPr>
          <p:cNvPr id="3" name="Text Placeholder 2">
            <a:extLst>
              <a:ext uri="{FF2B5EF4-FFF2-40B4-BE49-F238E27FC236}">
                <a16:creationId xmlns:a16="http://schemas.microsoft.com/office/drawing/2014/main" id="{8A46DB21-F457-0805-5097-90A5E9AB1A65}"/>
              </a:ext>
            </a:extLst>
          </p:cNvPr>
          <p:cNvSpPr>
            <a:spLocks noGrp="1"/>
          </p:cNvSpPr>
          <p:nvPr>
            <p:ph type="body" idx="1"/>
          </p:nvPr>
        </p:nvSpPr>
        <p:spPr/>
        <p:txBody>
          <a:bodyPr>
            <a:normAutofit lnSpcReduction="10000"/>
          </a:bodyPr>
          <a:lstStyle/>
          <a:p>
            <a:r>
              <a:rPr lang="en-US"/>
              <a:t>9:00AM – 9:45AM EST</a:t>
            </a:r>
          </a:p>
        </p:txBody>
      </p:sp>
    </p:spTree>
    <p:extLst>
      <p:ext uri="{BB962C8B-B14F-4D97-AF65-F5344CB8AC3E}">
        <p14:creationId xmlns:p14="http://schemas.microsoft.com/office/powerpoint/2010/main" val="161023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73194C-E405-D977-536E-523AFB2C5F37}"/>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a:t>
            </a:fld>
            <a:endParaRPr b="0">
              <a:solidFill>
                <a:srgbClr val="888888"/>
              </a:solidFill>
            </a:endParaRPr>
          </a:p>
        </p:txBody>
      </p:sp>
      <p:sp>
        <p:nvSpPr>
          <p:cNvPr id="3" name="Title 2">
            <a:extLst>
              <a:ext uri="{FF2B5EF4-FFF2-40B4-BE49-F238E27FC236}">
                <a16:creationId xmlns:a16="http://schemas.microsoft.com/office/drawing/2014/main" id="{D3DF4B34-5EEC-618E-9A6A-7A2F86086F6A}"/>
              </a:ext>
            </a:extLst>
          </p:cNvPr>
          <p:cNvSpPr>
            <a:spLocks noGrp="1"/>
          </p:cNvSpPr>
          <p:nvPr>
            <p:ph type="title"/>
          </p:nvPr>
        </p:nvSpPr>
        <p:spPr/>
        <p:txBody>
          <a:bodyPr/>
          <a:lstStyle/>
          <a:p>
            <a:r>
              <a:rPr lang="en-US"/>
              <a:t>Agenda</a:t>
            </a:r>
          </a:p>
        </p:txBody>
      </p:sp>
      <p:sp>
        <p:nvSpPr>
          <p:cNvPr id="4" name="Text Placeholder 3">
            <a:extLst>
              <a:ext uri="{FF2B5EF4-FFF2-40B4-BE49-F238E27FC236}">
                <a16:creationId xmlns:a16="http://schemas.microsoft.com/office/drawing/2014/main" id="{646C9294-36EF-915E-DD08-A453AAB53644}"/>
              </a:ext>
            </a:extLst>
          </p:cNvPr>
          <p:cNvSpPr>
            <a:spLocks noGrp="1"/>
          </p:cNvSpPr>
          <p:nvPr>
            <p:ph type="body" idx="1"/>
          </p:nvPr>
        </p:nvSpPr>
        <p:spPr>
          <a:xfrm>
            <a:off x="334963" y="1220432"/>
            <a:ext cx="11636320" cy="4285459"/>
          </a:xfrm>
        </p:spPr>
        <p:txBody>
          <a:bodyPr/>
          <a:lstStyle/>
          <a:p>
            <a:pPr>
              <a:lnSpc>
                <a:spcPct val="150000"/>
              </a:lnSpc>
              <a:buClr>
                <a:schemeClr val="accent1"/>
              </a:buClr>
              <a:buFont typeface="Wingdings" panose="05000000000000000000" pitchFamily="2" charset="2"/>
              <a:buChar char="§"/>
            </a:pPr>
            <a:r>
              <a:rPr lang="en-US" sz="2400" dirty="0"/>
              <a:t>Why is there the need for an AOSP App Framework Standardization Expert Group?</a:t>
            </a:r>
          </a:p>
          <a:p>
            <a:pPr>
              <a:lnSpc>
                <a:spcPct val="150000"/>
              </a:lnSpc>
              <a:buClr>
                <a:schemeClr val="accent1"/>
              </a:buClr>
              <a:buFont typeface="Wingdings" panose="05000000000000000000" pitchFamily="2" charset="2"/>
              <a:buChar char="§"/>
            </a:pPr>
            <a:r>
              <a:rPr lang="en-US" sz="2400" dirty="0"/>
              <a:t>What already happened on the topic at COVESA</a:t>
            </a:r>
          </a:p>
          <a:p>
            <a:pPr>
              <a:lnSpc>
                <a:spcPct val="150000"/>
              </a:lnSpc>
              <a:buClr>
                <a:schemeClr val="accent1"/>
              </a:buClr>
              <a:buFont typeface="Wingdings" panose="05000000000000000000" pitchFamily="2" charset="2"/>
              <a:buChar char="§"/>
            </a:pPr>
            <a:r>
              <a:rPr lang="en-US" sz="2400" dirty="0"/>
              <a:t>Status update on ongoing work streams</a:t>
            </a:r>
          </a:p>
          <a:p>
            <a:pPr>
              <a:lnSpc>
                <a:spcPct val="150000"/>
              </a:lnSpc>
              <a:buClr>
                <a:schemeClr val="accent1"/>
              </a:buClr>
              <a:buFont typeface="Wingdings" panose="05000000000000000000" pitchFamily="2" charset="2"/>
              <a:buChar char="§"/>
            </a:pPr>
            <a:r>
              <a:rPr lang="en-US" sz="2400" dirty="0"/>
              <a:t>What’s next</a:t>
            </a:r>
          </a:p>
          <a:p>
            <a:pPr>
              <a:lnSpc>
                <a:spcPct val="150000"/>
              </a:lnSpc>
              <a:buClr>
                <a:schemeClr val="accent1"/>
              </a:buClr>
              <a:buFont typeface="Wingdings" panose="05000000000000000000" pitchFamily="2" charset="2"/>
              <a:buChar char="§"/>
            </a:pPr>
            <a:r>
              <a:rPr lang="en-US" sz="2400" dirty="0"/>
              <a:t>Questions</a:t>
            </a:r>
          </a:p>
          <a:p>
            <a:endParaRPr lang="en-US"/>
          </a:p>
          <a:p>
            <a:endParaRPr lang="en-US"/>
          </a:p>
        </p:txBody>
      </p:sp>
    </p:spTree>
    <p:extLst>
      <p:ext uri="{BB962C8B-B14F-4D97-AF65-F5344CB8AC3E}">
        <p14:creationId xmlns:p14="http://schemas.microsoft.com/office/powerpoint/2010/main" val="3777886745"/>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19F2-0882-01C0-EA2D-3A2C6C30CF27}"/>
              </a:ext>
            </a:extLst>
          </p:cNvPr>
          <p:cNvSpPr>
            <a:spLocks noGrp="1"/>
          </p:cNvSpPr>
          <p:nvPr>
            <p:ph type="title"/>
          </p:nvPr>
        </p:nvSpPr>
        <p:spPr/>
        <p:txBody>
          <a:bodyPr>
            <a:normAutofit fontScale="90000"/>
          </a:bodyPr>
          <a:lstStyle/>
          <a:p>
            <a:r>
              <a:rPr lang="en-US"/>
              <a:t>Why is there the need for an AOSP App Framework Standardization Expert Group?</a:t>
            </a:r>
          </a:p>
          <a:p>
            <a:endParaRPr lang="en-US"/>
          </a:p>
        </p:txBody>
      </p:sp>
      <p:sp>
        <p:nvSpPr>
          <p:cNvPr id="3" name="Slide Number Placeholder 2">
            <a:extLst>
              <a:ext uri="{FF2B5EF4-FFF2-40B4-BE49-F238E27FC236}">
                <a16:creationId xmlns:a16="http://schemas.microsoft.com/office/drawing/2014/main" id="{6F1BC50E-D778-FE82-3043-613F57A7F32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5</a:t>
            </a:fld>
            <a:endParaRPr b="0">
              <a:solidFill>
                <a:srgbClr val="888888"/>
              </a:solidFill>
            </a:endParaRPr>
          </a:p>
        </p:txBody>
      </p:sp>
    </p:spTree>
    <p:extLst>
      <p:ext uri="{BB962C8B-B14F-4D97-AF65-F5344CB8AC3E}">
        <p14:creationId xmlns:p14="http://schemas.microsoft.com/office/powerpoint/2010/main" val="174601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5" name="Grafik 84">
            <a:extLst>
              <a:ext uri="{FF2B5EF4-FFF2-40B4-BE49-F238E27FC236}">
                <a16:creationId xmlns:a16="http://schemas.microsoft.com/office/drawing/2014/main" id="{A55FD935-428D-1B57-B2D1-1A192E730F49}"/>
              </a:ext>
            </a:extLst>
          </p:cNvPr>
          <p:cNvPicPr>
            <a:picLocks noChangeAspect="1"/>
          </p:cNvPicPr>
          <p:nvPr/>
        </p:nvPicPr>
        <p:blipFill>
          <a:blip r:embed="rId3"/>
          <a:stretch>
            <a:fillRect/>
          </a:stretch>
        </p:blipFill>
        <p:spPr>
          <a:xfrm>
            <a:off x="1703473" y="5232935"/>
            <a:ext cx="307456" cy="299573"/>
          </a:xfrm>
          <a:prstGeom prst="rect">
            <a:avLst/>
          </a:prstGeom>
        </p:spPr>
      </p:pic>
      <p:pic>
        <p:nvPicPr>
          <p:cNvPr id="86" name="Grafik 85">
            <a:extLst>
              <a:ext uri="{FF2B5EF4-FFF2-40B4-BE49-F238E27FC236}">
                <a16:creationId xmlns:a16="http://schemas.microsoft.com/office/drawing/2014/main" id="{83B1DAD6-AC5D-26FD-DD8D-D3BA797B8128}"/>
              </a:ext>
            </a:extLst>
          </p:cNvPr>
          <p:cNvPicPr>
            <a:picLocks noChangeAspect="1"/>
          </p:cNvPicPr>
          <p:nvPr/>
        </p:nvPicPr>
        <p:blipFill>
          <a:blip r:embed="rId3"/>
          <a:stretch>
            <a:fillRect/>
          </a:stretch>
        </p:blipFill>
        <p:spPr>
          <a:xfrm>
            <a:off x="2495245" y="4157368"/>
            <a:ext cx="307456" cy="299573"/>
          </a:xfrm>
          <a:prstGeom prst="rect">
            <a:avLst/>
          </a:prstGeom>
        </p:spPr>
      </p:pic>
      <p:pic>
        <p:nvPicPr>
          <p:cNvPr id="88" name="Grafik 87">
            <a:extLst>
              <a:ext uri="{FF2B5EF4-FFF2-40B4-BE49-F238E27FC236}">
                <a16:creationId xmlns:a16="http://schemas.microsoft.com/office/drawing/2014/main" id="{24C47FA3-C491-EFDC-701E-F11499EE931D}"/>
              </a:ext>
            </a:extLst>
          </p:cNvPr>
          <p:cNvPicPr>
            <a:picLocks noChangeAspect="1"/>
          </p:cNvPicPr>
          <p:nvPr/>
        </p:nvPicPr>
        <p:blipFill>
          <a:blip r:embed="rId3"/>
          <a:stretch>
            <a:fillRect/>
          </a:stretch>
        </p:blipFill>
        <p:spPr>
          <a:xfrm>
            <a:off x="2301639" y="3133181"/>
            <a:ext cx="307456" cy="299573"/>
          </a:xfrm>
          <a:prstGeom prst="rect">
            <a:avLst/>
          </a:prstGeom>
        </p:spPr>
      </p:pic>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ts val="3600"/>
              <a:buFont typeface="Calibri"/>
              <a:buNone/>
            </a:pPr>
            <a:r>
              <a:rPr lang="de-DE">
                <a:latin typeface="Calibri" panose="020F0502020204030204" pitchFamily="34" charset="0"/>
                <a:cs typeface="Calibri" panose="020F0502020204030204" pitchFamily="34" charset="0"/>
              </a:rPr>
              <a:t>Traditional Approach vs. Platform Ecosystem Approach.</a:t>
            </a:r>
            <a:endParaRPr>
              <a:latin typeface="Calibri" panose="020F0502020204030204" pitchFamily="34" charset="0"/>
              <a:cs typeface="Calibri" panose="020F0502020204030204" pitchFamily="34" charset="0"/>
            </a:endParaRPr>
          </a:p>
        </p:txBody>
      </p:sp>
      <p:sp>
        <p:nvSpPr>
          <p:cNvPr id="90" name="Google Shape;90;p2"/>
          <p:cNvSpPr txBox="1">
            <a:spLocks noGrp="1"/>
          </p:cNvSpPr>
          <p:nvPr>
            <p:ph type="body" idx="1"/>
          </p:nvPr>
        </p:nvSpPr>
        <p:spPr>
          <a:xfrm>
            <a:off x="322283" y="1217827"/>
            <a:ext cx="11330564" cy="4285500"/>
          </a:xfrm>
          <a:prstGeom prst="rect">
            <a:avLst/>
          </a:prstGeom>
          <a:noFill/>
          <a:ln>
            <a:noFill/>
          </a:ln>
        </p:spPr>
        <p:txBody>
          <a:bodyPr spcFirstLastPara="1" wrap="square" lIns="91425" tIns="45700" rIns="91425" bIns="45700" anchor="t" anchorCtr="0">
            <a:normAutofit/>
          </a:bodyPr>
          <a:lstStyle/>
          <a:p>
            <a:pPr marL="127000" lvl="0" indent="0" algn="l" rtl="0">
              <a:lnSpc>
                <a:spcPct val="90000"/>
              </a:lnSpc>
              <a:spcBef>
                <a:spcPts val="0"/>
              </a:spcBef>
              <a:spcAft>
                <a:spcPts val="0"/>
              </a:spcAft>
              <a:buClr>
                <a:schemeClr val="dk1"/>
              </a:buClr>
              <a:buSzPts val="2000"/>
              <a:buNone/>
            </a:pPr>
            <a:r>
              <a:rPr lang="de-DE" sz="2400">
                <a:solidFill>
                  <a:schemeClr val="accent1">
                    <a:lumMod val="75000"/>
                  </a:schemeClr>
                </a:solidFill>
                <a:latin typeface="Calibri" panose="020F0502020204030204" pitchFamily="34" charset="0"/>
                <a:cs typeface="Calibri" panose="020F0502020204030204" pitchFamily="34" charset="0"/>
              </a:rPr>
              <a:t># </a:t>
            </a:r>
            <a:r>
              <a:rPr lang="de-DE" sz="2400">
                <a:solidFill>
                  <a:schemeClr val="tx1"/>
                </a:solidFill>
                <a:latin typeface="Calibri" panose="020F0502020204030204" pitchFamily="34" charset="0"/>
                <a:cs typeface="Calibri" panose="020F0502020204030204" pitchFamily="34" charset="0"/>
              </a:rPr>
              <a:t>Develop app once, deploy to many OEMs via an App Store.</a:t>
            </a:r>
          </a:p>
          <a:p>
            <a:pPr marL="127000" lvl="0" indent="0" algn="l" rtl="0">
              <a:lnSpc>
                <a:spcPct val="90000"/>
              </a:lnSpc>
              <a:spcBef>
                <a:spcPts val="0"/>
              </a:spcBef>
              <a:spcAft>
                <a:spcPts val="0"/>
              </a:spcAft>
              <a:buClr>
                <a:schemeClr val="dk1"/>
              </a:buClr>
              <a:buSzPts val="2000"/>
              <a:buNone/>
            </a:pPr>
            <a:r>
              <a:rPr lang="de-DE" sz="2400">
                <a:solidFill>
                  <a:schemeClr val="accent1">
                    <a:lumMod val="75000"/>
                  </a:schemeClr>
                </a:solidFill>
                <a:latin typeface="Calibri" panose="020F0502020204030204" pitchFamily="34" charset="0"/>
                <a:cs typeface="Calibri" panose="020F0502020204030204" pitchFamily="34" charset="0"/>
              </a:rPr>
              <a:t>#</a:t>
            </a:r>
            <a:r>
              <a:rPr lang="de-DE" sz="2400">
                <a:solidFill>
                  <a:schemeClr val="tx1"/>
                </a:solidFill>
                <a:latin typeface="Calibri" panose="020F0502020204030204" pitchFamily="34" charset="0"/>
                <a:cs typeface="Calibri" panose="020F0502020204030204" pitchFamily="34" charset="0"/>
              </a:rPr>
              <a:t> No need for OEM specific development work.</a:t>
            </a:r>
            <a:endParaRPr sz="2400">
              <a:latin typeface="Calibri" panose="020F0502020204030204" pitchFamily="34" charset="0"/>
              <a:cs typeface="Calibri" panose="020F0502020204030204" pitchFamily="34" charset="0"/>
            </a:endParaRPr>
          </a:p>
        </p:txBody>
      </p:sp>
      <p:sp>
        <p:nvSpPr>
          <p:cNvPr id="4" name="Rechteck 3">
            <a:extLst>
              <a:ext uri="{FF2B5EF4-FFF2-40B4-BE49-F238E27FC236}">
                <a16:creationId xmlns:a16="http://schemas.microsoft.com/office/drawing/2014/main" id="{E68DBB23-ADCE-75D7-CEBA-6E853BC33A5A}"/>
              </a:ext>
            </a:extLst>
          </p:cNvPr>
          <p:cNvSpPr/>
          <p:nvPr/>
        </p:nvSpPr>
        <p:spPr>
          <a:xfrm>
            <a:off x="3168391" y="2206088"/>
            <a:ext cx="1414914" cy="701474"/>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en-US" sz="1600">
                <a:solidFill>
                  <a:schemeClr val="tx1"/>
                </a:solidFill>
                <a:latin typeface="Calibri" panose="020F0502020204030204" pitchFamily="34" charset="0"/>
                <a:cs typeface="Calibri" panose="020F0502020204030204" pitchFamily="34" charset="0"/>
              </a:rPr>
              <a:t>OEM A</a:t>
            </a:r>
            <a:endParaRPr lang="en-US" sz="1600" b="0" i="0" u="none" baseline="0">
              <a:solidFill>
                <a:schemeClr val="tx1"/>
              </a:solidFill>
              <a:latin typeface="Calibri" panose="020F0502020204030204" pitchFamily="34" charset="0"/>
              <a:cs typeface="Calibri" panose="020F0502020204030204" pitchFamily="34" charset="0"/>
            </a:endParaRPr>
          </a:p>
        </p:txBody>
      </p:sp>
      <p:sp>
        <p:nvSpPr>
          <p:cNvPr id="5" name="Rechteck 4">
            <a:extLst>
              <a:ext uri="{FF2B5EF4-FFF2-40B4-BE49-F238E27FC236}">
                <a16:creationId xmlns:a16="http://schemas.microsoft.com/office/drawing/2014/main" id="{6740B4DA-2F9D-E8A2-CE54-004948CF9BA3}"/>
              </a:ext>
            </a:extLst>
          </p:cNvPr>
          <p:cNvSpPr/>
          <p:nvPr/>
        </p:nvSpPr>
        <p:spPr>
          <a:xfrm>
            <a:off x="536253" y="3780627"/>
            <a:ext cx="1123816" cy="47982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de-DE" sz="1600" b="0" i="0" u="none" baseline="0">
                <a:solidFill>
                  <a:schemeClr val="tx1"/>
                </a:solidFill>
                <a:latin typeface="Calibri" panose="020F0502020204030204" pitchFamily="34" charset="0"/>
                <a:cs typeface="Calibri" panose="020F0502020204030204" pitchFamily="34" charset="0"/>
              </a:rPr>
              <a:t>App Developer</a:t>
            </a:r>
          </a:p>
        </p:txBody>
      </p:sp>
      <p:sp>
        <p:nvSpPr>
          <p:cNvPr id="6" name="Rechteck 5">
            <a:extLst>
              <a:ext uri="{FF2B5EF4-FFF2-40B4-BE49-F238E27FC236}">
                <a16:creationId xmlns:a16="http://schemas.microsoft.com/office/drawing/2014/main" id="{53B75857-A3E0-61B8-19DE-DC470DE16116}"/>
              </a:ext>
            </a:extLst>
          </p:cNvPr>
          <p:cNvSpPr/>
          <p:nvPr/>
        </p:nvSpPr>
        <p:spPr>
          <a:xfrm>
            <a:off x="3848975" y="3678737"/>
            <a:ext cx="1414914" cy="701474"/>
          </a:xfrm>
          <a:prstGeom prst="rect">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en-US" sz="1600" b="0" i="0" u="none" baseline="0">
                <a:solidFill>
                  <a:schemeClr val="tx1"/>
                </a:solidFill>
                <a:latin typeface="Calibri" panose="020F0502020204030204" pitchFamily="34" charset="0"/>
                <a:cs typeface="Calibri" panose="020F0502020204030204" pitchFamily="34" charset="0"/>
              </a:rPr>
              <a:t>OEM </a:t>
            </a:r>
            <a:r>
              <a:rPr lang="en-US" sz="1600">
                <a:solidFill>
                  <a:schemeClr val="tx1"/>
                </a:solidFill>
                <a:latin typeface="Calibri" panose="020F0502020204030204" pitchFamily="34" charset="0"/>
                <a:cs typeface="Calibri" panose="020F0502020204030204" pitchFamily="34" charset="0"/>
              </a:rPr>
              <a:t>B</a:t>
            </a:r>
            <a:endParaRPr lang="en-US" sz="1600" b="0" i="0" u="none" baseline="0">
              <a:solidFill>
                <a:schemeClr val="tx1"/>
              </a:solidFill>
              <a:latin typeface="Calibri" panose="020F0502020204030204" pitchFamily="34" charset="0"/>
              <a:cs typeface="Calibri" panose="020F0502020204030204" pitchFamily="34" charset="0"/>
            </a:endParaRPr>
          </a:p>
        </p:txBody>
      </p:sp>
      <p:sp>
        <p:nvSpPr>
          <p:cNvPr id="7" name="Rechteck 6">
            <a:extLst>
              <a:ext uri="{FF2B5EF4-FFF2-40B4-BE49-F238E27FC236}">
                <a16:creationId xmlns:a16="http://schemas.microsoft.com/office/drawing/2014/main" id="{035475D6-F9F0-8072-F4A0-360AC1892CA6}"/>
              </a:ext>
            </a:extLst>
          </p:cNvPr>
          <p:cNvSpPr/>
          <p:nvPr/>
        </p:nvSpPr>
        <p:spPr>
          <a:xfrm>
            <a:off x="3168391" y="5143043"/>
            <a:ext cx="1414914" cy="701474"/>
          </a:xfrm>
          <a:prstGeom prst="rect">
            <a:avLst/>
          </a:prstGeom>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en-US" sz="1600" b="0" i="0" u="none" baseline="0">
                <a:solidFill>
                  <a:schemeClr val="tx1"/>
                </a:solidFill>
                <a:latin typeface="Calibri" panose="020F0502020204030204" pitchFamily="34" charset="0"/>
                <a:cs typeface="Calibri" panose="020F0502020204030204" pitchFamily="34" charset="0"/>
              </a:rPr>
              <a:t>OEM C</a:t>
            </a:r>
          </a:p>
        </p:txBody>
      </p:sp>
      <p:sp>
        <p:nvSpPr>
          <p:cNvPr id="8" name="Textfeld 7">
            <a:extLst>
              <a:ext uri="{FF2B5EF4-FFF2-40B4-BE49-F238E27FC236}">
                <a16:creationId xmlns:a16="http://schemas.microsoft.com/office/drawing/2014/main" id="{BAD0FAC2-4914-FE8A-9D10-4C425C94DB58}"/>
              </a:ext>
            </a:extLst>
          </p:cNvPr>
          <p:cNvSpPr txBox="1"/>
          <p:nvPr/>
        </p:nvSpPr>
        <p:spPr>
          <a:xfrm rot="19256013">
            <a:off x="1538681" y="2741938"/>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a:solidFill>
                  <a:schemeClr val="tx1"/>
                </a:solidFill>
                <a:latin typeface="Calibri" panose="020F0502020204030204" pitchFamily="34" charset="0"/>
                <a:cs typeface="Calibri" panose="020F0502020204030204" pitchFamily="34" charset="0"/>
              </a:rPr>
              <a:t>OEM A</a:t>
            </a:r>
            <a:r>
              <a:rPr lang="de-DE" sz="1050" b="0" i="0" u="none" baseline="0">
                <a:solidFill>
                  <a:schemeClr val="tx1"/>
                </a:solidFill>
                <a:latin typeface="Calibri" panose="020F0502020204030204" pitchFamily="34" charset="0"/>
                <a:cs typeface="Calibri" panose="020F0502020204030204" pitchFamily="34" charset="0"/>
              </a:rPr>
              <a:t>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9" name="Textfeld 8">
            <a:extLst>
              <a:ext uri="{FF2B5EF4-FFF2-40B4-BE49-F238E27FC236}">
                <a16:creationId xmlns:a16="http://schemas.microsoft.com/office/drawing/2014/main" id="{B92CD27E-447F-D311-4D57-9ACBE33AA60D}"/>
              </a:ext>
            </a:extLst>
          </p:cNvPr>
          <p:cNvSpPr txBox="1"/>
          <p:nvPr/>
        </p:nvSpPr>
        <p:spPr>
          <a:xfrm rot="2315093">
            <a:off x="1709843" y="4737079"/>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C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10" name="Textfeld 9">
            <a:extLst>
              <a:ext uri="{FF2B5EF4-FFF2-40B4-BE49-F238E27FC236}">
                <a16:creationId xmlns:a16="http://schemas.microsoft.com/office/drawing/2014/main" id="{BE842C4F-CF64-67FF-876E-44A31B092908}"/>
              </a:ext>
            </a:extLst>
          </p:cNvPr>
          <p:cNvSpPr txBox="1"/>
          <p:nvPr/>
        </p:nvSpPr>
        <p:spPr>
          <a:xfrm>
            <a:off x="2011890" y="3701474"/>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B </a:t>
            </a:r>
            <a:r>
              <a:rPr lang="en-US" sz="1050" b="0" i="0" u="none" baseline="0">
                <a:solidFill>
                  <a:schemeClr val="tx1"/>
                </a:solidFill>
                <a:latin typeface="Calibri" panose="020F0502020204030204" pitchFamily="34" charset="0"/>
                <a:cs typeface="Calibri" panose="020F0502020204030204" pitchFamily="34" charset="0"/>
              </a:rPr>
              <a:t>Requirements</a:t>
            </a:r>
          </a:p>
        </p:txBody>
      </p:sp>
      <p:grpSp>
        <p:nvGrpSpPr>
          <p:cNvPr id="11" name="Gruppieren 10">
            <a:extLst>
              <a:ext uri="{FF2B5EF4-FFF2-40B4-BE49-F238E27FC236}">
                <a16:creationId xmlns:a16="http://schemas.microsoft.com/office/drawing/2014/main" id="{C0FA87AC-6CE2-C390-41E8-A8679F3D71B4}"/>
              </a:ext>
            </a:extLst>
          </p:cNvPr>
          <p:cNvGrpSpPr/>
          <p:nvPr/>
        </p:nvGrpSpPr>
        <p:grpSpPr>
          <a:xfrm>
            <a:off x="1547393" y="2457817"/>
            <a:ext cx="1489509" cy="1211826"/>
            <a:chOff x="1382195" y="1849662"/>
            <a:chExt cx="1489509" cy="1211826"/>
          </a:xfrm>
        </p:grpSpPr>
        <p:cxnSp>
          <p:nvCxnSpPr>
            <p:cNvPr id="12" name="Gerade Verbindung mit Pfeil 11">
              <a:extLst>
                <a:ext uri="{FF2B5EF4-FFF2-40B4-BE49-F238E27FC236}">
                  <a16:creationId xmlns:a16="http://schemas.microsoft.com/office/drawing/2014/main" id="{3B92F333-CDD8-AF0B-8237-1B929C89B94B}"/>
                </a:ext>
              </a:extLst>
            </p:cNvPr>
            <p:cNvCxnSpPr/>
            <p:nvPr/>
          </p:nvCxnSpPr>
          <p:spPr>
            <a:xfrm flipH="1">
              <a:off x="1382195" y="1849662"/>
              <a:ext cx="1358020" cy="1102115"/>
            </a:xfrm>
            <a:prstGeom prst="straightConnector1">
              <a:avLst/>
            </a:prstGeom>
            <a:ln w="12700">
              <a:solidFill>
                <a:srgbClr val="92A2BD"/>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DF6373CC-4632-0F8B-BAFB-1565EEE455FC}"/>
                </a:ext>
              </a:extLst>
            </p:cNvPr>
            <p:cNvCxnSpPr/>
            <p:nvPr/>
          </p:nvCxnSpPr>
          <p:spPr>
            <a:xfrm flipH="1">
              <a:off x="1513684" y="1959373"/>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14" name="Gruppieren 13">
            <a:extLst>
              <a:ext uri="{FF2B5EF4-FFF2-40B4-BE49-F238E27FC236}">
                <a16:creationId xmlns:a16="http://schemas.microsoft.com/office/drawing/2014/main" id="{AE8C7A84-6430-4061-3CED-30B5A07F77CF}"/>
              </a:ext>
            </a:extLst>
          </p:cNvPr>
          <p:cNvGrpSpPr/>
          <p:nvPr/>
        </p:nvGrpSpPr>
        <p:grpSpPr>
          <a:xfrm flipV="1">
            <a:off x="1547393" y="4392688"/>
            <a:ext cx="1489509" cy="1211826"/>
            <a:chOff x="1382195" y="1849662"/>
            <a:chExt cx="1489509" cy="1211826"/>
          </a:xfrm>
        </p:grpSpPr>
        <p:cxnSp>
          <p:nvCxnSpPr>
            <p:cNvPr id="15" name="Gerade Verbindung mit Pfeil 14">
              <a:extLst>
                <a:ext uri="{FF2B5EF4-FFF2-40B4-BE49-F238E27FC236}">
                  <a16:creationId xmlns:a16="http://schemas.microsoft.com/office/drawing/2014/main" id="{78D838F6-6B07-15F9-FABE-E06852C5A074}"/>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3B52E150-F8DC-E4F3-7E2A-AA39639B81BB}"/>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7" name="Gruppieren 16">
            <a:extLst>
              <a:ext uri="{FF2B5EF4-FFF2-40B4-BE49-F238E27FC236}">
                <a16:creationId xmlns:a16="http://schemas.microsoft.com/office/drawing/2014/main" id="{535E9AED-38D2-5D47-9088-22829322060A}"/>
              </a:ext>
            </a:extLst>
          </p:cNvPr>
          <p:cNvGrpSpPr/>
          <p:nvPr/>
        </p:nvGrpSpPr>
        <p:grpSpPr>
          <a:xfrm rot="2350173">
            <a:off x="1984248" y="3405619"/>
            <a:ext cx="1489509" cy="1211826"/>
            <a:chOff x="1382195" y="1849662"/>
            <a:chExt cx="1489509" cy="1211826"/>
          </a:xfrm>
        </p:grpSpPr>
        <p:cxnSp>
          <p:nvCxnSpPr>
            <p:cNvPr id="18" name="Gerade Verbindung mit Pfeil 17">
              <a:extLst>
                <a:ext uri="{FF2B5EF4-FFF2-40B4-BE49-F238E27FC236}">
                  <a16:creationId xmlns:a16="http://schemas.microsoft.com/office/drawing/2014/main" id="{48739B02-02E5-E3D4-E0C3-1168121C98B7}"/>
                </a:ext>
              </a:extLst>
            </p:cNvPr>
            <p:cNvCxnSpPr/>
            <p:nvPr/>
          </p:nvCxnSpPr>
          <p:spPr>
            <a:xfrm flipH="1">
              <a:off x="1382195" y="1849662"/>
              <a:ext cx="1358020" cy="1102115"/>
            </a:xfrm>
            <a:prstGeom prst="straightConnector1">
              <a:avLst/>
            </a:prstGeom>
            <a:ln w="12700">
              <a:solidFill>
                <a:srgbClr val="92A2BD"/>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5D00FCCA-6CFF-0D09-3E96-D0975C45687C}"/>
                </a:ext>
              </a:extLst>
            </p:cNvPr>
            <p:cNvCxnSpPr/>
            <p:nvPr/>
          </p:nvCxnSpPr>
          <p:spPr>
            <a:xfrm flipH="1">
              <a:off x="1513684" y="1959373"/>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21" name="Abgerundetes Rechteck 20">
            <a:extLst>
              <a:ext uri="{FF2B5EF4-FFF2-40B4-BE49-F238E27FC236}">
                <a16:creationId xmlns:a16="http://schemas.microsoft.com/office/drawing/2014/main" id="{F4869FBA-948A-6A22-3230-39BC88421984}"/>
              </a:ext>
            </a:extLst>
          </p:cNvPr>
          <p:cNvSpPr/>
          <p:nvPr/>
        </p:nvSpPr>
        <p:spPr>
          <a:xfrm>
            <a:off x="2652366" y="4125896"/>
            <a:ext cx="421927" cy="179498"/>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de-DE" sz="600" b="0" i="0" u="none" baseline="0">
                <a:solidFill>
                  <a:schemeClr val="tx1"/>
                </a:solidFill>
                <a:latin typeface="Calibri" panose="020F0502020204030204" pitchFamily="34" charset="0"/>
                <a:cs typeface="Calibri" panose="020F0502020204030204" pitchFamily="34" charset="0"/>
              </a:rPr>
              <a:t>OEM B</a:t>
            </a:r>
          </a:p>
        </p:txBody>
      </p:sp>
      <p:sp>
        <p:nvSpPr>
          <p:cNvPr id="23" name="Abgerundetes Rechteck 22">
            <a:extLst>
              <a:ext uri="{FF2B5EF4-FFF2-40B4-BE49-F238E27FC236}">
                <a16:creationId xmlns:a16="http://schemas.microsoft.com/office/drawing/2014/main" id="{A969DA66-DB92-3547-CB7A-84ED58E05D6A}"/>
              </a:ext>
            </a:extLst>
          </p:cNvPr>
          <p:cNvSpPr/>
          <p:nvPr/>
        </p:nvSpPr>
        <p:spPr>
          <a:xfrm>
            <a:off x="1870844" y="5190438"/>
            <a:ext cx="421927" cy="179498"/>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de-DE" sz="600" b="0" i="0" u="none" baseline="0">
                <a:solidFill>
                  <a:schemeClr val="tx1"/>
                </a:solidFill>
                <a:latin typeface="Calibri" panose="020F0502020204030204" pitchFamily="34" charset="0"/>
                <a:cs typeface="Calibri" panose="020F0502020204030204" pitchFamily="34" charset="0"/>
              </a:rPr>
              <a:t>OEM C</a:t>
            </a:r>
          </a:p>
        </p:txBody>
      </p:sp>
      <p:sp>
        <p:nvSpPr>
          <p:cNvPr id="25" name="Abgerundetes Rechteck 24">
            <a:extLst>
              <a:ext uri="{FF2B5EF4-FFF2-40B4-BE49-F238E27FC236}">
                <a16:creationId xmlns:a16="http://schemas.microsoft.com/office/drawing/2014/main" id="{2C09BE2D-D292-CFD9-FD9B-6857557F897C}"/>
              </a:ext>
            </a:extLst>
          </p:cNvPr>
          <p:cNvSpPr/>
          <p:nvPr/>
        </p:nvSpPr>
        <p:spPr>
          <a:xfrm>
            <a:off x="2455367" y="3088306"/>
            <a:ext cx="421927" cy="17949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de-DE" sz="600" b="0" i="0" u="none" baseline="0">
                <a:solidFill>
                  <a:schemeClr val="tx1"/>
                </a:solidFill>
                <a:latin typeface="Calibri" panose="020F0502020204030204" pitchFamily="34" charset="0"/>
                <a:cs typeface="Calibri" panose="020F0502020204030204" pitchFamily="34" charset="0"/>
              </a:rPr>
              <a:t>OEM A</a:t>
            </a:r>
          </a:p>
        </p:txBody>
      </p:sp>
      <p:sp>
        <p:nvSpPr>
          <p:cNvPr id="26" name="Rechteck 25">
            <a:extLst>
              <a:ext uri="{FF2B5EF4-FFF2-40B4-BE49-F238E27FC236}">
                <a16:creationId xmlns:a16="http://schemas.microsoft.com/office/drawing/2014/main" id="{201A47F7-C293-22D8-46A7-1B547D70886F}"/>
              </a:ext>
            </a:extLst>
          </p:cNvPr>
          <p:cNvSpPr/>
          <p:nvPr/>
        </p:nvSpPr>
        <p:spPr>
          <a:xfrm>
            <a:off x="9557993" y="2373635"/>
            <a:ext cx="1414914" cy="701474"/>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a:solidFill>
                  <a:schemeClr val="tx1"/>
                </a:solidFill>
                <a:latin typeface="Calibri" panose="020F0502020204030204" pitchFamily="34" charset="0"/>
                <a:cs typeface="Calibri" panose="020F0502020204030204" pitchFamily="34" charset="0"/>
              </a:rPr>
              <a:t>OEM A</a:t>
            </a:r>
          </a:p>
        </p:txBody>
      </p:sp>
      <p:sp>
        <p:nvSpPr>
          <p:cNvPr id="27" name="Rechteck 26">
            <a:extLst>
              <a:ext uri="{FF2B5EF4-FFF2-40B4-BE49-F238E27FC236}">
                <a16:creationId xmlns:a16="http://schemas.microsoft.com/office/drawing/2014/main" id="{F2A45747-B92B-440B-3D4A-7B0298139507}"/>
              </a:ext>
            </a:extLst>
          </p:cNvPr>
          <p:cNvSpPr/>
          <p:nvPr/>
        </p:nvSpPr>
        <p:spPr>
          <a:xfrm>
            <a:off x="10154662" y="3697301"/>
            <a:ext cx="1414914" cy="701474"/>
          </a:xfrm>
          <a:prstGeom prst="rect">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a:solidFill>
                  <a:schemeClr val="tx1"/>
                </a:solidFill>
                <a:latin typeface="Calibri" panose="020F0502020204030204" pitchFamily="34" charset="0"/>
                <a:cs typeface="Calibri" panose="020F0502020204030204" pitchFamily="34" charset="0"/>
              </a:rPr>
              <a:t>OEM B</a:t>
            </a:r>
          </a:p>
        </p:txBody>
      </p:sp>
      <p:sp>
        <p:nvSpPr>
          <p:cNvPr id="28" name="Rechteck 27">
            <a:extLst>
              <a:ext uri="{FF2B5EF4-FFF2-40B4-BE49-F238E27FC236}">
                <a16:creationId xmlns:a16="http://schemas.microsoft.com/office/drawing/2014/main" id="{C26716B5-073B-0A26-7784-E8CC9685E891}"/>
              </a:ext>
            </a:extLst>
          </p:cNvPr>
          <p:cNvSpPr/>
          <p:nvPr/>
        </p:nvSpPr>
        <p:spPr>
          <a:xfrm>
            <a:off x="9557993" y="5121674"/>
            <a:ext cx="1414914" cy="701474"/>
          </a:xfrm>
          <a:prstGeom prst="rect">
            <a:avLst/>
          </a:prstGeom>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a:solidFill>
                  <a:schemeClr val="tx1"/>
                </a:solidFill>
                <a:latin typeface="Calibri" panose="020F0502020204030204" pitchFamily="34" charset="0"/>
                <a:cs typeface="Calibri" panose="020F0502020204030204" pitchFamily="34" charset="0"/>
              </a:rPr>
              <a:t>OEM C</a:t>
            </a:r>
          </a:p>
        </p:txBody>
      </p:sp>
      <p:sp>
        <p:nvSpPr>
          <p:cNvPr id="29" name="Rechteck 28">
            <a:extLst>
              <a:ext uri="{FF2B5EF4-FFF2-40B4-BE49-F238E27FC236}">
                <a16:creationId xmlns:a16="http://schemas.microsoft.com/office/drawing/2014/main" id="{67C9FE04-1B7C-A6D3-DC89-D30EC4999A64}"/>
              </a:ext>
            </a:extLst>
          </p:cNvPr>
          <p:cNvSpPr/>
          <p:nvPr/>
        </p:nvSpPr>
        <p:spPr>
          <a:xfrm>
            <a:off x="5771170" y="3820018"/>
            <a:ext cx="1123816" cy="47982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de-DE" sz="1600" b="0" i="0" u="none" baseline="0">
                <a:solidFill>
                  <a:schemeClr val="tx1"/>
                </a:solidFill>
                <a:latin typeface="Calibri" panose="020F0502020204030204" pitchFamily="34" charset="0"/>
                <a:cs typeface="Calibri" panose="020F0502020204030204" pitchFamily="34" charset="0"/>
              </a:rPr>
              <a:t>App Developer</a:t>
            </a:r>
          </a:p>
        </p:txBody>
      </p:sp>
      <p:sp>
        <p:nvSpPr>
          <p:cNvPr id="30" name="Rechteck 29">
            <a:extLst>
              <a:ext uri="{FF2B5EF4-FFF2-40B4-BE49-F238E27FC236}">
                <a16:creationId xmlns:a16="http://schemas.microsoft.com/office/drawing/2014/main" id="{F15F430E-A1DF-26F6-DB84-E11C2D9A7ABE}"/>
              </a:ext>
            </a:extLst>
          </p:cNvPr>
          <p:cNvSpPr/>
          <p:nvPr/>
        </p:nvSpPr>
        <p:spPr>
          <a:xfrm>
            <a:off x="7903482" y="3820019"/>
            <a:ext cx="1123816" cy="47982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de-DE" sz="1600" b="0" i="0" u="none" baseline="0">
                <a:solidFill>
                  <a:schemeClr val="tx1"/>
                </a:solidFill>
                <a:latin typeface="Calibri" panose="020F0502020204030204" pitchFamily="34" charset="0"/>
                <a:cs typeface="Calibri" panose="020F0502020204030204" pitchFamily="34" charset="0"/>
              </a:rPr>
              <a:t>Store Provider</a:t>
            </a:r>
          </a:p>
        </p:txBody>
      </p:sp>
      <p:grpSp>
        <p:nvGrpSpPr>
          <p:cNvPr id="31" name="Gruppieren 30">
            <a:extLst>
              <a:ext uri="{FF2B5EF4-FFF2-40B4-BE49-F238E27FC236}">
                <a16:creationId xmlns:a16="http://schemas.microsoft.com/office/drawing/2014/main" id="{457FDCEC-0E54-51AB-BC1A-69C11AA70AC6}"/>
              </a:ext>
            </a:extLst>
          </p:cNvPr>
          <p:cNvGrpSpPr/>
          <p:nvPr/>
        </p:nvGrpSpPr>
        <p:grpSpPr>
          <a:xfrm>
            <a:off x="8538022" y="2640099"/>
            <a:ext cx="936056" cy="1081518"/>
            <a:chOff x="1382195" y="1849662"/>
            <a:chExt cx="1489509" cy="1211826"/>
          </a:xfrm>
        </p:grpSpPr>
        <p:cxnSp>
          <p:nvCxnSpPr>
            <p:cNvPr id="64" name="Gerade Verbindung mit Pfeil 63">
              <a:extLst>
                <a:ext uri="{FF2B5EF4-FFF2-40B4-BE49-F238E27FC236}">
                  <a16:creationId xmlns:a16="http://schemas.microsoft.com/office/drawing/2014/main" id="{7CFCCDE0-4CE3-E49B-D0CC-784FF54C5C66}"/>
                </a:ext>
              </a:extLst>
            </p:cNvPr>
            <p:cNvCxnSpPr/>
            <p:nvPr/>
          </p:nvCxnSpPr>
          <p:spPr>
            <a:xfrm flipH="1">
              <a:off x="1382195" y="1849662"/>
              <a:ext cx="1358020" cy="1102115"/>
            </a:xfrm>
            <a:prstGeom prst="straightConnector1">
              <a:avLst/>
            </a:prstGeom>
            <a:ln w="12700">
              <a:solidFill>
                <a:srgbClr val="92A2BD"/>
              </a:solidFill>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EB60A24D-3D80-2E98-154E-8133904F6657}"/>
                </a:ext>
              </a:extLst>
            </p:cNvPr>
            <p:cNvCxnSpPr/>
            <p:nvPr/>
          </p:nvCxnSpPr>
          <p:spPr>
            <a:xfrm flipH="1">
              <a:off x="1513684" y="1959373"/>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66" name="Gruppieren 65">
            <a:extLst>
              <a:ext uri="{FF2B5EF4-FFF2-40B4-BE49-F238E27FC236}">
                <a16:creationId xmlns:a16="http://schemas.microsoft.com/office/drawing/2014/main" id="{7905C2D3-4B4B-C813-5084-40D8C239EA2C}"/>
              </a:ext>
            </a:extLst>
          </p:cNvPr>
          <p:cNvGrpSpPr/>
          <p:nvPr/>
        </p:nvGrpSpPr>
        <p:grpSpPr>
          <a:xfrm flipV="1">
            <a:off x="8496706" y="4389937"/>
            <a:ext cx="936056" cy="1081518"/>
            <a:chOff x="1382195" y="1849662"/>
            <a:chExt cx="1489509" cy="1211826"/>
          </a:xfrm>
        </p:grpSpPr>
        <p:cxnSp>
          <p:nvCxnSpPr>
            <p:cNvPr id="67" name="Gerade Verbindung mit Pfeil 66">
              <a:extLst>
                <a:ext uri="{FF2B5EF4-FFF2-40B4-BE49-F238E27FC236}">
                  <a16:creationId xmlns:a16="http://schemas.microsoft.com/office/drawing/2014/main" id="{10E404F0-FDD1-502E-770A-B872EB58CF60}"/>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8" name="Gerade Verbindung mit Pfeil 67">
              <a:extLst>
                <a:ext uri="{FF2B5EF4-FFF2-40B4-BE49-F238E27FC236}">
                  <a16:creationId xmlns:a16="http://schemas.microsoft.com/office/drawing/2014/main" id="{134E550B-E327-32D8-44E7-0295BBE66F21}"/>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69" name="Gruppieren 68">
            <a:extLst>
              <a:ext uri="{FF2B5EF4-FFF2-40B4-BE49-F238E27FC236}">
                <a16:creationId xmlns:a16="http://schemas.microsoft.com/office/drawing/2014/main" id="{B9CE9D45-E8BB-20BF-23D1-C79CAA66C579}"/>
              </a:ext>
            </a:extLst>
          </p:cNvPr>
          <p:cNvGrpSpPr/>
          <p:nvPr/>
        </p:nvGrpSpPr>
        <p:grpSpPr>
          <a:xfrm rot="7858211" flipV="1">
            <a:off x="9275862" y="3680692"/>
            <a:ext cx="641493" cy="734437"/>
            <a:chOff x="1382195" y="1849662"/>
            <a:chExt cx="1489509" cy="1211826"/>
          </a:xfrm>
        </p:grpSpPr>
        <p:cxnSp>
          <p:nvCxnSpPr>
            <p:cNvPr id="70" name="Gerade Verbindung mit Pfeil 69">
              <a:extLst>
                <a:ext uri="{FF2B5EF4-FFF2-40B4-BE49-F238E27FC236}">
                  <a16:creationId xmlns:a16="http://schemas.microsoft.com/office/drawing/2014/main" id="{F0B2E7FD-9141-6B6B-B175-F3A0933802FB}"/>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1" name="Gerade Verbindung mit Pfeil 70">
              <a:extLst>
                <a:ext uri="{FF2B5EF4-FFF2-40B4-BE49-F238E27FC236}">
                  <a16:creationId xmlns:a16="http://schemas.microsoft.com/office/drawing/2014/main" id="{3AED9DB1-B3CE-7931-48D8-8D900CA709E2}"/>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72" name="Textfeld 71">
            <a:extLst>
              <a:ext uri="{FF2B5EF4-FFF2-40B4-BE49-F238E27FC236}">
                <a16:creationId xmlns:a16="http://schemas.microsoft.com/office/drawing/2014/main" id="{5E02F135-293E-8236-718B-A7B92FE5EE49}"/>
              </a:ext>
            </a:extLst>
          </p:cNvPr>
          <p:cNvSpPr txBox="1"/>
          <p:nvPr/>
        </p:nvSpPr>
        <p:spPr>
          <a:xfrm>
            <a:off x="462322" y="5910055"/>
            <a:ext cx="2369160" cy="369332"/>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800" b="0" i="0" u="none" baseline="0">
                <a:solidFill>
                  <a:schemeClr val="tx1"/>
                </a:solidFill>
                <a:latin typeface="Calibri" panose="020F0502020204030204" pitchFamily="34" charset="0"/>
                <a:cs typeface="Calibri" panose="020F0502020204030204" pitchFamily="34" charset="0"/>
              </a:rPr>
              <a:t>Traditional Approach</a:t>
            </a:r>
          </a:p>
        </p:txBody>
      </p:sp>
      <p:sp>
        <p:nvSpPr>
          <p:cNvPr id="73" name="Textfeld 72">
            <a:extLst>
              <a:ext uri="{FF2B5EF4-FFF2-40B4-BE49-F238E27FC236}">
                <a16:creationId xmlns:a16="http://schemas.microsoft.com/office/drawing/2014/main" id="{2188C9A4-640F-AFA0-0973-AEDDF31E20EA}"/>
              </a:ext>
            </a:extLst>
          </p:cNvPr>
          <p:cNvSpPr txBox="1"/>
          <p:nvPr/>
        </p:nvSpPr>
        <p:spPr>
          <a:xfrm>
            <a:off x="5771170" y="6025458"/>
            <a:ext cx="3525648" cy="369332"/>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en-US" sz="1800" b="0" i="0" u="none" baseline="0">
                <a:solidFill>
                  <a:schemeClr val="tx1"/>
                </a:solidFill>
                <a:latin typeface="Calibri" panose="020F0502020204030204" pitchFamily="34" charset="0"/>
                <a:cs typeface="Calibri" panose="020F0502020204030204" pitchFamily="34" charset="0"/>
              </a:rPr>
              <a:t>Platform Ecosystem Approach</a:t>
            </a:r>
          </a:p>
        </p:txBody>
      </p:sp>
      <p:grpSp>
        <p:nvGrpSpPr>
          <p:cNvPr id="74" name="Gruppieren 73">
            <a:extLst>
              <a:ext uri="{FF2B5EF4-FFF2-40B4-BE49-F238E27FC236}">
                <a16:creationId xmlns:a16="http://schemas.microsoft.com/office/drawing/2014/main" id="{93347CA7-1005-E356-8F4F-D9E917081DDC}"/>
              </a:ext>
            </a:extLst>
          </p:cNvPr>
          <p:cNvGrpSpPr/>
          <p:nvPr/>
        </p:nvGrpSpPr>
        <p:grpSpPr>
          <a:xfrm rot="7858211" flipV="1">
            <a:off x="7074099" y="3706997"/>
            <a:ext cx="641493" cy="734437"/>
            <a:chOff x="1382195" y="1849662"/>
            <a:chExt cx="1489509" cy="1211826"/>
          </a:xfrm>
        </p:grpSpPr>
        <p:cxnSp>
          <p:nvCxnSpPr>
            <p:cNvPr id="75" name="Gerade Verbindung mit Pfeil 74">
              <a:extLst>
                <a:ext uri="{FF2B5EF4-FFF2-40B4-BE49-F238E27FC236}">
                  <a16:creationId xmlns:a16="http://schemas.microsoft.com/office/drawing/2014/main" id="{A4C236C9-5186-8155-C444-274BE0AE85C4}"/>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6" name="Gerade Verbindung mit Pfeil 75">
              <a:extLst>
                <a:ext uri="{FF2B5EF4-FFF2-40B4-BE49-F238E27FC236}">
                  <a16:creationId xmlns:a16="http://schemas.microsoft.com/office/drawing/2014/main" id="{2E9AE7B3-383F-EDF3-1C6E-36EB7E7277F8}"/>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81" name="Textfeld 80">
            <a:extLst>
              <a:ext uri="{FF2B5EF4-FFF2-40B4-BE49-F238E27FC236}">
                <a16:creationId xmlns:a16="http://schemas.microsoft.com/office/drawing/2014/main" id="{E44C3DBB-683E-44FC-676C-B174620CBC18}"/>
              </a:ext>
            </a:extLst>
          </p:cNvPr>
          <p:cNvSpPr txBox="1"/>
          <p:nvPr/>
        </p:nvSpPr>
        <p:spPr>
          <a:xfrm rot="18685928">
            <a:off x="8227659" y="2872177"/>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A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82" name="Textfeld 81">
            <a:extLst>
              <a:ext uri="{FF2B5EF4-FFF2-40B4-BE49-F238E27FC236}">
                <a16:creationId xmlns:a16="http://schemas.microsoft.com/office/drawing/2014/main" id="{8B6B24B4-916E-092E-3F4F-32B02A1E1371}"/>
              </a:ext>
            </a:extLst>
          </p:cNvPr>
          <p:cNvSpPr txBox="1"/>
          <p:nvPr/>
        </p:nvSpPr>
        <p:spPr>
          <a:xfrm rot="2962772">
            <a:off x="8400375" y="4744836"/>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C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83" name="Textfeld 82">
            <a:extLst>
              <a:ext uri="{FF2B5EF4-FFF2-40B4-BE49-F238E27FC236}">
                <a16:creationId xmlns:a16="http://schemas.microsoft.com/office/drawing/2014/main" id="{45EC2D5B-73DD-D161-1E90-77477E36CC16}"/>
              </a:ext>
            </a:extLst>
          </p:cNvPr>
          <p:cNvSpPr txBox="1"/>
          <p:nvPr/>
        </p:nvSpPr>
        <p:spPr>
          <a:xfrm>
            <a:off x="8909026" y="3610714"/>
            <a:ext cx="1411575" cy="415498"/>
          </a:xfrm>
          <a:prstGeom prst="rect">
            <a:avLst/>
          </a:prstGeom>
          <a:noFill/>
        </p:spPr>
        <p:txBody>
          <a:bodyPr vert="horz" wrap="square" rtlCol="0">
            <a:spAutoFit/>
          </a:bodyPr>
          <a:lstStyle/>
          <a:p>
            <a:pPr algn="ctr"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B </a:t>
            </a:r>
          </a:p>
          <a:p>
            <a:pPr algn="ctr" rtl="0" eaLnBrk="1" fontAlgn="auto" hangingPunct="1">
              <a:lnSpc>
                <a:spcPct val="100000"/>
              </a:lnSpc>
              <a:spcBef>
                <a:spcPts val="0"/>
              </a:spcBef>
              <a:spcAft>
                <a:spcPts val="0"/>
              </a:spcAft>
            </a:pP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84" name="Textfeld 83">
            <a:extLst>
              <a:ext uri="{FF2B5EF4-FFF2-40B4-BE49-F238E27FC236}">
                <a16:creationId xmlns:a16="http://schemas.microsoft.com/office/drawing/2014/main" id="{BA95A2F8-C4EF-08F2-E478-BE88F2E50A4B}"/>
              </a:ext>
            </a:extLst>
          </p:cNvPr>
          <p:cNvSpPr txBox="1"/>
          <p:nvPr/>
        </p:nvSpPr>
        <p:spPr>
          <a:xfrm>
            <a:off x="6874156" y="3610714"/>
            <a:ext cx="1090279" cy="415498"/>
          </a:xfrm>
          <a:prstGeom prst="rect">
            <a:avLst/>
          </a:prstGeom>
          <a:noFill/>
        </p:spPr>
        <p:txBody>
          <a:bodyPr vert="horz" wrap="square" rtlCol="0">
            <a:spAutoFit/>
          </a:bodyPr>
          <a:lstStyle/>
          <a:p>
            <a:pPr algn="ctr" rtl="0" eaLnBrk="1" fontAlgn="auto" hangingPunct="1">
              <a:lnSpc>
                <a:spcPct val="100000"/>
              </a:lnSpc>
              <a:spcBef>
                <a:spcPts val="0"/>
              </a:spcBef>
              <a:spcAft>
                <a:spcPts val="0"/>
              </a:spcAft>
            </a:pPr>
            <a:r>
              <a:rPr lang="en-US" sz="1050" b="0" i="0" u="none" baseline="0">
                <a:solidFill>
                  <a:schemeClr val="tx1"/>
                </a:solidFill>
                <a:latin typeface="Calibri" panose="020F0502020204030204" pitchFamily="34" charset="0"/>
                <a:cs typeface="Calibri" panose="020F0502020204030204" pitchFamily="34" charset="0"/>
              </a:rPr>
              <a:t>Aligned Requirements</a:t>
            </a:r>
          </a:p>
        </p:txBody>
      </p:sp>
      <p:sp>
        <p:nvSpPr>
          <p:cNvPr id="87" name="Rechteck 86">
            <a:extLst>
              <a:ext uri="{FF2B5EF4-FFF2-40B4-BE49-F238E27FC236}">
                <a16:creationId xmlns:a16="http://schemas.microsoft.com/office/drawing/2014/main" id="{B8667C99-D21D-4F1D-C8FF-11E39A07A4CB}"/>
              </a:ext>
            </a:extLst>
          </p:cNvPr>
          <p:cNvSpPr/>
          <p:nvPr/>
        </p:nvSpPr>
        <p:spPr>
          <a:xfrm>
            <a:off x="7845288" y="2090926"/>
            <a:ext cx="3835011" cy="3827616"/>
          </a:xfrm>
          <a:prstGeom prst="rect">
            <a:avLst/>
          </a:prstGeom>
          <a:solidFill>
            <a:schemeClr val="accent1">
              <a:alpha val="9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600" b="1">
                <a:solidFill>
                  <a:schemeClr val="tx1"/>
                </a:solidFill>
                <a:latin typeface="Calibri" panose="020F0502020204030204" pitchFamily="34" charset="0"/>
                <a:cs typeface="Calibri" panose="020F0502020204030204" pitchFamily="34" charset="0"/>
              </a:rPr>
              <a:t>COVESA</a:t>
            </a:r>
            <a:endParaRPr lang="de-DE" b="1">
              <a:solidFill>
                <a:schemeClr val="tx1"/>
              </a:solidFill>
              <a:latin typeface="Calibri" panose="020F0502020204030204" pitchFamily="34" charset="0"/>
              <a:cs typeface="Calibri" panose="020F0502020204030204" pitchFamily="34" charset="0"/>
            </a:endParaRPr>
          </a:p>
        </p:txBody>
      </p:sp>
      <p:pic>
        <p:nvPicPr>
          <p:cNvPr id="3" name="Grafik 2">
            <a:extLst>
              <a:ext uri="{FF2B5EF4-FFF2-40B4-BE49-F238E27FC236}">
                <a16:creationId xmlns:a16="http://schemas.microsoft.com/office/drawing/2014/main" id="{2C4F2580-795B-0EB6-7F8C-628684B9AD88}"/>
              </a:ext>
            </a:extLst>
          </p:cNvPr>
          <p:cNvPicPr>
            <a:picLocks noChangeAspect="1"/>
          </p:cNvPicPr>
          <p:nvPr/>
        </p:nvPicPr>
        <p:blipFill>
          <a:blip r:embed="rId3"/>
          <a:stretch>
            <a:fillRect/>
          </a:stretch>
        </p:blipFill>
        <p:spPr>
          <a:xfrm>
            <a:off x="7219279" y="4117393"/>
            <a:ext cx="307456" cy="299573"/>
          </a:xfrm>
          <a:prstGeom prst="rect">
            <a:avLst/>
          </a:prstGeom>
        </p:spPr>
      </p:pic>
      <p:pic>
        <p:nvPicPr>
          <p:cNvPr id="93" name="Grafik 92">
            <a:extLst>
              <a:ext uri="{FF2B5EF4-FFF2-40B4-BE49-F238E27FC236}">
                <a16:creationId xmlns:a16="http://schemas.microsoft.com/office/drawing/2014/main" id="{C3CF7B33-17DB-6A5A-8686-8BA13BD9A02C}"/>
              </a:ext>
            </a:extLst>
          </p:cNvPr>
          <p:cNvPicPr>
            <a:picLocks noChangeAspect="1"/>
          </p:cNvPicPr>
          <p:nvPr/>
        </p:nvPicPr>
        <p:blipFill>
          <a:blip r:embed="rId3"/>
          <a:stretch>
            <a:fillRect/>
          </a:stretch>
        </p:blipFill>
        <p:spPr>
          <a:xfrm>
            <a:off x="8546852" y="4890865"/>
            <a:ext cx="307456" cy="299573"/>
          </a:xfrm>
          <a:prstGeom prst="rect">
            <a:avLst/>
          </a:prstGeom>
        </p:spPr>
      </p:pic>
      <p:pic>
        <p:nvPicPr>
          <p:cNvPr id="94" name="Grafik 93">
            <a:extLst>
              <a:ext uri="{FF2B5EF4-FFF2-40B4-BE49-F238E27FC236}">
                <a16:creationId xmlns:a16="http://schemas.microsoft.com/office/drawing/2014/main" id="{6B05016C-6784-BCEF-962E-D05F5D9BD23C}"/>
              </a:ext>
            </a:extLst>
          </p:cNvPr>
          <p:cNvPicPr>
            <a:picLocks noChangeAspect="1"/>
          </p:cNvPicPr>
          <p:nvPr/>
        </p:nvPicPr>
        <p:blipFill>
          <a:blip r:embed="rId3"/>
          <a:stretch>
            <a:fillRect/>
          </a:stretch>
        </p:blipFill>
        <p:spPr>
          <a:xfrm>
            <a:off x="9408163" y="4110663"/>
            <a:ext cx="307456" cy="299573"/>
          </a:xfrm>
          <a:prstGeom prst="rect">
            <a:avLst/>
          </a:prstGeom>
        </p:spPr>
      </p:pic>
      <p:pic>
        <p:nvPicPr>
          <p:cNvPr id="95" name="Grafik 94">
            <a:extLst>
              <a:ext uri="{FF2B5EF4-FFF2-40B4-BE49-F238E27FC236}">
                <a16:creationId xmlns:a16="http://schemas.microsoft.com/office/drawing/2014/main" id="{DF795106-E4ED-8CF6-E451-AFBCD8D4CF49}"/>
              </a:ext>
            </a:extLst>
          </p:cNvPr>
          <p:cNvPicPr>
            <a:picLocks noChangeAspect="1"/>
          </p:cNvPicPr>
          <p:nvPr/>
        </p:nvPicPr>
        <p:blipFill>
          <a:blip r:embed="rId3"/>
          <a:stretch>
            <a:fillRect/>
          </a:stretch>
        </p:blipFill>
        <p:spPr>
          <a:xfrm>
            <a:off x="8989362" y="3206858"/>
            <a:ext cx="307456" cy="299573"/>
          </a:xfrm>
          <a:prstGeom prst="rect">
            <a:avLst/>
          </a:prstGeom>
        </p:spPr>
      </p:pic>
    </p:spTree>
    <p:extLst>
      <p:ext uri="{BB962C8B-B14F-4D97-AF65-F5344CB8AC3E}">
        <p14:creationId xmlns:p14="http://schemas.microsoft.com/office/powerpoint/2010/main" val="2521408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fontScale="90000"/>
          </a:bodyPr>
          <a:lstStyle/>
          <a:p>
            <a:pPr>
              <a:buSzPts val="3600"/>
            </a:pPr>
            <a:r>
              <a:rPr lang="en-US" sz="3600">
                <a:latin typeface="Calibri" panose="020F0502020204030204" pitchFamily="34" charset="0"/>
                <a:cs typeface="Calibri" panose="020F0502020204030204" pitchFamily="34" charset="0"/>
              </a:rPr>
              <a:t>With an AOSP-based App Store, </a:t>
            </a:r>
            <a:br>
              <a:rPr lang="en-US" sz="3600">
                <a:latin typeface="Calibri" panose="020F0502020204030204" pitchFamily="34" charset="0"/>
                <a:cs typeface="Calibri" panose="020F0502020204030204" pitchFamily="34" charset="0"/>
              </a:rPr>
            </a:br>
            <a:r>
              <a:rPr lang="en-US" sz="3600">
                <a:latin typeface="Calibri" panose="020F0502020204030204" pitchFamily="34" charset="0"/>
                <a:cs typeface="Calibri" panose="020F0502020204030204" pitchFamily="34" charset="0"/>
              </a:rPr>
              <a:t>OEMs support a relevant 3rd Party Ecosystem to emerge. </a:t>
            </a:r>
            <a:br>
              <a:rPr lang="en-US" sz="3600">
                <a:latin typeface="Calibri" panose="020F0502020204030204" pitchFamily="34" charset="0"/>
                <a:cs typeface="Calibri" panose="020F0502020204030204" pitchFamily="34" charset="0"/>
              </a:rPr>
            </a:br>
            <a:br>
              <a:rPr lang="de-DE" sz="3600">
                <a:latin typeface="Calibri" panose="020F0502020204030204" pitchFamily="34" charset="0"/>
                <a:cs typeface="Calibri" panose="020F0502020204030204" pitchFamily="34" charset="0"/>
              </a:rPr>
            </a:br>
            <a:endParaRPr>
              <a:latin typeface="Calibri" panose="020F0502020204030204" pitchFamily="34" charset="0"/>
              <a:cs typeface="Calibri" panose="020F0502020204030204" pitchFamily="34" charset="0"/>
            </a:endParaRPr>
          </a:p>
        </p:txBody>
      </p:sp>
      <p:sp>
        <p:nvSpPr>
          <p:cNvPr id="5" name="Arrow: Down 58">
            <a:extLst>
              <a:ext uri="{FF2B5EF4-FFF2-40B4-BE49-F238E27FC236}">
                <a16:creationId xmlns:a16="http://schemas.microsoft.com/office/drawing/2014/main" id="{6042169E-EA4A-B667-046A-2470DFFD6EF1}"/>
              </a:ext>
            </a:extLst>
          </p:cNvPr>
          <p:cNvSpPr/>
          <p:nvPr/>
        </p:nvSpPr>
        <p:spPr>
          <a:xfrm rot="5400000" flipH="1">
            <a:off x="8951824" y="1363271"/>
            <a:ext cx="539961" cy="4851088"/>
          </a:xfrm>
          <a:prstGeom prst="downArrow">
            <a:avLst>
              <a:gd name="adj1" fmla="val 50000"/>
              <a:gd name="adj2" fmla="val 496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nvGrpSpPr>
          <p:cNvPr id="6" name="Gruppieren 5">
            <a:extLst>
              <a:ext uri="{FF2B5EF4-FFF2-40B4-BE49-F238E27FC236}">
                <a16:creationId xmlns:a16="http://schemas.microsoft.com/office/drawing/2014/main" id="{6C66D49A-7358-BF8D-36C4-D291957C9CE2}"/>
              </a:ext>
            </a:extLst>
          </p:cNvPr>
          <p:cNvGrpSpPr/>
          <p:nvPr/>
        </p:nvGrpSpPr>
        <p:grpSpPr>
          <a:xfrm rot="10800000">
            <a:off x="7098573" y="2161654"/>
            <a:ext cx="4625414" cy="3254323"/>
            <a:chOff x="476147" y="2807874"/>
            <a:chExt cx="4628552" cy="2817116"/>
          </a:xfrm>
          <a:solidFill>
            <a:schemeClr val="bg1">
              <a:alpha val="25000"/>
            </a:schemeClr>
          </a:solidFill>
        </p:grpSpPr>
        <p:sp>
          <p:nvSpPr>
            <p:cNvPr id="7" name="Freeform: Shape 32">
              <a:extLst>
                <a:ext uri="{FF2B5EF4-FFF2-40B4-BE49-F238E27FC236}">
                  <a16:creationId xmlns:a16="http://schemas.microsoft.com/office/drawing/2014/main" id="{CD1EA9A8-FE31-32B8-B826-014F6232696D}"/>
                </a:ext>
              </a:extLst>
            </p:cNvPr>
            <p:cNvSpPr/>
            <p:nvPr/>
          </p:nvSpPr>
          <p:spPr>
            <a:xfrm>
              <a:off x="476147" y="2807874"/>
              <a:ext cx="851228" cy="2817116"/>
            </a:xfrm>
            <a:custGeom>
              <a:avLst/>
              <a:gdLst>
                <a:gd name="connsiteX0" fmla="*/ 1008972 w 1008360"/>
                <a:gd name="connsiteY0" fmla="*/ 262959 h 3498706"/>
                <a:gd name="connsiteX1" fmla="*/ 1008972 w 1008360"/>
                <a:gd name="connsiteY1" fmla="*/ 3241520 h 3498706"/>
                <a:gd name="connsiteX2" fmla="*/ 945109 w 1008360"/>
                <a:gd name="connsiteY2" fmla="*/ 3319439 h 3498706"/>
                <a:gd name="connsiteX3" fmla="*/ 97322 w 1008360"/>
                <a:gd name="connsiteY3" fmla="*/ 3502395 h 3498706"/>
                <a:gd name="connsiteX4" fmla="*/ 0 w 1008360"/>
                <a:gd name="connsiteY4" fmla="*/ 3424935 h 3498706"/>
                <a:gd name="connsiteX5" fmla="*/ 0 w 1008360"/>
                <a:gd name="connsiteY5" fmla="*/ 79468 h 3498706"/>
                <a:gd name="connsiteX6" fmla="*/ 97322 w 1008360"/>
                <a:gd name="connsiteY6" fmla="*/ 2084 h 3498706"/>
                <a:gd name="connsiteX7" fmla="*/ 945109 w 1008360"/>
                <a:gd name="connsiteY7" fmla="*/ 185040 h 3498706"/>
                <a:gd name="connsiteX8" fmla="*/ 1008972 w 1008360"/>
                <a:gd name="connsiteY8" fmla="*/ 262959 h 3498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360" h="3498706">
                  <a:moveTo>
                    <a:pt x="1008972" y="262959"/>
                  </a:moveTo>
                  <a:lnTo>
                    <a:pt x="1008972" y="3241520"/>
                  </a:lnTo>
                  <a:cubicBezTo>
                    <a:pt x="1008972" y="3279410"/>
                    <a:pt x="982235" y="3311952"/>
                    <a:pt x="945109" y="3319439"/>
                  </a:cubicBezTo>
                  <a:cubicBezTo>
                    <a:pt x="652532" y="3378183"/>
                    <a:pt x="369732" y="3439296"/>
                    <a:pt x="97322" y="3502395"/>
                  </a:cubicBezTo>
                  <a:cubicBezTo>
                    <a:pt x="47515" y="3513930"/>
                    <a:pt x="0" y="3476117"/>
                    <a:pt x="0" y="3424935"/>
                  </a:cubicBezTo>
                  <a:lnTo>
                    <a:pt x="0" y="79468"/>
                  </a:lnTo>
                  <a:cubicBezTo>
                    <a:pt x="0" y="28362"/>
                    <a:pt x="47515" y="-9451"/>
                    <a:pt x="97322" y="2084"/>
                  </a:cubicBezTo>
                  <a:cubicBezTo>
                    <a:pt x="369732" y="65259"/>
                    <a:pt x="652455" y="126296"/>
                    <a:pt x="945109" y="185040"/>
                  </a:cubicBezTo>
                  <a:cubicBezTo>
                    <a:pt x="982235" y="192527"/>
                    <a:pt x="1008972" y="225069"/>
                    <a:pt x="1008972" y="262959"/>
                  </a:cubicBezTo>
                  <a:close/>
                </a:path>
              </a:pathLst>
            </a:custGeom>
            <a:grpFill/>
          </p:spPr>
          <p:txBody>
            <a:bodyPr vert="horz" wrap="square" tIns="144000" rtlCol="0" anchor="t">
              <a:noAutofit/>
            </a:bodyPr>
            <a:lstStyle/>
            <a:p>
              <a:pPr defTabSz="457200"/>
              <a:endParaRPr lang="en-US" sz="1200">
                <a:solidFill>
                  <a:srgbClr val="DDDAD2">
                    <a:lumMod val="25000"/>
                  </a:srgbClr>
                </a:solidFill>
                <a:latin typeface="Calibri" panose="020F0502020204030204" pitchFamily="34" charset="0"/>
                <a:cs typeface="Calibri" panose="020F0502020204030204" pitchFamily="34" charset="0"/>
              </a:endParaRPr>
            </a:p>
          </p:txBody>
        </p:sp>
        <p:sp>
          <p:nvSpPr>
            <p:cNvPr id="8" name="Freeform: Shape 33">
              <a:extLst>
                <a:ext uri="{FF2B5EF4-FFF2-40B4-BE49-F238E27FC236}">
                  <a16:creationId xmlns:a16="http://schemas.microsoft.com/office/drawing/2014/main" id="{907FAF0A-65B3-F58C-09FF-B4A07597D660}"/>
                </a:ext>
              </a:extLst>
            </p:cNvPr>
            <p:cNvSpPr/>
            <p:nvPr/>
          </p:nvSpPr>
          <p:spPr>
            <a:xfrm>
              <a:off x="1420494" y="2998125"/>
              <a:ext cx="851228" cy="2435760"/>
            </a:xfrm>
            <a:custGeom>
              <a:avLst/>
              <a:gdLst>
                <a:gd name="connsiteX0" fmla="*/ 1008972 w 1008360"/>
                <a:gd name="connsiteY0" fmla="*/ 232398 h 3025082"/>
                <a:gd name="connsiteX1" fmla="*/ 1008972 w 1008360"/>
                <a:gd name="connsiteY1" fmla="*/ 2799517 h 3025082"/>
                <a:gd name="connsiteX2" fmla="*/ 942588 w 1008360"/>
                <a:gd name="connsiteY2" fmla="*/ 2877894 h 3025082"/>
                <a:gd name="connsiteX3" fmla="*/ 94343 w 1008360"/>
                <a:gd name="connsiteY3" fmla="*/ 3030447 h 3025082"/>
                <a:gd name="connsiteX4" fmla="*/ 0 w 1008360"/>
                <a:gd name="connsiteY4" fmla="*/ 2952451 h 3025082"/>
                <a:gd name="connsiteX5" fmla="*/ 0 w 1008360"/>
                <a:gd name="connsiteY5" fmla="*/ 79463 h 3025082"/>
                <a:gd name="connsiteX6" fmla="*/ 94343 w 1008360"/>
                <a:gd name="connsiteY6" fmla="*/ 1468 h 3025082"/>
                <a:gd name="connsiteX7" fmla="*/ 942588 w 1008360"/>
                <a:gd name="connsiteY7" fmla="*/ 154020 h 3025082"/>
                <a:gd name="connsiteX8" fmla="*/ 1008972 w 1008360"/>
                <a:gd name="connsiteY8" fmla="*/ 232398 h 30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360" h="3025082">
                  <a:moveTo>
                    <a:pt x="1008972" y="232398"/>
                  </a:moveTo>
                  <a:lnTo>
                    <a:pt x="1008972" y="2799517"/>
                  </a:lnTo>
                  <a:cubicBezTo>
                    <a:pt x="1008972" y="2838323"/>
                    <a:pt x="980860" y="2871401"/>
                    <a:pt x="942588" y="2877894"/>
                  </a:cubicBezTo>
                  <a:cubicBezTo>
                    <a:pt x="651997" y="2926708"/>
                    <a:pt x="369045" y="2977584"/>
                    <a:pt x="94343" y="3030447"/>
                  </a:cubicBezTo>
                  <a:cubicBezTo>
                    <a:pt x="45376" y="3039843"/>
                    <a:pt x="0" y="3002258"/>
                    <a:pt x="0" y="2952451"/>
                  </a:cubicBezTo>
                  <a:lnTo>
                    <a:pt x="0" y="79463"/>
                  </a:lnTo>
                  <a:cubicBezTo>
                    <a:pt x="0" y="29580"/>
                    <a:pt x="45376" y="-8005"/>
                    <a:pt x="94343" y="1468"/>
                  </a:cubicBezTo>
                  <a:cubicBezTo>
                    <a:pt x="369045" y="54330"/>
                    <a:pt x="651997" y="105207"/>
                    <a:pt x="942588" y="154020"/>
                  </a:cubicBezTo>
                  <a:cubicBezTo>
                    <a:pt x="980860" y="160437"/>
                    <a:pt x="1008972" y="193591"/>
                    <a:pt x="1008972" y="232398"/>
                  </a:cubicBezTo>
                  <a:close/>
                </a:path>
              </a:pathLst>
            </a:custGeom>
            <a:grpFill/>
          </p:spPr>
          <p:txBody>
            <a:bodyPr vert="horz" wrap="square" tIns="144000" rtlCol="0" anchor="t">
              <a:noAutofit/>
            </a:bodyPr>
            <a:lstStyle/>
            <a:p>
              <a:pPr defTabSz="457200"/>
              <a:endParaRPr lang="en-US" sz="1200">
                <a:solidFill>
                  <a:srgbClr val="DDDAD2">
                    <a:lumMod val="25000"/>
                  </a:srgbClr>
                </a:solidFill>
                <a:latin typeface="Calibri" panose="020F0502020204030204" pitchFamily="34" charset="0"/>
                <a:cs typeface="Calibri" panose="020F0502020204030204" pitchFamily="34" charset="0"/>
              </a:endParaRPr>
            </a:p>
          </p:txBody>
        </p:sp>
        <p:sp>
          <p:nvSpPr>
            <p:cNvPr id="9" name="Freeform: Shape 34">
              <a:extLst>
                <a:ext uri="{FF2B5EF4-FFF2-40B4-BE49-F238E27FC236}">
                  <a16:creationId xmlns:a16="http://schemas.microsoft.com/office/drawing/2014/main" id="{677DF3FE-1CBD-C59C-062B-D333C09B7628}"/>
                </a:ext>
              </a:extLst>
            </p:cNvPr>
            <p:cNvSpPr/>
            <p:nvPr/>
          </p:nvSpPr>
          <p:spPr>
            <a:xfrm>
              <a:off x="2364841" y="3156937"/>
              <a:ext cx="851228" cy="2122064"/>
            </a:xfrm>
            <a:custGeom>
              <a:avLst/>
              <a:gdLst>
                <a:gd name="connsiteX0" fmla="*/ 1008896 w 1008360"/>
                <a:gd name="connsiteY0" fmla="*/ 207654 h 2635488"/>
                <a:gd name="connsiteX1" fmla="*/ 1008896 w 1008360"/>
                <a:gd name="connsiteY1" fmla="*/ 2429791 h 2635488"/>
                <a:gd name="connsiteX2" fmla="*/ 940449 w 1008360"/>
                <a:gd name="connsiteY2" fmla="*/ 2508474 h 2635488"/>
                <a:gd name="connsiteX3" fmla="*/ 92128 w 1008360"/>
                <a:gd name="connsiteY3" fmla="*/ 2636429 h 2635488"/>
                <a:gd name="connsiteX4" fmla="*/ 0 w 1008360"/>
                <a:gd name="connsiteY4" fmla="*/ 2557975 h 2635488"/>
                <a:gd name="connsiteX5" fmla="*/ 0 w 1008360"/>
                <a:gd name="connsiteY5" fmla="*/ 79470 h 2635488"/>
                <a:gd name="connsiteX6" fmla="*/ 92128 w 1008360"/>
                <a:gd name="connsiteY6" fmla="*/ 1016 h 2635488"/>
                <a:gd name="connsiteX7" fmla="*/ 940449 w 1008360"/>
                <a:gd name="connsiteY7" fmla="*/ 129047 h 2635488"/>
                <a:gd name="connsiteX8" fmla="*/ 1008896 w 1008360"/>
                <a:gd name="connsiteY8" fmla="*/ 207654 h 263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360" h="2635488">
                  <a:moveTo>
                    <a:pt x="1008896" y="207654"/>
                  </a:moveTo>
                  <a:lnTo>
                    <a:pt x="1008896" y="2429791"/>
                  </a:lnTo>
                  <a:cubicBezTo>
                    <a:pt x="1008896" y="2469362"/>
                    <a:pt x="979638" y="2502897"/>
                    <a:pt x="940449" y="2508474"/>
                  </a:cubicBezTo>
                  <a:cubicBezTo>
                    <a:pt x="651310" y="2549266"/>
                    <a:pt x="368434" y="2591969"/>
                    <a:pt x="92128" y="2636429"/>
                  </a:cubicBezTo>
                  <a:cubicBezTo>
                    <a:pt x="43772" y="2644221"/>
                    <a:pt x="0" y="2606942"/>
                    <a:pt x="0" y="2557975"/>
                  </a:cubicBezTo>
                  <a:lnTo>
                    <a:pt x="0" y="79470"/>
                  </a:lnTo>
                  <a:cubicBezTo>
                    <a:pt x="0" y="30503"/>
                    <a:pt x="43848" y="-6699"/>
                    <a:pt x="92128" y="1016"/>
                  </a:cubicBezTo>
                  <a:cubicBezTo>
                    <a:pt x="368357" y="45476"/>
                    <a:pt x="651310" y="88255"/>
                    <a:pt x="940449" y="129047"/>
                  </a:cubicBezTo>
                  <a:cubicBezTo>
                    <a:pt x="979638" y="134547"/>
                    <a:pt x="1008896" y="168083"/>
                    <a:pt x="1008896" y="207654"/>
                  </a:cubicBezTo>
                  <a:close/>
                </a:path>
              </a:pathLst>
            </a:custGeom>
            <a:grpFill/>
          </p:spPr>
          <p:txBody>
            <a:bodyPr vert="horz" wrap="square" tIns="144000" rtlCol="0" anchor="t">
              <a:noAutofit/>
            </a:bodyPr>
            <a:lstStyle/>
            <a:p>
              <a:pPr defTabSz="457200"/>
              <a:endParaRPr lang="en-US" sz="1200">
                <a:solidFill>
                  <a:srgbClr val="DDDAD2">
                    <a:lumMod val="25000"/>
                  </a:srgbClr>
                </a:solidFill>
                <a:latin typeface="Calibri" panose="020F0502020204030204" pitchFamily="34" charset="0"/>
                <a:cs typeface="Calibri" panose="020F0502020204030204" pitchFamily="34" charset="0"/>
              </a:endParaRPr>
            </a:p>
          </p:txBody>
        </p:sp>
        <p:sp>
          <p:nvSpPr>
            <p:cNvPr id="10" name="Freeform: Shape 35">
              <a:extLst>
                <a:ext uri="{FF2B5EF4-FFF2-40B4-BE49-F238E27FC236}">
                  <a16:creationId xmlns:a16="http://schemas.microsoft.com/office/drawing/2014/main" id="{BA25F315-FD62-7C59-F46E-0EAC00ED286C}"/>
                </a:ext>
              </a:extLst>
            </p:cNvPr>
            <p:cNvSpPr/>
            <p:nvPr/>
          </p:nvSpPr>
          <p:spPr>
            <a:xfrm>
              <a:off x="3309124" y="3290079"/>
              <a:ext cx="851228" cy="1851424"/>
            </a:xfrm>
            <a:custGeom>
              <a:avLst/>
              <a:gdLst>
                <a:gd name="connsiteX0" fmla="*/ 1008972 w 1008360"/>
                <a:gd name="connsiteY0" fmla="*/ 186905 h 2299368"/>
                <a:gd name="connsiteX1" fmla="*/ 1008972 w 1008360"/>
                <a:gd name="connsiteY1" fmla="*/ 2119826 h 2299368"/>
                <a:gd name="connsiteX2" fmla="*/ 938769 w 1008360"/>
                <a:gd name="connsiteY2" fmla="*/ 2198738 h 2299368"/>
                <a:gd name="connsiteX3" fmla="*/ 90141 w 1008360"/>
                <a:gd name="connsiteY3" fmla="*/ 2306067 h 2299368"/>
                <a:gd name="connsiteX4" fmla="*/ 0 w 1008360"/>
                <a:gd name="connsiteY4" fmla="*/ 2227385 h 2299368"/>
                <a:gd name="connsiteX5" fmla="*/ 0 w 1008360"/>
                <a:gd name="connsiteY5" fmla="*/ 79423 h 2299368"/>
                <a:gd name="connsiteX6" fmla="*/ 90141 w 1008360"/>
                <a:gd name="connsiteY6" fmla="*/ 740 h 2299368"/>
                <a:gd name="connsiteX7" fmla="*/ 938769 w 1008360"/>
                <a:gd name="connsiteY7" fmla="*/ 108070 h 2299368"/>
                <a:gd name="connsiteX8" fmla="*/ 1008972 w 1008360"/>
                <a:gd name="connsiteY8" fmla="*/ 186905 h 2299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360" h="2299368">
                  <a:moveTo>
                    <a:pt x="1008972" y="186905"/>
                  </a:moveTo>
                  <a:lnTo>
                    <a:pt x="1008972" y="2119826"/>
                  </a:lnTo>
                  <a:cubicBezTo>
                    <a:pt x="1008972" y="2160084"/>
                    <a:pt x="978798" y="2194002"/>
                    <a:pt x="938769" y="2198738"/>
                  </a:cubicBezTo>
                  <a:cubicBezTo>
                    <a:pt x="650622" y="2232732"/>
                    <a:pt x="367593" y="2268483"/>
                    <a:pt x="90141" y="2306067"/>
                  </a:cubicBezTo>
                  <a:cubicBezTo>
                    <a:pt x="42397" y="2312561"/>
                    <a:pt x="0" y="2275511"/>
                    <a:pt x="0" y="2227385"/>
                  </a:cubicBezTo>
                  <a:lnTo>
                    <a:pt x="0" y="79423"/>
                  </a:lnTo>
                  <a:cubicBezTo>
                    <a:pt x="0" y="31297"/>
                    <a:pt x="42473" y="-5753"/>
                    <a:pt x="90141" y="740"/>
                  </a:cubicBezTo>
                  <a:cubicBezTo>
                    <a:pt x="367593" y="38325"/>
                    <a:pt x="650545" y="74076"/>
                    <a:pt x="938769" y="108070"/>
                  </a:cubicBezTo>
                  <a:cubicBezTo>
                    <a:pt x="978798" y="112729"/>
                    <a:pt x="1008972" y="146647"/>
                    <a:pt x="1008972" y="186905"/>
                  </a:cubicBezTo>
                  <a:close/>
                </a:path>
              </a:pathLst>
            </a:custGeom>
            <a:grpFill/>
          </p:spPr>
          <p:txBody>
            <a:bodyPr vert="horz" wrap="square" tIns="144000" rtlCol="0" anchor="t">
              <a:noAutofit/>
            </a:bodyPr>
            <a:lstStyle/>
            <a:p>
              <a:pPr defTabSz="457200"/>
              <a:endParaRPr lang="en-US" sz="1200">
                <a:solidFill>
                  <a:srgbClr val="DDDAD2">
                    <a:lumMod val="25000"/>
                  </a:srgbClr>
                </a:solidFill>
                <a:latin typeface="Calibri" panose="020F0502020204030204" pitchFamily="34" charset="0"/>
                <a:cs typeface="Calibri" panose="020F0502020204030204" pitchFamily="34" charset="0"/>
              </a:endParaRPr>
            </a:p>
          </p:txBody>
        </p:sp>
        <p:sp>
          <p:nvSpPr>
            <p:cNvPr id="11" name="Freeform: Shape 36">
              <a:extLst>
                <a:ext uri="{FF2B5EF4-FFF2-40B4-BE49-F238E27FC236}">
                  <a16:creationId xmlns:a16="http://schemas.microsoft.com/office/drawing/2014/main" id="{5E3708AB-DF1A-8F9F-750A-3D84BB24C0A4}"/>
                </a:ext>
              </a:extLst>
            </p:cNvPr>
            <p:cNvSpPr/>
            <p:nvPr/>
          </p:nvSpPr>
          <p:spPr>
            <a:xfrm>
              <a:off x="4253471" y="3401591"/>
              <a:ext cx="851228" cy="1629991"/>
            </a:xfrm>
            <a:custGeom>
              <a:avLst/>
              <a:gdLst>
                <a:gd name="connsiteX0" fmla="*/ 1008972 w 1008360"/>
                <a:gd name="connsiteY0" fmla="*/ 168806 h 2024360"/>
                <a:gd name="connsiteX1" fmla="*/ 1008972 w 1008360"/>
                <a:gd name="connsiteY1" fmla="*/ 1860943 h 2024360"/>
                <a:gd name="connsiteX2" fmla="*/ 937164 w 1008360"/>
                <a:gd name="connsiteY2" fmla="*/ 1940008 h 2024360"/>
                <a:gd name="connsiteX3" fmla="*/ 88384 w 1008360"/>
                <a:gd name="connsiteY3" fmla="*/ 2029232 h 2024360"/>
                <a:gd name="connsiteX4" fmla="*/ 0 w 1008360"/>
                <a:gd name="connsiteY4" fmla="*/ 1950320 h 2024360"/>
                <a:gd name="connsiteX5" fmla="*/ 0 w 1008360"/>
                <a:gd name="connsiteY5" fmla="*/ 79429 h 2024360"/>
                <a:gd name="connsiteX6" fmla="*/ 88384 w 1008360"/>
                <a:gd name="connsiteY6" fmla="*/ 517 h 2024360"/>
                <a:gd name="connsiteX7" fmla="*/ 937164 w 1008360"/>
                <a:gd name="connsiteY7" fmla="*/ 89742 h 2024360"/>
                <a:gd name="connsiteX8" fmla="*/ 1008972 w 1008360"/>
                <a:gd name="connsiteY8" fmla="*/ 168806 h 202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360" h="2024360">
                  <a:moveTo>
                    <a:pt x="1008972" y="168806"/>
                  </a:moveTo>
                  <a:lnTo>
                    <a:pt x="1008972" y="1860943"/>
                  </a:lnTo>
                  <a:cubicBezTo>
                    <a:pt x="1008972" y="1901812"/>
                    <a:pt x="977881" y="1936035"/>
                    <a:pt x="937164" y="1940008"/>
                  </a:cubicBezTo>
                  <a:cubicBezTo>
                    <a:pt x="649782" y="1968043"/>
                    <a:pt x="366753" y="1997835"/>
                    <a:pt x="88384" y="2029232"/>
                  </a:cubicBezTo>
                  <a:cubicBezTo>
                    <a:pt x="41251" y="2034580"/>
                    <a:pt x="0" y="1997759"/>
                    <a:pt x="0" y="1950320"/>
                  </a:cubicBezTo>
                  <a:lnTo>
                    <a:pt x="0" y="79429"/>
                  </a:lnTo>
                  <a:cubicBezTo>
                    <a:pt x="0" y="31990"/>
                    <a:pt x="41251" y="-4830"/>
                    <a:pt x="88384" y="517"/>
                  </a:cubicBezTo>
                  <a:cubicBezTo>
                    <a:pt x="366753" y="31990"/>
                    <a:pt x="649782" y="61706"/>
                    <a:pt x="937164" y="89742"/>
                  </a:cubicBezTo>
                  <a:cubicBezTo>
                    <a:pt x="977881" y="93714"/>
                    <a:pt x="1008972" y="127937"/>
                    <a:pt x="1008972" y="168806"/>
                  </a:cubicBezTo>
                  <a:close/>
                </a:path>
              </a:pathLst>
            </a:custGeom>
            <a:grpFill/>
          </p:spPr>
          <p:txBody>
            <a:bodyPr vert="horz" wrap="square" tIns="144000" rtlCol="0" anchor="t">
              <a:noAutofit/>
            </a:bodyPr>
            <a:lstStyle/>
            <a:p>
              <a:pPr defTabSz="457200"/>
              <a:endParaRPr lang="en-US" sz="1200">
                <a:solidFill>
                  <a:srgbClr val="DDDAD2">
                    <a:lumMod val="25000"/>
                  </a:srgbClr>
                </a:solidFill>
                <a:latin typeface="Calibri" panose="020F0502020204030204" pitchFamily="34" charset="0"/>
                <a:cs typeface="Calibri" panose="020F0502020204030204" pitchFamily="34" charset="0"/>
              </a:endParaRPr>
            </a:p>
          </p:txBody>
        </p:sp>
      </p:grpSp>
      <p:sp>
        <p:nvSpPr>
          <p:cNvPr id="20" name="Richtungspfeil 6">
            <a:extLst>
              <a:ext uri="{FF2B5EF4-FFF2-40B4-BE49-F238E27FC236}">
                <a16:creationId xmlns:a16="http://schemas.microsoft.com/office/drawing/2014/main" id="{2DF7FEE9-A024-F447-1840-58057EBB8495}"/>
              </a:ext>
            </a:extLst>
          </p:cNvPr>
          <p:cNvSpPr/>
          <p:nvPr/>
        </p:nvSpPr>
        <p:spPr>
          <a:xfrm>
            <a:off x="488948" y="1616315"/>
            <a:ext cx="4925838" cy="777915"/>
          </a:xfrm>
          <a:prstGeom prst="homePlat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44000" tIns="108000" rIns="144000" bIns="108000" numCol="1" spcCol="0" rtlCol="0" fromWordArt="0" anchor="ctr" anchorCtr="0" forceAA="0" compatLnSpc="1">
            <a:prstTxWarp prst="textNoShape">
              <a:avLst/>
            </a:prstTxWarp>
            <a:noAutofit/>
          </a:bodyPr>
          <a:lstStyle/>
          <a:p>
            <a:pPr defTabSz="457155">
              <a:lnSpc>
                <a:spcPct val="95000"/>
              </a:lnSpc>
              <a:spcBef>
                <a:spcPct val="0"/>
              </a:spcBef>
            </a:pPr>
            <a:r>
              <a:rPr lang="de-DE" sz="2400" b="1" cap="all">
                <a:solidFill>
                  <a:srgbClr val="FFFFFF"/>
                </a:solidFill>
                <a:latin typeface="Calibri" panose="020F0502020204030204" pitchFamily="34" charset="0"/>
                <a:cs typeface="Calibri" panose="020F0502020204030204" pitchFamily="34" charset="0"/>
              </a:rPr>
              <a:t>App Provider</a:t>
            </a:r>
          </a:p>
        </p:txBody>
      </p:sp>
      <p:sp>
        <p:nvSpPr>
          <p:cNvPr id="21" name="Richtungspfeil 9">
            <a:extLst>
              <a:ext uri="{FF2B5EF4-FFF2-40B4-BE49-F238E27FC236}">
                <a16:creationId xmlns:a16="http://schemas.microsoft.com/office/drawing/2014/main" id="{C3330CCC-ACC4-1B48-35AE-2403003D18C5}"/>
              </a:ext>
            </a:extLst>
          </p:cNvPr>
          <p:cNvSpPr/>
          <p:nvPr/>
        </p:nvSpPr>
        <p:spPr>
          <a:xfrm rot="10800000">
            <a:off x="6796262" y="1609131"/>
            <a:ext cx="4925838" cy="777915"/>
          </a:xfrm>
          <a:prstGeom prst="homePlat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44000" tIns="108000" rIns="144000" bIns="108000" numCol="1" spcCol="0" rtlCol="0" fromWordArt="0" anchor="ctr" anchorCtr="0" forceAA="0" compatLnSpc="1">
            <a:prstTxWarp prst="textNoShape">
              <a:avLst/>
            </a:prstTxWarp>
            <a:noAutofit/>
          </a:bodyPr>
          <a:lstStyle/>
          <a:p>
            <a:pPr defTabSz="457155">
              <a:lnSpc>
                <a:spcPct val="95000"/>
              </a:lnSpc>
              <a:spcBef>
                <a:spcPct val="0"/>
              </a:spcBef>
            </a:pPr>
            <a:endParaRPr lang="de-DE" sz="2000" cap="all">
              <a:solidFill>
                <a:srgbClr val="FFFFFF"/>
              </a:solidFill>
              <a:latin typeface="Calibri" panose="020F0502020204030204" pitchFamily="34" charset="0"/>
              <a:cs typeface="Calibri" panose="020F0502020204030204" pitchFamily="34" charset="0"/>
            </a:endParaRPr>
          </a:p>
        </p:txBody>
      </p:sp>
      <p:sp>
        <p:nvSpPr>
          <p:cNvPr id="22" name="Textfeld 21">
            <a:extLst>
              <a:ext uri="{FF2B5EF4-FFF2-40B4-BE49-F238E27FC236}">
                <a16:creationId xmlns:a16="http://schemas.microsoft.com/office/drawing/2014/main" id="{E70A1A96-B9E6-A38B-713F-74B3A2F9CE4A}"/>
              </a:ext>
            </a:extLst>
          </p:cNvPr>
          <p:cNvSpPr txBox="1"/>
          <p:nvPr/>
        </p:nvSpPr>
        <p:spPr>
          <a:xfrm>
            <a:off x="8909590" y="1812212"/>
            <a:ext cx="2475358" cy="443198"/>
          </a:xfrm>
          <a:prstGeom prst="rect">
            <a:avLst/>
          </a:prstGeom>
          <a:noFill/>
        </p:spPr>
        <p:txBody>
          <a:bodyPr vert="horz" wrap="none" rtlCol="0">
            <a:spAutoFit/>
          </a:bodyPr>
          <a:lstStyle/>
          <a:p>
            <a:pPr defTabSz="457155" eaLnBrk="1" fontAlgn="auto" hangingPunct="1">
              <a:lnSpc>
                <a:spcPct val="95000"/>
              </a:lnSpc>
              <a:spcBef>
                <a:spcPct val="0"/>
              </a:spcBef>
            </a:pPr>
            <a:r>
              <a:rPr lang="de-DE" sz="2400" b="1" cap="all">
                <a:solidFill>
                  <a:srgbClr val="FFFFFF"/>
                </a:solidFill>
                <a:latin typeface="Calibri" panose="020F0502020204030204" pitchFamily="34" charset="0"/>
                <a:ea typeface="+mn-ea"/>
                <a:cs typeface="Calibri" panose="020F0502020204030204" pitchFamily="34" charset="0"/>
              </a:rPr>
              <a:t>OEM Customers</a:t>
            </a:r>
          </a:p>
        </p:txBody>
      </p:sp>
      <p:pic>
        <p:nvPicPr>
          <p:cNvPr id="23" name="Grafik 139">
            <a:extLst>
              <a:ext uri="{FF2B5EF4-FFF2-40B4-BE49-F238E27FC236}">
                <a16:creationId xmlns:a16="http://schemas.microsoft.com/office/drawing/2014/main" id="{13090342-D5FE-582A-D873-2C3FCC2DA95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gray">
          <a:xfrm>
            <a:off x="7974911" y="3401711"/>
            <a:ext cx="891438" cy="476028"/>
          </a:xfrm>
          <a:prstGeom prst="rect">
            <a:avLst/>
          </a:prstGeom>
        </p:spPr>
      </p:pic>
      <p:pic>
        <p:nvPicPr>
          <p:cNvPr id="24" name="Picture 121">
            <a:extLst>
              <a:ext uri="{FF2B5EF4-FFF2-40B4-BE49-F238E27FC236}">
                <a16:creationId xmlns:a16="http://schemas.microsoft.com/office/drawing/2014/main" id="{D9834C4C-0FAF-8BAA-5983-834EE1E2868B}"/>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100000" l="0" r="100000">
                        <a14:foregroundMark x1="10728" y1="55100" x2="10728" y2="55100"/>
                        <a14:foregroundMark x1="9430" y1="68159" x2="9430" y2="68159"/>
                        <a14:foregroundMark x1="16326" y1="34701" x2="16326" y2="34701"/>
                        <a14:foregroundMark x1="17092" y1="33748" x2="17092" y2="33748"/>
                        <a14:foregroundMark x1="15730" y1="32587" x2="15730" y2="32587"/>
                        <a14:foregroundMark x1="17710" y1="30887" x2="17710" y2="30887"/>
                        <a14:foregroundMark x1="59493" y1="39718" x2="59493" y2="39718"/>
                        <a14:foregroundMark x1="61963" y1="34701" x2="61963" y2="34701"/>
                        <a14:foregroundMark x1="65858" y1="19983" x2="65858" y2="19983"/>
                        <a14:foregroundMark x1="82695" y1="8541" x2="82695" y2="8541"/>
                        <a14:foregroundMark x1="73648" y1="3856" x2="85717" y2="11235"/>
                        <a14:foregroundMark x1="73755" y1="3648" x2="40528" y2="5431"/>
                        <a14:foregroundMark x1="71456" y1="3109" x2="64985" y2="2363"/>
                        <a14:foregroundMark x1="65751" y1="2156" x2="57471" y2="2156"/>
                        <a14:foregroundMark x1="40528" y1="5970" x2="49127" y2="2653"/>
                        <a14:foregroundMark x1="49021" y1="2653" x2="57684" y2="1700"/>
                        <a14:foregroundMark x1="58174" y1="46559" x2="58174" y2="46559"/>
                        <a14:foregroundMark x1="29055" y1="89511" x2="29055" y2="89511"/>
                        <a14:foregroundMark x1="14410" y1="34701" x2="18199" y2="31095"/>
                      </a14:backgroundRemoval>
                    </a14:imgEffect>
                  </a14:imgLayer>
                </a14:imgProps>
              </a:ext>
              <a:ext uri="{28A0092B-C50C-407E-A947-70E740481C1C}">
                <a14:useLocalDpi xmlns:a14="http://schemas.microsoft.com/office/drawing/2010/main"/>
              </a:ext>
            </a:extLst>
          </a:blip>
          <a:srcRect/>
          <a:stretch/>
        </p:blipFill>
        <p:spPr bwMode="gray">
          <a:xfrm>
            <a:off x="9197749" y="3380670"/>
            <a:ext cx="897622" cy="460852"/>
          </a:xfrm>
          <a:prstGeom prst="rect">
            <a:avLst/>
          </a:prstGeom>
        </p:spPr>
      </p:pic>
      <p:pic>
        <p:nvPicPr>
          <p:cNvPr id="25" name="Grafik 27">
            <a:extLst>
              <a:ext uri="{FF2B5EF4-FFF2-40B4-BE49-F238E27FC236}">
                <a16:creationId xmlns:a16="http://schemas.microsoft.com/office/drawing/2014/main" id="{B69FD207-A3B6-7C86-7EF9-C32A08151BC2}"/>
              </a:ext>
            </a:extLst>
          </p:cNvPr>
          <p:cNvPicPr preferRelativeResize="0">
            <a:picLocks noChangeAspect="1"/>
          </p:cNvPicPr>
          <p:nvPr/>
        </p:nvPicPr>
        <p:blipFill rotWithShape="1">
          <a:blip r:embed="rId6" cstate="print">
            <a:extLst>
              <a:ext uri="{28A0092B-C50C-407E-A947-70E740481C1C}">
                <a14:useLocalDpi xmlns:a14="http://schemas.microsoft.com/office/drawing/2010/main"/>
              </a:ext>
            </a:extLst>
          </a:blip>
          <a:srcRect/>
          <a:stretch/>
        </p:blipFill>
        <p:spPr bwMode="gray">
          <a:xfrm rot="21373518">
            <a:off x="10116242" y="3075467"/>
            <a:ext cx="969912" cy="666006"/>
          </a:xfrm>
          <a:prstGeom prst="rect">
            <a:avLst/>
          </a:prstGeom>
          <a:ln w="12700">
            <a:noFill/>
          </a:ln>
        </p:spPr>
      </p:pic>
      <p:pic>
        <p:nvPicPr>
          <p:cNvPr id="26" name="Picture 331">
            <a:extLst>
              <a:ext uri="{FF2B5EF4-FFF2-40B4-BE49-F238E27FC236}">
                <a16:creationId xmlns:a16="http://schemas.microsoft.com/office/drawing/2014/main" id="{42FC80F3-CFDA-0876-5FF7-934EAE054CA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021914" y="3821018"/>
            <a:ext cx="1066363" cy="497440"/>
          </a:xfrm>
          <a:prstGeom prst="rect">
            <a:avLst/>
          </a:prstGeom>
        </p:spPr>
      </p:pic>
      <p:pic>
        <p:nvPicPr>
          <p:cNvPr id="27" name="Picture 2" descr="BMW 5er Limousine Plug-in-Hybrid Studioaufnahme Dreiviertel-Frontansicht">
            <a:extLst>
              <a:ext uri="{FF2B5EF4-FFF2-40B4-BE49-F238E27FC236}">
                <a16:creationId xmlns:a16="http://schemas.microsoft.com/office/drawing/2014/main" id="{738ECF16-8CDC-2002-2AE4-001B74AB423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174321" y="4254198"/>
            <a:ext cx="1187326" cy="668371"/>
          </a:xfrm>
          <a:prstGeom prst="rect">
            <a:avLst/>
          </a:prstGeom>
          <a:noFill/>
          <a:extLst>
            <a:ext uri="{909E8E84-426E-40DD-AFC4-6F175D3DCCD1}">
              <a14:hiddenFill xmlns:a14="http://schemas.microsoft.com/office/drawing/2010/main">
                <a:solidFill>
                  <a:srgbClr val="FFFFFF"/>
                </a:solidFill>
              </a14:hiddenFill>
            </a:ext>
          </a:extLst>
        </p:spPr>
      </p:pic>
      <p:pic>
        <p:nvPicPr>
          <p:cNvPr id="28" name="Bild 1">
            <a:extLst>
              <a:ext uri="{FF2B5EF4-FFF2-40B4-BE49-F238E27FC236}">
                <a16:creationId xmlns:a16="http://schemas.microsoft.com/office/drawing/2014/main" id="{6797CBD0-A0BA-9DC0-1326-770510C20A2B}"/>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120502" y="2710710"/>
            <a:ext cx="719816" cy="719816"/>
          </a:xfrm>
          <a:prstGeom prst="ellipse">
            <a:avLst/>
          </a:prstGeom>
          <a:ln w="15875">
            <a:noFill/>
          </a:ln>
          <a:effectLst>
            <a:outerShdw blurRad="292100" dist="139700" dir="2700000" algn="tl" rotWithShape="0">
              <a:srgbClr val="333333">
                <a:alpha val="65000"/>
              </a:srgbClr>
            </a:outerShdw>
          </a:effectLst>
        </p:spPr>
      </p:pic>
      <p:pic>
        <p:nvPicPr>
          <p:cNvPr id="29" name="Bild 48">
            <a:extLst>
              <a:ext uri="{FF2B5EF4-FFF2-40B4-BE49-F238E27FC236}">
                <a16:creationId xmlns:a16="http://schemas.microsoft.com/office/drawing/2014/main" id="{CA15385D-CECE-C5FF-F2D6-2A765D9EE3A5}"/>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7304724" y="3180317"/>
            <a:ext cx="679227" cy="679227"/>
          </a:xfrm>
          <a:prstGeom prst="rect">
            <a:avLst/>
          </a:prstGeom>
          <a:ln w="28575">
            <a:noFill/>
          </a:ln>
        </p:spPr>
      </p:pic>
      <p:pic>
        <p:nvPicPr>
          <p:cNvPr id="30" name="Grafik 155">
            <a:extLst>
              <a:ext uri="{FF2B5EF4-FFF2-40B4-BE49-F238E27FC236}">
                <a16:creationId xmlns:a16="http://schemas.microsoft.com/office/drawing/2014/main" id="{A2AB7EE0-8DD0-24A3-8BA6-A2C0AA9A4BE6}"/>
              </a:ext>
            </a:extLst>
          </p:cNvPr>
          <p:cNvPicPr>
            <a:picLocks/>
          </p:cNvPicPr>
          <p:nvPr/>
        </p:nvPicPr>
        <p:blipFill>
          <a:blip r:embed="rId11" cstate="print">
            <a:extLst>
              <a:ext uri="{28A0092B-C50C-407E-A947-70E740481C1C}">
                <a14:useLocalDpi xmlns:a14="http://schemas.microsoft.com/office/drawing/2010/main"/>
              </a:ext>
            </a:extLst>
          </a:blip>
          <a:stretch>
            <a:fillRect/>
          </a:stretch>
        </p:blipFill>
        <p:spPr>
          <a:xfrm>
            <a:off x="9381140" y="3997407"/>
            <a:ext cx="697769" cy="697769"/>
          </a:xfrm>
          <a:prstGeom prst="ellipse">
            <a:avLst/>
          </a:prstGeom>
          <a:ln w="15875">
            <a:noFill/>
          </a:ln>
          <a:effectLst>
            <a:outerShdw blurRad="292100" dist="139700" dir="2700000" algn="tl" rotWithShape="0">
              <a:srgbClr val="333333">
                <a:alpha val="65000"/>
              </a:srgbClr>
            </a:outerShdw>
          </a:effectLst>
        </p:spPr>
      </p:pic>
      <p:pic>
        <p:nvPicPr>
          <p:cNvPr id="31" name="Bild 52">
            <a:extLst>
              <a:ext uri="{FF2B5EF4-FFF2-40B4-BE49-F238E27FC236}">
                <a16:creationId xmlns:a16="http://schemas.microsoft.com/office/drawing/2014/main" id="{B607191D-EF8B-A1A2-2185-305C82F506E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891652" y="3989406"/>
            <a:ext cx="721505" cy="721505"/>
          </a:xfrm>
          <a:prstGeom prst="ellipse">
            <a:avLst/>
          </a:prstGeom>
          <a:ln w="15875">
            <a:noFill/>
          </a:ln>
          <a:effectLst>
            <a:outerShdw blurRad="292100" dist="139700" dir="2700000" algn="tl" rotWithShape="0">
              <a:srgbClr val="333333">
                <a:alpha val="65000"/>
              </a:srgbClr>
            </a:outerShdw>
          </a:effectLst>
        </p:spPr>
      </p:pic>
      <p:pic>
        <p:nvPicPr>
          <p:cNvPr id="64" name="Bild 49">
            <a:extLst>
              <a:ext uri="{FF2B5EF4-FFF2-40B4-BE49-F238E27FC236}">
                <a16:creationId xmlns:a16="http://schemas.microsoft.com/office/drawing/2014/main" id="{DE170EDF-C9E4-FD8E-875F-85A38F49F2A3}"/>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9531784" y="2697413"/>
            <a:ext cx="727410" cy="727410"/>
          </a:xfrm>
          <a:prstGeom prst="ellipse">
            <a:avLst/>
          </a:prstGeom>
          <a:ln w="15875">
            <a:noFill/>
          </a:ln>
          <a:effectLst>
            <a:outerShdw blurRad="292100" dist="139700" dir="2700000" algn="tl" rotWithShape="0">
              <a:srgbClr val="333333">
                <a:alpha val="65000"/>
              </a:srgbClr>
            </a:outerShdw>
          </a:effectLst>
        </p:spPr>
      </p:pic>
      <p:pic>
        <p:nvPicPr>
          <p:cNvPr id="65" name="Grafik 155">
            <a:extLst>
              <a:ext uri="{FF2B5EF4-FFF2-40B4-BE49-F238E27FC236}">
                <a16:creationId xmlns:a16="http://schemas.microsoft.com/office/drawing/2014/main" id="{759D4FF2-BCB2-C6A8-5124-ADD3666BECA9}"/>
              </a:ext>
            </a:extLst>
          </p:cNvPr>
          <p:cNvPicPr>
            <a:picLocks/>
          </p:cNvPicPr>
          <p:nvPr/>
        </p:nvPicPr>
        <p:blipFill>
          <a:blip r:embed="rId14" cstate="print">
            <a:extLst>
              <a:ext uri="{28A0092B-C50C-407E-A947-70E740481C1C}">
                <a14:useLocalDpi xmlns:a14="http://schemas.microsoft.com/office/drawing/2010/main"/>
              </a:ext>
            </a:extLst>
          </a:blip>
          <a:stretch>
            <a:fillRect/>
          </a:stretch>
        </p:blipFill>
        <p:spPr>
          <a:xfrm>
            <a:off x="10736901" y="2682751"/>
            <a:ext cx="697769" cy="697769"/>
          </a:xfrm>
          <a:prstGeom prst="ellipse">
            <a:avLst/>
          </a:prstGeom>
          <a:ln w="15875">
            <a:noFill/>
          </a:ln>
          <a:effectLst>
            <a:outerShdw blurRad="292100" dist="139700" dir="2700000" algn="tl" rotWithShape="0">
              <a:srgbClr val="333333">
                <a:alpha val="65000"/>
              </a:srgbClr>
            </a:outerShdw>
          </a:effectLst>
        </p:spPr>
      </p:pic>
      <p:sp>
        <p:nvSpPr>
          <p:cNvPr id="69" name="Rechteck 68">
            <a:extLst>
              <a:ext uri="{FF2B5EF4-FFF2-40B4-BE49-F238E27FC236}">
                <a16:creationId xmlns:a16="http://schemas.microsoft.com/office/drawing/2014/main" id="{7C2824E6-BE8E-FEF8-4D02-A9E6586AA8E6}"/>
              </a:ext>
            </a:extLst>
          </p:cNvPr>
          <p:cNvSpPr/>
          <p:nvPr/>
        </p:nvSpPr>
        <p:spPr>
          <a:xfrm>
            <a:off x="476729" y="5356292"/>
            <a:ext cx="11238542" cy="636587"/>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lnSpc>
                <a:spcPct val="150000"/>
              </a:lnSpc>
            </a:pPr>
            <a:r>
              <a:rPr lang="en-AU" sz="1600">
                <a:solidFill>
                  <a:schemeClr val="tx1"/>
                </a:solidFill>
                <a:latin typeface="Calibri" panose="020F0502020204030204" pitchFamily="34" charset="0"/>
                <a:cs typeface="Calibri" panose="020F0502020204030204" pitchFamily="34" charset="0"/>
              </a:rPr>
              <a:t>Platform ecosystems </a:t>
            </a:r>
            <a:r>
              <a:rPr lang="en-AU" sz="1600" b="1">
                <a:solidFill>
                  <a:schemeClr val="tx1"/>
                </a:solidFill>
                <a:latin typeface="Calibri" panose="020F0502020204030204" pitchFamily="34" charset="0"/>
                <a:cs typeface="Calibri" panose="020F0502020204030204" pitchFamily="34" charset="0"/>
              </a:rPr>
              <a:t>need to attract and coordinate two different target groups </a:t>
            </a:r>
            <a:r>
              <a:rPr lang="en-AU" sz="1600">
                <a:solidFill>
                  <a:schemeClr val="tx1"/>
                </a:solidFill>
                <a:latin typeface="Calibri" panose="020F0502020204030204" pitchFamily="34" charset="0"/>
                <a:cs typeface="Calibri" panose="020F0502020204030204" pitchFamily="34" charset="0"/>
              </a:rPr>
              <a:t>– app developers and OEM customers.</a:t>
            </a:r>
            <a:br>
              <a:rPr lang="en-US" sz="1600">
                <a:solidFill>
                  <a:schemeClr val="tx1"/>
                </a:solidFill>
                <a:latin typeface="Calibri" panose="020F0502020204030204" pitchFamily="34" charset="0"/>
                <a:cs typeface="Calibri" panose="020F0502020204030204" pitchFamily="34" charset="0"/>
              </a:rPr>
            </a:br>
            <a:r>
              <a:rPr lang="en-US" sz="1600">
                <a:solidFill>
                  <a:schemeClr val="tx1"/>
                </a:solidFill>
                <a:latin typeface="Calibri" panose="020F0502020204030204" pitchFamily="34" charset="0"/>
                <a:cs typeface="Calibri" panose="020F0502020204030204" pitchFamily="34" charset="0"/>
              </a:rPr>
              <a:t>In order to </a:t>
            </a:r>
            <a:r>
              <a:rPr lang="en-US" sz="1600" b="1">
                <a:solidFill>
                  <a:schemeClr val="tx1"/>
                </a:solidFill>
                <a:latin typeface="Calibri" panose="020F0502020204030204" pitchFamily="34" charset="0"/>
                <a:cs typeface="Calibri" panose="020F0502020204030204" pitchFamily="34" charset="0"/>
              </a:rPr>
              <a:t>grow the portfolio </a:t>
            </a:r>
            <a:r>
              <a:rPr lang="en-US" sz="1600">
                <a:solidFill>
                  <a:schemeClr val="tx1"/>
                </a:solidFill>
                <a:latin typeface="Calibri" panose="020F0502020204030204" pitchFamily="34" charset="0"/>
                <a:cs typeface="Calibri" panose="020F0502020204030204" pitchFamily="34" charset="0"/>
              </a:rPr>
              <a:t>of the AOSP based App Store we need to focus on the </a:t>
            </a:r>
            <a:r>
              <a:rPr lang="en-US" sz="1600" b="1">
                <a:solidFill>
                  <a:schemeClr val="tx1"/>
                </a:solidFill>
                <a:latin typeface="Calibri" panose="020F0502020204030204" pitchFamily="34" charset="0"/>
                <a:cs typeface="Calibri" panose="020F0502020204030204" pitchFamily="34" charset="0"/>
              </a:rPr>
              <a:t>App Providers as an important customer group.</a:t>
            </a:r>
            <a:endParaRPr lang="en-US" sz="1600">
              <a:solidFill>
                <a:schemeClr val="tx1"/>
              </a:solidFill>
              <a:latin typeface="Calibri" panose="020F0502020204030204" pitchFamily="34" charset="0"/>
              <a:cs typeface="Calibri" panose="020F0502020204030204" pitchFamily="34" charset="0"/>
            </a:endParaRPr>
          </a:p>
        </p:txBody>
      </p:sp>
      <p:pic>
        <p:nvPicPr>
          <p:cNvPr id="71" name="Grafik 123">
            <a:extLst>
              <a:ext uri="{FF2B5EF4-FFF2-40B4-BE49-F238E27FC236}">
                <a16:creationId xmlns:a16="http://schemas.microsoft.com/office/drawing/2014/main" id="{4637589B-65ED-2F88-8B99-DC1E5B16EF21}"/>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565336" y="4180284"/>
            <a:ext cx="900132" cy="498812"/>
          </a:xfrm>
          <a:prstGeom prst="rect">
            <a:avLst/>
          </a:prstGeom>
        </p:spPr>
      </p:pic>
      <p:grpSp>
        <p:nvGrpSpPr>
          <p:cNvPr id="98" name="Gruppieren 97">
            <a:extLst>
              <a:ext uri="{FF2B5EF4-FFF2-40B4-BE49-F238E27FC236}">
                <a16:creationId xmlns:a16="http://schemas.microsoft.com/office/drawing/2014/main" id="{BB18BB0D-C830-7EA7-0D3D-0DCBB38205AC}"/>
              </a:ext>
            </a:extLst>
          </p:cNvPr>
          <p:cNvGrpSpPr/>
          <p:nvPr/>
        </p:nvGrpSpPr>
        <p:grpSpPr>
          <a:xfrm>
            <a:off x="2120381" y="2680546"/>
            <a:ext cx="918515" cy="863081"/>
            <a:chOff x="930501" y="2623576"/>
            <a:chExt cx="918515" cy="863081"/>
          </a:xfrm>
        </p:grpSpPr>
        <p:sp>
          <p:nvSpPr>
            <p:cNvPr id="99" name="Rechteck: abgerundete Ecken 98">
              <a:extLst>
                <a:ext uri="{FF2B5EF4-FFF2-40B4-BE49-F238E27FC236}">
                  <a16:creationId xmlns:a16="http://schemas.microsoft.com/office/drawing/2014/main" id="{17DE1216-7337-1689-2771-9D7180A1A13C}"/>
                </a:ext>
              </a:extLst>
            </p:cNvPr>
            <p:cNvSpPr/>
            <p:nvPr/>
          </p:nvSpPr>
          <p:spPr>
            <a:xfrm>
              <a:off x="1104232" y="2819283"/>
              <a:ext cx="668126" cy="6673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de-DE" sz="1800">
                  <a:latin typeface="Calibri" panose="020F0502020204030204" pitchFamily="34" charset="0"/>
                  <a:cs typeface="Calibri" panose="020F0502020204030204" pitchFamily="34" charset="0"/>
                </a:rPr>
                <a:t>APP</a:t>
              </a:r>
            </a:p>
          </p:txBody>
        </p:sp>
        <p:sp>
          <p:nvSpPr>
            <p:cNvPr id="100" name="Ellipse 99">
              <a:extLst>
                <a:ext uri="{FF2B5EF4-FFF2-40B4-BE49-F238E27FC236}">
                  <a16:creationId xmlns:a16="http://schemas.microsoft.com/office/drawing/2014/main" id="{BFFED14A-A6F6-77CF-24F2-2E806005E083}"/>
                </a:ext>
              </a:extLst>
            </p:cNvPr>
            <p:cNvSpPr/>
            <p:nvPr/>
          </p:nvSpPr>
          <p:spPr>
            <a:xfrm>
              <a:off x="930501" y="2623576"/>
              <a:ext cx="720000" cy="72000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sp>
          <p:nvSpPr>
            <p:cNvPr id="101" name="Ellipse 100">
              <a:extLst>
                <a:ext uri="{FF2B5EF4-FFF2-40B4-BE49-F238E27FC236}">
                  <a16:creationId xmlns:a16="http://schemas.microsoft.com/office/drawing/2014/main" id="{92EA2CF8-74FC-CD30-CB01-70026BDF4B7C}"/>
                </a:ext>
              </a:extLst>
            </p:cNvPr>
            <p:cNvSpPr/>
            <p:nvPr/>
          </p:nvSpPr>
          <p:spPr>
            <a:xfrm>
              <a:off x="1597016" y="2732147"/>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Calibri" panose="020F0502020204030204" pitchFamily="34" charset="0"/>
                  <a:cs typeface="Calibri" panose="020F0502020204030204" pitchFamily="34" charset="0"/>
                </a:rPr>
                <a:t>1</a:t>
              </a:r>
            </a:p>
          </p:txBody>
        </p:sp>
      </p:grpSp>
      <p:grpSp>
        <p:nvGrpSpPr>
          <p:cNvPr id="102" name="Gruppieren 101">
            <a:extLst>
              <a:ext uri="{FF2B5EF4-FFF2-40B4-BE49-F238E27FC236}">
                <a16:creationId xmlns:a16="http://schemas.microsoft.com/office/drawing/2014/main" id="{15B255A9-90FF-CA6B-D88E-B5BE8F7C3B7F}"/>
              </a:ext>
            </a:extLst>
          </p:cNvPr>
          <p:cNvGrpSpPr/>
          <p:nvPr/>
        </p:nvGrpSpPr>
        <p:grpSpPr>
          <a:xfrm>
            <a:off x="3346749" y="2680546"/>
            <a:ext cx="918515" cy="863081"/>
            <a:chOff x="930501" y="2623576"/>
            <a:chExt cx="918515" cy="863081"/>
          </a:xfrm>
        </p:grpSpPr>
        <p:sp>
          <p:nvSpPr>
            <p:cNvPr id="103" name="Rechteck: abgerundete Ecken 102">
              <a:extLst>
                <a:ext uri="{FF2B5EF4-FFF2-40B4-BE49-F238E27FC236}">
                  <a16:creationId xmlns:a16="http://schemas.microsoft.com/office/drawing/2014/main" id="{D87311E6-7A4F-4C87-503E-280B67B23C17}"/>
                </a:ext>
              </a:extLst>
            </p:cNvPr>
            <p:cNvSpPr/>
            <p:nvPr/>
          </p:nvSpPr>
          <p:spPr>
            <a:xfrm>
              <a:off x="1104232" y="2819283"/>
              <a:ext cx="668126" cy="6673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de-DE" sz="1800">
                  <a:latin typeface="Calibri" panose="020F0502020204030204" pitchFamily="34" charset="0"/>
                  <a:cs typeface="Calibri" panose="020F0502020204030204" pitchFamily="34" charset="0"/>
                </a:rPr>
                <a:t>APP</a:t>
              </a:r>
            </a:p>
          </p:txBody>
        </p:sp>
        <p:sp>
          <p:nvSpPr>
            <p:cNvPr id="104" name="Ellipse 103">
              <a:extLst>
                <a:ext uri="{FF2B5EF4-FFF2-40B4-BE49-F238E27FC236}">
                  <a16:creationId xmlns:a16="http://schemas.microsoft.com/office/drawing/2014/main" id="{77A0DB0E-F13B-A488-7ABD-77722D679837}"/>
                </a:ext>
              </a:extLst>
            </p:cNvPr>
            <p:cNvSpPr/>
            <p:nvPr/>
          </p:nvSpPr>
          <p:spPr>
            <a:xfrm>
              <a:off x="930501" y="2623576"/>
              <a:ext cx="720000" cy="72000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sp>
          <p:nvSpPr>
            <p:cNvPr id="105" name="Ellipse 104">
              <a:extLst>
                <a:ext uri="{FF2B5EF4-FFF2-40B4-BE49-F238E27FC236}">
                  <a16:creationId xmlns:a16="http://schemas.microsoft.com/office/drawing/2014/main" id="{4DE11CC6-9931-9C42-465C-6DA77F646048}"/>
                </a:ext>
              </a:extLst>
            </p:cNvPr>
            <p:cNvSpPr/>
            <p:nvPr/>
          </p:nvSpPr>
          <p:spPr>
            <a:xfrm>
              <a:off x="1597016" y="2732147"/>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Calibri" panose="020F0502020204030204" pitchFamily="34" charset="0"/>
                  <a:cs typeface="Calibri" panose="020F0502020204030204" pitchFamily="34" charset="0"/>
                </a:rPr>
                <a:t>1</a:t>
              </a:r>
            </a:p>
          </p:txBody>
        </p:sp>
      </p:grpSp>
      <p:grpSp>
        <p:nvGrpSpPr>
          <p:cNvPr id="97" name="Gruppieren 96">
            <a:extLst>
              <a:ext uri="{FF2B5EF4-FFF2-40B4-BE49-F238E27FC236}">
                <a16:creationId xmlns:a16="http://schemas.microsoft.com/office/drawing/2014/main" id="{2DFE31C1-B0FB-B277-8AE5-AE6E26C3C433}"/>
              </a:ext>
            </a:extLst>
          </p:cNvPr>
          <p:cNvGrpSpPr/>
          <p:nvPr/>
        </p:nvGrpSpPr>
        <p:grpSpPr>
          <a:xfrm>
            <a:off x="894013" y="2680546"/>
            <a:ext cx="918515" cy="863081"/>
            <a:chOff x="930501" y="2623576"/>
            <a:chExt cx="918515" cy="863081"/>
          </a:xfrm>
        </p:grpSpPr>
        <p:sp>
          <p:nvSpPr>
            <p:cNvPr id="86" name="Rechteck: abgerundete Ecken 85">
              <a:extLst>
                <a:ext uri="{FF2B5EF4-FFF2-40B4-BE49-F238E27FC236}">
                  <a16:creationId xmlns:a16="http://schemas.microsoft.com/office/drawing/2014/main" id="{B957C6B2-7B4A-3DE0-8109-512AC0426DBA}"/>
                </a:ext>
              </a:extLst>
            </p:cNvPr>
            <p:cNvSpPr/>
            <p:nvPr/>
          </p:nvSpPr>
          <p:spPr>
            <a:xfrm>
              <a:off x="1104232" y="2819283"/>
              <a:ext cx="668126" cy="6673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de-DE" sz="1800">
                  <a:latin typeface="Calibri" panose="020F0502020204030204" pitchFamily="34" charset="0"/>
                  <a:cs typeface="Calibri" panose="020F0502020204030204" pitchFamily="34" charset="0"/>
                </a:rPr>
                <a:t>APP</a:t>
              </a:r>
            </a:p>
          </p:txBody>
        </p:sp>
        <p:sp>
          <p:nvSpPr>
            <p:cNvPr id="96" name="Ellipse 95">
              <a:extLst>
                <a:ext uri="{FF2B5EF4-FFF2-40B4-BE49-F238E27FC236}">
                  <a16:creationId xmlns:a16="http://schemas.microsoft.com/office/drawing/2014/main" id="{0F7AD90E-533D-E354-1608-1B65CE1FF13D}"/>
                </a:ext>
              </a:extLst>
            </p:cNvPr>
            <p:cNvSpPr/>
            <p:nvPr/>
          </p:nvSpPr>
          <p:spPr>
            <a:xfrm>
              <a:off x="930501" y="2623576"/>
              <a:ext cx="720000" cy="72000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sp>
          <p:nvSpPr>
            <p:cNvPr id="95" name="Ellipse 94">
              <a:extLst>
                <a:ext uri="{FF2B5EF4-FFF2-40B4-BE49-F238E27FC236}">
                  <a16:creationId xmlns:a16="http://schemas.microsoft.com/office/drawing/2014/main" id="{5BF73F6B-2899-E00B-BF21-1F5ACC560FCF}"/>
                </a:ext>
              </a:extLst>
            </p:cNvPr>
            <p:cNvSpPr/>
            <p:nvPr/>
          </p:nvSpPr>
          <p:spPr>
            <a:xfrm>
              <a:off x="1597016" y="2732147"/>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Calibri" panose="020F0502020204030204" pitchFamily="34" charset="0"/>
                  <a:cs typeface="Calibri" panose="020F0502020204030204" pitchFamily="34" charset="0"/>
                </a:rPr>
                <a:t>1</a:t>
              </a:r>
            </a:p>
          </p:txBody>
        </p:sp>
      </p:grpSp>
      <p:sp>
        <p:nvSpPr>
          <p:cNvPr id="12" name="Arrow: Down 58">
            <a:extLst>
              <a:ext uri="{FF2B5EF4-FFF2-40B4-BE49-F238E27FC236}">
                <a16:creationId xmlns:a16="http://schemas.microsoft.com/office/drawing/2014/main" id="{EB31212A-A8A0-3124-EA3D-3B1DC11168FD}"/>
              </a:ext>
            </a:extLst>
          </p:cNvPr>
          <p:cNvSpPr/>
          <p:nvPr/>
        </p:nvSpPr>
        <p:spPr>
          <a:xfrm rot="16200000" flipH="1">
            <a:off x="2681887" y="1325897"/>
            <a:ext cx="539961" cy="4925838"/>
          </a:xfrm>
          <a:prstGeom prst="downArrow">
            <a:avLst>
              <a:gd name="adj1" fmla="val 50000"/>
              <a:gd name="adj2" fmla="val 496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pic>
        <p:nvPicPr>
          <p:cNvPr id="3" name="Picture 6" descr="Afficher l’image source">
            <a:extLst>
              <a:ext uri="{FF2B5EF4-FFF2-40B4-BE49-F238E27FC236}">
                <a16:creationId xmlns:a16="http://schemas.microsoft.com/office/drawing/2014/main" id="{BB7BB4B6-91CD-D970-25E8-2EC483C4790F}"/>
              </a:ext>
            </a:extLst>
          </p:cNvPr>
          <p:cNvPicPr>
            <a:picLocks noChangeAspect="1" noChangeArrowheads="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0520" y="3742638"/>
            <a:ext cx="1247990" cy="632315"/>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5">
            <a:extLst>
              <a:ext uri="{FF2B5EF4-FFF2-40B4-BE49-F238E27FC236}">
                <a16:creationId xmlns:a16="http://schemas.microsoft.com/office/drawing/2014/main" id="{5CBB41CC-21E7-3CFC-5CAE-C39D21794F56}"/>
              </a:ext>
            </a:extLst>
          </p:cNvPr>
          <p:cNvPicPr>
            <a:picLocks noChangeAspect="1"/>
          </p:cNvPicPr>
          <p:nvPr/>
        </p:nvPicPr>
        <p:blipFill rotWithShape="1">
          <a:blip r:embed="rId17">
            <a:clrChange>
              <a:clrFrom>
                <a:srgbClr val="FFFFFF"/>
              </a:clrFrom>
              <a:clrTo>
                <a:srgbClr val="FFFFFF">
                  <a:alpha val="0"/>
                </a:srgbClr>
              </a:clrTo>
            </a:clrChange>
          </a:blip>
          <a:srcRect l="12761" t="34722" r="10671" b="26620"/>
          <a:stretch/>
        </p:blipFill>
        <p:spPr>
          <a:xfrm>
            <a:off x="5225463" y="3375964"/>
            <a:ext cx="1836074" cy="499977"/>
          </a:xfrm>
          <a:prstGeom prst="rect">
            <a:avLst/>
          </a:prstGeom>
        </p:spPr>
      </p:pic>
      <p:grpSp>
        <p:nvGrpSpPr>
          <p:cNvPr id="13" name="Gruppieren 12">
            <a:extLst>
              <a:ext uri="{FF2B5EF4-FFF2-40B4-BE49-F238E27FC236}">
                <a16:creationId xmlns:a16="http://schemas.microsoft.com/office/drawing/2014/main" id="{B6ABB250-1355-F3A6-7811-10E6DEE59ACC}"/>
              </a:ext>
            </a:extLst>
          </p:cNvPr>
          <p:cNvGrpSpPr/>
          <p:nvPr/>
        </p:nvGrpSpPr>
        <p:grpSpPr>
          <a:xfrm>
            <a:off x="2101994" y="3934569"/>
            <a:ext cx="918515" cy="863081"/>
            <a:chOff x="930501" y="2623576"/>
            <a:chExt cx="918515" cy="863081"/>
          </a:xfrm>
        </p:grpSpPr>
        <p:sp>
          <p:nvSpPr>
            <p:cNvPr id="14" name="Rechteck: abgerundete Ecken 13">
              <a:extLst>
                <a:ext uri="{FF2B5EF4-FFF2-40B4-BE49-F238E27FC236}">
                  <a16:creationId xmlns:a16="http://schemas.microsoft.com/office/drawing/2014/main" id="{DBAF9E6F-7644-2076-8A7B-BF13ED2D4935}"/>
                </a:ext>
              </a:extLst>
            </p:cNvPr>
            <p:cNvSpPr/>
            <p:nvPr/>
          </p:nvSpPr>
          <p:spPr>
            <a:xfrm>
              <a:off x="1104232" y="2819283"/>
              <a:ext cx="668126" cy="6673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de-DE" sz="1800">
                  <a:latin typeface="Calibri" panose="020F0502020204030204" pitchFamily="34" charset="0"/>
                  <a:cs typeface="Calibri" panose="020F0502020204030204" pitchFamily="34" charset="0"/>
                </a:rPr>
                <a:t>APP</a:t>
              </a:r>
            </a:p>
          </p:txBody>
        </p:sp>
        <p:sp>
          <p:nvSpPr>
            <p:cNvPr id="15" name="Ellipse 14">
              <a:extLst>
                <a:ext uri="{FF2B5EF4-FFF2-40B4-BE49-F238E27FC236}">
                  <a16:creationId xmlns:a16="http://schemas.microsoft.com/office/drawing/2014/main" id="{4900D364-F26F-F763-2BAA-2ED9C52B8F3A}"/>
                </a:ext>
              </a:extLst>
            </p:cNvPr>
            <p:cNvSpPr/>
            <p:nvPr/>
          </p:nvSpPr>
          <p:spPr>
            <a:xfrm>
              <a:off x="930501" y="2623576"/>
              <a:ext cx="720000" cy="72000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sp>
          <p:nvSpPr>
            <p:cNvPr id="16" name="Ellipse 15">
              <a:extLst>
                <a:ext uri="{FF2B5EF4-FFF2-40B4-BE49-F238E27FC236}">
                  <a16:creationId xmlns:a16="http://schemas.microsoft.com/office/drawing/2014/main" id="{FB2025DE-0A29-0A63-2504-2D8A0E90CCDA}"/>
                </a:ext>
              </a:extLst>
            </p:cNvPr>
            <p:cNvSpPr/>
            <p:nvPr/>
          </p:nvSpPr>
          <p:spPr>
            <a:xfrm>
              <a:off x="1597016" y="2732147"/>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Calibri" panose="020F0502020204030204" pitchFamily="34" charset="0"/>
                  <a:cs typeface="Calibri" panose="020F0502020204030204" pitchFamily="34" charset="0"/>
                </a:rPr>
                <a:t>1</a:t>
              </a:r>
            </a:p>
          </p:txBody>
        </p:sp>
      </p:grpSp>
      <p:grpSp>
        <p:nvGrpSpPr>
          <p:cNvPr id="17" name="Gruppieren 16">
            <a:extLst>
              <a:ext uri="{FF2B5EF4-FFF2-40B4-BE49-F238E27FC236}">
                <a16:creationId xmlns:a16="http://schemas.microsoft.com/office/drawing/2014/main" id="{4B074DDC-4274-D06E-B90E-B2BD7133D8A2}"/>
              </a:ext>
            </a:extLst>
          </p:cNvPr>
          <p:cNvGrpSpPr/>
          <p:nvPr/>
        </p:nvGrpSpPr>
        <p:grpSpPr>
          <a:xfrm>
            <a:off x="3328362" y="3934569"/>
            <a:ext cx="918515" cy="863081"/>
            <a:chOff x="930501" y="2623576"/>
            <a:chExt cx="918515" cy="863081"/>
          </a:xfrm>
        </p:grpSpPr>
        <p:sp>
          <p:nvSpPr>
            <p:cNvPr id="18" name="Rechteck: abgerundete Ecken 17">
              <a:extLst>
                <a:ext uri="{FF2B5EF4-FFF2-40B4-BE49-F238E27FC236}">
                  <a16:creationId xmlns:a16="http://schemas.microsoft.com/office/drawing/2014/main" id="{A643C423-629A-73B6-FFF3-6A3D7AA65388}"/>
                </a:ext>
              </a:extLst>
            </p:cNvPr>
            <p:cNvSpPr/>
            <p:nvPr/>
          </p:nvSpPr>
          <p:spPr>
            <a:xfrm>
              <a:off x="1104232" y="2819283"/>
              <a:ext cx="668126" cy="6673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de-DE" sz="1800">
                  <a:latin typeface="Calibri" panose="020F0502020204030204" pitchFamily="34" charset="0"/>
                  <a:cs typeface="Calibri" panose="020F0502020204030204" pitchFamily="34" charset="0"/>
                </a:rPr>
                <a:t>APP</a:t>
              </a:r>
            </a:p>
          </p:txBody>
        </p:sp>
        <p:sp>
          <p:nvSpPr>
            <p:cNvPr id="19" name="Ellipse 18">
              <a:extLst>
                <a:ext uri="{FF2B5EF4-FFF2-40B4-BE49-F238E27FC236}">
                  <a16:creationId xmlns:a16="http://schemas.microsoft.com/office/drawing/2014/main" id="{3BCF3E53-9853-B281-0EE2-430A4D074030}"/>
                </a:ext>
              </a:extLst>
            </p:cNvPr>
            <p:cNvSpPr/>
            <p:nvPr/>
          </p:nvSpPr>
          <p:spPr>
            <a:xfrm>
              <a:off x="930501" y="2623576"/>
              <a:ext cx="720000" cy="72000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sp>
          <p:nvSpPr>
            <p:cNvPr id="66" name="Ellipse 65">
              <a:extLst>
                <a:ext uri="{FF2B5EF4-FFF2-40B4-BE49-F238E27FC236}">
                  <a16:creationId xmlns:a16="http://schemas.microsoft.com/office/drawing/2014/main" id="{CCDAF8E0-844A-3C27-7CC0-9279A4727D4A}"/>
                </a:ext>
              </a:extLst>
            </p:cNvPr>
            <p:cNvSpPr/>
            <p:nvPr/>
          </p:nvSpPr>
          <p:spPr>
            <a:xfrm>
              <a:off x="1597016" y="2732147"/>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Calibri" panose="020F0502020204030204" pitchFamily="34" charset="0"/>
                  <a:cs typeface="Calibri" panose="020F0502020204030204" pitchFamily="34" charset="0"/>
                </a:rPr>
                <a:t>1</a:t>
              </a:r>
            </a:p>
          </p:txBody>
        </p:sp>
      </p:grpSp>
      <p:grpSp>
        <p:nvGrpSpPr>
          <p:cNvPr id="67" name="Gruppieren 66">
            <a:extLst>
              <a:ext uri="{FF2B5EF4-FFF2-40B4-BE49-F238E27FC236}">
                <a16:creationId xmlns:a16="http://schemas.microsoft.com/office/drawing/2014/main" id="{D1E985BA-B4AB-F47D-59A9-E2D5C4A59138}"/>
              </a:ext>
            </a:extLst>
          </p:cNvPr>
          <p:cNvGrpSpPr/>
          <p:nvPr/>
        </p:nvGrpSpPr>
        <p:grpSpPr>
          <a:xfrm>
            <a:off x="875626" y="3934569"/>
            <a:ext cx="918515" cy="863081"/>
            <a:chOff x="930501" y="2623576"/>
            <a:chExt cx="918515" cy="863081"/>
          </a:xfrm>
        </p:grpSpPr>
        <p:sp>
          <p:nvSpPr>
            <p:cNvPr id="68" name="Rechteck: abgerundete Ecken 67">
              <a:extLst>
                <a:ext uri="{FF2B5EF4-FFF2-40B4-BE49-F238E27FC236}">
                  <a16:creationId xmlns:a16="http://schemas.microsoft.com/office/drawing/2014/main" id="{07549BA0-8D73-D527-4720-C4B851EFC834}"/>
                </a:ext>
              </a:extLst>
            </p:cNvPr>
            <p:cNvSpPr/>
            <p:nvPr/>
          </p:nvSpPr>
          <p:spPr>
            <a:xfrm>
              <a:off x="1104232" y="2819283"/>
              <a:ext cx="668126" cy="66737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de-DE" sz="1800">
                  <a:latin typeface="Calibri" panose="020F0502020204030204" pitchFamily="34" charset="0"/>
                  <a:cs typeface="Calibri" panose="020F0502020204030204" pitchFamily="34" charset="0"/>
                </a:rPr>
                <a:t>APP</a:t>
              </a:r>
            </a:p>
          </p:txBody>
        </p:sp>
        <p:sp>
          <p:nvSpPr>
            <p:cNvPr id="70" name="Ellipse 69">
              <a:extLst>
                <a:ext uri="{FF2B5EF4-FFF2-40B4-BE49-F238E27FC236}">
                  <a16:creationId xmlns:a16="http://schemas.microsoft.com/office/drawing/2014/main" id="{35E1C5FA-B7F7-6190-1678-99F2B2B61F55}"/>
                </a:ext>
              </a:extLst>
            </p:cNvPr>
            <p:cNvSpPr/>
            <p:nvPr/>
          </p:nvSpPr>
          <p:spPr>
            <a:xfrm>
              <a:off x="930501" y="2623576"/>
              <a:ext cx="720000" cy="72000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sp>
          <p:nvSpPr>
            <p:cNvPr id="73" name="Ellipse 72">
              <a:extLst>
                <a:ext uri="{FF2B5EF4-FFF2-40B4-BE49-F238E27FC236}">
                  <a16:creationId xmlns:a16="http://schemas.microsoft.com/office/drawing/2014/main" id="{12B21E42-9725-7EFF-082B-4C9C712E73CF}"/>
                </a:ext>
              </a:extLst>
            </p:cNvPr>
            <p:cNvSpPr/>
            <p:nvPr/>
          </p:nvSpPr>
          <p:spPr>
            <a:xfrm>
              <a:off x="1597016" y="2732147"/>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atin typeface="Calibri" panose="020F0502020204030204" pitchFamily="34" charset="0"/>
                  <a:cs typeface="Calibri" panose="020F0502020204030204" pitchFamily="34" charset="0"/>
                </a:rPr>
                <a:t>1</a:t>
              </a:r>
            </a:p>
          </p:txBody>
        </p:sp>
      </p:grpSp>
    </p:spTree>
    <p:extLst>
      <p:ext uri="{BB962C8B-B14F-4D97-AF65-F5344CB8AC3E}">
        <p14:creationId xmlns:p14="http://schemas.microsoft.com/office/powerpoint/2010/main" val="683299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ts val="3600"/>
              <a:buFont typeface="Calibri"/>
              <a:buNone/>
            </a:pPr>
            <a:r>
              <a:rPr lang="de-DE">
                <a:latin typeface="Calibri" panose="020F0502020204030204" pitchFamily="34" charset="0"/>
                <a:cs typeface="Calibri" panose="020F0502020204030204" pitchFamily="34" charset="0"/>
              </a:rPr>
              <a:t>Goals </a:t>
            </a:r>
            <a:r>
              <a:rPr lang="en-US">
                <a:latin typeface="Calibri" panose="020F0502020204030204" pitchFamily="34" charset="0"/>
                <a:cs typeface="Calibri" panose="020F0502020204030204" pitchFamily="34" charset="0"/>
              </a:rPr>
              <a:t>Automotive AOSP App Framework Standardization.</a:t>
            </a:r>
            <a:endParaRPr>
              <a:latin typeface="Calibri" panose="020F0502020204030204" pitchFamily="34" charset="0"/>
              <a:cs typeface="Calibri" panose="020F0502020204030204" pitchFamily="34" charset="0"/>
            </a:endParaRPr>
          </a:p>
        </p:txBody>
      </p:sp>
      <p:grpSp>
        <p:nvGrpSpPr>
          <p:cNvPr id="85" name="Group 8">
            <a:extLst>
              <a:ext uri="{FF2B5EF4-FFF2-40B4-BE49-F238E27FC236}">
                <a16:creationId xmlns:a16="http://schemas.microsoft.com/office/drawing/2014/main" id="{633C3D5D-D3AD-6791-9173-33A4FF02E6CB}"/>
              </a:ext>
            </a:extLst>
          </p:cNvPr>
          <p:cNvGrpSpPr/>
          <p:nvPr/>
        </p:nvGrpSpPr>
        <p:grpSpPr>
          <a:xfrm>
            <a:off x="633046" y="1636198"/>
            <a:ext cx="10911254" cy="844893"/>
            <a:chOff x="633046" y="1636198"/>
            <a:chExt cx="10911254" cy="844893"/>
          </a:xfrm>
        </p:grpSpPr>
        <p:sp>
          <p:nvSpPr>
            <p:cNvPr id="86" name="Rectangle 5">
              <a:extLst>
                <a:ext uri="{FF2B5EF4-FFF2-40B4-BE49-F238E27FC236}">
                  <a16:creationId xmlns:a16="http://schemas.microsoft.com/office/drawing/2014/main" id="{786A236D-3AC9-EB2F-78A5-516D113D39B1}"/>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a:solidFill>
                  <a:srgbClr val="666666"/>
                </a:solidFill>
                <a:latin typeface="Calibri" panose="020F0502020204030204" pitchFamily="34" charset="0"/>
                <a:cs typeface="Calibri" panose="020F0502020204030204" pitchFamily="34" charset="0"/>
              </a:endParaRPr>
            </a:p>
          </p:txBody>
        </p:sp>
        <p:sp>
          <p:nvSpPr>
            <p:cNvPr id="87" name="Rectangle 4">
              <a:extLst>
                <a:ext uri="{FF2B5EF4-FFF2-40B4-BE49-F238E27FC236}">
                  <a16:creationId xmlns:a16="http://schemas.microsoft.com/office/drawing/2014/main" id="{70AC8DDD-C38C-DA73-C0CC-3ABCAB47F8B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a:solidFill>
                    <a:schemeClr val="bg1"/>
                  </a:solidFill>
                  <a:latin typeface="Calibri" panose="020F0502020204030204" pitchFamily="34" charset="0"/>
                  <a:cs typeface="Calibri" panose="020F0502020204030204" pitchFamily="34" charset="0"/>
                </a:rPr>
                <a:t>1</a:t>
              </a:r>
            </a:p>
          </p:txBody>
        </p:sp>
        <p:sp>
          <p:nvSpPr>
            <p:cNvPr id="88" name="Rectangle 7">
              <a:extLst>
                <a:ext uri="{FF2B5EF4-FFF2-40B4-BE49-F238E27FC236}">
                  <a16:creationId xmlns:a16="http://schemas.microsoft.com/office/drawing/2014/main" id="{0AA0D25C-BC5D-1D4E-3B7B-579BC80C3834}"/>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0" u="none" baseline="0">
                  <a:solidFill>
                    <a:schemeClr val="tx1"/>
                  </a:solidFill>
                  <a:latin typeface="Calibri" panose="020F0502020204030204" pitchFamily="34" charset="0"/>
                  <a:cs typeface="Calibri" panose="020F0502020204030204" pitchFamily="34" charset="0"/>
                </a:rPr>
                <a:t>Enabling innovation and rich experiences.</a:t>
              </a:r>
            </a:p>
          </p:txBody>
        </p:sp>
      </p:grpSp>
      <p:grpSp>
        <p:nvGrpSpPr>
          <p:cNvPr id="91" name="Group 9">
            <a:extLst>
              <a:ext uri="{FF2B5EF4-FFF2-40B4-BE49-F238E27FC236}">
                <a16:creationId xmlns:a16="http://schemas.microsoft.com/office/drawing/2014/main" id="{35928DAF-B6AD-7014-AAB9-94F7E155502B}"/>
              </a:ext>
            </a:extLst>
          </p:cNvPr>
          <p:cNvGrpSpPr/>
          <p:nvPr/>
        </p:nvGrpSpPr>
        <p:grpSpPr>
          <a:xfrm>
            <a:off x="633046" y="2801283"/>
            <a:ext cx="10911254" cy="844893"/>
            <a:chOff x="633046" y="1636198"/>
            <a:chExt cx="10911254" cy="844893"/>
          </a:xfrm>
        </p:grpSpPr>
        <p:sp>
          <p:nvSpPr>
            <p:cNvPr id="92" name="Rectangle 10">
              <a:extLst>
                <a:ext uri="{FF2B5EF4-FFF2-40B4-BE49-F238E27FC236}">
                  <a16:creationId xmlns:a16="http://schemas.microsoft.com/office/drawing/2014/main" id="{A183947D-534A-508A-50F5-58770CA48296}"/>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a:solidFill>
                  <a:srgbClr val="666666"/>
                </a:solidFill>
                <a:latin typeface="Calibri" panose="020F0502020204030204" pitchFamily="34" charset="0"/>
                <a:cs typeface="Calibri" panose="020F0502020204030204" pitchFamily="34" charset="0"/>
              </a:endParaRPr>
            </a:p>
          </p:txBody>
        </p:sp>
        <p:sp>
          <p:nvSpPr>
            <p:cNvPr id="93" name="Rectangle 11">
              <a:extLst>
                <a:ext uri="{FF2B5EF4-FFF2-40B4-BE49-F238E27FC236}">
                  <a16:creationId xmlns:a16="http://schemas.microsoft.com/office/drawing/2014/main" id="{A03E4124-D5CF-1706-633E-F9C1C4B2011B}"/>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a:solidFill>
                    <a:schemeClr val="bg1"/>
                  </a:solidFill>
                  <a:latin typeface="Calibri" panose="020F0502020204030204" pitchFamily="34" charset="0"/>
                  <a:cs typeface="Calibri" panose="020F0502020204030204" pitchFamily="34" charset="0"/>
                </a:rPr>
                <a:t>2</a:t>
              </a:r>
            </a:p>
          </p:txBody>
        </p:sp>
        <p:sp>
          <p:nvSpPr>
            <p:cNvPr id="94" name="Rectangle 12">
              <a:extLst>
                <a:ext uri="{FF2B5EF4-FFF2-40B4-BE49-F238E27FC236}">
                  <a16:creationId xmlns:a16="http://schemas.microsoft.com/office/drawing/2014/main" id="{F8636CD2-1612-D6B5-9B42-FBC73CF8CE4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a:solidFill>
                    <a:schemeClr val="tx1"/>
                  </a:solidFill>
                  <a:latin typeface="Calibri" panose="020F0502020204030204" pitchFamily="34" charset="0"/>
                  <a:cs typeface="Calibri" panose="020F0502020204030204" pitchFamily="34" charset="0"/>
                </a:rPr>
                <a:t>Frictionless onboarding and testing for app developers.</a:t>
              </a:r>
            </a:p>
          </p:txBody>
        </p:sp>
      </p:grpSp>
      <p:grpSp>
        <p:nvGrpSpPr>
          <p:cNvPr id="95" name="Group 13">
            <a:extLst>
              <a:ext uri="{FF2B5EF4-FFF2-40B4-BE49-F238E27FC236}">
                <a16:creationId xmlns:a16="http://schemas.microsoft.com/office/drawing/2014/main" id="{A579AFD5-8EC9-22FA-4387-6AB862D2D818}"/>
              </a:ext>
            </a:extLst>
          </p:cNvPr>
          <p:cNvGrpSpPr/>
          <p:nvPr/>
        </p:nvGrpSpPr>
        <p:grpSpPr>
          <a:xfrm>
            <a:off x="633046" y="3966368"/>
            <a:ext cx="10911254" cy="844893"/>
            <a:chOff x="633046" y="1636198"/>
            <a:chExt cx="10911254" cy="844893"/>
          </a:xfrm>
        </p:grpSpPr>
        <p:sp>
          <p:nvSpPr>
            <p:cNvPr id="96" name="Rectangle 14">
              <a:extLst>
                <a:ext uri="{FF2B5EF4-FFF2-40B4-BE49-F238E27FC236}">
                  <a16:creationId xmlns:a16="http://schemas.microsoft.com/office/drawing/2014/main" id="{34769FBB-CA03-F3B6-976D-C45188BBB0CB}"/>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a:solidFill>
                  <a:srgbClr val="666666"/>
                </a:solidFill>
                <a:latin typeface="Calibri" panose="020F0502020204030204" pitchFamily="34" charset="0"/>
                <a:cs typeface="Calibri" panose="020F0502020204030204" pitchFamily="34" charset="0"/>
              </a:endParaRPr>
            </a:p>
          </p:txBody>
        </p:sp>
        <p:sp>
          <p:nvSpPr>
            <p:cNvPr id="97" name="Rectangle 15">
              <a:extLst>
                <a:ext uri="{FF2B5EF4-FFF2-40B4-BE49-F238E27FC236}">
                  <a16:creationId xmlns:a16="http://schemas.microsoft.com/office/drawing/2014/main" id="{156AC369-4A9A-7764-38AF-51F34DA77946}"/>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a:solidFill>
                    <a:schemeClr val="bg1"/>
                  </a:solidFill>
                  <a:latin typeface="Calibri" panose="020F0502020204030204" pitchFamily="34" charset="0"/>
                  <a:cs typeface="Calibri" panose="020F0502020204030204" pitchFamily="34" charset="0"/>
                </a:rPr>
                <a:t>3</a:t>
              </a:r>
            </a:p>
          </p:txBody>
        </p:sp>
        <p:sp>
          <p:nvSpPr>
            <p:cNvPr id="98" name="Rectangle 16">
              <a:extLst>
                <a:ext uri="{FF2B5EF4-FFF2-40B4-BE49-F238E27FC236}">
                  <a16:creationId xmlns:a16="http://schemas.microsoft.com/office/drawing/2014/main" id="{81AFA030-FFF3-3E58-42EA-D9020BABF669}"/>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a:solidFill>
                    <a:schemeClr val="tx1"/>
                  </a:solidFill>
                  <a:latin typeface="Calibri" panose="020F0502020204030204" pitchFamily="34" charset="0"/>
                  <a:cs typeface="Calibri" panose="020F0502020204030204" pitchFamily="34" charset="0"/>
                </a:rPr>
                <a:t>Building a Cross-OEM App Ecosystem.</a:t>
              </a:r>
            </a:p>
          </p:txBody>
        </p:sp>
      </p:grpSp>
      <p:grpSp>
        <p:nvGrpSpPr>
          <p:cNvPr id="3" name="Group 13">
            <a:extLst>
              <a:ext uri="{FF2B5EF4-FFF2-40B4-BE49-F238E27FC236}">
                <a16:creationId xmlns:a16="http://schemas.microsoft.com/office/drawing/2014/main" id="{B360558C-B588-EFD1-9A4A-ABCD35B078A9}"/>
              </a:ext>
            </a:extLst>
          </p:cNvPr>
          <p:cNvGrpSpPr/>
          <p:nvPr/>
        </p:nvGrpSpPr>
        <p:grpSpPr>
          <a:xfrm>
            <a:off x="633046" y="5125707"/>
            <a:ext cx="10911254" cy="844893"/>
            <a:chOff x="633046" y="1636198"/>
            <a:chExt cx="10911254" cy="844893"/>
          </a:xfrm>
        </p:grpSpPr>
        <p:sp>
          <p:nvSpPr>
            <p:cNvPr id="4" name="Rectangle 14">
              <a:extLst>
                <a:ext uri="{FF2B5EF4-FFF2-40B4-BE49-F238E27FC236}">
                  <a16:creationId xmlns:a16="http://schemas.microsoft.com/office/drawing/2014/main" id="{BAA9FBE7-EFBF-07EF-8320-98A1ED827535}"/>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a:solidFill>
                  <a:srgbClr val="666666"/>
                </a:solidFill>
                <a:latin typeface="Calibri" panose="020F0502020204030204" pitchFamily="34" charset="0"/>
                <a:cs typeface="Calibri" panose="020F0502020204030204" pitchFamily="34" charset="0"/>
              </a:endParaRPr>
            </a:p>
          </p:txBody>
        </p:sp>
        <p:sp>
          <p:nvSpPr>
            <p:cNvPr id="5" name="Rectangle 15">
              <a:extLst>
                <a:ext uri="{FF2B5EF4-FFF2-40B4-BE49-F238E27FC236}">
                  <a16:creationId xmlns:a16="http://schemas.microsoft.com/office/drawing/2014/main" id="{D699C6D3-9CE8-0318-5841-1DF690B74328}"/>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a:solidFill>
                    <a:schemeClr val="bg1"/>
                  </a:solidFill>
                  <a:latin typeface="Calibri" panose="020F0502020204030204" pitchFamily="34" charset="0"/>
                  <a:cs typeface="Calibri" panose="020F0502020204030204" pitchFamily="34" charset="0"/>
                </a:rPr>
                <a:t>3</a:t>
              </a:r>
            </a:p>
          </p:txBody>
        </p:sp>
        <p:sp>
          <p:nvSpPr>
            <p:cNvPr id="6" name="Rectangle 16">
              <a:extLst>
                <a:ext uri="{FF2B5EF4-FFF2-40B4-BE49-F238E27FC236}">
                  <a16:creationId xmlns:a16="http://schemas.microsoft.com/office/drawing/2014/main" id="{CF136B38-3CC0-9936-C769-27D0189B86B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a:solidFill>
                    <a:schemeClr val="tx1"/>
                  </a:solidFill>
                  <a:latin typeface="Calibri" panose="020F0502020204030204" pitchFamily="34" charset="0"/>
                  <a:cs typeface="Calibri" panose="020F0502020204030204" pitchFamily="34" charset="0"/>
                </a:rPr>
                <a:t>Avoid fragmentation.</a:t>
              </a:r>
            </a:p>
          </p:txBody>
        </p:sp>
      </p:grpSp>
    </p:spTree>
    <p:extLst>
      <p:ext uri="{BB962C8B-B14F-4D97-AF65-F5344CB8AC3E}">
        <p14:creationId xmlns:p14="http://schemas.microsoft.com/office/powerpoint/2010/main" val="3571129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119F2-0882-01C0-EA2D-3A2C6C30CF27}"/>
              </a:ext>
            </a:extLst>
          </p:cNvPr>
          <p:cNvSpPr>
            <a:spLocks noGrp="1"/>
          </p:cNvSpPr>
          <p:nvPr>
            <p:ph type="title"/>
          </p:nvPr>
        </p:nvSpPr>
        <p:spPr/>
        <p:txBody>
          <a:bodyPr>
            <a:normAutofit fontScale="90000"/>
          </a:bodyPr>
          <a:lstStyle/>
          <a:p>
            <a:r>
              <a:rPr lang="en-US"/>
              <a:t>What already happened on the topic at COVESA</a:t>
            </a:r>
          </a:p>
          <a:p>
            <a:endParaRPr lang="en-US"/>
          </a:p>
          <a:p>
            <a:endParaRPr lang="en-US"/>
          </a:p>
        </p:txBody>
      </p:sp>
      <p:sp>
        <p:nvSpPr>
          <p:cNvPr id="3" name="Slide Number Placeholder 2">
            <a:extLst>
              <a:ext uri="{FF2B5EF4-FFF2-40B4-BE49-F238E27FC236}">
                <a16:creationId xmlns:a16="http://schemas.microsoft.com/office/drawing/2014/main" id="{6F1BC50E-D778-FE82-3043-613F57A7F32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a:solidFill>
                  <a:srgbClr val="888888"/>
                </a:solidFill>
              </a:rPr>
              <a:t>9</a:t>
            </a:fld>
            <a:endParaRPr b="0">
              <a:solidFill>
                <a:srgbClr val="888888"/>
              </a:solidFill>
            </a:endParaRPr>
          </a:p>
        </p:txBody>
      </p:sp>
    </p:spTree>
    <p:extLst>
      <p:ext uri="{BB962C8B-B14F-4D97-AF65-F5344CB8AC3E}">
        <p14:creationId xmlns:p14="http://schemas.microsoft.com/office/powerpoint/2010/main" val="3188553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nslation xmlns="66e38c0b-7c4a-4435-91a8-3b59593b7280" xsi:nil="true"/>
    <Translations xmlns="66e38c0b-7c4a-4435-91a8-3b59593b728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AD85AF9A82D8454FA41473D692FD8994" ma:contentTypeVersion="17" ma:contentTypeDescription="Ein neues Dokument erstellen." ma:contentTypeScope="" ma:versionID="20b4be2741f277d14224a654af9e561d">
  <xsd:schema xmlns:xsd="http://www.w3.org/2001/XMLSchema" xmlns:xs="http://www.w3.org/2001/XMLSchema" xmlns:p="http://schemas.microsoft.com/office/2006/metadata/properties" xmlns:ns2="66e38c0b-7c4a-4435-91a8-3b59593b7280" xmlns:ns3="b782d773-7279-4da3-9fc8-9c3ff2f9f99e" targetNamespace="http://schemas.microsoft.com/office/2006/metadata/properties" ma:root="true" ma:fieldsID="03592d2456f2d920b4850409417904b0" ns2:_="" ns3:_="">
    <xsd:import namespace="66e38c0b-7c4a-4435-91a8-3b59593b7280"/>
    <xsd:import namespace="b782d773-7279-4da3-9fc8-9c3ff2f9f99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Location" minOccurs="0"/>
                <xsd:element ref="ns2:Translation" minOccurs="0"/>
                <xsd:element ref="ns2:Translat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e38c0b-7c4a-4435-91a8-3b59593b72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Translation" ma:index="23" nillable="true" ma:displayName="Translation" ma:format="Dropdown" ma:internalName="Translation">
      <xsd:simpleType>
        <xsd:restriction base="dms:Text">
          <xsd:maxLength value="255"/>
        </xsd:restriction>
      </xsd:simpleType>
    </xsd:element>
    <xsd:element name="Translations" ma:index="24" nillable="true" ma:displayName="Translations" ma:format="Dropdown" ma:internalName="Translation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782d773-7279-4da3-9fc8-9c3ff2f9f99e"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CFDC53-4918-433F-8BBE-60868FDC054B}">
  <ds:schemaRefs>
    <ds:schemaRef ds:uri="66e38c0b-7c4a-4435-91a8-3b59593b7280"/>
    <ds:schemaRef ds:uri="b782d773-7279-4da3-9fc8-9c3ff2f9f99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0CBA97F-9330-43B8-8728-1BC019AFD183}">
  <ds:schemaRefs>
    <ds:schemaRef ds:uri="66e38c0b-7c4a-4435-91a8-3b59593b7280"/>
    <ds:schemaRef ds:uri="b782d773-7279-4da3-9fc8-9c3ff2f9f99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A33E97B-268F-412A-AE5A-20F3EC4CCA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Breitbild</PresentationFormat>
  <Slides>24</Slides>
  <Notes>7</Notes>
  <HiddenSlides>0</HiddenSlides>
  <ScaleCrop>false</ScaleCrop>
  <HeadingPairs>
    <vt:vector size="4" baseType="variant">
      <vt:variant>
        <vt:lpstr>Design</vt:lpstr>
      </vt:variant>
      <vt:variant>
        <vt:i4>1</vt:i4>
      </vt:variant>
      <vt:variant>
        <vt:lpstr>Folientitel</vt:lpstr>
      </vt:variant>
      <vt:variant>
        <vt:i4>24</vt:i4>
      </vt:variant>
    </vt:vector>
  </HeadingPairs>
  <TitlesOfParts>
    <vt:vector size="25" baseType="lpstr">
      <vt:lpstr>Office Theme</vt:lpstr>
      <vt:lpstr>AUTOMOTIVE AOSP APP FRAMEWORK STANDARDIZATION</vt:lpstr>
      <vt:lpstr>Antitrust Note Well</vt:lpstr>
      <vt:lpstr>Agenda</vt:lpstr>
      <vt:lpstr>Agenda</vt:lpstr>
      <vt:lpstr>Why is there the need for an AOSP App Framework Standardization Expert Group? </vt:lpstr>
      <vt:lpstr>Traditional Approach vs. Platform Ecosystem Approach.</vt:lpstr>
      <vt:lpstr>With an AOSP-based App Store,  OEMs support a relevant 3rd Party Ecosystem to emerge.   </vt:lpstr>
      <vt:lpstr>Goals Automotive AOSP App Framework Standardization.</vt:lpstr>
      <vt:lpstr>What already happened on the topic at COVESA  </vt:lpstr>
      <vt:lpstr>April 2023: AMM in Portugal   </vt:lpstr>
      <vt:lpstr>F2F Meeting June 2023: Munich </vt:lpstr>
      <vt:lpstr>Status update on ongoing work streams  </vt:lpstr>
      <vt:lpstr>In-Vehicle Camera Access: Deliverable &amp; Status</vt:lpstr>
      <vt:lpstr>In-Vehicle Camera Access:  Reference Implementation Deep Dive</vt:lpstr>
      <vt:lpstr>PowerPoint-Präsentation</vt:lpstr>
      <vt:lpstr>Status update: Push Notifications</vt:lpstr>
      <vt:lpstr>Status update: Emulator     </vt:lpstr>
      <vt:lpstr>What's next?  </vt:lpstr>
      <vt:lpstr>What’s next: Events     </vt:lpstr>
      <vt:lpstr>Questions</vt:lpstr>
      <vt:lpstr>Thank You For your Time</vt:lpstr>
      <vt:lpstr>PowerPoint-Präsentation</vt:lpstr>
      <vt:lpstr>PowerPoint-Präsentation</vt:lpstr>
      <vt:lpstr>Status update: Camera API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revision>50</cp:revision>
  <dcterms:created xsi:type="dcterms:W3CDTF">2021-09-21T14:14:34Z</dcterms:created>
  <dcterms:modified xsi:type="dcterms:W3CDTF">2023-10-10T19:38:42Z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0x010100AD85AF9A82D8454FA41473D692FD8994</vt:lpwstr>
  </property>
  <property fmtid="{D5CDD505-2E9C-101B-9397-08002B2CF9AE}" pid="3" name="MSIP_Label_93d26651-d1be-407a-b851-bda8f415e3f2_Enabled">
    <vt:lpwstr>true</vt:lpwstr>
  </property>
  <property fmtid="{D5CDD505-2E9C-101B-9397-08002B2CF9AE}" pid="4" name="MSIP_Label_93d26651-d1be-407a-b851-bda8f415e3f2_SetDate">
    <vt:lpwstr>2023-10-10T02:27:49Z</vt:lpwstr>
  </property>
  <property fmtid="{D5CDD505-2E9C-101B-9397-08002B2CF9AE}" pid="5" name="MSIP_Label_93d26651-d1be-407a-b851-bda8f415e3f2_Method">
    <vt:lpwstr>Standard</vt:lpwstr>
  </property>
  <property fmtid="{D5CDD505-2E9C-101B-9397-08002B2CF9AE}" pid="6" name="MSIP_Label_93d26651-d1be-407a-b851-bda8f415e3f2_Name">
    <vt:lpwstr>Internal and Partners</vt:lpwstr>
  </property>
  <property fmtid="{D5CDD505-2E9C-101B-9397-08002B2CF9AE}" pid="7" name="MSIP_Label_93d26651-d1be-407a-b851-bda8f415e3f2_SiteId">
    <vt:lpwstr>b3ed784d-992e-43bc-8369-04e31ce12dc5</vt:lpwstr>
  </property>
  <property fmtid="{D5CDD505-2E9C-101B-9397-08002B2CF9AE}" pid="8" name="MSIP_Label_93d26651-d1be-407a-b851-bda8f415e3f2_ActionId">
    <vt:lpwstr>a2282ad0-1822-4e56-8f54-10d0d4163e45</vt:lpwstr>
  </property>
  <property fmtid="{D5CDD505-2E9C-101B-9397-08002B2CF9AE}" pid="9" name="MSIP_Label_93d26651-d1be-407a-b851-bda8f415e3f2_ContentBits">
    <vt:lpwstr>0</vt:lpwstr>
  </property>
</Properties>
</file>