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730" r:id="rId5"/>
  </p:sldMasterIdLst>
  <p:notesMasterIdLst>
    <p:notesMasterId r:id="rId23"/>
  </p:notesMasterIdLst>
  <p:sldIdLst>
    <p:sldId id="256" r:id="rId6"/>
    <p:sldId id="2147376740" r:id="rId7"/>
    <p:sldId id="2147376744" r:id="rId8"/>
    <p:sldId id="2147376742" r:id="rId9"/>
    <p:sldId id="2147376745" r:id="rId10"/>
    <p:sldId id="2147376746" r:id="rId11"/>
    <p:sldId id="2147376747" r:id="rId12"/>
    <p:sldId id="2147376748" r:id="rId13"/>
    <p:sldId id="2147376753" r:id="rId14"/>
    <p:sldId id="2147376754" r:id="rId15"/>
    <p:sldId id="2147376752" r:id="rId16"/>
    <p:sldId id="2147376749" r:id="rId17"/>
    <p:sldId id="2147376750" r:id="rId18"/>
    <p:sldId id="2147376751" r:id="rId19"/>
    <p:sldId id="2147376743" r:id="rId20"/>
    <p:sldId id="2147376741" r:id="rId21"/>
    <p:sldId id="2147376727"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318F95D6-4F07-D24F-946D-53E173F5B7A5}">
          <p14:sldIdLst>
            <p14:sldId id="256"/>
            <p14:sldId id="2147376740"/>
            <p14:sldId id="2147376744"/>
            <p14:sldId id="2147376742"/>
            <p14:sldId id="2147376745"/>
            <p14:sldId id="2147376746"/>
            <p14:sldId id="2147376747"/>
            <p14:sldId id="2147376748"/>
            <p14:sldId id="2147376753"/>
            <p14:sldId id="2147376754"/>
            <p14:sldId id="2147376752"/>
            <p14:sldId id="2147376749"/>
            <p14:sldId id="2147376750"/>
            <p14:sldId id="2147376751"/>
          </p14:sldIdLst>
        </p14:section>
        <p14:section name="Backup" id="{98BE7E9F-5215-C849-BC07-9220137AA589}">
          <p14:sldIdLst>
            <p14:sldId id="2147376743"/>
            <p14:sldId id="2147376741"/>
            <p14:sldId id="214737672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5" roundtripDataSignature="AMtx7mjm0+LysH81UX93HrD347TMQojcX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A600"/>
    <a:srgbClr val="3CC2EB"/>
    <a:srgbClr val="AB51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2F5EB-8CCB-6DDC-50EF-D26CA10E4F36}" v="53" dt="2023-08-07T15:14:32.648"/>
    <p1510:client id="{771F6F57-4298-B28B-4E03-D537F18E3179}" v="42" dt="2023-08-07T14:48:55.35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9366"/>
  </p:normalViewPr>
  <p:slideViewPr>
    <p:cSldViewPr snapToGrid="0">
      <p:cViewPr>
        <p:scale>
          <a:sx n="90" d="100"/>
          <a:sy n="90" d="100"/>
        </p:scale>
        <p:origin x="232" y="6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35"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é Freitas" userId="S::jose.freitas@faurecia-aptoide.com::7b5a5bc9-52f9-421a-8f15-c20b3f79e7a5" providerId="AD" clId="Web-{771F6F57-4298-B28B-4E03-D537F18E3179}"/>
    <pc:docChg chg="modSld">
      <pc:chgData name="José Freitas" userId="S::jose.freitas@faurecia-aptoide.com::7b5a5bc9-52f9-421a-8f15-c20b3f79e7a5" providerId="AD" clId="Web-{771F6F57-4298-B28B-4E03-D537F18E3179}" dt="2023-08-07T14:48:55.355" v="41" actId="20577"/>
      <pc:docMkLst>
        <pc:docMk/>
      </pc:docMkLst>
      <pc:sldChg chg="modSp">
        <pc:chgData name="José Freitas" userId="S::jose.freitas@faurecia-aptoide.com::7b5a5bc9-52f9-421a-8f15-c20b3f79e7a5" providerId="AD" clId="Web-{771F6F57-4298-B28B-4E03-D537F18E3179}" dt="2023-08-07T14:48:55.355" v="41" actId="20577"/>
        <pc:sldMkLst>
          <pc:docMk/>
          <pc:sldMk cId="0" sldId="256"/>
        </pc:sldMkLst>
        <pc:spChg chg="mod">
          <ac:chgData name="José Freitas" userId="S::jose.freitas@faurecia-aptoide.com::7b5a5bc9-52f9-421a-8f15-c20b3f79e7a5" providerId="AD" clId="Web-{771F6F57-4298-B28B-4E03-D537F18E3179}" dt="2023-08-07T14:48:55.355" v="41" actId="20577"/>
          <ac:spMkLst>
            <pc:docMk/>
            <pc:sldMk cId="0" sldId="256"/>
            <ac:spMk id="80" creationId="{00000000-0000-0000-0000-000000000000}"/>
          </ac:spMkLst>
        </pc:spChg>
      </pc:sldChg>
    </pc:docChg>
  </pc:docChgLst>
  <pc:docChgLst>
    <pc:chgData name="José Freitas" userId="S::jose.freitas@faurecia-aptoide.com::7b5a5bc9-52f9-421a-8f15-c20b3f79e7a5" providerId="AD" clId="Web-{4042F5EB-8CCB-6DDC-50EF-D26CA10E4F36}"/>
    <pc:docChg chg="modSld sldOrd">
      <pc:chgData name="José Freitas" userId="S::jose.freitas@faurecia-aptoide.com::7b5a5bc9-52f9-421a-8f15-c20b3f79e7a5" providerId="AD" clId="Web-{4042F5EB-8CCB-6DDC-50EF-D26CA10E4F36}" dt="2023-08-07T15:14:32.648" v="48"/>
      <pc:docMkLst>
        <pc:docMk/>
      </pc:docMkLst>
      <pc:sldChg chg="modSp">
        <pc:chgData name="José Freitas" userId="S::jose.freitas@faurecia-aptoide.com::7b5a5bc9-52f9-421a-8f15-c20b3f79e7a5" providerId="AD" clId="Web-{4042F5EB-8CCB-6DDC-50EF-D26CA10E4F36}" dt="2023-08-07T15:02:14.441" v="47" actId="20577"/>
        <pc:sldMkLst>
          <pc:docMk/>
          <pc:sldMk cId="0" sldId="256"/>
        </pc:sldMkLst>
        <pc:spChg chg="mod">
          <ac:chgData name="José Freitas" userId="S::jose.freitas@faurecia-aptoide.com::7b5a5bc9-52f9-421a-8f15-c20b3f79e7a5" providerId="AD" clId="Web-{4042F5EB-8CCB-6DDC-50EF-D26CA10E4F36}" dt="2023-08-07T15:02:14.441" v="47" actId="20577"/>
          <ac:spMkLst>
            <pc:docMk/>
            <pc:sldMk cId="0" sldId="256"/>
            <ac:spMk id="80" creationId="{00000000-0000-0000-0000-000000000000}"/>
          </ac:spMkLst>
        </pc:spChg>
        <pc:spChg chg="mod">
          <ac:chgData name="José Freitas" userId="S::jose.freitas@faurecia-aptoide.com::7b5a5bc9-52f9-421a-8f15-c20b3f79e7a5" providerId="AD" clId="Web-{4042F5EB-8CCB-6DDC-50EF-D26CA10E4F36}" dt="2023-08-07T14:50:18.314" v="38" actId="20577"/>
          <ac:spMkLst>
            <pc:docMk/>
            <pc:sldMk cId="0" sldId="256"/>
            <ac:spMk id="81" creationId="{00000000-0000-0000-0000-000000000000}"/>
          </ac:spMkLst>
        </pc:spChg>
      </pc:sldChg>
      <pc:sldChg chg="modSp">
        <pc:chgData name="José Freitas" userId="S::jose.freitas@faurecia-aptoide.com::7b5a5bc9-52f9-421a-8f15-c20b3f79e7a5" providerId="AD" clId="Web-{4042F5EB-8CCB-6DDC-50EF-D26CA10E4F36}" dt="2023-08-07T14:50:48.533" v="44" actId="20577"/>
        <pc:sldMkLst>
          <pc:docMk/>
          <pc:sldMk cId="0" sldId="258"/>
        </pc:sldMkLst>
        <pc:spChg chg="mod">
          <ac:chgData name="José Freitas" userId="S::jose.freitas@faurecia-aptoide.com::7b5a5bc9-52f9-421a-8f15-c20b3f79e7a5" providerId="AD" clId="Web-{4042F5EB-8CCB-6DDC-50EF-D26CA10E4F36}" dt="2023-08-07T14:50:48.533" v="44" actId="20577"/>
          <ac:spMkLst>
            <pc:docMk/>
            <pc:sldMk cId="0" sldId="258"/>
            <ac:spMk id="97" creationId="{00000000-0000-0000-0000-000000000000}"/>
          </ac:spMkLst>
        </pc:spChg>
      </pc:sldChg>
      <pc:sldChg chg="ord">
        <pc:chgData name="José Freitas" userId="S::jose.freitas@faurecia-aptoide.com::7b5a5bc9-52f9-421a-8f15-c20b3f79e7a5" providerId="AD" clId="Web-{4042F5EB-8CCB-6DDC-50EF-D26CA10E4F36}" dt="2023-08-07T15:14:32.648" v="48"/>
        <pc:sldMkLst>
          <pc:docMk/>
          <pc:sldMk cId="2529744750" sldId="21473766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https://www.w3.org/TR/push-</a:t>
            </a:r>
            <a:r>
              <a:rPr lang="en-GB" dirty="0" err="1"/>
              <a:t>api</a:t>
            </a:r>
            <a:r>
              <a:rPr lang="en-GB" dirty="0"/>
              <a:t>/</a:t>
            </a:r>
          </a:p>
          <a:p>
            <a:r>
              <a:rPr lang="en-GB" dirty="0"/>
              <a:t>https://</a:t>
            </a:r>
            <a:r>
              <a:rPr lang="en-GB" dirty="0" err="1"/>
              <a:t>unifiedpush.org</a:t>
            </a:r>
            <a:r>
              <a:rPr lang="en-GB" dirty="0"/>
              <a:t>/spec/android/</a:t>
            </a:r>
          </a:p>
          <a:p>
            <a:r>
              <a:rPr lang="en-GB" dirty="0"/>
              <a:t>https://</a:t>
            </a:r>
            <a:r>
              <a:rPr lang="en-GB" dirty="0" err="1"/>
              <a:t>unifiedpush.org</a:t>
            </a:r>
            <a:r>
              <a:rPr lang="en-GB" dirty="0"/>
              <a:t>/spec/server/</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2481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https://www.w3.org/TR/push-</a:t>
            </a:r>
            <a:r>
              <a:rPr lang="en-GB" dirty="0" err="1"/>
              <a:t>api</a:t>
            </a:r>
            <a:r>
              <a:rPr lang="en-GB" dirty="0"/>
              <a:t>/</a:t>
            </a:r>
          </a:p>
          <a:p>
            <a:r>
              <a:rPr lang="en-GB" dirty="0"/>
              <a:t>https://</a:t>
            </a:r>
            <a:r>
              <a:rPr lang="en-GB" dirty="0" err="1"/>
              <a:t>unifiedpush.org</a:t>
            </a:r>
            <a:r>
              <a:rPr lang="en-GB" dirty="0"/>
              <a:t>/spec/android/</a:t>
            </a:r>
          </a:p>
          <a:p>
            <a:r>
              <a:rPr lang="en-GB" dirty="0"/>
              <a:t>https://</a:t>
            </a:r>
            <a:r>
              <a:rPr lang="en-GB" dirty="0" err="1"/>
              <a:t>unifiedpush.org</a:t>
            </a:r>
            <a:r>
              <a:rPr lang="en-GB" dirty="0"/>
              <a:t>/spec/server/</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0506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4831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0.sv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Text 2">
    <p:bg>
      <p:bgRef idx="1001">
        <a:schemeClr val="bg1"/>
      </p:bgRef>
    </p:bg>
    <p:spTree>
      <p:nvGrpSpPr>
        <p:cNvPr id="1" name=""/>
        <p:cNvGrpSpPr/>
        <p:nvPr/>
      </p:nvGrpSpPr>
      <p:grpSpPr>
        <a:xfrm>
          <a:off x="0" y="0"/>
          <a:ext cx="0" cy="0"/>
          <a:chOff x="0" y="0"/>
          <a:chExt cx="0" cy="0"/>
        </a:xfrm>
      </p:grpSpPr>
      <p:sp>
        <p:nvSpPr>
          <p:cNvPr id="3" name="Marcador de Posição do Número do Diapositivo 2">
            <a:extLst>
              <a:ext uri="{FF2B5EF4-FFF2-40B4-BE49-F238E27FC236}">
                <a16:creationId xmlns:a16="http://schemas.microsoft.com/office/drawing/2014/main" id="{12B57788-BE81-EF5C-FA45-E331DF268D3F}"/>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sp>
        <p:nvSpPr>
          <p:cNvPr id="4" name="Google Shape;109;p18">
            <a:extLst>
              <a:ext uri="{FF2B5EF4-FFF2-40B4-BE49-F238E27FC236}">
                <a16:creationId xmlns:a16="http://schemas.microsoft.com/office/drawing/2014/main" id="{A459F326-F42A-9906-BE2D-07C1A2EB9BBC}"/>
              </a:ext>
            </a:extLst>
          </p:cNvPr>
          <p:cNvSpPr/>
          <p:nvPr userDrawn="1"/>
        </p:nvSpPr>
        <p:spPr>
          <a:xfrm>
            <a:off x="0" y="5508"/>
            <a:ext cx="5796800" cy="68832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533"/>
          </a:p>
        </p:txBody>
      </p:sp>
      <p:sp>
        <p:nvSpPr>
          <p:cNvPr id="11" name="Título 22">
            <a:extLst>
              <a:ext uri="{FF2B5EF4-FFF2-40B4-BE49-F238E27FC236}">
                <a16:creationId xmlns:a16="http://schemas.microsoft.com/office/drawing/2014/main" id="{ED6F8AA9-54BD-C065-22F2-842FA24EE838}"/>
              </a:ext>
            </a:extLst>
          </p:cNvPr>
          <p:cNvSpPr>
            <a:spLocks noGrp="1"/>
          </p:cNvSpPr>
          <p:nvPr>
            <p:ph type="title" hasCustomPrompt="1"/>
          </p:nvPr>
        </p:nvSpPr>
        <p:spPr>
          <a:xfrm>
            <a:off x="1114944" y="908284"/>
            <a:ext cx="4306169" cy="3701609"/>
          </a:xfrm>
          <a:prstGeom prst="rect">
            <a:avLst/>
          </a:prstGeom>
        </p:spPr>
        <p:txBody>
          <a:bodyPr/>
          <a:lstStyle>
            <a:lvl1pPr>
              <a:defRPr sz="3733" b="1">
                <a:solidFill>
                  <a:schemeClr val="bg1"/>
                </a:solidFill>
                <a:latin typeface="Montserrat" pitchFamily="2" charset="77"/>
              </a:defRPr>
            </a:lvl1pPr>
          </a:lstStyle>
          <a:p>
            <a:r>
              <a:rPr lang="pt-PT" err="1"/>
              <a:t>Title</a:t>
            </a:r>
            <a:endParaRPr lang="pt-PT"/>
          </a:p>
        </p:txBody>
      </p:sp>
      <p:pic>
        <p:nvPicPr>
          <p:cNvPr id="10" name="Google Shape;121;p19">
            <a:extLst>
              <a:ext uri="{FF2B5EF4-FFF2-40B4-BE49-F238E27FC236}">
                <a16:creationId xmlns:a16="http://schemas.microsoft.com/office/drawing/2014/main" id="{63CAE461-C2C6-2D2D-F501-8A83C03A0C9E}"/>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12" name="Marcador de Posição do Texto 23">
            <a:extLst>
              <a:ext uri="{FF2B5EF4-FFF2-40B4-BE49-F238E27FC236}">
                <a16:creationId xmlns:a16="http://schemas.microsoft.com/office/drawing/2014/main" id="{D025A0C2-E964-BD9A-D649-5C59F25D9896}"/>
              </a:ext>
            </a:extLst>
          </p:cNvPr>
          <p:cNvSpPr>
            <a:spLocks noGrp="1"/>
          </p:cNvSpPr>
          <p:nvPr>
            <p:ph type="body" sz="quarter" idx="14" hasCustomPrompt="1"/>
          </p:nvPr>
        </p:nvSpPr>
        <p:spPr>
          <a:xfrm>
            <a:off x="1119571" y="433855"/>
            <a:ext cx="4306168" cy="433853"/>
          </a:xfrm>
          <a:prstGeom prst="rect">
            <a:avLst/>
          </a:prstGeom>
        </p:spPr>
        <p:txBody>
          <a:bodyPr/>
          <a:lstStyle>
            <a:lvl1pPr marL="0" indent="0">
              <a:buNone/>
              <a:defRPr>
                <a:solidFill>
                  <a:srgbClr val="EC1759"/>
                </a:solidFill>
                <a:latin typeface="Montserrat" pitchFamily="2" charset="77"/>
              </a:defRPr>
            </a:lvl1pPr>
          </a:lstStyle>
          <a:p>
            <a:pPr lvl="0"/>
            <a:r>
              <a:rPr lang="pt-PT" err="1"/>
              <a:t>Main</a:t>
            </a:r>
            <a:r>
              <a:rPr lang="pt-PT"/>
              <a:t> </a:t>
            </a:r>
            <a:r>
              <a:rPr lang="pt-PT" err="1"/>
              <a:t>header</a:t>
            </a:r>
            <a:endParaRPr lang="pt-PT"/>
          </a:p>
        </p:txBody>
      </p:sp>
      <p:sp>
        <p:nvSpPr>
          <p:cNvPr id="9" name="Marcador de Posição do Texto 8">
            <a:extLst>
              <a:ext uri="{FF2B5EF4-FFF2-40B4-BE49-F238E27FC236}">
                <a16:creationId xmlns:a16="http://schemas.microsoft.com/office/drawing/2014/main" id="{639497DF-8015-14DE-0E8A-71747FA1AA53}"/>
              </a:ext>
            </a:extLst>
          </p:cNvPr>
          <p:cNvSpPr>
            <a:spLocks noGrp="1"/>
          </p:cNvSpPr>
          <p:nvPr>
            <p:ph type="body" sz="quarter" idx="19" hasCustomPrompt="1"/>
          </p:nvPr>
        </p:nvSpPr>
        <p:spPr>
          <a:xfrm>
            <a:off x="6529495" y="1292225"/>
            <a:ext cx="5132916" cy="4273551"/>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marL="2743131" indent="-304792">
              <a:lnSpc>
                <a:spcPct val="120000"/>
              </a:lnSpc>
              <a:buFontTx/>
              <a:buBlip>
                <a:blip r:embed="rId3"/>
              </a:buBlip>
              <a:defRPr/>
            </a:lvl5pPr>
            <a:lvl6pPr marL="3352716" indent="-304792">
              <a:lnSpc>
                <a:spcPct val="120000"/>
              </a:lnSpc>
              <a:buFontTx/>
              <a:buBlip>
                <a:blip r:embed="rId4"/>
              </a:buBlip>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2328712144"/>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Text 2">
    <p:bg>
      <p:bgRef idx="1001">
        <a:schemeClr val="bg1"/>
      </p:bgRef>
    </p:bg>
    <p:spTree>
      <p:nvGrpSpPr>
        <p:cNvPr id="1" name=""/>
        <p:cNvGrpSpPr/>
        <p:nvPr/>
      </p:nvGrpSpPr>
      <p:grpSpPr>
        <a:xfrm>
          <a:off x="0" y="0"/>
          <a:ext cx="0" cy="0"/>
          <a:chOff x="0" y="0"/>
          <a:chExt cx="0" cy="0"/>
        </a:xfrm>
      </p:grpSpPr>
      <p:sp>
        <p:nvSpPr>
          <p:cNvPr id="4" name="Google Shape;109;p18">
            <a:extLst>
              <a:ext uri="{FF2B5EF4-FFF2-40B4-BE49-F238E27FC236}">
                <a16:creationId xmlns:a16="http://schemas.microsoft.com/office/drawing/2014/main" id="{A459F326-F42A-9906-BE2D-07C1A2EB9BBC}"/>
              </a:ext>
            </a:extLst>
          </p:cNvPr>
          <p:cNvSpPr/>
          <p:nvPr userDrawn="1"/>
        </p:nvSpPr>
        <p:spPr>
          <a:xfrm>
            <a:off x="0" y="5508"/>
            <a:ext cx="5796800" cy="68832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533"/>
          </a:p>
        </p:txBody>
      </p:sp>
      <p:sp>
        <p:nvSpPr>
          <p:cNvPr id="11" name="Título 22">
            <a:extLst>
              <a:ext uri="{FF2B5EF4-FFF2-40B4-BE49-F238E27FC236}">
                <a16:creationId xmlns:a16="http://schemas.microsoft.com/office/drawing/2014/main" id="{ED6F8AA9-54BD-C065-22F2-842FA24EE838}"/>
              </a:ext>
            </a:extLst>
          </p:cNvPr>
          <p:cNvSpPr>
            <a:spLocks noGrp="1"/>
          </p:cNvSpPr>
          <p:nvPr>
            <p:ph type="title" hasCustomPrompt="1"/>
          </p:nvPr>
        </p:nvSpPr>
        <p:spPr>
          <a:xfrm>
            <a:off x="1119572" y="433856"/>
            <a:ext cx="4306169" cy="3701609"/>
          </a:xfrm>
          <a:prstGeom prst="rect">
            <a:avLst/>
          </a:prstGeom>
        </p:spPr>
        <p:txBody>
          <a:bodyPr/>
          <a:lstStyle>
            <a:lvl1pPr>
              <a:defRPr sz="3733" b="1">
                <a:solidFill>
                  <a:schemeClr val="bg1"/>
                </a:solidFill>
                <a:latin typeface="Montserrat" pitchFamily="2" charset="77"/>
              </a:defRPr>
            </a:lvl1pPr>
          </a:lstStyle>
          <a:p>
            <a:r>
              <a:rPr lang="pt-PT" err="1"/>
              <a:t>Title</a:t>
            </a:r>
            <a:endParaRPr lang="pt-PT"/>
          </a:p>
        </p:txBody>
      </p:sp>
      <p:sp>
        <p:nvSpPr>
          <p:cNvPr id="3" name="Marcador de Posição do Número do Diapositivo 2">
            <a:extLst>
              <a:ext uri="{FF2B5EF4-FFF2-40B4-BE49-F238E27FC236}">
                <a16:creationId xmlns:a16="http://schemas.microsoft.com/office/drawing/2014/main" id="{12B57788-BE81-EF5C-FA45-E331DF268D3F}"/>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10" name="Google Shape;121;p19">
            <a:extLst>
              <a:ext uri="{FF2B5EF4-FFF2-40B4-BE49-F238E27FC236}">
                <a16:creationId xmlns:a16="http://schemas.microsoft.com/office/drawing/2014/main" id="{63CAE461-C2C6-2D2D-F501-8A83C03A0C9E}"/>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5" name="Marcador de Posição do Texto 4">
            <a:extLst>
              <a:ext uri="{FF2B5EF4-FFF2-40B4-BE49-F238E27FC236}">
                <a16:creationId xmlns:a16="http://schemas.microsoft.com/office/drawing/2014/main" id="{3DC36BF1-1702-7D62-6B67-21E0829D6720}"/>
              </a:ext>
            </a:extLst>
          </p:cNvPr>
          <p:cNvSpPr>
            <a:spLocks noGrp="1"/>
          </p:cNvSpPr>
          <p:nvPr>
            <p:ph type="body" sz="quarter" idx="19" hasCustomPrompt="1"/>
          </p:nvPr>
        </p:nvSpPr>
        <p:spPr>
          <a:xfrm>
            <a:off x="6529494" y="1310423"/>
            <a:ext cx="5132916" cy="3778251"/>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marL="2743131" indent="-304792">
              <a:lnSpc>
                <a:spcPct val="120000"/>
              </a:lnSpc>
              <a:buFontTx/>
              <a:buBlip>
                <a:blip r:embed="rId3"/>
              </a:buBlip>
              <a:defRPr/>
            </a:lvl5pPr>
            <a:lvl6pPr marL="3352716" indent="-304792">
              <a:lnSpc>
                <a:spcPct val="120000"/>
              </a:lnSpc>
              <a:buFontTx/>
              <a:buBlip>
                <a:blip r:embed="rId4"/>
              </a:buBlip>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2107295515"/>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Text 3">
    <p:bg>
      <p:bgRef idx="1001">
        <a:schemeClr val="bg2"/>
      </p:bgRef>
    </p:bg>
    <p:spTree>
      <p:nvGrpSpPr>
        <p:cNvPr id="1" name=""/>
        <p:cNvGrpSpPr/>
        <p:nvPr/>
      </p:nvGrpSpPr>
      <p:grpSpPr>
        <a:xfrm>
          <a:off x="0" y="0"/>
          <a:ext cx="0" cy="0"/>
          <a:chOff x="0" y="0"/>
          <a:chExt cx="0" cy="0"/>
        </a:xfrm>
      </p:grpSpPr>
      <p:sp>
        <p:nvSpPr>
          <p:cNvPr id="3" name="Marcador de Posição do Número do Diapositivo 2">
            <a:extLst>
              <a:ext uri="{FF2B5EF4-FFF2-40B4-BE49-F238E27FC236}">
                <a16:creationId xmlns:a16="http://schemas.microsoft.com/office/drawing/2014/main" id="{8737C86C-95FC-ECC5-C1E4-625ED1B88CB7}"/>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sp>
        <p:nvSpPr>
          <p:cNvPr id="4" name="Retângulo 3">
            <a:extLst>
              <a:ext uri="{FF2B5EF4-FFF2-40B4-BE49-F238E27FC236}">
                <a16:creationId xmlns:a16="http://schemas.microsoft.com/office/drawing/2014/main" id="{7E7C5834-0CE9-B9DD-0511-A7740DDF1CF7}"/>
              </a:ext>
            </a:extLst>
          </p:cNvPr>
          <p:cNvSpPr/>
          <p:nvPr userDrawn="1"/>
        </p:nvSpPr>
        <p:spPr>
          <a:xfrm>
            <a:off x="-33162" y="-85345"/>
            <a:ext cx="12258324" cy="24386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2533"/>
          </a:p>
        </p:txBody>
      </p:sp>
      <p:pic>
        <p:nvPicPr>
          <p:cNvPr id="5" name="Google Shape;121;p19">
            <a:extLst>
              <a:ext uri="{FF2B5EF4-FFF2-40B4-BE49-F238E27FC236}">
                <a16:creationId xmlns:a16="http://schemas.microsoft.com/office/drawing/2014/main" id="{BC24F321-7D7D-0802-3EE5-5FABA6AD1429}"/>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7" name="Título 22">
            <a:extLst>
              <a:ext uri="{FF2B5EF4-FFF2-40B4-BE49-F238E27FC236}">
                <a16:creationId xmlns:a16="http://schemas.microsoft.com/office/drawing/2014/main" id="{D9F41540-7799-D116-DD7E-F15E45D1DF97}"/>
              </a:ext>
            </a:extLst>
          </p:cNvPr>
          <p:cNvSpPr>
            <a:spLocks noGrp="1"/>
          </p:cNvSpPr>
          <p:nvPr>
            <p:ph type="title" hasCustomPrompt="1"/>
          </p:nvPr>
        </p:nvSpPr>
        <p:spPr>
          <a:xfrm>
            <a:off x="1119571" y="963373"/>
            <a:ext cx="8127947" cy="761376"/>
          </a:xfrm>
          <a:prstGeom prst="rect">
            <a:avLst/>
          </a:prstGeom>
        </p:spPr>
        <p:txBody>
          <a:bodyPr/>
          <a:lstStyle>
            <a:lvl1pPr>
              <a:defRPr sz="3733" b="1">
                <a:solidFill>
                  <a:schemeClr val="bg1"/>
                </a:solidFill>
                <a:latin typeface="Montserrat" pitchFamily="2" charset="77"/>
              </a:defRPr>
            </a:lvl1pPr>
          </a:lstStyle>
          <a:p>
            <a:r>
              <a:rPr lang="pt-PT" err="1"/>
              <a:t>Title</a:t>
            </a:r>
            <a:endParaRPr lang="pt-PT"/>
          </a:p>
        </p:txBody>
      </p:sp>
      <p:sp>
        <p:nvSpPr>
          <p:cNvPr id="9" name="Marcador de Posição do Texto 8">
            <a:extLst>
              <a:ext uri="{FF2B5EF4-FFF2-40B4-BE49-F238E27FC236}">
                <a16:creationId xmlns:a16="http://schemas.microsoft.com/office/drawing/2014/main" id="{C2D88FD1-A9AD-27BB-F853-84FC9AE2C392}"/>
              </a:ext>
            </a:extLst>
          </p:cNvPr>
          <p:cNvSpPr>
            <a:spLocks noGrp="1"/>
          </p:cNvSpPr>
          <p:nvPr>
            <p:ph type="body" sz="quarter" idx="15" hasCustomPrompt="1"/>
          </p:nvPr>
        </p:nvSpPr>
        <p:spPr>
          <a:xfrm>
            <a:off x="1693633" y="2773469"/>
            <a:ext cx="8782051" cy="3012017"/>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a:lnSpc>
                <a:spcPct val="120000"/>
              </a:lnSpc>
              <a:defRPr/>
            </a:lvl5pPr>
            <a:lvl6pPr>
              <a:lnSpc>
                <a:spcPct val="120000"/>
              </a:lnSpc>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
        <p:nvSpPr>
          <p:cNvPr id="12" name="Marcador de Posição do Texto 11">
            <a:extLst>
              <a:ext uri="{FF2B5EF4-FFF2-40B4-BE49-F238E27FC236}">
                <a16:creationId xmlns:a16="http://schemas.microsoft.com/office/drawing/2014/main" id="{D16163D1-0B2E-8204-A96F-E7B1066EB434}"/>
              </a:ext>
            </a:extLst>
          </p:cNvPr>
          <p:cNvSpPr>
            <a:spLocks noGrp="1"/>
          </p:cNvSpPr>
          <p:nvPr>
            <p:ph type="body" sz="quarter" idx="16" hasCustomPrompt="1"/>
          </p:nvPr>
        </p:nvSpPr>
        <p:spPr>
          <a:xfrm>
            <a:off x="1119570" y="504562"/>
            <a:ext cx="8127945" cy="433917"/>
          </a:xfrm>
        </p:spPr>
        <p:txBody>
          <a:bodyPr/>
          <a:lstStyle>
            <a:lvl1pPr marL="0" indent="0">
              <a:buNone/>
              <a:defRPr>
                <a:solidFill>
                  <a:schemeClr val="bg1"/>
                </a:solidFill>
                <a:latin typeface="Montserrat" pitchFamily="2" charset="77"/>
              </a:defRPr>
            </a:lvl1pPr>
          </a:lstStyle>
          <a:p>
            <a:pPr lvl="0"/>
            <a:r>
              <a:rPr lang="pt-PT" err="1"/>
              <a:t>Main</a:t>
            </a:r>
            <a:r>
              <a:rPr lang="pt-PT"/>
              <a:t> </a:t>
            </a:r>
            <a:r>
              <a:rPr lang="pt-PT" err="1"/>
              <a:t>header</a:t>
            </a:r>
            <a:endParaRPr lang="pt-PT"/>
          </a:p>
        </p:txBody>
      </p:sp>
    </p:spTree>
    <p:extLst>
      <p:ext uri="{BB962C8B-B14F-4D97-AF65-F5344CB8AC3E}">
        <p14:creationId xmlns:p14="http://schemas.microsoft.com/office/powerpoint/2010/main" val="244081968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Text 3">
    <p:bg>
      <p:bgRef idx="1001">
        <a:schemeClr val="bg2"/>
      </p:bgRef>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7E7C5834-0CE9-B9DD-0511-A7740DDF1CF7}"/>
              </a:ext>
            </a:extLst>
          </p:cNvPr>
          <p:cNvSpPr/>
          <p:nvPr userDrawn="1"/>
        </p:nvSpPr>
        <p:spPr>
          <a:xfrm>
            <a:off x="-33162" y="-85345"/>
            <a:ext cx="12258324" cy="24386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2533"/>
          </a:p>
        </p:txBody>
      </p:sp>
      <p:sp>
        <p:nvSpPr>
          <p:cNvPr id="7" name="Título 22">
            <a:extLst>
              <a:ext uri="{FF2B5EF4-FFF2-40B4-BE49-F238E27FC236}">
                <a16:creationId xmlns:a16="http://schemas.microsoft.com/office/drawing/2014/main" id="{D9F41540-7799-D116-DD7E-F15E45D1DF97}"/>
              </a:ext>
            </a:extLst>
          </p:cNvPr>
          <p:cNvSpPr>
            <a:spLocks noGrp="1"/>
          </p:cNvSpPr>
          <p:nvPr>
            <p:ph type="title" hasCustomPrompt="1"/>
          </p:nvPr>
        </p:nvSpPr>
        <p:spPr>
          <a:xfrm>
            <a:off x="1130360" y="753309"/>
            <a:ext cx="8127947" cy="761376"/>
          </a:xfrm>
          <a:prstGeom prst="rect">
            <a:avLst/>
          </a:prstGeom>
        </p:spPr>
        <p:txBody>
          <a:bodyPr/>
          <a:lstStyle>
            <a:lvl1pPr>
              <a:defRPr sz="3733" b="1">
                <a:solidFill>
                  <a:schemeClr val="bg1"/>
                </a:solidFill>
                <a:latin typeface="Montserrat" pitchFamily="2" charset="77"/>
              </a:defRPr>
            </a:lvl1pPr>
          </a:lstStyle>
          <a:p>
            <a:r>
              <a:rPr lang="pt-PT" err="1"/>
              <a:t>Title</a:t>
            </a:r>
            <a:endParaRPr lang="pt-PT"/>
          </a:p>
        </p:txBody>
      </p:sp>
      <p:sp>
        <p:nvSpPr>
          <p:cNvPr id="3" name="Marcador de Posição do Número do Diapositivo 2">
            <a:extLst>
              <a:ext uri="{FF2B5EF4-FFF2-40B4-BE49-F238E27FC236}">
                <a16:creationId xmlns:a16="http://schemas.microsoft.com/office/drawing/2014/main" id="{8737C86C-95FC-ECC5-C1E4-625ED1B88CB7}"/>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5" name="Google Shape;121;p19">
            <a:extLst>
              <a:ext uri="{FF2B5EF4-FFF2-40B4-BE49-F238E27FC236}">
                <a16:creationId xmlns:a16="http://schemas.microsoft.com/office/drawing/2014/main" id="{BC24F321-7D7D-0802-3EE5-5FABA6AD1429}"/>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9" name="Marcador de Posição do Texto 8">
            <a:extLst>
              <a:ext uri="{FF2B5EF4-FFF2-40B4-BE49-F238E27FC236}">
                <a16:creationId xmlns:a16="http://schemas.microsoft.com/office/drawing/2014/main" id="{82110823-FD32-1EE7-0EF4-A11F04D15670}"/>
              </a:ext>
            </a:extLst>
          </p:cNvPr>
          <p:cNvSpPr>
            <a:spLocks noGrp="1"/>
          </p:cNvSpPr>
          <p:nvPr>
            <p:ph type="body" sz="quarter" idx="11" hasCustomPrompt="1"/>
          </p:nvPr>
        </p:nvSpPr>
        <p:spPr>
          <a:xfrm>
            <a:off x="1689433" y="2779473"/>
            <a:ext cx="8394400" cy="3012017"/>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a:lnSpc>
                <a:spcPct val="120000"/>
              </a:lnSpc>
              <a:defRPr/>
            </a:lvl5pPr>
            <a:lvl6pPr>
              <a:lnSpc>
                <a:spcPct val="120000"/>
              </a:lnSpc>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462233149"/>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Text 4">
    <p:bg>
      <p:bgRef idx="1001">
        <a:schemeClr val="bg1"/>
      </p:bgRef>
    </p:bg>
    <p:spTree>
      <p:nvGrpSpPr>
        <p:cNvPr id="1" name=""/>
        <p:cNvGrpSpPr/>
        <p:nvPr/>
      </p:nvGrpSpPr>
      <p:grpSpPr>
        <a:xfrm>
          <a:off x="0" y="0"/>
          <a:ext cx="0" cy="0"/>
          <a:chOff x="0" y="0"/>
          <a:chExt cx="0" cy="0"/>
        </a:xfrm>
      </p:grpSpPr>
      <p:sp>
        <p:nvSpPr>
          <p:cNvPr id="13" name="Marcador de Posição do Texto 23">
            <a:extLst>
              <a:ext uri="{FF2B5EF4-FFF2-40B4-BE49-F238E27FC236}">
                <a16:creationId xmlns:a16="http://schemas.microsoft.com/office/drawing/2014/main" id="{96EAB903-E4D2-8359-AD20-CD76D81D4332}"/>
              </a:ext>
            </a:extLst>
          </p:cNvPr>
          <p:cNvSpPr>
            <a:spLocks noGrp="1"/>
          </p:cNvSpPr>
          <p:nvPr>
            <p:ph type="body" sz="quarter" idx="14" hasCustomPrompt="1"/>
          </p:nvPr>
        </p:nvSpPr>
        <p:spPr>
          <a:xfrm>
            <a:off x="1119571" y="433856"/>
            <a:ext cx="3464800" cy="410315"/>
          </a:xfrm>
          <a:prstGeom prst="rect">
            <a:avLst/>
          </a:prstGeom>
          <a:solidFill>
            <a:srgbClr val="FED500"/>
          </a:solidFill>
        </p:spPr>
        <p:txBody>
          <a:bodyPr anchor="ctr"/>
          <a:lstStyle>
            <a:lvl1pPr marL="0" indent="0">
              <a:buNone/>
              <a:defRPr>
                <a:solidFill>
                  <a:schemeClr val="tx1"/>
                </a:solidFill>
                <a:latin typeface="Montserrat" pitchFamily="2" charset="77"/>
              </a:defRPr>
            </a:lvl1pPr>
          </a:lstStyle>
          <a:p>
            <a:pPr lvl="0"/>
            <a:r>
              <a:rPr lang="pt-PT" err="1"/>
              <a:t>Main</a:t>
            </a:r>
            <a:r>
              <a:rPr lang="pt-PT"/>
              <a:t> </a:t>
            </a:r>
            <a:r>
              <a:rPr lang="pt-PT" err="1"/>
              <a:t>header</a:t>
            </a:r>
            <a:endParaRPr lang="pt-PT"/>
          </a:p>
        </p:txBody>
      </p:sp>
      <p:sp>
        <p:nvSpPr>
          <p:cNvPr id="3" name="Marcador de Posição do Número do Diapositivo 2">
            <a:extLst>
              <a:ext uri="{FF2B5EF4-FFF2-40B4-BE49-F238E27FC236}">
                <a16:creationId xmlns:a16="http://schemas.microsoft.com/office/drawing/2014/main" id="{15BC5FFA-5C53-CDD2-544A-0EB09D12BB0A}"/>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7" name="Google Shape;151;p22">
            <a:extLst>
              <a:ext uri="{FF2B5EF4-FFF2-40B4-BE49-F238E27FC236}">
                <a16:creationId xmlns:a16="http://schemas.microsoft.com/office/drawing/2014/main" id="{5BA560DD-7521-B6FD-283A-46C4D3C5C41E}"/>
              </a:ext>
            </a:extLst>
          </p:cNvPr>
          <p:cNvPicPr preferRelativeResize="0"/>
          <p:nvPr userDrawn="1"/>
        </p:nvPicPr>
        <p:blipFill>
          <a:blip r:embed="rId2">
            <a:alphaModFix/>
          </a:blip>
          <a:stretch>
            <a:fillRect/>
          </a:stretch>
        </p:blipFill>
        <p:spPr>
          <a:xfrm>
            <a:off x="9460333" y="365569"/>
            <a:ext cx="2261587" cy="640767"/>
          </a:xfrm>
          <a:prstGeom prst="rect">
            <a:avLst/>
          </a:prstGeom>
          <a:noFill/>
          <a:ln>
            <a:noFill/>
          </a:ln>
        </p:spPr>
      </p:pic>
      <p:sp>
        <p:nvSpPr>
          <p:cNvPr id="2" name="Título 22">
            <a:extLst>
              <a:ext uri="{FF2B5EF4-FFF2-40B4-BE49-F238E27FC236}">
                <a16:creationId xmlns:a16="http://schemas.microsoft.com/office/drawing/2014/main" id="{3BB0C54A-AF75-ECAF-3F8D-684FE3720921}"/>
              </a:ext>
            </a:extLst>
          </p:cNvPr>
          <p:cNvSpPr>
            <a:spLocks noGrp="1"/>
          </p:cNvSpPr>
          <p:nvPr>
            <p:ph type="title" hasCustomPrompt="1"/>
          </p:nvPr>
        </p:nvSpPr>
        <p:spPr>
          <a:xfrm>
            <a:off x="1119541" y="875837"/>
            <a:ext cx="9916593" cy="761376"/>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sp>
        <p:nvSpPr>
          <p:cNvPr id="10" name="Marcador de Posição do Texto 9">
            <a:extLst>
              <a:ext uri="{FF2B5EF4-FFF2-40B4-BE49-F238E27FC236}">
                <a16:creationId xmlns:a16="http://schemas.microsoft.com/office/drawing/2014/main" id="{EA6A2446-937E-8AF7-C72D-8A2BE702097E}"/>
              </a:ext>
            </a:extLst>
          </p:cNvPr>
          <p:cNvSpPr>
            <a:spLocks noGrp="1"/>
          </p:cNvSpPr>
          <p:nvPr>
            <p:ph type="body" sz="quarter" idx="17" hasCustomPrompt="1"/>
          </p:nvPr>
        </p:nvSpPr>
        <p:spPr>
          <a:xfrm>
            <a:off x="1843818" y="1971562"/>
            <a:ext cx="7757583" cy="3280833"/>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a:lnSpc>
                <a:spcPct val="120000"/>
              </a:lnSpc>
              <a:defRPr/>
            </a:lvl5pPr>
            <a:lvl6pPr>
              <a:lnSpc>
                <a:spcPct val="120000"/>
              </a:lnSpc>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333738830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Text 4">
    <p:bg>
      <p:bgRef idx="1001">
        <a:schemeClr val="bg1"/>
      </p:bgRef>
    </p:bg>
    <p:spTree>
      <p:nvGrpSpPr>
        <p:cNvPr id="1" name=""/>
        <p:cNvGrpSpPr/>
        <p:nvPr/>
      </p:nvGrpSpPr>
      <p:grpSpPr>
        <a:xfrm>
          <a:off x="0" y="0"/>
          <a:ext cx="0" cy="0"/>
          <a:chOff x="0" y="0"/>
          <a:chExt cx="0" cy="0"/>
        </a:xfrm>
      </p:grpSpPr>
      <p:sp>
        <p:nvSpPr>
          <p:cNvPr id="2" name="Título 22">
            <a:extLst>
              <a:ext uri="{FF2B5EF4-FFF2-40B4-BE49-F238E27FC236}">
                <a16:creationId xmlns:a16="http://schemas.microsoft.com/office/drawing/2014/main" id="{3BB0C54A-AF75-ECAF-3F8D-684FE3720921}"/>
              </a:ext>
            </a:extLst>
          </p:cNvPr>
          <p:cNvSpPr>
            <a:spLocks noGrp="1"/>
          </p:cNvSpPr>
          <p:nvPr>
            <p:ph type="title" hasCustomPrompt="1"/>
          </p:nvPr>
        </p:nvSpPr>
        <p:spPr>
          <a:xfrm>
            <a:off x="1119541" y="433856"/>
            <a:ext cx="8340793" cy="761376"/>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sp>
        <p:nvSpPr>
          <p:cNvPr id="3" name="Marcador de Posição do Número do Diapositivo 2">
            <a:extLst>
              <a:ext uri="{FF2B5EF4-FFF2-40B4-BE49-F238E27FC236}">
                <a16:creationId xmlns:a16="http://schemas.microsoft.com/office/drawing/2014/main" id="{15BC5FFA-5C53-CDD2-544A-0EB09D12BB0A}"/>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7" name="Google Shape;151;p22">
            <a:extLst>
              <a:ext uri="{FF2B5EF4-FFF2-40B4-BE49-F238E27FC236}">
                <a16:creationId xmlns:a16="http://schemas.microsoft.com/office/drawing/2014/main" id="{5BA560DD-7521-B6FD-283A-46C4D3C5C41E}"/>
              </a:ext>
            </a:extLst>
          </p:cNvPr>
          <p:cNvPicPr preferRelativeResize="0"/>
          <p:nvPr userDrawn="1"/>
        </p:nvPicPr>
        <p:blipFill>
          <a:blip r:embed="rId2">
            <a:alphaModFix/>
          </a:blip>
          <a:stretch>
            <a:fillRect/>
          </a:stretch>
        </p:blipFill>
        <p:spPr>
          <a:xfrm>
            <a:off x="9460333" y="365569"/>
            <a:ext cx="2261587" cy="640767"/>
          </a:xfrm>
          <a:prstGeom prst="rect">
            <a:avLst/>
          </a:prstGeom>
          <a:noFill/>
          <a:ln>
            <a:noFill/>
          </a:ln>
        </p:spPr>
      </p:pic>
      <p:sp>
        <p:nvSpPr>
          <p:cNvPr id="5" name="Marcador de Posição do Texto 4">
            <a:extLst>
              <a:ext uri="{FF2B5EF4-FFF2-40B4-BE49-F238E27FC236}">
                <a16:creationId xmlns:a16="http://schemas.microsoft.com/office/drawing/2014/main" id="{F388C6F6-D306-27A3-1535-6B1B19596F94}"/>
              </a:ext>
            </a:extLst>
          </p:cNvPr>
          <p:cNvSpPr>
            <a:spLocks noGrp="1"/>
          </p:cNvSpPr>
          <p:nvPr>
            <p:ph type="body" sz="quarter" idx="17" hasCustomPrompt="1"/>
          </p:nvPr>
        </p:nvSpPr>
        <p:spPr>
          <a:xfrm>
            <a:off x="1843617" y="1530352"/>
            <a:ext cx="7615767" cy="3280833"/>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a:lnSpc>
                <a:spcPct val="120000"/>
              </a:lnSpc>
              <a:defRPr/>
            </a:lvl5pPr>
            <a:lvl6pPr>
              <a:lnSpc>
                <a:spcPct val="120000"/>
              </a:lnSpc>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106951611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Text 5">
    <p:bg>
      <p:bgRef idx="1001">
        <a:schemeClr val="bg1"/>
      </p:bgRef>
    </p:bg>
    <p:spTree>
      <p:nvGrpSpPr>
        <p:cNvPr id="1" name=""/>
        <p:cNvGrpSpPr/>
        <p:nvPr/>
      </p:nvGrpSpPr>
      <p:grpSpPr>
        <a:xfrm>
          <a:off x="0" y="0"/>
          <a:ext cx="0" cy="0"/>
          <a:chOff x="0" y="0"/>
          <a:chExt cx="0" cy="0"/>
        </a:xfrm>
      </p:grpSpPr>
      <p:sp>
        <p:nvSpPr>
          <p:cNvPr id="4" name="Google Shape;171;p24">
            <a:extLst>
              <a:ext uri="{FF2B5EF4-FFF2-40B4-BE49-F238E27FC236}">
                <a16:creationId xmlns:a16="http://schemas.microsoft.com/office/drawing/2014/main" id="{8A49EAE4-0AE0-035C-68E3-2C7A26CD0821}"/>
              </a:ext>
            </a:extLst>
          </p:cNvPr>
          <p:cNvSpPr/>
          <p:nvPr userDrawn="1"/>
        </p:nvSpPr>
        <p:spPr>
          <a:xfrm>
            <a:off x="5796800" y="-25400"/>
            <a:ext cx="6395600" cy="68832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533"/>
          </a:p>
        </p:txBody>
      </p:sp>
      <p:sp>
        <p:nvSpPr>
          <p:cNvPr id="3" name="Marcador de Posição do Número do Diapositivo 2">
            <a:extLst>
              <a:ext uri="{FF2B5EF4-FFF2-40B4-BE49-F238E27FC236}">
                <a16:creationId xmlns:a16="http://schemas.microsoft.com/office/drawing/2014/main" id="{8ECC9024-A7C2-8A6F-DAE0-61EF1B48E142}"/>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8" name="Google Shape;178;p24">
            <a:extLst>
              <a:ext uri="{FF2B5EF4-FFF2-40B4-BE49-F238E27FC236}">
                <a16:creationId xmlns:a16="http://schemas.microsoft.com/office/drawing/2014/main" id="{F1DCBBA1-8B86-AE38-3FD1-5B1C39887C2C}"/>
              </a:ext>
            </a:extLst>
          </p:cNvPr>
          <p:cNvPicPr preferRelativeResize="0"/>
          <p:nvPr userDrawn="1"/>
        </p:nvPicPr>
        <p:blipFill>
          <a:blip r:embed="rId2">
            <a:alphaModFix/>
          </a:blip>
          <a:stretch>
            <a:fillRect/>
          </a:stretch>
        </p:blipFill>
        <p:spPr>
          <a:xfrm>
            <a:off x="9460333" y="365569"/>
            <a:ext cx="2261587" cy="640767"/>
          </a:xfrm>
          <a:prstGeom prst="rect">
            <a:avLst/>
          </a:prstGeom>
          <a:noFill/>
          <a:ln>
            <a:noFill/>
          </a:ln>
        </p:spPr>
      </p:pic>
      <p:sp>
        <p:nvSpPr>
          <p:cNvPr id="6" name="Título 22">
            <a:extLst>
              <a:ext uri="{FF2B5EF4-FFF2-40B4-BE49-F238E27FC236}">
                <a16:creationId xmlns:a16="http://schemas.microsoft.com/office/drawing/2014/main" id="{0A6BFA0D-072A-A08E-2EA5-F6EBA6AB50BC}"/>
              </a:ext>
            </a:extLst>
          </p:cNvPr>
          <p:cNvSpPr>
            <a:spLocks noGrp="1"/>
          </p:cNvSpPr>
          <p:nvPr>
            <p:ph type="title" hasCustomPrompt="1"/>
          </p:nvPr>
        </p:nvSpPr>
        <p:spPr>
          <a:xfrm>
            <a:off x="1119570" y="888132"/>
            <a:ext cx="4306169" cy="3701609"/>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sp>
        <p:nvSpPr>
          <p:cNvPr id="7" name="Marcador de Posição do Texto 23">
            <a:extLst>
              <a:ext uri="{FF2B5EF4-FFF2-40B4-BE49-F238E27FC236}">
                <a16:creationId xmlns:a16="http://schemas.microsoft.com/office/drawing/2014/main" id="{6FCB4C12-4D89-85E5-2474-F8D67B9B4FE8}"/>
              </a:ext>
            </a:extLst>
          </p:cNvPr>
          <p:cNvSpPr>
            <a:spLocks noGrp="1"/>
          </p:cNvSpPr>
          <p:nvPr>
            <p:ph type="body" sz="quarter" idx="14" hasCustomPrompt="1"/>
          </p:nvPr>
        </p:nvSpPr>
        <p:spPr>
          <a:xfrm>
            <a:off x="1119571" y="433855"/>
            <a:ext cx="4306168" cy="433853"/>
          </a:xfrm>
          <a:prstGeom prst="rect">
            <a:avLst/>
          </a:prstGeom>
        </p:spPr>
        <p:txBody>
          <a:bodyPr/>
          <a:lstStyle>
            <a:lvl1pPr marL="0" indent="0">
              <a:buNone/>
              <a:defRPr>
                <a:solidFill>
                  <a:schemeClr val="tx1"/>
                </a:solidFill>
                <a:latin typeface="Montserrat" pitchFamily="2" charset="77"/>
              </a:defRPr>
            </a:lvl1pPr>
          </a:lstStyle>
          <a:p>
            <a:pPr lvl="0"/>
            <a:r>
              <a:rPr lang="pt-PT" err="1"/>
              <a:t>Main</a:t>
            </a:r>
            <a:r>
              <a:rPr lang="pt-PT"/>
              <a:t> </a:t>
            </a:r>
            <a:r>
              <a:rPr lang="pt-PT" err="1"/>
              <a:t>header</a:t>
            </a:r>
            <a:endParaRPr lang="pt-PT"/>
          </a:p>
        </p:txBody>
      </p:sp>
      <p:sp>
        <p:nvSpPr>
          <p:cNvPr id="10" name="Marcador de Posição do Texto 9">
            <a:extLst>
              <a:ext uri="{FF2B5EF4-FFF2-40B4-BE49-F238E27FC236}">
                <a16:creationId xmlns:a16="http://schemas.microsoft.com/office/drawing/2014/main" id="{8AA5A134-9092-A793-9257-59F78816DECF}"/>
              </a:ext>
            </a:extLst>
          </p:cNvPr>
          <p:cNvSpPr>
            <a:spLocks noGrp="1"/>
          </p:cNvSpPr>
          <p:nvPr>
            <p:ph type="body" sz="quarter" idx="16" hasCustomPrompt="1"/>
          </p:nvPr>
        </p:nvSpPr>
        <p:spPr>
          <a:xfrm>
            <a:off x="6529494" y="1312829"/>
            <a:ext cx="5132916" cy="4178300"/>
          </a:xfrm>
        </p:spPr>
        <p:txBody>
          <a:bodyPr>
            <a:noAutofit/>
          </a:bodyPr>
          <a:lstStyle>
            <a:lvl1pPr>
              <a:lnSpc>
                <a:spcPct val="120000"/>
              </a:lnSpc>
              <a:defRPr>
                <a:solidFill>
                  <a:schemeClr val="bg1"/>
                </a:solidFill>
              </a:defRPr>
            </a:lvl1pPr>
            <a:lvl2pPr>
              <a:lnSpc>
                <a:spcPct val="120000"/>
              </a:lnSpc>
              <a:defRPr>
                <a:solidFill>
                  <a:schemeClr val="bg1"/>
                </a:solidFill>
              </a:defRPr>
            </a:lvl2pPr>
            <a:lvl3pPr>
              <a:lnSpc>
                <a:spcPct val="120000"/>
              </a:lnSpc>
              <a:defRPr>
                <a:solidFill>
                  <a:schemeClr val="bg1"/>
                </a:solidFill>
              </a:defRPr>
            </a:lvl3pPr>
            <a:lvl4pPr>
              <a:lnSpc>
                <a:spcPct val="120000"/>
              </a:lnSpc>
              <a:defRPr>
                <a:solidFill>
                  <a:schemeClr val="bg1"/>
                </a:solidFill>
              </a:defRPr>
            </a:lvl4pPr>
            <a:lvl5pPr>
              <a:lnSpc>
                <a:spcPct val="120000"/>
              </a:lnSpc>
              <a:defRPr>
                <a:solidFill>
                  <a:schemeClr val="bg1"/>
                </a:solidFill>
              </a:defRPr>
            </a:lvl5pPr>
            <a:lvl6pPr>
              <a:lnSpc>
                <a:spcPct val="120000"/>
              </a:lnSpc>
              <a:defRPr>
                <a:solidFill>
                  <a:schemeClr val="bg1"/>
                </a:solidFill>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r>
              <a:rPr lang="pt-PT"/>
              <a:t> </a:t>
            </a:r>
          </a:p>
        </p:txBody>
      </p:sp>
    </p:spTree>
    <p:extLst>
      <p:ext uri="{BB962C8B-B14F-4D97-AF65-F5344CB8AC3E}">
        <p14:creationId xmlns:p14="http://schemas.microsoft.com/office/powerpoint/2010/main" val="3999555190"/>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Text 5">
    <p:bg>
      <p:bgRef idx="1001">
        <a:schemeClr val="bg1"/>
      </p:bgRef>
    </p:bg>
    <p:spTree>
      <p:nvGrpSpPr>
        <p:cNvPr id="1" name=""/>
        <p:cNvGrpSpPr/>
        <p:nvPr/>
      </p:nvGrpSpPr>
      <p:grpSpPr>
        <a:xfrm>
          <a:off x="0" y="0"/>
          <a:ext cx="0" cy="0"/>
          <a:chOff x="0" y="0"/>
          <a:chExt cx="0" cy="0"/>
        </a:xfrm>
      </p:grpSpPr>
      <p:sp>
        <p:nvSpPr>
          <p:cNvPr id="6" name="Título 22">
            <a:extLst>
              <a:ext uri="{FF2B5EF4-FFF2-40B4-BE49-F238E27FC236}">
                <a16:creationId xmlns:a16="http://schemas.microsoft.com/office/drawing/2014/main" id="{0A6BFA0D-072A-A08E-2EA5-F6EBA6AB50BC}"/>
              </a:ext>
            </a:extLst>
          </p:cNvPr>
          <p:cNvSpPr>
            <a:spLocks noGrp="1"/>
          </p:cNvSpPr>
          <p:nvPr>
            <p:ph type="title" hasCustomPrompt="1"/>
          </p:nvPr>
        </p:nvSpPr>
        <p:spPr>
          <a:xfrm>
            <a:off x="1119570" y="433856"/>
            <a:ext cx="4306169" cy="3701609"/>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sp>
        <p:nvSpPr>
          <p:cNvPr id="4" name="Google Shape;171;p24">
            <a:extLst>
              <a:ext uri="{FF2B5EF4-FFF2-40B4-BE49-F238E27FC236}">
                <a16:creationId xmlns:a16="http://schemas.microsoft.com/office/drawing/2014/main" id="{8A49EAE4-0AE0-035C-68E3-2C7A26CD0821}"/>
              </a:ext>
            </a:extLst>
          </p:cNvPr>
          <p:cNvSpPr/>
          <p:nvPr userDrawn="1"/>
        </p:nvSpPr>
        <p:spPr>
          <a:xfrm>
            <a:off x="5796800" y="-25400"/>
            <a:ext cx="6395600" cy="68832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533"/>
          </a:p>
        </p:txBody>
      </p:sp>
      <p:sp>
        <p:nvSpPr>
          <p:cNvPr id="3" name="Marcador de Posição do Número do Diapositivo 2">
            <a:extLst>
              <a:ext uri="{FF2B5EF4-FFF2-40B4-BE49-F238E27FC236}">
                <a16:creationId xmlns:a16="http://schemas.microsoft.com/office/drawing/2014/main" id="{8ECC9024-A7C2-8A6F-DAE0-61EF1B48E142}"/>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8" name="Google Shape;178;p24">
            <a:extLst>
              <a:ext uri="{FF2B5EF4-FFF2-40B4-BE49-F238E27FC236}">
                <a16:creationId xmlns:a16="http://schemas.microsoft.com/office/drawing/2014/main" id="{F1DCBBA1-8B86-AE38-3FD1-5B1C39887C2C}"/>
              </a:ext>
            </a:extLst>
          </p:cNvPr>
          <p:cNvPicPr preferRelativeResize="0"/>
          <p:nvPr userDrawn="1"/>
        </p:nvPicPr>
        <p:blipFill>
          <a:blip r:embed="rId2">
            <a:alphaModFix/>
          </a:blip>
          <a:stretch>
            <a:fillRect/>
          </a:stretch>
        </p:blipFill>
        <p:spPr>
          <a:xfrm>
            <a:off x="9460333" y="365569"/>
            <a:ext cx="2261587" cy="640767"/>
          </a:xfrm>
          <a:prstGeom prst="rect">
            <a:avLst/>
          </a:prstGeom>
          <a:noFill/>
          <a:ln>
            <a:noFill/>
          </a:ln>
        </p:spPr>
      </p:pic>
      <p:sp>
        <p:nvSpPr>
          <p:cNvPr id="2" name="Marcador de Posição do Texto 9">
            <a:extLst>
              <a:ext uri="{FF2B5EF4-FFF2-40B4-BE49-F238E27FC236}">
                <a16:creationId xmlns:a16="http://schemas.microsoft.com/office/drawing/2014/main" id="{0E30B304-13BF-22A8-BA1D-7B1D9299854C}"/>
              </a:ext>
            </a:extLst>
          </p:cNvPr>
          <p:cNvSpPr>
            <a:spLocks noGrp="1"/>
          </p:cNvSpPr>
          <p:nvPr>
            <p:ph type="body" sz="quarter" idx="16" hasCustomPrompt="1"/>
          </p:nvPr>
        </p:nvSpPr>
        <p:spPr>
          <a:xfrm>
            <a:off x="6529494" y="1312829"/>
            <a:ext cx="5132916" cy="4178300"/>
          </a:xfrm>
        </p:spPr>
        <p:txBody>
          <a:bodyPr>
            <a:noAutofit/>
          </a:bodyPr>
          <a:lstStyle>
            <a:lvl1pPr>
              <a:lnSpc>
                <a:spcPct val="120000"/>
              </a:lnSpc>
              <a:defRPr>
                <a:solidFill>
                  <a:schemeClr val="bg1"/>
                </a:solidFill>
              </a:defRPr>
            </a:lvl1pPr>
            <a:lvl2pPr>
              <a:lnSpc>
                <a:spcPct val="120000"/>
              </a:lnSpc>
              <a:defRPr>
                <a:solidFill>
                  <a:schemeClr val="bg1"/>
                </a:solidFill>
              </a:defRPr>
            </a:lvl2pPr>
            <a:lvl3pPr>
              <a:lnSpc>
                <a:spcPct val="120000"/>
              </a:lnSpc>
              <a:defRPr>
                <a:solidFill>
                  <a:schemeClr val="bg1"/>
                </a:solidFill>
              </a:defRPr>
            </a:lvl3pPr>
            <a:lvl4pPr>
              <a:lnSpc>
                <a:spcPct val="120000"/>
              </a:lnSpc>
              <a:defRPr>
                <a:solidFill>
                  <a:schemeClr val="bg1"/>
                </a:solidFill>
              </a:defRPr>
            </a:lvl4pPr>
            <a:lvl5pPr>
              <a:lnSpc>
                <a:spcPct val="120000"/>
              </a:lnSpc>
              <a:defRPr>
                <a:solidFill>
                  <a:schemeClr val="bg1"/>
                </a:solidFill>
              </a:defRPr>
            </a:lvl5pPr>
            <a:lvl6pPr>
              <a:lnSpc>
                <a:spcPct val="120000"/>
              </a:lnSpc>
              <a:defRPr>
                <a:solidFill>
                  <a:schemeClr val="bg1"/>
                </a:solidFill>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r>
              <a:rPr lang="pt-PT"/>
              <a:t> </a:t>
            </a:r>
          </a:p>
        </p:txBody>
      </p:sp>
    </p:spTree>
    <p:extLst>
      <p:ext uri="{BB962C8B-B14F-4D97-AF65-F5344CB8AC3E}">
        <p14:creationId xmlns:p14="http://schemas.microsoft.com/office/powerpoint/2010/main" val="243973580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Text 6">
    <p:bg>
      <p:bgPr>
        <a:solidFill>
          <a:schemeClr val="bg1"/>
        </a:solidFill>
        <a:effectLst/>
      </p:bgPr>
    </p:bg>
    <p:spTree>
      <p:nvGrpSpPr>
        <p:cNvPr id="1" name=""/>
        <p:cNvGrpSpPr/>
        <p:nvPr/>
      </p:nvGrpSpPr>
      <p:grpSpPr>
        <a:xfrm>
          <a:off x="0" y="0"/>
          <a:ext cx="0" cy="0"/>
          <a:chOff x="0" y="0"/>
          <a:chExt cx="0" cy="0"/>
        </a:xfrm>
      </p:grpSpPr>
      <p:sp>
        <p:nvSpPr>
          <p:cNvPr id="3" name="Marcador de Posição do Número do Diapositivo 2">
            <a:extLst>
              <a:ext uri="{FF2B5EF4-FFF2-40B4-BE49-F238E27FC236}">
                <a16:creationId xmlns:a16="http://schemas.microsoft.com/office/drawing/2014/main" id="{255688B7-5EE3-32DE-3DA5-3114FC78990F}"/>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5" name="Google Shape;76;p15">
            <a:extLst>
              <a:ext uri="{FF2B5EF4-FFF2-40B4-BE49-F238E27FC236}">
                <a16:creationId xmlns:a16="http://schemas.microsoft.com/office/drawing/2014/main" id="{D27AF776-6C1D-AD82-B8CD-3EE2AC730B12}"/>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6" name="Título 22">
            <a:extLst>
              <a:ext uri="{FF2B5EF4-FFF2-40B4-BE49-F238E27FC236}">
                <a16:creationId xmlns:a16="http://schemas.microsoft.com/office/drawing/2014/main" id="{B43829C7-70A8-2C8D-1D69-E80E7CC79F46}"/>
              </a:ext>
            </a:extLst>
          </p:cNvPr>
          <p:cNvSpPr>
            <a:spLocks noGrp="1"/>
          </p:cNvSpPr>
          <p:nvPr>
            <p:ph type="title" hasCustomPrompt="1"/>
          </p:nvPr>
        </p:nvSpPr>
        <p:spPr>
          <a:xfrm>
            <a:off x="1119571" y="891905"/>
            <a:ext cx="8340792" cy="761376"/>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sp>
        <p:nvSpPr>
          <p:cNvPr id="7" name="Marcador de Posição do Texto 23">
            <a:extLst>
              <a:ext uri="{FF2B5EF4-FFF2-40B4-BE49-F238E27FC236}">
                <a16:creationId xmlns:a16="http://schemas.microsoft.com/office/drawing/2014/main" id="{D0C95533-06E2-DE3E-31B8-6A41B900FFE4}"/>
              </a:ext>
            </a:extLst>
          </p:cNvPr>
          <p:cNvSpPr>
            <a:spLocks noGrp="1"/>
          </p:cNvSpPr>
          <p:nvPr>
            <p:ph type="body" sz="quarter" idx="14" hasCustomPrompt="1"/>
          </p:nvPr>
        </p:nvSpPr>
        <p:spPr>
          <a:xfrm>
            <a:off x="1119571" y="433856"/>
            <a:ext cx="8340792" cy="433853"/>
          </a:xfrm>
          <a:prstGeom prst="rect">
            <a:avLst/>
          </a:prstGeom>
        </p:spPr>
        <p:txBody>
          <a:bodyPr/>
          <a:lstStyle>
            <a:lvl1pPr marL="0" indent="0">
              <a:buNone/>
              <a:defRPr>
                <a:solidFill>
                  <a:srgbClr val="3CB593"/>
                </a:solidFill>
                <a:latin typeface="Montserrat" pitchFamily="2" charset="77"/>
              </a:defRPr>
            </a:lvl1pPr>
          </a:lstStyle>
          <a:p>
            <a:pPr lvl="0"/>
            <a:r>
              <a:rPr lang="pt-PT" err="1"/>
              <a:t>Main</a:t>
            </a:r>
            <a:r>
              <a:rPr lang="pt-PT"/>
              <a:t> </a:t>
            </a:r>
            <a:r>
              <a:rPr lang="pt-PT" err="1"/>
              <a:t>header</a:t>
            </a:r>
            <a:endParaRPr lang="pt-PT"/>
          </a:p>
        </p:txBody>
      </p:sp>
      <p:pic>
        <p:nvPicPr>
          <p:cNvPr id="16" name="Imagem 15">
            <a:extLst>
              <a:ext uri="{FF2B5EF4-FFF2-40B4-BE49-F238E27FC236}">
                <a16:creationId xmlns:a16="http://schemas.microsoft.com/office/drawing/2014/main" id="{AA7593EF-EE8F-65C4-1DF3-B59F9905A3D6}"/>
              </a:ext>
            </a:extLst>
          </p:cNvPr>
          <p:cNvPicPr>
            <a:picLocks noChangeAspect="1"/>
          </p:cNvPicPr>
          <p:nvPr userDrawn="1"/>
        </p:nvPicPr>
        <p:blipFill>
          <a:blip r:embed="rId3">
            <a:alphaModFix/>
          </a:blip>
          <a:stretch>
            <a:fillRect/>
          </a:stretch>
        </p:blipFill>
        <p:spPr>
          <a:xfrm>
            <a:off x="10475764" y="6367988"/>
            <a:ext cx="996635" cy="980024"/>
          </a:xfrm>
          <a:prstGeom prst="rect">
            <a:avLst/>
          </a:prstGeom>
        </p:spPr>
      </p:pic>
      <p:pic>
        <p:nvPicPr>
          <p:cNvPr id="21" name="Imagem 20">
            <a:extLst>
              <a:ext uri="{FF2B5EF4-FFF2-40B4-BE49-F238E27FC236}">
                <a16:creationId xmlns:a16="http://schemas.microsoft.com/office/drawing/2014/main" id="{A97C5DB4-3760-DE43-E8EB-A8D15CAC51A4}"/>
              </a:ext>
            </a:extLst>
          </p:cNvPr>
          <p:cNvPicPr>
            <a:picLocks noChangeAspect="1"/>
          </p:cNvPicPr>
          <p:nvPr userDrawn="1"/>
        </p:nvPicPr>
        <p:blipFill>
          <a:blip r:embed="rId4">
            <a:alphaModFix/>
          </a:blip>
          <a:stretch>
            <a:fillRect/>
          </a:stretch>
        </p:blipFill>
        <p:spPr>
          <a:xfrm>
            <a:off x="11472399" y="5521971"/>
            <a:ext cx="555812" cy="555812"/>
          </a:xfrm>
          <a:prstGeom prst="rect">
            <a:avLst/>
          </a:prstGeom>
        </p:spPr>
      </p:pic>
      <p:sp>
        <p:nvSpPr>
          <p:cNvPr id="8" name="Marcador de Posição do Texto 7">
            <a:extLst>
              <a:ext uri="{FF2B5EF4-FFF2-40B4-BE49-F238E27FC236}">
                <a16:creationId xmlns:a16="http://schemas.microsoft.com/office/drawing/2014/main" id="{1531B693-4329-ACE1-5186-5E948608259C}"/>
              </a:ext>
            </a:extLst>
          </p:cNvPr>
          <p:cNvSpPr>
            <a:spLocks noGrp="1"/>
          </p:cNvSpPr>
          <p:nvPr>
            <p:ph type="body" sz="quarter" idx="16" hasCustomPrompt="1"/>
          </p:nvPr>
        </p:nvSpPr>
        <p:spPr>
          <a:xfrm>
            <a:off x="1117088" y="1791906"/>
            <a:ext cx="9169400" cy="3191933"/>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marL="2743131" indent="-304792">
              <a:lnSpc>
                <a:spcPct val="120000"/>
              </a:lnSpc>
              <a:buFontTx/>
              <a:buBlip>
                <a:blip r:embed="rId5"/>
              </a:buBlip>
              <a:defRPr/>
            </a:lvl5pPr>
            <a:lvl6pPr marL="3352716" indent="-304792">
              <a:lnSpc>
                <a:spcPct val="120000"/>
              </a:lnSpc>
              <a:buFontTx/>
              <a:buBlip>
                <a:blip r:embed="rId6"/>
              </a:buBlip>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4224137694"/>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Text 6">
    <p:bg>
      <p:bgPr>
        <a:solidFill>
          <a:schemeClr val="bg1"/>
        </a:solidFill>
        <a:effectLst/>
      </p:bgPr>
    </p:bg>
    <p:spTree>
      <p:nvGrpSpPr>
        <p:cNvPr id="1" name=""/>
        <p:cNvGrpSpPr/>
        <p:nvPr/>
      </p:nvGrpSpPr>
      <p:grpSpPr>
        <a:xfrm>
          <a:off x="0" y="0"/>
          <a:ext cx="0" cy="0"/>
          <a:chOff x="0" y="0"/>
          <a:chExt cx="0" cy="0"/>
        </a:xfrm>
      </p:grpSpPr>
      <p:sp>
        <p:nvSpPr>
          <p:cNvPr id="3" name="Marcador de Posição do Número do Diapositivo 2">
            <a:extLst>
              <a:ext uri="{FF2B5EF4-FFF2-40B4-BE49-F238E27FC236}">
                <a16:creationId xmlns:a16="http://schemas.microsoft.com/office/drawing/2014/main" id="{255688B7-5EE3-32DE-3DA5-3114FC78990F}"/>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5" name="Google Shape;76;p15">
            <a:extLst>
              <a:ext uri="{FF2B5EF4-FFF2-40B4-BE49-F238E27FC236}">
                <a16:creationId xmlns:a16="http://schemas.microsoft.com/office/drawing/2014/main" id="{D27AF776-6C1D-AD82-B8CD-3EE2AC730B12}"/>
              </a:ext>
            </a:extLst>
          </p:cNvPr>
          <p:cNvPicPr preferRelativeResize="0"/>
          <p:nvPr userDrawn="1"/>
        </p:nvPicPr>
        <p:blipFill>
          <a:blip r:embed="rId2">
            <a:alphaModFix/>
          </a:blip>
          <a:stretch>
            <a:fillRect/>
          </a:stretch>
        </p:blipFill>
        <p:spPr>
          <a:xfrm>
            <a:off x="9460363" y="365567"/>
            <a:ext cx="2261533" cy="640767"/>
          </a:xfrm>
          <a:prstGeom prst="rect">
            <a:avLst/>
          </a:prstGeom>
          <a:noFill/>
          <a:ln>
            <a:noFill/>
          </a:ln>
        </p:spPr>
      </p:pic>
      <p:sp>
        <p:nvSpPr>
          <p:cNvPr id="6" name="Título 22">
            <a:extLst>
              <a:ext uri="{FF2B5EF4-FFF2-40B4-BE49-F238E27FC236}">
                <a16:creationId xmlns:a16="http://schemas.microsoft.com/office/drawing/2014/main" id="{B43829C7-70A8-2C8D-1D69-E80E7CC79F46}"/>
              </a:ext>
            </a:extLst>
          </p:cNvPr>
          <p:cNvSpPr>
            <a:spLocks noGrp="1"/>
          </p:cNvSpPr>
          <p:nvPr>
            <p:ph type="title" hasCustomPrompt="1"/>
          </p:nvPr>
        </p:nvSpPr>
        <p:spPr>
          <a:xfrm>
            <a:off x="1119528" y="433856"/>
            <a:ext cx="8340792" cy="761376"/>
          </a:xfrm>
          <a:prstGeom prst="rect">
            <a:avLst/>
          </a:prstGeom>
        </p:spPr>
        <p:txBody>
          <a:bodyPr/>
          <a:lstStyle>
            <a:lvl1pPr>
              <a:defRPr sz="3733" b="1">
                <a:solidFill>
                  <a:schemeClr val="tx1"/>
                </a:solidFill>
                <a:latin typeface="Montserrat" pitchFamily="2" charset="77"/>
              </a:defRPr>
            </a:lvl1pPr>
          </a:lstStyle>
          <a:p>
            <a:r>
              <a:rPr lang="pt-PT" err="1"/>
              <a:t>Title</a:t>
            </a:r>
            <a:endParaRPr lang="pt-PT"/>
          </a:p>
        </p:txBody>
      </p:sp>
      <p:pic>
        <p:nvPicPr>
          <p:cNvPr id="16" name="Imagem 15">
            <a:extLst>
              <a:ext uri="{FF2B5EF4-FFF2-40B4-BE49-F238E27FC236}">
                <a16:creationId xmlns:a16="http://schemas.microsoft.com/office/drawing/2014/main" id="{AA7593EF-EE8F-65C4-1DF3-B59F9905A3D6}"/>
              </a:ext>
            </a:extLst>
          </p:cNvPr>
          <p:cNvPicPr>
            <a:picLocks noChangeAspect="1"/>
          </p:cNvPicPr>
          <p:nvPr userDrawn="1"/>
        </p:nvPicPr>
        <p:blipFill>
          <a:blip r:embed="rId3">
            <a:alphaModFix/>
          </a:blip>
          <a:stretch>
            <a:fillRect/>
          </a:stretch>
        </p:blipFill>
        <p:spPr>
          <a:xfrm>
            <a:off x="10475764" y="6367988"/>
            <a:ext cx="996635" cy="980024"/>
          </a:xfrm>
          <a:prstGeom prst="rect">
            <a:avLst/>
          </a:prstGeom>
        </p:spPr>
      </p:pic>
      <p:pic>
        <p:nvPicPr>
          <p:cNvPr id="21" name="Imagem 20">
            <a:extLst>
              <a:ext uri="{FF2B5EF4-FFF2-40B4-BE49-F238E27FC236}">
                <a16:creationId xmlns:a16="http://schemas.microsoft.com/office/drawing/2014/main" id="{A97C5DB4-3760-DE43-E8EB-A8D15CAC51A4}"/>
              </a:ext>
            </a:extLst>
          </p:cNvPr>
          <p:cNvPicPr>
            <a:picLocks noChangeAspect="1"/>
          </p:cNvPicPr>
          <p:nvPr userDrawn="1"/>
        </p:nvPicPr>
        <p:blipFill>
          <a:blip r:embed="rId4">
            <a:alphaModFix/>
          </a:blip>
          <a:stretch>
            <a:fillRect/>
          </a:stretch>
        </p:blipFill>
        <p:spPr>
          <a:xfrm>
            <a:off x="11472399" y="5521971"/>
            <a:ext cx="555812" cy="555812"/>
          </a:xfrm>
          <a:prstGeom prst="rect">
            <a:avLst/>
          </a:prstGeom>
        </p:spPr>
      </p:pic>
      <p:sp>
        <p:nvSpPr>
          <p:cNvPr id="8" name="Marcador de Posição do Texto 7">
            <a:extLst>
              <a:ext uri="{FF2B5EF4-FFF2-40B4-BE49-F238E27FC236}">
                <a16:creationId xmlns:a16="http://schemas.microsoft.com/office/drawing/2014/main" id="{1531B693-4329-ACE1-5186-5E948608259C}"/>
              </a:ext>
            </a:extLst>
          </p:cNvPr>
          <p:cNvSpPr>
            <a:spLocks noGrp="1"/>
          </p:cNvSpPr>
          <p:nvPr>
            <p:ph type="body" sz="quarter" idx="16" hasCustomPrompt="1"/>
          </p:nvPr>
        </p:nvSpPr>
        <p:spPr>
          <a:xfrm>
            <a:off x="1117045" y="1333856"/>
            <a:ext cx="9169400" cy="3191933"/>
          </a:xfrm>
        </p:spPr>
        <p:txBody>
          <a:bodyPr>
            <a:noAutofit/>
          </a:bodyPr>
          <a:lstStyle>
            <a:lvl1pPr>
              <a:lnSpc>
                <a:spcPct val="120000"/>
              </a:lnSpc>
              <a:defRPr/>
            </a:lvl1pPr>
            <a:lvl2pPr>
              <a:lnSpc>
                <a:spcPct val="120000"/>
              </a:lnSpc>
              <a:defRPr/>
            </a:lvl2pPr>
            <a:lvl3pPr>
              <a:lnSpc>
                <a:spcPct val="120000"/>
              </a:lnSpc>
              <a:defRPr/>
            </a:lvl3pPr>
            <a:lvl4pPr>
              <a:lnSpc>
                <a:spcPct val="120000"/>
              </a:lnSpc>
              <a:defRPr/>
            </a:lvl4pPr>
            <a:lvl5pPr marL="2743131" indent="-304792">
              <a:lnSpc>
                <a:spcPct val="120000"/>
              </a:lnSpc>
              <a:buFontTx/>
              <a:buBlip>
                <a:blip r:embed="rId5"/>
              </a:buBlip>
              <a:defRPr/>
            </a:lvl5pPr>
            <a:lvl6pPr marL="3352716" indent="-304792">
              <a:lnSpc>
                <a:spcPct val="120000"/>
              </a:lnSpc>
              <a:buFontTx/>
              <a:buBlip>
                <a:blip r:embed="rId6"/>
              </a:buBlip>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1761176137"/>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33"/>
        <p:cNvGrpSpPr/>
        <p:nvPr/>
      </p:nvGrpSpPr>
      <p:grpSpPr>
        <a:xfrm>
          <a:off x="0" y="0"/>
          <a:ext cx="0" cy="0"/>
          <a:chOff x="0" y="0"/>
          <a:chExt cx="0" cy="0"/>
        </a:xfrm>
      </p:grpSpPr>
      <p:pic>
        <p:nvPicPr>
          <p:cNvPr id="34" name="Google Shape;34;p7" descr="A car driving on a road&#10;&#10;Description automatically generated with low confidence"/>
          <p:cNvPicPr preferRelativeResize="0"/>
          <p:nvPr/>
        </p:nvPicPr>
        <p:blipFill rotWithShape="1">
          <a:blip r:embed="rId2">
            <a:alphaModFix/>
          </a:blip>
          <a:srcRect r="15256"/>
          <a:stretch/>
        </p:blipFill>
        <p:spPr>
          <a:xfrm>
            <a:off x="4239034" y="7042"/>
            <a:ext cx="7952966" cy="6850958"/>
          </a:xfrm>
          <a:prstGeom prst="rect">
            <a:avLst/>
          </a:prstGeom>
          <a:noFill/>
          <a:ln>
            <a:noFill/>
          </a:ln>
        </p:spPr>
      </p:pic>
      <p:sp>
        <p:nvSpPr>
          <p:cNvPr id="35" name="Google Shape;35;p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6" name="Google Shape;36;p7"/>
          <p:cNvPicPr preferRelativeResize="0"/>
          <p:nvPr/>
        </p:nvPicPr>
        <p:blipFill rotWithShape="1">
          <a:blip r:embed="rId3">
            <a:alphaModFix/>
          </a:blip>
          <a:srcRect/>
          <a:stretch/>
        </p:blipFill>
        <p:spPr>
          <a:xfrm>
            <a:off x="465238" y="549275"/>
            <a:ext cx="3670300" cy="1193800"/>
          </a:xfrm>
          <a:prstGeom prst="rect">
            <a:avLst/>
          </a:prstGeom>
          <a:noFill/>
          <a:ln>
            <a:noFill/>
          </a:ln>
        </p:spPr>
      </p:pic>
      <p:sp>
        <p:nvSpPr>
          <p:cNvPr id="37" name="Google Shape;37;p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image">
  <p:cSld name="Content with image">
    <p:spTree>
      <p:nvGrpSpPr>
        <p:cNvPr id="1" name="Shape 48"/>
        <p:cNvGrpSpPr/>
        <p:nvPr/>
      </p:nvGrpSpPr>
      <p:grpSpPr>
        <a:xfrm>
          <a:off x="0" y="0"/>
          <a:ext cx="0" cy="0"/>
          <a:chOff x="0" y="0"/>
          <a:chExt cx="0" cy="0"/>
        </a:xfrm>
      </p:grpSpPr>
      <p:pic>
        <p:nvPicPr>
          <p:cNvPr id="49" name="Google Shape;49;p9" descr="A picture containing city, night, spaghetti junction&#10;&#10;Description automatically generated"/>
          <p:cNvPicPr preferRelativeResize="0"/>
          <p:nvPr/>
        </p:nvPicPr>
        <p:blipFill rotWithShape="1">
          <a:blip r:embed="rId2">
            <a:alphaModFix/>
          </a:blip>
          <a:srcRect l="8829" r="3165"/>
          <a:stretch/>
        </p:blipFill>
        <p:spPr>
          <a:xfrm>
            <a:off x="7514897" y="1220432"/>
            <a:ext cx="4677101" cy="4303683"/>
          </a:xfrm>
          <a:prstGeom prst="rect">
            <a:avLst/>
          </a:prstGeom>
          <a:noFill/>
          <a:ln>
            <a:noFill/>
          </a:ln>
        </p:spPr>
      </p:pic>
      <p:sp>
        <p:nvSpPr>
          <p:cNvPr id="50" name="Google Shape;50;p9"/>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 name="Google Shape;53;p9"/>
          <p:cNvSpPr txBox="1">
            <a:spLocks noGrp="1"/>
          </p:cNvSpPr>
          <p:nvPr>
            <p:ph type="subTitle" idx="1"/>
          </p:nvPr>
        </p:nvSpPr>
        <p:spPr>
          <a:xfrm>
            <a:off x="7704571" y="2032162"/>
            <a:ext cx="4306808" cy="2009259"/>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4" name="Google Shape;54;p9"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56" name="Google Shape;56;p9"/>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body" idx="2"/>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61" name="Google Shape;61;p10"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63" name="Google Shape;63;p10"/>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imple text 2">
    <p:spTree>
      <p:nvGrpSpPr>
        <p:cNvPr id="1" name=""/>
        <p:cNvGrpSpPr/>
        <p:nvPr/>
      </p:nvGrpSpPr>
      <p:grpSpPr>
        <a:xfrm>
          <a:off x="0" y="0"/>
          <a:ext cx="0" cy="0"/>
          <a:chOff x="0" y="0"/>
          <a:chExt cx="0" cy="0"/>
        </a:xfrm>
      </p:grpSpPr>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556097" y="1329984"/>
            <a:ext cx="10515600" cy="424732"/>
          </a:xfrm>
          <a:prstGeom prst="rect">
            <a:avLst/>
          </a:prstGeom>
        </p:spPr>
        <p:txBody>
          <a:bodyPr wrap="square" anchor="t" anchorCtr="0">
            <a:spAutoFit/>
          </a:bodyPr>
          <a:lstStyle>
            <a:lvl1pPr marL="0" indent="0">
              <a:buNone/>
              <a:defRPr spc="90" baseline="0"/>
            </a:lvl1pPr>
          </a:lstStyle>
          <a:p>
            <a:pPr lvl="0"/>
            <a:r>
              <a:rPr lang="fr-FR"/>
              <a:t>Click to </a:t>
            </a:r>
            <a:r>
              <a:rPr lang="fr-FR" err="1"/>
              <a:t>edit</a:t>
            </a:r>
            <a:r>
              <a:rPr lang="fr-FR"/>
              <a:t> </a:t>
            </a:r>
            <a:r>
              <a:rPr lang="fr-FR" err="1"/>
              <a:t>subtitle</a:t>
            </a:r>
            <a:endParaRPr lang="en-US"/>
          </a:p>
        </p:txBody>
      </p:sp>
      <p:sp>
        <p:nvSpPr>
          <p:cNvPr id="10" name="Text Placeholder 2">
            <a:extLst>
              <a:ext uri="{FF2B5EF4-FFF2-40B4-BE49-F238E27FC236}">
                <a16:creationId xmlns:a16="http://schemas.microsoft.com/office/drawing/2014/main" id="{4519425B-B7FF-475E-83C3-D2793F569B2E}"/>
              </a:ext>
            </a:extLst>
          </p:cNvPr>
          <p:cNvSpPr>
            <a:spLocks noGrp="1"/>
          </p:cNvSpPr>
          <p:nvPr>
            <p:ph type="body" sz="quarter" idx="21"/>
          </p:nvPr>
        </p:nvSpPr>
        <p:spPr>
          <a:xfrm>
            <a:off x="556096" y="1936751"/>
            <a:ext cx="11053291" cy="1903697"/>
          </a:xfrm>
        </p:spPr>
        <p:txBody>
          <a:bodyPr/>
          <a:lstStyle>
            <a:lvl1pPr marL="342900" indent="-342900">
              <a:spcAft>
                <a:spcPts val="1200"/>
              </a:spcAft>
              <a:buSzPct val="100000"/>
              <a:buFontTx/>
              <a:buBlip>
                <a:blip r:embed="rId3">
                  <a:extLst>
                    <a:ext uri="{96DAC541-7B7A-43D3-8B79-37D633B846F1}">
                      <asvg:svgBlip xmlns:asvg="http://schemas.microsoft.com/office/drawing/2016/SVG/main" r:embed="rId4"/>
                    </a:ext>
                  </a:extLst>
                </a:blip>
              </a:buBlip>
              <a:defRPr sz="1800" b="1"/>
            </a:lvl1pPr>
            <a:lvl2pPr>
              <a:defRPr sz="1600"/>
            </a:lvl2pPr>
            <a:lvl3pPr>
              <a:defRPr sz="1400"/>
            </a:lvl3pPr>
            <a:lvl4pPr>
              <a:defRPr sz="1200" b="0"/>
            </a:lvl4pPr>
            <a:lvl5pPr>
              <a:defRPr lang="en-US" sz="1200" b="0" kern="1200" dirty="0">
                <a:solidFill>
                  <a:schemeClr val="tx1"/>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FDAFAFBB-1DD6-48D1-AC3D-4502B8BD2262}"/>
              </a:ext>
            </a:extLst>
          </p:cNvPr>
          <p:cNvSpPr>
            <a:spLocks noGrp="1"/>
          </p:cNvSpPr>
          <p:nvPr>
            <p:ph type="dt" sz="half" idx="22"/>
          </p:nvPr>
        </p:nvSpPr>
        <p:spPr/>
        <p:txBody>
          <a:bodyPr/>
          <a:lstStyle/>
          <a:p>
            <a:fld id="{8CB7FC6A-B696-48DE-89A0-97A5F728649C}" type="datetime1">
              <a:rPr lang="en-US" smtClean="0"/>
              <a:t>10/9/23</a:t>
            </a:fld>
            <a:endParaRPr lang="en-US"/>
          </a:p>
        </p:txBody>
      </p:sp>
      <p:sp>
        <p:nvSpPr>
          <p:cNvPr id="3" name="Footer Placeholder 2">
            <a:extLst>
              <a:ext uri="{FF2B5EF4-FFF2-40B4-BE49-F238E27FC236}">
                <a16:creationId xmlns:a16="http://schemas.microsoft.com/office/drawing/2014/main" id="{BA09604F-7F7C-4AAA-A477-FA2779142AF2}"/>
              </a:ext>
            </a:extLst>
          </p:cNvPr>
          <p:cNvSpPr>
            <a:spLocks noGrp="1"/>
          </p:cNvSpPr>
          <p:nvPr>
            <p:ph type="ftr" sz="quarter" idx="23"/>
            <p:custDataLst>
              <p:tags r:id="rId1"/>
            </p:custDataLst>
          </p:nvPr>
        </p:nvSpPr>
        <p:spPr/>
        <p:txBody>
          <a:bodyPr/>
          <a:lstStyle>
            <a:lvl1pPr>
              <a:defRPr lang="de-DE" sz="100" b="0" i="0" u="none">
                <a:solidFill>
                  <a:srgbClr val="000000"/>
                </a:solidFill>
                <a:latin typeface="Times New Roman" panose="02020603050405020304" pitchFamily="18" charset="0"/>
              </a:defRPr>
            </a:lvl1pPr>
          </a:lstStyle>
          <a:p>
            <a:r>
              <a:rPr lang="de-DE"/>
              <a:t> </a:t>
            </a:r>
          </a:p>
        </p:txBody>
      </p:sp>
      <p:sp>
        <p:nvSpPr>
          <p:cNvPr id="4" name="Slide Number Placeholder 3">
            <a:extLst>
              <a:ext uri="{FF2B5EF4-FFF2-40B4-BE49-F238E27FC236}">
                <a16:creationId xmlns:a16="http://schemas.microsoft.com/office/drawing/2014/main" id="{FB9E35EB-66A9-4DA6-B084-E93CF9061D35}"/>
              </a:ext>
            </a:extLst>
          </p:cNvPr>
          <p:cNvSpPr>
            <a:spLocks noGrp="1"/>
          </p:cNvSpPr>
          <p:nvPr>
            <p:ph type="sldNum" sz="quarter" idx="24"/>
          </p:nvPr>
        </p:nvSpPr>
        <p:spPr/>
        <p:txBody>
          <a:bodyPr/>
          <a:lstStyle/>
          <a:p>
            <a:fld id="{F0D7B86E-2359-49C5-ACBB-A3BDB035216F}" type="slidenum">
              <a:rPr lang="en-US" smtClean="0"/>
              <a:pPr/>
              <a:t>‹#›</a:t>
            </a:fld>
            <a:endParaRPr lang="en-US"/>
          </a:p>
        </p:txBody>
      </p:sp>
      <p:sp>
        <p:nvSpPr>
          <p:cNvPr id="13" name="Title 3">
            <a:extLst>
              <a:ext uri="{FF2B5EF4-FFF2-40B4-BE49-F238E27FC236}">
                <a16:creationId xmlns:a16="http://schemas.microsoft.com/office/drawing/2014/main" id="{FCDD0934-BC18-4013-BC57-AEF8FD470954}"/>
              </a:ext>
            </a:extLst>
          </p:cNvPr>
          <p:cNvSpPr>
            <a:spLocks noGrp="1"/>
          </p:cNvSpPr>
          <p:nvPr>
            <p:ph type="title" hasCustomPrompt="1"/>
          </p:nvPr>
        </p:nvSpPr>
        <p:spPr>
          <a:xfrm>
            <a:off x="556096" y="600868"/>
            <a:ext cx="10515599" cy="445507"/>
          </a:xfrm>
        </p:spPr>
        <p:txBody>
          <a:bodyPr wrap="square">
            <a:spAutoFit/>
          </a:bodyPr>
          <a:lstStyle>
            <a:lvl1pPr>
              <a:defRPr sz="2800"/>
            </a:lvl1pPr>
          </a:lstStyle>
          <a:p>
            <a:r>
              <a:rPr lang="en-US"/>
              <a:t>Click to edit page title</a:t>
            </a:r>
          </a:p>
        </p:txBody>
      </p:sp>
      <p:cxnSp>
        <p:nvCxnSpPr>
          <p:cNvPr id="15" name="Straight Connector 14">
            <a:extLst>
              <a:ext uri="{FF2B5EF4-FFF2-40B4-BE49-F238E27FC236}">
                <a16:creationId xmlns:a16="http://schemas.microsoft.com/office/drawing/2014/main" id="{B09CE36C-219A-4003-8A42-898AE657B87E}"/>
              </a:ext>
            </a:extLst>
          </p:cNvPr>
          <p:cNvCxnSpPr>
            <a:cxnSpLocks/>
          </p:cNvCxnSpPr>
          <p:nvPr userDrawn="1"/>
        </p:nvCxnSpPr>
        <p:spPr>
          <a:xfrm>
            <a:off x="660400" y="1283416"/>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7376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Text 1">
    <p:spTree>
      <p:nvGrpSpPr>
        <p:cNvPr id="1" name=""/>
        <p:cNvGrpSpPr/>
        <p:nvPr/>
      </p:nvGrpSpPr>
      <p:grpSpPr>
        <a:xfrm>
          <a:off x="0" y="0"/>
          <a:ext cx="0" cy="0"/>
          <a:chOff x="0" y="0"/>
          <a:chExt cx="0" cy="0"/>
        </a:xfrm>
      </p:grpSpPr>
      <p:pic>
        <p:nvPicPr>
          <p:cNvPr id="23" name="Imagem 22" descr="Uma imagem com texto, ClipArt, silhueta, gráficos de vetor&#10;&#10;Descrição gerada automaticamente">
            <a:extLst>
              <a:ext uri="{FF2B5EF4-FFF2-40B4-BE49-F238E27FC236}">
                <a16:creationId xmlns:a16="http://schemas.microsoft.com/office/drawing/2014/main" id="{BB24DAEC-85B9-0697-955A-36FD8D84CF31}"/>
              </a:ext>
            </a:extLst>
          </p:cNvPr>
          <p:cNvPicPr>
            <a:picLocks noChangeAspect="1"/>
          </p:cNvPicPr>
          <p:nvPr userDrawn="1"/>
        </p:nvPicPr>
        <p:blipFill>
          <a:blip r:embed="rId2">
            <a:alphaModFix/>
          </a:blip>
          <a:stretch>
            <a:fillRect/>
          </a:stretch>
        </p:blipFill>
        <p:spPr>
          <a:xfrm>
            <a:off x="-349308" y="5291135"/>
            <a:ext cx="667939" cy="667939"/>
          </a:xfrm>
          <a:prstGeom prst="rect">
            <a:avLst/>
          </a:prstGeom>
        </p:spPr>
      </p:pic>
      <p:sp>
        <p:nvSpPr>
          <p:cNvPr id="3" name="Marcador de Posição do Número do Diapositivo 2">
            <a:extLst>
              <a:ext uri="{FF2B5EF4-FFF2-40B4-BE49-F238E27FC236}">
                <a16:creationId xmlns:a16="http://schemas.microsoft.com/office/drawing/2014/main" id="{4AE4B12F-EF0B-5F92-3BAD-9B923C6F7D63}"/>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sp>
        <p:nvSpPr>
          <p:cNvPr id="4" name="Título 22">
            <a:extLst>
              <a:ext uri="{FF2B5EF4-FFF2-40B4-BE49-F238E27FC236}">
                <a16:creationId xmlns:a16="http://schemas.microsoft.com/office/drawing/2014/main" id="{56F233AC-DE15-E46A-144A-E0F4261DC9F5}"/>
              </a:ext>
            </a:extLst>
          </p:cNvPr>
          <p:cNvSpPr>
            <a:spLocks noGrp="1"/>
          </p:cNvSpPr>
          <p:nvPr>
            <p:ph type="title" hasCustomPrompt="1"/>
          </p:nvPr>
        </p:nvSpPr>
        <p:spPr>
          <a:xfrm>
            <a:off x="1119572" y="894896"/>
            <a:ext cx="4306169" cy="3701609"/>
          </a:xfrm>
          <a:prstGeom prst="rect">
            <a:avLst/>
          </a:prstGeom>
        </p:spPr>
        <p:txBody>
          <a:bodyPr/>
          <a:lstStyle>
            <a:lvl1pPr>
              <a:defRPr sz="3733" b="1">
                <a:latin typeface="Montserrat" pitchFamily="2" charset="77"/>
              </a:defRPr>
            </a:lvl1pPr>
          </a:lstStyle>
          <a:p>
            <a:r>
              <a:rPr lang="pt-PT" err="1"/>
              <a:t>Title</a:t>
            </a:r>
            <a:endParaRPr lang="pt-PT"/>
          </a:p>
        </p:txBody>
      </p:sp>
      <p:sp>
        <p:nvSpPr>
          <p:cNvPr id="5" name="Marcador de Posição do Texto 23">
            <a:extLst>
              <a:ext uri="{FF2B5EF4-FFF2-40B4-BE49-F238E27FC236}">
                <a16:creationId xmlns:a16="http://schemas.microsoft.com/office/drawing/2014/main" id="{6451DF26-6E3B-3D23-DFD1-1870DCA3E446}"/>
              </a:ext>
            </a:extLst>
          </p:cNvPr>
          <p:cNvSpPr>
            <a:spLocks noGrp="1"/>
          </p:cNvSpPr>
          <p:nvPr>
            <p:ph type="body" sz="quarter" idx="14" hasCustomPrompt="1"/>
          </p:nvPr>
        </p:nvSpPr>
        <p:spPr>
          <a:xfrm>
            <a:off x="1119571" y="433855"/>
            <a:ext cx="4306168" cy="433853"/>
          </a:xfrm>
          <a:prstGeom prst="rect">
            <a:avLst/>
          </a:prstGeom>
        </p:spPr>
        <p:txBody>
          <a:bodyPr/>
          <a:lstStyle>
            <a:lvl1pPr marL="0" indent="0">
              <a:buNone/>
              <a:defRPr>
                <a:solidFill>
                  <a:srgbClr val="EC1759"/>
                </a:solidFill>
                <a:latin typeface="Montserrat" pitchFamily="2" charset="77"/>
              </a:defRPr>
            </a:lvl1pPr>
          </a:lstStyle>
          <a:p>
            <a:pPr lvl="0"/>
            <a:r>
              <a:rPr lang="pt-PT" err="1"/>
              <a:t>Main</a:t>
            </a:r>
            <a:r>
              <a:rPr lang="pt-PT"/>
              <a:t> </a:t>
            </a:r>
            <a:r>
              <a:rPr lang="pt-PT" err="1"/>
              <a:t>header</a:t>
            </a:r>
            <a:endParaRPr lang="pt-PT"/>
          </a:p>
        </p:txBody>
      </p:sp>
      <p:pic>
        <p:nvPicPr>
          <p:cNvPr id="6" name="Google Shape;69;p14">
            <a:extLst>
              <a:ext uri="{FF2B5EF4-FFF2-40B4-BE49-F238E27FC236}">
                <a16:creationId xmlns:a16="http://schemas.microsoft.com/office/drawing/2014/main" id="{24C71CBC-6756-5619-D779-A5C4271C7016}"/>
              </a:ext>
            </a:extLst>
          </p:cNvPr>
          <p:cNvPicPr preferRelativeResize="0"/>
          <p:nvPr userDrawn="1"/>
        </p:nvPicPr>
        <p:blipFill>
          <a:blip r:embed="rId3">
            <a:alphaModFix/>
          </a:blip>
          <a:stretch>
            <a:fillRect/>
          </a:stretch>
        </p:blipFill>
        <p:spPr>
          <a:xfrm>
            <a:off x="9460333" y="365569"/>
            <a:ext cx="2261587" cy="640767"/>
          </a:xfrm>
          <a:prstGeom prst="rect">
            <a:avLst/>
          </a:prstGeom>
          <a:noFill/>
          <a:ln>
            <a:noFill/>
          </a:ln>
        </p:spPr>
      </p:pic>
      <p:sp>
        <p:nvSpPr>
          <p:cNvPr id="14" name="Retângulo 13">
            <a:extLst>
              <a:ext uri="{FF2B5EF4-FFF2-40B4-BE49-F238E27FC236}">
                <a16:creationId xmlns:a16="http://schemas.microsoft.com/office/drawing/2014/main" id="{CD9B0ED3-F666-59AF-6739-2A09024231A1}"/>
              </a:ext>
            </a:extLst>
          </p:cNvPr>
          <p:cNvSpPr/>
          <p:nvPr userDrawn="1"/>
        </p:nvSpPr>
        <p:spPr>
          <a:xfrm rot="5400000">
            <a:off x="6008708" y="656221"/>
            <a:ext cx="163792" cy="1226752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2533">
              <a:solidFill>
                <a:schemeClr val="tx1"/>
              </a:solidFill>
            </a:endParaRPr>
          </a:p>
        </p:txBody>
      </p:sp>
      <p:pic>
        <p:nvPicPr>
          <p:cNvPr id="21" name="Imagem 20">
            <a:extLst>
              <a:ext uri="{FF2B5EF4-FFF2-40B4-BE49-F238E27FC236}">
                <a16:creationId xmlns:a16="http://schemas.microsoft.com/office/drawing/2014/main" id="{505AC657-AA13-0EC1-FEBC-8C0CF78A9EAF}"/>
              </a:ext>
            </a:extLst>
          </p:cNvPr>
          <p:cNvPicPr>
            <a:picLocks noChangeAspect="1"/>
          </p:cNvPicPr>
          <p:nvPr userDrawn="1"/>
        </p:nvPicPr>
        <p:blipFill>
          <a:blip r:embed="rId4">
            <a:alphaModFix/>
          </a:blip>
          <a:stretch>
            <a:fillRect/>
          </a:stretch>
        </p:blipFill>
        <p:spPr>
          <a:xfrm>
            <a:off x="11563245" y="4601968"/>
            <a:ext cx="498243" cy="498243"/>
          </a:xfrm>
          <a:prstGeom prst="rect">
            <a:avLst/>
          </a:prstGeom>
        </p:spPr>
      </p:pic>
      <p:pic>
        <p:nvPicPr>
          <p:cNvPr id="24" name="Imagem 23" descr="Uma imagem com texto, ClipArt, silhueta, gráficos de vetor&#10;&#10;Descrição gerada automaticamente">
            <a:extLst>
              <a:ext uri="{FF2B5EF4-FFF2-40B4-BE49-F238E27FC236}">
                <a16:creationId xmlns:a16="http://schemas.microsoft.com/office/drawing/2014/main" id="{25CF8033-117A-D1BE-9CB8-A00F6FB741CA}"/>
              </a:ext>
            </a:extLst>
          </p:cNvPr>
          <p:cNvPicPr>
            <a:picLocks noChangeAspect="1"/>
          </p:cNvPicPr>
          <p:nvPr userDrawn="1"/>
        </p:nvPicPr>
        <p:blipFill>
          <a:blip r:embed="rId2">
            <a:alphaModFix/>
          </a:blip>
          <a:stretch>
            <a:fillRect/>
          </a:stretch>
        </p:blipFill>
        <p:spPr>
          <a:xfrm>
            <a:off x="11549955" y="3517422"/>
            <a:ext cx="956511" cy="956511"/>
          </a:xfrm>
          <a:prstGeom prst="rect">
            <a:avLst/>
          </a:prstGeom>
        </p:spPr>
      </p:pic>
      <p:pic>
        <p:nvPicPr>
          <p:cNvPr id="25" name="Imagem 24">
            <a:extLst>
              <a:ext uri="{FF2B5EF4-FFF2-40B4-BE49-F238E27FC236}">
                <a16:creationId xmlns:a16="http://schemas.microsoft.com/office/drawing/2014/main" id="{732F5E4C-EA57-3DC9-0C9F-FBFA44ABBEC9}"/>
              </a:ext>
            </a:extLst>
          </p:cNvPr>
          <p:cNvPicPr>
            <a:picLocks noChangeAspect="1"/>
          </p:cNvPicPr>
          <p:nvPr userDrawn="1"/>
        </p:nvPicPr>
        <p:blipFill>
          <a:blip r:embed="rId4">
            <a:alphaModFix/>
          </a:blip>
          <a:stretch>
            <a:fillRect/>
          </a:stretch>
        </p:blipFill>
        <p:spPr>
          <a:xfrm>
            <a:off x="189675" y="6084460"/>
            <a:ext cx="498243" cy="498243"/>
          </a:xfrm>
          <a:prstGeom prst="rect">
            <a:avLst/>
          </a:prstGeom>
        </p:spPr>
      </p:pic>
      <p:sp>
        <p:nvSpPr>
          <p:cNvPr id="9" name="Marcador de Posição do Texto 8">
            <a:extLst>
              <a:ext uri="{FF2B5EF4-FFF2-40B4-BE49-F238E27FC236}">
                <a16:creationId xmlns:a16="http://schemas.microsoft.com/office/drawing/2014/main" id="{982CD959-6A33-A954-C33D-BB842BC75564}"/>
              </a:ext>
            </a:extLst>
          </p:cNvPr>
          <p:cNvSpPr>
            <a:spLocks noGrp="1"/>
          </p:cNvSpPr>
          <p:nvPr>
            <p:ph type="body" sz="quarter" idx="16" hasCustomPrompt="1"/>
          </p:nvPr>
        </p:nvSpPr>
        <p:spPr>
          <a:xfrm>
            <a:off x="5763482" y="1187766"/>
            <a:ext cx="5132916" cy="4476660"/>
          </a:xfrm>
        </p:spPr>
        <p:txBody>
          <a:bodyPr>
            <a:noAutofit/>
          </a:bodyPr>
          <a:lstStyle>
            <a:lvl1pPr marL="304792" indent="-304792">
              <a:lnSpc>
                <a:spcPct val="120000"/>
              </a:lnSpc>
              <a:buFontTx/>
              <a:buBlip>
                <a:blip r:embed="rId2"/>
              </a:buBlip>
              <a:defRPr/>
            </a:lvl1pPr>
            <a:lvl2pPr marL="838179" indent="-228594">
              <a:lnSpc>
                <a:spcPct val="120000"/>
              </a:lnSpc>
              <a:buFontTx/>
              <a:buBlip>
                <a:blip r:embed="rId5"/>
              </a:buBlip>
              <a:defRPr/>
            </a:lvl2pPr>
            <a:lvl3pPr marL="1523962" indent="-304792">
              <a:lnSpc>
                <a:spcPct val="120000"/>
              </a:lnSpc>
              <a:buFontTx/>
              <a:buBlip>
                <a:blip r:embed="rId6"/>
              </a:buBlip>
              <a:defRPr/>
            </a:lvl3pPr>
            <a:lvl4pPr marL="2057349" indent="-228594">
              <a:lnSpc>
                <a:spcPct val="120000"/>
              </a:lnSpc>
              <a:buFontTx/>
              <a:buBlip>
                <a:blip r:embed="rId7"/>
              </a:buBlip>
              <a:defRPr/>
            </a:lvl4pPr>
            <a:lvl5pPr marL="2743131" indent="-304792">
              <a:lnSpc>
                <a:spcPct val="120000"/>
              </a:lnSpc>
              <a:buFontTx/>
              <a:buBlip>
                <a:blip r:embed="rId4"/>
              </a:buBlip>
              <a:defRPr/>
            </a:lvl5pPr>
            <a:lvl6pPr marL="3352716" indent="-304792">
              <a:lnSpc>
                <a:spcPct val="120000"/>
              </a:lnSpc>
              <a:buFontTx/>
              <a:buBlip>
                <a:blip r:embed="rId8"/>
              </a:buBlip>
              <a:defRPr sz="1600">
                <a:latin typeface="Open Sans" panose="020B0606030504020204" pitchFamily="34" charset="0"/>
                <a:ea typeface="Open Sans" panose="020B0606030504020204" pitchFamily="34" charset="0"/>
                <a:cs typeface="Open Sans" panose="020B0606030504020204" pitchFamily="34" charset="0"/>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537001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Text 1">
    <p:spTree>
      <p:nvGrpSpPr>
        <p:cNvPr id="1" name=""/>
        <p:cNvGrpSpPr/>
        <p:nvPr/>
      </p:nvGrpSpPr>
      <p:grpSpPr>
        <a:xfrm>
          <a:off x="0" y="0"/>
          <a:ext cx="0" cy="0"/>
          <a:chOff x="0" y="0"/>
          <a:chExt cx="0" cy="0"/>
        </a:xfrm>
      </p:grpSpPr>
      <p:sp>
        <p:nvSpPr>
          <p:cNvPr id="4" name="Título 22">
            <a:extLst>
              <a:ext uri="{FF2B5EF4-FFF2-40B4-BE49-F238E27FC236}">
                <a16:creationId xmlns:a16="http://schemas.microsoft.com/office/drawing/2014/main" id="{56F233AC-DE15-E46A-144A-E0F4261DC9F5}"/>
              </a:ext>
            </a:extLst>
          </p:cNvPr>
          <p:cNvSpPr>
            <a:spLocks noGrp="1"/>
          </p:cNvSpPr>
          <p:nvPr>
            <p:ph type="title" hasCustomPrompt="1"/>
          </p:nvPr>
        </p:nvSpPr>
        <p:spPr>
          <a:xfrm>
            <a:off x="1130534" y="433856"/>
            <a:ext cx="4306169" cy="3701609"/>
          </a:xfrm>
          <a:prstGeom prst="rect">
            <a:avLst/>
          </a:prstGeom>
        </p:spPr>
        <p:txBody>
          <a:bodyPr/>
          <a:lstStyle>
            <a:lvl1pPr>
              <a:defRPr sz="3733" b="1">
                <a:latin typeface="Montserrat" pitchFamily="2" charset="77"/>
              </a:defRPr>
            </a:lvl1pPr>
          </a:lstStyle>
          <a:p>
            <a:r>
              <a:rPr lang="pt-PT" err="1"/>
              <a:t>Title</a:t>
            </a:r>
            <a:endParaRPr lang="pt-PT"/>
          </a:p>
        </p:txBody>
      </p:sp>
      <p:pic>
        <p:nvPicPr>
          <p:cNvPr id="23" name="Imagem 22" descr="Uma imagem com texto, ClipArt, silhueta, gráficos de vetor&#10;&#10;Descrição gerada automaticamente">
            <a:extLst>
              <a:ext uri="{FF2B5EF4-FFF2-40B4-BE49-F238E27FC236}">
                <a16:creationId xmlns:a16="http://schemas.microsoft.com/office/drawing/2014/main" id="{BB24DAEC-85B9-0697-955A-36FD8D84CF31}"/>
              </a:ext>
            </a:extLst>
          </p:cNvPr>
          <p:cNvPicPr>
            <a:picLocks noChangeAspect="1"/>
          </p:cNvPicPr>
          <p:nvPr userDrawn="1"/>
        </p:nvPicPr>
        <p:blipFill>
          <a:blip r:embed="rId2">
            <a:alphaModFix/>
          </a:blip>
          <a:stretch>
            <a:fillRect/>
          </a:stretch>
        </p:blipFill>
        <p:spPr>
          <a:xfrm>
            <a:off x="-229143" y="5353828"/>
            <a:ext cx="667939" cy="667939"/>
          </a:xfrm>
          <a:prstGeom prst="rect">
            <a:avLst/>
          </a:prstGeom>
        </p:spPr>
      </p:pic>
      <p:sp>
        <p:nvSpPr>
          <p:cNvPr id="3" name="Marcador de Posição do Número do Diapositivo 2">
            <a:extLst>
              <a:ext uri="{FF2B5EF4-FFF2-40B4-BE49-F238E27FC236}">
                <a16:creationId xmlns:a16="http://schemas.microsoft.com/office/drawing/2014/main" id="{4AE4B12F-EF0B-5F92-3BAD-9B923C6F7D63}"/>
              </a:ext>
            </a:extLst>
          </p:cNvPr>
          <p:cNvSpPr>
            <a:spLocks noGrp="1"/>
          </p:cNvSpPr>
          <p:nvPr>
            <p:ph type="sldNum" idx="10"/>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smtClean="0"/>
              <a:pPr marL="0" lvl="0" indent="0" algn="r" rtl="0">
                <a:spcBef>
                  <a:spcPts val="0"/>
                </a:spcBef>
                <a:spcAft>
                  <a:spcPts val="0"/>
                </a:spcAft>
                <a:buNone/>
              </a:pPr>
              <a:t>‹#›</a:t>
            </a:fld>
            <a:endParaRPr lang="pt-PT"/>
          </a:p>
        </p:txBody>
      </p:sp>
      <p:pic>
        <p:nvPicPr>
          <p:cNvPr id="6" name="Google Shape;69;p14">
            <a:extLst>
              <a:ext uri="{FF2B5EF4-FFF2-40B4-BE49-F238E27FC236}">
                <a16:creationId xmlns:a16="http://schemas.microsoft.com/office/drawing/2014/main" id="{24C71CBC-6756-5619-D779-A5C4271C7016}"/>
              </a:ext>
            </a:extLst>
          </p:cNvPr>
          <p:cNvPicPr preferRelativeResize="0"/>
          <p:nvPr userDrawn="1"/>
        </p:nvPicPr>
        <p:blipFill>
          <a:blip r:embed="rId3">
            <a:alphaModFix/>
          </a:blip>
          <a:stretch>
            <a:fillRect/>
          </a:stretch>
        </p:blipFill>
        <p:spPr>
          <a:xfrm>
            <a:off x="9460333" y="365569"/>
            <a:ext cx="2261587" cy="640767"/>
          </a:xfrm>
          <a:prstGeom prst="rect">
            <a:avLst/>
          </a:prstGeom>
          <a:noFill/>
          <a:ln>
            <a:noFill/>
          </a:ln>
        </p:spPr>
      </p:pic>
      <p:sp>
        <p:nvSpPr>
          <p:cNvPr id="14" name="Retângulo 13">
            <a:extLst>
              <a:ext uri="{FF2B5EF4-FFF2-40B4-BE49-F238E27FC236}">
                <a16:creationId xmlns:a16="http://schemas.microsoft.com/office/drawing/2014/main" id="{CD9B0ED3-F666-59AF-6739-2A09024231A1}"/>
              </a:ext>
            </a:extLst>
          </p:cNvPr>
          <p:cNvSpPr/>
          <p:nvPr userDrawn="1"/>
        </p:nvSpPr>
        <p:spPr>
          <a:xfrm rot="5400000">
            <a:off x="6008708" y="656221"/>
            <a:ext cx="163792" cy="1226752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2533">
              <a:solidFill>
                <a:schemeClr val="tx1"/>
              </a:solidFill>
            </a:endParaRPr>
          </a:p>
        </p:txBody>
      </p:sp>
      <p:pic>
        <p:nvPicPr>
          <p:cNvPr id="21" name="Imagem 20">
            <a:extLst>
              <a:ext uri="{FF2B5EF4-FFF2-40B4-BE49-F238E27FC236}">
                <a16:creationId xmlns:a16="http://schemas.microsoft.com/office/drawing/2014/main" id="{505AC657-AA13-0EC1-FEBC-8C0CF78A9EAF}"/>
              </a:ext>
            </a:extLst>
          </p:cNvPr>
          <p:cNvPicPr>
            <a:picLocks noChangeAspect="1"/>
          </p:cNvPicPr>
          <p:nvPr userDrawn="1"/>
        </p:nvPicPr>
        <p:blipFill>
          <a:blip r:embed="rId4">
            <a:alphaModFix/>
          </a:blip>
          <a:stretch>
            <a:fillRect/>
          </a:stretch>
        </p:blipFill>
        <p:spPr>
          <a:xfrm>
            <a:off x="11563245" y="4601968"/>
            <a:ext cx="498243" cy="498243"/>
          </a:xfrm>
          <a:prstGeom prst="rect">
            <a:avLst/>
          </a:prstGeom>
        </p:spPr>
      </p:pic>
      <p:pic>
        <p:nvPicPr>
          <p:cNvPr id="24" name="Imagem 23" descr="Uma imagem com texto, ClipArt, silhueta, gráficos de vetor&#10;&#10;Descrição gerada automaticamente">
            <a:extLst>
              <a:ext uri="{FF2B5EF4-FFF2-40B4-BE49-F238E27FC236}">
                <a16:creationId xmlns:a16="http://schemas.microsoft.com/office/drawing/2014/main" id="{25CF8033-117A-D1BE-9CB8-A00F6FB741CA}"/>
              </a:ext>
            </a:extLst>
          </p:cNvPr>
          <p:cNvPicPr>
            <a:picLocks noChangeAspect="1"/>
          </p:cNvPicPr>
          <p:nvPr userDrawn="1"/>
        </p:nvPicPr>
        <p:blipFill>
          <a:blip r:embed="rId2">
            <a:alphaModFix/>
          </a:blip>
          <a:stretch>
            <a:fillRect/>
          </a:stretch>
        </p:blipFill>
        <p:spPr>
          <a:xfrm>
            <a:off x="11549955" y="3517422"/>
            <a:ext cx="956511" cy="956511"/>
          </a:xfrm>
          <a:prstGeom prst="rect">
            <a:avLst/>
          </a:prstGeom>
        </p:spPr>
      </p:pic>
      <p:pic>
        <p:nvPicPr>
          <p:cNvPr id="25" name="Imagem 24">
            <a:extLst>
              <a:ext uri="{FF2B5EF4-FFF2-40B4-BE49-F238E27FC236}">
                <a16:creationId xmlns:a16="http://schemas.microsoft.com/office/drawing/2014/main" id="{732F5E4C-EA57-3DC9-0C9F-FBFA44ABBEC9}"/>
              </a:ext>
            </a:extLst>
          </p:cNvPr>
          <p:cNvPicPr>
            <a:picLocks noChangeAspect="1"/>
          </p:cNvPicPr>
          <p:nvPr userDrawn="1"/>
        </p:nvPicPr>
        <p:blipFill>
          <a:blip r:embed="rId4">
            <a:alphaModFix/>
          </a:blip>
          <a:stretch>
            <a:fillRect/>
          </a:stretch>
        </p:blipFill>
        <p:spPr>
          <a:xfrm>
            <a:off x="189675" y="6084460"/>
            <a:ext cx="498243" cy="498243"/>
          </a:xfrm>
          <a:prstGeom prst="rect">
            <a:avLst/>
          </a:prstGeom>
        </p:spPr>
      </p:pic>
      <p:sp>
        <p:nvSpPr>
          <p:cNvPr id="9" name="Marcador de Posição do Texto 8">
            <a:extLst>
              <a:ext uri="{FF2B5EF4-FFF2-40B4-BE49-F238E27FC236}">
                <a16:creationId xmlns:a16="http://schemas.microsoft.com/office/drawing/2014/main" id="{982CD959-6A33-A954-C33D-BB842BC75564}"/>
              </a:ext>
            </a:extLst>
          </p:cNvPr>
          <p:cNvSpPr>
            <a:spLocks noGrp="1"/>
          </p:cNvSpPr>
          <p:nvPr>
            <p:ph type="body" sz="quarter" idx="16" hasCustomPrompt="1"/>
          </p:nvPr>
        </p:nvSpPr>
        <p:spPr>
          <a:xfrm>
            <a:off x="5763482" y="1187766"/>
            <a:ext cx="5132916" cy="4476660"/>
          </a:xfrm>
        </p:spPr>
        <p:txBody>
          <a:bodyPr>
            <a:noAutofit/>
          </a:bodyPr>
          <a:lstStyle>
            <a:lvl1pPr marL="304792" indent="-304792">
              <a:lnSpc>
                <a:spcPct val="120000"/>
              </a:lnSpc>
              <a:buFontTx/>
              <a:buBlip>
                <a:blip r:embed="rId2"/>
              </a:buBlip>
              <a:defRPr/>
            </a:lvl1pPr>
            <a:lvl2pPr marL="838179" indent="-228594">
              <a:lnSpc>
                <a:spcPct val="120000"/>
              </a:lnSpc>
              <a:buFontTx/>
              <a:buBlip>
                <a:blip r:embed="rId5"/>
              </a:buBlip>
              <a:defRPr/>
            </a:lvl2pPr>
            <a:lvl3pPr marL="1523962" indent="-304792">
              <a:lnSpc>
                <a:spcPct val="120000"/>
              </a:lnSpc>
              <a:buFontTx/>
              <a:buBlip>
                <a:blip r:embed="rId6"/>
              </a:buBlip>
              <a:defRPr/>
            </a:lvl3pPr>
            <a:lvl4pPr marL="2057349" indent="-228594">
              <a:lnSpc>
                <a:spcPct val="120000"/>
              </a:lnSpc>
              <a:buFontTx/>
              <a:buBlip>
                <a:blip r:embed="rId7"/>
              </a:buBlip>
              <a:defRPr/>
            </a:lvl4pPr>
            <a:lvl5pPr marL="2743131" indent="-304792">
              <a:lnSpc>
                <a:spcPct val="120000"/>
              </a:lnSpc>
              <a:buFontTx/>
              <a:buBlip>
                <a:blip r:embed="rId4"/>
              </a:buBlip>
              <a:defRPr/>
            </a:lvl5pPr>
            <a:lvl6pPr marL="3352716" indent="-304792">
              <a:lnSpc>
                <a:spcPct val="120000"/>
              </a:lnSpc>
              <a:buFontTx/>
              <a:buBlip>
                <a:blip r:embed="rId8"/>
              </a:buBlip>
              <a:defRPr sz="1600">
                <a:latin typeface="Open Sans" panose="020B0606030504020204" pitchFamily="34" charset="0"/>
                <a:ea typeface="Open Sans" panose="020B0606030504020204" pitchFamily="34" charset="0"/>
                <a:cs typeface="Open Sans" panose="020B0606030504020204" pitchFamily="34" charset="0"/>
              </a:defRPr>
            </a:lvl6p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spTree>
    <p:extLst>
      <p:ext uri="{BB962C8B-B14F-4D97-AF65-F5344CB8AC3E}">
        <p14:creationId xmlns:p14="http://schemas.microsoft.com/office/powerpoint/2010/main" val="2692486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18" Type="http://schemas.openxmlformats.org/officeDocument/2006/relationships/image" Target="../media/image15.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image" Target="../media/image14.png"/><Relationship Id="rId2" Type="http://schemas.openxmlformats.org/officeDocument/2006/relationships/slideLayout" Target="../slideLayouts/slideLayout9.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12.png"/><Relationship Id="rId10" Type="http://schemas.openxmlformats.org/officeDocument/2006/relationships/slideLayout" Target="../slideLayouts/slideLayout17.xml"/><Relationship Id="rId19" Type="http://schemas.openxmlformats.org/officeDocument/2006/relationships/image" Target="../media/image16.png"/><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 </a:t>
            </a:r>
            <a:r>
              <a:rPr lang="en-US" b="1">
                <a:solidFill>
                  <a:srgbClr val="00B1C3"/>
                </a:solidFill>
              </a:rPr>
              <a:t>| </a:t>
            </a:r>
            <a:fld id="{00000000-1234-1234-1234-123412341234}" type="slidenum">
              <a:rPr lang="en-US"/>
              <a:t>‹#›</a:t>
            </a:fld>
            <a:endParaRPr/>
          </a:p>
        </p:txBody>
      </p:sp>
      <p:sp>
        <p:nvSpPr>
          <p:cNvPr id="12" name="Google Shape;12;p4"/>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4"/>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Marcador de Posição do Texto 2">
            <a:extLst>
              <a:ext uri="{FF2B5EF4-FFF2-40B4-BE49-F238E27FC236}">
                <a16:creationId xmlns:a16="http://schemas.microsoft.com/office/drawing/2014/main" id="{342517C1-81AC-5BF8-1B64-1B33964A21DB}"/>
              </a:ext>
            </a:extLst>
          </p:cNvPr>
          <p:cNvSpPr>
            <a:spLocks noGrp="1"/>
          </p:cNvSpPr>
          <p:nvPr>
            <p:ph type="body" idx="1"/>
          </p:nvPr>
        </p:nvSpPr>
        <p:spPr>
          <a:xfrm>
            <a:off x="1119571" y="1826684"/>
            <a:ext cx="5823451" cy="4349749"/>
          </a:xfrm>
          <a:prstGeom prst="rect">
            <a:avLst/>
          </a:prstGeom>
        </p:spPr>
        <p:txBody>
          <a:bodyPr vert="horz" lIns="91440" tIns="45720" rIns="91440" bIns="45720" rtlCol="0">
            <a:normAutofit/>
          </a:bodyPr>
          <a:lstStyle/>
          <a:p>
            <a:pPr lvl="0"/>
            <a:r>
              <a:rPr lang="pt-PT" err="1"/>
              <a:t>Lorem</a:t>
            </a:r>
            <a:r>
              <a:rPr lang="pt-PT"/>
              <a:t> </a:t>
            </a:r>
            <a:r>
              <a:rPr lang="pt-PT" err="1"/>
              <a:t>ipsum</a:t>
            </a:r>
            <a:endParaRPr lang="pt-PT"/>
          </a:p>
          <a:p>
            <a:pPr lvl="1"/>
            <a:r>
              <a:rPr lang="pt-PT" err="1"/>
              <a:t>Lorem</a:t>
            </a:r>
            <a:r>
              <a:rPr lang="pt-PT"/>
              <a:t> </a:t>
            </a:r>
            <a:r>
              <a:rPr lang="pt-PT" err="1"/>
              <a:t>ipsum</a:t>
            </a:r>
            <a:endParaRPr lang="pt-PT"/>
          </a:p>
          <a:p>
            <a:pPr lvl="2"/>
            <a:r>
              <a:rPr lang="pt-PT" err="1"/>
              <a:t>Lorem</a:t>
            </a:r>
            <a:r>
              <a:rPr lang="pt-PT"/>
              <a:t> </a:t>
            </a:r>
            <a:r>
              <a:rPr lang="pt-PT" err="1"/>
              <a:t>ipsum</a:t>
            </a:r>
            <a:endParaRPr lang="pt-PT"/>
          </a:p>
          <a:p>
            <a:pPr lvl="3"/>
            <a:r>
              <a:rPr lang="pt-PT" err="1"/>
              <a:t>Lorem</a:t>
            </a:r>
            <a:r>
              <a:rPr lang="pt-PT"/>
              <a:t> </a:t>
            </a:r>
            <a:r>
              <a:rPr lang="pt-PT" err="1"/>
              <a:t>ipsum</a:t>
            </a:r>
            <a:endParaRPr lang="pt-PT"/>
          </a:p>
          <a:p>
            <a:pPr lvl="4"/>
            <a:r>
              <a:rPr lang="pt-PT" err="1"/>
              <a:t>Lorem</a:t>
            </a:r>
            <a:r>
              <a:rPr lang="pt-PT"/>
              <a:t> </a:t>
            </a:r>
            <a:r>
              <a:rPr lang="pt-PT" err="1"/>
              <a:t>ipsum</a:t>
            </a:r>
            <a:endParaRPr lang="pt-PT"/>
          </a:p>
          <a:p>
            <a:pPr lvl="5"/>
            <a:r>
              <a:rPr lang="pt-PT" err="1"/>
              <a:t>Lorem</a:t>
            </a:r>
            <a:r>
              <a:rPr lang="pt-PT"/>
              <a:t> </a:t>
            </a:r>
            <a:r>
              <a:rPr lang="pt-PT" err="1"/>
              <a:t>ipsum</a:t>
            </a:r>
            <a:endParaRPr lang="pt-PT"/>
          </a:p>
        </p:txBody>
      </p:sp>
      <p:pic>
        <p:nvPicPr>
          <p:cNvPr id="10" name="Google Shape;87;p16">
            <a:extLst>
              <a:ext uri="{FF2B5EF4-FFF2-40B4-BE49-F238E27FC236}">
                <a16:creationId xmlns:a16="http://schemas.microsoft.com/office/drawing/2014/main" id="{D5313E20-7519-6D40-E634-80C2511CACFC}"/>
              </a:ext>
            </a:extLst>
          </p:cNvPr>
          <p:cNvPicPr preferRelativeResize="0"/>
          <p:nvPr userDrawn="1"/>
        </p:nvPicPr>
        <p:blipFill>
          <a:blip r:embed="rId14">
            <a:alphaModFix/>
          </a:blip>
          <a:stretch>
            <a:fillRect/>
          </a:stretch>
        </p:blipFill>
        <p:spPr>
          <a:xfrm>
            <a:off x="9460333" y="365569"/>
            <a:ext cx="2261587" cy="640767"/>
          </a:xfrm>
          <a:prstGeom prst="rect">
            <a:avLst/>
          </a:prstGeom>
          <a:noFill/>
          <a:ln>
            <a:noFill/>
          </a:ln>
        </p:spPr>
      </p:pic>
    </p:spTree>
    <p:extLst>
      <p:ext uri="{BB962C8B-B14F-4D97-AF65-F5344CB8AC3E}">
        <p14:creationId xmlns:p14="http://schemas.microsoft.com/office/powerpoint/2010/main" val="3158856550"/>
      </p:ext>
    </p:extLst>
  </p:cSld>
  <p:clrMap bg1="lt1" tx1="dk1" bg2="lt2" tx2="dk2" accent1="accent1" accent2="accent2" accent3="accent3" accent4="accent4" accent5="accent5" accent6="accent6" hlink="hlink" folHlink="folHlink"/>
  <p:sldLayoutIdLst>
    <p:sldLayoutId id="2147483751" r:id="rId1"/>
    <p:sldLayoutId id="2147483757" r:id="rId2"/>
    <p:sldLayoutId id="2147483752" r:id="rId3"/>
    <p:sldLayoutId id="2147483758" r:id="rId4"/>
    <p:sldLayoutId id="2147483753" r:id="rId5"/>
    <p:sldLayoutId id="2147483759" r:id="rId6"/>
    <p:sldLayoutId id="2147483754" r:id="rId7"/>
    <p:sldLayoutId id="2147483760" r:id="rId8"/>
    <p:sldLayoutId id="2147483755" r:id="rId9"/>
    <p:sldLayoutId id="2147483761" r:id="rId10"/>
    <p:sldLayoutId id="2147483756" r:id="rId11"/>
    <p:sldLayoutId id="2147483762" r:id="rId12"/>
  </p:sldLayoutIdLst>
  <p:txStyles>
    <p:titleStyle>
      <a:lvl1pPr algn="l" defTabSz="1219170" rtl="0" eaLnBrk="1" latinLnBrk="0" hangingPunct="1">
        <a:lnSpc>
          <a:spcPct val="90000"/>
        </a:lnSpc>
        <a:spcBef>
          <a:spcPct val="0"/>
        </a:spcBef>
        <a:buNone/>
        <a:defRPr sz="4267" b="1" kern="1200">
          <a:solidFill>
            <a:schemeClr val="tx1"/>
          </a:solidFill>
          <a:latin typeface="Montserrat" pitchFamily="2" charset="77"/>
          <a:ea typeface="+mj-ea"/>
          <a:cs typeface="+mj-cs"/>
        </a:defRPr>
      </a:lvl1pPr>
    </p:titleStyle>
    <p:bodyStyle>
      <a:lvl1pPr marL="304792" indent="-304792" algn="l" defTabSz="1219170" rtl="0" eaLnBrk="1" latinLnBrk="0" hangingPunct="1">
        <a:lnSpc>
          <a:spcPct val="90000"/>
        </a:lnSpc>
        <a:spcBef>
          <a:spcPts val="1333"/>
        </a:spcBef>
        <a:buFontTx/>
        <a:buBlip>
          <a:blip r:embed="rId15"/>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838179" indent="-228594" algn="l" defTabSz="1219170" rtl="0" eaLnBrk="1" latinLnBrk="0" hangingPunct="1">
        <a:lnSpc>
          <a:spcPct val="90000"/>
        </a:lnSpc>
        <a:spcBef>
          <a:spcPts val="667"/>
        </a:spcBef>
        <a:buFontTx/>
        <a:buBlip>
          <a:blip r:embed="rId16"/>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523962" indent="-304792" algn="l" defTabSz="1219170" rtl="0" eaLnBrk="1" latinLnBrk="0" hangingPunct="1">
        <a:lnSpc>
          <a:spcPct val="90000"/>
        </a:lnSpc>
        <a:spcBef>
          <a:spcPts val="667"/>
        </a:spcBef>
        <a:buFontTx/>
        <a:buBlip>
          <a:blip r:embed="rId17"/>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349" indent="-228594" algn="l" defTabSz="1219170" rtl="0" eaLnBrk="1" latinLnBrk="0" hangingPunct="1">
        <a:lnSpc>
          <a:spcPct val="90000"/>
        </a:lnSpc>
        <a:spcBef>
          <a:spcPts val="667"/>
        </a:spcBef>
        <a:buFontTx/>
        <a:buBlip>
          <a:blip r:embed="rId18"/>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131" indent="-304792" algn="l" defTabSz="1219170" rtl="0" eaLnBrk="1" latinLnBrk="0" hangingPunct="1">
        <a:lnSpc>
          <a:spcPct val="90000"/>
        </a:lnSpc>
        <a:spcBef>
          <a:spcPts val="667"/>
        </a:spcBef>
        <a:buFontTx/>
        <a:buBlip>
          <a:blip r:embed="rId19"/>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352716" indent="-304792" algn="l" defTabSz="1219170" rtl="0" eaLnBrk="1" latinLnBrk="0" hangingPunct="1">
        <a:lnSpc>
          <a:spcPct val="90000"/>
        </a:lnSpc>
        <a:spcBef>
          <a:spcPts val="667"/>
        </a:spcBef>
        <a:buFontTx/>
        <a:buBlip>
          <a:blip r:embed="rId20"/>
        </a:buBlip>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pt-PT"/>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www.w3.org/TR/push-api/#bib-rfc803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f-droid.org/en/2022/12/18/unifiedpush.html" TargetMode="External"/><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7.sv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firebase.google.com/docs/cloud-messagi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unifiedpush.org/" TargetMode="External"/><Relationship Id="rId2" Type="http://schemas.openxmlformats.org/officeDocument/2006/relationships/hyperlink" Target="https://unifiedpush.org/users/distributors/" TargetMode="Externa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hyperlink" Target="https://f-droid.org/en/2022/12/18/unifiedpush.htm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w3.org/TR/push-api/#bib-rfc80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387077"/>
            <a:ext cx="6640129" cy="570516"/>
          </a:xfrm>
          <a:prstGeom prst="rect">
            <a:avLst/>
          </a:prstGeom>
          <a:noFill/>
          <a:ln>
            <a:noFill/>
          </a:ln>
        </p:spPr>
        <p:txBody>
          <a:bodyPr spcFirstLastPara="1" wrap="square" lIns="91425" tIns="45700" rIns="91425" bIns="45700" anchor="t" anchorCtr="0">
            <a:noAutofit/>
          </a:bodyPr>
          <a:lstStyle/>
          <a:p>
            <a:r>
              <a:rPr lang="en-US" sz="2800" b="0" dirty="0"/>
              <a:t>Alternative to Push Notifications Working Session</a:t>
            </a:r>
            <a:endParaRPr lang="en-US" sz="2800" dirty="0"/>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fontScale="85000" lnSpcReduction="20000"/>
          </a:bodyPr>
          <a:lstStyle/>
          <a:p>
            <a:pPr marL="0" indent="0">
              <a:spcBef>
                <a:spcPts val="0"/>
              </a:spcBef>
            </a:pPr>
            <a:endParaRPr lang="en-US" dirty="0"/>
          </a:p>
          <a:p>
            <a:pPr marL="0" indent="0">
              <a:spcBef>
                <a:spcPts val="0"/>
              </a:spcBef>
            </a:pPr>
            <a:r>
              <a:rPr lang="en-US" dirty="0"/>
              <a:t>Faurecia Aptoide, BMW, GM</a:t>
            </a:r>
          </a:p>
        </p:txBody>
      </p:sp>
      <p:sp>
        <p:nvSpPr>
          <p:cNvPr id="81" name="Google Shape;81;p1"/>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11th </a:t>
            </a:r>
            <a:r>
              <a:rPr lang="fr-FR" dirty="0" err="1"/>
              <a:t>October</a:t>
            </a:r>
            <a:r>
              <a:rPr lang="fr-FR" dirty="0"/>
              <a:t> 2023</a:t>
            </a:r>
            <a:endParaRPr dirty="0"/>
          </a:p>
        </p:txBody>
      </p:sp>
      <p:sp>
        <p:nvSpPr>
          <p:cNvPr id="82" name="Google Shape;82;p1"/>
          <p:cNvSpPr txBox="1">
            <a:spLocks noGrp="1"/>
          </p:cNvSpPr>
          <p:nvPr>
            <p:ph type="sldNum" idx="4294967295"/>
          </p:nvPr>
        </p:nvSpPr>
        <p:spPr>
          <a:xfrm>
            <a:off x="9448800" y="64293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1</a:t>
            </a:fld>
            <a:endParaRPr/>
          </a:p>
        </p:txBody>
      </p:sp>
      <p:sp>
        <p:nvSpPr>
          <p:cNvPr id="83" name="Google Shape;83;p1"/>
          <p:cNvSpPr txBox="1">
            <a:spLocks noGrp="1"/>
          </p:cNvSpPr>
          <p:nvPr>
            <p:ph type="ftr" idx="4294967295"/>
          </p:nvPr>
        </p:nvSpPr>
        <p:spPr>
          <a:xfrm>
            <a:off x="0" y="6429375"/>
            <a:ext cx="194627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©2022 COVESA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F6147A-E6C5-4136-2288-F68650DE09EB}"/>
              </a:ext>
            </a:extLst>
          </p:cNvPr>
          <p:cNvSpPr>
            <a:spLocks noGrp="1"/>
          </p:cNvSpPr>
          <p:nvPr>
            <p:ph type="sldNum" idx="12"/>
          </p:nvPr>
        </p:nvSpPr>
        <p:spPr>
          <a:xfrm>
            <a:off x="7413171" y="6429347"/>
            <a:ext cx="2743200" cy="365125"/>
          </a:xfrm>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10</a:t>
            </a:fld>
            <a:endParaRPr b="0">
              <a:solidFill>
                <a:srgbClr val="888888"/>
              </a:solidFill>
            </a:endParaRPr>
          </a:p>
        </p:txBody>
      </p:sp>
      <p:sp>
        <p:nvSpPr>
          <p:cNvPr id="5" name="Title 4">
            <a:extLst>
              <a:ext uri="{FF2B5EF4-FFF2-40B4-BE49-F238E27FC236}">
                <a16:creationId xmlns:a16="http://schemas.microsoft.com/office/drawing/2014/main" id="{2A24228D-F65D-5AA9-5568-92DFACFC7DA2}"/>
              </a:ext>
            </a:extLst>
          </p:cNvPr>
          <p:cNvSpPr>
            <a:spLocks noGrp="1"/>
          </p:cNvSpPr>
          <p:nvPr>
            <p:ph type="title"/>
          </p:nvPr>
        </p:nvSpPr>
        <p:spPr/>
        <p:txBody>
          <a:bodyPr/>
          <a:lstStyle/>
          <a:p>
            <a:r>
              <a:rPr lang="en-GB" dirty="0"/>
              <a:t>Sequence Diagram (II)</a:t>
            </a:r>
          </a:p>
        </p:txBody>
      </p:sp>
      <p:grpSp>
        <p:nvGrpSpPr>
          <p:cNvPr id="17" name="Group 16">
            <a:extLst>
              <a:ext uri="{FF2B5EF4-FFF2-40B4-BE49-F238E27FC236}">
                <a16:creationId xmlns:a16="http://schemas.microsoft.com/office/drawing/2014/main" id="{88975E33-9896-20BD-1FBC-2F79284729B4}"/>
              </a:ext>
            </a:extLst>
          </p:cNvPr>
          <p:cNvGrpSpPr/>
          <p:nvPr/>
        </p:nvGrpSpPr>
        <p:grpSpPr>
          <a:xfrm>
            <a:off x="7603602" y="976785"/>
            <a:ext cx="1274180" cy="1133363"/>
            <a:chOff x="5578033" y="1522065"/>
            <a:chExt cx="1274180" cy="1133363"/>
          </a:xfrm>
        </p:grpSpPr>
        <p:pic>
          <p:nvPicPr>
            <p:cNvPr id="8" name="Picture 7" descr="A diagram of a phone&#10;&#10;Description automatically generated">
              <a:extLst>
                <a:ext uri="{FF2B5EF4-FFF2-40B4-BE49-F238E27FC236}">
                  <a16:creationId xmlns:a16="http://schemas.microsoft.com/office/drawing/2014/main" id="{2EB20D3C-0F54-F45B-E09B-A35570E6EBA8}"/>
                </a:ext>
              </a:extLst>
            </p:cNvPr>
            <p:cNvPicPr>
              <a:picLocks noChangeAspect="1"/>
            </p:cNvPicPr>
            <p:nvPr/>
          </p:nvPicPr>
          <p:blipFill rotWithShape="1">
            <a:blip r:embed="rId3"/>
            <a:srcRect l="14102" t="6031" r="67695" b="77495"/>
            <a:stretch/>
          </p:blipFill>
          <p:spPr>
            <a:xfrm>
              <a:off x="5896820" y="1522065"/>
              <a:ext cx="636607" cy="612557"/>
            </a:xfrm>
            <a:prstGeom prst="rect">
              <a:avLst/>
            </a:prstGeom>
          </p:spPr>
        </p:pic>
        <p:sp>
          <p:nvSpPr>
            <p:cNvPr id="13" name="TextBox 12">
              <a:extLst>
                <a:ext uri="{FF2B5EF4-FFF2-40B4-BE49-F238E27FC236}">
                  <a16:creationId xmlns:a16="http://schemas.microsoft.com/office/drawing/2014/main" id="{A20136E4-8AEC-2A10-DA0C-B5A94F852A0B}"/>
                </a:ext>
              </a:extLst>
            </p:cNvPr>
            <p:cNvSpPr txBox="1"/>
            <p:nvPr/>
          </p:nvSpPr>
          <p:spPr>
            <a:xfrm>
              <a:off x="5578033" y="2347651"/>
              <a:ext cx="1274180" cy="307777"/>
            </a:xfrm>
            <a:prstGeom prst="rect">
              <a:avLst/>
            </a:prstGeom>
            <a:noFill/>
          </p:spPr>
          <p:txBody>
            <a:bodyPr wrap="square">
              <a:spAutoFit/>
            </a:bodyPr>
            <a:lstStyle/>
            <a:p>
              <a:pPr algn="ctr"/>
              <a:r>
                <a:rPr lang="en-GB" dirty="0"/>
                <a:t>Push Server</a:t>
              </a:r>
            </a:p>
          </p:txBody>
        </p:sp>
      </p:grpSp>
      <p:grpSp>
        <p:nvGrpSpPr>
          <p:cNvPr id="18" name="Group 17">
            <a:extLst>
              <a:ext uri="{FF2B5EF4-FFF2-40B4-BE49-F238E27FC236}">
                <a16:creationId xmlns:a16="http://schemas.microsoft.com/office/drawing/2014/main" id="{DD016B98-8558-EBD3-CEA7-FF7E6BF2508A}"/>
              </a:ext>
            </a:extLst>
          </p:cNvPr>
          <p:cNvGrpSpPr/>
          <p:nvPr/>
        </p:nvGrpSpPr>
        <p:grpSpPr>
          <a:xfrm>
            <a:off x="9616151" y="976785"/>
            <a:ext cx="1692313" cy="1133363"/>
            <a:chOff x="7590582" y="1522065"/>
            <a:chExt cx="1692313" cy="1133363"/>
          </a:xfrm>
        </p:grpSpPr>
        <p:pic>
          <p:nvPicPr>
            <p:cNvPr id="9" name="Picture 8" descr="A diagram of a phone&#10;&#10;Description automatically generated">
              <a:extLst>
                <a:ext uri="{FF2B5EF4-FFF2-40B4-BE49-F238E27FC236}">
                  <a16:creationId xmlns:a16="http://schemas.microsoft.com/office/drawing/2014/main" id="{DE8110E3-566D-74E3-821A-4C58EDE881F1}"/>
                </a:ext>
              </a:extLst>
            </p:cNvPr>
            <p:cNvPicPr>
              <a:picLocks noChangeAspect="1"/>
            </p:cNvPicPr>
            <p:nvPr/>
          </p:nvPicPr>
          <p:blipFill rotWithShape="1">
            <a:blip r:embed="rId3"/>
            <a:srcRect l="14102" t="6031" r="67695" b="77495"/>
            <a:stretch/>
          </p:blipFill>
          <p:spPr>
            <a:xfrm>
              <a:off x="8118435" y="1522065"/>
              <a:ext cx="636607" cy="612557"/>
            </a:xfrm>
            <a:prstGeom prst="rect">
              <a:avLst/>
            </a:prstGeom>
          </p:spPr>
        </p:pic>
        <p:sp>
          <p:nvSpPr>
            <p:cNvPr id="14" name="TextBox 13">
              <a:extLst>
                <a:ext uri="{FF2B5EF4-FFF2-40B4-BE49-F238E27FC236}">
                  <a16:creationId xmlns:a16="http://schemas.microsoft.com/office/drawing/2014/main" id="{A969662A-2E2A-0882-FE36-2DB1EEC29370}"/>
                </a:ext>
              </a:extLst>
            </p:cNvPr>
            <p:cNvSpPr txBox="1"/>
            <p:nvPr/>
          </p:nvSpPr>
          <p:spPr>
            <a:xfrm>
              <a:off x="7590582" y="2347651"/>
              <a:ext cx="1692313" cy="307777"/>
            </a:xfrm>
            <a:prstGeom prst="rect">
              <a:avLst/>
            </a:prstGeom>
            <a:noFill/>
          </p:spPr>
          <p:txBody>
            <a:bodyPr wrap="square">
              <a:spAutoFit/>
            </a:bodyPr>
            <a:lstStyle/>
            <a:p>
              <a:pPr algn="ctr"/>
              <a:r>
                <a:rPr lang="en-GB" dirty="0"/>
                <a:t>3PA App Server</a:t>
              </a:r>
            </a:p>
          </p:txBody>
        </p:sp>
      </p:grpSp>
      <p:grpSp>
        <p:nvGrpSpPr>
          <p:cNvPr id="21" name="Group 20">
            <a:extLst>
              <a:ext uri="{FF2B5EF4-FFF2-40B4-BE49-F238E27FC236}">
                <a16:creationId xmlns:a16="http://schemas.microsoft.com/office/drawing/2014/main" id="{FB86F28B-83FA-57E5-B3DA-836F8F1F0178}"/>
              </a:ext>
            </a:extLst>
          </p:cNvPr>
          <p:cNvGrpSpPr/>
          <p:nvPr/>
        </p:nvGrpSpPr>
        <p:grpSpPr>
          <a:xfrm>
            <a:off x="3408743" y="836986"/>
            <a:ext cx="3443468" cy="1780335"/>
            <a:chOff x="1637818" y="1382266"/>
            <a:chExt cx="3443468" cy="1780335"/>
          </a:xfrm>
        </p:grpSpPr>
        <p:grpSp>
          <p:nvGrpSpPr>
            <p:cNvPr id="16" name="Group 15">
              <a:extLst>
                <a:ext uri="{FF2B5EF4-FFF2-40B4-BE49-F238E27FC236}">
                  <a16:creationId xmlns:a16="http://schemas.microsoft.com/office/drawing/2014/main" id="{06B6C27E-7288-2894-1EEC-A7CD288014AE}"/>
                </a:ext>
              </a:extLst>
            </p:cNvPr>
            <p:cNvGrpSpPr/>
            <p:nvPr/>
          </p:nvGrpSpPr>
          <p:grpSpPr>
            <a:xfrm>
              <a:off x="2870160" y="1382266"/>
              <a:ext cx="1035934" cy="1130284"/>
              <a:chOff x="2826754" y="1382266"/>
              <a:chExt cx="1035934" cy="1130284"/>
            </a:xfrm>
          </p:grpSpPr>
          <p:pic>
            <p:nvPicPr>
              <p:cNvPr id="6" name="Picture 5" descr="A diagram of a phone&#10;&#10;Description automatically generated">
                <a:extLst>
                  <a:ext uri="{FF2B5EF4-FFF2-40B4-BE49-F238E27FC236}">
                    <a16:creationId xmlns:a16="http://schemas.microsoft.com/office/drawing/2014/main" id="{94C4C333-551C-C65A-0C4B-357200847147}"/>
                  </a:ext>
                </a:extLst>
              </p:cNvPr>
              <p:cNvPicPr>
                <a:picLocks noChangeAspect="1"/>
              </p:cNvPicPr>
              <p:nvPr/>
            </p:nvPicPr>
            <p:blipFill rotWithShape="1">
              <a:blip r:embed="rId3"/>
              <a:srcRect l="14603" t="60085" r="67194" b="19681"/>
              <a:stretch/>
            </p:blipFill>
            <p:spPr>
              <a:xfrm>
                <a:off x="2997843" y="1382266"/>
                <a:ext cx="636607" cy="752356"/>
              </a:xfrm>
              <a:prstGeom prst="rect">
                <a:avLst/>
              </a:prstGeom>
            </p:spPr>
          </p:pic>
          <p:sp>
            <p:nvSpPr>
              <p:cNvPr id="12" name="TextBox 11">
                <a:extLst>
                  <a:ext uri="{FF2B5EF4-FFF2-40B4-BE49-F238E27FC236}">
                    <a16:creationId xmlns:a16="http://schemas.microsoft.com/office/drawing/2014/main" id="{B7178AE0-1DDE-E657-355B-81E4F9F74ADA}"/>
                  </a:ext>
                </a:extLst>
              </p:cNvPr>
              <p:cNvSpPr txBox="1"/>
              <p:nvPr/>
            </p:nvSpPr>
            <p:spPr>
              <a:xfrm>
                <a:off x="2826754" y="2204773"/>
                <a:ext cx="1035934" cy="307777"/>
              </a:xfrm>
              <a:prstGeom prst="rect">
                <a:avLst/>
              </a:prstGeom>
              <a:noFill/>
            </p:spPr>
            <p:txBody>
              <a:bodyPr wrap="square">
                <a:spAutoFit/>
              </a:bodyPr>
              <a:lstStyle/>
              <a:p>
                <a:pPr algn="ctr"/>
                <a:r>
                  <a:rPr lang="en-GB" dirty="0"/>
                  <a:t>Distributor</a:t>
                </a:r>
              </a:p>
            </p:txBody>
          </p:sp>
        </p:grpSp>
        <p:sp>
          <p:nvSpPr>
            <p:cNvPr id="20" name="TextBox 19">
              <a:extLst>
                <a:ext uri="{FF2B5EF4-FFF2-40B4-BE49-F238E27FC236}">
                  <a16:creationId xmlns:a16="http://schemas.microsoft.com/office/drawing/2014/main" id="{68EE7ECF-5DAA-D456-CEF2-A0E7E5424B65}"/>
                </a:ext>
              </a:extLst>
            </p:cNvPr>
            <p:cNvSpPr txBox="1"/>
            <p:nvPr/>
          </p:nvSpPr>
          <p:spPr>
            <a:xfrm>
              <a:off x="1637818" y="2523965"/>
              <a:ext cx="3443468" cy="638636"/>
            </a:xfrm>
            <a:prstGeom prst="rect">
              <a:avLst/>
            </a:prstGeom>
            <a:noFill/>
          </p:spPr>
          <p:txBody>
            <a:bodyPr wrap="square">
              <a:spAutoFit/>
            </a:bodyPr>
            <a:lstStyle/>
            <a:p>
              <a:pPr algn="ctr"/>
              <a:r>
                <a:rPr lang="en-GB" sz="800" b="0" i="0" dirty="0" err="1">
                  <a:solidFill>
                    <a:srgbClr val="343A40"/>
                  </a:solidFill>
                  <a:effectLst/>
                  <a:latin typeface="Liberation Sans"/>
                </a:rPr>
                <a:t>org.unifiedpush.android.distributor.REGISTER</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org.unifiedpush.android.distributor.UNREGISTER</a:t>
              </a:r>
              <a:endParaRPr lang="en-GB" sz="800" b="0" i="0" dirty="0">
                <a:solidFill>
                  <a:srgbClr val="343A40"/>
                </a:solidFill>
                <a:effectLst/>
                <a:latin typeface="Liberation Sans"/>
              </a:endParaRPr>
            </a:p>
            <a:p>
              <a:pPr algn="ctr"/>
              <a:r>
                <a:rPr lang="en-GB" sz="1000" b="0" i="0" dirty="0" err="1">
                  <a:solidFill>
                    <a:srgbClr val="343A40"/>
                  </a:solidFill>
                  <a:effectLst/>
                  <a:latin typeface="Liberation Sans"/>
                </a:rPr>
                <a:t>org.unifiedpush.android.distributor.MESSAGE_ACK</a:t>
              </a:r>
              <a:endParaRPr lang="en-GB" sz="1000" b="0" i="0" dirty="0">
                <a:solidFill>
                  <a:srgbClr val="343A40"/>
                </a:solidFill>
                <a:effectLst/>
                <a:latin typeface="Liberation Sans"/>
              </a:endParaRPr>
            </a:p>
            <a:p>
              <a:pPr algn="ctr"/>
              <a:endParaRPr lang="en-GB" sz="800" b="0" i="0" dirty="0">
                <a:solidFill>
                  <a:srgbClr val="343A40"/>
                </a:solidFill>
                <a:effectLst/>
                <a:latin typeface="Liberation Sans"/>
              </a:endParaRPr>
            </a:p>
          </p:txBody>
        </p:sp>
      </p:grpSp>
      <p:grpSp>
        <p:nvGrpSpPr>
          <p:cNvPr id="23" name="Group 22">
            <a:extLst>
              <a:ext uri="{FF2B5EF4-FFF2-40B4-BE49-F238E27FC236}">
                <a16:creationId xmlns:a16="http://schemas.microsoft.com/office/drawing/2014/main" id="{3E94E394-A7B9-AFE2-DFC7-830A239A59C1}"/>
              </a:ext>
            </a:extLst>
          </p:cNvPr>
          <p:cNvGrpSpPr/>
          <p:nvPr/>
        </p:nvGrpSpPr>
        <p:grpSpPr>
          <a:xfrm>
            <a:off x="-108732" y="817342"/>
            <a:ext cx="3650587" cy="1776232"/>
            <a:chOff x="-444399" y="1362622"/>
            <a:chExt cx="3650587" cy="1776232"/>
          </a:xfrm>
        </p:grpSpPr>
        <p:grpSp>
          <p:nvGrpSpPr>
            <p:cNvPr id="15" name="Group 14">
              <a:extLst>
                <a:ext uri="{FF2B5EF4-FFF2-40B4-BE49-F238E27FC236}">
                  <a16:creationId xmlns:a16="http://schemas.microsoft.com/office/drawing/2014/main" id="{FB8630F0-0E5D-2007-D4BC-99FD76F9A78A}"/>
                </a:ext>
              </a:extLst>
            </p:cNvPr>
            <p:cNvGrpSpPr/>
            <p:nvPr/>
          </p:nvGrpSpPr>
          <p:grpSpPr>
            <a:xfrm>
              <a:off x="808488" y="1362622"/>
              <a:ext cx="1035934" cy="1149926"/>
              <a:chOff x="695022" y="1362622"/>
              <a:chExt cx="1035934" cy="1149926"/>
            </a:xfrm>
          </p:grpSpPr>
          <p:pic>
            <p:nvPicPr>
              <p:cNvPr id="7" name="Picture 6" descr="A diagram of a phone&#10;&#10;Description automatically generated">
                <a:extLst>
                  <a:ext uri="{FF2B5EF4-FFF2-40B4-BE49-F238E27FC236}">
                    <a16:creationId xmlns:a16="http://schemas.microsoft.com/office/drawing/2014/main" id="{96F0AC3C-2842-C025-C6A0-C4E207F2C1D4}"/>
                  </a:ext>
                </a:extLst>
              </p:cNvPr>
              <p:cNvPicPr>
                <a:picLocks noChangeAspect="1"/>
              </p:cNvPicPr>
              <p:nvPr/>
            </p:nvPicPr>
            <p:blipFill rotWithShape="1">
              <a:blip r:embed="rId3"/>
              <a:srcRect l="66989" t="58124" r="14807" b="21113"/>
              <a:stretch/>
            </p:blipFill>
            <p:spPr>
              <a:xfrm>
                <a:off x="937550" y="1362622"/>
                <a:ext cx="636607" cy="772000"/>
              </a:xfrm>
              <a:prstGeom prst="rect">
                <a:avLst/>
              </a:prstGeom>
            </p:spPr>
          </p:pic>
          <p:sp>
            <p:nvSpPr>
              <p:cNvPr id="11" name="TextBox 10">
                <a:extLst>
                  <a:ext uri="{FF2B5EF4-FFF2-40B4-BE49-F238E27FC236}">
                    <a16:creationId xmlns:a16="http://schemas.microsoft.com/office/drawing/2014/main" id="{0F01C467-1385-56B6-51F7-7A3CBF35229C}"/>
                  </a:ext>
                </a:extLst>
              </p:cNvPr>
              <p:cNvSpPr txBox="1"/>
              <p:nvPr/>
            </p:nvSpPr>
            <p:spPr>
              <a:xfrm>
                <a:off x="695022" y="2204771"/>
                <a:ext cx="1035934" cy="307777"/>
              </a:xfrm>
              <a:prstGeom prst="rect">
                <a:avLst/>
              </a:prstGeom>
              <a:noFill/>
            </p:spPr>
            <p:txBody>
              <a:bodyPr wrap="square">
                <a:spAutoFit/>
              </a:bodyPr>
              <a:lstStyle/>
              <a:p>
                <a:pPr algn="ctr"/>
                <a:r>
                  <a:rPr lang="en-GB" dirty="0"/>
                  <a:t>3PA</a:t>
                </a:r>
              </a:p>
            </p:txBody>
          </p:sp>
        </p:grpSp>
        <p:sp>
          <p:nvSpPr>
            <p:cNvPr id="22" name="TextBox 21">
              <a:extLst>
                <a:ext uri="{FF2B5EF4-FFF2-40B4-BE49-F238E27FC236}">
                  <a16:creationId xmlns:a16="http://schemas.microsoft.com/office/drawing/2014/main" id="{8C7CA7FD-4ECB-0111-012B-4B8056F4E07E}"/>
                </a:ext>
              </a:extLst>
            </p:cNvPr>
            <p:cNvSpPr txBox="1"/>
            <p:nvPr/>
          </p:nvSpPr>
          <p:spPr>
            <a:xfrm>
              <a:off x="-444399" y="2430968"/>
              <a:ext cx="3650587" cy="707886"/>
            </a:xfrm>
            <a:prstGeom prst="rect">
              <a:avLst/>
            </a:prstGeom>
            <a:noFill/>
          </p:spPr>
          <p:txBody>
            <a:bodyPr wrap="square">
              <a:spAutoFit/>
            </a:bodyPr>
            <a:lstStyle/>
            <a:p>
              <a:pPr algn="ctr"/>
              <a:r>
                <a:rPr lang="en-GB" sz="800" b="0" i="0" dirty="0" err="1">
                  <a:solidFill>
                    <a:srgbClr val="343A40"/>
                  </a:solidFill>
                  <a:effectLst/>
                  <a:latin typeface="Liberation Sans"/>
                </a:rPr>
                <a:t>org.unifiedpush.android.connector.NEW_ENDPOINT</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org.unifiedpush.android.connector.MESSAGE</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org.unifiedpush.android.connector.UNREGISTERED</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org.unifiedpush.android.connector.REGISTRATION_FAILED</a:t>
              </a:r>
              <a:endParaRPr lang="en-GB" sz="800" b="0" i="0" dirty="0">
                <a:solidFill>
                  <a:srgbClr val="343A40"/>
                </a:solidFill>
                <a:effectLst/>
                <a:latin typeface="Liberation Sans"/>
              </a:endParaRPr>
            </a:p>
            <a:p>
              <a:pPr algn="ctr"/>
              <a:endParaRPr lang="en-GB" sz="800" b="0" i="0" dirty="0">
                <a:solidFill>
                  <a:srgbClr val="343A40"/>
                </a:solidFill>
                <a:effectLst/>
                <a:latin typeface="Liberation Sans"/>
              </a:endParaRPr>
            </a:p>
          </p:txBody>
        </p:sp>
      </p:grpSp>
      <p:cxnSp>
        <p:nvCxnSpPr>
          <p:cNvPr id="25" name="Straight Connector 24">
            <a:extLst>
              <a:ext uri="{FF2B5EF4-FFF2-40B4-BE49-F238E27FC236}">
                <a16:creationId xmlns:a16="http://schemas.microsoft.com/office/drawing/2014/main" id="{1C31DF89-52E3-0BA9-4258-43C05AA1B7BD}"/>
              </a:ext>
            </a:extLst>
          </p:cNvPr>
          <p:cNvCxnSpPr>
            <a:cxnSpLocks/>
          </p:cNvCxnSpPr>
          <p:nvPr/>
        </p:nvCxnSpPr>
        <p:spPr>
          <a:xfrm flipH="1">
            <a:off x="1648059" y="2528169"/>
            <a:ext cx="17355" cy="3901178"/>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D68F062-97D2-7C5D-00FD-9CF20F0FB622}"/>
              </a:ext>
            </a:extLst>
          </p:cNvPr>
          <p:cNvCxnSpPr>
            <a:cxnSpLocks/>
          </p:cNvCxnSpPr>
          <p:nvPr/>
        </p:nvCxnSpPr>
        <p:spPr>
          <a:xfrm flipH="1">
            <a:off x="5130477" y="2528169"/>
            <a:ext cx="0" cy="3901178"/>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D54A19E-2E9C-700E-0D55-766D6E20035D}"/>
              </a:ext>
            </a:extLst>
          </p:cNvPr>
          <p:cNvCxnSpPr>
            <a:cxnSpLocks/>
          </p:cNvCxnSpPr>
          <p:nvPr/>
        </p:nvCxnSpPr>
        <p:spPr>
          <a:xfrm>
            <a:off x="8237183" y="2336898"/>
            <a:ext cx="0" cy="3784409"/>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6B6B484-B667-B9F8-FDCE-67BFEBB8B7CA}"/>
              </a:ext>
            </a:extLst>
          </p:cNvPr>
          <p:cNvCxnSpPr>
            <a:cxnSpLocks/>
          </p:cNvCxnSpPr>
          <p:nvPr/>
        </p:nvCxnSpPr>
        <p:spPr>
          <a:xfrm>
            <a:off x="10462307" y="2251170"/>
            <a:ext cx="0" cy="3784409"/>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14EBC2C-9E58-0FE9-2E66-9D42F3CD13B1}"/>
              </a:ext>
            </a:extLst>
          </p:cNvPr>
          <p:cNvCxnSpPr/>
          <p:nvPr/>
        </p:nvCxnSpPr>
        <p:spPr>
          <a:xfrm>
            <a:off x="1655901" y="2825488"/>
            <a:ext cx="3453843"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EB42303-D797-F7C6-E8A9-179EA523F614}"/>
              </a:ext>
            </a:extLst>
          </p:cNvPr>
          <p:cNvCxnSpPr/>
          <p:nvPr/>
        </p:nvCxnSpPr>
        <p:spPr>
          <a:xfrm>
            <a:off x="1679712" y="3206491"/>
            <a:ext cx="3453843" cy="0"/>
          </a:xfrm>
          <a:prstGeom prst="straightConnector1">
            <a:avLst/>
          </a:prstGeom>
          <a:ln w="12700">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FE0176-7CF9-2F0B-C24E-E04118085FDF}"/>
              </a:ext>
            </a:extLst>
          </p:cNvPr>
          <p:cNvSpPr txBox="1"/>
          <p:nvPr/>
        </p:nvSpPr>
        <p:spPr>
          <a:xfrm>
            <a:off x="1229621" y="2947235"/>
            <a:ext cx="4490523" cy="246221"/>
          </a:xfrm>
          <a:prstGeom prst="rect">
            <a:avLst/>
          </a:prstGeom>
          <a:noFill/>
        </p:spPr>
        <p:txBody>
          <a:bodyPr wrap="square">
            <a:spAutoFit/>
          </a:bodyPr>
          <a:lstStyle/>
          <a:p>
            <a:pPr algn="ctr"/>
            <a:r>
              <a:rPr lang="en-GB" sz="1000" b="0" i="0" dirty="0">
                <a:solidFill>
                  <a:srgbClr val="343A40"/>
                </a:solidFill>
                <a:effectLst/>
                <a:latin typeface="Liberation Sans"/>
              </a:rPr>
              <a:t>NEW_ENDPOINT (Token, Endpoint) or REGISTRATION_FAILED</a:t>
            </a:r>
            <a:endParaRPr lang="en-GB" sz="1000" dirty="0"/>
          </a:p>
        </p:txBody>
      </p:sp>
      <p:sp>
        <p:nvSpPr>
          <p:cNvPr id="36" name="TextBox 35">
            <a:extLst>
              <a:ext uri="{FF2B5EF4-FFF2-40B4-BE49-F238E27FC236}">
                <a16:creationId xmlns:a16="http://schemas.microsoft.com/office/drawing/2014/main" id="{FFDECED3-2073-BBD0-CD30-AAAA24697B5E}"/>
              </a:ext>
            </a:extLst>
          </p:cNvPr>
          <p:cNvSpPr txBox="1"/>
          <p:nvPr/>
        </p:nvSpPr>
        <p:spPr>
          <a:xfrm>
            <a:off x="1667774" y="2585275"/>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REGISTER (Application, Token)</a:t>
            </a:r>
            <a:endParaRPr lang="en-GB" sz="1000" dirty="0"/>
          </a:p>
        </p:txBody>
      </p:sp>
      <p:cxnSp>
        <p:nvCxnSpPr>
          <p:cNvPr id="37" name="Straight Arrow Connector 36">
            <a:extLst>
              <a:ext uri="{FF2B5EF4-FFF2-40B4-BE49-F238E27FC236}">
                <a16:creationId xmlns:a16="http://schemas.microsoft.com/office/drawing/2014/main" id="{2277AB61-73B7-8453-08BF-AFF6488D0EB3}"/>
              </a:ext>
            </a:extLst>
          </p:cNvPr>
          <p:cNvCxnSpPr>
            <a:cxnSpLocks/>
          </p:cNvCxnSpPr>
          <p:nvPr/>
        </p:nvCxnSpPr>
        <p:spPr>
          <a:xfrm>
            <a:off x="1722575" y="3592251"/>
            <a:ext cx="8739732"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3473ED8-EFD2-1B83-431F-E0CB91B5FA8D}"/>
              </a:ext>
            </a:extLst>
          </p:cNvPr>
          <p:cNvSpPr txBox="1"/>
          <p:nvPr/>
        </p:nvSpPr>
        <p:spPr>
          <a:xfrm>
            <a:off x="5004757" y="3355176"/>
            <a:ext cx="3440713" cy="246221"/>
          </a:xfrm>
          <a:prstGeom prst="rect">
            <a:avLst/>
          </a:prstGeom>
          <a:noFill/>
        </p:spPr>
        <p:txBody>
          <a:bodyPr wrap="square">
            <a:spAutoFit/>
          </a:bodyPr>
          <a:lstStyle/>
          <a:p>
            <a:pPr algn="ctr"/>
            <a:r>
              <a:rPr lang="en-GB" sz="1000" b="0" i="0" dirty="0" err="1">
                <a:solidFill>
                  <a:srgbClr val="343A40"/>
                </a:solidFill>
                <a:effectLst/>
                <a:latin typeface="Liberation Sans"/>
              </a:rPr>
              <a:t>SetPushSubscription</a:t>
            </a:r>
            <a:r>
              <a:rPr lang="en-GB" sz="1000" b="0" i="0" dirty="0">
                <a:solidFill>
                  <a:srgbClr val="343A40"/>
                </a:solidFill>
                <a:effectLst/>
                <a:latin typeface="Liberation Sans"/>
              </a:rPr>
              <a:t> (Endpoint, &lt;3PA specific client id&gt;))</a:t>
            </a:r>
            <a:endParaRPr lang="en-GB" sz="1000" dirty="0"/>
          </a:p>
        </p:txBody>
      </p:sp>
      <p:sp>
        <p:nvSpPr>
          <p:cNvPr id="43" name="Left Brace 42">
            <a:extLst>
              <a:ext uri="{FF2B5EF4-FFF2-40B4-BE49-F238E27FC236}">
                <a16:creationId xmlns:a16="http://schemas.microsoft.com/office/drawing/2014/main" id="{58020176-B2BC-DF72-E8A3-46AD81CB45B2}"/>
              </a:ext>
            </a:extLst>
          </p:cNvPr>
          <p:cNvSpPr/>
          <p:nvPr/>
        </p:nvSpPr>
        <p:spPr>
          <a:xfrm>
            <a:off x="5448781" y="2568605"/>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Left Brace 43">
            <a:extLst>
              <a:ext uri="{FF2B5EF4-FFF2-40B4-BE49-F238E27FC236}">
                <a16:creationId xmlns:a16="http://schemas.microsoft.com/office/drawing/2014/main" id="{42A9EC8D-8C14-3EC0-CCE8-F9401D126586}"/>
              </a:ext>
            </a:extLst>
          </p:cNvPr>
          <p:cNvSpPr/>
          <p:nvPr/>
        </p:nvSpPr>
        <p:spPr>
          <a:xfrm rot="10800000">
            <a:off x="7801463" y="2568605"/>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 name="TextBox 45">
            <a:extLst>
              <a:ext uri="{FF2B5EF4-FFF2-40B4-BE49-F238E27FC236}">
                <a16:creationId xmlns:a16="http://schemas.microsoft.com/office/drawing/2014/main" id="{4A3A32AD-37CF-55F6-F1CA-079FCA1B9F70}"/>
              </a:ext>
            </a:extLst>
          </p:cNvPr>
          <p:cNvSpPr txBox="1"/>
          <p:nvPr/>
        </p:nvSpPr>
        <p:spPr>
          <a:xfrm>
            <a:off x="5574298" y="2632809"/>
            <a:ext cx="2334951" cy="646331"/>
          </a:xfrm>
          <a:prstGeom prst="rect">
            <a:avLst/>
          </a:prstGeom>
          <a:noFill/>
        </p:spPr>
        <p:txBody>
          <a:bodyPr wrap="square">
            <a:spAutoFit/>
          </a:bodyPr>
          <a:lstStyle/>
          <a:p>
            <a:pPr algn="ctr"/>
            <a:r>
              <a:rPr lang="en-GB" sz="1200" dirty="0"/>
              <a:t>Interactions between Distributor and Push server are not defined by Unified Push</a:t>
            </a:r>
          </a:p>
        </p:txBody>
      </p:sp>
      <p:cxnSp>
        <p:nvCxnSpPr>
          <p:cNvPr id="47" name="Straight Arrow Connector 46">
            <a:extLst>
              <a:ext uri="{FF2B5EF4-FFF2-40B4-BE49-F238E27FC236}">
                <a16:creationId xmlns:a16="http://schemas.microsoft.com/office/drawing/2014/main" id="{AF028B9B-3524-9C4C-7E9E-D0615A857525}"/>
              </a:ext>
            </a:extLst>
          </p:cNvPr>
          <p:cNvCxnSpPr>
            <a:cxnSpLocks/>
          </p:cNvCxnSpPr>
          <p:nvPr/>
        </p:nvCxnSpPr>
        <p:spPr>
          <a:xfrm>
            <a:off x="8237183" y="4959105"/>
            <a:ext cx="2225124"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18E9E03A-2877-1CDF-8124-8C939E81DCD7}"/>
              </a:ext>
            </a:extLst>
          </p:cNvPr>
          <p:cNvSpPr txBox="1"/>
          <p:nvPr/>
        </p:nvSpPr>
        <p:spPr>
          <a:xfrm>
            <a:off x="8253518" y="4742932"/>
            <a:ext cx="2225124" cy="246221"/>
          </a:xfrm>
          <a:prstGeom prst="rect">
            <a:avLst/>
          </a:prstGeom>
          <a:noFill/>
        </p:spPr>
        <p:txBody>
          <a:bodyPr wrap="square">
            <a:spAutoFit/>
          </a:bodyPr>
          <a:lstStyle/>
          <a:p>
            <a:pPr algn="ctr"/>
            <a:r>
              <a:rPr lang="en-GB" sz="1000" b="0" i="0" dirty="0" err="1">
                <a:solidFill>
                  <a:srgbClr val="343A40"/>
                </a:solidFill>
                <a:effectLst/>
                <a:latin typeface="Liberation Sans"/>
              </a:rPr>
              <a:t>PushMessage</a:t>
            </a:r>
            <a:r>
              <a:rPr lang="en-GB" sz="1000" dirty="0">
                <a:solidFill>
                  <a:srgbClr val="343A40"/>
                </a:solidFill>
                <a:latin typeface="Liberation Sans"/>
              </a:rPr>
              <a:t>: Post (Message)</a:t>
            </a:r>
            <a:endParaRPr lang="en-GB" sz="1000" dirty="0"/>
          </a:p>
        </p:txBody>
      </p:sp>
      <p:sp>
        <p:nvSpPr>
          <p:cNvPr id="52" name="TextBox 51">
            <a:extLst>
              <a:ext uri="{FF2B5EF4-FFF2-40B4-BE49-F238E27FC236}">
                <a16:creationId xmlns:a16="http://schemas.microsoft.com/office/drawing/2014/main" id="{4D86B51D-0CB4-F1BA-6980-40D7EA82F6DA}"/>
              </a:ext>
            </a:extLst>
          </p:cNvPr>
          <p:cNvSpPr txBox="1"/>
          <p:nvPr/>
        </p:nvSpPr>
        <p:spPr>
          <a:xfrm>
            <a:off x="1784095" y="3202112"/>
            <a:ext cx="3244708" cy="246221"/>
          </a:xfrm>
          <a:prstGeom prst="rect">
            <a:avLst/>
          </a:prstGeom>
          <a:noFill/>
        </p:spPr>
        <p:txBody>
          <a:bodyPr wrap="square">
            <a:spAutoFit/>
          </a:bodyPr>
          <a:lstStyle/>
          <a:p>
            <a:r>
              <a:rPr lang="en-GB" sz="1000" b="0" i="0" dirty="0">
                <a:solidFill>
                  <a:srgbClr val="343A40"/>
                </a:solidFill>
                <a:effectLst/>
                <a:latin typeface="Liberation Sans"/>
              </a:rPr>
              <a:t>Unique endpoint associated with the token: RFC 3987</a:t>
            </a:r>
            <a:endParaRPr lang="en-GB" sz="1000" dirty="0"/>
          </a:p>
        </p:txBody>
      </p:sp>
      <p:cxnSp>
        <p:nvCxnSpPr>
          <p:cNvPr id="53" name="Straight Arrow Connector 52">
            <a:extLst>
              <a:ext uri="{FF2B5EF4-FFF2-40B4-BE49-F238E27FC236}">
                <a16:creationId xmlns:a16="http://schemas.microsoft.com/office/drawing/2014/main" id="{F871D968-18E4-BEE7-82E8-C46019693601}"/>
              </a:ext>
            </a:extLst>
          </p:cNvPr>
          <p:cNvCxnSpPr>
            <a:cxnSpLocks/>
          </p:cNvCxnSpPr>
          <p:nvPr/>
        </p:nvCxnSpPr>
        <p:spPr>
          <a:xfrm>
            <a:off x="8232418" y="4054218"/>
            <a:ext cx="2225124"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5EE7508-39BC-72F6-6BB5-C03B509A9803}"/>
              </a:ext>
            </a:extLst>
          </p:cNvPr>
          <p:cNvSpPr txBox="1"/>
          <p:nvPr/>
        </p:nvSpPr>
        <p:spPr>
          <a:xfrm>
            <a:off x="8248753" y="3838046"/>
            <a:ext cx="2225124" cy="246221"/>
          </a:xfrm>
          <a:prstGeom prst="rect">
            <a:avLst/>
          </a:prstGeom>
          <a:noFill/>
        </p:spPr>
        <p:txBody>
          <a:bodyPr wrap="square">
            <a:spAutoFit/>
          </a:bodyPr>
          <a:lstStyle/>
          <a:p>
            <a:pPr algn="ctr"/>
            <a:r>
              <a:rPr lang="en-GB" sz="1000" dirty="0">
                <a:solidFill>
                  <a:srgbClr val="343A40"/>
                </a:solidFill>
                <a:latin typeface="Liberation Sans"/>
              </a:rPr>
              <a:t>ENDPOINT Get</a:t>
            </a:r>
            <a:endParaRPr lang="en-GB" sz="1000" dirty="0"/>
          </a:p>
        </p:txBody>
      </p:sp>
      <p:cxnSp>
        <p:nvCxnSpPr>
          <p:cNvPr id="55" name="Straight Arrow Connector 54">
            <a:extLst>
              <a:ext uri="{FF2B5EF4-FFF2-40B4-BE49-F238E27FC236}">
                <a16:creationId xmlns:a16="http://schemas.microsoft.com/office/drawing/2014/main" id="{64E9EFC4-DA93-4035-7A09-A57F7AFB2EE1}"/>
              </a:ext>
            </a:extLst>
          </p:cNvPr>
          <p:cNvCxnSpPr>
            <a:cxnSpLocks/>
          </p:cNvCxnSpPr>
          <p:nvPr/>
        </p:nvCxnSpPr>
        <p:spPr>
          <a:xfrm>
            <a:off x="8241939" y="4378072"/>
            <a:ext cx="2225124"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C831B72-47BF-12CB-8AC8-F8A531941479}"/>
              </a:ext>
            </a:extLst>
          </p:cNvPr>
          <p:cNvSpPr txBox="1"/>
          <p:nvPr/>
        </p:nvSpPr>
        <p:spPr>
          <a:xfrm>
            <a:off x="8258274" y="4147612"/>
            <a:ext cx="2225124" cy="261610"/>
          </a:xfrm>
          <a:prstGeom prst="rect">
            <a:avLst/>
          </a:prstGeom>
          <a:noFill/>
        </p:spPr>
        <p:txBody>
          <a:bodyPr wrap="square">
            <a:spAutoFit/>
          </a:bodyPr>
          <a:lstStyle/>
          <a:p>
            <a:pPr algn="ctr"/>
            <a:r>
              <a:rPr lang="en-GB" sz="1100" b="0" i="0" dirty="0">
                <a:solidFill>
                  <a:srgbClr val="5F5F5F"/>
                </a:solidFill>
                <a:effectLst/>
                <a:latin typeface="Liberation Mono"/>
              </a:rPr>
              <a:t>{</a:t>
            </a:r>
            <a:r>
              <a:rPr lang="en-GB" sz="1100" b="0" i="0" dirty="0">
                <a:solidFill>
                  <a:srgbClr val="000080"/>
                </a:solidFill>
                <a:effectLst/>
                <a:latin typeface="Liberation Mono"/>
              </a:rPr>
              <a:t>"</a:t>
            </a:r>
            <a:r>
              <a:rPr lang="en-GB" sz="1100" b="0" i="0" dirty="0" err="1">
                <a:solidFill>
                  <a:srgbClr val="000080"/>
                </a:solidFill>
                <a:effectLst/>
                <a:latin typeface="Liberation Mono"/>
              </a:rPr>
              <a:t>unifiedpush</a:t>
            </a:r>
            <a:r>
              <a:rPr lang="en-GB" sz="1100" b="0" i="0" dirty="0">
                <a:solidFill>
                  <a:srgbClr val="000080"/>
                </a:solidFill>
                <a:effectLst/>
                <a:latin typeface="Liberation Mono"/>
              </a:rPr>
              <a:t>"</a:t>
            </a:r>
            <a:r>
              <a:rPr lang="en-GB" sz="1100" b="0" i="0" dirty="0">
                <a:solidFill>
                  <a:srgbClr val="5F5F5F"/>
                </a:solidFill>
                <a:effectLst/>
                <a:latin typeface="Liberation Mono"/>
              </a:rPr>
              <a:t>:{</a:t>
            </a:r>
            <a:r>
              <a:rPr lang="en-GB" sz="1100" b="0" i="0" dirty="0">
                <a:solidFill>
                  <a:srgbClr val="000080"/>
                </a:solidFill>
                <a:effectLst/>
                <a:latin typeface="Liberation Mono"/>
              </a:rPr>
              <a:t>"version"</a:t>
            </a:r>
            <a:r>
              <a:rPr lang="en-GB" sz="1100" b="0" i="0" dirty="0">
                <a:solidFill>
                  <a:srgbClr val="5F5F5F"/>
                </a:solidFill>
                <a:effectLst/>
                <a:latin typeface="Liberation Mono"/>
              </a:rPr>
              <a:t>:</a:t>
            </a:r>
            <a:r>
              <a:rPr lang="en-GB" sz="1100" b="0" i="0" dirty="0">
                <a:solidFill>
                  <a:srgbClr val="027E83"/>
                </a:solidFill>
                <a:effectLst/>
                <a:latin typeface="Liberation Mono"/>
              </a:rPr>
              <a:t>1</a:t>
            </a:r>
            <a:r>
              <a:rPr lang="en-GB" sz="1100" b="0" i="0" dirty="0">
                <a:solidFill>
                  <a:srgbClr val="5F5F5F"/>
                </a:solidFill>
                <a:effectLst/>
                <a:latin typeface="Liberation Mono"/>
              </a:rPr>
              <a:t>}}</a:t>
            </a:r>
            <a:endParaRPr lang="en-GB" sz="1000" dirty="0"/>
          </a:p>
        </p:txBody>
      </p:sp>
      <p:cxnSp>
        <p:nvCxnSpPr>
          <p:cNvPr id="58" name="Straight Arrow Connector 57">
            <a:extLst>
              <a:ext uri="{FF2B5EF4-FFF2-40B4-BE49-F238E27FC236}">
                <a16:creationId xmlns:a16="http://schemas.microsoft.com/office/drawing/2014/main" id="{4F52FEAF-F2B6-0B78-13E2-817EF1ADA609}"/>
              </a:ext>
            </a:extLst>
          </p:cNvPr>
          <p:cNvCxnSpPr>
            <a:cxnSpLocks/>
          </p:cNvCxnSpPr>
          <p:nvPr/>
        </p:nvCxnSpPr>
        <p:spPr>
          <a:xfrm>
            <a:off x="8237173" y="5616335"/>
            <a:ext cx="2225124"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3F6CAFC6-4151-A5A8-312A-F082383A1130}"/>
              </a:ext>
            </a:extLst>
          </p:cNvPr>
          <p:cNvSpPr txBox="1"/>
          <p:nvPr/>
        </p:nvSpPr>
        <p:spPr>
          <a:xfrm>
            <a:off x="8253508" y="5385875"/>
            <a:ext cx="2225124" cy="246221"/>
          </a:xfrm>
          <a:prstGeom prst="rect">
            <a:avLst/>
          </a:prstGeom>
          <a:noFill/>
        </p:spPr>
        <p:txBody>
          <a:bodyPr wrap="square">
            <a:spAutoFit/>
          </a:bodyPr>
          <a:lstStyle/>
          <a:p>
            <a:pPr algn="ctr"/>
            <a:r>
              <a:rPr lang="en-GB" sz="1000" dirty="0"/>
              <a:t>Result (2xx OK, 4xx error)</a:t>
            </a:r>
          </a:p>
        </p:txBody>
      </p:sp>
      <p:sp>
        <p:nvSpPr>
          <p:cNvPr id="61" name="TextBox 60">
            <a:extLst>
              <a:ext uri="{FF2B5EF4-FFF2-40B4-BE49-F238E27FC236}">
                <a16:creationId xmlns:a16="http://schemas.microsoft.com/office/drawing/2014/main" id="{1A5F568A-767D-1C41-60C7-D8FD8D31BB70}"/>
              </a:ext>
            </a:extLst>
          </p:cNvPr>
          <p:cNvSpPr txBox="1"/>
          <p:nvPr/>
        </p:nvSpPr>
        <p:spPr>
          <a:xfrm>
            <a:off x="8258275" y="2597541"/>
            <a:ext cx="2182942" cy="523220"/>
          </a:xfrm>
          <a:prstGeom prst="rect">
            <a:avLst/>
          </a:prstGeom>
          <a:noFill/>
        </p:spPr>
        <p:txBody>
          <a:bodyPr wrap="square">
            <a:spAutoFit/>
          </a:bodyPr>
          <a:lstStyle/>
          <a:p>
            <a:pPr algn="ctr"/>
            <a:r>
              <a:rPr lang="en-GB" b="1" i="1" dirty="0">
                <a:solidFill>
                  <a:srgbClr val="000000"/>
                </a:solidFill>
                <a:effectLst/>
                <a:latin typeface="Arial" panose="020B0604020202020204" pitchFamily="34" charset="0"/>
              </a:rPr>
              <a:t>web push protocol</a:t>
            </a:r>
            <a:r>
              <a:rPr lang="en-GB" b="0" i="0" dirty="0">
                <a:solidFill>
                  <a:srgbClr val="000000"/>
                </a:solidFill>
                <a:effectLst/>
                <a:latin typeface="Arial" panose="020B0604020202020204" pitchFamily="34" charset="0"/>
              </a:rPr>
              <a:t> </a:t>
            </a:r>
            <a:r>
              <a:rPr lang="en-GB" b="0" i="0" dirty="0">
                <a:solidFill>
                  <a:srgbClr val="000000"/>
                </a:solidFill>
                <a:effectLst/>
                <a:latin typeface="Arial" panose="020B0604020202020204" pitchFamily="34" charset="0"/>
                <a:hlinkClick r:id="rId4" tooltip="Generic Event Delivery Using HTTP Push"/>
              </a:rPr>
              <a:t>RFC8030</a:t>
            </a:r>
            <a:endParaRPr lang="en-GB" dirty="0"/>
          </a:p>
        </p:txBody>
      </p:sp>
      <p:sp>
        <p:nvSpPr>
          <p:cNvPr id="63" name="Left Brace 62">
            <a:extLst>
              <a:ext uri="{FF2B5EF4-FFF2-40B4-BE49-F238E27FC236}">
                <a16:creationId xmlns:a16="http://schemas.microsoft.com/office/drawing/2014/main" id="{0543B7F2-E4E1-DC17-05C9-804D511F233D}"/>
              </a:ext>
            </a:extLst>
          </p:cNvPr>
          <p:cNvSpPr/>
          <p:nvPr/>
        </p:nvSpPr>
        <p:spPr>
          <a:xfrm>
            <a:off x="8272946" y="2549553"/>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Left Brace 63">
            <a:extLst>
              <a:ext uri="{FF2B5EF4-FFF2-40B4-BE49-F238E27FC236}">
                <a16:creationId xmlns:a16="http://schemas.microsoft.com/office/drawing/2014/main" id="{18C9BCCC-3515-318A-049D-A504F1F96482}"/>
              </a:ext>
            </a:extLst>
          </p:cNvPr>
          <p:cNvSpPr/>
          <p:nvPr/>
        </p:nvSpPr>
        <p:spPr>
          <a:xfrm rot="10800000">
            <a:off x="10254152" y="2549553"/>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7" name="Straight Arrow Connector 66">
            <a:extLst>
              <a:ext uri="{FF2B5EF4-FFF2-40B4-BE49-F238E27FC236}">
                <a16:creationId xmlns:a16="http://schemas.microsoft.com/office/drawing/2014/main" id="{966337C5-B4A2-AC8E-CD99-B697EB606CE2}"/>
              </a:ext>
            </a:extLst>
          </p:cNvPr>
          <p:cNvCxnSpPr>
            <a:cxnSpLocks/>
          </p:cNvCxnSpPr>
          <p:nvPr/>
        </p:nvCxnSpPr>
        <p:spPr>
          <a:xfrm>
            <a:off x="5165639" y="5111505"/>
            <a:ext cx="3048759"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C4272A2F-3B25-0786-A865-71426066DA87}"/>
              </a:ext>
            </a:extLst>
          </p:cNvPr>
          <p:cNvSpPr txBox="1"/>
          <p:nvPr/>
        </p:nvSpPr>
        <p:spPr>
          <a:xfrm>
            <a:off x="5629211" y="4825185"/>
            <a:ext cx="2225124" cy="246221"/>
          </a:xfrm>
          <a:prstGeom prst="rect">
            <a:avLst/>
          </a:prstGeom>
          <a:noFill/>
        </p:spPr>
        <p:txBody>
          <a:bodyPr wrap="square">
            <a:spAutoFit/>
          </a:bodyPr>
          <a:lstStyle/>
          <a:p>
            <a:pPr algn="ctr"/>
            <a:r>
              <a:rPr lang="en-GB" sz="1000" b="0" i="0" dirty="0" err="1">
                <a:solidFill>
                  <a:srgbClr val="343A40"/>
                </a:solidFill>
                <a:effectLst/>
                <a:latin typeface="Liberation Sans"/>
              </a:rPr>
              <a:t>PushMessage</a:t>
            </a:r>
            <a:r>
              <a:rPr lang="en-GB" sz="1000" dirty="0">
                <a:solidFill>
                  <a:srgbClr val="343A40"/>
                </a:solidFill>
                <a:latin typeface="Liberation Sans"/>
              </a:rPr>
              <a:t>: Post (Message)</a:t>
            </a:r>
            <a:endParaRPr lang="en-GB" sz="1000" dirty="0"/>
          </a:p>
        </p:txBody>
      </p:sp>
      <p:sp>
        <p:nvSpPr>
          <p:cNvPr id="71" name="Left Bracket 70">
            <a:extLst>
              <a:ext uri="{FF2B5EF4-FFF2-40B4-BE49-F238E27FC236}">
                <a16:creationId xmlns:a16="http://schemas.microsoft.com/office/drawing/2014/main" id="{DA2E46CA-3CFD-EA67-C62D-BFEC16C4E62C}"/>
              </a:ext>
            </a:extLst>
          </p:cNvPr>
          <p:cNvSpPr/>
          <p:nvPr/>
        </p:nvSpPr>
        <p:spPr>
          <a:xfrm>
            <a:off x="10568745" y="2326089"/>
            <a:ext cx="204027" cy="77459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2" name="TextBox 71">
            <a:extLst>
              <a:ext uri="{FF2B5EF4-FFF2-40B4-BE49-F238E27FC236}">
                <a16:creationId xmlns:a16="http://schemas.microsoft.com/office/drawing/2014/main" id="{99D61D72-C75F-1893-8CF1-1A77B3F786C7}"/>
              </a:ext>
            </a:extLst>
          </p:cNvPr>
          <p:cNvSpPr txBox="1"/>
          <p:nvPr/>
        </p:nvSpPr>
        <p:spPr>
          <a:xfrm>
            <a:off x="10604154" y="2479757"/>
            <a:ext cx="1604314" cy="524311"/>
          </a:xfrm>
          <a:prstGeom prst="rect">
            <a:avLst/>
          </a:prstGeom>
          <a:noFill/>
        </p:spPr>
        <p:txBody>
          <a:bodyPr wrap="square" lIns="0" tIns="46800" rIns="0">
            <a:spAutoFit/>
          </a:bodyPr>
          <a:lstStyle/>
          <a:p>
            <a:pPr algn="ctr"/>
            <a:r>
              <a:rPr lang="en-GB" dirty="0"/>
              <a:t>Registration / Subscription</a:t>
            </a:r>
          </a:p>
        </p:txBody>
      </p:sp>
      <p:sp>
        <p:nvSpPr>
          <p:cNvPr id="73" name="Left Bracket 72">
            <a:extLst>
              <a:ext uri="{FF2B5EF4-FFF2-40B4-BE49-F238E27FC236}">
                <a16:creationId xmlns:a16="http://schemas.microsoft.com/office/drawing/2014/main" id="{C760AD5E-E22E-5CCB-CE61-372A29851FCD}"/>
              </a:ext>
            </a:extLst>
          </p:cNvPr>
          <p:cNvSpPr/>
          <p:nvPr/>
        </p:nvSpPr>
        <p:spPr>
          <a:xfrm>
            <a:off x="10563982" y="3226587"/>
            <a:ext cx="204026" cy="612291"/>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4" name="TextBox 73">
            <a:extLst>
              <a:ext uri="{FF2B5EF4-FFF2-40B4-BE49-F238E27FC236}">
                <a16:creationId xmlns:a16="http://schemas.microsoft.com/office/drawing/2014/main" id="{2E944A48-F674-013B-1009-EA5B8380202B}"/>
              </a:ext>
            </a:extLst>
          </p:cNvPr>
          <p:cNvSpPr txBox="1"/>
          <p:nvPr/>
        </p:nvSpPr>
        <p:spPr>
          <a:xfrm>
            <a:off x="10599390" y="3275096"/>
            <a:ext cx="1604314" cy="524311"/>
          </a:xfrm>
          <a:prstGeom prst="rect">
            <a:avLst/>
          </a:prstGeom>
          <a:noFill/>
        </p:spPr>
        <p:txBody>
          <a:bodyPr wrap="square" lIns="0" tIns="46800" rIns="0">
            <a:spAutoFit/>
          </a:bodyPr>
          <a:lstStyle/>
          <a:p>
            <a:pPr algn="ctr"/>
            <a:r>
              <a:rPr lang="en-GB" dirty="0"/>
              <a:t>Distribute Subscription</a:t>
            </a:r>
          </a:p>
        </p:txBody>
      </p:sp>
      <p:sp>
        <p:nvSpPr>
          <p:cNvPr id="75" name="Left Bracket 74">
            <a:extLst>
              <a:ext uri="{FF2B5EF4-FFF2-40B4-BE49-F238E27FC236}">
                <a16:creationId xmlns:a16="http://schemas.microsoft.com/office/drawing/2014/main" id="{2B7A434C-23D0-C8B2-9210-CBBEB2291FA7}"/>
              </a:ext>
            </a:extLst>
          </p:cNvPr>
          <p:cNvSpPr/>
          <p:nvPr/>
        </p:nvSpPr>
        <p:spPr>
          <a:xfrm>
            <a:off x="10573505" y="3950488"/>
            <a:ext cx="204026" cy="468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6" name="TextBox 75">
            <a:extLst>
              <a:ext uri="{FF2B5EF4-FFF2-40B4-BE49-F238E27FC236}">
                <a16:creationId xmlns:a16="http://schemas.microsoft.com/office/drawing/2014/main" id="{E5280FEB-071C-D81F-9F52-07AE4A4363A6}"/>
              </a:ext>
            </a:extLst>
          </p:cNvPr>
          <p:cNvSpPr txBox="1"/>
          <p:nvPr/>
        </p:nvSpPr>
        <p:spPr>
          <a:xfrm>
            <a:off x="10604154" y="3941850"/>
            <a:ext cx="1566209" cy="524311"/>
          </a:xfrm>
          <a:prstGeom prst="rect">
            <a:avLst/>
          </a:prstGeom>
          <a:noFill/>
        </p:spPr>
        <p:txBody>
          <a:bodyPr wrap="square" lIns="0" tIns="46800" rIns="0">
            <a:spAutoFit/>
          </a:bodyPr>
          <a:lstStyle/>
          <a:p>
            <a:pPr algn="ctr"/>
            <a:r>
              <a:rPr lang="en-GB" dirty="0" err="1"/>
              <a:t>UnifiedPush</a:t>
            </a:r>
            <a:r>
              <a:rPr lang="en-GB" dirty="0"/>
              <a:t> specific (?)</a:t>
            </a:r>
          </a:p>
        </p:txBody>
      </p:sp>
      <p:cxnSp>
        <p:nvCxnSpPr>
          <p:cNvPr id="77" name="Straight Arrow Connector 76">
            <a:extLst>
              <a:ext uri="{FF2B5EF4-FFF2-40B4-BE49-F238E27FC236}">
                <a16:creationId xmlns:a16="http://schemas.microsoft.com/office/drawing/2014/main" id="{7379687F-7249-CC7D-9BF1-6B20693ECC95}"/>
              </a:ext>
            </a:extLst>
          </p:cNvPr>
          <p:cNvCxnSpPr/>
          <p:nvPr/>
        </p:nvCxnSpPr>
        <p:spPr>
          <a:xfrm>
            <a:off x="1660659" y="5216271"/>
            <a:ext cx="3453843" cy="0"/>
          </a:xfrm>
          <a:prstGeom prst="straightConnector1">
            <a:avLst/>
          </a:prstGeom>
          <a:ln w="12700">
            <a:prstDash val="solid"/>
            <a:headEnd type="triangle"/>
            <a:tailEnd type="non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805BD280-B51A-8A35-C375-7D915494128D}"/>
              </a:ext>
            </a:extLst>
          </p:cNvPr>
          <p:cNvSpPr txBox="1"/>
          <p:nvPr/>
        </p:nvSpPr>
        <p:spPr>
          <a:xfrm>
            <a:off x="1653486" y="4928439"/>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MESSAGE (Token, Message, ID(optional))</a:t>
            </a:r>
            <a:endParaRPr lang="en-GB" sz="1000" dirty="0"/>
          </a:p>
        </p:txBody>
      </p:sp>
      <p:cxnSp>
        <p:nvCxnSpPr>
          <p:cNvPr id="79" name="Straight Arrow Connector 78">
            <a:extLst>
              <a:ext uri="{FF2B5EF4-FFF2-40B4-BE49-F238E27FC236}">
                <a16:creationId xmlns:a16="http://schemas.microsoft.com/office/drawing/2014/main" id="{72B177F4-7B56-0C3A-414A-1E460F598B53}"/>
              </a:ext>
            </a:extLst>
          </p:cNvPr>
          <p:cNvCxnSpPr/>
          <p:nvPr/>
        </p:nvCxnSpPr>
        <p:spPr>
          <a:xfrm>
            <a:off x="1660658" y="5502018"/>
            <a:ext cx="3453843"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AB488F4D-A539-19AD-7C5C-31A19EA2FB3F}"/>
              </a:ext>
            </a:extLst>
          </p:cNvPr>
          <p:cNvSpPr txBox="1"/>
          <p:nvPr/>
        </p:nvSpPr>
        <p:spPr>
          <a:xfrm>
            <a:off x="1653485" y="5242762"/>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MESSA_ACK (ID)</a:t>
            </a:r>
            <a:endParaRPr lang="en-GB" sz="1000" dirty="0"/>
          </a:p>
        </p:txBody>
      </p:sp>
      <p:cxnSp>
        <p:nvCxnSpPr>
          <p:cNvPr id="81" name="Straight Arrow Connector 80">
            <a:extLst>
              <a:ext uri="{FF2B5EF4-FFF2-40B4-BE49-F238E27FC236}">
                <a16:creationId xmlns:a16="http://schemas.microsoft.com/office/drawing/2014/main" id="{2BCA8D95-73E3-7260-350B-ACB70CDDD187}"/>
              </a:ext>
            </a:extLst>
          </p:cNvPr>
          <p:cNvCxnSpPr>
            <a:cxnSpLocks/>
          </p:cNvCxnSpPr>
          <p:nvPr/>
        </p:nvCxnSpPr>
        <p:spPr>
          <a:xfrm>
            <a:off x="5175162" y="5563945"/>
            <a:ext cx="3048759"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82" name="Left Bracket 81">
            <a:extLst>
              <a:ext uri="{FF2B5EF4-FFF2-40B4-BE49-F238E27FC236}">
                <a16:creationId xmlns:a16="http://schemas.microsoft.com/office/drawing/2014/main" id="{565D9E3A-47BB-5AF7-19B4-C40C0259862E}"/>
              </a:ext>
            </a:extLst>
          </p:cNvPr>
          <p:cNvSpPr/>
          <p:nvPr/>
        </p:nvSpPr>
        <p:spPr>
          <a:xfrm>
            <a:off x="10597319" y="4845843"/>
            <a:ext cx="204026" cy="828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 name="TextBox 82">
            <a:extLst>
              <a:ext uri="{FF2B5EF4-FFF2-40B4-BE49-F238E27FC236}">
                <a16:creationId xmlns:a16="http://schemas.microsoft.com/office/drawing/2014/main" id="{0BC96AA7-F88D-32DD-464A-E094DFEEE3FD}"/>
              </a:ext>
            </a:extLst>
          </p:cNvPr>
          <p:cNvSpPr txBox="1"/>
          <p:nvPr/>
        </p:nvSpPr>
        <p:spPr>
          <a:xfrm>
            <a:off x="10616585" y="4997687"/>
            <a:ext cx="1272109" cy="524311"/>
          </a:xfrm>
          <a:prstGeom prst="rect">
            <a:avLst/>
          </a:prstGeom>
          <a:noFill/>
        </p:spPr>
        <p:txBody>
          <a:bodyPr wrap="square" lIns="0" tIns="46800" rIns="0">
            <a:spAutoFit/>
          </a:bodyPr>
          <a:lstStyle/>
          <a:p>
            <a:pPr algn="ctr"/>
            <a:r>
              <a:rPr lang="en-GB" dirty="0"/>
              <a:t>Send Push Message</a:t>
            </a:r>
          </a:p>
        </p:txBody>
      </p:sp>
      <p:cxnSp>
        <p:nvCxnSpPr>
          <p:cNvPr id="2" name="Straight Arrow Connector 1">
            <a:extLst>
              <a:ext uri="{FF2B5EF4-FFF2-40B4-BE49-F238E27FC236}">
                <a16:creationId xmlns:a16="http://schemas.microsoft.com/office/drawing/2014/main" id="{8C540A5A-A5F4-387B-F111-86C6D946C20D}"/>
              </a:ext>
            </a:extLst>
          </p:cNvPr>
          <p:cNvCxnSpPr>
            <a:cxnSpLocks/>
          </p:cNvCxnSpPr>
          <p:nvPr/>
        </p:nvCxnSpPr>
        <p:spPr>
          <a:xfrm>
            <a:off x="1760671" y="5830629"/>
            <a:ext cx="867600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2F30D964-58B7-841C-0B90-8A8FDD731EE8}"/>
              </a:ext>
            </a:extLst>
          </p:cNvPr>
          <p:cNvSpPr txBox="1"/>
          <p:nvPr/>
        </p:nvSpPr>
        <p:spPr>
          <a:xfrm>
            <a:off x="3753691" y="5593554"/>
            <a:ext cx="4729875" cy="246221"/>
          </a:xfrm>
          <a:prstGeom prst="rect">
            <a:avLst/>
          </a:prstGeom>
          <a:noFill/>
        </p:spPr>
        <p:txBody>
          <a:bodyPr wrap="square">
            <a:spAutoFit/>
          </a:bodyPr>
          <a:lstStyle/>
          <a:p>
            <a:pPr algn="ctr"/>
            <a:r>
              <a:rPr lang="en-GB" sz="1000" b="0" i="0" dirty="0" err="1">
                <a:solidFill>
                  <a:srgbClr val="343A40"/>
                </a:solidFill>
                <a:effectLst/>
                <a:latin typeface="Liberation Sans"/>
              </a:rPr>
              <a:t>CancelPushSubscription</a:t>
            </a:r>
            <a:r>
              <a:rPr lang="en-GB" sz="1000" b="0" i="0" dirty="0">
                <a:solidFill>
                  <a:srgbClr val="343A40"/>
                </a:solidFill>
                <a:effectLst/>
                <a:latin typeface="Liberation Sans"/>
              </a:rPr>
              <a:t> (Endpoint, &lt;3PA specific client id&gt;))</a:t>
            </a:r>
            <a:endParaRPr lang="en-GB" sz="1000" dirty="0"/>
          </a:p>
        </p:txBody>
      </p:sp>
      <p:cxnSp>
        <p:nvCxnSpPr>
          <p:cNvPr id="10" name="Straight Arrow Connector 9">
            <a:extLst>
              <a:ext uri="{FF2B5EF4-FFF2-40B4-BE49-F238E27FC236}">
                <a16:creationId xmlns:a16="http://schemas.microsoft.com/office/drawing/2014/main" id="{355171C8-CA08-F114-F0A1-18707608AE41}"/>
              </a:ext>
            </a:extLst>
          </p:cNvPr>
          <p:cNvCxnSpPr/>
          <p:nvPr/>
        </p:nvCxnSpPr>
        <p:spPr>
          <a:xfrm>
            <a:off x="1661997" y="6067996"/>
            <a:ext cx="3453843"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FCA02F6-F836-8667-58AB-23D88E73250E}"/>
              </a:ext>
            </a:extLst>
          </p:cNvPr>
          <p:cNvCxnSpPr/>
          <p:nvPr/>
        </p:nvCxnSpPr>
        <p:spPr>
          <a:xfrm>
            <a:off x="1618368" y="6294695"/>
            <a:ext cx="3453843" cy="0"/>
          </a:xfrm>
          <a:prstGeom prst="straightConnector1">
            <a:avLst/>
          </a:prstGeom>
          <a:ln w="12700">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EC821DB-3B99-AAE5-0854-812F18F932B8}"/>
              </a:ext>
            </a:extLst>
          </p:cNvPr>
          <p:cNvSpPr txBox="1"/>
          <p:nvPr/>
        </p:nvSpPr>
        <p:spPr>
          <a:xfrm>
            <a:off x="1655582" y="5864359"/>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UNREGISTER (Application, Token)</a:t>
            </a:r>
            <a:endParaRPr lang="en-GB" sz="1000" dirty="0"/>
          </a:p>
        </p:txBody>
      </p:sp>
      <p:sp>
        <p:nvSpPr>
          <p:cNvPr id="33" name="TextBox 32">
            <a:extLst>
              <a:ext uri="{FF2B5EF4-FFF2-40B4-BE49-F238E27FC236}">
                <a16:creationId xmlns:a16="http://schemas.microsoft.com/office/drawing/2014/main" id="{DA8AFF68-E648-2A67-67BD-04465EB98C73}"/>
              </a:ext>
            </a:extLst>
          </p:cNvPr>
          <p:cNvSpPr txBox="1"/>
          <p:nvPr/>
        </p:nvSpPr>
        <p:spPr>
          <a:xfrm>
            <a:off x="1650814" y="6059623"/>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UNREGISTERED</a:t>
            </a:r>
            <a:endParaRPr lang="en-GB" sz="1000" dirty="0"/>
          </a:p>
        </p:txBody>
      </p:sp>
    </p:spTree>
    <p:extLst>
      <p:ext uri="{BB962C8B-B14F-4D97-AF65-F5344CB8AC3E}">
        <p14:creationId xmlns:p14="http://schemas.microsoft.com/office/powerpoint/2010/main" val="812989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0836B13-43ED-33F5-D0E9-4DC1C8B9DB3C}"/>
              </a:ext>
            </a:extLst>
          </p:cNvPr>
          <p:cNvSpPr>
            <a:spLocks noGrp="1"/>
          </p:cNvSpPr>
          <p:nvPr>
            <p:ph type="body" idx="1"/>
          </p:nvPr>
        </p:nvSpPr>
        <p:spPr/>
        <p:txBody>
          <a:bodyPr/>
          <a:lstStyle/>
          <a:p>
            <a:pPr marL="571500" indent="-342900">
              <a:buFont typeface="Arial" panose="020B0604020202020204" pitchFamily="34" charset="0"/>
              <a:buChar char="•"/>
            </a:pPr>
            <a:r>
              <a:rPr lang="en-GB" dirty="0"/>
              <a:t>Register vs Subscribe</a:t>
            </a:r>
          </a:p>
          <a:p>
            <a:pPr marL="1028700" lvl="1" indent="-342900">
              <a:buFont typeface="Arial" panose="020B0604020202020204" pitchFamily="34" charset="0"/>
              <a:buChar char="•"/>
            </a:pPr>
            <a:r>
              <a:rPr lang="en-GB" dirty="0" err="1"/>
              <a:t>UnifiedPush</a:t>
            </a:r>
            <a:r>
              <a:rPr lang="en-GB" dirty="0"/>
              <a:t>: register/unregister</a:t>
            </a:r>
          </a:p>
          <a:p>
            <a:pPr marL="1028700" lvl="1" indent="-342900">
              <a:buFont typeface="Arial" panose="020B0604020202020204" pitchFamily="34" charset="0"/>
              <a:buChar char="•"/>
            </a:pPr>
            <a:r>
              <a:rPr lang="en-GB" dirty="0" err="1"/>
              <a:t>WebPush</a:t>
            </a:r>
            <a:r>
              <a:rPr lang="en-GB" dirty="0"/>
              <a:t>: </a:t>
            </a:r>
          </a:p>
          <a:p>
            <a:pPr marL="1485900" lvl="2" indent="-342900">
              <a:buFont typeface="Arial" panose="020B0604020202020204" pitchFamily="34" charset="0"/>
              <a:buChar char="•"/>
            </a:pPr>
            <a:r>
              <a:rPr lang="en-GB" dirty="0"/>
              <a:t>Register/unregister +  Subscribe/unsubscribe</a:t>
            </a:r>
          </a:p>
          <a:p>
            <a:pPr marL="1485900" lvl="2" indent="-342900">
              <a:buFont typeface="Arial" panose="020B0604020202020204" pitchFamily="34" charset="0"/>
              <a:buChar char="•"/>
            </a:pPr>
            <a:r>
              <a:rPr lang="en-GB" dirty="0"/>
              <a:t>Subscription may have an expiration date</a:t>
            </a:r>
          </a:p>
          <a:p>
            <a:pPr marL="1028700" lvl="1" indent="-342900">
              <a:buFont typeface="Arial" panose="020B0604020202020204" pitchFamily="34" charset="0"/>
              <a:buChar char="•"/>
            </a:pPr>
            <a:endParaRPr lang="en-GB" dirty="0"/>
          </a:p>
          <a:p>
            <a:pPr marL="571500" indent="-342900">
              <a:buFont typeface="Arial" panose="020B0604020202020204" pitchFamily="34" charset="0"/>
              <a:buChar char="•"/>
            </a:pPr>
            <a:r>
              <a:rPr lang="en-GB" dirty="0"/>
              <a:t>Endpoint get returns “</a:t>
            </a:r>
            <a:r>
              <a:rPr lang="en-GB" dirty="0" err="1"/>
              <a:t>UnifiedPush</a:t>
            </a:r>
            <a:r>
              <a:rPr lang="en-GB" dirty="0"/>
              <a:t>”</a:t>
            </a:r>
          </a:p>
        </p:txBody>
      </p:sp>
      <p:sp>
        <p:nvSpPr>
          <p:cNvPr id="3" name="Slide Number Placeholder 2">
            <a:extLst>
              <a:ext uri="{FF2B5EF4-FFF2-40B4-BE49-F238E27FC236}">
                <a16:creationId xmlns:a16="http://schemas.microsoft.com/office/drawing/2014/main" id="{6CAEA31E-FBC8-9622-17F5-415848D1E39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11</a:t>
            </a:fld>
            <a:endParaRPr b="0">
              <a:solidFill>
                <a:srgbClr val="888888"/>
              </a:solidFill>
            </a:endParaRPr>
          </a:p>
        </p:txBody>
      </p:sp>
      <p:sp>
        <p:nvSpPr>
          <p:cNvPr id="4" name="Text Placeholder 3">
            <a:extLst>
              <a:ext uri="{FF2B5EF4-FFF2-40B4-BE49-F238E27FC236}">
                <a16:creationId xmlns:a16="http://schemas.microsoft.com/office/drawing/2014/main" id="{EF3CEAD9-F0E4-3252-A94B-82D5A8477A10}"/>
              </a:ext>
            </a:extLst>
          </p:cNvPr>
          <p:cNvSpPr>
            <a:spLocks noGrp="1"/>
          </p:cNvSpPr>
          <p:nvPr>
            <p:ph type="body" idx="2"/>
          </p:nvPr>
        </p:nvSpPr>
        <p:spPr/>
        <p:txBody>
          <a:bodyPr/>
          <a:lstStyle/>
          <a:p>
            <a:endParaRPr lang="en-GB"/>
          </a:p>
        </p:txBody>
      </p:sp>
      <p:sp>
        <p:nvSpPr>
          <p:cNvPr id="5" name="Title 4">
            <a:extLst>
              <a:ext uri="{FF2B5EF4-FFF2-40B4-BE49-F238E27FC236}">
                <a16:creationId xmlns:a16="http://schemas.microsoft.com/office/drawing/2014/main" id="{69790B13-FE1D-F2F4-2E70-0752E14A5F90}"/>
              </a:ext>
            </a:extLst>
          </p:cNvPr>
          <p:cNvSpPr>
            <a:spLocks noGrp="1"/>
          </p:cNvSpPr>
          <p:nvPr>
            <p:ph type="title"/>
          </p:nvPr>
        </p:nvSpPr>
        <p:spPr/>
        <p:txBody>
          <a:bodyPr/>
          <a:lstStyle/>
          <a:p>
            <a:r>
              <a:rPr lang="en-GB" dirty="0"/>
              <a:t>Differences </a:t>
            </a:r>
            <a:r>
              <a:rPr lang="en-GB" dirty="0" err="1"/>
              <a:t>wrt</a:t>
            </a:r>
            <a:r>
              <a:rPr lang="en-GB" dirty="0"/>
              <a:t> to Web Push </a:t>
            </a:r>
          </a:p>
        </p:txBody>
      </p:sp>
    </p:spTree>
    <p:extLst>
      <p:ext uri="{BB962C8B-B14F-4D97-AF65-F5344CB8AC3E}">
        <p14:creationId xmlns:p14="http://schemas.microsoft.com/office/powerpoint/2010/main" val="1241789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CB48CF-FD0F-B8D1-0646-387F842F361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12</a:t>
            </a:fld>
            <a:endParaRPr b="0">
              <a:solidFill>
                <a:srgbClr val="888888"/>
              </a:solidFill>
            </a:endParaRPr>
          </a:p>
        </p:txBody>
      </p:sp>
      <p:sp>
        <p:nvSpPr>
          <p:cNvPr id="5" name="Title 4">
            <a:extLst>
              <a:ext uri="{FF2B5EF4-FFF2-40B4-BE49-F238E27FC236}">
                <a16:creationId xmlns:a16="http://schemas.microsoft.com/office/drawing/2014/main" id="{94D4B66A-CC99-3982-CEDC-1623589B7DD3}"/>
              </a:ext>
            </a:extLst>
          </p:cNvPr>
          <p:cNvSpPr>
            <a:spLocks noGrp="1"/>
          </p:cNvSpPr>
          <p:nvPr>
            <p:ph type="title"/>
          </p:nvPr>
        </p:nvSpPr>
        <p:spPr/>
        <p:txBody>
          <a:bodyPr/>
          <a:lstStyle/>
          <a:p>
            <a:r>
              <a:rPr lang="en-GB" dirty="0"/>
              <a:t>Agenda</a:t>
            </a:r>
          </a:p>
        </p:txBody>
      </p:sp>
      <p:sp>
        <p:nvSpPr>
          <p:cNvPr id="7" name="Text Placeholder 6">
            <a:extLst>
              <a:ext uri="{FF2B5EF4-FFF2-40B4-BE49-F238E27FC236}">
                <a16:creationId xmlns:a16="http://schemas.microsoft.com/office/drawing/2014/main" id="{0D3B7CBF-BB93-B913-DD0D-63E812A7C6BB}"/>
              </a:ext>
            </a:extLst>
          </p:cNvPr>
          <p:cNvSpPr>
            <a:spLocks noGrp="1"/>
          </p:cNvSpPr>
          <p:nvPr>
            <p:ph type="body" idx="1"/>
          </p:nvPr>
        </p:nvSpPr>
        <p:spPr>
          <a:xfrm>
            <a:off x="334963" y="1220432"/>
            <a:ext cx="10166350" cy="4285459"/>
          </a:xfrm>
        </p:spPr>
        <p:txBody>
          <a:bodyPr>
            <a:normAutofit/>
          </a:bodyPr>
          <a:lstStyle/>
          <a:p>
            <a:pPr marL="558800" indent="-457200">
              <a:buAutoNum type="arabicPeriod"/>
            </a:pPr>
            <a:r>
              <a:rPr lang="en-GB" sz="2800" dirty="0"/>
              <a:t>Summary of previous discussions</a:t>
            </a:r>
            <a:endParaRPr lang="en-US" dirty="0"/>
          </a:p>
          <a:p>
            <a:pPr marL="558800" indent="-457200">
              <a:buAutoNum type="arabicPeriod"/>
            </a:pPr>
            <a:r>
              <a:rPr lang="en-GB" sz="2800" b="1" dirty="0"/>
              <a:t>Topics for the working session</a:t>
            </a:r>
          </a:p>
        </p:txBody>
      </p:sp>
    </p:spTree>
    <p:extLst>
      <p:ext uri="{BB962C8B-B14F-4D97-AF65-F5344CB8AC3E}">
        <p14:creationId xmlns:p14="http://schemas.microsoft.com/office/powerpoint/2010/main" val="61232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DC7A41-27BA-EC6C-6AD5-AB89460DD92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13</a:t>
            </a:fld>
            <a:endParaRPr b="0">
              <a:solidFill>
                <a:srgbClr val="888888"/>
              </a:solidFill>
            </a:endParaRPr>
          </a:p>
        </p:txBody>
      </p:sp>
      <p:sp>
        <p:nvSpPr>
          <p:cNvPr id="3" name="Title 2">
            <a:extLst>
              <a:ext uri="{FF2B5EF4-FFF2-40B4-BE49-F238E27FC236}">
                <a16:creationId xmlns:a16="http://schemas.microsoft.com/office/drawing/2014/main" id="{8891A144-7558-E626-198A-B0A89E3F0303}"/>
              </a:ext>
            </a:extLst>
          </p:cNvPr>
          <p:cNvSpPr>
            <a:spLocks noGrp="1"/>
          </p:cNvSpPr>
          <p:nvPr>
            <p:ph type="title"/>
          </p:nvPr>
        </p:nvSpPr>
        <p:spPr/>
        <p:txBody>
          <a:bodyPr/>
          <a:lstStyle/>
          <a:p>
            <a:r>
              <a:rPr lang="en-GB" dirty="0"/>
              <a:t>Topics for the Working Session</a:t>
            </a:r>
          </a:p>
        </p:txBody>
      </p:sp>
      <p:sp>
        <p:nvSpPr>
          <p:cNvPr id="4" name="Text Placeholder 3">
            <a:extLst>
              <a:ext uri="{FF2B5EF4-FFF2-40B4-BE49-F238E27FC236}">
                <a16:creationId xmlns:a16="http://schemas.microsoft.com/office/drawing/2014/main" id="{D308366B-F82E-29B4-BE89-204CDD539653}"/>
              </a:ext>
            </a:extLst>
          </p:cNvPr>
          <p:cNvSpPr>
            <a:spLocks noGrp="1"/>
          </p:cNvSpPr>
          <p:nvPr>
            <p:ph type="body" idx="1"/>
          </p:nvPr>
        </p:nvSpPr>
        <p:spPr>
          <a:xfrm>
            <a:off x="334963" y="1220432"/>
            <a:ext cx="10052050" cy="4285459"/>
          </a:xfrm>
        </p:spPr>
        <p:txBody>
          <a:bodyPr/>
          <a:lstStyle/>
          <a:p>
            <a:r>
              <a:rPr lang="en-GB" dirty="0"/>
              <a:t>Gaps </a:t>
            </a:r>
            <a:r>
              <a:rPr lang="en-GB" dirty="0" err="1"/>
              <a:t>wrt</a:t>
            </a:r>
            <a:r>
              <a:rPr lang="en-GB" dirty="0"/>
              <a:t> FCM </a:t>
            </a:r>
            <a:r>
              <a:rPr lang="en-GB" dirty="0">
                <a:highlight>
                  <a:srgbClr val="FFFF00"/>
                </a:highlight>
              </a:rPr>
              <a:t>– if </a:t>
            </a:r>
            <a:r>
              <a:rPr lang="en-GB" dirty="0" err="1">
                <a:highlight>
                  <a:srgbClr val="FFFF00"/>
                </a:highlight>
              </a:rPr>
              <a:t>thre</a:t>
            </a:r>
            <a:r>
              <a:rPr lang="en-GB" dirty="0">
                <a:highlight>
                  <a:srgbClr val="FFFF00"/>
                </a:highlight>
              </a:rPr>
              <a:t> are gaps (not sure yet) do they affect use cases that we need to support?</a:t>
            </a:r>
          </a:p>
          <a:p>
            <a:r>
              <a:rPr lang="en-GB" dirty="0"/>
              <a:t>Robustness of Push Messages: Configuration, Retry, Error handling</a:t>
            </a:r>
          </a:p>
          <a:p>
            <a:r>
              <a:rPr lang="en-GB" dirty="0"/>
              <a:t>Integration for 3PAs</a:t>
            </a:r>
            <a:r>
              <a:rPr lang="en-GB" dirty="0">
                <a:highlight>
                  <a:srgbClr val="FFFF00"/>
                </a:highlight>
              </a:rPr>
              <a:t> – what is needed on the Android side and on the Application Server side</a:t>
            </a:r>
            <a:endParaRPr lang="en-GB" dirty="0"/>
          </a:p>
          <a:p>
            <a:r>
              <a:rPr lang="en-GB" dirty="0"/>
              <a:t>Integration and Hosting strategy for OEMs</a:t>
            </a:r>
          </a:p>
        </p:txBody>
      </p:sp>
    </p:spTree>
    <p:extLst>
      <p:ext uri="{BB962C8B-B14F-4D97-AF65-F5344CB8AC3E}">
        <p14:creationId xmlns:p14="http://schemas.microsoft.com/office/powerpoint/2010/main" val="681592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fontScale="90000"/>
          </a:bodyPr>
          <a:lstStyle/>
          <a:p>
            <a:r>
              <a:rPr lang="en-US" dirty="0"/>
              <a:t>Alternative to Push Notifications Working Session</a:t>
            </a:r>
          </a:p>
        </p:txBody>
      </p:sp>
      <p:sp>
        <p:nvSpPr>
          <p:cNvPr id="96" name="Google Shape;96;p3"/>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p>
            <a:pPr marL="0" indent="0">
              <a:spcBef>
                <a:spcPts val="0"/>
              </a:spcBef>
            </a:pPr>
            <a:r>
              <a:rPr lang="en-US" dirty="0"/>
              <a:t>Faurecia Aptoide, BMW, GM</a:t>
            </a:r>
          </a:p>
          <a:p>
            <a:pPr marL="0" lvl="0" indent="0" algn="r" rtl="0">
              <a:lnSpc>
                <a:spcPct val="90000"/>
              </a:lnSpc>
              <a:spcBef>
                <a:spcPts val="0"/>
              </a:spcBef>
              <a:spcAft>
                <a:spcPts val="0"/>
              </a:spcAft>
              <a:buClr>
                <a:schemeClr val="lt1"/>
              </a:buClr>
              <a:buSzPts val="2400"/>
              <a:buNone/>
            </a:pPr>
            <a:endParaRPr dirty="0"/>
          </a:p>
        </p:txBody>
      </p:sp>
      <p:sp>
        <p:nvSpPr>
          <p:cNvPr id="97" name="Google Shape;97;p3"/>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11th </a:t>
            </a:r>
            <a:r>
              <a:rPr lang="fr-FR" dirty="0" err="1"/>
              <a:t>October</a:t>
            </a:r>
            <a:r>
              <a:rPr lang="fr-FR" dirty="0"/>
              <a:t> 2023</a:t>
            </a:r>
          </a:p>
          <a:p>
            <a:pPr marL="0" lvl="0" indent="0" algn="r" rtl="0">
              <a:lnSpc>
                <a:spcPct val="90000"/>
              </a:lnSpc>
              <a:spcBef>
                <a:spcPts val="0"/>
              </a:spcBef>
              <a:spcAft>
                <a:spcPts val="0"/>
              </a:spcAft>
              <a:buClr>
                <a:schemeClr val="lt1"/>
              </a:buClr>
              <a:buSzPts val="2400"/>
              <a:buNone/>
            </a:pPr>
            <a:endParaRPr dirty="0"/>
          </a:p>
        </p:txBody>
      </p:sp>
    </p:spTree>
    <p:extLst>
      <p:ext uri="{BB962C8B-B14F-4D97-AF65-F5344CB8AC3E}">
        <p14:creationId xmlns:p14="http://schemas.microsoft.com/office/powerpoint/2010/main" val="3161290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B48A9A-2CAD-3B45-5718-A83EDBD4DDED}"/>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15</a:t>
            </a:fld>
            <a:endParaRPr b="0">
              <a:solidFill>
                <a:srgbClr val="888888"/>
              </a:solidFill>
            </a:endParaRPr>
          </a:p>
        </p:txBody>
      </p:sp>
      <p:sp>
        <p:nvSpPr>
          <p:cNvPr id="3" name="Title 2">
            <a:extLst>
              <a:ext uri="{FF2B5EF4-FFF2-40B4-BE49-F238E27FC236}">
                <a16:creationId xmlns:a16="http://schemas.microsoft.com/office/drawing/2014/main" id="{59E3ADBF-2EB8-DECC-2773-AFD73FE8270C}"/>
              </a:ext>
            </a:extLst>
          </p:cNvPr>
          <p:cNvSpPr>
            <a:spLocks noGrp="1"/>
          </p:cNvSpPr>
          <p:nvPr>
            <p:ph type="title"/>
          </p:nvPr>
        </p:nvSpPr>
        <p:spPr/>
        <p:txBody>
          <a:bodyPr/>
          <a:lstStyle/>
          <a:p>
            <a:r>
              <a:rPr lang="en-US"/>
              <a:t>Push notifications</a:t>
            </a:r>
          </a:p>
        </p:txBody>
      </p:sp>
      <p:pic>
        <p:nvPicPr>
          <p:cNvPr id="6" name="Picture 5" descr="A blue car on a black background&#10;&#10;Description automatically generated">
            <a:extLst>
              <a:ext uri="{FF2B5EF4-FFF2-40B4-BE49-F238E27FC236}">
                <a16:creationId xmlns:a16="http://schemas.microsoft.com/office/drawing/2014/main" id="{71AE5715-A467-077D-164A-DA001DC3E0AF}"/>
              </a:ext>
            </a:extLst>
          </p:cNvPr>
          <p:cNvPicPr>
            <a:picLocks noChangeAspect="1"/>
          </p:cNvPicPr>
          <p:nvPr/>
        </p:nvPicPr>
        <p:blipFill>
          <a:blip r:embed="rId2"/>
          <a:stretch>
            <a:fillRect/>
          </a:stretch>
        </p:blipFill>
        <p:spPr>
          <a:xfrm>
            <a:off x="1801108" y="4111401"/>
            <a:ext cx="1156070" cy="1156070"/>
          </a:xfrm>
          <a:prstGeom prst="rect">
            <a:avLst/>
          </a:prstGeom>
        </p:spPr>
      </p:pic>
      <p:cxnSp>
        <p:nvCxnSpPr>
          <p:cNvPr id="9" name="Straight Arrow Connector 8">
            <a:extLst>
              <a:ext uri="{FF2B5EF4-FFF2-40B4-BE49-F238E27FC236}">
                <a16:creationId xmlns:a16="http://schemas.microsoft.com/office/drawing/2014/main" id="{499DB404-3973-465B-D2E7-2245DF7262B3}"/>
              </a:ext>
            </a:extLst>
          </p:cNvPr>
          <p:cNvCxnSpPr>
            <a:cxnSpLocks/>
          </p:cNvCxnSpPr>
          <p:nvPr/>
        </p:nvCxnSpPr>
        <p:spPr>
          <a:xfrm flipH="1">
            <a:off x="4167507" y="2260601"/>
            <a:ext cx="14498" cy="1735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575A67A5-29CD-CB8E-B2A9-EF67C575FDD0}"/>
              </a:ext>
            </a:extLst>
          </p:cNvPr>
          <p:cNvSpPr/>
          <p:nvPr/>
        </p:nvSpPr>
        <p:spPr>
          <a:xfrm>
            <a:off x="2992771" y="3995362"/>
            <a:ext cx="2622284" cy="143105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
        <p:nvSpPr>
          <p:cNvPr id="13" name="Rectangle 12">
            <a:extLst>
              <a:ext uri="{FF2B5EF4-FFF2-40B4-BE49-F238E27FC236}">
                <a16:creationId xmlns:a16="http://schemas.microsoft.com/office/drawing/2014/main" id="{AF17E3B9-0ABA-0B15-75CA-D14E2D8FF9D7}"/>
              </a:ext>
            </a:extLst>
          </p:cNvPr>
          <p:cNvSpPr/>
          <p:nvPr/>
        </p:nvSpPr>
        <p:spPr>
          <a:xfrm>
            <a:off x="3095551" y="4867104"/>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A</a:t>
            </a:r>
          </a:p>
        </p:txBody>
      </p:sp>
      <p:sp>
        <p:nvSpPr>
          <p:cNvPr id="14" name="Rectangle 13">
            <a:extLst>
              <a:ext uri="{FF2B5EF4-FFF2-40B4-BE49-F238E27FC236}">
                <a16:creationId xmlns:a16="http://schemas.microsoft.com/office/drawing/2014/main" id="{C8B52DC2-A436-9F89-1674-390CFADE93C5}"/>
              </a:ext>
            </a:extLst>
          </p:cNvPr>
          <p:cNvSpPr/>
          <p:nvPr/>
        </p:nvSpPr>
        <p:spPr>
          <a:xfrm>
            <a:off x="3496266" y="4202666"/>
            <a:ext cx="1618364" cy="42796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Distributor</a:t>
            </a:r>
          </a:p>
        </p:txBody>
      </p:sp>
      <p:sp>
        <p:nvSpPr>
          <p:cNvPr id="15" name="TextBox 14">
            <a:extLst>
              <a:ext uri="{FF2B5EF4-FFF2-40B4-BE49-F238E27FC236}">
                <a16:creationId xmlns:a16="http://schemas.microsoft.com/office/drawing/2014/main" id="{2E54B99F-463C-AF01-E371-66C940F2CE10}"/>
              </a:ext>
            </a:extLst>
          </p:cNvPr>
          <p:cNvSpPr txBox="1"/>
          <p:nvPr/>
        </p:nvSpPr>
        <p:spPr>
          <a:xfrm>
            <a:off x="6319284" y="1339703"/>
            <a:ext cx="4293781"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rgbClr val="212121"/>
                </a:solidFill>
                <a:latin typeface="Roboto"/>
                <a:ea typeface="Roboto"/>
                <a:cs typeface="Roboto"/>
              </a:rPr>
              <a:t>While it is technically possible for each application to connect to its own server and receive notifications directly, there are several reasons why this approach may not be practical or effective.</a:t>
            </a:r>
          </a:p>
          <a:p>
            <a:endParaRPr lang="en-US" i="1">
              <a:solidFill>
                <a:srgbClr val="212121"/>
              </a:solidFill>
              <a:latin typeface="Roboto"/>
              <a:ea typeface="Roboto"/>
              <a:cs typeface="Roboto"/>
            </a:endParaRPr>
          </a:p>
        </p:txBody>
      </p:sp>
      <p:sp>
        <p:nvSpPr>
          <p:cNvPr id="16" name="TextBox 15">
            <a:extLst>
              <a:ext uri="{FF2B5EF4-FFF2-40B4-BE49-F238E27FC236}">
                <a16:creationId xmlns:a16="http://schemas.microsoft.com/office/drawing/2014/main" id="{5C33B063-589A-33E7-4166-BCDC050265C9}"/>
              </a:ext>
            </a:extLst>
          </p:cNvPr>
          <p:cNvSpPr txBox="1"/>
          <p:nvPr/>
        </p:nvSpPr>
        <p:spPr>
          <a:xfrm>
            <a:off x="6212958" y="6071191"/>
            <a:ext cx="582664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https://f-droid.org/en/2022/12/18/unifiedpush.html</a:t>
            </a:r>
            <a:r>
              <a:rPr lang="en-US"/>
              <a:t> </a:t>
            </a:r>
          </a:p>
        </p:txBody>
      </p:sp>
      <p:sp>
        <p:nvSpPr>
          <p:cNvPr id="18" name="Rectangle 17">
            <a:extLst>
              <a:ext uri="{FF2B5EF4-FFF2-40B4-BE49-F238E27FC236}">
                <a16:creationId xmlns:a16="http://schemas.microsoft.com/office/drawing/2014/main" id="{DDE4C982-DB89-80BF-62F9-5C59DEB89033}"/>
              </a:ext>
            </a:extLst>
          </p:cNvPr>
          <p:cNvSpPr/>
          <p:nvPr/>
        </p:nvSpPr>
        <p:spPr>
          <a:xfrm>
            <a:off x="3932865" y="4867104"/>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B</a:t>
            </a:r>
          </a:p>
        </p:txBody>
      </p:sp>
      <p:sp>
        <p:nvSpPr>
          <p:cNvPr id="19" name="Rectangle 18">
            <a:extLst>
              <a:ext uri="{FF2B5EF4-FFF2-40B4-BE49-F238E27FC236}">
                <a16:creationId xmlns:a16="http://schemas.microsoft.com/office/drawing/2014/main" id="{347D7DDA-1C1D-B881-43EB-3EB8853DFCB6}"/>
              </a:ext>
            </a:extLst>
          </p:cNvPr>
          <p:cNvSpPr/>
          <p:nvPr/>
        </p:nvSpPr>
        <p:spPr>
          <a:xfrm>
            <a:off x="4770178" y="4867104"/>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C</a:t>
            </a:r>
          </a:p>
        </p:txBody>
      </p:sp>
      <p:grpSp>
        <p:nvGrpSpPr>
          <p:cNvPr id="31" name="Group 30">
            <a:extLst>
              <a:ext uri="{FF2B5EF4-FFF2-40B4-BE49-F238E27FC236}">
                <a16:creationId xmlns:a16="http://schemas.microsoft.com/office/drawing/2014/main" id="{F2F79F9F-ED1D-C354-3610-919FCC03D2CC}"/>
              </a:ext>
            </a:extLst>
          </p:cNvPr>
          <p:cNvGrpSpPr/>
          <p:nvPr/>
        </p:nvGrpSpPr>
        <p:grpSpPr>
          <a:xfrm>
            <a:off x="3377655" y="1102939"/>
            <a:ext cx="1534632" cy="1525772"/>
            <a:chOff x="3400572" y="953977"/>
            <a:chExt cx="1534632" cy="1525772"/>
          </a:xfrm>
        </p:grpSpPr>
        <p:pic>
          <p:nvPicPr>
            <p:cNvPr id="7" name="Graphic 8" descr="Cloud outline">
              <a:extLst>
                <a:ext uri="{FF2B5EF4-FFF2-40B4-BE49-F238E27FC236}">
                  <a16:creationId xmlns:a16="http://schemas.microsoft.com/office/drawing/2014/main" id="{EBB6303E-0A23-7C04-4E37-B5019286DE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00572" y="953977"/>
              <a:ext cx="1534632" cy="1525772"/>
            </a:xfrm>
            <a:prstGeom prst="rect">
              <a:avLst/>
            </a:prstGeom>
          </p:spPr>
        </p:pic>
        <p:sp>
          <p:nvSpPr>
            <p:cNvPr id="23" name="TextBox 22">
              <a:extLst>
                <a:ext uri="{FF2B5EF4-FFF2-40B4-BE49-F238E27FC236}">
                  <a16:creationId xmlns:a16="http://schemas.microsoft.com/office/drawing/2014/main" id="{61209E80-C1CC-A306-3117-9D5B7BB96A1E}"/>
                </a:ext>
              </a:extLst>
            </p:cNvPr>
            <p:cNvSpPr txBox="1"/>
            <p:nvPr/>
          </p:nvSpPr>
          <p:spPr>
            <a:xfrm>
              <a:off x="3616842" y="1534633"/>
              <a:ext cx="10685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Push Server</a:t>
              </a:r>
            </a:p>
          </p:txBody>
        </p:sp>
      </p:grpSp>
      <p:grpSp>
        <p:nvGrpSpPr>
          <p:cNvPr id="32" name="Group 31">
            <a:extLst>
              <a:ext uri="{FF2B5EF4-FFF2-40B4-BE49-F238E27FC236}">
                <a16:creationId xmlns:a16="http://schemas.microsoft.com/office/drawing/2014/main" id="{A2202AA2-4E53-304D-F704-6A82E7436C08}"/>
              </a:ext>
            </a:extLst>
          </p:cNvPr>
          <p:cNvGrpSpPr/>
          <p:nvPr/>
        </p:nvGrpSpPr>
        <p:grpSpPr>
          <a:xfrm>
            <a:off x="712520" y="1162297"/>
            <a:ext cx="1534632" cy="1525772"/>
            <a:chOff x="1176595" y="927395"/>
            <a:chExt cx="1534632" cy="1525772"/>
          </a:xfrm>
        </p:grpSpPr>
        <p:pic>
          <p:nvPicPr>
            <p:cNvPr id="25" name="Graphic 8" descr="Cloud outline">
              <a:extLst>
                <a:ext uri="{FF2B5EF4-FFF2-40B4-BE49-F238E27FC236}">
                  <a16:creationId xmlns:a16="http://schemas.microsoft.com/office/drawing/2014/main" id="{9B3236A4-E9EE-CEF1-CAB2-BEBA44C94F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76595" y="927395"/>
              <a:ext cx="1534632" cy="1525772"/>
            </a:xfrm>
            <a:prstGeom prst="rect">
              <a:avLst/>
            </a:prstGeom>
          </p:spPr>
        </p:pic>
        <p:sp>
          <p:nvSpPr>
            <p:cNvPr id="26" name="TextBox 25">
              <a:extLst>
                <a:ext uri="{FF2B5EF4-FFF2-40B4-BE49-F238E27FC236}">
                  <a16:creationId xmlns:a16="http://schemas.microsoft.com/office/drawing/2014/main" id="{FA4FF8C3-972D-380E-B075-45201CC2F465}"/>
                </a:ext>
              </a:extLst>
            </p:cNvPr>
            <p:cNvSpPr txBox="1"/>
            <p:nvPr/>
          </p:nvSpPr>
          <p:spPr>
            <a:xfrm>
              <a:off x="1375144" y="1552354"/>
              <a:ext cx="10685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Application Server</a:t>
              </a:r>
            </a:p>
          </p:txBody>
        </p:sp>
      </p:grpSp>
      <p:cxnSp>
        <p:nvCxnSpPr>
          <p:cNvPr id="27" name="Straight Arrow Connector 26">
            <a:extLst>
              <a:ext uri="{FF2B5EF4-FFF2-40B4-BE49-F238E27FC236}">
                <a16:creationId xmlns:a16="http://schemas.microsoft.com/office/drawing/2014/main" id="{A72B0072-10D9-EDE1-B87E-B73FAAE76ADC}"/>
              </a:ext>
            </a:extLst>
          </p:cNvPr>
          <p:cNvCxnSpPr>
            <a:cxnSpLocks/>
          </p:cNvCxnSpPr>
          <p:nvPr/>
        </p:nvCxnSpPr>
        <p:spPr>
          <a:xfrm flipV="1">
            <a:off x="2187459" y="2085206"/>
            <a:ext cx="1278742" cy="1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99ED7FF-040B-8F28-79C6-0FBA2763CCB6}"/>
              </a:ext>
            </a:extLst>
          </p:cNvPr>
          <p:cNvCxnSpPr>
            <a:cxnSpLocks/>
          </p:cNvCxnSpPr>
          <p:nvPr/>
        </p:nvCxnSpPr>
        <p:spPr>
          <a:xfrm flipH="1">
            <a:off x="3375726" y="4648197"/>
            <a:ext cx="244337" cy="226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CB35BC5-7928-FD4C-9F87-9684AB894EB6}"/>
              </a:ext>
            </a:extLst>
          </p:cNvPr>
          <p:cNvSpPr txBox="1"/>
          <p:nvPr/>
        </p:nvSpPr>
        <p:spPr>
          <a:xfrm>
            <a:off x="516212" y="986683"/>
            <a:ext cx="487857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t>Server-push notification example</a:t>
            </a:r>
          </a:p>
        </p:txBody>
      </p:sp>
      <p:sp>
        <p:nvSpPr>
          <p:cNvPr id="33" name="TextBox 32">
            <a:extLst>
              <a:ext uri="{FF2B5EF4-FFF2-40B4-BE49-F238E27FC236}">
                <a16:creationId xmlns:a16="http://schemas.microsoft.com/office/drawing/2014/main" id="{56472451-13DF-C677-E697-6E4BAC3039DA}"/>
              </a:ext>
            </a:extLst>
          </p:cNvPr>
          <p:cNvSpPr txBox="1"/>
          <p:nvPr/>
        </p:nvSpPr>
        <p:spPr>
          <a:xfrm>
            <a:off x="5973393" y="3120188"/>
            <a:ext cx="508649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800" u="sng" dirty="0">
                <a:latin typeface="Calibri"/>
              </a:rPr>
              <a:t>Distributor app has special permissions to be always running</a:t>
            </a:r>
            <a:r>
              <a:rPr lang="en-US" sz="1800" dirty="0">
                <a:latin typeface="Calibri"/>
              </a:rPr>
              <a:t> and distributing the messages to registered apps</a:t>
            </a:r>
          </a:p>
          <a:p>
            <a:pPr marL="285750" indent="-285750">
              <a:buChar char="•"/>
            </a:pPr>
            <a:r>
              <a:rPr lang="en-US" sz="1800" u="sng" dirty="0">
                <a:latin typeface="Calibri"/>
              </a:rPr>
              <a:t>Receiver Apps</a:t>
            </a:r>
            <a:r>
              <a:rPr lang="en-US" sz="1800" dirty="0">
                <a:latin typeface="Calibri"/>
              </a:rPr>
              <a:t> (A, B, C) </a:t>
            </a:r>
            <a:r>
              <a:rPr lang="en-US" sz="1800" u="sng" dirty="0">
                <a:latin typeface="Calibri"/>
              </a:rPr>
              <a:t>don't need to be running </a:t>
            </a:r>
            <a:r>
              <a:rPr lang="en-US" sz="1800" dirty="0">
                <a:latin typeface="Calibri"/>
              </a:rPr>
              <a:t>in the background </a:t>
            </a:r>
            <a:r>
              <a:rPr lang="en-US" sz="1800" u="sng" dirty="0">
                <a:latin typeface="Calibri"/>
              </a:rPr>
              <a:t>to receive the messages</a:t>
            </a:r>
            <a:r>
              <a:rPr lang="en-US" sz="1800" dirty="0">
                <a:latin typeface="Calibri"/>
              </a:rPr>
              <a:t> (system resource optimization)</a:t>
            </a:r>
          </a:p>
          <a:p>
            <a:pPr marL="285750" indent="-285750">
              <a:buChar char="•"/>
            </a:pPr>
            <a:r>
              <a:rPr lang="en-US" sz="1800" dirty="0">
                <a:latin typeface="Calibri"/>
              </a:rPr>
              <a:t>Usually, there is a </a:t>
            </a:r>
            <a:r>
              <a:rPr lang="en-US" sz="1800" u="sng" dirty="0">
                <a:latin typeface="Calibri"/>
              </a:rPr>
              <a:t>single distributor app in the system</a:t>
            </a:r>
          </a:p>
          <a:p>
            <a:pPr marL="285750" indent="-285750">
              <a:buFont typeface="Arial"/>
              <a:buChar char="•"/>
            </a:pPr>
            <a:r>
              <a:rPr lang="en-US" sz="1800" dirty="0">
                <a:latin typeface="Calibri"/>
              </a:rPr>
              <a:t>A push notification service </a:t>
            </a:r>
            <a:r>
              <a:rPr lang="en-US" sz="1800" u="sng" dirty="0">
                <a:latin typeface="Calibri"/>
              </a:rPr>
              <a:t>consists of both a backend API and a client service</a:t>
            </a:r>
          </a:p>
          <a:p>
            <a:endParaRPr lang="en-US" sz="1800" u="sng" dirty="0">
              <a:latin typeface="Calibri"/>
            </a:endParaRPr>
          </a:p>
        </p:txBody>
      </p:sp>
      <p:sp>
        <p:nvSpPr>
          <p:cNvPr id="34" name="TextBox 33">
            <a:extLst>
              <a:ext uri="{FF2B5EF4-FFF2-40B4-BE49-F238E27FC236}">
                <a16:creationId xmlns:a16="http://schemas.microsoft.com/office/drawing/2014/main" id="{E81B7A01-C1BF-C784-0045-FEC38FFABD61}"/>
              </a:ext>
            </a:extLst>
          </p:cNvPr>
          <p:cNvSpPr txBox="1"/>
          <p:nvPr/>
        </p:nvSpPr>
        <p:spPr>
          <a:xfrm rot="18840000">
            <a:off x="3080380" y="4482505"/>
            <a:ext cx="59470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ZZZ</a:t>
            </a:r>
          </a:p>
        </p:txBody>
      </p:sp>
      <p:cxnSp>
        <p:nvCxnSpPr>
          <p:cNvPr id="4" name="Straight Arrow Connector 3">
            <a:extLst>
              <a:ext uri="{FF2B5EF4-FFF2-40B4-BE49-F238E27FC236}">
                <a16:creationId xmlns:a16="http://schemas.microsoft.com/office/drawing/2014/main" id="{28EEC35A-2F31-1C2F-7F64-A768B22E1DA8}"/>
              </a:ext>
            </a:extLst>
          </p:cNvPr>
          <p:cNvCxnSpPr>
            <a:cxnSpLocks/>
          </p:cNvCxnSpPr>
          <p:nvPr/>
        </p:nvCxnSpPr>
        <p:spPr>
          <a:xfrm flipH="1">
            <a:off x="4275230" y="4625279"/>
            <a:ext cx="9434" cy="237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8085A705-E298-FBDC-2AC2-0227C967DE5F}"/>
              </a:ext>
            </a:extLst>
          </p:cNvPr>
          <p:cNvCxnSpPr>
            <a:cxnSpLocks/>
          </p:cNvCxnSpPr>
          <p:nvPr/>
        </p:nvCxnSpPr>
        <p:spPr>
          <a:xfrm>
            <a:off x="4886243" y="4642467"/>
            <a:ext cx="322866" cy="237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339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B4E0A3-6BA8-ECEC-D8C6-5B5232631B65}"/>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16</a:t>
            </a:fld>
            <a:endParaRPr b="0">
              <a:solidFill>
                <a:srgbClr val="888888"/>
              </a:solidFill>
            </a:endParaRPr>
          </a:p>
        </p:txBody>
      </p:sp>
      <p:sp>
        <p:nvSpPr>
          <p:cNvPr id="3" name="Title 2">
            <a:extLst>
              <a:ext uri="{FF2B5EF4-FFF2-40B4-BE49-F238E27FC236}">
                <a16:creationId xmlns:a16="http://schemas.microsoft.com/office/drawing/2014/main" id="{104B4EB3-C974-82FE-E977-2A3A9E64BEBE}"/>
              </a:ext>
            </a:extLst>
          </p:cNvPr>
          <p:cNvSpPr>
            <a:spLocks noGrp="1"/>
          </p:cNvSpPr>
          <p:nvPr>
            <p:ph type="title"/>
          </p:nvPr>
        </p:nvSpPr>
        <p:spPr/>
        <p:txBody>
          <a:bodyPr>
            <a:normAutofit fontScale="90000"/>
          </a:bodyPr>
          <a:lstStyle/>
          <a:p>
            <a:r>
              <a:rPr lang="en-GB" dirty="0"/>
              <a:t>Preliminary comparison of initially identified alternatives</a:t>
            </a:r>
          </a:p>
        </p:txBody>
      </p:sp>
      <p:graphicFrame>
        <p:nvGraphicFramePr>
          <p:cNvPr id="5" name="Table 10">
            <a:extLst>
              <a:ext uri="{FF2B5EF4-FFF2-40B4-BE49-F238E27FC236}">
                <a16:creationId xmlns:a16="http://schemas.microsoft.com/office/drawing/2014/main" id="{0146F18B-036B-E152-A184-EC55CBC4727F}"/>
              </a:ext>
            </a:extLst>
          </p:cNvPr>
          <p:cNvGraphicFramePr>
            <a:graphicFrameLocks noGrp="1"/>
          </p:cNvGraphicFramePr>
          <p:nvPr/>
        </p:nvGraphicFramePr>
        <p:xfrm>
          <a:off x="1561511" y="1463310"/>
          <a:ext cx="8102026" cy="4491271"/>
        </p:xfrm>
        <a:graphic>
          <a:graphicData uri="http://schemas.openxmlformats.org/drawingml/2006/table">
            <a:tbl>
              <a:tblPr firstRow="1" bandRow="1"/>
              <a:tblGrid>
                <a:gridCol w="2006826">
                  <a:extLst>
                    <a:ext uri="{9D8B030D-6E8A-4147-A177-3AD203B41FA5}">
                      <a16:colId xmlns:a16="http://schemas.microsoft.com/office/drawing/2014/main" val="699440162"/>
                    </a:ext>
                  </a:extLst>
                </a:gridCol>
                <a:gridCol w="2263636">
                  <a:extLst>
                    <a:ext uri="{9D8B030D-6E8A-4147-A177-3AD203B41FA5}">
                      <a16:colId xmlns:a16="http://schemas.microsoft.com/office/drawing/2014/main" val="3707953881"/>
                    </a:ext>
                  </a:extLst>
                </a:gridCol>
                <a:gridCol w="1567458">
                  <a:extLst>
                    <a:ext uri="{9D8B030D-6E8A-4147-A177-3AD203B41FA5}">
                      <a16:colId xmlns:a16="http://schemas.microsoft.com/office/drawing/2014/main" val="4083176501"/>
                    </a:ext>
                  </a:extLst>
                </a:gridCol>
                <a:gridCol w="2264106">
                  <a:extLst>
                    <a:ext uri="{9D8B030D-6E8A-4147-A177-3AD203B41FA5}">
                      <a16:colId xmlns:a16="http://schemas.microsoft.com/office/drawing/2014/main" val="1538754706"/>
                    </a:ext>
                  </a:extLst>
                </a:gridCol>
              </a:tblGrid>
              <a:tr h="64630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GB" sz="1600" b="0" i="0">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4364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1600" b="1" i="0" dirty="0" err="1">
                          <a:latin typeface="Open Sans" panose="020B0606030504020204" pitchFamily="34" charset="0"/>
                          <a:ea typeface="Open Sans" panose="020B0606030504020204" pitchFamily="34" charset="0"/>
                          <a:cs typeface="Open Sans" panose="020B0606030504020204" pitchFamily="34" charset="0"/>
                        </a:rPr>
                        <a:t>UnifiedPush</a:t>
                      </a:r>
                      <a:endParaRPr lang="en-GB" sz="1600" b="1" i="0" dirty="0">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43641"/>
                    </a:solidFill>
                  </a:tcPr>
                </a:tc>
                <a:tc>
                  <a:txBody>
                    <a:bodyPr/>
                    <a:lstStyle/>
                    <a:p>
                      <a:pPr algn="ctr"/>
                      <a:r>
                        <a:rPr lang="en-GB" sz="1600" b="1" i="0" dirty="0">
                          <a:solidFill>
                            <a:schemeClr val="bg1"/>
                          </a:solidFill>
                          <a:latin typeface="Open Sans" panose="020B0606030504020204" pitchFamily="34" charset="0"/>
                          <a:ea typeface="Open Sans" panose="020B0606030504020204" pitchFamily="34" charset="0"/>
                          <a:cs typeface="Open Sans" panose="020B0606030504020204" pitchFamily="34" charset="0"/>
                        </a:rPr>
                        <a:t>Pushy</a:t>
                      </a:r>
                    </a:p>
                  </a:txBody>
                  <a:tcPr marL="89787" marR="89787" marT="44893" marB="4489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4364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GB" sz="1600" b="1" i="0" dirty="0">
                          <a:latin typeface="Open Sans" panose="020B0606030504020204" pitchFamily="34" charset="0"/>
                          <a:ea typeface="Open Sans" panose="020B0606030504020204" pitchFamily="34" charset="0"/>
                          <a:cs typeface="Open Sans" panose="020B0606030504020204" pitchFamily="34" charset="0"/>
                        </a:rPr>
                        <a:t>Remote VHAL</a:t>
                      </a:r>
                    </a:p>
                  </a:txBody>
                  <a:tcPr marL="89787" marR="89787" marT="44893" marB="4489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43641"/>
                    </a:solidFill>
                  </a:tcPr>
                </a:tc>
                <a:extLst>
                  <a:ext uri="{0D108BD9-81ED-4DB2-BD59-A6C34878D82A}">
                    <a16:rowId xmlns:a16="http://schemas.microsoft.com/office/drawing/2014/main" val="254514949"/>
                  </a:ext>
                </a:extLst>
              </a:tr>
              <a:tr h="112390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GB" sz="1600" b="0" i="0" dirty="0">
                          <a:solidFill>
                            <a:schemeClr val="bg1"/>
                          </a:solidFill>
                          <a:latin typeface="Open Sans" panose="020B0606030504020204" pitchFamily="34" charset="0"/>
                          <a:ea typeface="Open Sans" panose="020B0606030504020204" pitchFamily="34" charset="0"/>
                          <a:cs typeface="Open Sans" panose="020B0606030504020204" pitchFamily="34" charset="0"/>
                        </a:rPr>
                        <a:t>Openness</a:t>
                      </a:r>
                    </a:p>
                  </a:txBody>
                  <a:tcPr marL="89787" marR="89787" marT="44893" marB="4489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143641">
                        <a:alpha val="85098"/>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Open source</a:t>
                      </a:r>
                    </a:p>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Open specification</a:t>
                      </a:r>
                    </a:p>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Being proposed to Lineage OS </a:t>
                      </a:r>
                    </a:p>
                  </a:txBody>
                  <a:tcPr marL="89787" marR="89787" marT="44893" marB="44893" anchor="ctr">
                    <a:lnL w="12700" cmpd="sng">
                      <a:noFill/>
                    </a:lnL>
                    <a:lnR w="12700" cap="flat" cmpd="sng" algn="ctr">
                      <a:solidFill>
                        <a:schemeClr val="bg1"/>
                      </a:solidFill>
                      <a:prstDash val="solid"/>
                      <a:round/>
                      <a:headEnd type="none" w="med" len="med"/>
                      <a:tailEnd type="none" w="med" len="med"/>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p>
                      <a:pPr marL="0" indent="0" algn="ctr" rtl="0">
                        <a:buFont typeface="Arial" panose="020B0604020202020204" pitchFamily="34" charset="0"/>
                        <a:buNone/>
                      </a:pPr>
                      <a:r>
                        <a:rPr lang="en-GB" sz="1500" b="1" i="0" u="none" strike="noStrike" kern="1200" cap="none" dirty="0">
                          <a:solidFill>
                            <a:srgbClr val="FF0000"/>
                          </a:solidFill>
                          <a:latin typeface="Open Sans" panose="020B0606030504020204" pitchFamily="34" charset="0"/>
                          <a:ea typeface="Open Sans" panose="020B0606030504020204" pitchFamily="34" charset="0"/>
                          <a:cs typeface="Open Sans" panose="020B0606030504020204" pitchFamily="34" charset="0"/>
                          <a:sym typeface="Arial"/>
                        </a:rPr>
                        <a:t>Proprietary</a:t>
                      </a:r>
                    </a:p>
                  </a:txBody>
                  <a:tcPr marL="89787" marR="89787" marT="44893" marB="4489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AOSP</a:t>
                      </a:r>
                      <a:endParaRPr lang="en-GB" sz="1500" b="1" i="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ap="flat" cmpd="sng" algn="ctr">
                      <a:solidFill>
                        <a:schemeClr val="bg1"/>
                      </a:solidFill>
                      <a:prstDash val="solid"/>
                      <a:round/>
                      <a:headEnd type="none" w="med" len="med"/>
                      <a:tailEnd type="none" w="med" len="med"/>
                    </a:lnL>
                    <a:lnR w="12700" cmpd="sng">
                      <a:noFill/>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extLst>
                  <a:ext uri="{0D108BD9-81ED-4DB2-BD59-A6C34878D82A}">
                    <a16:rowId xmlns:a16="http://schemas.microsoft.com/office/drawing/2014/main" val="917813280"/>
                  </a:ext>
                </a:extLst>
              </a:tr>
              <a:tr h="103107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GB" sz="1600" b="0" i="0" dirty="0">
                          <a:solidFill>
                            <a:schemeClr val="bg1"/>
                          </a:solidFill>
                          <a:latin typeface="Open Sans" panose="020B0606030504020204" pitchFamily="34" charset="0"/>
                          <a:ea typeface="Open Sans" panose="020B0606030504020204" pitchFamily="34" charset="0"/>
                          <a:cs typeface="Open Sans" panose="020B0606030504020204" pitchFamily="34" charset="0"/>
                        </a:rPr>
                        <a:t>Scalability / Stability</a:t>
                      </a:r>
                    </a:p>
                  </a:txBody>
                  <a:tcPr marL="89787" marR="89787" marT="44893" marB="4489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43641">
                        <a:alpha val="85098"/>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dirty="0">
                          <a:solidFill>
                            <a:srgbClr val="FFC000"/>
                          </a:solidFill>
                          <a:latin typeface="Open Sans" panose="020B0606030504020204" pitchFamily="34" charset="0"/>
                          <a:ea typeface="Open Sans" panose="020B0606030504020204" pitchFamily="34" charset="0"/>
                          <a:cs typeface="Open Sans" panose="020B0606030504020204" pitchFamily="34" charset="0"/>
                        </a:rPr>
                        <a:t>Limited use so far / Depends on chosen implementation</a:t>
                      </a:r>
                    </a:p>
                  </a:txBody>
                  <a:tcPr marL="89787" marR="89787" marT="44893" marB="44893"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Proven scalability</a:t>
                      </a:r>
                    </a:p>
                  </a:txBody>
                  <a:tcPr marL="89787" marR="89787" marT="44893" marB="4489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u="none" strike="noStrike" kern="1200" cap="none" dirty="0">
                          <a:solidFill>
                            <a:srgbClr val="FF0000"/>
                          </a:solidFill>
                          <a:latin typeface="Open Sans" panose="020B0606030504020204" pitchFamily="34" charset="0"/>
                          <a:ea typeface="Open Sans" panose="020B0606030504020204" pitchFamily="34" charset="0"/>
                          <a:cs typeface="Open Sans" panose="020B0606030504020204" pitchFamily="34" charset="0"/>
                          <a:sym typeface="Arial"/>
                        </a:rPr>
                        <a:t>Not released yet</a:t>
                      </a:r>
                      <a:endParaRPr lang="en-GB" sz="1500" b="1" i="0" dirty="0">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extLst>
                  <a:ext uri="{0D108BD9-81ED-4DB2-BD59-A6C34878D82A}">
                    <a16:rowId xmlns:a16="http://schemas.microsoft.com/office/drawing/2014/main" val="1034109414"/>
                  </a:ext>
                </a:extLst>
              </a:tr>
              <a:tr h="13797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GB" sz="1600" b="0" i="0" dirty="0">
                          <a:solidFill>
                            <a:schemeClr val="bg1"/>
                          </a:solidFill>
                          <a:latin typeface="Open Sans" panose="020B0606030504020204" pitchFamily="34" charset="0"/>
                          <a:ea typeface="Open Sans" panose="020B0606030504020204" pitchFamily="34" charset="0"/>
                          <a:cs typeface="Open Sans" panose="020B0606030504020204" pitchFamily="34" charset="0"/>
                        </a:rPr>
                        <a:t>Fit for purpose</a:t>
                      </a:r>
                    </a:p>
                  </a:txBody>
                  <a:tcPr marL="89787" marR="89787" marT="44893" marB="4489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43641">
                        <a:alpha val="85098"/>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Flexible to allow each OEM to have it’s own distributor and push server</a:t>
                      </a:r>
                    </a:p>
                  </a:txBody>
                  <a:tcPr marL="89787" marR="89787" marT="44893" marB="44893"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rPr>
                        <a:t>Proven usage on mobile / </a:t>
                      </a:r>
                      <a:r>
                        <a:rPr lang="en-GB" sz="1500" b="1" i="0" dirty="0">
                          <a:solidFill>
                            <a:srgbClr val="FFC000"/>
                          </a:solidFill>
                          <a:latin typeface="Open Sans" panose="020B0606030504020204" pitchFamily="34" charset="0"/>
                          <a:ea typeface="Open Sans" panose="020B0606030504020204" pitchFamily="34" charset="0"/>
                          <a:cs typeface="Open Sans" panose="020B0606030504020204" pitchFamily="34" charset="0"/>
                        </a:rPr>
                        <a:t>Not designed to be integrated by an OEM</a:t>
                      </a:r>
                      <a:endPar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endParaRPr>
                    </a:p>
                    <a:p>
                      <a:pPr marL="0" indent="0" algn="ctr" rtl="0">
                        <a:buFont typeface="Arial" panose="020B0604020202020204" pitchFamily="34" charset="0"/>
                        <a:buNone/>
                      </a:pPr>
                      <a:endParaRPr lang="en-GB" sz="1500" b="1" i="0"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indent="0" algn="ctr" rtl="0">
                        <a:buFont typeface="Arial" panose="020B0604020202020204" pitchFamily="34" charset="0"/>
                        <a:buNone/>
                      </a:pPr>
                      <a:r>
                        <a:rPr lang="en-GB" sz="1500" b="1" i="0" dirty="0">
                          <a:solidFill>
                            <a:srgbClr val="FFC000"/>
                          </a:solidFill>
                          <a:latin typeface="Open Sans" panose="020B0606030504020204" pitchFamily="34" charset="0"/>
                          <a:ea typeface="Open Sans" panose="020B0606030504020204" pitchFamily="34" charset="0"/>
                          <a:cs typeface="Open Sans" panose="020B0606030504020204" pitchFamily="34" charset="0"/>
                        </a:rPr>
                        <a:t>Not clear if it was designed to be used for 3PA in a scalable way</a:t>
                      </a:r>
                      <a:endParaRPr lang="en-GB" sz="1500" b="1" i="0" dirty="0">
                        <a:solidFill>
                          <a:srgbClr val="00B050"/>
                        </a:solidFill>
                        <a:latin typeface="Open Sans" panose="020B0606030504020204" pitchFamily="34" charset="0"/>
                        <a:ea typeface="Open Sans" panose="020B0606030504020204" pitchFamily="34" charset="0"/>
                        <a:cs typeface="Open Sans" panose="020B0606030504020204" pitchFamily="34" charset="0"/>
                      </a:endParaRPr>
                    </a:p>
                  </a:txBody>
                  <a:tcPr marL="89787" marR="89787" marT="44893" marB="44893"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CB593">
                        <a:alpha val="7059"/>
                      </a:srgbClr>
                    </a:solidFill>
                  </a:tcPr>
                </a:tc>
                <a:extLst>
                  <a:ext uri="{0D108BD9-81ED-4DB2-BD59-A6C34878D82A}">
                    <a16:rowId xmlns:a16="http://schemas.microsoft.com/office/drawing/2014/main" val="1940462992"/>
                  </a:ext>
                </a:extLst>
              </a:tr>
            </a:tbl>
          </a:graphicData>
        </a:graphic>
      </p:graphicFrame>
    </p:spTree>
    <p:extLst>
      <p:ext uri="{BB962C8B-B14F-4D97-AF65-F5344CB8AC3E}">
        <p14:creationId xmlns:p14="http://schemas.microsoft.com/office/powerpoint/2010/main" val="2350966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2E0F46-9188-D94D-CC4D-B14A9045391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dirty="0">
                <a:solidFill>
                  <a:srgbClr val="888888"/>
                </a:solidFill>
              </a:rPr>
              <a:t>17</a:t>
            </a:fld>
            <a:endParaRPr b="0">
              <a:solidFill>
                <a:srgbClr val="888888"/>
              </a:solidFill>
            </a:endParaRPr>
          </a:p>
        </p:txBody>
      </p:sp>
      <p:sp>
        <p:nvSpPr>
          <p:cNvPr id="2" name="Title 1">
            <a:extLst>
              <a:ext uri="{FF2B5EF4-FFF2-40B4-BE49-F238E27FC236}">
                <a16:creationId xmlns:a16="http://schemas.microsoft.com/office/drawing/2014/main" id="{6FE8B17E-2135-6FB7-3748-54755338B269}"/>
              </a:ext>
            </a:extLst>
          </p:cNvPr>
          <p:cNvSpPr>
            <a:spLocks noGrp="1"/>
          </p:cNvSpPr>
          <p:nvPr>
            <p:ph type="title"/>
          </p:nvPr>
        </p:nvSpPr>
        <p:spPr/>
        <p:txBody>
          <a:bodyPr/>
          <a:lstStyle/>
          <a:p>
            <a:r>
              <a:rPr lang="en-US"/>
              <a:t>FCM Capabilities</a:t>
            </a:r>
          </a:p>
        </p:txBody>
      </p:sp>
      <p:sp>
        <p:nvSpPr>
          <p:cNvPr id="33" name="TextBox 32">
            <a:extLst>
              <a:ext uri="{FF2B5EF4-FFF2-40B4-BE49-F238E27FC236}">
                <a16:creationId xmlns:a16="http://schemas.microsoft.com/office/drawing/2014/main" id="{7EE1CE47-D33D-2EA0-26E8-69D15C41AC82}"/>
              </a:ext>
            </a:extLst>
          </p:cNvPr>
          <p:cNvSpPr txBox="1"/>
          <p:nvPr/>
        </p:nvSpPr>
        <p:spPr>
          <a:xfrm>
            <a:off x="4724400" y="320040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graphicFrame>
        <p:nvGraphicFramePr>
          <p:cNvPr id="4" name="Table 4">
            <a:extLst>
              <a:ext uri="{FF2B5EF4-FFF2-40B4-BE49-F238E27FC236}">
                <a16:creationId xmlns:a16="http://schemas.microsoft.com/office/drawing/2014/main" id="{62B7A173-6E46-16B6-B82F-43BABD181634}"/>
              </a:ext>
            </a:extLst>
          </p:cNvPr>
          <p:cNvGraphicFramePr>
            <a:graphicFrameLocks noGrp="1"/>
          </p:cNvGraphicFramePr>
          <p:nvPr>
            <p:extLst>
              <p:ext uri="{D42A27DB-BD31-4B8C-83A1-F6EECF244321}">
                <p14:modId xmlns:p14="http://schemas.microsoft.com/office/powerpoint/2010/main" val="3944907560"/>
              </p:ext>
            </p:extLst>
          </p:nvPr>
        </p:nvGraphicFramePr>
        <p:xfrm>
          <a:off x="3325473" y="1204100"/>
          <a:ext cx="6146448" cy="3698239"/>
        </p:xfrm>
        <a:graphic>
          <a:graphicData uri="http://schemas.openxmlformats.org/drawingml/2006/table">
            <a:tbl>
              <a:tblPr firstRow="1" bandRow="1">
                <a:tableStyleId>{5C22544A-7EE6-4342-B048-85BDC9FD1C3A}</a:tableStyleId>
              </a:tblPr>
              <a:tblGrid>
                <a:gridCol w="3073224">
                  <a:extLst>
                    <a:ext uri="{9D8B030D-6E8A-4147-A177-3AD203B41FA5}">
                      <a16:colId xmlns:a16="http://schemas.microsoft.com/office/drawing/2014/main" val="1175111067"/>
                    </a:ext>
                  </a:extLst>
                </a:gridCol>
                <a:gridCol w="3073224">
                  <a:extLst>
                    <a:ext uri="{9D8B030D-6E8A-4147-A177-3AD203B41FA5}">
                      <a16:colId xmlns:a16="http://schemas.microsoft.com/office/drawing/2014/main" val="1074359434"/>
                    </a:ext>
                  </a:extLst>
                </a:gridCol>
              </a:tblGrid>
              <a:tr h="370840">
                <a:tc>
                  <a:txBody>
                    <a:bodyPr/>
                    <a:lstStyle/>
                    <a:p>
                      <a:pPr algn="ctr"/>
                      <a:r>
                        <a:rPr lang="en-US"/>
                        <a:t>Key capabilities</a:t>
                      </a:r>
                    </a:p>
                  </a:txBody>
                  <a:tcPr/>
                </a:tc>
                <a:tc>
                  <a:txBody>
                    <a:bodyPr/>
                    <a:lstStyle/>
                    <a:p>
                      <a:pPr algn="ctr"/>
                      <a:r>
                        <a:rPr lang="en-US"/>
                        <a:t>Details</a:t>
                      </a:r>
                    </a:p>
                  </a:txBody>
                  <a:tcPr/>
                </a:tc>
                <a:extLst>
                  <a:ext uri="{0D108BD9-81ED-4DB2-BD59-A6C34878D82A}">
                    <a16:rowId xmlns:a16="http://schemas.microsoft.com/office/drawing/2014/main" val="1560351150"/>
                  </a:ext>
                </a:extLst>
              </a:tr>
              <a:tr h="370840">
                <a:tc>
                  <a:txBody>
                    <a:bodyPr/>
                    <a:lstStyle/>
                    <a:p>
                      <a:pPr lvl="0">
                        <a:buNone/>
                      </a:pPr>
                      <a:r>
                        <a:rPr lang="en-US" sz="1400" b="0" i="0" u="none" strike="noStrike" noProof="0">
                          <a:latin typeface="Arial"/>
                        </a:rPr>
                        <a:t>Send notification messages or data messages</a:t>
                      </a:r>
                      <a:endParaRPr lang="en-US"/>
                    </a:p>
                  </a:txBody>
                  <a:tcPr/>
                </a:tc>
                <a:tc>
                  <a:txBody>
                    <a:bodyPr/>
                    <a:lstStyle/>
                    <a:p>
                      <a:pPr marL="285750" indent="-285750">
                        <a:buFont typeface="Arial"/>
                        <a:buChar char="•"/>
                      </a:pPr>
                      <a:r>
                        <a:rPr lang="en-US" sz="1400" b="0" i="0" u="none" strike="noStrike" noProof="0">
                          <a:solidFill>
                            <a:srgbClr val="000000"/>
                          </a:solidFill>
                          <a:latin typeface="Arial"/>
                        </a:rPr>
                        <a:t>Data structured with all the necessary components for a standard Android notification.</a:t>
                      </a:r>
                    </a:p>
                    <a:p>
                      <a:pPr marL="285750" lvl="0" indent="-285750">
                        <a:buFont typeface="Arial"/>
                        <a:buChar char="•"/>
                      </a:pPr>
                      <a:endParaRPr lang="en-US" sz="1400" b="0" i="0" u="none" strike="noStrike" noProof="0">
                        <a:solidFill>
                          <a:srgbClr val="000000"/>
                        </a:solidFill>
                        <a:latin typeface="Arial"/>
                      </a:endParaRPr>
                    </a:p>
                    <a:p>
                      <a:pPr marL="285750" lvl="0" indent="-285750">
                        <a:buFont typeface="Arial"/>
                        <a:buChar char="•"/>
                      </a:pPr>
                      <a:r>
                        <a:rPr lang="en-US" sz="1400" b="0" i="0" u="none" strike="noStrike" noProof="0">
                          <a:solidFill>
                            <a:srgbClr val="000000"/>
                          </a:solidFill>
                          <a:latin typeface="Arial"/>
                        </a:rPr>
                        <a:t>Data messages to enable specific functionalities within the application without necessarily triggering a notification.</a:t>
                      </a:r>
                      <a:endParaRPr lang="en-US"/>
                    </a:p>
                  </a:txBody>
                  <a:tcPr/>
                </a:tc>
                <a:extLst>
                  <a:ext uri="{0D108BD9-81ED-4DB2-BD59-A6C34878D82A}">
                    <a16:rowId xmlns:a16="http://schemas.microsoft.com/office/drawing/2014/main" val="3164504821"/>
                  </a:ext>
                </a:extLst>
              </a:tr>
              <a:tr h="370840">
                <a:tc>
                  <a:txBody>
                    <a:bodyPr/>
                    <a:lstStyle/>
                    <a:p>
                      <a:pPr lvl="0">
                        <a:buNone/>
                      </a:pPr>
                      <a:r>
                        <a:rPr lang="en-US" sz="1400" b="0" i="0" u="none" strike="noStrike" noProof="0">
                          <a:latin typeface="Arial"/>
                        </a:rPr>
                        <a:t>Versatile message targeting</a:t>
                      </a:r>
                      <a:endParaRPr lang="en-US"/>
                    </a:p>
                  </a:txBody>
                  <a:tcPr/>
                </a:tc>
                <a:tc>
                  <a:txBody>
                    <a:bodyPr/>
                    <a:lstStyle/>
                    <a:p>
                      <a:pPr marL="285750" indent="-285750">
                        <a:buFont typeface="Arial"/>
                        <a:buChar char="•"/>
                      </a:pPr>
                      <a:r>
                        <a:rPr lang="en-US"/>
                        <a:t>Single devices</a:t>
                      </a:r>
                    </a:p>
                    <a:p>
                      <a:pPr marL="285750" lvl="0" indent="-285750">
                        <a:buFont typeface="Arial"/>
                        <a:buChar char="•"/>
                      </a:pPr>
                      <a:r>
                        <a:rPr lang="en-US"/>
                        <a:t>Groups</a:t>
                      </a:r>
                    </a:p>
                    <a:p>
                      <a:pPr marL="285750" lvl="0" indent="-285750">
                        <a:buFont typeface="Arial"/>
                        <a:buChar char="•"/>
                      </a:pPr>
                      <a:r>
                        <a:rPr lang="en-US"/>
                        <a:t>Devices subscribed to a given "topic"</a:t>
                      </a:r>
                    </a:p>
                    <a:p>
                      <a:pPr marL="285750" lvl="0" indent="-285750">
                        <a:buFont typeface="Arial"/>
                        <a:buChar char="•"/>
                      </a:pPr>
                      <a:endParaRPr lang="en-US"/>
                    </a:p>
                  </a:txBody>
                  <a:tcPr/>
                </a:tc>
                <a:extLst>
                  <a:ext uri="{0D108BD9-81ED-4DB2-BD59-A6C34878D82A}">
                    <a16:rowId xmlns:a16="http://schemas.microsoft.com/office/drawing/2014/main" val="240668298"/>
                  </a:ext>
                </a:extLst>
              </a:tr>
              <a:tr h="370839">
                <a:tc>
                  <a:txBody>
                    <a:bodyPr/>
                    <a:lstStyle/>
                    <a:p>
                      <a:pPr lvl="0">
                        <a:buNone/>
                      </a:pPr>
                      <a:r>
                        <a:rPr lang="en-US" sz="1400" b="0" i="0" u="none" strike="noStrike" noProof="0"/>
                        <a:t>Send messages from client apps</a:t>
                      </a:r>
                      <a:endParaRPr lang="en-US"/>
                    </a:p>
                  </a:txBody>
                  <a:tcPr/>
                </a:tc>
                <a:tc>
                  <a:txBody>
                    <a:bodyPr/>
                    <a:lstStyle/>
                    <a:p>
                      <a:pPr marL="285750" lvl="0" indent="-285750">
                        <a:buFont typeface="Arial"/>
                        <a:buChar char="•"/>
                      </a:pPr>
                      <a:r>
                        <a:rPr lang="en-US"/>
                        <a:t>Send data directly to the server</a:t>
                      </a:r>
                    </a:p>
                  </a:txBody>
                  <a:tcPr/>
                </a:tc>
                <a:extLst>
                  <a:ext uri="{0D108BD9-81ED-4DB2-BD59-A6C34878D82A}">
                    <a16:rowId xmlns:a16="http://schemas.microsoft.com/office/drawing/2014/main" val="3614822196"/>
                  </a:ext>
                </a:extLst>
              </a:tr>
            </a:tbl>
          </a:graphicData>
        </a:graphic>
      </p:graphicFrame>
      <p:sp>
        <p:nvSpPr>
          <p:cNvPr id="6" name="TextBox 5">
            <a:extLst>
              <a:ext uri="{FF2B5EF4-FFF2-40B4-BE49-F238E27FC236}">
                <a16:creationId xmlns:a16="http://schemas.microsoft.com/office/drawing/2014/main" id="{D95D0E6E-CF63-8B02-5FBD-B10FA1A95299}"/>
              </a:ext>
            </a:extLst>
          </p:cNvPr>
          <p:cNvSpPr txBox="1"/>
          <p:nvPr/>
        </p:nvSpPr>
        <p:spPr>
          <a:xfrm>
            <a:off x="3361871" y="5865395"/>
            <a:ext cx="46863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2"/>
              </a:rPr>
              <a:t>https://firebase.google.com/docs/cloud-messaging</a:t>
            </a:r>
            <a:r>
              <a:rPr lang="en-US" dirty="0"/>
              <a:t> </a:t>
            </a:r>
            <a:br>
              <a:rPr lang="en-US" dirty="0"/>
            </a:br>
            <a:endParaRPr lang="en-US"/>
          </a:p>
        </p:txBody>
      </p:sp>
    </p:spTree>
    <p:extLst>
      <p:ext uri="{BB962C8B-B14F-4D97-AF65-F5344CB8AC3E}">
        <p14:creationId xmlns:p14="http://schemas.microsoft.com/office/powerpoint/2010/main" val="3790155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CB48CF-FD0F-B8D1-0646-387F842F361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a:t>
            </a:fld>
            <a:endParaRPr b="0">
              <a:solidFill>
                <a:srgbClr val="888888"/>
              </a:solidFill>
            </a:endParaRPr>
          </a:p>
        </p:txBody>
      </p:sp>
      <p:sp>
        <p:nvSpPr>
          <p:cNvPr id="5" name="Title 4">
            <a:extLst>
              <a:ext uri="{FF2B5EF4-FFF2-40B4-BE49-F238E27FC236}">
                <a16:creationId xmlns:a16="http://schemas.microsoft.com/office/drawing/2014/main" id="{94D4B66A-CC99-3982-CEDC-1623589B7DD3}"/>
              </a:ext>
            </a:extLst>
          </p:cNvPr>
          <p:cNvSpPr>
            <a:spLocks noGrp="1"/>
          </p:cNvSpPr>
          <p:nvPr>
            <p:ph type="title"/>
          </p:nvPr>
        </p:nvSpPr>
        <p:spPr/>
        <p:txBody>
          <a:bodyPr/>
          <a:lstStyle/>
          <a:p>
            <a:r>
              <a:rPr lang="en-GB"/>
              <a:t>Agenda</a:t>
            </a:r>
          </a:p>
        </p:txBody>
      </p:sp>
      <p:sp>
        <p:nvSpPr>
          <p:cNvPr id="7" name="Text Placeholder 6">
            <a:extLst>
              <a:ext uri="{FF2B5EF4-FFF2-40B4-BE49-F238E27FC236}">
                <a16:creationId xmlns:a16="http://schemas.microsoft.com/office/drawing/2014/main" id="{0D3B7CBF-BB93-B913-DD0D-63E812A7C6BB}"/>
              </a:ext>
            </a:extLst>
          </p:cNvPr>
          <p:cNvSpPr>
            <a:spLocks noGrp="1"/>
          </p:cNvSpPr>
          <p:nvPr>
            <p:ph type="body" idx="1"/>
          </p:nvPr>
        </p:nvSpPr>
        <p:spPr>
          <a:xfrm>
            <a:off x="334963" y="1220432"/>
            <a:ext cx="10166350" cy="4285459"/>
          </a:xfrm>
        </p:spPr>
        <p:txBody>
          <a:bodyPr>
            <a:normAutofit/>
          </a:bodyPr>
          <a:lstStyle/>
          <a:p>
            <a:pPr marL="558800" indent="-457200">
              <a:buAutoNum type="arabicPeriod"/>
            </a:pPr>
            <a:r>
              <a:rPr lang="en-GB" sz="2800" b="1" dirty="0"/>
              <a:t>Summary of previous discussions</a:t>
            </a:r>
            <a:endParaRPr lang="en-US" b="1" dirty="0"/>
          </a:p>
          <a:p>
            <a:pPr marL="558800" indent="-457200">
              <a:buAutoNum type="arabicPeriod"/>
            </a:pPr>
            <a:r>
              <a:rPr lang="en-GB" sz="2800" dirty="0"/>
              <a:t>Topics for the working session</a:t>
            </a:r>
          </a:p>
        </p:txBody>
      </p:sp>
    </p:spTree>
    <p:extLst>
      <p:ext uri="{BB962C8B-B14F-4D97-AF65-F5344CB8AC3E}">
        <p14:creationId xmlns:p14="http://schemas.microsoft.com/office/powerpoint/2010/main" val="1970519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6CF965-19D8-4924-F24B-6D31E9AF27F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a:t>
            </a:fld>
            <a:endParaRPr b="0">
              <a:solidFill>
                <a:srgbClr val="888888"/>
              </a:solidFill>
            </a:endParaRPr>
          </a:p>
        </p:txBody>
      </p:sp>
      <p:sp>
        <p:nvSpPr>
          <p:cNvPr id="3" name="Title 2">
            <a:extLst>
              <a:ext uri="{FF2B5EF4-FFF2-40B4-BE49-F238E27FC236}">
                <a16:creationId xmlns:a16="http://schemas.microsoft.com/office/drawing/2014/main" id="{8D77BFFE-87C1-5940-B50A-77AA6D849DFA}"/>
              </a:ext>
            </a:extLst>
          </p:cNvPr>
          <p:cNvSpPr>
            <a:spLocks noGrp="1"/>
          </p:cNvSpPr>
          <p:nvPr>
            <p:ph type="title"/>
          </p:nvPr>
        </p:nvSpPr>
        <p:spPr/>
        <p:txBody>
          <a:bodyPr/>
          <a:lstStyle/>
          <a:p>
            <a:r>
              <a:rPr lang="en-GB" dirty="0"/>
              <a:t>Context</a:t>
            </a:r>
          </a:p>
        </p:txBody>
      </p:sp>
      <p:sp>
        <p:nvSpPr>
          <p:cNvPr id="4" name="Text Placeholder 3">
            <a:extLst>
              <a:ext uri="{FF2B5EF4-FFF2-40B4-BE49-F238E27FC236}">
                <a16:creationId xmlns:a16="http://schemas.microsoft.com/office/drawing/2014/main" id="{D3A2292C-9792-6B05-2413-BBECCBA057CD}"/>
              </a:ext>
            </a:extLst>
          </p:cNvPr>
          <p:cNvSpPr>
            <a:spLocks noGrp="1"/>
          </p:cNvSpPr>
          <p:nvPr>
            <p:ph type="body" idx="1"/>
          </p:nvPr>
        </p:nvSpPr>
        <p:spPr>
          <a:xfrm>
            <a:off x="334963" y="1220432"/>
            <a:ext cx="9202576" cy="4285459"/>
          </a:xfrm>
        </p:spPr>
        <p:txBody>
          <a:bodyPr>
            <a:normAutofit lnSpcReduction="10000"/>
          </a:bodyPr>
          <a:lstStyle/>
          <a:p>
            <a:r>
              <a:rPr lang="en-GB" dirty="0"/>
              <a:t>Push notifications are needed to support use cases in which an app that is not currently running needs to be “waken up” to receive data such as:</a:t>
            </a:r>
          </a:p>
          <a:p>
            <a:pPr lvl="1"/>
            <a:r>
              <a:rPr lang="en-GB" dirty="0"/>
              <a:t>VoIP calls</a:t>
            </a:r>
          </a:p>
          <a:p>
            <a:pPr lvl="1"/>
            <a:r>
              <a:rPr lang="en-GB" dirty="0"/>
              <a:t>Messages</a:t>
            </a:r>
          </a:p>
          <a:p>
            <a:r>
              <a:rPr lang="en-GB" dirty="0"/>
              <a:t>From previous analysis performed independently by different parties – Faurecia Aptoide, BMW, FORVIA -  </a:t>
            </a:r>
            <a:r>
              <a:rPr lang="en-GB" b="1" dirty="0" err="1"/>
              <a:t>UnifiedPush</a:t>
            </a:r>
            <a:r>
              <a:rPr lang="en-GB" dirty="0"/>
              <a:t> seems the most promising solution:</a:t>
            </a:r>
          </a:p>
          <a:p>
            <a:pPr lvl="1"/>
            <a:r>
              <a:rPr lang="en-GB" dirty="0"/>
              <a:t>Provides a specification</a:t>
            </a:r>
          </a:p>
          <a:p>
            <a:pPr lvl="1"/>
            <a:r>
              <a:rPr lang="en-GB" dirty="0"/>
              <a:t>OEMs have freedom to select their solution (implement their own or use an existing one compatible with the spec)</a:t>
            </a:r>
          </a:p>
          <a:p>
            <a:pPr lvl="1"/>
            <a:r>
              <a:rPr lang="en-GB" dirty="0"/>
              <a:t>Apache 2.0 licensed, same as AOSP</a:t>
            </a:r>
          </a:p>
          <a:p>
            <a:pPr lvl="1"/>
            <a:r>
              <a:rPr lang="en-GB" dirty="0"/>
              <a:t>Compatible with </a:t>
            </a:r>
            <a:r>
              <a:rPr lang="en-GB" dirty="0" err="1"/>
              <a:t>webpush</a:t>
            </a:r>
            <a:r>
              <a:rPr lang="en-GB" dirty="0"/>
              <a:t> (transition for 3PAs simpler since some of them already support it)</a:t>
            </a:r>
          </a:p>
          <a:p>
            <a:endParaRPr lang="en-GB" dirty="0"/>
          </a:p>
        </p:txBody>
      </p:sp>
    </p:spTree>
    <p:extLst>
      <p:ext uri="{BB962C8B-B14F-4D97-AF65-F5344CB8AC3E}">
        <p14:creationId xmlns:p14="http://schemas.microsoft.com/office/powerpoint/2010/main" val="3546266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6F960F-CD78-1458-FB1F-17F62F574C9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a:t>
            </a:fld>
            <a:endParaRPr b="0">
              <a:solidFill>
                <a:srgbClr val="888888"/>
              </a:solidFill>
            </a:endParaRPr>
          </a:p>
        </p:txBody>
      </p:sp>
      <p:sp>
        <p:nvSpPr>
          <p:cNvPr id="10" name="Text Placeholder 9">
            <a:extLst>
              <a:ext uri="{FF2B5EF4-FFF2-40B4-BE49-F238E27FC236}">
                <a16:creationId xmlns:a16="http://schemas.microsoft.com/office/drawing/2014/main" id="{8CBE40EB-4777-3FB9-40AA-F4A24DABE8BB}"/>
              </a:ext>
            </a:extLst>
          </p:cNvPr>
          <p:cNvSpPr>
            <a:spLocks noGrp="1"/>
          </p:cNvSpPr>
          <p:nvPr>
            <p:ph type="body" idx="2"/>
          </p:nvPr>
        </p:nvSpPr>
        <p:spPr>
          <a:xfrm>
            <a:off x="4275439" y="1189409"/>
            <a:ext cx="7252532" cy="4964255"/>
          </a:xfrm>
        </p:spPr>
        <p:txBody>
          <a:bodyPr>
            <a:normAutofit/>
          </a:bodyPr>
          <a:lstStyle/>
          <a:p>
            <a:pPr marL="571500" indent="-342900">
              <a:buFont typeface="Arial" panose="020B0604020202020204" pitchFamily="34" charset="0"/>
              <a:buChar char="•"/>
            </a:pPr>
            <a:r>
              <a:rPr lang="en-GB" b="0" i="0" dirty="0" err="1">
                <a:solidFill>
                  <a:srgbClr val="212121"/>
                </a:solidFill>
                <a:effectLst/>
                <a:latin typeface="Calibri" panose="020F0502020204030204" pitchFamily="34" charset="0"/>
                <a:cs typeface="Calibri" panose="020F0502020204030204" pitchFamily="34" charset="0"/>
              </a:rPr>
              <a:t>UnifiedPush</a:t>
            </a:r>
            <a:r>
              <a:rPr lang="en-GB" b="0" i="0" dirty="0">
                <a:solidFill>
                  <a:srgbClr val="212121"/>
                </a:solidFill>
                <a:effectLst/>
                <a:latin typeface="Calibri" panose="020F0502020204030204" pitchFamily="34" charset="0"/>
                <a:cs typeface="Calibri" panose="020F0502020204030204" pitchFamily="34" charset="0"/>
              </a:rPr>
              <a:t> is a specification, split in two:</a:t>
            </a:r>
          </a:p>
          <a:p>
            <a:pPr marL="1028700" lvl="1" indent="-342900">
              <a:buFont typeface="Arial" panose="020B0604020202020204" pitchFamily="34" charset="0"/>
              <a:buChar char="•"/>
            </a:pPr>
            <a:r>
              <a:rPr lang="en-GB" u="sng" dirty="0">
                <a:latin typeface="Calibri" panose="020F0502020204030204" pitchFamily="34" charset="0"/>
                <a:cs typeface="Calibri" panose="020F0502020204030204" pitchFamily="34" charset="0"/>
              </a:rPr>
              <a:t>Client side - App-Distributor API</a:t>
            </a:r>
            <a:r>
              <a:rPr lang="en-GB" dirty="0">
                <a:latin typeface="Calibri" panose="020F0502020204030204" pitchFamily="34" charset="0"/>
                <a:cs typeface="Calibri" panose="020F0502020204030204" pitchFamily="34" charset="0"/>
              </a:rPr>
              <a:t>: API to allow any application (ex. a messaging app) to communicate with any distributor application (</a:t>
            </a:r>
            <a:r>
              <a:rPr lang="en-GB" dirty="0" err="1">
                <a:latin typeface="Calibri" panose="020F0502020204030204" pitchFamily="34" charset="0"/>
                <a:cs typeface="Calibri" panose="020F0502020204030204" pitchFamily="34" charset="0"/>
              </a:rPr>
              <a:t>ntfy</a:t>
            </a:r>
            <a:r>
              <a:rPr lang="en-GB" dirty="0">
                <a:latin typeface="Calibri" panose="020F0502020204030204" pitchFamily="34" charset="0"/>
                <a:cs typeface="Calibri" panose="020F0502020204030204" pitchFamily="34" charset="0"/>
              </a:rPr>
              <a:t>, </a:t>
            </a:r>
            <a:r>
              <a:rPr lang="en-GB" dirty="0" err="1">
                <a:latin typeface="Calibri" panose="020F0502020204030204" pitchFamily="34" charset="0"/>
                <a:cs typeface="Calibri" panose="020F0502020204030204" pitchFamily="34" charset="0"/>
              </a:rPr>
              <a:t>NextPush</a:t>
            </a:r>
            <a:r>
              <a:rPr lang="en-GB" dirty="0">
                <a:latin typeface="Calibri" panose="020F0502020204030204" pitchFamily="34" charset="0"/>
                <a:cs typeface="Calibri" panose="020F0502020204030204" pitchFamily="34" charset="0"/>
              </a:rPr>
              <a:t>, etc.)</a:t>
            </a:r>
          </a:p>
          <a:p>
            <a:pPr marL="1028700" lvl="1" indent="-342900">
              <a:buFont typeface="Arial" panose="020B0604020202020204" pitchFamily="34" charset="0"/>
              <a:buChar char="•"/>
            </a:pPr>
            <a:r>
              <a:rPr lang="en-GB" u="sng" dirty="0">
                <a:latin typeface="Calibri" panose="020F0502020204030204" pitchFamily="34" charset="0"/>
                <a:cs typeface="Calibri" panose="020F0502020204030204" pitchFamily="34" charset="0"/>
              </a:rPr>
              <a:t>Server side – App server-Push server API</a:t>
            </a:r>
            <a:r>
              <a:rPr lang="en-GB" dirty="0">
                <a:latin typeface="Calibri" panose="020F0502020204030204" pitchFamily="34" charset="0"/>
                <a:cs typeface="Calibri" panose="020F0502020204030204" pitchFamily="34" charset="0"/>
              </a:rPr>
              <a:t>: on the server side, the API describes how the application server sends messages to the push server</a:t>
            </a:r>
          </a:p>
          <a:p>
            <a:pPr marL="1485900" lvl="2" indent="-342900">
              <a:buFont typeface="Arial" panose="020B0604020202020204" pitchFamily="34" charset="0"/>
              <a:buChar char="•"/>
            </a:pPr>
            <a:r>
              <a:rPr lang="en-GB" sz="2000" dirty="0">
                <a:latin typeface="Calibri" panose="020F0502020204030204" pitchFamily="34" charset="0"/>
                <a:cs typeface="Calibri" panose="020F0502020204030204" pitchFamily="34" charset="0"/>
                <a:sym typeface="Wingdings" pitchFamily="2" charset="2"/>
              </a:rPr>
              <a:t> basic </a:t>
            </a:r>
            <a:r>
              <a:rPr lang="en-GB" sz="2000" u="sng" dirty="0">
                <a:latin typeface="Calibri" panose="020F0502020204030204" pitchFamily="34" charset="0"/>
                <a:cs typeface="Calibri" panose="020F0502020204030204" pitchFamily="34" charset="0"/>
                <a:sym typeface="Wingdings" pitchFamily="2" charset="2"/>
              </a:rPr>
              <a:t>compatibility with RFC 8030</a:t>
            </a:r>
            <a:r>
              <a:rPr lang="en-GB" sz="2000" dirty="0">
                <a:latin typeface="Calibri" panose="020F0502020204030204" pitchFamily="34" charset="0"/>
                <a:cs typeface="Calibri" panose="020F0502020204030204" pitchFamily="34" charset="0"/>
                <a:sym typeface="Wingdings" pitchFamily="2" charset="2"/>
              </a:rPr>
              <a:t> (web push)</a:t>
            </a:r>
            <a:endParaRPr lang="en-GB" sz="2000" dirty="0">
              <a:latin typeface="Calibri" panose="020F0502020204030204" pitchFamily="34" charset="0"/>
              <a:cs typeface="Calibri" panose="020F0502020204030204" pitchFamily="34" charset="0"/>
            </a:endParaRPr>
          </a:p>
          <a:p>
            <a:pPr marL="571500" indent="-342900">
              <a:buFont typeface="Arial" panose="020B0604020202020204" pitchFamily="34" charset="0"/>
              <a:buChar char="•"/>
            </a:pPr>
            <a:r>
              <a:rPr lang="en-GB" b="1" dirty="0">
                <a:latin typeface="Calibri" panose="020F0502020204030204" pitchFamily="34" charset="0"/>
                <a:cs typeface="Calibri" panose="020F0502020204030204" pitchFamily="34" charset="0"/>
              </a:rPr>
              <a:t>All distributors are compatible with all apps</a:t>
            </a:r>
            <a:endParaRPr lang="en-GB" dirty="0">
              <a:latin typeface="Calibri" panose="020F0502020204030204" pitchFamily="34" charset="0"/>
              <a:cs typeface="Calibri" panose="020F0502020204030204" pitchFamily="34" charset="0"/>
            </a:endParaRPr>
          </a:p>
          <a:p>
            <a:pPr marL="571500" indent="-342900">
              <a:buFont typeface="Arial" panose="020B0604020202020204" pitchFamily="34" charset="0"/>
              <a:buChar char="•"/>
            </a:pPr>
            <a:r>
              <a:rPr lang="en-GB" dirty="0">
                <a:latin typeface="Calibri" panose="020F0502020204030204" pitchFamily="34" charset="0"/>
                <a:cs typeface="Calibri" panose="020F0502020204030204" pitchFamily="34" charset="0"/>
              </a:rPr>
              <a:t>Client libraries and the reference proxies assist in implementing both sides of the specification, respectively.</a:t>
            </a:r>
          </a:p>
          <a:p>
            <a:pPr marL="571500" indent="-342900">
              <a:buFont typeface="Arial" panose="020B0604020202020204" pitchFamily="34" charset="0"/>
              <a:buChar char="•"/>
            </a:pPr>
            <a:r>
              <a:rPr lang="en-GB" dirty="0">
                <a:latin typeface="Calibri" panose="020F0502020204030204" pitchFamily="34" charset="0"/>
                <a:cs typeface="Calibri" panose="020F0502020204030204" pitchFamily="34" charset="0"/>
              </a:rPr>
              <a:t>Multiple “ready to use” implementations already exist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(see: </a:t>
            </a:r>
            <a:r>
              <a:rPr lang="en-GB" dirty="0">
                <a:latin typeface="Calibri" panose="020F0502020204030204" pitchFamily="34" charset="0"/>
                <a:cs typeface="Calibri" panose="020F0502020204030204" pitchFamily="34" charset="0"/>
                <a:sym typeface="Wingdings" pitchFamily="2" charset="2"/>
                <a:hlinkClick r:id="rId2"/>
              </a:rPr>
              <a:t>https://unifiedpush.org/users/distributors/</a:t>
            </a:r>
            <a:r>
              <a:rPr lang="en-GB" dirty="0">
                <a:latin typeface="Calibri" panose="020F0502020204030204" pitchFamily="34" charset="0"/>
                <a:cs typeface="Calibri" panose="020F0502020204030204" pitchFamily="34" charset="0"/>
                <a:sym typeface="Wingdings" pitchFamily="2" charset="2"/>
              </a:rPr>
              <a:t>)</a:t>
            </a:r>
            <a:endParaRPr lang="en-GB" dirty="0">
              <a:latin typeface="Calibri" panose="020F0502020204030204" pitchFamily="34" charset="0"/>
              <a:cs typeface="Calibri" panose="020F0502020204030204" pitchFamily="34" charset="0"/>
            </a:endParaRPr>
          </a:p>
          <a:p>
            <a:pPr marL="1028700" lvl="1" indent="-342900">
              <a:buFont typeface="Arial" panose="020B0604020202020204" pitchFamily="34" charset="0"/>
              <a:buChar char="•"/>
            </a:pPr>
            <a:endParaRPr lang="en-GB" dirty="0">
              <a:latin typeface="Calibri" panose="020F0502020204030204" pitchFamily="34" charset="0"/>
              <a:cs typeface="Calibri" panose="020F0502020204030204" pitchFamily="34" charset="0"/>
            </a:endParaRPr>
          </a:p>
          <a:p>
            <a:pPr marL="1028700" lvl="1" indent="-342900">
              <a:buFont typeface="Arial" panose="020B0604020202020204" pitchFamily="34" charset="0"/>
              <a:buChar char="•"/>
            </a:pPr>
            <a:endParaRPr lang="en-GB" dirty="0">
              <a:latin typeface="Calibri" panose="020F0502020204030204" pitchFamily="34" charset="0"/>
              <a:cs typeface="Calibri" panose="020F0502020204030204" pitchFamily="34" charset="0"/>
            </a:endParaRPr>
          </a:p>
        </p:txBody>
      </p:sp>
      <p:sp>
        <p:nvSpPr>
          <p:cNvPr id="8" name="Title 7">
            <a:extLst>
              <a:ext uri="{FF2B5EF4-FFF2-40B4-BE49-F238E27FC236}">
                <a16:creationId xmlns:a16="http://schemas.microsoft.com/office/drawing/2014/main" id="{5F7D3EAD-0610-26E3-C871-22A125FA7065}"/>
              </a:ext>
            </a:extLst>
          </p:cNvPr>
          <p:cNvSpPr>
            <a:spLocks noGrp="1"/>
          </p:cNvSpPr>
          <p:nvPr>
            <p:ph type="title"/>
          </p:nvPr>
        </p:nvSpPr>
        <p:spPr/>
        <p:txBody>
          <a:bodyPr/>
          <a:lstStyle/>
          <a:p>
            <a:r>
              <a:rPr lang="en-US" dirty="0" err="1"/>
              <a:t>UnifiedPush</a:t>
            </a:r>
            <a:r>
              <a:rPr lang="en-US" dirty="0"/>
              <a:t> Protocol</a:t>
            </a:r>
            <a:endParaRPr lang="en-GB" dirty="0"/>
          </a:p>
        </p:txBody>
      </p:sp>
      <p:sp>
        <p:nvSpPr>
          <p:cNvPr id="13" name="TextBox 12">
            <a:extLst>
              <a:ext uri="{FF2B5EF4-FFF2-40B4-BE49-F238E27FC236}">
                <a16:creationId xmlns:a16="http://schemas.microsoft.com/office/drawing/2014/main" id="{28DDD129-5181-D4BE-B0E8-2F020643EA83}"/>
              </a:ext>
            </a:extLst>
          </p:cNvPr>
          <p:cNvSpPr txBox="1"/>
          <p:nvPr/>
        </p:nvSpPr>
        <p:spPr>
          <a:xfrm>
            <a:off x="484701" y="5560881"/>
            <a:ext cx="7807921" cy="7171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dirty="0">
                <a:latin typeface="Calibri"/>
                <a:hlinkClick r:id="rId3"/>
              </a:rPr>
              <a:t>https://unifiedpush.org/</a:t>
            </a:r>
            <a:endParaRPr lang="en-US" dirty="0">
              <a:latin typeface="Calibri"/>
            </a:endParaRPr>
          </a:p>
          <a:p>
            <a:endParaRPr lang="en-US" dirty="0">
              <a:latin typeface="Calibri"/>
            </a:endParaRPr>
          </a:p>
          <a:p>
            <a:endParaRPr lang="en-US" dirty="0">
              <a:latin typeface="Calibri"/>
            </a:endParaRPr>
          </a:p>
        </p:txBody>
      </p:sp>
      <p:sp>
        <p:nvSpPr>
          <p:cNvPr id="14" name="TextBox 13">
            <a:extLst>
              <a:ext uri="{FF2B5EF4-FFF2-40B4-BE49-F238E27FC236}">
                <a16:creationId xmlns:a16="http://schemas.microsoft.com/office/drawing/2014/main" id="{F2EA3F36-4EB7-1629-749A-02630068BC23}"/>
              </a:ext>
            </a:extLst>
          </p:cNvPr>
          <p:cNvSpPr txBox="1"/>
          <p:nvPr/>
        </p:nvSpPr>
        <p:spPr>
          <a:xfrm>
            <a:off x="484701" y="5967663"/>
            <a:ext cx="780792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8BB68E"/>
                </a:solidFill>
                <a:latin typeface="Calibri"/>
                <a:hlinkClick r:id="rId4"/>
              </a:rPr>
              <a:t>https://f-droid.org/en/2022/12/18/unifiedpush.html</a:t>
            </a:r>
            <a:r>
              <a:rPr lang="en-US" dirty="0">
                <a:latin typeface="Calibri"/>
              </a:rPr>
              <a:t> </a:t>
            </a:r>
            <a:endParaRPr lang="en-US" dirty="0"/>
          </a:p>
        </p:txBody>
      </p:sp>
      <p:pic>
        <p:nvPicPr>
          <p:cNvPr id="16" name="Picture 15" descr="A diagram of a phone&#10;&#10;Description automatically generated">
            <a:extLst>
              <a:ext uri="{FF2B5EF4-FFF2-40B4-BE49-F238E27FC236}">
                <a16:creationId xmlns:a16="http://schemas.microsoft.com/office/drawing/2014/main" id="{B8179F8E-F679-F89F-CD5C-C39DD54CE3D7}"/>
              </a:ext>
            </a:extLst>
          </p:cNvPr>
          <p:cNvPicPr>
            <a:picLocks noChangeAspect="1"/>
          </p:cNvPicPr>
          <p:nvPr/>
        </p:nvPicPr>
        <p:blipFill>
          <a:blip r:embed="rId5"/>
          <a:stretch>
            <a:fillRect/>
          </a:stretch>
        </p:blipFill>
        <p:spPr>
          <a:xfrm>
            <a:off x="484701" y="1411848"/>
            <a:ext cx="3497362" cy="3718338"/>
          </a:xfrm>
          <a:prstGeom prst="rect">
            <a:avLst/>
          </a:prstGeom>
        </p:spPr>
      </p:pic>
    </p:spTree>
    <p:extLst>
      <p:ext uri="{BB962C8B-B14F-4D97-AF65-F5344CB8AC3E}">
        <p14:creationId xmlns:p14="http://schemas.microsoft.com/office/powerpoint/2010/main" val="2515005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6F960F-CD78-1458-FB1F-17F62F574C9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a:t>
            </a:fld>
            <a:endParaRPr b="0">
              <a:solidFill>
                <a:srgbClr val="888888"/>
              </a:solidFill>
            </a:endParaRPr>
          </a:p>
        </p:txBody>
      </p:sp>
      <p:sp>
        <p:nvSpPr>
          <p:cNvPr id="8" name="Title 7">
            <a:extLst>
              <a:ext uri="{FF2B5EF4-FFF2-40B4-BE49-F238E27FC236}">
                <a16:creationId xmlns:a16="http://schemas.microsoft.com/office/drawing/2014/main" id="{5F7D3EAD-0610-26E3-C871-22A125FA7065}"/>
              </a:ext>
            </a:extLst>
          </p:cNvPr>
          <p:cNvSpPr>
            <a:spLocks noGrp="1"/>
          </p:cNvSpPr>
          <p:nvPr>
            <p:ph type="title"/>
          </p:nvPr>
        </p:nvSpPr>
        <p:spPr/>
        <p:txBody>
          <a:bodyPr/>
          <a:lstStyle/>
          <a:p>
            <a:r>
              <a:rPr lang="en-US" dirty="0" err="1"/>
              <a:t>UnifiedPush</a:t>
            </a:r>
            <a:r>
              <a:rPr lang="en-US" dirty="0"/>
              <a:t> – COVESA Scope</a:t>
            </a:r>
            <a:endParaRPr lang="en-GB" dirty="0"/>
          </a:p>
        </p:txBody>
      </p:sp>
      <p:pic>
        <p:nvPicPr>
          <p:cNvPr id="16" name="Picture 15" descr="A diagram of a phone&#10;&#10;Description automatically generated">
            <a:extLst>
              <a:ext uri="{FF2B5EF4-FFF2-40B4-BE49-F238E27FC236}">
                <a16:creationId xmlns:a16="http://schemas.microsoft.com/office/drawing/2014/main" id="{B8179F8E-F679-F89F-CD5C-C39DD54CE3D7}"/>
              </a:ext>
            </a:extLst>
          </p:cNvPr>
          <p:cNvPicPr>
            <a:picLocks noChangeAspect="1"/>
          </p:cNvPicPr>
          <p:nvPr/>
        </p:nvPicPr>
        <p:blipFill>
          <a:blip r:embed="rId2"/>
          <a:stretch>
            <a:fillRect/>
          </a:stretch>
        </p:blipFill>
        <p:spPr>
          <a:xfrm>
            <a:off x="484701" y="1411848"/>
            <a:ext cx="3497362" cy="3718338"/>
          </a:xfrm>
          <a:prstGeom prst="rect">
            <a:avLst/>
          </a:prstGeom>
        </p:spPr>
      </p:pic>
      <p:sp>
        <p:nvSpPr>
          <p:cNvPr id="4" name="Text Placeholder 3">
            <a:extLst>
              <a:ext uri="{FF2B5EF4-FFF2-40B4-BE49-F238E27FC236}">
                <a16:creationId xmlns:a16="http://schemas.microsoft.com/office/drawing/2014/main" id="{CA17B120-06E7-0F29-75A2-5C7FAE267C79}"/>
              </a:ext>
            </a:extLst>
          </p:cNvPr>
          <p:cNvSpPr>
            <a:spLocks noGrp="1"/>
          </p:cNvSpPr>
          <p:nvPr>
            <p:ph type="body" idx="2"/>
          </p:nvPr>
        </p:nvSpPr>
        <p:spPr/>
        <p:txBody>
          <a:bodyPr/>
          <a:lstStyle/>
          <a:p>
            <a:r>
              <a:rPr lang="en-GB" dirty="0"/>
              <a:t>COVESA provides the specification:</a:t>
            </a:r>
          </a:p>
          <a:p>
            <a:pPr marL="571500" indent="-342900">
              <a:buFont typeface="Arial" panose="020B0604020202020204" pitchFamily="34" charset="0"/>
              <a:buChar char="•"/>
            </a:pPr>
            <a:r>
              <a:rPr lang="en-GB" dirty="0"/>
              <a:t>ideally reusing </a:t>
            </a:r>
            <a:r>
              <a:rPr lang="en-GB" dirty="0" err="1"/>
              <a:t>UnifiedPush</a:t>
            </a:r>
            <a:r>
              <a:rPr lang="en-GB" dirty="0"/>
              <a:t> Protocol ”as is”</a:t>
            </a:r>
          </a:p>
          <a:p>
            <a:pPr marL="571500" indent="-342900">
              <a:buFont typeface="Arial" panose="020B0604020202020204" pitchFamily="34" charset="0"/>
              <a:buChar char="•"/>
            </a:pPr>
            <a:r>
              <a:rPr lang="en-GB" dirty="0"/>
              <a:t>Test Suite to ensure compatibility of:</a:t>
            </a:r>
          </a:p>
          <a:p>
            <a:pPr marL="1028700" lvl="1" indent="-342900">
              <a:buFont typeface="Arial" panose="020B0604020202020204" pitchFamily="34" charset="0"/>
              <a:buChar char="•"/>
            </a:pPr>
            <a:r>
              <a:rPr lang="en-GB" dirty="0"/>
              <a:t>UP API: Back-end to Back-end server API</a:t>
            </a:r>
          </a:p>
          <a:p>
            <a:pPr marL="1028700" lvl="1" indent="-342900">
              <a:buFont typeface="Arial" panose="020B0604020202020204" pitchFamily="34" charset="0"/>
              <a:buChar char="•"/>
            </a:pPr>
            <a:r>
              <a:rPr lang="en-GB" dirty="0"/>
              <a:t>UP Protocol: Head-unit distributor to 3PA client App</a:t>
            </a:r>
          </a:p>
          <a:p>
            <a:pPr marL="571500" indent="-342900">
              <a:buFont typeface="Arial" panose="020B0604020202020204" pitchFamily="34" charset="0"/>
              <a:buChar char="•"/>
            </a:pPr>
            <a:r>
              <a:rPr lang="en-GB" dirty="0"/>
              <a:t>Provide the tools, PoC, reference documentation to support 3PAs adoption</a:t>
            </a:r>
          </a:p>
        </p:txBody>
      </p:sp>
      <p:sp>
        <p:nvSpPr>
          <p:cNvPr id="5" name="Rectangle 4">
            <a:extLst>
              <a:ext uri="{FF2B5EF4-FFF2-40B4-BE49-F238E27FC236}">
                <a16:creationId xmlns:a16="http://schemas.microsoft.com/office/drawing/2014/main" id="{A0EF03E8-2DF1-A53B-94F3-287C7AF5B7DD}"/>
              </a:ext>
            </a:extLst>
          </p:cNvPr>
          <p:cNvSpPr/>
          <p:nvPr/>
        </p:nvSpPr>
        <p:spPr>
          <a:xfrm>
            <a:off x="1643605" y="1736203"/>
            <a:ext cx="1157468" cy="2604303"/>
          </a:xfrm>
          <a:prstGeom prst="rect">
            <a:avLst/>
          </a:prstGeom>
          <a:solidFill>
            <a:schemeClr val="accent1">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rPr>
              <a:t>COVESA</a:t>
            </a:r>
            <a:endParaRPr lang="en-GB" b="1" dirty="0">
              <a:solidFill>
                <a:schemeClr val="tx1"/>
              </a:solidFill>
            </a:endParaRPr>
          </a:p>
        </p:txBody>
      </p:sp>
    </p:spTree>
    <p:extLst>
      <p:ext uri="{BB962C8B-B14F-4D97-AF65-F5344CB8AC3E}">
        <p14:creationId xmlns:p14="http://schemas.microsoft.com/office/powerpoint/2010/main" val="1885784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6F960F-CD78-1458-FB1F-17F62F574C9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6</a:t>
            </a:fld>
            <a:endParaRPr b="0">
              <a:solidFill>
                <a:srgbClr val="888888"/>
              </a:solidFill>
            </a:endParaRPr>
          </a:p>
        </p:txBody>
      </p:sp>
      <p:sp>
        <p:nvSpPr>
          <p:cNvPr id="8" name="Title 7">
            <a:extLst>
              <a:ext uri="{FF2B5EF4-FFF2-40B4-BE49-F238E27FC236}">
                <a16:creationId xmlns:a16="http://schemas.microsoft.com/office/drawing/2014/main" id="{5F7D3EAD-0610-26E3-C871-22A125FA7065}"/>
              </a:ext>
            </a:extLst>
          </p:cNvPr>
          <p:cNvSpPr>
            <a:spLocks noGrp="1"/>
          </p:cNvSpPr>
          <p:nvPr>
            <p:ph type="title"/>
          </p:nvPr>
        </p:nvSpPr>
        <p:spPr/>
        <p:txBody>
          <a:bodyPr/>
          <a:lstStyle/>
          <a:p>
            <a:r>
              <a:rPr lang="en-US" dirty="0" err="1"/>
              <a:t>UnifiedPush</a:t>
            </a:r>
            <a:r>
              <a:rPr lang="en-US" dirty="0"/>
              <a:t> – OEMs</a:t>
            </a:r>
            <a:endParaRPr lang="en-GB" dirty="0"/>
          </a:p>
        </p:txBody>
      </p:sp>
      <p:pic>
        <p:nvPicPr>
          <p:cNvPr id="16" name="Picture 15" descr="A diagram of a phone&#10;&#10;Description automatically generated">
            <a:extLst>
              <a:ext uri="{FF2B5EF4-FFF2-40B4-BE49-F238E27FC236}">
                <a16:creationId xmlns:a16="http://schemas.microsoft.com/office/drawing/2014/main" id="{B8179F8E-F679-F89F-CD5C-C39DD54CE3D7}"/>
              </a:ext>
            </a:extLst>
          </p:cNvPr>
          <p:cNvPicPr>
            <a:picLocks noChangeAspect="1"/>
          </p:cNvPicPr>
          <p:nvPr/>
        </p:nvPicPr>
        <p:blipFill>
          <a:blip r:embed="rId2"/>
          <a:stretch>
            <a:fillRect/>
          </a:stretch>
        </p:blipFill>
        <p:spPr>
          <a:xfrm>
            <a:off x="484701" y="1411848"/>
            <a:ext cx="3497362" cy="3718338"/>
          </a:xfrm>
          <a:prstGeom prst="rect">
            <a:avLst/>
          </a:prstGeom>
        </p:spPr>
      </p:pic>
      <p:sp>
        <p:nvSpPr>
          <p:cNvPr id="4" name="Text Placeholder 3">
            <a:extLst>
              <a:ext uri="{FF2B5EF4-FFF2-40B4-BE49-F238E27FC236}">
                <a16:creationId xmlns:a16="http://schemas.microsoft.com/office/drawing/2014/main" id="{CA17B120-06E7-0F29-75A2-5C7FAE267C79}"/>
              </a:ext>
            </a:extLst>
          </p:cNvPr>
          <p:cNvSpPr>
            <a:spLocks noGrp="1"/>
          </p:cNvSpPr>
          <p:nvPr>
            <p:ph type="body" idx="2"/>
          </p:nvPr>
        </p:nvSpPr>
        <p:spPr/>
        <p:txBody>
          <a:bodyPr>
            <a:normAutofit/>
          </a:bodyPr>
          <a:lstStyle/>
          <a:p>
            <a:r>
              <a:rPr lang="en-GB" dirty="0"/>
              <a:t>OEMs:</a:t>
            </a:r>
          </a:p>
          <a:p>
            <a:pPr marL="571500" indent="-342900">
              <a:buFont typeface="Arial" panose="020B0604020202020204" pitchFamily="34" charset="0"/>
              <a:buChar char="•"/>
            </a:pPr>
            <a:r>
              <a:rPr lang="en-GB" dirty="0"/>
              <a:t>Integrate the distributor app on Head Unit (custom developed, COVESA, or other)</a:t>
            </a:r>
          </a:p>
          <a:p>
            <a:pPr marL="571500" indent="-342900">
              <a:buFont typeface="Arial" panose="020B0604020202020204" pitchFamily="34" charset="0"/>
              <a:buChar char="•"/>
            </a:pPr>
            <a:r>
              <a:rPr lang="en-GB" dirty="0"/>
              <a:t>Distributor app is usually linked to a Push server</a:t>
            </a:r>
          </a:p>
          <a:p>
            <a:pPr marL="571500" indent="-342900">
              <a:buFont typeface="Arial" panose="020B0604020202020204" pitchFamily="34" charset="0"/>
              <a:buChar char="•"/>
            </a:pPr>
            <a:r>
              <a:rPr lang="en-GB" dirty="0"/>
              <a:t>Ensure compatibility on their systems through test suites (supported by COVESA)</a:t>
            </a:r>
          </a:p>
        </p:txBody>
      </p:sp>
      <p:sp>
        <p:nvSpPr>
          <p:cNvPr id="5" name="Rectangle 4">
            <a:extLst>
              <a:ext uri="{FF2B5EF4-FFF2-40B4-BE49-F238E27FC236}">
                <a16:creationId xmlns:a16="http://schemas.microsoft.com/office/drawing/2014/main" id="{A0EF03E8-2DF1-A53B-94F3-287C7AF5B7DD}"/>
              </a:ext>
            </a:extLst>
          </p:cNvPr>
          <p:cNvSpPr/>
          <p:nvPr/>
        </p:nvSpPr>
        <p:spPr>
          <a:xfrm>
            <a:off x="334963" y="1264716"/>
            <a:ext cx="1993900" cy="4693172"/>
          </a:xfrm>
          <a:prstGeom prst="rect">
            <a:avLst/>
          </a:prstGeom>
          <a:solidFill>
            <a:schemeClr val="accent1">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r>
              <a:rPr lang="en-GB" sz="1800" b="1" dirty="0">
                <a:solidFill>
                  <a:schemeClr val="tx1"/>
                </a:solidFill>
              </a:rPr>
              <a:t>OEMs</a:t>
            </a:r>
            <a:endParaRPr lang="en-GB" b="1" dirty="0">
              <a:solidFill>
                <a:schemeClr val="tx1"/>
              </a:solidFill>
            </a:endParaRPr>
          </a:p>
        </p:txBody>
      </p:sp>
    </p:spTree>
    <p:extLst>
      <p:ext uri="{BB962C8B-B14F-4D97-AF65-F5344CB8AC3E}">
        <p14:creationId xmlns:p14="http://schemas.microsoft.com/office/powerpoint/2010/main" val="3689665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6F960F-CD78-1458-FB1F-17F62F574C9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7</a:t>
            </a:fld>
            <a:endParaRPr b="0">
              <a:solidFill>
                <a:srgbClr val="888888"/>
              </a:solidFill>
            </a:endParaRPr>
          </a:p>
        </p:txBody>
      </p:sp>
      <p:sp>
        <p:nvSpPr>
          <p:cNvPr id="8" name="Title 7">
            <a:extLst>
              <a:ext uri="{FF2B5EF4-FFF2-40B4-BE49-F238E27FC236}">
                <a16:creationId xmlns:a16="http://schemas.microsoft.com/office/drawing/2014/main" id="{5F7D3EAD-0610-26E3-C871-22A125FA7065}"/>
              </a:ext>
            </a:extLst>
          </p:cNvPr>
          <p:cNvSpPr>
            <a:spLocks noGrp="1"/>
          </p:cNvSpPr>
          <p:nvPr>
            <p:ph type="title"/>
          </p:nvPr>
        </p:nvSpPr>
        <p:spPr/>
        <p:txBody>
          <a:bodyPr/>
          <a:lstStyle/>
          <a:p>
            <a:r>
              <a:rPr lang="en-US" dirty="0" err="1"/>
              <a:t>UnifiedPush</a:t>
            </a:r>
            <a:r>
              <a:rPr lang="en-US" dirty="0"/>
              <a:t> – 3</a:t>
            </a:r>
            <a:r>
              <a:rPr lang="en-US" baseline="30000" dirty="0"/>
              <a:t>rd</a:t>
            </a:r>
            <a:r>
              <a:rPr lang="en-US" dirty="0"/>
              <a:t> Party Apps (3PAs)</a:t>
            </a:r>
            <a:endParaRPr lang="en-GB" dirty="0"/>
          </a:p>
        </p:txBody>
      </p:sp>
      <p:pic>
        <p:nvPicPr>
          <p:cNvPr id="16" name="Picture 15" descr="A diagram of a phone&#10;&#10;Description automatically generated">
            <a:extLst>
              <a:ext uri="{FF2B5EF4-FFF2-40B4-BE49-F238E27FC236}">
                <a16:creationId xmlns:a16="http://schemas.microsoft.com/office/drawing/2014/main" id="{B8179F8E-F679-F89F-CD5C-C39DD54CE3D7}"/>
              </a:ext>
            </a:extLst>
          </p:cNvPr>
          <p:cNvPicPr>
            <a:picLocks noChangeAspect="1"/>
          </p:cNvPicPr>
          <p:nvPr/>
        </p:nvPicPr>
        <p:blipFill>
          <a:blip r:embed="rId2"/>
          <a:stretch>
            <a:fillRect/>
          </a:stretch>
        </p:blipFill>
        <p:spPr>
          <a:xfrm>
            <a:off x="484701" y="1411848"/>
            <a:ext cx="3497362" cy="3718338"/>
          </a:xfrm>
          <a:prstGeom prst="rect">
            <a:avLst/>
          </a:prstGeom>
        </p:spPr>
      </p:pic>
      <p:sp>
        <p:nvSpPr>
          <p:cNvPr id="4" name="Text Placeholder 3">
            <a:extLst>
              <a:ext uri="{FF2B5EF4-FFF2-40B4-BE49-F238E27FC236}">
                <a16:creationId xmlns:a16="http://schemas.microsoft.com/office/drawing/2014/main" id="{CA17B120-06E7-0F29-75A2-5C7FAE267C79}"/>
              </a:ext>
            </a:extLst>
          </p:cNvPr>
          <p:cNvSpPr>
            <a:spLocks noGrp="1"/>
          </p:cNvSpPr>
          <p:nvPr>
            <p:ph type="body" idx="2"/>
          </p:nvPr>
        </p:nvSpPr>
        <p:spPr/>
        <p:txBody>
          <a:bodyPr>
            <a:normAutofit/>
          </a:bodyPr>
          <a:lstStyle/>
          <a:p>
            <a:r>
              <a:rPr lang="en-GB" dirty="0"/>
              <a:t>3PAs:</a:t>
            </a:r>
          </a:p>
          <a:p>
            <a:pPr marL="571500" indent="-342900">
              <a:buFont typeface="Arial" panose="020B0604020202020204" pitchFamily="34" charset="0"/>
              <a:buChar char="•"/>
            </a:pPr>
            <a:r>
              <a:rPr lang="en-GB" dirty="0"/>
              <a:t>Make sure their Apps and Application Server are compatible with Unified Push</a:t>
            </a:r>
          </a:p>
          <a:p>
            <a:pPr marL="571500" indent="-342900">
              <a:buFont typeface="Arial" panose="020B0604020202020204" pitchFamily="34" charset="0"/>
              <a:buChar char="•"/>
            </a:pPr>
            <a:r>
              <a:rPr lang="en-GB" dirty="0"/>
              <a:t>a</a:t>
            </a:r>
          </a:p>
          <a:p>
            <a:pPr marL="571500" indent="-342900">
              <a:buFont typeface="Arial" panose="020B0604020202020204" pitchFamily="34" charset="0"/>
              <a:buChar char="•"/>
            </a:pPr>
            <a:r>
              <a:rPr lang="en-GB" dirty="0"/>
              <a:t>a</a:t>
            </a:r>
          </a:p>
        </p:txBody>
      </p:sp>
      <p:sp>
        <p:nvSpPr>
          <p:cNvPr id="5" name="Rectangle 4">
            <a:extLst>
              <a:ext uri="{FF2B5EF4-FFF2-40B4-BE49-F238E27FC236}">
                <a16:creationId xmlns:a16="http://schemas.microsoft.com/office/drawing/2014/main" id="{A0EF03E8-2DF1-A53B-94F3-287C7AF5B7DD}"/>
              </a:ext>
            </a:extLst>
          </p:cNvPr>
          <p:cNvSpPr/>
          <p:nvPr/>
        </p:nvSpPr>
        <p:spPr>
          <a:xfrm>
            <a:off x="2349500" y="1146707"/>
            <a:ext cx="1993900" cy="4711167"/>
          </a:xfrm>
          <a:prstGeom prst="rect">
            <a:avLst/>
          </a:prstGeom>
          <a:solidFill>
            <a:schemeClr val="accent1">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endParaRPr lang="en-GB" sz="1800" b="1" dirty="0">
              <a:solidFill>
                <a:schemeClr val="tx1"/>
              </a:solidFill>
            </a:endParaRPr>
          </a:p>
          <a:p>
            <a:pPr algn="ctr"/>
            <a:r>
              <a:rPr lang="en-GB" sz="1800" b="1" dirty="0">
                <a:solidFill>
                  <a:schemeClr val="tx1"/>
                </a:solidFill>
              </a:rPr>
              <a:t>3PAs</a:t>
            </a:r>
            <a:endParaRPr lang="en-GB" b="1" dirty="0">
              <a:solidFill>
                <a:schemeClr val="tx1"/>
              </a:solidFill>
            </a:endParaRPr>
          </a:p>
        </p:txBody>
      </p:sp>
    </p:spTree>
    <p:extLst>
      <p:ext uri="{BB962C8B-B14F-4D97-AF65-F5344CB8AC3E}">
        <p14:creationId xmlns:p14="http://schemas.microsoft.com/office/powerpoint/2010/main" val="1378749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FA689E-800E-7EB8-CC7E-9F007F5240BE}"/>
              </a:ext>
            </a:extLst>
          </p:cNvPr>
          <p:cNvSpPr>
            <a:spLocks noGrp="1"/>
          </p:cNvSpPr>
          <p:nvPr>
            <p:ph type="body" idx="1"/>
          </p:nvPr>
        </p:nvSpPr>
        <p:spPr>
          <a:xfrm>
            <a:off x="288158" y="1034216"/>
            <a:ext cx="5564392" cy="3684588"/>
          </a:xfrm>
        </p:spPr>
        <p:txBody>
          <a:bodyPr/>
          <a:lstStyle/>
          <a:p>
            <a:r>
              <a:rPr lang="en-GB" dirty="0">
                <a:effectLst/>
                <a:latin typeface="Helvetica" pitchFamily="2" charset="0"/>
              </a:rPr>
              <a:t>Existing solution for OEM part / 3rd party application POC</a:t>
            </a:r>
          </a:p>
        </p:txBody>
      </p:sp>
      <p:sp>
        <p:nvSpPr>
          <p:cNvPr id="3" name="Slide Number Placeholder 2">
            <a:extLst>
              <a:ext uri="{FF2B5EF4-FFF2-40B4-BE49-F238E27FC236}">
                <a16:creationId xmlns:a16="http://schemas.microsoft.com/office/drawing/2014/main" id="{37DAAC84-33B9-1E54-C5DA-10EFF1625C8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8</a:t>
            </a:fld>
            <a:endParaRPr b="0">
              <a:solidFill>
                <a:srgbClr val="888888"/>
              </a:solidFill>
            </a:endParaRPr>
          </a:p>
        </p:txBody>
      </p:sp>
      <p:sp>
        <p:nvSpPr>
          <p:cNvPr id="4" name="Text Placeholder 3">
            <a:extLst>
              <a:ext uri="{FF2B5EF4-FFF2-40B4-BE49-F238E27FC236}">
                <a16:creationId xmlns:a16="http://schemas.microsoft.com/office/drawing/2014/main" id="{E0752F50-6763-73FD-60BA-868C21FD8AB3}"/>
              </a:ext>
            </a:extLst>
          </p:cNvPr>
          <p:cNvSpPr>
            <a:spLocks noGrp="1"/>
          </p:cNvSpPr>
          <p:nvPr>
            <p:ph type="body" idx="2"/>
          </p:nvPr>
        </p:nvSpPr>
        <p:spPr>
          <a:xfrm>
            <a:off x="6219570" y="2027201"/>
            <a:ext cx="5564392" cy="4183677"/>
          </a:xfrm>
        </p:spPr>
        <p:txBody>
          <a:bodyPr>
            <a:normAutofit/>
          </a:bodyPr>
          <a:lstStyle/>
          <a:p>
            <a:pPr marL="685800" indent="-457200">
              <a:buFont typeface="+mj-lt"/>
              <a:buAutoNum type="arabicPeriod"/>
            </a:pPr>
            <a:r>
              <a:rPr lang="en-GB" dirty="0">
                <a:effectLst/>
                <a:latin typeface="Helvetica" pitchFamily="2" charset="0"/>
              </a:rPr>
              <a:t>Use </a:t>
            </a:r>
            <a:r>
              <a:rPr lang="en-GB" dirty="0" err="1">
                <a:solidFill>
                  <a:srgbClr val="8CB78F"/>
                </a:solidFill>
                <a:effectLst/>
                <a:latin typeface="Helvetica" pitchFamily="2" charset="0"/>
              </a:rPr>
              <a:t>ntfy.sh</a:t>
            </a:r>
            <a:r>
              <a:rPr lang="en-GB" dirty="0">
                <a:solidFill>
                  <a:srgbClr val="8CB78F"/>
                </a:solidFill>
                <a:effectLst/>
                <a:latin typeface="Helvetica" pitchFamily="2" charset="0"/>
              </a:rPr>
              <a:t> </a:t>
            </a:r>
            <a:r>
              <a:rPr lang="en-GB" dirty="0">
                <a:effectLst/>
                <a:latin typeface="Helvetica" pitchFamily="2" charset="0"/>
              </a:rPr>
              <a:t>as the push server and distributor</a:t>
            </a:r>
          </a:p>
          <a:p>
            <a:pPr marL="1143000" lvl="1" indent="-457200">
              <a:buFont typeface="Arial" panose="020B0604020202020204" pitchFamily="34" charset="0"/>
              <a:buChar char="•"/>
            </a:pPr>
            <a:r>
              <a:rPr lang="en-GB" dirty="0">
                <a:effectLst/>
                <a:latin typeface="Helvetica" pitchFamily="2" charset="0"/>
              </a:rPr>
              <a:t>Easily installable on the head unit as an .apk1</a:t>
            </a:r>
          </a:p>
          <a:p>
            <a:pPr marL="1143000" lvl="1" indent="-457200">
              <a:buFont typeface="Arial" panose="020B0604020202020204" pitchFamily="34" charset="0"/>
              <a:buChar char="•"/>
            </a:pPr>
            <a:r>
              <a:rPr lang="en-GB" dirty="0">
                <a:effectLst/>
                <a:latin typeface="Helvetica" pitchFamily="2" charset="0"/>
              </a:rPr>
              <a:t>Provides a free push server we can use for the POC</a:t>
            </a:r>
          </a:p>
          <a:p>
            <a:r>
              <a:rPr lang="en-GB" dirty="0">
                <a:effectLst/>
                <a:latin typeface="Helvetica" pitchFamily="2" charset="0"/>
              </a:rPr>
              <a:t>2. Install the 3rd party application POC that implements </a:t>
            </a:r>
            <a:r>
              <a:rPr lang="en-GB" dirty="0" err="1">
                <a:effectLst/>
                <a:latin typeface="Helvetica" pitchFamily="2" charset="0"/>
              </a:rPr>
              <a:t>UnifiedPush</a:t>
            </a:r>
            <a:endParaRPr lang="en-GB" dirty="0">
              <a:effectLst/>
              <a:latin typeface="Helvetica" pitchFamily="2" charset="0"/>
            </a:endParaRPr>
          </a:p>
          <a:p>
            <a:r>
              <a:rPr lang="en-GB" dirty="0">
                <a:latin typeface="Helvetica" pitchFamily="2" charset="0"/>
              </a:rPr>
              <a:t>→</a:t>
            </a:r>
            <a:r>
              <a:rPr lang="en-GB" dirty="0">
                <a:effectLst/>
                <a:latin typeface="Helvetica" pitchFamily="2" charset="0"/>
              </a:rPr>
              <a:t> Evaluate the end-user experience</a:t>
            </a:r>
          </a:p>
          <a:p>
            <a:r>
              <a:rPr lang="en-GB" dirty="0">
                <a:solidFill>
                  <a:srgbClr val="7F5393"/>
                </a:solidFill>
                <a:effectLst/>
                <a:latin typeface="Helvetica" pitchFamily="2" charset="0"/>
              </a:rPr>
              <a:t>Time requirements</a:t>
            </a:r>
            <a:r>
              <a:rPr lang="en-GB" dirty="0">
                <a:effectLst/>
                <a:latin typeface="Helvetica" pitchFamily="2" charset="0"/>
              </a:rPr>
              <a:t>: &lt;1 hour once the 3rd party application POC is available</a:t>
            </a:r>
          </a:p>
          <a:p>
            <a:endParaRPr lang="en-GB" dirty="0"/>
          </a:p>
        </p:txBody>
      </p:sp>
      <p:sp>
        <p:nvSpPr>
          <p:cNvPr id="5" name="Title 4">
            <a:extLst>
              <a:ext uri="{FF2B5EF4-FFF2-40B4-BE49-F238E27FC236}">
                <a16:creationId xmlns:a16="http://schemas.microsoft.com/office/drawing/2014/main" id="{DB8AFA33-DBEB-C177-4506-B526915B494F}"/>
              </a:ext>
            </a:extLst>
          </p:cNvPr>
          <p:cNvSpPr>
            <a:spLocks noGrp="1"/>
          </p:cNvSpPr>
          <p:nvPr>
            <p:ph type="title"/>
          </p:nvPr>
        </p:nvSpPr>
        <p:spPr/>
        <p:txBody>
          <a:bodyPr/>
          <a:lstStyle/>
          <a:p>
            <a:r>
              <a:rPr lang="en-GB" dirty="0" err="1"/>
              <a:t>UnifiedPush</a:t>
            </a:r>
            <a:r>
              <a:rPr lang="en-GB" dirty="0"/>
              <a:t> BMW PoC</a:t>
            </a:r>
          </a:p>
        </p:txBody>
      </p:sp>
      <p:pic>
        <p:nvPicPr>
          <p:cNvPr id="8" name="Picture 7" descr="A diagram of a cloud server&#10;&#10;Description automatically generated">
            <a:extLst>
              <a:ext uri="{FF2B5EF4-FFF2-40B4-BE49-F238E27FC236}">
                <a16:creationId xmlns:a16="http://schemas.microsoft.com/office/drawing/2014/main" id="{F95264EB-83A9-E0B5-1819-02C3953484C6}"/>
              </a:ext>
            </a:extLst>
          </p:cNvPr>
          <p:cNvPicPr>
            <a:picLocks noChangeAspect="1"/>
          </p:cNvPicPr>
          <p:nvPr/>
        </p:nvPicPr>
        <p:blipFill>
          <a:blip r:embed="rId2"/>
          <a:stretch>
            <a:fillRect/>
          </a:stretch>
        </p:blipFill>
        <p:spPr>
          <a:xfrm>
            <a:off x="408038" y="2328862"/>
            <a:ext cx="5324633" cy="3580357"/>
          </a:xfrm>
          <a:prstGeom prst="rect">
            <a:avLst/>
          </a:prstGeom>
        </p:spPr>
      </p:pic>
    </p:spTree>
    <p:extLst>
      <p:ext uri="{BB962C8B-B14F-4D97-AF65-F5344CB8AC3E}">
        <p14:creationId xmlns:p14="http://schemas.microsoft.com/office/powerpoint/2010/main" val="4108800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F6147A-E6C5-4136-2288-F68650DE09EB}"/>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9</a:t>
            </a:fld>
            <a:endParaRPr b="0">
              <a:solidFill>
                <a:srgbClr val="888888"/>
              </a:solidFill>
            </a:endParaRPr>
          </a:p>
        </p:txBody>
      </p:sp>
      <p:sp>
        <p:nvSpPr>
          <p:cNvPr id="5" name="Title 4">
            <a:extLst>
              <a:ext uri="{FF2B5EF4-FFF2-40B4-BE49-F238E27FC236}">
                <a16:creationId xmlns:a16="http://schemas.microsoft.com/office/drawing/2014/main" id="{2A24228D-F65D-5AA9-5568-92DFACFC7DA2}"/>
              </a:ext>
            </a:extLst>
          </p:cNvPr>
          <p:cNvSpPr>
            <a:spLocks noGrp="1"/>
          </p:cNvSpPr>
          <p:nvPr>
            <p:ph type="title"/>
          </p:nvPr>
        </p:nvSpPr>
        <p:spPr/>
        <p:txBody>
          <a:bodyPr/>
          <a:lstStyle/>
          <a:p>
            <a:r>
              <a:rPr lang="en-GB" dirty="0"/>
              <a:t>Sequence Diagram (I)</a:t>
            </a:r>
          </a:p>
        </p:txBody>
      </p:sp>
      <p:grpSp>
        <p:nvGrpSpPr>
          <p:cNvPr id="17" name="Group 16">
            <a:extLst>
              <a:ext uri="{FF2B5EF4-FFF2-40B4-BE49-F238E27FC236}">
                <a16:creationId xmlns:a16="http://schemas.microsoft.com/office/drawing/2014/main" id="{88975E33-9896-20BD-1FBC-2F79284729B4}"/>
              </a:ext>
            </a:extLst>
          </p:cNvPr>
          <p:cNvGrpSpPr/>
          <p:nvPr/>
        </p:nvGrpSpPr>
        <p:grpSpPr>
          <a:xfrm>
            <a:off x="7603602" y="1105374"/>
            <a:ext cx="1274180" cy="1133363"/>
            <a:chOff x="5578033" y="1522065"/>
            <a:chExt cx="1274180" cy="1133363"/>
          </a:xfrm>
        </p:grpSpPr>
        <p:pic>
          <p:nvPicPr>
            <p:cNvPr id="8" name="Picture 7" descr="A diagram of a phone&#10;&#10;Description automatically generated">
              <a:extLst>
                <a:ext uri="{FF2B5EF4-FFF2-40B4-BE49-F238E27FC236}">
                  <a16:creationId xmlns:a16="http://schemas.microsoft.com/office/drawing/2014/main" id="{2EB20D3C-0F54-F45B-E09B-A35570E6EBA8}"/>
                </a:ext>
              </a:extLst>
            </p:cNvPr>
            <p:cNvPicPr>
              <a:picLocks noChangeAspect="1"/>
            </p:cNvPicPr>
            <p:nvPr/>
          </p:nvPicPr>
          <p:blipFill rotWithShape="1">
            <a:blip r:embed="rId3"/>
            <a:srcRect l="14102" t="6031" r="67695" b="77495"/>
            <a:stretch/>
          </p:blipFill>
          <p:spPr>
            <a:xfrm>
              <a:off x="5896820" y="1522065"/>
              <a:ext cx="636607" cy="612557"/>
            </a:xfrm>
            <a:prstGeom prst="rect">
              <a:avLst/>
            </a:prstGeom>
          </p:spPr>
        </p:pic>
        <p:sp>
          <p:nvSpPr>
            <p:cNvPr id="13" name="TextBox 12">
              <a:extLst>
                <a:ext uri="{FF2B5EF4-FFF2-40B4-BE49-F238E27FC236}">
                  <a16:creationId xmlns:a16="http://schemas.microsoft.com/office/drawing/2014/main" id="{A20136E4-8AEC-2A10-DA0C-B5A94F852A0B}"/>
                </a:ext>
              </a:extLst>
            </p:cNvPr>
            <p:cNvSpPr txBox="1"/>
            <p:nvPr/>
          </p:nvSpPr>
          <p:spPr>
            <a:xfrm>
              <a:off x="5578033" y="2347651"/>
              <a:ext cx="1274180" cy="307777"/>
            </a:xfrm>
            <a:prstGeom prst="rect">
              <a:avLst/>
            </a:prstGeom>
            <a:noFill/>
          </p:spPr>
          <p:txBody>
            <a:bodyPr wrap="square">
              <a:spAutoFit/>
            </a:bodyPr>
            <a:lstStyle/>
            <a:p>
              <a:pPr algn="ctr"/>
              <a:r>
                <a:rPr lang="en-GB" dirty="0"/>
                <a:t>Push Server</a:t>
              </a:r>
            </a:p>
          </p:txBody>
        </p:sp>
      </p:grpSp>
      <p:grpSp>
        <p:nvGrpSpPr>
          <p:cNvPr id="18" name="Group 17">
            <a:extLst>
              <a:ext uri="{FF2B5EF4-FFF2-40B4-BE49-F238E27FC236}">
                <a16:creationId xmlns:a16="http://schemas.microsoft.com/office/drawing/2014/main" id="{DD016B98-8558-EBD3-CEA7-FF7E6BF2508A}"/>
              </a:ext>
            </a:extLst>
          </p:cNvPr>
          <p:cNvGrpSpPr/>
          <p:nvPr/>
        </p:nvGrpSpPr>
        <p:grpSpPr>
          <a:xfrm>
            <a:off x="9616151" y="1105374"/>
            <a:ext cx="1692313" cy="1133363"/>
            <a:chOff x="7590582" y="1522065"/>
            <a:chExt cx="1692313" cy="1133363"/>
          </a:xfrm>
        </p:grpSpPr>
        <p:pic>
          <p:nvPicPr>
            <p:cNvPr id="9" name="Picture 8" descr="A diagram of a phone&#10;&#10;Description automatically generated">
              <a:extLst>
                <a:ext uri="{FF2B5EF4-FFF2-40B4-BE49-F238E27FC236}">
                  <a16:creationId xmlns:a16="http://schemas.microsoft.com/office/drawing/2014/main" id="{DE8110E3-566D-74E3-821A-4C58EDE881F1}"/>
                </a:ext>
              </a:extLst>
            </p:cNvPr>
            <p:cNvPicPr>
              <a:picLocks noChangeAspect="1"/>
            </p:cNvPicPr>
            <p:nvPr/>
          </p:nvPicPr>
          <p:blipFill rotWithShape="1">
            <a:blip r:embed="rId3"/>
            <a:srcRect l="14102" t="6031" r="67695" b="77495"/>
            <a:stretch/>
          </p:blipFill>
          <p:spPr>
            <a:xfrm>
              <a:off x="8118435" y="1522065"/>
              <a:ext cx="636607" cy="612557"/>
            </a:xfrm>
            <a:prstGeom prst="rect">
              <a:avLst/>
            </a:prstGeom>
          </p:spPr>
        </p:pic>
        <p:sp>
          <p:nvSpPr>
            <p:cNvPr id="14" name="TextBox 13">
              <a:extLst>
                <a:ext uri="{FF2B5EF4-FFF2-40B4-BE49-F238E27FC236}">
                  <a16:creationId xmlns:a16="http://schemas.microsoft.com/office/drawing/2014/main" id="{A969662A-2E2A-0882-FE36-2DB1EEC29370}"/>
                </a:ext>
              </a:extLst>
            </p:cNvPr>
            <p:cNvSpPr txBox="1"/>
            <p:nvPr/>
          </p:nvSpPr>
          <p:spPr>
            <a:xfrm>
              <a:off x="7590582" y="2347651"/>
              <a:ext cx="1692313" cy="307777"/>
            </a:xfrm>
            <a:prstGeom prst="rect">
              <a:avLst/>
            </a:prstGeom>
            <a:noFill/>
          </p:spPr>
          <p:txBody>
            <a:bodyPr wrap="square">
              <a:spAutoFit/>
            </a:bodyPr>
            <a:lstStyle/>
            <a:p>
              <a:pPr algn="ctr"/>
              <a:r>
                <a:rPr lang="en-GB" dirty="0"/>
                <a:t>3PA App Server</a:t>
              </a:r>
            </a:p>
          </p:txBody>
        </p:sp>
      </p:grpSp>
      <p:grpSp>
        <p:nvGrpSpPr>
          <p:cNvPr id="21" name="Group 20">
            <a:extLst>
              <a:ext uri="{FF2B5EF4-FFF2-40B4-BE49-F238E27FC236}">
                <a16:creationId xmlns:a16="http://schemas.microsoft.com/office/drawing/2014/main" id="{FB86F28B-83FA-57E5-B3DA-836F8F1F0178}"/>
              </a:ext>
            </a:extLst>
          </p:cNvPr>
          <p:cNvGrpSpPr/>
          <p:nvPr/>
        </p:nvGrpSpPr>
        <p:grpSpPr>
          <a:xfrm>
            <a:off x="3408743" y="965575"/>
            <a:ext cx="3443468" cy="1837487"/>
            <a:chOff x="1637818" y="1382266"/>
            <a:chExt cx="3443468" cy="1837487"/>
          </a:xfrm>
        </p:grpSpPr>
        <p:grpSp>
          <p:nvGrpSpPr>
            <p:cNvPr id="16" name="Group 15">
              <a:extLst>
                <a:ext uri="{FF2B5EF4-FFF2-40B4-BE49-F238E27FC236}">
                  <a16:creationId xmlns:a16="http://schemas.microsoft.com/office/drawing/2014/main" id="{06B6C27E-7288-2894-1EEC-A7CD288014AE}"/>
                </a:ext>
              </a:extLst>
            </p:cNvPr>
            <p:cNvGrpSpPr/>
            <p:nvPr/>
          </p:nvGrpSpPr>
          <p:grpSpPr>
            <a:xfrm>
              <a:off x="2841585" y="1382266"/>
              <a:ext cx="1035934" cy="1273162"/>
              <a:chOff x="2798179" y="1382266"/>
              <a:chExt cx="1035934" cy="1273162"/>
            </a:xfrm>
          </p:grpSpPr>
          <p:pic>
            <p:nvPicPr>
              <p:cNvPr id="6" name="Picture 5" descr="A diagram of a phone&#10;&#10;Description automatically generated">
                <a:extLst>
                  <a:ext uri="{FF2B5EF4-FFF2-40B4-BE49-F238E27FC236}">
                    <a16:creationId xmlns:a16="http://schemas.microsoft.com/office/drawing/2014/main" id="{94C4C333-551C-C65A-0C4B-357200847147}"/>
                  </a:ext>
                </a:extLst>
              </p:cNvPr>
              <p:cNvPicPr>
                <a:picLocks noChangeAspect="1"/>
              </p:cNvPicPr>
              <p:nvPr/>
            </p:nvPicPr>
            <p:blipFill rotWithShape="1">
              <a:blip r:embed="rId3"/>
              <a:srcRect l="14603" t="60085" r="67194" b="19681"/>
              <a:stretch/>
            </p:blipFill>
            <p:spPr>
              <a:xfrm>
                <a:off x="2997843" y="1382266"/>
                <a:ext cx="636607" cy="752356"/>
              </a:xfrm>
              <a:prstGeom prst="rect">
                <a:avLst/>
              </a:prstGeom>
            </p:spPr>
          </p:pic>
          <p:sp>
            <p:nvSpPr>
              <p:cNvPr id="12" name="TextBox 11">
                <a:extLst>
                  <a:ext uri="{FF2B5EF4-FFF2-40B4-BE49-F238E27FC236}">
                    <a16:creationId xmlns:a16="http://schemas.microsoft.com/office/drawing/2014/main" id="{B7178AE0-1DDE-E657-355B-81E4F9F74ADA}"/>
                  </a:ext>
                </a:extLst>
              </p:cNvPr>
              <p:cNvSpPr txBox="1"/>
              <p:nvPr/>
            </p:nvSpPr>
            <p:spPr>
              <a:xfrm>
                <a:off x="2798179" y="2347651"/>
                <a:ext cx="1035934" cy="307777"/>
              </a:xfrm>
              <a:prstGeom prst="rect">
                <a:avLst/>
              </a:prstGeom>
              <a:noFill/>
            </p:spPr>
            <p:txBody>
              <a:bodyPr wrap="square">
                <a:spAutoFit/>
              </a:bodyPr>
              <a:lstStyle/>
              <a:p>
                <a:pPr algn="ctr"/>
                <a:r>
                  <a:rPr lang="en-GB" dirty="0"/>
                  <a:t>Distributor</a:t>
                </a:r>
              </a:p>
            </p:txBody>
          </p:sp>
        </p:grpSp>
        <p:sp>
          <p:nvSpPr>
            <p:cNvPr id="20" name="TextBox 19">
              <a:extLst>
                <a:ext uri="{FF2B5EF4-FFF2-40B4-BE49-F238E27FC236}">
                  <a16:creationId xmlns:a16="http://schemas.microsoft.com/office/drawing/2014/main" id="{68EE7ECF-5DAA-D456-CEF2-A0E7E5424B65}"/>
                </a:ext>
              </a:extLst>
            </p:cNvPr>
            <p:cNvSpPr txBox="1"/>
            <p:nvPr/>
          </p:nvSpPr>
          <p:spPr>
            <a:xfrm>
              <a:off x="1637818" y="2581117"/>
              <a:ext cx="3443468" cy="638636"/>
            </a:xfrm>
            <a:prstGeom prst="rect">
              <a:avLst/>
            </a:prstGeom>
            <a:noFill/>
          </p:spPr>
          <p:txBody>
            <a:bodyPr wrap="square">
              <a:spAutoFit/>
            </a:bodyPr>
            <a:lstStyle/>
            <a:p>
              <a:pPr algn="ctr"/>
              <a:r>
                <a:rPr lang="en-GB" sz="800" b="0" i="0" dirty="0" err="1">
                  <a:solidFill>
                    <a:srgbClr val="343A40"/>
                  </a:solidFill>
                  <a:effectLst/>
                  <a:latin typeface="Liberation Sans"/>
                </a:rPr>
                <a:t>org.unifiedpush.android.distributor.REGISTER</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org.unifiedpush.android.distributor.UNREGISTER</a:t>
              </a:r>
              <a:endParaRPr lang="en-GB" sz="800" b="0" i="0" dirty="0">
                <a:solidFill>
                  <a:srgbClr val="343A40"/>
                </a:solidFill>
                <a:effectLst/>
                <a:latin typeface="Liberation Sans"/>
              </a:endParaRPr>
            </a:p>
            <a:p>
              <a:pPr algn="ctr"/>
              <a:r>
                <a:rPr lang="en-GB" sz="1000" b="0" i="0" dirty="0" err="1">
                  <a:solidFill>
                    <a:srgbClr val="343A40"/>
                  </a:solidFill>
                  <a:effectLst/>
                  <a:latin typeface="Liberation Sans"/>
                </a:rPr>
                <a:t>org.unifiedpush.android.distributor.MESSAGE_ACK</a:t>
              </a:r>
              <a:endParaRPr lang="en-GB" sz="1000" b="0" i="0" dirty="0">
                <a:solidFill>
                  <a:srgbClr val="343A40"/>
                </a:solidFill>
                <a:effectLst/>
                <a:latin typeface="Liberation Sans"/>
              </a:endParaRPr>
            </a:p>
            <a:p>
              <a:pPr algn="ctr"/>
              <a:endParaRPr lang="en-GB" sz="800" b="0" i="0" dirty="0">
                <a:solidFill>
                  <a:srgbClr val="343A40"/>
                </a:solidFill>
                <a:effectLst/>
                <a:latin typeface="Liberation Sans"/>
              </a:endParaRPr>
            </a:p>
          </p:txBody>
        </p:sp>
      </p:grpSp>
      <p:grpSp>
        <p:nvGrpSpPr>
          <p:cNvPr id="23" name="Group 22">
            <a:extLst>
              <a:ext uri="{FF2B5EF4-FFF2-40B4-BE49-F238E27FC236}">
                <a16:creationId xmlns:a16="http://schemas.microsoft.com/office/drawing/2014/main" id="{3E94E394-A7B9-AFE2-DFC7-830A239A59C1}"/>
              </a:ext>
            </a:extLst>
          </p:cNvPr>
          <p:cNvGrpSpPr/>
          <p:nvPr/>
        </p:nvGrpSpPr>
        <p:grpSpPr>
          <a:xfrm>
            <a:off x="-108732" y="945931"/>
            <a:ext cx="3650587" cy="1947684"/>
            <a:chOff x="-444399" y="1362622"/>
            <a:chExt cx="3650587" cy="1947684"/>
          </a:xfrm>
        </p:grpSpPr>
        <p:grpSp>
          <p:nvGrpSpPr>
            <p:cNvPr id="15" name="Group 14">
              <a:extLst>
                <a:ext uri="{FF2B5EF4-FFF2-40B4-BE49-F238E27FC236}">
                  <a16:creationId xmlns:a16="http://schemas.microsoft.com/office/drawing/2014/main" id="{FB8630F0-0E5D-2007-D4BC-99FD76F9A78A}"/>
                </a:ext>
              </a:extLst>
            </p:cNvPr>
            <p:cNvGrpSpPr/>
            <p:nvPr/>
          </p:nvGrpSpPr>
          <p:grpSpPr>
            <a:xfrm>
              <a:off x="851352" y="1362622"/>
              <a:ext cx="1035934" cy="1292806"/>
              <a:chOff x="737886" y="1362622"/>
              <a:chExt cx="1035934" cy="1292806"/>
            </a:xfrm>
          </p:grpSpPr>
          <p:pic>
            <p:nvPicPr>
              <p:cNvPr id="7" name="Picture 6" descr="A diagram of a phone&#10;&#10;Description automatically generated">
                <a:extLst>
                  <a:ext uri="{FF2B5EF4-FFF2-40B4-BE49-F238E27FC236}">
                    <a16:creationId xmlns:a16="http://schemas.microsoft.com/office/drawing/2014/main" id="{96F0AC3C-2842-C025-C6A0-C4E207F2C1D4}"/>
                  </a:ext>
                </a:extLst>
              </p:cNvPr>
              <p:cNvPicPr>
                <a:picLocks noChangeAspect="1"/>
              </p:cNvPicPr>
              <p:nvPr/>
            </p:nvPicPr>
            <p:blipFill rotWithShape="1">
              <a:blip r:embed="rId3"/>
              <a:srcRect l="66989" t="58124" r="14807" b="21113"/>
              <a:stretch/>
            </p:blipFill>
            <p:spPr>
              <a:xfrm>
                <a:off x="937550" y="1362622"/>
                <a:ext cx="636607" cy="772000"/>
              </a:xfrm>
              <a:prstGeom prst="rect">
                <a:avLst/>
              </a:prstGeom>
            </p:spPr>
          </p:pic>
          <p:sp>
            <p:nvSpPr>
              <p:cNvPr id="11" name="TextBox 10">
                <a:extLst>
                  <a:ext uri="{FF2B5EF4-FFF2-40B4-BE49-F238E27FC236}">
                    <a16:creationId xmlns:a16="http://schemas.microsoft.com/office/drawing/2014/main" id="{0F01C467-1385-56B6-51F7-7A3CBF35229C}"/>
                  </a:ext>
                </a:extLst>
              </p:cNvPr>
              <p:cNvSpPr txBox="1"/>
              <p:nvPr/>
            </p:nvSpPr>
            <p:spPr>
              <a:xfrm>
                <a:off x="737886" y="2347651"/>
                <a:ext cx="1035934" cy="307777"/>
              </a:xfrm>
              <a:prstGeom prst="rect">
                <a:avLst/>
              </a:prstGeom>
              <a:noFill/>
            </p:spPr>
            <p:txBody>
              <a:bodyPr wrap="square">
                <a:spAutoFit/>
              </a:bodyPr>
              <a:lstStyle/>
              <a:p>
                <a:pPr algn="ctr"/>
                <a:r>
                  <a:rPr lang="en-GB" dirty="0"/>
                  <a:t>3PA</a:t>
                </a:r>
              </a:p>
            </p:txBody>
          </p:sp>
        </p:grpSp>
        <p:sp>
          <p:nvSpPr>
            <p:cNvPr id="22" name="TextBox 21">
              <a:extLst>
                <a:ext uri="{FF2B5EF4-FFF2-40B4-BE49-F238E27FC236}">
                  <a16:creationId xmlns:a16="http://schemas.microsoft.com/office/drawing/2014/main" id="{8C7CA7FD-4ECB-0111-012B-4B8056F4E07E}"/>
                </a:ext>
              </a:extLst>
            </p:cNvPr>
            <p:cNvSpPr txBox="1"/>
            <p:nvPr/>
          </p:nvSpPr>
          <p:spPr>
            <a:xfrm>
              <a:off x="-444399" y="2602420"/>
              <a:ext cx="3650587" cy="707886"/>
            </a:xfrm>
            <a:prstGeom prst="rect">
              <a:avLst/>
            </a:prstGeom>
            <a:noFill/>
          </p:spPr>
          <p:txBody>
            <a:bodyPr wrap="square">
              <a:spAutoFit/>
            </a:bodyPr>
            <a:lstStyle/>
            <a:p>
              <a:pPr algn="ctr"/>
              <a:r>
                <a:rPr lang="en-GB" sz="800" b="0" i="0" dirty="0" err="1">
                  <a:solidFill>
                    <a:srgbClr val="343A40"/>
                  </a:solidFill>
                  <a:effectLst/>
                  <a:latin typeface="Liberation Sans"/>
                </a:rPr>
                <a:t>org.unifiedpush.android.connector.NEW_ENDPOINT</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org.unifiedpush.android.connector.MESSAGE</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org.unifiedpush.android.connector.UNREGISTERED</a:t>
              </a:r>
              <a:endParaRPr lang="en-GB" sz="800" b="0" i="0" dirty="0">
                <a:solidFill>
                  <a:srgbClr val="343A40"/>
                </a:solidFill>
                <a:effectLst/>
                <a:latin typeface="Liberation Sans"/>
              </a:endParaRPr>
            </a:p>
            <a:p>
              <a:pPr algn="ctr"/>
              <a:r>
                <a:rPr lang="en-GB" sz="800" b="0" i="0" dirty="0" err="1">
                  <a:solidFill>
                    <a:srgbClr val="343A40"/>
                  </a:solidFill>
                  <a:effectLst/>
                  <a:latin typeface="Liberation Sans"/>
                </a:rPr>
                <a:t>org.unifiedpush.android.connector.REGISTRATION_FAILED</a:t>
              </a:r>
              <a:endParaRPr lang="en-GB" sz="800" b="0" i="0" dirty="0">
                <a:solidFill>
                  <a:srgbClr val="343A40"/>
                </a:solidFill>
                <a:effectLst/>
                <a:latin typeface="Liberation Sans"/>
              </a:endParaRPr>
            </a:p>
            <a:p>
              <a:pPr algn="ctr"/>
              <a:endParaRPr lang="en-GB" sz="800" b="0" i="0" dirty="0">
                <a:solidFill>
                  <a:srgbClr val="343A40"/>
                </a:solidFill>
                <a:effectLst/>
                <a:latin typeface="Liberation Sans"/>
              </a:endParaRPr>
            </a:p>
          </p:txBody>
        </p:sp>
      </p:grpSp>
      <p:cxnSp>
        <p:nvCxnSpPr>
          <p:cNvPr id="25" name="Straight Connector 24">
            <a:extLst>
              <a:ext uri="{FF2B5EF4-FFF2-40B4-BE49-F238E27FC236}">
                <a16:creationId xmlns:a16="http://schemas.microsoft.com/office/drawing/2014/main" id="{1C31DF89-52E3-0BA9-4258-43C05AA1B7BD}"/>
              </a:ext>
            </a:extLst>
          </p:cNvPr>
          <p:cNvCxnSpPr>
            <a:cxnSpLocks/>
          </p:cNvCxnSpPr>
          <p:nvPr/>
        </p:nvCxnSpPr>
        <p:spPr>
          <a:xfrm flipH="1">
            <a:off x="1713053" y="2803062"/>
            <a:ext cx="23801" cy="3626858"/>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D68F062-97D2-7C5D-00FD-9CF20F0FB622}"/>
              </a:ext>
            </a:extLst>
          </p:cNvPr>
          <p:cNvCxnSpPr>
            <a:cxnSpLocks/>
          </p:cNvCxnSpPr>
          <p:nvPr/>
        </p:nvCxnSpPr>
        <p:spPr>
          <a:xfrm>
            <a:off x="5173341" y="2803062"/>
            <a:ext cx="0" cy="3582412"/>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D54A19E-2E9C-700E-0D55-766D6E20035D}"/>
              </a:ext>
            </a:extLst>
          </p:cNvPr>
          <p:cNvCxnSpPr>
            <a:cxnSpLocks/>
          </p:cNvCxnSpPr>
          <p:nvPr/>
        </p:nvCxnSpPr>
        <p:spPr>
          <a:xfrm>
            <a:off x="8237183" y="2611791"/>
            <a:ext cx="0" cy="3784409"/>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6B6B484-B667-B9F8-FDCE-67BFEBB8B7CA}"/>
              </a:ext>
            </a:extLst>
          </p:cNvPr>
          <p:cNvCxnSpPr>
            <a:cxnSpLocks/>
          </p:cNvCxnSpPr>
          <p:nvPr/>
        </p:nvCxnSpPr>
        <p:spPr>
          <a:xfrm>
            <a:off x="10462307" y="2526063"/>
            <a:ext cx="0" cy="3784409"/>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14EBC2C-9E58-0FE9-2E66-9D42F3CD13B1}"/>
              </a:ext>
            </a:extLst>
          </p:cNvPr>
          <p:cNvCxnSpPr/>
          <p:nvPr/>
        </p:nvCxnSpPr>
        <p:spPr>
          <a:xfrm>
            <a:off x="1713053" y="3100381"/>
            <a:ext cx="3453843"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EB42303-D797-F7C6-E8A9-179EA523F614}"/>
              </a:ext>
            </a:extLst>
          </p:cNvPr>
          <p:cNvCxnSpPr/>
          <p:nvPr/>
        </p:nvCxnSpPr>
        <p:spPr>
          <a:xfrm>
            <a:off x="1736864" y="3481384"/>
            <a:ext cx="3453843" cy="0"/>
          </a:xfrm>
          <a:prstGeom prst="straightConnector1">
            <a:avLst/>
          </a:prstGeom>
          <a:ln w="12700">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FE0176-7CF9-2F0B-C24E-E04118085FDF}"/>
              </a:ext>
            </a:extLst>
          </p:cNvPr>
          <p:cNvSpPr txBox="1"/>
          <p:nvPr/>
        </p:nvSpPr>
        <p:spPr>
          <a:xfrm>
            <a:off x="1229621" y="3222128"/>
            <a:ext cx="4490523" cy="246221"/>
          </a:xfrm>
          <a:prstGeom prst="rect">
            <a:avLst/>
          </a:prstGeom>
          <a:noFill/>
        </p:spPr>
        <p:txBody>
          <a:bodyPr wrap="square">
            <a:spAutoFit/>
          </a:bodyPr>
          <a:lstStyle/>
          <a:p>
            <a:pPr algn="ctr"/>
            <a:r>
              <a:rPr lang="en-GB" sz="1000" b="0" i="0" dirty="0">
                <a:solidFill>
                  <a:srgbClr val="343A40"/>
                </a:solidFill>
                <a:effectLst/>
                <a:latin typeface="Liberation Sans"/>
              </a:rPr>
              <a:t>NEW_ENDPOINT (Token, Endpoint) or REGISTRATION_FAILED</a:t>
            </a:r>
            <a:endParaRPr lang="en-GB" sz="1000" dirty="0"/>
          </a:p>
        </p:txBody>
      </p:sp>
      <p:sp>
        <p:nvSpPr>
          <p:cNvPr id="36" name="TextBox 35">
            <a:extLst>
              <a:ext uri="{FF2B5EF4-FFF2-40B4-BE49-F238E27FC236}">
                <a16:creationId xmlns:a16="http://schemas.microsoft.com/office/drawing/2014/main" id="{FFDECED3-2073-BBD0-CD30-AAAA24697B5E}"/>
              </a:ext>
            </a:extLst>
          </p:cNvPr>
          <p:cNvSpPr txBox="1"/>
          <p:nvPr/>
        </p:nvSpPr>
        <p:spPr>
          <a:xfrm>
            <a:off x="1724926" y="2860168"/>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REGISTER (Application, Token)</a:t>
            </a:r>
            <a:endParaRPr lang="en-GB" sz="1000" dirty="0"/>
          </a:p>
        </p:txBody>
      </p:sp>
      <p:cxnSp>
        <p:nvCxnSpPr>
          <p:cNvPr id="37" name="Straight Arrow Connector 36">
            <a:extLst>
              <a:ext uri="{FF2B5EF4-FFF2-40B4-BE49-F238E27FC236}">
                <a16:creationId xmlns:a16="http://schemas.microsoft.com/office/drawing/2014/main" id="{2277AB61-73B7-8453-08BF-AFF6488D0EB3}"/>
              </a:ext>
            </a:extLst>
          </p:cNvPr>
          <p:cNvCxnSpPr>
            <a:cxnSpLocks/>
          </p:cNvCxnSpPr>
          <p:nvPr/>
        </p:nvCxnSpPr>
        <p:spPr>
          <a:xfrm>
            <a:off x="1722575" y="3867144"/>
            <a:ext cx="8739732"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3473ED8-EFD2-1B83-431F-E0CB91B5FA8D}"/>
              </a:ext>
            </a:extLst>
          </p:cNvPr>
          <p:cNvSpPr txBox="1"/>
          <p:nvPr/>
        </p:nvSpPr>
        <p:spPr>
          <a:xfrm>
            <a:off x="5004757" y="3630069"/>
            <a:ext cx="3440713" cy="246221"/>
          </a:xfrm>
          <a:prstGeom prst="rect">
            <a:avLst/>
          </a:prstGeom>
          <a:noFill/>
        </p:spPr>
        <p:txBody>
          <a:bodyPr wrap="square">
            <a:spAutoFit/>
          </a:bodyPr>
          <a:lstStyle/>
          <a:p>
            <a:pPr algn="ctr"/>
            <a:r>
              <a:rPr lang="en-GB" sz="1000" b="0" i="0" dirty="0" err="1">
                <a:solidFill>
                  <a:srgbClr val="343A40"/>
                </a:solidFill>
                <a:effectLst/>
                <a:latin typeface="Liberation Sans"/>
              </a:rPr>
              <a:t>SetPushSubscription</a:t>
            </a:r>
            <a:r>
              <a:rPr lang="en-GB" sz="1000" b="0" i="0" dirty="0">
                <a:solidFill>
                  <a:srgbClr val="343A40"/>
                </a:solidFill>
                <a:effectLst/>
                <a:latin typeface="Liberation Sans"/>
              </a:rPr>
              <a:t> (Endpoint, &lt;3PA specific client id&gt;))</a:t>
            </a:r>
            <a:endParaRPr lang="en-GB" sz="1000" dirty="0"/>
          </a:p>
        </p:txBody>
      </p:sp>
      <p:sp>
        <p:nvSpPr>
          <p:cNvPr id="43" name="Left Brace 42">
            <a:extLst>
              <a:ext uri="{FF2B5EF4-FFF2-40B4-BE49-F238E27FC236}">
                <a16:creationId xmlns:a16="http://schemas.microsoft.com/office/drawing/2014/main" id="{58020176-B2BC-DF72-E8A3-46AD81CB45B2}"/>
              </a:ext>
            </a:extLst>
          </p:cNvPr>
          <p:cNvSpPr/>
          <p:nvPr/>
        </p:nvSpPr>
        <p:spPr>
          <a:xfrm>
            <a:off x="5448781" y="2843498"/>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Left Brace 43">
            <a:extLst>
              <a:ext uri="{FF2B5EF4-FFF2-40B4-BE49-F238E27FC236}">
                <a16:creationId xmlns:a16="http://schemas.microsoft.com/office/drawing/2014/main" id="{42A9EC8D-8C14-3EC0-CCE8-F9401D126586}"/>
              </a:ext>
            </a:extLst>
          </p:cNvPr>
          <p:cNvSpPr/>
          <p:nvPr/>
        </p:nvSpPr>
        <p:spPr>
          <a:xfrm rot="10800000">
            <a:off x="7801463" y="2843498"/>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 name="TextBox 45">
            <a:extLst>
              <a:ext uri="{FF2B5EF4-FFF2-40B4-BE49-F238E27FC236}">
                <a16:creationId xmlns:a16="http://schemas.microsoft.com/office/drawing/2014/main" id="{4A3A32AD-37CF-55F6-F1CA-079FCA1B9F70}"/>
              </a:ext>
            </a:extLst>
          </p:cNvPr>
          <p:cNvSpPr txBox="1"/>
          <p:nvPr/>
        </p:nvSpPr>
        <p:spPr>
          <a:xfrm>
            <a:off x="5574298" y="2907702"/>
            <a:ext cx="2334951" cy="646331"/>
          </a:xfrm>
          <a:prstGeom prst="rect">
            <a:avLst/>
          </a:prstGeom>
          <a:noFill/>
        </p:spPr>
        <p:txBody>
          <a:bodyPr wrap="square">
            <a:spAutoFit/>
          </a:bodyPr>
          <a:lstStyle/>
          <a:p>
            <a:pPr algn="ctr"/>
            <a:r>
              <a:rPr lang="en-GB" sz="1200" dirty="0"/>
              <a:t>Interactions between Distributor and Push server are not defined by Unified Push</a:t>
            </a:r>
          </a:p>
        </p:txBody>
      </p:sp>
      <p:cxnSp>
        <p:nvCxnSpPr>
          <p:cNvPr id="47" name="Straight Arrow Connector 46">
            <a:extLst>
              <a:ext uri="{FF2B5EF4-FFF2-40B4-BE49-F238E27FC236}">
                <a16:creationId xmlns:a16="http://schemas.microsoft.com/office/drawing/2014/main" id="{AF028B9B-3524-9C4C-7E9E-D0615A857525}"/>
              </a:ext>
            </a:extLst>
          </p:cNvPr>
          <p:cNvCxnSpPr>
            <a:cxnSpLocks/>
          </p:cNvCxnSpPr>
          <p:nvPr/>
        </p:nvCxnSpPr>
        <p:spPr>
          <a:xfrm>
            <a:off x="8237183" y="5233998"/>
            <a:ext cx="2225124"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18E9E03A-2877-1CDF-8124-8C939E81DCD7}"/>
              </a:ext>
            </a:extLst>
          </p:cNvPr>
          <p:cNvSpPr txBox="1"/>
          <p:nvPr/>
        </p:nvSpPr>
        <p:spPr>
          <a:xfrm>
            <a:off x="8253518" y="5017825"/>
            <a:ext cx="2225124" cy="246221"/>
          </a:xfrm>
          <a:prstGeom prst="rect">
            <a:avLst/>
          </a:prstGeom>
          <a:noFill/>
        </p:spPr>
        <p:txBody>
          <a:bodyPr wrap="square">
            <a:spAutoFit/>
          </a:bodyPr>
          <a:lstStyle/>
          <a:p>
            <a:pPr algn="ctr"/>
            <a:r>
              <a:rPr lang="en-GB" sz="1000" b="0" i="0" dirty="0" err="1">
                <a:solidFill>
                  <a:srgbClr val="343A40"/>
                </a:solidFill>
                <a:effectLst/>
                <a:latin typeface="Liberation Sans"/>
              </a:rPr>
              <a:t>PushMessage</a:t>
            </a:r>
            <a:r>
              <a:rPr lang="en-GB" sz="1000" dirty="0">
                <a:solidFill>
                  <a:srgbClr val="343A40"/>
                </a:solidFill>
                <a:latin typeface="Liberation Sans"/>
              </a:rPr>
              <a:t>: Post (Message)</a:t>
            </a:r>
            <a:endParaRPr lang="en-GB" sz="1000" dirty="0"/>
          </a:p>
        </p:txBody>
      </p:sp>
      <p:sp>
        <p:nvSpPr>
          <p:cNvPr id="52" name="TextBox 51">
            <a:extLst>
              <a:ext uri="{FF2B5EF4-FFF2-40B4-BE49-F238E27FC236}">
                <a16:creationId xmlns:a16="http://schemas.microsoft.com/office/drawing/2014/main" id="{4D86B51D-0CB4-F1BA-6980-40D7EA82F6DA}"/>
              </a:ext>
            </a:extLst>
          </p:cNvPr>
          <p:cNvSpPr txBox="1"/>
          <p:nvPr/>
        </p:nvSpPr>
        <p:spPr>
          <a:xfrm>
            <a:off x="1841247" y="3477005"/>
            <a:ext cx="3244708" cy="246221"/>
          </a:xfrm>
          <a:prstGeom prst="rect">
            <a:avLst/>
          </a:prstGeom>
          <a:noFill/>
        </p:spPr>
        <p:txBody>
          <a:bodyPr wrap="square">
            <a:spAutoFit/>
          </a:bodyPr>
          <a:lstStyle/>
          <a:p>
            <a:r>
              <a:rPr lang="en-GB" sz="1000" b="0" i="0" dirty="0">
                <a:solidFill>
                  <a:srgbClr val="343A40"/>
                </a:solidFill>
                <a:effectLst/>
                <a:latin typeface="Liberation Sans"/>
              </a:rPr>
              <a:t>Unique endpoint associated with the token: RFC 3987</a:t>
            </a:r>
            <a:endParaRPr lang="en-GB" sz="1000" dirty="0"/>
          </a:p>
        </p:txBody>
      </p:sp>
      <p:cxnSp>
        <p:nvCxnSpPr>
          <p:cNvPr id="53" name="Straight Arrow Connector 52">
            <a:extLst>
              <a:ext uri="{FF2B5EF4-FFF2-40B4-BE49-F238E27FC236}">
                <a16:creationId xmlns:a16="http://schemas.microsoft.com/office/drawing/2014/main" id="{F871D968-18E4-BEE7-82E8-C46019693601}"/>
              </a:ext>
            </a:extLst>
          </p:cNvPr>
          <p:cNvCxnSpPr>
            <a:cxnSpLocks/>
          </p:cNvCxnSpPr>
          <p:nvPr/>
        </p:nvCxnSpPr>
        <p:spPr>
          <a:xfrm>
            <a:off x="8232418" y="4329111"/>
            <a:ext cx="2225124"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5EE7508-39BC-72F6-6BB5-C03B509A9803}"/>
              </a:ext>
            </a:extLst>
          </p:cNvPr>
          <p:cNvSpPr txBox="1"/>
          <p:nvPr/>
        </p:nvSpPr>
        <p:spPr>
          <a:xfrm>
            <a:off x="8248753" y="4112939"/>
            <a:ext cx="2225124" cy="246221"/>
          </a:xfrm>
          <a:prstGeom prst="rect">
            <a:avLst/>
          </a:prstGeom>
          <a:noFill/>
        </p:spPr>
        <p:txBody>
          <a:bodyPr wrap="square">
            <a:spAutoFit/>
          </a:bodyPr>
          <a:lstStyle/>
          <a:p>
            <a:pPr algn="ctr"/>
            <a:r>
              <a:rPr lang="en-GB" sz="1000" dirty="0">
                <a:solidFill>
                  <a:srgbClr val="343A40"/>
                </a:solidFill>
                <a:latin typeface="Liberation Sans"/>
              </a:rPr>
              <a:t>ENDPOINT Get</a:t>
            </a:r>
            <a:endParaRPr lang="en-GB" sz="1000" dirty="0"/>
          </a:p>
        </p:txBody>
      </p:sp>
      <p:cxnSp>
        <p:nvCxnSpPr>
          <p:cNvPr id="55" name="Straight Arrow Connector 54">
            <a:extLst>
              <a:ext uri="{FF2B5EF4-FFF2-40B4-BE49-F238E27FC236}">
                <a16:creationId xmlns:a16="http://schemas.microsoft.com/office/drawing/2014/main" id="{64E9EFC4-DA93-4035-7A09-A57F7AFB2EE1}"/>
              </a:ext>
            </a:extLst>
          </p:cNvPr>
          <p:cNvCxnSpPr>
            <a:cxnSpLocks/>
          </p:cNvCxnSpPr>
          <p:nvPr/>
        </p:nvCxnSpPr>
        <p:spPr>
          <a:xfrm>
            <a:off x="8241939" y="4652965"/>
            <a:ext cx="2225124"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C831B72-47BF-12CB-8AC8-F8A531941479}"/>
              </a:ext>
            </a:extLst>
          </p:cNvPr>
          <p:cNvSpPr txBox="1"/>
          <p:nvPr/>
        </p:nvSpPr>
        <p:spPr>
          <a:xfrm>
            <a:off x="8258274" y="4422505"/>
            <a:ext cx="2225124" cy="261610"/>
          </a:xfrm>
          <a:prstGeom prst="rect">
            <a:avLst/>
          </a:prstGeom>
          <a:noFill/>
        </p:spPr>
        <p:txBody>
          <a:bodyPr wrap="square">
            <a:spAutoFit/>
          </a:bodyPr>
          <a:lstStyle/>
          <a:p>
            <a:pPr algn="ctr"/>
            <a:r>
              <a:rPr lang="en-GB" sz="1100" b="0" i="0" dirty="0">
                <a:solidFill>
                  <a:srgbClr val="5F5F5F"/>
                </a:solidFill>
                <a:effectLst/>
                <a:latin typeface="Liberation Mono"/>
              </a:rPr>
              <a:t>{</a:t>
            </a:r>
            <a:r>
              <a:rPr lang="en-GB" sz="1100" b="0" i="0" dirty="0">
                <a:solidFill>
                  <a:srgbClr val="000080"/>
                </a:solidFill>
                <a:effectLst/>
                <a:latin typeface="Liberation Mono"/>
              </a:rPr>
              <a:t>"</a:t>
            </a:r>
            <a:r>
              <a:rPr lang="en-GB" sz="1100" b="0" i="0" dirty="0" err="1">
                <a:solidFill>
                  <a:srgbClr val="000080"/>
                </a:solidFill>
                <a:effectLst/>
                <a:latin typeface="Liberation Mono"/>
              </a:rPr>
              <a:t>unifiedpush</a:t>
            </a:r>
            <a:r>
              <a:rPr lang="en-GB" sz="1100" b="0" i="0" dirty="0">
                <a:solidFill>
                  <a:srgbClr val="000080"/>
                </a:solidFill>
                <a:effectLst/>
                <a:latin typeface="Liberation Mono"/>
              </a:rPr>
              <a:t>"</a:t>
            </a:r>
            <a:r>
              <a:rPr lang="en-GB" sz="1100" b="0" i="0" dirty="0">
                <a:solidFill>
                  <a:srgbClr val="5F5F5F"/>
                </a:solidFill>
                <a:effectLst/>
                <a:latin typeface="Liberation Mono"/>
              </a:rPr>
              <a:t>:{</a:t>
            </a:r>
            <a:r>
              <a:rPr lang="en-GB" sz="1100" b="0" i="0" dirty="0">
                <a:solidFill>
                  <a:srgbClr val="000080"/>
                </a:solidFill>
                <a:effectLst/>
                <a:latin typeface="Liberation Mono"/>
              </a:rPr>
              <a:t>"version"</a:t>
            </a:r>
            <a:r>
              <a:rPr lang="en-GB" sz="1100" b="0" i="0" dirty="0">
                <a:solidFill>
                  <a:srgbClr val="5F5F5F"/>
                </a:solidFill>
                <a:effectLst/>
                <a:latin typeface="Liberation Mono"/>
              </a:rPr>
              <a:t>:</a:t>
            </a:r>
            <a:r>
              <a:rPr lang="en-GB" sz="1100" b="0" i="0" dirty="0">
                <a:solidFill>
                  <a:srgbClr val="027E83"/>
                </a:solidFill>
                <a:effectLst/>
                <a:latin typeface="Liberation Mono"/>
              </a:rPr>
              <a:t>1</a:t>
            </a:r>
            <a:r>
              <a:rPr lang="en-GB" sz="1100" b="0" i="0" dirty="0">
                <a:solidFill>
                  <a:srgbClr val="5F5F5F"/>
                </a:solidFill>
                <a:effectLst/>
                <a:latin typeface="Liberation Mono"/>
              </a:rPr>
              <a:t>}}</a:t>
            </a:r>
            <a:endParaRPr lang="en-GB" sz="1000" dirty="0"/>
          </a:p>
        </p:txBody>
      </p:sp>
      <p:cxnSp>
        <p:nvCxnSpPr>
          <p:cNvPr id="58" name="Straight Arrow Connector 57">
            <a:extLst>
              <a:ext uri="{FF2B5EF4-FFF2-40B4-BE49-F238E27FC236}">
                <a16:creationId xmlns:a16="http://schemas.microsoft.com/office/drawing/2014/main" id="{4F52FEAF-F2B6-0B78-13E2-817EF1ADA609}"/>
              </a:ext>
            </a:extLst>
          </p:cNvPr>
          <p:cNvCxnSpPr>
            <a:cxnSpLocks/>
          </p:cNvCxnSpPr>
          <p:nvPr/>
        </p:nvCxnSpPr>
        <p:spPr>
          <a:xfrm>
            <a:off x="8237173" y="5891228"/>
            <a:ext cx="2225124"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3F6CAFC6-4151-A5A8-312A-F082383A1130}"/>
              </a:ext>
            </a:extLst>
          </p:cNvPr>
          <p:cNvSpPr txBox="1"/>
          <p:nvPr/>
        </p:nvSpPr>
        <p:spPr>
          <a:xfrm>
            <a:off x="8253508" y="5660768"/>
            <a:ext cx="2225124" cy="246221"/>
          </a:xfrm>
          <a:prstGeom prst="rect">
            <a:avLst/>
          </a:prstGeom>
          <a:noFill/>
        </p:spPr>
        <p:txBody>
          <a:bodyPr wrap="square">
            <a:spAutoFit/>
          </a:bodyPr>
          <a:lstStyle/>
          <a:p>
            <a:pPr algn="ctr"/>
            <a:r>
              <a:rPr lang="en-GB" sz="1000" dirty="0"/>
              <a:t>Result (2xx OK, 4xx error)</a:t>
            </a:r>
          </a:p>
        </p:txBody>
      </p:sp>
      <p:sp>
        <p:nvSpPr>
          <p:cNvPr id="61" name="TextBox 60">
            <a:extLst>
              <a:ext uri="{FF2B5EF4-FFF2-40B4-BE49-F238E27FC236}">
                <a16:creationId xmlns:a16="http://schemas.microsoft.com/office/drawing/2014/main" id="{1A5F568A-767D-1C41-60C7-D8FD8D31BB70}"/>
              </a:ext>
            </a:extLst>
          </p:cNvPr>
          <p:cNvSpPr txBox="1"/>
          <p:nvPr/>
        </p:nvSpPr>
        <p:spPr>
          <a:xfrm>
            <a:off x="8258275" y="2872434"/>
            <a:ext cx="2182942" cy="523220"/>
          </a:xfrm>
          <a:prstGeom prst="rect">
            <a:avLst/>
          </a:prstGeom>
          <a:noFill/>
        </p:spPr>
        <p:txBody>
          <a:bodyPr wrap="square">
            <a:spAutoFit/>
          </a:bodyPr>
          <a:lstStyle/>
          <a:p>
            <a:pPr algn="ctr"/>
            <a:r>
              <a:rPr lang="en-GB" b="1" i="1" dirty="0">
                <a:solidFill>
                  <a:srgbClr val="000000"/>
                </a:solidFill>
                <a:effectLst/>
                <a:latin typeface="Arial" panose="020B0604020202020204" pitchFamily="34" charset="0"/>
              </a:rPr>
              <a:t>web push protocol</a:t>
            </a:r>
            <a:r>
              <a:rPr lang="en-GB" b="0" i="0" dirty="0">
                <a:solidFill>
                  <a:srgbClr val="000000"/>
                </a:solidFill>
                <a:effectLst/>
                <a:latin typeface="Arial" panose="020B0604020202020204" pitchFamily="34" charset="0"/>
              </a:rPr>
              <a:t> </a:t>
            </a:r>
            <a:r>
              <a:rPr lang="en-GB" b="0" i="0" dirty="0">
                <a:solidFill>
                  <a:srgbClr val="000000"/>
                </a:solidFill>
                <a:effectLst/>
                <a:latin typeface="Arial" panose="020B0604020202020204" pitchFamily="34" charset="0"/>
                <a:hlinkClick r:id="rId4" tooltip="Generic Event Delivery Using HTTP Push"/>
              </a:rPr>
              <a:t>RFC8030</a:t>
            </a:r>
            <a:endParaRPr lang="en-GB" dirty="0"/>
          </a:p>
        </p:txBody>
      </p:sp>
      <p:sp>
        <p:nvSpPr>
          <p:cNvPr id="63" name="Left Brace 62">
            <a:extLst>
              <a:ext uri="{FF2B5EF4-FFF2-40B4-BE49-F238E27FC236}">
                <a16:creationId xmlns:a16="http://schemas.microsoft.com/office/drawing/2014/main" id="{0543B7F2-E4E1-DC17-05C9-804D511F233D}"/>
              </a:ext>
            </a:extLst>
          </p:cNvPr>
          <p:cNvSpPr/>
          <p:nvPr/>
        </p:nvSpPr>
        <p:spPr>
          <a:xfrm>
            <a:off x="8272946" y="2824446"/>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Left Brace 63">
            <a:extLst>
              <a:ext uri="{FF2B5EF4-FFF2-40B4-BE49-F238E27FC236}">
                <a16:creationId xmlns:a16="http://schemas.microsoft.com/office/drawing/2014/main" id="{18C9BCCC-3515-318A-049D-A504F1F96482}"/>
              </a:ext>
            </a:extLst>
          </p:cNvPr>
          <p:cNvSpPr/>
          <p:nvPr/>
        </p:nvSpPr>
        <p:spPr>
          <a:xfrm rot="10800000">
            <a:off x="10254152" y="2824446"/>
            <a:ext cx="199663" cy="621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7" name="Straight Arrow Connector 66">
            <a:extLst>
              <a:ext uri="{FF2B5EF4-FFF2-40B4-BE49-F238E27FC236}">
                <a16:creationId xmlns:a16="http://schemas.microsoft.com/office/drawing/2014/main" id="{966337C5-B4A2-AC8E-CD99-B697EB606CE2}"/>
              </a:ext>
            </a:extLst>
          </p:cNvPr>
          <p:cNvCxnSpPr>
            <a:cxnSpLocks/>
          </p:cNvCxnSpPr>
          <p:nvPr/>
        </p:nvCxnSpPr>
        <p:spPr>
          <a:xfrm>
            <a:off x="5165639" y="5386398"/>
            <a:ext cx="3048759" cy="0"/>
          </a:xfrm>
          <a:prstGeom prst="straightConnector1">
            <a:avLst/>
          </a:prstGeom>
          <a:ln w="12700">
            <a:headEnd type="triangle"/>
            <a:tailEnd type="non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C4272A2F-3B25-0786-A865-71426066DA87}"/>
              </a:ext>
            </a:extLst>
          </p:cNvPr>
          <p:cNvSpPr txBox="1"/>
          <p:nvPr/>
        </p:nvSpPr>
        <p:spPr>
          <a:xfrm>
            <a:off x="5629211" y="5100078"/>
            <a:ext cx="2225124" cy="246221"/>
          </a:xfrm>
          <a:prstGeom prst="rect">
            <a:avLst/>
          </a:prstGeom>
          <a:noFill/>
        </p:spPr>
        <p:txBody>
          <a:bodyPr wrap="square">
            <a:spAutoFit/>
          </a:bodyPr>
          <a:lstStyle/>
          <a:p>
            <a:pPr algn="ctr"/>
            <a:r>
              <a:rPr lang="en-GB" sz="1000" b="0" i="0" dirty="0" err="1">
                <a:solidFill>
                  <a:srgbClr val="343A40"/>
                </a:solidFill>
                <a:effectLst/>
                <a:latin typeface="Liberation Sans"/>
              </a:rPr>
              <a:t>PushMessage</a:t>
            </a:r>
            <a:r>
              <a:rPr lang="en-GB" sz="1000" dirty="0">
                <a:solidFill>
                  <a:srgbClr val="343A40"/>
                </a:solidFill>
                <a:latin typeface="Liberation Sans"/>
              </a:rPr>
              <a:t>: Post (Message)</a:t>
            </a:r>
            <a:endParaRPr lang="en-GB" sz="1000" dirty="0"/>
          </a:p>
        </p:txBody>
      </p:sp>
      <p:sp>
        <p:nvSpPr>
          <p:cNvPr id="71" name="Left Bracket 70">
            <a:extLst>
              <a:ext uri="{FF2B5EF4-FFF2-40B4-BE49-F238E27FC236}">
                <a16:creationId xmlns:a16="http://schemas.microsoft.com/office/drawing/2014/main" id="{DA2E46CA-3CFD-EA67-C62D-BFEC16C4E62C}"/>
              </a:ext>
            </a:extLst>
          </p:cNvPr>
          <p:cNvSpPr/>
          <p:nvPr/>
        </p:nvSpPr>
        <p:spPr>
          <a:xfrm>
            <a:off x="10568745" y="2600982"/>
            <a:ext cx="204027" cy="77459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2" name="TextBox 71">
            <a:extLst>
              <a:ext uri="{FF2B5EF4-FFF2-40B4-BE49-F238E27FC236}">
                <a16:creationId xmlns:a16="http://schemas.microsoft.com/office/drawing/2014/main" id="{99D61D72-C75F-1893-8CF1-1A77B3F786C7}"/>
              </a:ext>
            </a:extLst>
          </p:cNvPr>
          <p:cNvSpPr txBox="1"/>
          <p:nvPr/>
        </p:nvSpPr>
        <p:spPr>
          <a:xfrm>
            <a:off x="10604154" y="2754650"/>
            <a:ext cx="1604314" cy="524311"/>
          </a:xfrm>
          <a:prstGeom prst="rect">
            <a:avLst/>
          </a:prstGeom>
          <a:noFill/>
        </p:spPr>
        <p:txBody>
          <a:bodyPr wrap="square" lIns="0" tIns="46800" rIns="0">
            <a:spAutoFit/>
          </a:bodyPr>
          <a:lstStyle/>
          <a:p>
            <a:pPr algn="ctr"/>
            <a:r>
              <a:rPr lang="en-GB" dirty="0"/>
              <a:t>Registration / Subscription</a:t>
            </a:r>
          </a:p>
        </p:txBody>
      </p:sp>
      <p:sp>
        <p:nvSpPr>
          <p:cNvPr id="73" name="Left Bracket 72">
            <a:extLst>
              <a:ext uri="{FF2B5EF4-FFF2-40B4-BE49-F238E27FC236}">
                <a16:creationId xmlns:a16="http://schemas.microsoft.com/office/drawing/2014/main" id="{C760AD5E-E22E-5CCB-CE61-372A29851FCD}"/>
              </a:ext>
            </a:extLst>
          </p:cNvPr>
          <p:cNvSpPr/>
          <p:nvPr/>
        </p:nvSpPr>
        <p:spPr>
          <a:xfrm>
            <a:off x="10563982" y="3501480"/>
            <a:ext cx="204026" cy="612291"/>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4" name="TextBox 73">
            <a:extLst>
              <a:ext uri="{FF2B5EF4-FFF2-40B4-BE49-F238E27FC236}">
                <a16:creationId xmlns:a16="http://schemas.microsoft.com/office/drawing/2014/main" id="{2E944A48-F674-013B-1009-EA5B8380202B}"/>
              </a:ext>
            </a:extLst>
          </p:cNvPr>
          <p:cNvSpPr txBox="1"/>
          <p:nvPr/>
        </p:nvSpPr>
        <p:spPr>
          <a:xfrm>
            <a:off x="10599390" y="3549989"/>
            <a:ext cx="1604314" cy="524311"/>
          </a:xfrm>
          <a:prstGeom prst="rect">
            <a:avLst/>
          </a:prstGeom>
          <a:noFill/>
        </p:spPr>
        <p:txBody>
          <a:bodyPr wrap="square" lIns="0" tIns="46800" rIns="0">
            <a:spAutoFit/>
          </a:bodyPr>
          <a:lstStyle/>
          <a:p>
            <a:pPr algn="ctr"/>
            <a:r>
              <a:rPr lang="en-GB" dirty="0"/>
              <a:t>Distribute Subscription</a:t>
            </a:r>
          </a:p>
        </p:txBody>
      </p:sp>
      <p:sp>
        <p:nvSpPr>
          <p:cNvPr id="75" name="Left Bracket 74">
            <a:extLst>
              <a:ext uri="{FF2B5EF4-FFF2-40B4-BE49-F238E27FC236}">
                <a16:creationId xmlns:a16="http://schemas.microsoft.com/office/drawing/2014/main" id="{2B7A434C-23D0-C8B2-9210-CBBEB2291FA7}"/>
              </a:ext>
            </a:extLst>
          </p:cNvPr>
          <p:cNvSpPr/>
          <p:nvPr/>
        </p:nvSpPr>
        <p:spPr>
          <a:xfrm>
            <a:off x="10573505" y="4225381"/>
            <a:ext cx="204026" cy="468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6" name="TextBox 75">
            <a:extLst>
              <a:ext uri="{FF2B5EF4-FFF2-40B4-BE49-F238E27FC236}">
                <a16:creationId xmlns:a16="http://schemas.microsoft.com/office/drawing/2014/main" id="{E5280FEB-071C-D81F-9F52-07AE4A4363A6}"/>
              </a:ext>
            </a:extLst>
          </p:cNvPr>
          <p:cNvSpPr txBox="1"/>
          <p:nvPr/>
        </p:nvSpPr>
        <p:spPr>
          <a:xfrm>
            <a:off x="10604154" y="4216743"/>
            <a:ext cx="1566209" cy="524311"/>
          </a:xfrm>
          <a:prstGeom prst="rect">
            <a:avLst/>
          </a:prstGeom>
          <a:noFill/>
        </p:spPr>
        <p:txBody>
          <a:bodyPr wrap="square" lIns="0" tIns="46800" rIns="0">
            <a:spAutoFit/>
          </a:bodyPr>
          <a:lstStyle/>
          <a:p>
            <a:pPr algn="ctr"/>
            <a:r>
              <a:rPr lang="en-GB" dirty="0" err="1"/>
              <a:t>UnifiedPush</a:t>
            </a:r>
            <a:r>
              <a:rPr lang="en-GB" dirty="0"/>
              <a:t> specific (?)</a:t>
            </a:r>
          </a:p>
        </p:txBody>
      </p:sp>
      <p:cxnSp>
        <p:nvCxnSpPr>
          <p:cNvPr id="77" name="Straight Arrow Connector 76">
            <a:extLst>
              <a:ext uri="{FF2B5EF4-FFF2-40B4-BE49-F238E27FC236}">
                <a16:creationId xmlns:a16="http://schemas.microsoft.com/office/drawing/2014/main" id="{7379687F-7249-CC7D-9BF1-6B20693ECC95}"/>
              </a:ext>
            </a:extLst>
          </p:cNvPr>
          <p:cNvCxnSpPr/>
          <p:nvPr/>
        </p:nvCxnSpPr>
        <p:spPr>
          <a:xfrm>
            <a:off x="1717811" y="5491164"/>
            <a:ext cx="3453843" cy="0"/>
          </a:xfrm>
          <a:prstGeom prst="straightConnector1">
            <a:avLst/>
          </a:prstGeom>
          <a:ln w="12700">
            <a:prstDash val="solid"/>
            <a:headEnd type="triangle"/>
            <a:tailEnd type="non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805BD280-B51A-8A35-C375-7D915494128D}"/>
              </a:ext>
            </a:extLst>
          </p:cNvPr>
          <p:cNvSpPr txBox="1"/>
          <p:nvPr/>
        </p:nvSpPr>
        <p:spPr>
          <a:xfrm>
            <a:off x="1710638" y="5203332"/>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MESSAGE (Token, Message, ID(optional))</a:t>
            </a:r>
            <a:endParaRPr lang="en-GB" sz="1000" dirty="0"/>
          </a:p>
        </p:txBody>
      </p:sp>
      <p:cxnSp>
        <p:nvCxnSpPr>
          <p:cNvPr id="79" name="Straight Arrow Connector 78">
            <a:extLst>
              <a:ext uri="{FF2B5EF4-FFF2-40B4-BE49-F238E27FC236}">
                <a16:creationId xmlns:a16="http://schemas.microsoft.com/office/drawing/2014/main" id="{72B177F4-7B56-0C3A-414A-1E460F598B53}"/>
              </a:ext>
            </a:extLst>
          </p:cNvPr>
          <p:cNvCxnSpPr/>
          <p:nvPr/>
        </p:nvCxnSpPr>
        <p:spPr>
          <a:xfrm>
            <a:off x="1717810" y="5776911"/>
            <a:ext cx="3453843"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AB488F4D-A539-19AD-7C5C-31A19EA2FB3F}"/>
              </a:ext>
            </a:extLst>
          </p:cNvPr>
          <p:cNvSpPr txBox="1"/>
          <p:nvPr/>
        </p:nvSpPr>
        <p:spPr>
          <a:xfrm>
            <a:off x="1710637" y="5517655"/>
            <a:ext cx="3440713" cy="246221"/>
          </a:xfrm>
          <a:prstGeom prst="rect">
            <a:avLst/>
          </a:prstGeom>
          <a:noFill/>
        </p:spPr>
        <p:txBody>
          <a:bodyPr wrap="square">
            <a:spAutoFit/>
          </a:bodyPr>
          <a:lstStyle/>
          <a:p>
            <a:pPr algn="ctr"/>
            <a:r>
              <a:rPr lang="en-GB" sz="1000" b="0" i="0" dirty="0">
                <a:solidFill>
                  <a:srgbClr val="343A40"/>
                </a:solidFill>
                <a:effectLst/>
                <a:latin typeface="Liberation Sans"/>
              </a:rPr>
              <a:t>MESSA_ACK (ID)</a:t>
            </a:r>
            <a:endParaRPr lang="en-GB" sz="1000" dirty="0"/>
          </a:p>
        </p:txBody>
      </p:sp>
      <p:cxnSp>
        <p:nvCxnSpPr>
          <p:cNvPr id="81" name="Straight Arrow Connector 80">
            <a:extLst>
              <a:ext uri="{FF2B5EF4-FFF2-40B4-BE49-F238E27FC236}">
                <a16:creationId xmlns:a16="http://schemas.microsoft.com/office/drawing/2014/main" id="{2BCA8D95-73E3-7260-350B-ACB70CDDD187}"/>
              </a:ext>
            </a:extLst>
          </p:cNvPr>
          <p:cNvCxnSpPr>
            <a:cxnSpLocks/>
          </p:cNvCxnSpPr>
          <p:nvPr/>
        </p:nvCxnSpPr>
        <p:spPr>
          <a:xfrm>
            <a:off x="5175162" y="5838838"/>
            <a:ext cx="3048759" cy="0"/>
          </a:xfrm>
          <a:prstGeom prst="straightConnector1">
            <a:avLst/>
          </a:prstGeom>
          <a:ln w="12700">
            <a:prstDash val="lgDash"/>
            <a:headEnd type="none"/>
            <a:tailEnd type="triangle"/>
          </a:ln>
        </p:spPr>
        <p:style>
          <a:lnRef idx="1">
            <a:schemeClr val="accent1"/>
          </a:lnRef>
          <a:fillRef idx="0">
            <a:schemeClr val="accent1"/>
          </a:fillRef>
          <a:effectRef idx="0">
            <a:schemeClr val="accent1"/>
          </a:effectRef>
          <a:fontRef idx="minor">
            <a:schemeClr val="tx1"/>
          </a:fontRef>
        </p:style>
      </p:cxnSp>
      <p:sp>
        <p:nvSpPr>
          <p:cNvPr id="82" name="Left Bracket 81">
            <a:extLst>
              <a:ext uri="{FF2B5EF4-FFF2-40B4-BE49-F238E27FC236}">
                <a16:creationId xmlns:a16="http://schemas.microsoft.com/office/drawing/2014/main" id="{565D9E3A-47BB-5AF7-19B4-C40C0259862E}"/>
              </a:ext>
            </a:extLst>
          </p:cNvPr>
          <p:cNvSpPr/>
          <p:nvPr/>
        </p:nvSpPr>
        <p:spPr>
          <a:xfrm>
            <a:off x="10597319" y="5120736"/>
            <a:ext cx="204026" cy="828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 name="TextBox 82">
            <a:extLst>
              <a:ext uri="{FF2B5EF4-FFF2-40B4-BE49-F238E27FC236}">
                <a16:creationId xmlns:a16="http://schemas.microsoft.com/office/drawing/2014/main" id="{0BC96AA7-F88D-32DD-464A-E094DFEEE3FD}"/>
              </a:ext>
            </a:extLst>
          </p:cNvPr>
          <p:cNvSpPr txBox="1"/>
          <p:nvPr/>
        </p:nvSpPr>
        <p:spPr>
          <a:xfrm>
            <a:off x="10616585" y="5272580"/>
            <a:ext cx="1272109" cy="524311"/>
          </a:xfrm>
          <a:prstGeom prst="rect">
            <a:avLst/>
          </a:prstGeom>
          <a:noFill/>
        </p:spPr>
        <p:txBody>
          <a:bodyPr wrap="square" lIns="0" tIns="46800" rIns="0">
            <a:spAutoFit/>
          </a:bodyPr>
          <a:lstStyle/>
          <a:p>
            <a:pPr algn="ctr"/>
            <a:r>
              <a:rPr lang="en-GB" dirty="0"/>
              <a:t>Send Push Message</a:t>
            </a:r>
          </a:p>
        </p:txBody>
      </p:sp>
    </p:spTree>
    <p:extLst>
      <p:ext uri="{BB962C8B-B14F-4D97-AF65-F5344CB8AC3E}">
        <p14:creationId xmlns:p14="http://schemas.microsoft.com/office/powerpoint/2010/main" val="28647245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5acXjzUk"/>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AA -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A_template_v2-3" id="{A9BF33B9-970D-6047-A971-CB8EB7352543}" vid="{28340250-4EF3-0A46-A040-F3D8E0E332EC}"/>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13ebe6a-5bae-4ce5-aaaa-34a5f8abf05a" xsi:nil="true"/>
    <lcf76f155ced4ddcb4097134ff3c332f xmlns="0b1ff2c4-541c-4d47-b272-e87ac614cac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78AB3FCB222727468753DC0E6FF45FE7" ma:contentTypeVersion="17" ma:contentTypeDescription="Criar um novo documento." ma:contentTypeScope="" ma:versionID="4e421ef4cc77cc2ba7ada9277dfa00d9">
  <xsd:schema xmlns:xsd="http://www.w3.org/2001/XMLSchema" xmlns:xs="http://www.w3.org/2001/XMLSchema" xmlns:p="http://schemas.microsoft.com/office/2006/metadata/properties" xmlns:ns2="0b1ff2c4-541c-4d47-b272-e87ac614cac3" xmlns:ns3="913ebe6a-5bae-4ce5-aaaa-34a5f8abf05a" targetNamespace="http://schemas.microsoft.com/office/2006/metadata/properties" ma:root="true" ma:fieldsID="0b1c08305edb345349ad3e41f2fff1c7" ns2:_="" ns3:_="">
    <xsd:import namespace="0b1ff2c4-541c-4d47-b272-e87ac614cac3"/>
    <xsd:import namespace="913ebe6a-5bae-4ce5-aaaa-34a5f8abf05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1ff2c4-541c-4d47-b272-e87ac614ca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Etiquetas de Imagem" ma:readOnly="false" ma:fieldId="{5cf76f15-5ced-4ddc-b409-7134ff3c332f}" ma:taxonomyMulti="true" ma:sspId="59c9b963-d33b-4605-a1d1-0659e0fc86cf" ma:termSetId="09814cd3-568e-fe90-9814-8d621ff8fb84" ma:anchorId="fba54fb3-c3e1-fe81-a776-ca4b69148c4d" ma:open="true" ma:isKeyword="false">
      <xsd:complexType>
        <xsd:sequence>
          <xsd:element ref="pc:Terms" minOccurs="0" maxOccurs="1"/>
        </xsd:sequence>
      </xsd:complex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13ebe6a-5bae-4ce5-aaaa-34a5f8abf05a" elementFormDefault="qualified">
    <xsd:import namespace="http://schemas.microsoft.com/office/2006/documentManagement/types"/>
    <xsd:import namespace="http://schemas.microsoft.com/office/infopath/2007/PartnerControls"/>
    <xsd:element name="SharedWithUsers" ma:index="10" nillable="true" ma:displayName="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hes de Partilhado Com" ma:internalName="SharedWithDetails" ma:readOnly="true">
      <xsd:simpleType>
        <xsd:restriction base="dms:Note">
          <xsd:maxLength value="255"/>
        </xsd:restriction>
      </xsd:simpleType>
    </xsd:element>
    <xsd:element name="TaxCatchAll" ma:index="21" nillable="true" ma:displayName="Taxonomy Catch All Column" ma:hidden="true" ma:list="{e69e0b7d-24d6-48cd-8520-c5fd936861d6}" ma:internalName="TaxCatchAll" ma:showField="CatchAllData" ma:web="913ebe6a-5bae-4ce5-aaaa-34a5f8abf0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86B738-8486-4E1D-A59D-B36D85D9007A}">
  <ds:schemaRefs>
    <ds:schemaRef ds:uri="http://schemas.microsoft.com/office/2006/metadata/properties"/>
    <ds:schemaRef ds:uri="0b1ff2c4-541c-4d47-b272-e87ac614cac3"/>
    <ds:schemaRef ds:uri="http://purl.org/dc/dcmitype/"/>
    <ds:schemaRef ds:uri="http://schemas.microsoft.com/office/infopath/2007/PartnerControls"/>
    <ds:schemaRef ds:uri="http://purl.org/dc/elements/1.1/"/>
    <ds:schemaRef ds:uri="http://www.w3.org/XML/1998/namespace"/>
    <ds:schemaRef ds:uri="http://purl.org/dc/terms/"/>
    <ds:schemaRef ds:uri="http://schemas.microsoft.com/office/2006/documentManagement/types"/>
    <ds:schemaRef ds:uri="http://schemas.openxmlformats.org/package/2006/metadata/core-properties"/>
    <ds:schemaRef ds:uri="913ebe6a-5bae-4ce5-aaaa-34a5f8abf05a"/>
  </ds:schemaRefs>
</ds:datastoreItem>
</file>

<file path=customXml/itemProps2.xml><?xml version="1.0" encoding="utf-8"?>
<ds:datastoreItem xmlns:ds="http://schemas.openxmlformats.org/officeDocument/2006/customXml" ds:itemID="{261F8252-0E1B-4D85-AF77-911CA98D75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1ff2c4-541c-4d47-b272-e87ac614cac3"/>
    <ds:schemaRef ds:uri="913ebe6a-5bae-4ce5-aaaa-34a5f8abf0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E07AEF3-4EEA-488D-8056-DB00EB2F83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884</TotalTime>
  <Words>1380</Words>
  <Application>Microsoft Macintosh PowerPoint</Application>
  <PresentationFormat>Widescreen</PresentationFormat>
  <Paragraphs>234</Paragraphs>
  <Slides>17</Slides>
  <Notes>4</Notes>
  <HiddenSlides>3</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17</vt:i4>
      </vt:variant>
    </vt:vector>
  </HeadingPairs>
  <TitlesOfParts>
    <vt:vector size="30" baseType="lpstr">
      <vt:lpstr>Arial</vt:lpstr>
      <vt:lpstr>Calibri</vt:lpstr>
      <vt:lpstr>Helvetica</vt:lpstr>
      <vt:lpstr>Liberation Mono</vt:lpstr>
      <vt:lpstr>Liberation Sans</vt:lpstr>
      <vt:lpstr>Montserrat</vt:lpstr>
      <vt:lpstr>Noto Sans Symbols</vt:lpstr>
      <vt:lpstr>NTR</vt:lpstr>
      <vt:lpstr>Open Sans</vt:lpstr>
      <vt:lpstr>Roboto</vt:lpstr>
      <vt:lpstr>Times New Roman</vt:lpstr>
      <vt:lpstr>Office Theme</vt:lpstr>
      <vt:lpstr>FAA - Text</vt:lpstr>
      <vt:lpstr>Alternative to Push Notifications Working Session</vt:lpstr>
      <vt:lpstr>Agenda</vt:lpstr>
      <vt:lpstr>Context</vt:lpstr>
      <vt:lpstr>UnifiedPush Protocol</vt:lpstr>
      <vt:lpstr>UnifiedPush – COVESA Scope</vt:lpstr>
      <vt:lpstr>UnifiedPush – OEMs</vt:lpstr>
      <vt:lpstr>UnifiedPush – 3rd Party Apps (3PAs)</vt:lpstr>
      <vt:lpstr>UnifiedPush BMW PoC</vt:lpstr>
      <vt:lpstr>Sequence Diagram (I)</vt:lpstr>
      <vt:lpstr>Sequence Diagram (II)</vt:lpstr>
      <vt:lpstr>Differences wrt to Web Push </vt:lpstr>
      <vt:lpstr>Agenda</vt:lpstr>
      <vt:lpstr>Topics for the Working Session</vt:lpstr>
      <vt:lpstr>Alternative to Push Notifications Working Session</vt:lpstr>
      <vt:lpstr>Push notifications</vt:lpstr>
      <vt:lpstr>Preliminary comparison of initially identified alternatives</vt:lpstr>
      <vt:lpstr>FCM Capabilities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Automotive AOSP App Framework Standardization</dc:title>
  <dc:creator>Chris Bowers</dc:creator>
  <cp:lastModifiedBy>José Freitas</cp:lastModifiedBy>
  <cp:revision>204</cp:revision>
  <dcterms:created xsi:type="dcterms:W3CDTF">2021-09-21T14:14:34Z</dcterms:created>
  <dcterms:modified xsi:type="dcterms:W3CDTF">2023-10-10T02:11:27Z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0x01010078AB3FCB222727468753DC0E6FF45FE7</vt:lpwstr>
  </property>
  <property fmtid="{D5CDD505-2E9C-101B-9397-08002B2CF9AE}" pid="3" name="MSIP_Label_93d26651-d1be-407a-b851-bda8f415e3f2_Enabled">
    <vt:lpwstr>true</vt:lpwstr>
  </property>
  <property fmtid="{D5CDD505-2E9C-101B-9397-08002B2CF9AE}" pid="4" name="MSIP_Label_93d26651-d1be-407a-b851-bda8f415e3f2_SetDate">
    <vt:lpwstr>2023-04-26T08:17:44Z</vt:lpwstr>
  </property>
  <property fmtid="{D5CDD505-2E9C-101B-9397-08002B2CF9AE}" pid="5" name="MSIP_Label_93d26651-d1be-407a-b851-bda8f415e3f2_Method">
    <vt:lpwstr>Standard</vt:lpwstr>
  </property>
  <property fmtid="{D5CDD505-2E9C-101B-9397-08002B2CF9AE}" pid="6" name="MSIP_Label_93d26651-d1be-407a-b851-bda8f415e3f2_Name">
    <vt:lpwstr>Internal and Partners</vt:lpwstr>
  </property>
  <property fmtid="{D5CDD505-2E9C-101B-9397-08002B2CF9AE}" pid="7" name="MSIP_Label_93d26651-d1be-407a-b851-bda8f415e3f2_SiteId">
    <vt:lpwstr>b3ed784d-992e-43bc-8369-04e31ce12dc5</vt:lpwstr>
  </property>
  <property fmtid="{D5CDD505-2E9C-101B-9397-08002B2CF9AE}" pid="8" name="MSIP_Label_93d26651-d1be-407a-b851-bda8f415e3f2_ActionId">
    <vt:lpwstr>a8ce7d2d-160f-45d3-921a-5231ba684a50</vt:lpwstr>
  </property>
  <property fmtid="{D5CDD505-2E9C-101B-9397-08002B2CF9AE}" pid="9" name="MSIP_Label_93d26651-d1be-407a-b851-bda8f415e3f2_ContentBits">
    <vt:lpwstr>0</vt:lpwstr>
  </property>
  <property fmtid="{D5CDD505-2E9C-101B-9397-08002B2CF9AE}" pid="10" name="MediaServiceImageTags">
    <vt:lpwstr/>
  </property>
</Properties>
</file>