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4"/>
  </p:sldMasterIdLst>
  <p:notesMasterIdLst>
    <p:notesMasterId r:id="rId7"/>
  </p:notesMasterIdLst>
  <p:handoutMasterIdLst>
    <p:handoutMasterId r:id="rId8"/>
  </p:handoutMasterIdLst>
  <p:sldIdLst>
    <p:sldId id="349" r:id="rId5"/>
    <p:sldId id="385" r:id="rId6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rbeck Anke, CB-1" initials="DAC" lastIdx="16" clrIdx="0">
    <p:extLst>
      <p:ext uri="{19B8F6BF-5375-455C-9EA6-DF929625EA0E}">
        <p15:presenceInfo xmlns:p15="http://schemas.microsoft.com/office/powerpoint/2012/main" userId="S::anke.dannerbeck@bmwgroup.com::fd0449d5-378d-4b92-af7e-1dec4ec42989" providerId="AD"/>
      </p:ext>
    </p:extLst>
  </p:cmAuthor>
  <p:cmAuthor id="2" name="Mazur Karen, AU-1" initials="MKA" lastIdx="21" clrIdx="1">
    <p:extLst>
      <p:ext uri="{19B8F6BF-5375-455C-9EA6-DF929625EA0E}">
        <p15:presenceInfo xmlns:p15="http://schemas.microsoft.com/office/powerpoint/2012/main" userId="Mazur Karen, AU-1" providerId="None"/>
      </p:ext>
    </p:extLst>
  </p:cmAuthor>
  <p:cmAuthor id="3" name="Karen" initials="K" lastIdx="1" clrIdx="2">
    <p:extLst>
      <p:ext uri="{19B8F6BF-5375-455C-9EA6-DF929625EA0E}">
        <p15:presenceInfo xmlns:p15="http://schemas.microsoft.com/office/powerpoint/2012/main" userId="Kar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599A1-070F-4BBE-A854-85D0E8B2CDDC}" v="1" dt="2023-08-21T13:54:07.451"/>
  </p1510:revLst>
</p1510:revInfo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6056" autoAdjust="0"/>
  </p:normalViewPr>
  <p:slideViewPr>
    <p:cSldViewPr snapToGrid="0">
      <p:cViewPr varScale="1">
        <p:scale>
          <a:sx n="111" d="100"/>
          <a:sy n="111" d="100"/>
        </p:scale>
        <p:origin x="114" y="20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398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scolo Melina, DE-420" userId="5d2daf44-8111-46e5-b58f-cc84416fdfca" providerId="ADAL" clId="{265599A1-070F-4BBE-A854-85D0E8B2CDDC}"/>
    <pc:docChg chg="undo custSel modSld sldOrd">
      <pc:chgData name="Mascolo Melina, DE-420" userId="5d2daf44-8111-46e5-b58f-cc84416fdfca" providerId="ADAL" clId="{265599A1-070F-4BBE-A854-85D0E8B2CDDC}" dt="2023-08-21T15:24:10.436" v="1003" actId="20577"/>
      <pc:docMkLst>
        <pc:docMk/>
      </pc:docMkLst>
      <pc:sldChg chg="addSp modSp mod">
        <pc:chgData name="Mascolo Melina, DE-420" userId="5d2daf44-8111-46e5-b58f-cc84416fdfca" providerId="ADAL" clId="{265599A1-070F-4BBE-A854-85D0E8B2CDDC}" dt="2023-08-21T14:29:42.853" v="966" actId="20577"/>
        <pc:sldMkLst>
          <pc:docMk/>
          <pc:sldMk cId="1299447777" sldId="349"/>
        </pc:sldMkLst>
        <pc:spChg chg="mod">
          <ac:chgData name="Mascolo Melina, DE-420" userId="5d2daf44-8111-46e5-b58f-cc84416fdfca" providerId="ADAL" clId="{265599A1-070F-4BBE-A854-85D0E8B2CDDC}" dt="2023-08-21T14:29:42.853" v="966" actId="20577"/>
          <ac:spMkLst>
            <pc:docMk/>
            <pc:sldMk cId="1299447777" sldId="349"/>
            <ac:spMk id="26" creationId="{BA06847B-0F7F-4740-9725-A118B2B99264}"/>
          </ac:spMkLst>
        </pc:spChg>
        <pc:spChg chg="add mod">
          <ac:chgData name="Mascolo Melina, DE-420" userId="5d2daf44-8111-46e5-b58f-cc84416fdfca" providerId="ADAL" clId="{265599A1-070F-4BBE-A854-85D0E8B2CDDC}" dt="2023-08-21T13:59:18.735" v="961" actId="1036"/>
          <ac:spMkLst>
            <pc:docMk/>
            <pc:sldMk cId="1299447777" sldId="349"/>
            <ac:spMk id="28" creationId="{3AB3DFC6-9382-04A1-AEFE-DA4E35A4E09E}"/>
          </ac:spMkLst>
        </pc:spChg>
      </pc:sldChg>
      <pc:sldChg chg="ord">
        <pc:chgData name="Mascolo Melina, DE-420" userId="5d2daf44-8111-46e5-b58f-cc84416fdfca" providerId="ADAL" clId="{265599A1-070F-4BBE-A854-85D0E8B2CDDC}" dt="2023-08-21T13:31:19.864" v="1"/>
        <pc:sldMkLst>
          <pc:docMk/>
          <pc:sldMk cId="259622617" sldId="384"/>
        </pc:sldMkLst>
      </pc:sldChg>
      <pc:sldChg chg="addSp delSp modSp mod">
        <pc:chgData name="Mascolo Melina, DE-420" userId="5d2daf44-8111-46e5-b58f-cc84416fdfca" providerId="ADAL" clId="{265599A1-070F-4BBE-A854-85D0E8B2CDDC}" dt="2023-08-21T15:24:10.436" v="1003" actId="20577"/>
        <pc:sldMkLst>
          <pc:docMk/>
          <pc:sldMk cId="1908933292" sldId="385"/>
        </pc:sldMkLst>
        <pc:spChg chg="del mod">
          <ac:chgData name="Mascolo Melina, DE-420" userId="5d2daf44-8111-46e5-b58f-cc84416fdfca" providerId="ADAL" clId="{265599A1-070F-4BBE-A854-85D0E8B2CDDC}" dt="2023-08-21T13:31:51.953" v="19"/>
          <ac:spMkLst>
            <pc:docMk/>
            <pc:sldMk cId="1908933292" sldId="385"/>
            <ac:spMk id="5" creationId="{02943C40-267E-94DE-EF56-8E59B1AA6597}"/>
          </ac:spMkLst>
        </pc:spChg>
        <pc:spChg chg="add mod">
          <ac:chgData name="Mascolo Melina, DE-420" userId="5d2daf44-8111-46e5-b58f-cc84416fdfca" providerId="ADAL" clId="{265599A1-070F-4BBE-A854-85D0E8B2CDDC}" dt="2023-08-21T13:58:45.487" v="948" actId="1036"/>
          <ac:spMkLst>
            <pc:docMk/>
            <pc:sldMk cId="1908933292" sldId="385"/>
            <ac:spMk id="6" creationId="{C927DD2B-392F-C573-5AE3-358AC0647C3E}"/>
          </ac:spMkLst>
        </pc:spChg>
        <pc:spChg chg="mod">
          <ac:chgData name="Mascolo Melina, DE-420" userId="5d2daf44-8111-46e5-b58f-cc84416fdfca" providerId="ADAL" clId="{265599A1-070F-4BBE-A854-85D0E8B2CDDC}" dt="2023-08-21T13:31:42.007" v="12" actId="20577"/>
          <ac:spMkLst>
            <pc:docMk/>
            <pc:sldMk cId="1908933292" sldId="385"/>
            <ac:spMk id="8" creationId="{00000000-0000-0000-0000-000000000000}"/>
          </ac:spMkLst>
        </pc:spChg>
        <pc:spChg chg="mod">
          <ac:chgData name="Mascolo Melina, DE-420" userId="5d2daf44-8111-46e5-b58f-cc84416fdfca" providerId="ADAL" clId="{265599A1-070F-4BBE-A854-85D0E8B2CDDC}" dt="2023-08-21T15:24:10.436" v="1003" actId="20577"/>
          <ac:spMkLst>
            <pc:docMk/>
            <pc:sldMk cId="1908933292" sldId="385"/>
            <ac:spMk id="12" creationId="{00000000-0000-0000-0000-000000000000}"/>
          </ac:spMkLst>
        </pc:spChg>
        <pc:spChg chg="mod">
          <ac:chgData name="Mascolo Melina, DE-420" userId="5d2daf44-8111-46e5-b58f-cc84416fdfca" providerId="ADAL" clId="{265599A1-070F-4BBE-A854-85D0E8B2CDDC}" dt="2023-08-21T13:58:46.338" v="949" actId="1076"/>
          <ac:spMkLst>
            <pc:docMk/>
            <pc:sldMk cId="1908933292" sldId="385"/>
            <ac:spMk id="15" creationId="{00000000-0000-0000-0000-000000000000}"/>
          </ac:spMkLst>
        </pc:spChg>
        <pc:spChg chg="mod">
          <ac:chgData name="Mascolo Melina, DE-420" userId="5d2daf44-8111-46e5-b58f-cc84416fdfca" providerId="ADAL" clId="{265599A1-070F-4BBE-A854-85D0E8B2CDDC}" dt="2023-08-21T13:31:51.504" v="17" actId="1076"/>
          <ac:spMkLst>
            <pc:docMk/>
            <pc:sldMk cId="1908933292" sldId="385"/>
            <ac:spMk id="25" creationId="{49B5CF82-7D08-DD21-3EBC-FDD87B359834}"/>
          </ac:spMkLst>
        </pc:spChg>
        <pc:spChg chg="del">
          <ac:chgData name="Mascolo Melina, DE-420" userId="5d2daf44-8111-46e5-b58f-cc84416fdfca" providerId="ADAL" clId="{265599A1-070F-4BBE-A854-85D0E8B2CDDC}" dt="2023-08-21T14:29:37.808" v="962" actId="478"/>
          <ac:spMkLst>
            <pc:docMk/>
            <pc:sldMk cId="1908933292" sldId="385"/>
            <ac:spMk id="26" creationId="{BA06847B-0F7F-4740-9725-A118B2B9926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>
                <a:latin typeface="BMWGroupTN Condensed" pitchFamily="50" charset="0"/>
              </a:rPr>
              <a:t>21.08.2023</a:t>
            </a:fld>
            <a:endParaRPr lang="de-DE" dirty="0">
              <a:latin typeface="BMWGroupTN Condensed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>
                <a:latin typeface="BMWGroupTN Condensed" pitchFamily="50" charset="0"/>
              </a:rPr>
              <a:t>‹Nr.›</a:t>
            </a:fld>
            <a:endParaRPr lang="de-DE" dirty="0">
              <a:latin typeface="BMWGroupTN Condense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C9ACC0F7-209C-4EE4-A1D5-BFF0CBCA9BC3}" type="datetimeFigureOut">
              <a:rPr lang="de-DE" smtClean="0"/>
              <a:pPr/>
              <a:t>21.08.2023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845B7A2B-9D63-4AB1-9A7A-EE5F3179648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29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 dirty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dirty="0" err="1"/>
              <a:t>Dept</a:t>
            </a:r>
            <a:r>
              <a:rPr lang="de-DE" dirty="0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presentation title, two lines maximum.</a:t>
            </a:r>
            <a:br>
              <a:rPr lang="en-US" noProof="0" dirty="0"/>
            </a:br>
            <a:r>
              <a:rPr lang="en-US" noProof="0" dirty="0"/>
              <a:t>text can be moved vertically.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,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</a:t>
            </a:r>
            <a:r>
              <a:rPr lang="en-US" noProof="0" dirty="0"/>
              <a:t>maximum</a:t>
            </a:r>
            <a:r>
              <a:rPr lang="de-DE" noProof="0" dirty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 noChangeAspect="1"/>
          </p:cNvSpPr>
          <p:nvPr>
            <p:ph type="dgm" sz="quarter" idx="23" hasCustomPrompt="1"/>
          </p:nvPr>
        </p:nvSpPr>
        <p:spPr>
          <a:xfrm>
            <a:off x="9947294" y="572400"/>
            <a:ext cx="1672306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C8B21A6-8453-43A9-BD65-C40990DB6E0F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56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6050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 userDrawn="1">
          <p15:clr>
            <a:srgbClr val="FBAE40"/>
          </p15:clr>
        </p15:guide>
        <p15:guide id="4" pos="4978" userDrawn="1">
          <p15:clr>
            <a:srgbClr val="FBAE40"/>
          </p15:clr>
        </p15:guide>
        <p15:guide id="5" pos="2710" userDrawn="1">
          <p15:clr>
            <a:srgbClr val="FBAE40"/>
          </p15:clr>
        </p15:guide>
        <p15:guide id="6" pos="511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634068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 userDrawn="1">
          <p15:clr>
            <a:srgbClr val="FBAE40"/>
          </p15:clr>
        </p15:guide>
        <p15:guide id="7" pos="1977" userDrawn="1">
          <p15:clr>
            <a:srgbClr val="FBAE40"/>
          </p15:clr>
        </p15:guide>
        <p15:guide id="8" pos="2104" userDrawn="1">
          <p15:clr>
            <a:srgbClr val="FBAE40"/>
          </p15:clr>
        </p15:guide>
        <p15:guide id="9" pos="3777" userDrawn="1">
          <p15:clr>
            <a:srgbClr val="FBAE40"/>
          </p15:clr>
        </p15:guide>
        <p15:guide id="10" pos="3905" userDrawn="1">
          <p15:clr>
            <a:srgbClr val="FBAE40"/>
          </p15:clr>
        </p15:guide>
        <p15:guide id="11" pos="557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97895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 userDrawn="1">
          <p15:clr>
            <a:srgbClr val="FBAE40"/>
          </p15:clr>
        </p15:guide>
        <p15:guide id="14" pos="3977" userDrawn="1">
          <p15:clr>
            <a:srgbClr val="FBAE40"/>
          </p15:clr>
        </p15:guide>
        <p15:guide id="15" orient="horz" pos="2365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8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27441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 userDrawn="1">
          <p15:clr>
            <a:srgbClr val="FBAE40"/>
          </p15:clr>
        </p15:guide>
        <p15:guide id="12" pos="396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3962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25782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 userDrawn="1">
          <p15:clr>
            <a:srgbClr val="FBAE40"/>
          </p15:clr>
        </p15:guide>
        <p15:guide id="14" pos="371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1464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 userDrawn="1">
          <p15:clr>
            <a:srgbClr val="FBAE40"/>
          </p15:clr>
        </p15:guide>
        <p15:guide id="14" pos="2710" userDrawn="1">
          <p15:clr>
            <a:srgbClr val="FBAE40"/>
          </p15:clr>
        </p15:guide>
        <p15:guide id="15" pos="4978" userDrawn="1">
          <p15:clr>
            <a:srgbClr val="FBAE40"/>
          </p15:clr>
        </p15:guide>
        <p15:guide id="16" pos="51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96047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 userDrawn="1">
          <p15:clr>
            <a:srgbClr val="FBAE40"/>
          </p15:clr>
        </p15:guide>
        <p15:guide id="16" pos="2104" userDrawn="1">
          <p15:clr>
            <a:srgbClr val="FBAE40"/>
          </p15:clr>
        </p15:guide>
        <p15:guide id="17" pos="3911" userDrawn="1">
          <p15:clr>
            <a:srgbClr val="FBAE40"/>
          </p15:clr>
        </p15:guide>
        <p15:guide id="18" pos="3777" userDrawn="1">
          <p15:clr>
            <a:srgbClr val="FBAE40"/>
          </p15:clr>
        </p15:guide>
        <p15:guide id="19" pos="5711" userDrawn="1">
          <p15:clr>
            <a:srgbClr val="FBAE40"/>
          </p15:clr>
        </p15:guide>
        <p15:guide id="20" pos="557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Key Note </a:t>
            </a:r>
            <a:r>
              <a:rPr lang="de-DE" noProof="0" dirty="0" err="1"/>
              <a:t>slide</a:t>
            </a:r>
            <a:r>
              <a:rPr lang="de-DE" noProof="0" dirty="0"/>
              <a:t> </a:t>
            </a:r>
            <a:r>
              <a:rPr lang="de-DE" noProof="0" dirty="0" err="1"/>
              <a:t>with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without</a:t>
            </a:r>
            <a:r>
              <a:rPr lang="de-DE" noProof="0" dirty="0"/>
              <a:t> Picture. </a:t>
            </a:r>
            <a:br>
              <a:rPr lang="de-DE" noProof="0" dirty="0"/>
            </a:br>
            <a:r>
              <a:rPr lang="de-DE" noProof="0" dirty="0"/>
              <a:t>(Short!) Text </a:t>
            </a:r>
            <a:r>
              <a:rPr lang="de-DE" noProof="0" dirty="0" err="1"/>
              <a:t>can</a:t>
            </a:r>
            <a:r>
              <a:rPr lang="de-DE" noProof="0" dirty="0"/>
              <a:t> </a:t>
            </a:r>
            <a:r>
              <a:rPr lang="de-DE" noProof="0" dirty="0" err="1"/>
              <a:t>be</a:t>
            </a:r>
            <a:r>
              <a:rPr lang="de-DE" noProof="0" dirty="0"/>
              <a:t> </a:t>
            </a:r>
            <a:r>
              <a:rPr lang="de-DE" noProof="0" dirty="0" err="1"/>
              <a:t>moved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003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 err="1"/>
              <a:t>Divider</a:t>
            </a:r>
            <a:r>
              <a:rPr lang="de-DE" noProof="0" dirty="0"/>
              <a:t>.</a:t>
            </a:r>
            <a:br>
              <a:rPr lang="de-DE" noProof="0" dirty="0"/>
            </a:br>
            <a:r>
              <a:rPr lang="de-DE" noProof="0" dirty="0" err="1"/>
              <a:t>Coloured</a:t>
            </a:r>
            <a:r>
              <a:rPr lang="de-DE" noProof="0" dirty="0"/>
              <a:t> Area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/>
              <a:t>Picture on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right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1348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8" y="347184"/>
            <a:ext cx="11224685" cy="701474"/>
          </a:xfrm>
        </p:spPr>
        <p:txBody>
          <a:bodyPr/>
          <a:lstStyle>
            <a:lvl1pPr>
              <a:lnSpc>
                <a:spcPts val="2700"/>
              </a:lnSpc>
              <a:defRPr/>
            </a:lvl1pPr>
          </a:lstStyle>
          <a:p>
            <a:r>
              <a:rPr lang="de-DE" dirty="0"/>
              <a:t>HEADLINE DURCH KLICKEN </a:t>
            </a:r>
            <a:r>
              <a:rPr lang="de-DE" dirty="0" err="1"/>
              <a:t>BEARBEITeN</a:t>
            </a:r>
            <a:r>
              <a:rPr lang="de-DE" dirty="0"/>
              <a:t>.</a:t>
            </a:r>
            <a:br>
              <a:rPr lang="de-DE" dirty="0"/>
            </a:br>
            <a:r>
              <a:rPr lang="de-DE" dirty="0"/>
              <a:t>Zweite Zeile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/>
              <a:t>Thema | Abteilung | Datum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488948" y="1413933"/>
            <a:ext cx="11224685" cy="470746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5407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">
          <p15:clr>
            <a:srgbClr val="FBAE40"/>
          </p15:clr>
        </p15:guide>
        <p15:guide id="2" pos="7384">
          <p15:clr>
            <a:srgbClr val="FBAE40"/>
          </p15:clr>
        </p15:guide>
        <p15:guide id="3" orient="horz" pos="216">
          <p15:clr>
            <a:srgbClr val="FBAE40"/>
          </p15:clr>
        </p15:guide>
        <p15:guide id="4" orient="horz" pos="663">
          <p15:clr>
            <a:srgbClr val="FBAE40"/>
          </p15:clr>
        </p15:guide>
        <p15:guide id="5" orient="horz" pos="890">
          <p15:clr>
            <a:srgbClr val="FBAE40"/>
          </p15:clr>
        </p15:guide>
        <p15:guide id="6" orient="horz" pos="3858">
          <p15:clr>
            <a:srgbClr val="FBAE40"/>
          </p15:clr>
        </p15:guide>
        <p15:guide id="7" orient="horz" pos="4260">
          <p15:clr>
            <a:srgbClr val="FBAE40"/>
          </p15:clr>
        </p15:guide>
        <p15:guide id="8" orient="horz" pos="40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5953048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65323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 userDrawn="1">
          <p15:clr>
            <a:srgbClr val="FBAE40"/>
          </p15:clr>
        </p15:guide>
        <p15:guide id="12" pos="39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4166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66885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89306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 userDrawn="1">
          <p15:clr>
            <a:srgbClr val="FBAE40"/>
          </p15:clr>
        </p15:guide>
        <p15:guide id="15" pos="3976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  <p15:guide id="17" orient="horz" pos="23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68052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88099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 userDrawn="1">
          <p15:clr>
            <a:srgbClr val="FBAE40"/>
          </p15:clr>
        </p15:guide>
        <p15:guide id="6" pos="39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37158572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344" imgH="344" progId="TCLayout.ActiveDocument.1">
                  <p:embed/>
                </p:oleObj>
              </mc:Choice>
              <mc:Fallback>
                <p:oleObj name="think-cell Folie" r:id="rId23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</a:t>
            </a:r>
            <a:r>
              <a:rPr lang="de-DE" noProof="0" dirty="0" err="1"/>
              <a:t>Uppercase</a:t>
            </a:r>
            <a:r>
              <a:rPr lang="de-DE" noProof="0" dirty="0"/>
              <a:t>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‹Nr.›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12" name="FußzeileAU1">
            <a:extLst>
              <a:ext uri="{FF2B5EF4-FFF2-40B4-BE49-F238E27FC236}">
                <a16:creationId xmlns:a16="http://schemas.microsoft.com/office/drawing/2014/main" id="{90D422AA-106A-4F31-9838-F8E0F4532E2E}"/>
              </a:ext>
            </a:extLst>
          </p:cNvPr>
          <p:cNvSpPr txBox="1">
            <a:spLocks/>
          </p:cNvSpPr>
          <p:nvPr userDrawn="1"/>
        </p:nvSpPr>
        <p:spPr>
          <a:xfrm>
            <a:off x="488947" y="6638179"/>
            <a:ext cx="1372171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Department | Date | Author </a:t>
            </a:r>
          </a:p>
        </p:txBody>
      </p:sp>
    </p:spTree>
    <p:extLst>
      <p:ext uri="{BB962C8B-B14F-4D97-AF65-F5344CB8AC3E}">
        <p14:creationId xmlns:p14="http://schemas.microsoft.com/office/powerpoint/2010/main" val="128893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 userDrawn="1">
          <p15:clr>
            <a:srgbClr val="F26B43"/>
          </p15:clr>
        </p15:guide>
        <p15:guide id="7" orient="horz" pos="217" userDrawn="1">
          <p15:clr>
            <a:srgbClr val="F26B43"/>
          </p15:clr>
        </p15:guide>
        <p15:guide id="8" pos="7378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orient="horz" pos="41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8948" y="347184"/>
            <a:ext cx="11224685" cy="346249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Push </a:t>
            </a:r>
            <a:r>
              <a:rPr lang="de-DE" dirty="0" err="1">
                <a:solidFill>
                  <a:schemeClr val="tx1"/>
                </a:solidFill>
              </a:rPr>
              <a:t>Notifications</a:t>
            </a:r>
            <a:r>
              <a:rPr lang="de-DE" dirty="0">
                <a:solidFill>
                  <a:schemeClr val="tx1"/>
                </a:solidFill>
              </a:rPr>
              <a:t>: Possible </a:t>
            </a:r>
            <a:r>
              <a:rPr lang="de-DE" dirty="0" err="1">
                <a:solidFill>
                  <a:schemeClr val="tx1"/>
                </a:solidFill>
              </a:rPr>
              <a:t>steps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7" name="AutoShape 4"/>
          <p:cNvSpPr>
            <a:spLocks noChangeAspect="1" noChangeArrowheads="1"/>
          </p:cNvSpPr>
          <p:nvPr/>
        </p:nvSpPr>
        <p:spPr bwMode="auto">
          <a:xfrm>
            <a:off x="652659" y="945490"/>
            <a:ext cx="2191559" cy="590614"/>
          </a:xfrm>
          <a:prstGeom prst="homePlate">
            <a:avLst>
              <a:gd name="adj" fmla="val 20090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Internal </a:t>
            </a:r>
            <a:r>
              <a:rPr lang="de-DE" sz="1400" b="1" dirty="0" err="1">
                <a:solidFill>
                  <a:srgbClr val="FFFFFF"/>
                </a:solidFill>
              </a:rPr>
              <a:t>feedback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preferred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path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8" name="AutoShape 5"/>
          <p:cNvSpPr>
            <a:spLocks noChangeAspect="1" noChangeArrowheads="1"/>
          </p:cNvSpPr>
          <p:nvPr/>
        </p:nvSpPr>
        <p:spPr bwMode="auto">
          <a:xfrm>
            <a:off x="2477583" y="1813202"/>
            <a:ext cx="2228703" cy="590614"/>
          </a:xfrm>
          <a:prstGeom prst="chevron">
            <a:avLst>
              <a:gd name="adj" fmla="val 22236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Definition </a:t>
            </a:r>
            <a:r>
              <a:rPr lang="de-DE" sz="1400" b="1" dirty="0" err="1">
                <a:solidFill>
                  <a:srgbClr val="FFFFFF"/>
                </a:solidFill>
              </a:rPr>
              <a:t>requirements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for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solution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9" name="AutoShape 6"/>
          <p:cNvSpPr>
            <a:spLocks noChangeAspect="1" noChangeArrowheads="1"/>
          </p:cNvSpPr>
          <p:nvPr/>
        </p:nvSpPr>
        <p:spPr bwMode="auto">
          <a:xfrm>
            <a:off x="4371293" y="2757127"/>
            <a:ext cx="2261722" cy="590614"/>
          </a:xfrm>
          <a:prstGeom prst="chevron">
            <a:avLst>
              <a:gd name="adj" fmla="val 20743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Involvement </a:t>
            </a:r>
            <a:r>
              <a:rPr lang="de-DE" sz="1400" b="1" dirty="0" err="1">
                <a:solidFill>
                  <a:srgbClr val="FFFFFF"/>
                </a:solidFill>
              </a:rPr>
              <a:t>of</a:t>
            </a:r>
            <a:r>
              <a:rPr lang="de-DE" sz="1400" b="1" dirty="0">
                <a:solidFill>
                  <a:srgbClr val="FFFFFF"/>
                </a:solidFill>
              </a:rPr>
              <a:t> push </a:t>
            </a:r>
            <a:r>
              <a:rPr lang="de-DE" sz="1400" b="1" dirty="0" err="1">
                <a:solidFill>
                  <a:srgbClr val="FFFFFF"/>
                </a:solidFill>
              </a:rPr>
              <a:t>notification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providers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296859" y="3572597"/>
            <a:ext cx="2189494" cy="590614"/>
          </a:xfrm>
          <a:prstGeom prst="chevron">
            <a:avLst>
              <a:gd name="adj" fmla="val 20297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POC </a:t>
            </a:r>
            <a:r>
              <a:rPr lang="de-DE" sz="1400" b="1" dirty="0" err="1">
                <a:solidFill>
                  <a:srgbClr val="FFFFFF"/>
                </a:solidFill>
              </a:rPr>
              <a:t>with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app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providers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11" name="AutoShape 8"/>
          <p:cNvSpPr>
            <a:spLocks noChangeAspect="1" noChangeArrowheads="1"/>
          </p:cNvSpPr>
          <p:nvPr/>
        </p:nvSpPr>
        <p:spPr bwMode="auto">
          <a:xfrm>
            <a:off x="8103669" y="4419146"/>
            <a:ext cx="2170922" cy="590614"/>
          </a:xfrm>
          <a:prstGeom prst="chevron">
            <a:avLst>
              <a:gd name="adj" fmla="val 21881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 err="1">
                <a:solidFill>
                  <a:srgbClr val="FFFFFF"/>
                </a:solidFill>
              </a:rPr>
              <a:t>Clarification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timeline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for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platform</a:t>
            </a:r>
            <a:r>
              <a:rPr lang="de-DE" sz="1400" b="1" dirty="0">
                <a:solidFill>
                  <a:srgbClr val="FFFFFF"/>
                </a:solidFill>
              </a:rPr>
              <a:t> support</a:t>
            </a:r>
          </a:p>
        </p:txBody>
      </p:sp>
      <p:sp>
        <p:nvSpPr>
          <p:cNvPr id="12" name="Rectangle 14"/>
          <p:cNvSpPr>
            <a:spLocks noChangeAspect="1" noChangeArrowheads="1"/>
          </p:cNvSpPr>
          <p:nvPr/>
        </p:nvSpPr>
        <p:spPr bwMode="auto">
          <a:xfrm>
            <a:off x="652659" y="1504352"/>
            <a:ext cx="2119332" cy="193974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BMW: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Mercedes: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Cariad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GM: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Harman: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Faurecia </a:t>
            </a:r>
            <a:r>
              <a:rPr lang="de-DE" sz="1100" dirty="0" err="1"/>
              <a:t>Aptoide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App Developers</a:t>
            </a:r>
          </a:p>
        </p:txBody>
      </p:sp>
      <p:sp>
        <p:nvSpPr>
          <p:cNvPr id="13" name="Rectangle 15"/>
          <p:cNvSpPr>
            <a:spLocks noChangeAspect="1" noChangeArrowheads="1"/>
          </p:cNvSpPr>
          <p:nvPr/>
        </p:nvSpPr>
        <p:spPr bwMode="auto">
          <a:xfrm>
            <a:off x="2516791" y="2365845"/>
            <a:ext cx="2119332" cy="193974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BMW: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Mercedes: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Cariad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GM: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Harman: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Faurecia </a:t>
            </a:r>
            <a:r>
              <a:rPr lang="de-DE" sz="1100" dirty="0" err="1"/>
              <a:t>Aptoide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App Developers</a:t>
            </a:r>
          </a:p>
        </p:txBody>
      </p:sp>
      <p:sp>
        <p:nvSpPr>
          <p:cNvPr id="14" name="Rectangle 15"/>
          <p:cNvSpPr>
            <a:spLocks noChangeAspect="1" noChangeArrowheads="1"/>
          </p:cNvSpPr>
          <p:nvPr/>
        </p:nvSpPr>
        <p:spPr bwMode="auto">
          <a:xfrm>
            <a:off x="4363478" y="3298906"/>
            <a:ext cx="2119332" cy="68709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Once</a:t>
            </a:r>
            <a:r>
              <a:rPr lang="de-DE" sz="1100" dirty="0"/>
              <a:t> </a:t>
            </a:r>
            <a:r>
              <a:rPr lang="de-DE" sz="1100" dirty="0" err="1"/>
              <a:t>preferred</a:t>
            </a:r>
            <a:r>
              <a:rPr lang="de-DE" sz="1100" dirty="0"/>
              <a:t> </a:t>
            </a:r>
            <a:r>
              <a:rPr lang="de-DE" sz="1100" dirty="0" err="1"/>
              <a:t>path</a:t>
            </a:r>
            <a:r>
              <a:rPr lang="de-DE" sz="1100" dirty="0"/>
              <a:t> </a:t>
            </a:r>
            <a:br>
              <a:rPr lang="de-DE" sz="1100" dirty="0"/>
            </a:br>
            <a:r>
              <a:rPr lang="de-DE" sz="1100" dirty="0" err="1"/>
              <a:t>decided</a:t>
            </a:r>
            <a:r>
              <a:rPr lang="de-DE" sz="1100" dirty="0"/>
              <a:t>/ </a:t>
            </a:r>
            <a:r>
              <a:rPr lang="de-DE" sz="1100" dirty="0" err="1"/>
              <a:t>requirements</a:t>
            </a:r>
            <a:r>
              <a:rPr lang="de-DE" sz="1100" dirty="0"/>
              <a:t> </a:t>
            </a:r>
            <a:r>
              <a:rPr lang="de-DE" sz="1100" dirty="0" err="1"/>
              <a:t>aligned</a:t>
            </a:r>
            <a:endParaRPr lang="de-DE" sz="1100" dirty="0"/>
          </a:p>
        </p:txBody>
      </p:sp>
      <p:sp>
        <p:nvSpPr>
          <p:cNvPr id="15" name="Rectangle 15"/>
          <p:cNvSpPr>
            <a:spLocks noChangeAspect="1" noChangeArrowheads="1"/>
          </p:cNvSpPr>
          <p:nvPr/>
        </p:nvSpPr>
        <p:spPr bwMode="auto">
          <a:xfrm>
            <a:off x="6315432" y="4112802"/>
            <a:ext cx="2119332" cy="31468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</p:txBody>
      </p:sp>
      <p:sp>
        <p:nvSpPr>
          <p:cNvPr id="16" name="Rectangle 15"/>
          <p:cNvSpPr>
            <a:spLocks noChangeAspect="1" noChangeArrowheads="1"/>
          </p:cNvSpPr>
          <p:nvPr/>
        </p:nvSpPr>
        <p:spPr bwMode="auto">
          <a:xfrm>
            <a:off x="8099542" y="4953133"/>
            <a:ext cx="2119332" cy="153347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BMW: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Mercedes: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Cariad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GM: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…</a:t>
            </a:r>
          </a:p>
        </p:txBody>
      </p:sp>
      <p:sp>
        <p:nvSpPr>
          <p:cNvPr id="17" name="Oval 111"/>
          <p:cNvSpPr>
            <a:spLocks noChangeAspect="1" noChangeArrowheads="1"/>
          </p:cNvSpPr>
          <p:nvPr/>
        </p:nvSpPr>
        <p:spPr bwMode="auto">
          <a:xfrm>
            <a:off x="451800" y="676611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Oval 112"/>
          <p:cNvSpPr>
            <a:spLocks noChangeAspect="1" noChangeArrowheads="1"/>
          </p:cNvSpPr>
          <p:nvPr/>
        </p:nvSpPr>
        <p:spPr bwMode="auto">
          <a:xfrm>
            <a:off x="2280852" y="1586342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13"/>
          <p:cNvSpPr>
            <a:spLocks noChangeAspect="1" noChangeArrowheads="1"/>
          </p:cNvSpPr>
          <p:nvPr/>
        </p:nvSpPr>
        <p:spPr bwMode="auto">
          <a:xfrm>
            <a:off x="4170435" y="2442960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14"/>
          <p:cNvSpPr>
            <a:spLocks noChangeAspect="1" noChangeArrowheads="1"/>
          </p:cNvSpPr>
          <p:nvPr/>
        </p:nvSpPr>
        <p:spPr bwMode="auto">
          <a:xfrm>
            <a:off x="6096000" y="3384562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Oval 117"/>
          <p:cNvSpPr>
            <a:spLocks noChangeAspect="1" noChangeArrowheads="1"/>
          </p:cNvSpPr>
          <p:nvPr/>
        </p:nvSpPr>
        <p:spPr bwMode="auto">
          <a:xfrm>
            <a:off x="7902810" y="4222215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553D4193-33B8-6817-F9F0-B6960F4893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44004" y="5240520"/>
            <a:ext cx="2170922" cy="590614"/>
          </a:xfrm>
          <a:prstGeom prst="chevron">
            <a:avLst>
              <a:gd name="adj" fmla="val 21881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Demo </a:t>
            </a:r>
            <a:r>
              <a:rPr lang="de-DE" sz="1400" b="1" dirty="0" err="1">
                <a:solidFill>
                  <a:srgbClr val="FFFFFF"/>
                </a:solidFill>
              </a:rPr>
              <a:t>of</a:t>
            </a:r>
            <a:r>
              <a:rPr lang="de-DE" sz="1400" b="1" dirty="0">
                <a:solidFill>
                  <a:srgbClr val="FFFFFF"/>
                </a:solidFill>
              </a:rPr>
              <a:t> POC /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solution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D287FCDD-D35D-ADCB-1256-2C37E9E4CE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39877" y="5774507"/>
            <a:ext cx="2119332" cy="31468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</p:txBody>
      </p:sp>
      <p:sp>
        <p:nvSpPr>
          <p:cNvPr id="24" name="Oval 117">
            <a:extLst>
              <a:ext uri="{FF2B5EF4-FFF2-40B4-BE49-F238E27FC236}">
                <a16:creationId xmlns:a16="http://schemas.microsoft.com/office/drawing/2014/main" id="{0F94B6DF-C0B5-D82C-2475-C0792A785F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43145" y="5043589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9B5CF82-7D08-DD21-3EBC-FDD87B359834}"/>
              </a:ext>
            </a:extLst>
          </p:cNvPr>
          <p:cNvSpPr txBox="1"/>
          <p:nvPr/>
        </p:nvSpPr>
        <p:spPr>
          <a:xfrm>
            <a:off x="2922953" y="1132879"/>
            <a:ext cx="6304483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@Faurecia / Harman: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align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reaches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out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developer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(e.g. WebEx/Zoom/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TikTok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/mavi.io)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A06847B-0F7F-4740-9725-A118B2B99264}"/>
              </a:ext>
            </a:extLst>
          </p:cNvPr>
          <p:cNvSpPr txBox="1"/>
          <p:nvPr/>
        </p:nvSpPr>
        <p:spPr>
          <a:xfrm>
            <a:off x="8537243" y="3752815"/>
            <a:ext cx="2765757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@mavi.io: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open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POC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E455083-85EA-1EC8-559E-C49C8381B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716" y="183051"/>
            <a:ext cx="3205507" cy="982467"/>
          </a:xfrm>
          <a:prstGeom prst="rect">
            <a:avLst/>
          </a:prstGeom>
        </p:spPr>
      </p:pic>
      <p:sp>
        <p:nvSpPr>
          <p:cNvPr id="28" name="Rechteck 27">
            <a:extLst>
              <a:ext uri="{FF2B5EF4-FFF2-40B4-BE49-F238E27FC236}">
                <a16:creationId xmlns:a16="http://schemas.microsoft.com/office/drawing/2014/main" id="{3AB3DFC6-9382-04A1-AEFE-DA4E35A4E09E}"/>
              </a:ext>
            </a:extLst>
          </p:cNvPr>
          <p:cNvSpPr/>
          <p:nvPr/>
        </p:nvSpPr>
        <p:spPr>
          <a:xfrm>
            <a:off x="473065" y="4238740"/>
            <a:ext cx="4458443" cy="22871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de-DE" sz="1400" b="1" dirty="0">
                <a:solidFill>
                  <a:schemeClr val="tx1"/>
                </a:solidFill>
              </a:rPr>
              <a:t>Overall </a:t>
            </a:r>
            <a:r>
              <a:rPr lang="de-DE" sz="1400" b="1" dirty="0" err="1">
                <a:solidFill>
                  <a:schemeClr val="tx1"/>
                </a:solidFill>
              </a:rPr>
              <a:t>deliverable</a:t>
            </a:r>
            <a:r>
              <a:rPr lang="de-DE" sz="1400" b="1" dirty="0">
                <a:solidFill>
                  <a:schemeClr val="tx1"/>
                </a:solidFill>
              </a:rPr>
              <a:t>:</a:t>
            </a:r>
          </a:p>
          <a:p>
            <a:r>
              <a:rPr lang="en-US" sz="1300" dirty="0">
                <a:solidFill>
                  <a:schemeClr val="tx1"/>
                </a:solidFill>
              </a:rPr>
              <a:t>Agreeing upon a common service/protocol of how 3</a:t>
            </a:r>
            <a:r>
              <a:rPr lang="en-US" sz="1300" baseline="30000" dirty="0">
                <a:solidFill>
                  <a:schemeClr val="tx1"/>
                </a:solidFill>
              </a:rPr>
              <a:t>rd</a:t>
            </a:r>
            <a:r>
              <a:rPr lang="en-US" sz="1300" dirty="0">
                <a:solidFill>
                  <a:schemeClr val="tx1"/>
                </a:solidFill>
              </a:rPr>
              <a:t> Parties can provide push notifications for their users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Interim deliverables:</a:t>
            </a:r>
          </a:p>
          <a:p>
            <a:pPr marL="342900" indent="-342900" rtl="0">
              <a:buFont typeface="+mj-lt"/>
              <a:buAutoNum type="arabicPeriod"/>
            </a:pPr>
            <a:r>
              <a:rPr lang="en-US" sz="1300" dirty="0">
                <a:solidFill>
                  <a:schemeClr val="tx1"/>
                </a:solidFill>
              </a:rPr>
              <a:t>Deciding who is building and financing the reference implementation</a:t>
            </a:r>
          </a:p>
          <a:p>
            <a:pPr marL="342900" indent="-342900" rtl="0">
              <a:buFont typeface="+mj-lt"/>
              <a:buAutoNum type="arabicPeriod"/>
            </a:pPr>
            <a:r>
              <a:rPr lang="en-US" sz="1300" dirty="0">
                <a:solidFill>
                  <a:schemeClr val="tx1"/>
                </a:solidFill>
              </a:rPr>
              <a:t>Deciding who is hosting and financing the necessary backend service</a:t>
            </a:r>
            <a:br>
              <a:rPr lang="en-US" sz="1300" dirty="0">
                <a:solidFill>
                  <a:schemeClr val="tx1"/>
                </a:solidFill>
              </a:rPr>
            </a:br>
            <a:r>
              <a:rPr lang="en-US" sz="1300" dirty="0">
                <a:solidFill>
                  <a:schemeClr val="tx1"/>
                </a:solidFill>
                <a:sym typeface="Wingdings" panose="05000000000000000000" pitchFamily="2" charset="2"/>
              </a:rPr>
              <a:t> COVESA vs. every OEM</a:t>
            </a:r>
            <a:br>
              <a:rPr lang="en-US" sz="13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300" dirty="0">
                <a:solidFill>
                  <a:schemeClr val="tx1"/>
                </a:solidFill>
                <a:sym typeface="Wingdings" panose="05000000000000000000" pitchFamily="2" charset="2"/>
              </a:rPr>
              <a:t>If </a:t>
            </a:r>
            <a:r>
              <a:rPr lang="en-US" sz="1300" dirty="0">
                <a:solidFill>
                  <a:schemeClr val="tx1"/>
                </a:solidFill>
              </a:rPr>
              <a:t>OEM specific implementation: </a:t>
            </a:r>
            <a:r>
              <a:rPr lang="en-US" sz="1300" dirty="0" err="1">
                <a:solidFill>
                  <a:schemeClr val="tx1"/>
                </a:solidFill>
              </a:rPr>
              <a:t>Testsuite</a:t>
            </a:r>
            <a:r>
              <a:rPr lang="en-US" sz="1300" dirty="0">
                <a:solidFill>
                  <a:schemeClr val="tx1"/>
                </a:solidFill>
              </a:rPr>
              <a:t> to ensure compatibility for 3</a:t>
            </a:r>
            <a:r>
              <a:rPr lang="en-US" sz="1300" baseline="30000" dirty="0">
                <a:solidFill>
                  <a:schemeClr val="tx1"/>
                </a:solidFill>
              </a:rPr>
              <a:t>rd</a:t>
            </a:r>
            <a:r>
              <a:rPr lang="en-US" sz="1300" dirty="0">
                <a:solidFill>
                  <a:schemeClr val="tx1"/>
                </a:solidFill>
              </a:rPr>
              <a:t> Party Developer</a:t>
            </a:r>
          </a:p>
          <a:p>
            <a:pPr algn="l"/>
            <a:endParaRPr lang="de-DE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44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8948" y="347184"/>
            <a:ext cx="11224685" cy="346249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In-</a:t>
            </a:r>
            <a:r>
              <a:rPr lang="de-DE" dirty="0" err="1">
                <a:solidFill>
                  <a:schemeClr val="tx1"/>
                </a:solidFill>
              </a:rPr>
              <a:t>vehicle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camera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access</a:t>
            </a:r>
            <a:r>
              <a:rPr lang="de-DE" dirty="0">
                <a:solidFill>
                  <a:schemeClr val="tx1"/>
                </a:solidFill>
              </a:rPr>
              <a:t>: Possible </a:t>
            </a:r>
            <a:r>
              <a:rPr lang="de-DE" dirty="0" err="1">
                <a:solidFill>
                  <a:schemeClr val="tx1"/>
                </a:solidFill>
              </a:rPr>
              <a:t>steps</a:t>
            </a:r>
            <a:r>
              <a:rPr lang="de-DE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7" name="AutoShape 4"/>
          <p:cNvSpPr>
            <a:spLocks noChangeAspect="1" noChangeArrowheads="1"/>
          </p:cNvSpPr>
          <p:nvPr/>
        </p:nvSpPr>
        <p:spPr bwMode="auto">
          <a:xfrm>
            <a:off x="652659" y="945490"/>
            <a:ext cx="2191559" cy="590614"/>
          </a:xfrm>
          <a:prstGeom prst="homePlate">
            <a:avLst>
              <a:gd name="adj" fmla="val 20090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Internal </a:t>
            </a:r>
            <a:r>
              <a:rPr lang="de-DE" sz="1400" b="1" dirty="0" err="1">
                <a:solidFill>
                  <a:srgbClr val="FFFFFF"/>
                </a:solidFill>
              </a:rPr>
              <a:t>feedback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proposed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solution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8" name="AutoShape 5"/>
          <p:cNvSpPr>
            <a:spLocks noChangeAspect="1" noChangeArrowheads="1"/>
          </p:cNvSpPr>
          <p:nvPr/>
        </p:nvSpPr>
        <p:spPr bwMode="auto">
          <a:xfrm>
            <a:off x="2477583" y="1813202"/>
            <a:ext cx="2228703" cy="590614"/>
          </a:xfrm>
          <a:prstGeom prst="chevron">
            <a:avLst>
              <a:gd name="adj" fmla="val 22236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Check </a:t>
            </a:r>
            <a:r>
              <a:rPr lang="de-DE" sz="1400" b="1" dirty="0" err="1">
                <a:solidFill>
                  <a:srgbClr val="FFFFFF"/>
                </a:solidFill>
              </a:rPr>
              <a:t>involvement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from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app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developers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9" name="AutoShape 6"/>
          <p:cNvSpPr>
            <a:spLocks noChangeAspect="1" noChangeArrowheads="1"/>
          </p:cNvSpPr>
          <p:nvPr/>
        </p:nvSpPr>
        <p:spPr bwMode="auto">
          <a:xfrm>
            <a:off x="4371293" y="2757127"/>
            <a:ext cx="2261722" cy="590614"/>
          </a:xfrm>
          <a:prstGeom prst="chevron">
            <a:avLst>
              <a:gd name="adj" fmla="val 20743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POC </a:t>
            </a:r>
            <a:r>
              <a:rPr lang="de-DE" sz="1400" b="1" dirty="0" err="1">
                <a:solidFill>
                  <a:srgbClr val="FFFFFF"/>
                </a:solidFill>
              </a:rPr>
              <a:t>with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app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providers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10" name="AutoShape 7"/>
          <p:cNvSpPr>
            <a:spLocks noChangeAspect="1" noChangeArrowheads="1"/>
          </p:cNvSpPr>
          <p:nvPr/>
        </p:nvSpPr>
        <p:spPr bwMode="auto">
          <a:xfrm>
            <a:off x="6296859" y="3572597"/>
            <a:ext cx="2189494" cy="590614"/>
          </a:xfrm>
          <a:prstGeom prst="chevron">
            <a:avLst>
              <a:gd name="adj" fmla="val 20297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 err="1">
                <a:solidFill>
                  <a:srgbClr val="FFFFFF"/>
                </a:solidFill>
              </a:rPr>
              <a:t>Clarification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timeline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for</a:t>
            </a:r>
            <a:r>
              <a:rPr lang="de-DE" sz="1400" b="1" dirty="0">
                <a:solidFill>
                  <a:srgbClr val="FFFFFF"/>
                </a:solidFill>
              </a:rPr>
              <a:t> </a:t>
            </a:r>
            <a:r>
              <a:rPr lang="de-DE" sz="1400" b="1" dirty="0" err="1">
                <a:solidFill>
                  <a:srgbClr val="FFFFFF"/>
                </a:solidFill>
              </a:rPr>
              <a:t>platform</a:t>
            </a:r>
            <a:r>
              <a:rPr lang="de-DE" sz="1400" b="1" dirty="0">
                <a:solidFill>
                  <a:srgbClr val="FFFFFF"/>
                </a:solidFill>
              </a:rPr>
              <a:t> support</a:t>
            </a:r>
          </a:p>
        </p:txBody>
      </p:sp>
      <p:sp>
        <p:nvSpPr>
          <p:cNvPr id="11" name="AutoShape 8"/>
          <p:cNvSpPr>
            <a:spLocks noChangeAspect="1" noChangeArrowheads="1"/>
          </p:cNvSpPr>
          <p:nvPr/>
        </p:nvSpPr>
        <p:spPr bwMode="auto">
          <a:xfrm>
            <a:off x="8103669" y="4419146"/>
            <a:ext cx="2170922" cy="590614"/>
          </a:xfrm>
          <a:prstGeom prst="chevron">
            <a:avLst>
              <a:gd name="adj" fmla="val 21881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Demo </a:t>
            </a:r>
            <a:r>
              <a:rPr lang="de-DE" sz="1400" b="1" dirty="0" err="1">
                <a:solidFill>
                  <a:srgbClr val="FFFFFF"/>
                </a:solidFill>
              </a:rPr>
              <a:t>of</a:t>
            </a:r>
            <a:r>
              <a:rPr lang="de-DE" sz="1400" b="1" dirty="0">
                <a:solidFill>
                  <a:srgbClr val="FFFFFF"/>
                </a:solidFill>
              </a:rPr>
              <a:t> POC / </a:t>
            </a:r>
            <a:br>
              <a:rPr lang="de-DE" sz="1400" b="1" dirty="0">
                <a:solidFill>
                  <a:srgbClr val="FFFFFF"/>
                </a:solidFill>
              </a:rPr>
            </a:br>
            <a:r>
              <a:rPr lang="de-DE" sz="1400" b="1" dirty="0" err="1">
                <a:solidFill>
                  <a:srgbClr val="FFFFFF"/>
                </a:solidFill>
              </a:rPr>
              <a:t>solution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12" name="Rectangle 14"/>
          <p:cNvSpPr>
            <a:spLocks noChangeAspect="1" noChangeArrowheads="1"/>
          </p:cNvSpPr>
          <p:nvPr/>
        </p:nvSpPr>
        <p:spPr bwMode="auto">
          <a:xfrm>
            <a:off x="652659" y="1504352"/>
            <a:ext cx="2119332" cy="2109021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>
                <a:highlight>
                  <a:srgbClr val="00FF00"/>
                </a:highlight>
              </a:rPr>
              <a:t>BMW: 06/23 (OK)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Mercedes: Mid </a:t>
            </a:r>
            <a:r>
              <a:rPr lang="de-DE" sz="1100" dirty="0" err="1"/>
              <a:t>september</a:t>
            </a:r>
            <a:endParaRPr lang="de-DE" sz="1100" dirty="0"/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Cariad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>
                <a:highlight>
                  <a:srgbClr val="00FF00"/>
                </a:highlight>
              </a:rPr>
              <a:t>Harman: 08/23 (OK)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>
                <a:highlight>
                  <a:srgbClr val="00FF00"/>
                </a:highlight>
              </a:rPr>
              <a:t>Faurecia </a:t>
            </a:r>
            <a:r>
              <a:rPr lang="de-DE" sz="1100" dirty="0" err="1">
                <a:highlight>
                  <a:srgbClr val="00FF00"/>
                </a:highlight>
              </a:rPr>
              <a:t>Aptoide</a:t>
            </a:r>
            <a:r>
              <a:rPr lang="de-DE" sz="1100" dirty="0">
                <a:highlight>
                  <a:srgbClr val="00FF00"/>
                </a:highlight>
              </a:rPr>
              <a:t>: 06/23 (OK)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endParaRPr lang="de-DE" sz="1100" dirty="0"/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GM: </a:t>
            </a:r>
            <a:r>
              <a:rPr lang="de-DE" sz="1100" b="1" dirty="0"/>
              <a:t>Approach </a:t>
            </a:r>
            <a:r>
              <a:rPr lang="de-DE" sz="1100" b="1" dirty="0" err="1"/>
              <a:t>tbd</a:t>
            </a:r>
            <a:r>
              <a:rPr lang="de-DE" sz="1100" b="1" dirty="0"/>
              <a:t>. </a:t>
            </a:r>
            <a:r>
              <a:rPr lang="de-DE" sz="1100" b="1" dirty="0">
                <a:sym typeface="Wingdings" panose="05000000000000000000" pitchFamily="2" charset="2"/>
              </a:rPr>
              <a:t> High </a:t>
            </a:r>
            <a:r>
              <a:rPr lang="de-DE" sz="1100" b="1" dirty="0" err="1">
                <a:sym typeface="Wingdings" panose="05000000000000000000" pitchFamily="2" charset="2"/>
              </a:rPr>
              <a:t>level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feedback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next</a:t>
            </a:r>
            <a:r>
              <a:rPr lang="de-DE" sz="1100" b="1" dirty="0">
                <a:sym typeface="Wingdings" panose="05000000000000000000" pitchFamily="2" charset="2"/>
              </a:rPr>
              <a:t> </a:t>
            </a:r>
            <a:r>
              <a:rPr lang="de-DE" sz="1100" b="1" dirty="0" err="1">
                <a:sym typeface="Wingdings" panose="05000000000000000000" pitchFamily="2" charset="2"/>
              </a:rPr>
              <a:t>week</a:t>
            </a:r>
            <a:endParaRPr lang="de-DE" sz="1100" b="1" dirty="0"/>
          </a:p>
        </p:txBody>
      </p:sp>
      <p:sp>
        <p:nvSpPr>
          <p:cNvPr id="13" name="Rectangle 15"/>
          <p:cNvSpPr>
            <a:spLocks noChangeAspect="1" noChangeArrowheads="1"/>
          </p:cNvSpPr>
          <p:nvPr/>
        </p:nvSpPr>
        <p:spPr bwMode="auto">
          <a:xfrm>
            <a:off x="2516791" y="2365845"/>
            <a:ext cx="2119332" cy="112721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Harman: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Faurecia </a:t>
            </a:r>
            <a:r>
              <a:rPr lang="de-DE" sz="1100" dirty="0" err="1"/>
              <a:t>Aptoide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App Developers</a:t>
            </a:r>
          </a:p>
        </p:txBody>
      </p:sp>
      <p:sp>
        <p:nvSpPr>
          <p:cNvPr id="14" name="Rectangle 15"/>
          <p:cNvSpPr>
            <a:spLocks noChangeAspect="1" noChangeArrowheads="1"/>
          </p:cNvSpPr>
          <p:nvPr/>
        </p:nvSpPr>
        <p:spPr bwMode="auto">
          <a:xfrm>
            <a:off x="4363478" y="3298906"/>
            <a:ext cx="2119332" cy="51781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Goal? </a:t>
            </a:r>
            <a:r>
              <a:rPr lang="de-DE" sz="1100" dirty="0" err="1"/>
              <a:t>October</a:t>
            </a:r>
            <a:r>
              <a:rPr lang="de-DE" sz="1100" dirty="0"/>
              <a:t>/November?</a:t>
            </a:r>
          </a:p>
        </p:txBody>
      </p:sp>
      <p:sp>
        <p:nvSpPr>
          <p:cNvPr id="15" name="Rectangle 15"/>
          <p:cNvSpPr>
            <a:spLocks noChangeAspect="1" noChangeArrowheads="1"/>
          </p:cNvSpPr>
          <p:nvPr/>
        </p:nvSpPr>
        <p:spPr bwMode="auto">
          <a:xfrm>
            <a:off x="6315432" y="4118163"/>
            <a:ext cx="2119332" cy="1533479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>
                <a:highlight>
                  <a:srgbClr val="00FF00"/>
                </a:highlight>
              </a:rPr>
              <a:t>BMW: </a:t>
            </a:r>
            <a:r>
              <a:rPr lang="de-DE" sz="1100" dirty="0" err="1">
                <a:highlight>
                  <a:srgbClr val="00FF00"/>
                </a:highlight>
              </a:rPr>
              <a:t>Already</a:t>
            </a:r>
            <a:r>
              <a:rPr lang="de-DE" sz="1100" dirty="0">
                <a:highlight>
                  <a:srgbClr val="00FF00"/>
                </a:highlight>
              </a:rPr>
              <a:t> </a:t>
            </a:r>
            <a:r>
              <a:rPr lang="de-DE" sz="1100" dirty="0" err="1">
                <a:highlight>
                  <a:srgbClr val="00FF00"/>
                </a:highlight>
              </a:rPr>
              <a:t>there</a:t>
            </a:r>
            <a:endParaRPr lang="de-DE" sz="1100" dirty="0">
              <a:highlight>
                <a:srgbClr val="00FF00"/>
              </a:highlight>
            </a:endParaRP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Mercedes: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Cariad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GM: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 err="1"/>
              <a:t>Snapp</a:t>
            </a:r>
            <a:r>
              <a:rPr lang="de-DE" sz="1100" dirty="0"/>
              <a:t>: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…</a:t>
            </a:r>
          </a:p>
        </p:txBody>
      </p:sp>
      <p:sp>
        <p:nvSpPr>
          <p:cNvPr id="16" name="Rectangle 15"/>
          <p:cNvSpPr>
            <a:spLocks noChangeAspect="1" noChangeArrowheads="1"/>
          </p:cNvSpPr>
          <p:nvPr/>
        </p:nvSpPr>
        <p:spPr bwMode="auto">
          <a:xfrm>
            <a:off x="8099542" y="4953133"/>
            <a:ext cx="2119332" cy="51781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  <a:p>
            <a:pPr marL="188913" indent="-188913">
              <a:spcAft>
                <a:spcPct val="20000"/>
              </a:spcAft>
              <a:buFont typeface="Symbol" pitchFamily="18" charset="2"/>
              <a:buChar char="-"/>
            </a:pPr>
            <a:r>
              <a:rPr lang="de-DE" sz="1100" dirty="0"/>
              <a:t>CES?</a:t>
            </a:r>
          </a:p>
        </p:txBody>
      </p:sp>
      <p:sp>
        <p:nvSpPr>
          <p:cNvPr id="17" name="Oval 111"/>
          <p:cNvSpPr>
            <a:spLocks noChangeAspect="1" noChangeArrowheads="1"/>
          </p:cNvSpPr>
          <p:nvPr/>
        </p:nvSpPr>
        <p:spPr bwMode="auto">
          <a:xfrm>
            <a:off x="451800" y="676611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8" name="Oval 112"/>
          <p:cNvSpPr>
            <a:spLocks noChangeAspect="1" noChangeArrowheads="1"/>
          </p:cNvSpPr>
          <p:nvPr/>
        </p:nvSpPr>
        <p:spPr bwMode="auto">
          <a:xfrm>
            <a:off x="2280852" y="1586342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Oval 113"/>
          <p:cNvSpPr>
            <a:spLocks noChangeAspect="1" noChangeArrowheads="1"/>
          </p:cNvSpPr>
          <p:nvPr/>
        </p:nvSpPr>
        <p:spPr bwMode="auto">
          <a:xfrm>
            <a:off x="4170435" y="2442960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Oval 114"/>
          <p:cNvSpPr>
            <a:spLocks noChangeAspect="1" noChangeArrowheads="1"/>
          </p:cNvSpPr>
          <p:nvPr/>
        </p:nvSpPr>
        <p:spPr bwMode="auto">
          <a:xfrm>
            <a:off x="6096000" y="3384562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1" name="Oval 117"/>
          <p:cNvSpPr>
            <a:spLocks noChangeAspect="1" noChangeArrowheads="1"/>
          </p:cNvSpPr>
          <p:nvPr/>
        </p:nvSpPr>
        <p:spPr bwMode="auto">
          <a:xfrm>
            <a:off x="7902810" y="4222215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553D4193-33B8-6817-F9F0-B6960F4893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44004" y="5240520"/>
            <a:ext cx="2170922" cy="590614"/>
          </a:xfrm>
          <a:prstGeom prst="chevron">
            <a:avLst>
              <a:gd name="adj" fmla="val 21881"/>
            </a:avLst>
          </a:prstGeom>
          <a:solidFill>
            <a:schemeClr val="accent2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/>
          <a:lstStyle/>
          <a:p>
            <a:pPr algn="ctr" eaLnBrk="0" hangingPunct="0">
              <a:spcAft>
                <a:spcPct val="20000"/>
              </a:spcAft>
            </a:pPr>
            <a:r>
              <a:rPr lang="de-DE" sz="1400" b="1" dirty="0">
                <a:solidFill>
                  <a:srgbClr val="FFFFFF"/>
                </a:solidFill>
              </a:rPr>
              <a:t>Reference </a:t>
            </a:r>
            <a:r>
              <a:rPr lang="de-DE" sz="1400" b="1" dirty="0" err="1">
                <a:solidFill>
                  <a:srgbClr val="FFFFFF"/>
                </a:solidFill>
              </a:rPr>
              <a:t>implementation</a:t>
            </a:r>
            <a:endParaRPr lang="de-DE" sz="1400" b="1" dirty="0">
              <a:solidFill>
                <a:srgbClr val="FFFFFF"/>
              </a:solidFill>
            </a:endParaRPr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D287FCDD-D35D-ADCB-1256-2C37E9E4CE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39877" y="5774507"/>
            <a:ext cx="2119332" cy="31468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lIns="72000" tIns="72000" rIns="72000" bIns="72000">
            <a:spAutoFit/>
          </a:bodyPr>
          <a:lstStyle/>
          <a:p>
            <a:pPr marL="188913" indent="-188913">
              <a:spcAft>
                <a:spcPct val="20000"/>
              </a:spcAft>
              <a:buClr>
                <a:srgbClr val="C5C6C6"/>
              </a:buClr>
              <a:buSzPct val="80000"/>
              <a:buFont typeface="Wingdings" pitchFamily="2" charset="2"/>
              <a:buNone/>
            </a:pPr>
            <a:r>
              <a:rPr lang="de-DE" sz="1100" b="1" dirty="0"/>
              <a:t>Timeline</a:t>
            </a:r>
          </a:p>
        </p:txBody>
      </p:sp>
      <p:sp>
        <p:nvSpPr>
          <p:cNvPr id="24" name="Oval 117">
            <a:extLst>
              <a:ext uri="{FF2B5EF4-FFF2-40B4-BE49-F238E27FC236}">
                <a16:creationId xmlns:a16="http://schemas.microsoft.com/office/drawing/2014/main" id="{0F94B6DF-C0B5-D82C-2475-C0792A785F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43145" y="5043589"/>
            <a:ext cx="401717" cy="376068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vert="horz" wrap="none" anchor="ctr" anchorCtr="0">
            <a:noAutofit/>
          </a:bodyPr>
          <a:lstStyle/>
          <a:p>
            <a:pPr algn="ctr"/>
            <a:r>
              <a:rPr lang="de-DE" sz="12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9B5CF82-7D08-DD21-3EBC-FDD87B359834}"/>
              </a:ext>
            </a:extLst>
          </p:cNvPr>
          <p:cNvSpPr txBox="1"/>
          <p:nvPr/>
        </p:nvSpPr>
        <p:spPr>
          <a:xfrm>
            <a:off x="4706286" y="1890288"/>
            <a:ext cx="5823582" cy="4462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Tx/>
              <a:buNone/>
            </a:pP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@Faurecia / Harman: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Please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align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who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reaches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out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developer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(e.g. WebEx/Zoom/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TikTok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@All: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developer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dirty="0"/>
              <a:t>d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want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target</a:t>
            </a:r>
            <a:r>
              <a:rPr lang="de-DE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 WebEx?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E455083-85EA-1EC8-559E-C49C8381B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0716" y="183051"/>
            <a:ext cx="3205507" cy="982467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927DD2B-392F-C573-5AE3-358AC0647C3E}"/>
              </a:ext>
            </a:extLst>
          </p:cNvPr>
          <p:cNvSpPr/>
          <p:nvPr/>
        </p:nvSpPr>
        <p:spPr>
          <a:xfrm>
            <a:off x="473065" y="4137142"/>
            <a:ext cx="4458443" cy="22792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r>
              <a:rPr lang="de-DE" sz="1400" b="1" dirty="0" err="1">
                <a:solidFill>
                  <a:schemeClr val="tx1"/>
                </a:solidFill>
              </a:rPr>
              <a:t>Deliverable</a:t>
            </a:r>
            <a:r>
              <a:rPr lang="de-DE" sz="14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DE" sz="1300" dirty="0" err="1">
                <a:solidFill>
                  <a:schemeClr val="tx1"/>
                </a:solidFill>
              </a:rPr>
              <a:t>Defining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default</a:t>
            </a:r>
            <a:r>
              <a:rPr lang="de-DE" sz="1300" dirty="0">
                <a:solidFill>
                  <a:schemeClr val="tx1"/>
                </a:solidFill>
              </a:rPr>
              <a:t> in-</a:t>
            </a:r>
            <a:r>
              <a:rPr lang="de-DE" sz="1300" dirty="0" err="1">
                <a:solidFill>
                  <a:schemeClr val="tx1"/>
                </a:solidFill>
              </a:rPr>
              <a:t>vehicle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camera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that</a:t>
            </a:r>
            <a:r>
              <a:rPr lang="de-DE" sz="1300" dirty="0">
                <a:solidFill>
                  <a:schemeClr val="tx1"/>
                </a:solidFill>
              </a:rPr>
              <a:t> 3rd Party Developers </a:t>
            </a:r>
            <a:r>
              <a:rPr lang="de-DE" sz="1300" dirty="0" err="1">
                <a:solidFill>
                  <a:schemeClr val="tx1"/>
                </a:solidFill>
              </a:rPr>
              <a:t>should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access</a:t>
            </a:r>
            <a:endParaRPr lang="de-DE" sz="1300" dirty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de-DE" sz="1300" dirty="0" err="1">
                <a:solidFill>
                  <a:schemeClr val="tx1"/>
                </a:solidFill>
              </a:rPr>
              <a:t>Giving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en-US" sz="1300" dirty="0">
                <a:solidFill>
                  <a:schemeClr val="tx1"/>
                </a:solidFill>
              </a:rPr>
              <a:t>3</a:t>
            </a:r>
            <a:r>
              <a:rPr lang="en-US" sz="1300" baseline="30000" dirty="0">
                <a:solidFill>
                  <a:schemeClr val="tx1"/>
                </a:solidFill>
              </a:rPr>
              <a:t>rd</a:t>
            </a:r>
            <a:r>
              <a:rPr lang="de-DE" sz="1300" dirty="0">
                <a:solidFill>
                  <a:schemeClr val="tx1"/>
                </a:solidFill>
              </a:rPr>
              <a:t> Party Developers </a:t>
            </a:r>
            <a:r>
              <a:rPr lang="de-DE" sz="1300" dirty="0" err="1">
                <a:solidFill>
                  <a:schemeClr val="tx1"/>
                </a:solidFill>
              </a:rPr>
              <a:t>transparency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which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cameras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they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can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access</a:t>
            </a:r>
            <a:r>
              <a:rPr lang="de-DE" sz="1300" dirty="0">
                <a:solidFill>
                  <a:schemeClr val="tx1"/>
                </a:solidFill>
              </a:rPr>
              <a:t> (+</a:t>
            </a:r>
            <a:r>
              <a:rPr lang="de-DE" sz="1300" dirty="0" err="1">
                <a:solidFill>
                  <a:schemeClr val="tx1"/>
                </a:solidFill>
              </a:rPr>
              <a:t>location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of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it</a:t>
            </a:r>
            <a:r>
              <a:rPr lang="de-DE" sz="1300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DE" sz="1300" dirty="0" err="1">
                <a:solidFill>
                  <a:schemeClr val="tx1"/>
                </a:solidFill>
              </a:rPr>
              <a:t>Defining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reference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implementation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along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existing</a:t>
            </a:r>
            <a:r>
              <a:rPr lang="de-DE" sz="1300" dirty="0">
                <a:solidFill>
                  <a:schemeClr val="tx1"/>
                </a:solidFill>
              </a:rPr>
              <a:t> Google </a:t>
            </a:r>
            <a:r>
              <a:rPr lang="de-DE" sz="1300" dirty="0" err="1">
                <a:solidFill>
                  <a:schemeClr val="tx1"/>
                </a:solidFill>
              </a:rPr>
              <a:t>standard</a:t>
            </a:r>
            <a:r>
              <a:rPr lang="de-DE" sz="1300" dirty="0">
                <a:solidFill>
                  <a:schemeClr val="tx1"/>
                </a:solidFill>
              </a:rPr>
              <a:t> (</a:t>
            </a:r>
            <a:r>
              <a:rPr lang="de-DE" sz="1300" dirty="0" err="1">
                <a:solidFill>
                  <a:schemeClr val="tx1"/>
                </a:solidFill>
              </a:rPr>
              <a:t>across</a:t>
            </a:r>
            <a:r>
              <a:rPr lang="de-DE" sz="1300" dirty="0">
                <a:solidFill>
                  <a:schemeClr val="tx1"/>
                </a:solidFill>
              </a:rPr>
              <a:t> OS </a:t>
            </a:r>
            <a:r>
              <a:rPr lang="de-DE" sz="1300" dirty="0" err="1">
                <a:solidFill>
                  <a:schemeClr val="tx1"/>
                </a:solidFill>
              </a:rPr>
              <a:t>versions</a:t>
            </a:r>
            <a:r>
              <a:rPr lang="de-DE" sz="1300" dirty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DE" sz="1300" dirty="0" err="1">
                <a:solidFill>
                  <a:schemeClr val="tx1"/>
                </a:solidFill>
              </a:rPr>
              <a:t>Ensuring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for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en-US" sz="1300" dirty="0">
                <a:solidFill>
                  <a:schemeClr val="tx1"/>
                </a:solidFill>
              </a:rPr>
              <a:t>3</a:t>
            </a:r>
            <a:r>
              <a:rPr lang="en-US" sz="1300" baseline="30000" dirty="0">
                <a:solidFill>
                  <a:schemeClr val="tx1"/>
                </a:solidFill>
              </a:rPr>
              <a:t>rd</a:t>
            </a:r>
            <a:r>
              <a:rPr lang="de-DE" sz="1300" dirty="0">
                <a:solidFill>
                  <a:schemeClr val="tx1"/>
                </a:solidFill>
              </a:rPr>
              <a:t> Party Developers </a:t>
            </a:r>
            <a:r>
              <a:rPr lang="de-DE" sz="1300" dirty="0" err="1">
                <a:solidFill>
                  <a:schemeClr val="tx1"/>
                </a:solidFill>
              </a:rPr>
              <a:t>that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this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reference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implementation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works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across</a:t>
            </a:r>
            <a:r>
              <a:rPr lang="de-DE" sz="1300" dirty="0">
                <a:solidFill>
                  <a:schemeClr val="tx1"/>
                </a:solidFill>
              </a:rPr>
              <a:t> multiple OEMs</a:t>
            </a:r>
          </a:p>
          <a:p>
            <a:pPr marL="342900" indent="-342900" algn="l">
              <a:buFont typeface="+mj-lt"/>
              <a:buAutoNum type="arabicPeriod"/>
            </a:pPr>
            <a:r>
              <a:rPr lang="de-DE" sz="1300" dirty="0">
                <a:solidFill>
                  <a:schemeClr val="tx1"/>
                </a:solidFill>
              </a:rPr>
              <a:t>Future: </a:t>
            </a:r>
            <a:r>
              <a:rPr lang="de-DE" sz="1300" dirty="0" err="1">
                <a:solidFill>
                  <a:schemeClr val="tx1"/>
                </a:solidFill>
              </a:rPr>
              <a:t>Enabling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en-US" sz="1300" dirty="0">
                <a:solidFill>
                  <a:schemeClr val="tx1"/>
                </a:solidFill>
              </a:rPr>
              <a:t>3</a:t>
            </a:r>
            <a:r>
              <a:rPr lang="en-US" sz="1300" baseline="30000" dirty="0">
                <a:solidFill>
                  <a:schemeClr val="tx1"/>
                </a:solidFill>
              </a:rPr>
              <a:t>rd</a:t>
            </a:r>
            <a:r>
              <a:rPr lang="de-DE" sz="1300" dirty="0">
                <a:solidFill>
                  <a:schemeClr val="tx1"/>
                </a:solidFill>
              </a:rPr>
              <a:t> Party Developers </a:t>
            </a:r>
            <a:r>
              <a:rPr lang="de-DE" sz="1300" dirty="0" err="1">
                <a:solidFill>
                  <a:schemeClr val="tx1"/>
                </a:solidFill>
              </a:rPr>
              <a:t>to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test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this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reference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implementation</a:t>
            </a:r>
            <a:r>
              <a:rPr lang="de-DE" sz="1300" dirty="0">
                <a:solidFill>
                  <a:schemeClr val="tx1"/>
                </a:solidFill>
              </a:rPr>
              <a:t> </a:t>
            </a:r>
            <a:r>
              <a:rPr lang="de-DE" sz="1300" dirty="0" err="1">
                <a:solidFill>
                  <a:schemeClr val="tx1"/>
                </a:solidFill>
              </a:rPr>
              <a:t>within</a:t>
            </a:r>
            <a:r>
              <a:rPr lang="de-DE" sz="1300" dirty="0">
                <a:solidFill>
                  <a:schemeClr val="tx1"/>
                </a:solidFill>
              </a:rPr>
              <a:t> Cross-OEM </a:t>
            </a:r>
            <a:r>
              <a:rPr lang="de-DE" sz="1300" dirty="0" err="1">
                <a:solidFill>
                  <a:schemeClr val="tx1"/>
                </a:solidFill>
              </a:rPr>
              <a:t>emulator</a:t>
            </a:r>
            <a:endParaRPr lang="de-DE" sz="13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332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7037&quot;&gt;&lt;version val=&quot;326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Präsentation1" id="{8C5E64C3-C8C1-4A2B-A60F-B9D41FA3EBC0}" vid="{DDF2B6E1-8EF5-4DCF-BECF-5F6FEFA9EF98}"/>
    </a:ext>
  </a:extLst>
</a:theme>
</file>

<file path=ppt/theme/theme2.xml><?xml version="1.0" encoding="utf-8"?>
<a:theme xmlns:a="http://schemas.openxmlformats.org/drawingml/2006/main" name="Office">
  <a:themeElements>
    <a:clrScheme name="BMW Group 20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D85AF9A82D8454FA41473D692FD8994" ma:contentTypeVersion="14" ma:contentTypeDescription="Ein neues Dokument erstellen." ma:contentTypeScope="" ma:versionID="18a5ad513a2b143dfdc4d0dd75b85beb">
  <xsd:schema xmlns:xsd="http://www.w3.org/2001/XMLSchema" xmlns:xs="http://www.w3.org/2001/XMLSchema" xmlns:p="http://schemas.microsoft.com/office/2006/metadata/properties" xmlns:ns2="66e38c0b-7c4a-4435-91a8-3b59593b7280" xmlns:ns3="b782d773-7279-4da3-9fc8-9c3ff2f9f99e" targetNamespace="http://schemas.microsoft.com/office/2006/metadata/properties" ma:root="true" ma:fieldsID="2b2d6b0e4d740de29592c3ba8b87c978" ns2:_="" ns3:_="">
    <xsd:import namespace="66e38c0b-7c4a-4435-91a8-3b59593b7280"/>
    <xsd:import namespace="b782d773-7279-4da3-9fc8-9c3ff2f9f99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38c0b-7c4a-4435-91a8-3b59593b72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2d773-7279-4da3-9fc8-9c3ff2f9f99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7F1403-BDFB-45C0-8368-E85DC5DA28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9E8D6C-9A74-4DD6-BDF9-5E72F7ED4A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38c0b-7c4a-4435-91a8-3b59593b7280"/>
    <ds:schemaRef ds:uri="b782d773-7279-4da3-9fc8-9c3ff2f9f9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019D146-71F4-4624-80D5-2B7B93915683}">
  <ds:schemaRefs>
    <ds:schemaRef ds:uri="b782d773-7279-4da3-9fc8-9c3ff2f9f99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66e38c0b-7c4a-4435-91a8-3b59593b728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430</Words>
  <Application>Microsoft Office PowerPoint</Application>
  <PresentationFormat>Breitbild</PresentationFormat>
  <Paragraphs>100</Paragraphs>
  <Slides>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9" baseType="lpstr">
      <vt:lpstr>Arial</vt:lpstr>
      <vt:lpstr>BMW Group Condensed</vt:lpstr>
      <vt:lpstr>BMWGroupTN Condensed</vt:lpstr>
      <vt:lpstr>Symbol</vt:lpstr>
      <vt:lpstr>Wingdings</vt:lpstr>
      <vt:lpstr>BMW Group 2021</vt:lpstr>
      <vt:lpstr>think-cell Folie</vt:lpstr>
      <vt:lpstr>Push Notifications: Possible steps.</vt:lpstr>
      <vt:lpstr>In-vehicle camera access: Possible steps.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 2024: 2 Options @ COVESA Networking Reception  &amp; Demonstration Showcase, January 9th 2024</dc:title>
  <dc:creator>Mascolo Melina, DE-420</dc:creator>
  <cp:lastModifiedBy>Mascolo Melina, DE-420</cp:lastModifiedBy>
  <cp:revision>3</cp:revision>
  <dcterms:created xsi:type="dcterms:W3CDTF">2023-08-21T11:09:14Z</dcterms:created>
  <dcterms:modified xsi:type="dcterms:W3CDTF">2023-08-21T15:59:59Z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0x010100AD85AF9A82D8454FA41473D692FD8994</vt:lpwstr>
  </property>
</Properties>
</file>