
<file path=[Content_Types].xml><?xml version="1.0" encoding="utf-8"?>
<Types xmlns="http://schemas.openxmlformats.org/package/2006/content-types">
  <Default Extension="png" ContentType="image/png"/>
  <Default Extension="svg" ContentType="image/svg+xml"/>
  <Default Extension="emf" ContentType="image/x-emf"/>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media/image8.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9" r:id="rId2"/>
    <p:sldId id="312" r:id="rId3"/>
    <p:sldId id="313" r:id="rId4"/>
    <p:sldId id="314" r:id="rId5"/>
    <p:sldId id="316" r:id="rId6"/>
    <p:sldId id="315" r:id="rId7"/>
    <p:sldId id="318" r:id="rId8"/>
  </p:sldIdLst>
  <p:sldSz cx="12192000" cy="6858000"/>
  <p:notesSz cx="12192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658" y="8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6960107" cy="6857998"/>
          </a:xfrm>
          <a:prstGeom prst="rect">
            <a:avLst/>
          </a:prstGeom>
        </p:spPr>
      </p:pic>
      <p:sp>
        <p:nvSpPr>
          <p:cNvPr id="2" name="Holder 2"/>
          <p:cNvSpPr>
            <a:spLocks noGrp="1"/>
          </p:cNvSpPr>
          <p:nvPr>
            <p:ph type="ctrTitle"/>
          </p:nvPr>
        </p:nvSpPr>
        <p:spPr>
          <a:xfrm>
            <a:off x="1593849" y="2832608"/>
            <a:ext cx="9004300" cy="574039"/>
          </a:xfrm>
          <a:prstGeom prst="rect">
            <a:avLst/>
          </a:prstGeom>
        </p:spPr>
        <p:txBody>
          <a:bodyPr wrap="square" lIns="0" tIns="0" rIns="0" bIns="0">
            <a:spAutoFit/>
          </a:bodyPr>
          <a:lstStyle>
            <a:lvl1pPr>
              <a:defRPr sz="3600" b="1" i="0">
                <a:solidFill>
                  <a:schemeClr val="tx1"/>
                </a:solidFill>
                <a:latin typeface="Calibri"/>
                <a:cs typeface="Calibri"/>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11/20/2023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200" b="1"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000" b="0" i="0">
                <a:solidFill>
                  <a:schemeClr val="tx1"/>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11/20/2023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10320528" y="0"/>
            <a:ext cx="1871472" cy="1524000"/>
          </a:xfrm>
          <a:prstGeom prst="rect">
            <a:avLst/>
          </a:prstGeom>
        </p:spPr>
      </p:pic>
      <p:pic>
        <p:nvPicPr>
          <p:cNvPr id="17" name="bg object 17"/>
          <p:cNvPicPr/>
          <p:nvPr/>
        </p:nvPicPr>
        <p:blipFill>
          <a:blip r:embed="rId3" cstate="print"/>
          <a:stretch>
            <a:fillRect/>
          </a:stretch>
        </p:blipFill>
        <p:spPr>
          <a:xfrm>
            <a:off x="10384535" y="6161532"/>
            <a:ext cx="1467612" cy="477012"/>
          </a:xfrm>
          <a:prstGeom prst="rect">
            <a:avLst/>
          </a:prstGeom>
        </p:spPr>
      </p:pic>
      <p:sp>
        <p:nvSpPr>
          <p:cNvPr id="18" name="bg object 18"/>
          <p:cNvSpPr/>
          <p:nvPr/>
        </p:nvSpPr>
        <p:spPr>
          <a:xfrm>
            <a:off x="761" y="6439661"/>
            <a:ext cx="10156825" cy="0"/>
          </a:xfrm>
          <a:custGeom>
            <a:avLst/>
            <a:gdLst/>
            <a:ahLst/>
            <a:cxnLst/>
            <a:rect l="l" t="t" r="r" b="b"/>
            <a:pathLst>
              <a:path w="10156825">
                <a:moveTo>
                  <a:pt x="0" y="0"/>
                </a:moveTo>
                <a:lnTo>
                  <a:pt x="10156317" y="0"/>
                </a:lnTo>
              </a:path>
            </a:pathLst>
          </a:custGeom>
          <a:ln w="19050">
            <a:solidFill>
              <a:srgbClr val="00B0C3"/>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200" b="1" i="0">
                <a:solidFill>
                  <a:schemeClr val="tx1"/>
                </a:solidFill>
                <a:latin typeface="Calibri"/>
                <a:cs typeface="Calibri"/>
              </a:defRPr>
            </a:lvl1pPr>
          </a:lstStyle>
          <a:p>
            <a:endParaRPr/>
          </a:p>
        </p:txBody>
      </p:sp>
      <p:sp>
        <p:nvSpPr>
          <p:cNvPr id="3" name="Holder 3"/>
          <p:cNvSpPr>
            <a:spLocks noGrp="1"/>
          </p:cNvSpPr>
          <p:nvPr>
            <p:ph sz="half" idx="2"/>
          </p:nvPr>
        </p:nvSpPr>
        <p:spPr>
          <a:xfrm>
            <a:off x="515823" y="1435963"/>
            <a:ext cx="3244850" cy="3639820"/>
          </a:xfrm>
          <a:prstGeom prst="rect">
            <a:avLst/>
          </a:prstGeom>
        </p:spPr>
        <p:txBody>
          <a:bodyPr wrap="square" lIns="0" tIns="0" rIns="0" bIns="0">
            <a:spAutoFit/>
          </a:bodyPr>
          <a:lstStyle>
            <a:lvl1pPr>
              <a:defRPr sz="2000" b="0" i="0">
                <a:solidFill>
                  <a:schemeClr val="tx1"/>
                </a:solidFill>
                <a:latin typeface="Calibri"/>
                <a:cs typeface="Calibri"/>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11/20/2023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6960107" cy="6857998"/>
          </a:xfrm>
          <a:prstGeom prst="rect">
            <a:avLst/>
          </a:prstGeom>
        </p:spPr>
      </p:pic>
      <p:pic>
        <p:nvPicPr>
          <p:cNvPr id="17" name="bg object 17"/>
          <p:cNvPicPr/>
          <p:nvPr/>
        </p:nvPicPr>
        <p:blipFill>
          <a:blip r:embed="rId3" cstate="print"/>
          <a:stretch>
            <a:fillRect/>
          </a:stretch>
        </p:blipFill>
        <p:spPr>
          <a:xfrm>
            <a:off x="6960107" y="4829505"/>
            <a:ext cx="5231892" cy="2028492"/>
          </a:xfrm>
          <a:prstGeom prst="rect">
            <a:avLst/>
          </a:prstGeom>
        </p:spPr>
      </p:pic>
      <p:pic>
        <p:nvPicPr>
          <p:cNvPr id="18" name="bg object 18"/>
          <p:cNvPicPr/>
          <p:nvPr/>
        </p:nvPicPr>
        <p:blipFill>
          <a:blip r:embed="rId4" cstate="print"/>
          <a:stretch>
            <a:fillRect/>
          </a:stretch>
        </p:blipFill>
        <p:spPr>
          <a:xfrm>
            <a:off x="6960107" y="0"/>
            <a:ext cx="5231892" cy="1958414"/>
          </a:xfrm>
          <a:prstGeom prst="rect">
            <a:avLst/>
          </a:prstGeom>
        </p:spPr>
      </p:pic>
      <p:pic>
        <p:nvPicPr>
          <p:cNvPr id="19" name="bg object 19"/>
          <p:cNvPicPr/>
          <p:nvPr/>
        </p:nvPicPr>
        <p:blipFill>
          <a:blip r:embed="rId5" cstate="print"/>
          <a:stretch>
            <a:fillRect/>
          </a:stretch>
        </p:blipFill>
        <p:spPr>
          <a:xfrm>
            <a:off x="0" y="2167127"/>
            <a:ext cx="6960108" cy="2482596"/>
          </a:xfrm>
          <a:prstGeom prst="rect">
            <a:avLst/>
          </a:prstGeom>
        </p:spPr>
      </p:pic>
      <p:pic>
        <p:nvPicPr>
          <p:cNvPr id="20" name="bg object 20"/>
          <p:cNvPicPr/>
          <p:nvPr/>
        </p:nvPicPr>
        <p:blipFill>
          <a:blip r:embed="rId6" cstate="print"/>
          <a:stretch>
            <a:fillRect/>
          </a:stretch>
        </p:blipFill>
        <p:spPr>
          <a:xfrm>
            <a:off x="7819643" y="2898648"/>
            <a:ext cx="3515459" cy="1143000"/>
          </a:xfrm>
          <a:prstGeom prst="rect">
            <a:avLst/>
          </a:prstGeom>
        </p:spPr>
      </p:pic>
      <p:sp>
        <p:nvSpPr>
          <p:cNvPr id="2" name="Holder 2"/>
          <p:cNvSpPr>
            <a:spLocks noGrp="1"/>
          </p:cNvSpPr>
          <p:nvPr>
            <p:ph type="title"/>
          </p:nvPr>
        </p:nvSpPr>
        <p:spPr/>
        <p:txBody>
          <a:bodyPr lIns="0" tIns="0" rIns="0" bIns="0"/>
          <a:lstStyle>
            <a:lvl1pPr>
              <a:defRPr sz="3200" b="1"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11/20/2023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6858000"/>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rgbClr val="003340"/>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11/20/2023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Last Slide">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483475"/>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p:txBody>
      </p:sp>
      <p:sp>
        <p:nvSpPr>
          <p:cNvPr id="4" name="Text Placeholder 3">
            <a:extLst>
              <a:ext uri="{FF2B5EF4-FFF2-40B4-BE49-F238E27FC236}">
                <a16:creationId xmlns:a16="http://schemas.microsoft.com/office/drawing/2014/main" id="{EE79B527-95CB-CD48-B0A2-DB13A47DACB5}"/>
              </a:ext>
            </a:extLst>
          </p:cNvPr>
          <p:cNvSpPr>
            <a:spLocks noGrp="1"/>
          </p:cNvSpPr>
          <p:nvPr>
            <p:ph type="body" sz="quarter" idx="10" hasCustomPrompt="1"/>
          </p:nvPr>
        </p:nvSpPr>
        <p:spPr>
          <a:xfrm>
            <a:off x="7126288" y="5434013"/>
            <a:ext cx="4371975" cy="550862"/>
          </a:xfrm>
        </p:spPr>
        <p:txBody>
          <a:bodyPr/>
          <a:lstStyle>
            <a:lvl1pPr marL="0" indent="0" algn="r">
              <a:buNone/>
              <a:defRPr>
                <a:solidFill>
                  <a:schemeClr val="bg1"/>
                </a:solidFill>
              </a:defRPr>
            </a:lvl1pPr>
          </a:lstStyle>
          <a:p>
            <a:r>
              <a:rPr lang="en-US" dirty="0"/>
              <a:t>Contact Us: </a:t>
            </a:r>
            <a:r>
              <a:rPr lang="en-US" dirty="0" err="1"/>
              <a:t>help@covesa.global</a:t>
            </a:r>
            <a:endParaRPr lang="en-US" dirty="0"/>
          </a:p>
        </p:txBody>
      </p:sp>
    </p:spTree>
    <p:extLst>
      <p:ext uri="{BB962C8B-B14F-4D97-AF65-F5344CB8AC3E}">
        <p14:creationId xmlns:p14="http://schemas.microsoft.com/office/powerpoint/2010/main" val="34175999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400302" y="2841751"/>
            <a:ext cx="9391395" cy="953135"/>
          </a:xfrm>
          <a:prstGeom prst="rect">
            <a:avLst/>
          </a:prstGeom>
        </p:spPr>
        <p:txBody>
          <a:bodyPr wrap="square" lIns="0" tIns="0" rIns="0" bIns="0">
            <a:spAutoFit/>
          </a:bodyPr>
          <a:lstStyle>
            <a:lvl1pPr>
              <a:defRPr sz="3200" b="1" i="0">
                <a:solidFill>
                  <a:schemeClr val="tx1"/>
                </a:solidFill>
                <a:latin typeface="Calibri"/>
                <a:cs typeface="Calibri"/>
              </a:defRPr>
            </a:lvl1pPr>
          </a:lstStyle>
          <a:p>
            <a:endParaRPr/>
          </a:p>
        </p:txBody>
      </p:sp>
      <p:sp>
        <p:nvSpPr>
          <p:cNvPr id="3" name="Holder 3"/>
          <p:cNvSpPr>
            <a:spLocks noGrp="1"/>
          </p:cNvSpPr>
          <p:nvPr>
            <p:ph type="body" idx="1"/>
          </p:nvPr>
        </p:nvSpPr>
        <p:spPr>
          <a:xfrm>
            <a:off x="5793994" y="1770126"/>
            <a:ext cx="5471795" cy="1683385"/>
          </a:xfrm>
          <a:prstGeom prst="rect">
            <a:avLst/>
          </a:prstGeom>
        </p:spPr>
        <p:txBody>
          <a:bodyPr wrap="square" lIns="0" tIns="0" rIns="0" bIns="0">
            <a:spAutoFit/>
          </a:bodyPr>
          <a:lstStyle>
            <a:lvl1pPr>
              <a:defRPr sz="2000" b="0" i="0">
                <a:solidFill>
                  <a:schemeClr val="tx1"/>
                </a:solidFill>
                <a:latin typeface="Calibri"/>
                <a:cs typeface="Calibri"/>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11/20/2023</a:t>
            </a:fld>
            <a:endParaRPr lang="en-US"/>
          </a:p>
        </p:txBody>
      </p:sp>
      <p:sp>
        <p:nvSpPr>
          <p:cNvPr id="6" name="Holder 6"/>
          <p:cNvSpPr>
            <a:spLocks noGrp="1"/>
          </p:cNvSpPr>
          <p:nvPr>
            <p:ph type="sldNum" sz="quarter" idx="7"/>
          </p:nvPr>
        </p:nvSpPr>
        <p:spPr>
          <a:xfrm>
            <a:off x="8778240" y="6377940"/>
            <a:ext cx="2804160" cy="34290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iki.covesa.global/display/WIK4/Automotive+AOSP+App+Framework+Standardization+Expert+Group"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76200" y="76200"/>
            <a:ext cx="12192000" cy="6858000"/>
            <a:chOff x="0" y="0"/>
            <a:chExt cx="12192000" cy="6858000"/>
          </a:xfrm>
        </p:grpSpPr>
        <p:pic>
          <p:nvPicPr>
            <p:cNvPr id="3" name="object 3"/>
            <p:cNvPicPr/>
            <p:nvPr/>
          </p:nvPicPr>
          <p:blipFill>
            <a:blip r:embed="rId2" cstate="print"/>
            <a:stretch>
              <a:fillRect/>
            </a:stretch>
          </p:blipFill>
          <p:spPr>
            <a:xfrm>
              <a:off x="0" y="0"/>
              <a:ext cx="6960107" cy="6857998"/>
            </a:xfrm>
            <a:prstGeom prst="rect">
              <a:avLst/>
            </a:prstGeom>
          </p:spPr>
        </p:pic>
        <p:pic>
          <p:nvPicPr>
            <p:cNvPr id="4" name="object 4"/>
            <p:cNvPicPr/>
            <p:nvPr/>
          </p:nvPicPr>
          <p:blipFill>
            <a:blip r:embed="rId3" cstate="print"/>
            <a:stretch>
              <a:fillRect/>
            </a:stretch>
          </p:blipFill>
          <p:spPr>
            <a:xfrm>
              <a:off x="6960107" y="4829505"/>
              <a:ext cx="5231892" cy="2028492"/>
            </a:xfrm>
            <a:prstGeom prst="rect">
              <a:avLst/>
            </a:prstGeom>
          </p:spPr>
        </p:pic>
        <p:pic>
          <p:nvPicPr>
            <p:cNvPr id="5" name="object 5"/>
            <p:cNvPicPr/>
            <p:nvPr/>
          </p:nvPicPr>
          <p:blipFill>
            <a:blip r:embed="rId4" cstate="print"/>
            <a:stretch>
              <a:fillRect/>
            </a:stretch>
          </p:blipFill>
          <p:spPr>
            <a:xfrm>
              <a:off x="6960107" y="0"/>
              <a:ext cx="5231892" cy="1958414"/>
            </a:xfrm>
            <a:prstGeom prst="rect">
              <a:avLst/>
            </a:prstGeom>
          </p:spPr>
        </p:pic>
        <p:pic>
          <p:nvPicPr>
            <p:cNvPr id="6" name="object 6"/>
            <p:cNvPicPr/>
            <p:nvPr/>
          </p:nvPicPr>
          <p:blipFill>
            <a:blip r:embed="rId5" cstate="print"/>
            <a:stretch>
              <a:fillRect/>
            </a:stretch>
          </p:blipFill>
          <p:spPr>
            <a:xfrm>
              <a:off x="0" y="2167127"/>
              <a:ext cx="6960108" cy="2482596"/>
            </a:xfrm>
            <a:prstGeom prst="rect">
              <a:avLst/>
            </a:prstGeom>
          </p:spPr>
        </p:pic>
        <p:pic>
          <p:nvPicPr>
            <p:cNvPr id="7" name="object 7"/>
            <p:cNvPicPr/>
            <p:nvPr/>
          </p:nvPicPr>
          <p:blipFill>
            <a:blip r:embed="rId6" cstate="print"/>
            <a:stretch>
              <a:fillRect/>
            </a:stretch>
          </p:blipFill>
          <p:spPr>
            <a:xfrm>
              <a:off x="7819643" y="2898648"/>
              <a:ext cx="3515459" cy="1143000"/>
            </a:xfrm>
            <a:prstGeom prst="rect">
              <a:avLst/>
            </a:prstGeom>
          </p:spPr>
        </p:pic>
      </p:grpSp>
      <p:sp>
        <p:nvSpPr>
          <p:cNvPr id="8" name="object 8"/>
          <p:cNvSpPr txBox="1">
            <a:spLocks noGrp="1"/>
          </p:cNvSpPr>
          <p:nvPr>
            <p:ph type="title"/>
          </p:nvPr>
        </p:nvSpPr>
        <p:spPr>
          <a:xfrm>
            <a:off x="446925" y="2372420"/>
            <a:ext cx="5899728" cy="1415131"/>
          </a:xfrm>
          <a:prstGeom prst="rect">
            <a:avLst/>
          </a:prstGeom>
        </p:spPr>
        <p:txBody>
          <a:bodyPr vert="horz" wrap="square" lIns="0" tIns="67945" rIns="0" bIns="0" rtlCol="0">
            <a:spAutoFit/>
          </a:bodyPr>
          <a:lstStyle/>
          <a:p>
            <a:pPr marL="12700" marR="5080">
              <a:lnSpc>
                <a:spcPts val="3460"/>
              </a:lnSpc>
              <a:spcBef>
                <a:spcPts val="535"/>
              </a:spcBef>
            </a:pPr>
            <a:r>
              <a:rPr lang="en-US" b="0" spc="-30" smtClean="0">
                <a:solidFill>
                  <a:srgbClr val="FFFFFF"/>
                </a:solidFill>
                <a:latin typeface="Calibri"/>
                <a:cs typeface="Calibri"/>
              </a:rPr>
              <a:t>PUSH NOTIFICATION :</a:t>
            </a:r>
            <a:r>
              <a:rPr lang="en-US" b="0" spc="-30">
                <a:solidFill>
                  <a:srgbClr val="FFFFFF"/>
                </a:solidFill>
              </a:rPr>
              <a:t/>
            </a:r>
            <a:br>
              <a:rPr lang="en-US" b="0" spc="-30">
                <a:solidFill>
                  <a:srgbClr val="FFFFFF"/>
                </a:solidFill>
              </a:rPr>
            </a:br>
            <a:r>
              <a:rPr b="0" spc="-30" smtClean="0">
                <a:solidFill>
                  <a:srgbClr val="FFFFFF"/>
                </a:solidFill>
                <a:latin typeface="Calibri"/>
                <a:cs typeface="Calibri"/>
              </a:rPr>
              <a:t>AUTOMOTIVE</a:t>
            </a:r>
            <a:r>
              <a:rPr b="0" spc="5" smtClean="0">
                <a:solidFill>
                  <a:srgbClr val="FFFFFF"/>
                </a:solidFill>
                <a:latin typeface="Calibri"/>
                <a:cs typeface="Calibri"/>
              </a:rPr>
              <a:t> </a:t>
            </a:r>
            <a:r>
              <a:rPr b="0" spc="-15" dirty="0">
                <a:solidFill>
                  <a:srgbClr val="FFFFFF"/>
                </a:solidFill>
                <a:latin typeface="Calibri"/>
                <a:cs typeface="Calibri"/>
              </a:rPr>
              <a:t>AOSP</a:t>
            </a:r>
            <a:r>
              <a:rPr b="0" dirty="0">
                <a:solidFill>
                  <a:srgbClr val="FFFFFF"/>
                </a:solidFill>
                <a:latin typeface="Calibri"/>
                <a:cs typeface="Calibri"/>
              </a:rPr>
              <a:t> APP </a:t>
            </a:r>
            <a:r>
              <a:rPr b="0" spc="5" dirty="0">
                <a:solidFill>
                  <a:srgbClr val="FFFFFF"/>
                </a:solidFill>
                <a:latin typeface="Calibri"/>
                <a:cs typeface="Calibri"/>
              </a:rPr>
              <a:t> </a:t>
            </a:r>
            <a:r>
              <a:rPr b="0" spc="-10" dirty="0">
                <a:solidFill>
                  <a:srgbClr val="FFFFFF"/>
                </a:solidFill>
                <a:latin typeface="Calibri"/>
                <a:cs typeface="Calibri"/>
              </a:rPr>
              <a:t>FRAMEWORK</a:t>
            </a:r>
            <a:r>
              <a:rPr b="0" spc="-20" dirty="0">
                <a:solidFill>
                  <a:srgbClr val="FFFFFF"/>
                </a:solidFill>
                <a:latin typeface="Calibri"/>
                <a:cs typeface="Calibri"/>
              </a:rPr>
              <a:t> </a:t>
            </a:r>
            <a:r>
              <a:rPr b="0" spc="-45" dirty="0">
                <a:solidFill>
                  <a:srgbClr val="FFFFFF"/>
                </a:solidFill>
                <a:latin typeface="Calibri"/>
                <a:cs typeface="Calibri"/>
              </a:rPr>
              <a:t>STANDARDIZATION</a:t>
            </a:r>
          </a:p>
        </p:txBody>
      </p:sp>
      <p:sp>
        <p:nvSpPr>
          <p:cNvPr id="9" name="object 9"/>
          <p:cNvSpPr txBox="1"/>
          <p:nvPr/>
        </p:nvSpPr>
        <p:spPr>
          <a:xfrm>
            <a:off x="446924" y="3770074"/>
            <a:ext cx="1398270" cy="808355"/>
          </a:xfrm>
          <a:prstGeom prst="rect">
            <a:avLst/>
          </a:prstGeom>
        </p:spPr>
        <p:txBody>
          <a:bodyPr vert="horz" wrap="square" lIns="0" tIns="99060" rIns="0" bIns="0" rtlCol="0">
            <a:spAutoFit/>
          </a:bodyPr>
          <a:lstStyle/>
          <a:p>
            <a:pPr marL="14604">
              <a:lnSpc>
                <a:spcPct val="100000"/>
              </a:lnSpc>
              <a:spcBef>
                <a:spcPts val="780"/>
              </a:spcBef>
            </a:pPr>
            <a:r>
              <a:rPr sz="2000" spc="-5" dirty="0">
                <a:solidFill>
                  <a:srgbClr val="FFFFFF"/>
                </a:solidFill>
                <a:latin typeface="Calibri"/>
                <a:cs typeface="Calibri"/>
              </a:rPr>
              <a:t>Expert</a:t>
            </a:r>
            <a:r>
              <a:rPr sz="2000" spc="-75" dirty="0">
                <a:solidFill>
                  <a:srgbClr val="FFFFFF"/>
                </a:solidFill>
                <a:latin typeface="Calibri"/>
                <a:cs typeface="Calibri"/>
              </a:rPr>
              <a:t> </a:t>
            </a:r>
            <a:r>
              <a:rPr sz="2000" spc="-10" dirty="0">
                <a:solidFill>
                  <a:srgbClr val="FFFFFF"/>
                </a:solidFill>
                <a:latin typeface="Calibri"/>
                <a:cs typeface="Calibri"/>
              </a:rPr>
              <a:t>Group</a:t>
            </a:r>
            <a:endParaRPr sz="2000">
              <a:latin typeface="Calibri"/>
              <a:cs typeface="Calibri"/>
            </a:endParaRPr>
          </a:p>
          <a:p>
            <a:pPr marL="12700">
              <a:lnSpc>
                <a:spcPct val="100000"/>
              </a:lnSpc>
              <a:spcBef>
                <a:spcPts val="680"/>
              </a:spcBef>
            </a:pPr>
            <a:r>
              <a:rPr sz="2000" spc="-5" smtClean="0">
                <a:solidFill>
                  <a:srgbClr val="FFFFFF"/>
                </a:solidFill>
                <a:latin typeface="Calibri"/>
                <a:cs typeface="Calibri"/>
              </a:rPr>
              <a:t>2</a:t>
            </a:r>
            <a:r>
              <a:rPr lang="en-US" sz="2000" spc="-5" smtClean="0">
                <a:solidFill>
                  <a:srgbClr val="FFFFFF"/>
                </a:solidFill>
                <a:latin typeface="Calibri"/>
                <a:cs typeface="Calibri"/>
              </a:rPr>
              <a:t>0</a:t>
            </a:r>
            <a:r>
              <a:rPr sz="2000" spc="-5" smtClean="0">
                <a:solidFill>
                  <a:srgbClr val="FFFFFF"/>
                </a:solidFill>
                <a:latin typeface="Calibri"/>
                <a:cs typeface="Calibri"/>
              </a:rPr>
              <a:t>.</a:t>
            </a:r>
            <a:r>
              <a:rPr lang="en-US" sz="2000" spc="-5" smtClean="0">
                <a:solidFill>
                  <a:srgbClr val="FFFFFF"/>
                </a:solidFill>
                <a:latin typeface="Calibri"/>
                <a:cs typeface="Calibri"/>
              </a:rPr>
              <a:t>11</a:t>
            </a:r>
            <a:r>
              <a:rPr sz="2000" spc="-5" smtClean="0">
                <a:solidFill>
                  <a:srgbClr val="FFFFFF"/>
                </a:solidFill>
                <a:latin typeface="Calibri"/>
                <a:cs typeface="Calibri"/>
              </a:rPr>
              <a:t>.2023</a:t>
            </a:r>
            <a:endParaRPr sz="2000">
              <a:latin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2716EC24-803C-0C82-DFD8-A3A309355CB1}"/>
              </a:ext>
            </a:extLst>
          </p:cNvPr>
          <p:cNvSpPr txBox="1">
            <a:spLocks/>
          </p:cNvSpPr>
          <p:nvPr/>
        </p:nvSpPr>
        <p:spPr>
          <a:xfrm>
            <a:off x="815989" y="732150"/>
            <a:ext cx="11255769" cy="34413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1200"/>
              </a:spcBef>
              <a:spcAft>
                <a:spcPts val="200"/>
              </a:spcAft>
              <a:buClr>
                <a:schemeClr val="accent1"/>
              </a:buClr>
              <a:buSzPct val="100000"/>
              <a:buNone/>
            </a:pPr>
            <a:r>
              <a:rPr lang="en-US" sz="1400" b="1" dirty="0">
                <a:latin typeface="Calibri" panose="020F0502020204030204" pitchFamily="34" charset="0"/>
                <a:cs typeface="Calibri" panose="020F0502020204030204" pitchFamily="34" charset="0"/>
              </a:rPr>
              <a:t>Short term priorities</a:t>
            </a:r>
            <a:endParaRPr lang="en-IN" sz="1400" b="1" dirty="0">
              <a:latin typeface="Calibri" panose="020F0502020204030204" pitchFamily="34" charset="0"/>
              <a:cs typeface="Calibri" panose="020F0502020204030204" pitchFamily="34" charset="0"/>
            </a:endParaRPr>
          </a:p>
          <a:p>
            <a:pPr marL="265176" lvl="1" indent="-137160">
              <a:lnSpc>
                <a:spcPct val="110000"/>
              </a:lnSpc>
              <a:spcBef>
                <a:spcPts val="200"/>
              </a:spcBef>
              <a:spcAft>
                <a:spcPts val="400"/>
              </a:spcAft>
              <a:buClr>
                <a:schemeClr val="accent1"/>
              </a:buClr>
              <a:buFont typeface="Wingdings 3" pitchFamily="18" charset="2"/>
              <a:buChar char=""/>
            </a:pPr>
            <a:r>
              <a:rPr lang="en-US" sz="1200" dirty="0">
                <a:latin typeface="Calibri" panose="020F0502020204030204" pitchFamily="34" charset="0"/>
                <a:cs typeface="Calibri" panose="020F0502020204030204" pitchFamily="34" charset="0"/>
              </a:rPr>
              <a:t>A technical session held during COVESA AMM in April 2023 and gathering representatives from OEMs, apps developers, and Tier1 providers highlighted 3 short-term priorities:</a:t>
            </a:r>
            <a:endParaRPr lang="en-IN" sz="1200" dirty="0">
              <a:latin typeface="Calibri" panose="020F0502020204030204" pitchFamily="34" charset="0"/>
              <a:cs typeface="Calibri" panose="020F0502020204030204" pitchFamily="34" charset="0"/>
            </a:endParaRPr>
          </a:p>
          <a:p>
            <a:pPr marL="265176" lvl="1" indent="-137160">
              <a:lnSpc>
                <a:spcPct val="110000"/>
              </a:lnSpc>
              <a:spcBef>
                <a:spcPts val="200"/>
              </a:spcBef>
              <a:spcAft>
                <a:spcPts val="400"/>
              </a:spcAft>
              <a:buClr>
                <a:schemeClr val="accent1"/>
              </a:buClr>
              <a:buFont typeface="Wingdings 3" pitchFamily="18" charset="2"/>
              <a:buChar char=""/>
            </a:pPr>
            <a:r>
              <a:rPr lang="en-GB" sz="1200" dirty="0">
                <a:latin typeface="Calibri" panose="020F0502020204030204" pitchFamily="34" charset="0"/>
                <a:cs typeface="Calibri" panose="020F0502020204030204" pitchFamily="34" charset="0"/>
              </a:rPr>
              <a:t>AOSP Emulator</a:t>
            </a:r>
            <a:endParaRPr lang="en-IN" sz="1200" dirty="0">
              <a:latin typeface="Calibri" panose="020F0502020204030204" pitchFamily="34" charset="0"/>
              <a:cs typeface="Calibri" panose="020F0502020204030204" pitchFamily="34" charset="0"/>
            </a:endParaRPr>
          </a:p>
          <a:p>
            <a:pPr marL="265176" lvl="1" indent="-137160">
              <a:lnSpc>
                <a:spcPct val="110000"/>
              </a:lnSpc>
              <a:spcBef>
                <a:spcPts val="200"/>
              </a:spcBef>
              <a:spcAft>
                <a:spcPts val="400"/>
              </a:spcAft>
              <a:buClr>
                <a:schemeClr val="accent1"/>
              </a:buClr>
              <a:buFont typeface="Wingdings 3" pitchFamily="18" charset="2"/>
              <a:buChar char=""/>
            </a:pPr>
            <a:r>
              <a:rPr lang="en-GB" sz="1200" b="1" dirty="0">
                <a:latin typeface="Calibri" panose="020F0502020204030204" pitchFamily="34" charset="0"/>
                <a:cs typeface="Calibri" panose="020F0502020204030204" pitchFamily="34" charset="0"/>
              </a:rPr>
              <a:t>Push notifications </a:t>
            </a:r>
            <a:r>
              <a:rPr lang="en-GB" sz="1200" b="1">
                <a:latin typeface="Calibri" panose="020F0502020204030204" pitchFamily="34" charset="0"/>
                <a:cs typeface="Calibri" panose="020F0502020204030204" pitchFamily="34" charset="0"/>
              </a:rPr>
              <a:t>-&gt; </a:t>
            </a:r>
            <a:r>
              <a:rPr lang="en-GB" sz="1200" b="1" smtClean="0">
                <a:latin typeface="Calibri" panose="020F0502020204030204" pitchFamily="34" charset="0"/>
                <a:cs typeface="Calibri" panose="020F0502020204030204" pitchFamily="34" charset="0"/>
              </a:rPr>
              <a:t>POC Contribution </a:t>
            </a:r>
            <a:endParaRPr lang="en-IN" sz="1200" b="1" dirty="0">
              <a:latin typeface="Calibri" panose="020F0502020204030204" pitchFamily="34" charset="0"/>
              <a:cs typeface="Calibri" panose="020F0502020204030204" pitchFamily="34" charset="0"/>
            </a:endParaRPr>
          </a:p>
          <a:p>
            <a:pPr marL="265176" lvl="1" indent="-137160">
              <a:lnSpc>
                <a:spcPct val="110000"/>
              </a:lnSpc>
              <a:spcBef>
                <a:spcPts val="200"/>
              </a:spcBef>
              <a:spcAft>
                <a:spcPts val="400"/>
              </a:spcAft>
              <a:buClr>
                <a:schemeClr val="accent1"/>
              </a:buClr>
              <a:buFont typeface="Wingdings 3" pitchFamily="18" charset="2"/>
              <a:buChar char=""/>
            </a:pPr>
            <a:r>
              <a:rPr lang="en-GB" sz="1200" dirty="0">
                <a:latin typeface="Calibri" panose="020F0502020204030204" pitchFamily="34" charset="0"/>
                <a:cs typeface="Calibri" panose="020F0502020204030204" pitchFamily="34" charset="0"/>
              </a:rPr>
              <a:t>Vehicle data collection and Sensor interface definition, with an initial focus on sensors and properties that are not supported yet by AAOS (e.g., ambient lights)</a:t>
            </a:r>
          </a:p>
          <a:p>
            <a:pPr marL="128016" lvl="1" indent="0">
              <a:lnSpc>
                <a:spcPct val="110000"/>
              </a:lnSpc>
              <a:spcBef>
                <a:spcPts val="200"/>
              </a:spcBef>
              <a:spcAft>
                <a:spcPts val="400"/>
              </a:spcAft>
              <a:buClr>
                <a:schemeClr val="accent1"/>
              </a:buClr>
              <a:buNone/>
            </a:pPr>
            <a:r>
              <a:rPr lang="en-GB" sz="1400" b="1" dirty="0">
                <a:latin typeface="Calibri" panose="020F0502020204030204" pitchFamily="34" charset="0"/>
                <a:cs typeface="Calibri" panose="020F0502020204030204" pitchFamily="34" charset="0"/>
              </a:rPr>
              <a:t>Responsibilities</a:t>
            </a:r>
            <a:endParaRPr lang="en-IN" sz="1400" b="1" dirty="0">
              <a:latin typeface="Calibri" panose="020F0502020204030204" pitchFamily="34" charset="0"/>
              <a:cs typeface="Calibri" panose="020F0502020204030204" pitchFamily="34" charset="0"/>
            </a:endParaRPr>
          </a:p>
          <a:p>
            <a:pPr marL="265176" lvl="1" indent="-137160">
              <a:lnSpc>
                <a:spcPct val="110000"/>
              </a:lnSpc>
              <a:spcBef>
                <a:spcPts val="200"/>
              </a:spcBef>
              <a:spcAft>
                <a:spcPts val="400"/>
              </a:spcAft>
              <a:buClr>
                <a:schemeClr val="accent1"/>
              </a:buClr>
              <a:buFont typeface="Wingdings 3" pitchFamily="18" charset="2"/>
              <a:buChar char=""/>
            </a:pPr>
            <a:r>
              <a:rPr lang="en-GB" sz="1200" dirty="0">
                <a:latin typeface="Calibri" panose="020F0502020204030204" pitchFamily="34" charset="0"/>
                <a:cs typeface="Calibri" panose="020F0502020204030204" pitchFamily="34" charset="0"/>
              </a:rPr>
              <a:t>The Android White Label App Store Group will identify gaps between AAOS with GAS and AAOS without and propose, specify and/or develop white label solutions/alternatives. Only topics either not being available for OEMs using AAOS without GAS or not available at all will be tackled within this group in order to avoid fragmentation across the automotive industry.</a:t>
            </a:r>
            <a:endParaRPr lang="en-IN" sz="1200" dirty="0">
              <a:latin typeface="Calibri" panose="020F0502020204030204" pitchFamily="34" charset="0"/>
              <a:cs typeface="Calibri" panose="020F0502020204030204" pitchFamily="34" charset="0"/>
            </a:endParaRPr>
          </a:p>
          <a:p>
            <a:pPr marL="265176" lvl="1" indent="-137160">
              <a:lnSpc>
                <a:spcPct val="110000"/>
              </a:lnSpc>
              <a:spcBef>
                <a:spcPts val="200"/>
              </a:spcBef>
              <a:spcAft>
                <a:spcPts val="400"/>
              </a:spcAft>
              <a:buClr>
                <a:schemeClr val="accent1"/>
              </a:buClr>
              <a:buFont typeface="Wingdings 3" pitchFamily="18" charset="2"/>
              <a:buChar char=""/>
            </a:pPr>
            <a:r>
              <a:rPr lang="en-GB" sz="1200" dirty="0">
                <a:latin typeface="Calibri" panose="020F0502020204030204" pitchFamily="34" charset="0"/>
                <a:cs typeface="Calibri" panose="020F0502020204030204" pitchFamily="34" charset="0"/>
              </a:rPr>
              <a:t>The group is planning to work under the COVESA Antitrust guidelines that are already in place. In addition, the deliverables will be published openly via COVESA, even for non-members. All generated code and standardization are considered being open source. </a:t>
            </a:r>
            <a:endParaRPr lang="en-IN" sz="1200" dirty="0">
              <a:latin typeface="Calibri" panose="020F0502020204030204" pitchFamily="34" charset="0"/>
              <a:cs typeface="Calibri" panose="020F0502020204030204" pitchFamily="34" charset="0"/>
            </a:endParaRPr>
          </a:p>
        </p:txBody>
      </p:sp>
      <p:sp>
        <p:nvSpPr>
          <p:cNvPr id="5" name="Content Placeholder 2">
            <a:extLst>
              <a:ext uri="{FF2B5EF4-FFF2-40B4-BE49-F238E27FC236}">
                <a16:creationId xmlns:a16="http://schemas.microsoft.com/office/drawing/2014/main" id="{50932CD9-67BA-7D12-1F37-BE6E20BAF057}"/>
              </a:ext>
            </a:extLst>
          </p:cNvPr>
          <p:cNvSpPr>
            <a:spLocks noGrp="1"/>
          </p:cNvSpPr>
          <p:nvPr>
            <p:ph idx="1"/>
          </p:nvPr>
        </p:nvSpPr>
        <p:spPr>
          <a:xfrm>
            <a:off x="923939" y="3758271"/>
            <a:ext cx="8717280" cy="1802674"/>
          </a:xfrm>
        </p:spPr>
        <p:txBody>
          <a:bodyPr>
            <a:normAutofit/>
          </a:bodyPr>
          <a:lstStyle/>
          <a:p>
            <a:pPr marL="0" indent="0">
              <a:lnSpc>
                <a:spcPct val="100000"/>
              </a:lnSpc>
              <a:buNone/>
            </a:pPr>
            <a:r>
              <a:rPr lang="en-GB" sz="1600" b="1" dirty="0">
                <a:latin typeface="Calibri" panose="020F0502020204030204" pitchFamily="34" charset="0"/>
                <a:cs typeface="Calibri" panose="020F0502020204030204" pitchFamily="34" charset="0"/>
              </a:rPr>
              <a:t>Planned Output</a:t>
            </a:r>
          </a:p>
          <a:p>
            <a:pPr marL="0" indent="0">
              <a:lnSpc>
                <a:spcPct val="100000"/>
              </a:lnSpc>
              <a:buNone/>
            </a:pPr>
            <a:r>
              <a:rPr lang="en-GB" sz="1400" dirty="0">
                <a:latin typeface="Calibri" panose="020F0502020204030204" pitchFamily="34" charset="0"/>
                <a:cs typeface="Calibri" panose="020F0502020204030204" pitchFamily="34" charset="0"/>
              </a:rPr>
              <a:t>Push notifications:</a:t>
            </a:r>
          </a:p>
          <a:p>
            <a:pPr lvl="1"/>
            <a:r>
              <a:rPr lang="en-IN" sz="1400" dirty="0">
                <a:latin typeface="Calibri" panose="020F0502020204030204" pitchFamily="34" charset="0"/>
                <a:cs typeface="Calibri" panose="020F0502020204030204" pitchFamily="34" charset="0"/>
              </a:rPr>
              <a:t>Push Notification POC using VSS Signal Standard</a:t>
            </a:r>
          </a:p>
          <a:p>
            <a:pPr lvl="1"/>
            <a:r>
              <a:rPr lang="en-GB" sz="1400" dirty="0">
                <a:latin typeface="Calibri" panose="020F0502020204030204" pitchFamily="34" charset="0"/>
                <a:cs typeface="Calibri" panose="020F0502020204030204" pitchFamily="34" charset="0"/>
              </a:rPr>
              <a:t>System-level component to receive notifications</a:t>
            </a:r>
            <a:endParaRPr lang="en-IN" sz="1400" dirty="0">
              <a:latin typeface="Calibri" panose="020F0502020204030204" pitchFamily="34" charset="0"/>
              <a:cs typeface="Calibri" panose="020F0502020204030204" pitchFamily="34" charset="0"/>
            </a:endParaRPr>
          </a:p>
          <a:p>
            <a:pPr lvl="1"/>
            <a:r>
              <a:rPr lang="en-GB" sz="1400" dirty="0">
                <a:latin typeface="Calibri" panose="020F0502020204030204" pitchFamily="34" charset="0"/>
                <a:cs typeface="Calibri" panose="020F0502020204030204" pitchFamily="34" charset="0"/>
              </a:rPr>
              <a:t>Define a standard API for notification originators to talk to</a:t>
            </a:r>
            <a:endParaRPr lang="en-IN" sz="1400" dirty="0">
              <a:latin typeface="Calibri" panose="020F0502020204030204" pitchFamily="34" charset="0"/>
              <a:cs typeface="Calibri" panose="020F0502020204030204" pitchFamily="34" charset="0"/>
            </a:endParaRPr>
          </a:p>
          <a:p>
            <a:pPr lvl="1"/>
            <a:r>
              <a:rPr lang="en-GB" sz="1400" dirty="0">
                <a:latin typeface="Calibri" panose="020F0502020204030204" pitchFamily="34" charset="0"/>
                <a:cs typeface="Calibri" panose="020F0502020204030204" pitchFamily="34" charset="0"/>
              </a:rPr>
              <a:t>Standard API for app developers to receive notifications</a:t>
            </a:r>
          </a:p>
          <a:p>
            <a:pPr lvl="1"/>
            <a:r>
              <a:rPr lang="en-GB" sz="1400" dirty="0">
                <a:latin typeface="Calibri" panose="020F0502020204030204" pitchFamily="34" charset="0"/>
                <a:cs typeface="Calibri" panose="020F0502020204030204" pitchFamily="34" charset="0"/>
              </a:rPr>
              <a:t>Contribution to making a standard guide for push notifications</a:t>
            </a:r>
            <a:endParaRPr lang="en-IN" sz="1400" dirty="0">
              <a:latin typeface="Calibri" panose="020F0502020204030204" pitchFamily="34" charset="0"/>
              <a:cs typeface="Calibri" panose="020F0502020204030204" pitchFamily="34" charset="0"/>
            </a:endParaRPr>
          </a:p>
          <a:p>
            <a:endParaRPr lang="en-IN" dirty="0"/>
          </a:p>
        </p:txBody>
      </p:sp>
      <p:sp>
        <p:nvSpPr>
          <p:cNvPr id="3" name="object 4">
            <a:extLst>
              <a:ext uri="{FF2B5EF4-FFF2-40B4-BE49-F238E27FC236}">
                <a16:creationId xmlns:a16="http://schemas.microsoft.com/office/drawing/2014/main" id="{F4BE4870-9643-C7B7-F406-898E69F7BBED}"/>
              </a:ext>
            </a:extLst>
          </p:cNvPr>
          <p:cNvSpPr txBox="1">
            <a:spLocks/>
          </p:cNvSpPr>
          <p:nvPr/>
        </p:nvSpPr>
        <p:spPr>
          <a:xfrm>
            <a:off x="730990" y="198438"/>
            <a:ext cx="10927609" cy="425758"/>
          </a:xfrm>
          <a:prstGeom prst="rect">
            <a:avLst/>
          </a:prstGeom>
          <a:noFill/>
          <a:ln>
            <a:noFill/>
          </a:ln>
        </p:spPr>
        <p:txBody>
          <a:bodyPr spcFirstLastPara="1" vert="horz" wrap="square" lIns="0" tIns="12700" rIns="0" bIns="0" rtlCol="0" anchor="t" anchorCtr="0">
            <a:spAutoFit/>
          </a:bodyPr>
          <a:lstStyle>
            <a:lvl1pPr lvl="0" algn="l" defTabSz="914400" rtl="0" eaLnBrk="1" latinLnBrk="0" hangingPunct="1">
              <a:lnSpc>
                <a:spcPct val="90000"/>
              </a:lnSpc>
              <a:spcBef>
                <a:spcPts val="0"/>
              </a:spcBef>
              <a:spcAft>
                <a:spcPts val="0"/>
              </a:spcAft>
              <a:buClr>
                <a:schemeClr val="dk1"/>
              </a:buClr>
              <a:buSzPts val="1800"/>
              <a:buNone/>
              <a:defRPr sz="5000" kern="1200" cap="all" spc="100" baseline="0">
                <a:solidFill>
                  <a:schemeClr val="tx1">
                    <a:lumMod val="95000"/>
                    <a:lumOff val="5000"/>
                  </a:schemeClr>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marL="12700">
              <a:lnSpc>
                <a:spcPct val="100000"/>
              </a:lnSpc>
              <a:spcBef>
                <a:spcPts val="100"/>
              </a:spcBef>
            </a:pPr>
            <a:r>
              <a:rPr lang="en-US" sz="2600" spc="-35" smtClean="0">
                <a:solidFill>
                  <a:srgbClr val="03586F"/>
                </a:solidFill>
                <a:latin typeface="Calibri"/>
                <a:cs typeface="Calibri"/>
              </a:rPr>
              <a:t>PUSH NOTIFICATION: Automotive </a:t>
            </a:r>
            <a:r>
              <a:rPr lang="en-US" sz="2600" spc="-35" dirty="0">
                <a:solidFill>
                  <a:srgbClr val="03586F"/>
                </a:solidFill>
                <a:latin typeface="Calibri"/>
                <a:cs typeface="Calibri"/>
              </a:rPr>
              <a:t>AOSP App Framework Standardization</a:t>
            </a:r>
            <a:endParaRPr lang="en-IN" sz="2600" spc="-35" dirty="0">
              <a:solidFill>
                <a:srgbClr val="03586F"/>
              </a:solidFill>
              <a:latin typeface="Calibri"/>
              <a:cs typeface="Calibri"/>
            </a:endParaRPr>
          </a:p>
        </p:txBody>
      </p:sp>
    </p:spTree>
    <p:extLst>
      <p:ext uri="{BB962C8B-B14F-4D97-AF65-F5344CB8AC3E}">
        <p14:creationId xmlns:p14="http://schemas.microsoft.com/office/powerpoint/2010/main" val="717560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4">
            <a:extLst>
              <a:ext uri="{FF2B5EF4-FFF2-40B4-BE49-F238E27FC236}">
                <a16:creationId xmlns:a16="http://schemas.microsoft.com/office/drawing/2014/main" id="{F4BE4870-9643-C7B7-F406-898E69F7BBED}"/>
              </a:ext>
            </a:extLst>
          </p:cNvPr>
          <p:cNvSpPr txBox="1">
            <a:spLocks/>
          </p:cNvSpPr>
          <p:nvPr/>
        </p:nvSpPr>
        <p:spPr>
          <a:xfrm>
            <a:off x="907159" y="203929"/>
            <a:ext cx="10006917" cy="838691"/>
          </a:xfrm>
          <a:prstGeom prst="rect">
            <a:avLst/>
          </a:prstGeom>
          <a:noFill/>
          <a:ln>
            <a:noFill/>
          </a:ln>
        </p:spPr>
        <p:txBody>
          <a:bodyPr spcFirstLastPara="1" vert="horz" wrap="square" lIns="0" tIns="12700" rIns="0" bIns="0" rtlCol="0" anchor="t" anchorCtr="0">
            <a:spAutoFit/>
          </a:bodyPr>
          <a:lstStyle>
            <a:lvl1pPr lvl="0" algn="l" defTabSz="914400" rtl="0" eaLnBrk="1" latinLnBrk="0" hangingPunct="1">
              <a:lnSpc>
                <a:spcPct val="90000"/>
              </a:lnSpc>
              <a:spcBef>
                <a:spcPts val="0"/>
              </a:spcBef>
              <a:spcAft>
                <a:spcPts val="0"/>
              </a:spcAft>
              <a:buClr>
                <a:schemeClr val="dk1"/>
              </a:buClr>
              <a:buSzPts val="1800"/>
              <a:buNone/>
              <a:defRPr sz="5000" kern="1200" cap="all" spc="100" baseline="0">
                <a:solidFill>
                  <a:schemeClr val="tx1">
                    <a:lumMod val="95000"/>
                    <a:lumOff val="5000"/>
                  </a:schemeClr>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marL="12700">
              <a:lnSpc>
                <a:spcPct val="100000"/>
              </a:lnSpc>
              <a:spcBef>
                <a:spcPts val="100"/>
              </a:spcBef>
            </a:pPr>
            <a:r>
              <a:rPr lang="de-DE" sz="2600" spc="-35" dirty="0">
                <a:solidFill>
                  <a:srgbClr val="03586F"/>
                </a:solidFill>
                <a:latin typeface="Calibri"/>
                <a:cs typeface="Calibri"/>
              </a:rPr>
              <a:t>Traditional Approach vs. Platform Ecosystem Approach.</a:t>
            </a:r>
          </a:p>
          <a:p>
            <a:pPr marL="12700">
              <a:lnSpc>
                <a:spcPct val="100000"/>
              </a:lnSpc>
              <a:spcBef>
                <a:spcPts val="100"/>
              </a:spcBef>
            </a:pPr>
            <a:endParaRPr lang="en-IN" sz="2600" spc="-35" dirty="0">
              <a:solidFill>
                <a:srgbClr val="03586F"/>
              </a:solidFill>
              <a:latin typeface="Calibri"/>
              <a:cs typeface="Calibri"/>
            </a:endParaRPr>
          </a:p>
        </p:txBody>
      </p:sp>
      <p:pic>
        <p:nvPicPr>
          <p:cNvPr id="7" name="Grafik 84">
            <a:extLst>
              <a:ext uri="{FF2B5EF4-FFF2-40B4-BE49-F238E27FC236}">
                <a16:creationId xmlns:a16="http://schemas.microsoft.com/office/drawing/2014/main" id="{717D1C82-03E7-A410-0A98-DABDA4ED5A27}"/>
              </a:ext>
            </a:extLst>
          </p:cNvPr>
          <p:cNvPicPr>
            <a:picLocks noChangeAspect="1"/>
          </p:cNvPicPr>
          <p:nvPr/>
        </p:nvPicPr>
        <p:blipFill>
          <a:blip r:embed="rId2"/>
          <a:stretch>
            <a:fillRect/>
          </a:stretch>
        </p:blipFill>
        <p:spPr>
          <a:xfrm>
            <a:off x="1703473" y="5232935"/>
            <a:ext cx="307456" cy="299573"/>
          </a:xfrm>
          <a:prstGeom prst="rect">
            <a:avLst/>
          </a:prstGeom>
        </p:spPr>
      </p:pic>
      <p:pic>
        <p:nvPicPr>
          <p:cNvPr id="8" name="Grafik 85">
            <a:extLst>
              <a:ext uri="{FF2B5EF4-FFF2-40B4-BE49-F238E27FC236}">
                <a16:creationId xmlns:a16="http://schemas.microsoft.com/office/drawing/2014/main" id="{3C1E7381-1622-EE4E-CAF3-17C3464E9B08}"/>
              </a:ext>
            </a:extLst>
          </p:cNvPr>
          <p:cNvPicPr>
            <a:picLocks noChangeAspect="1"/>
          </p:cNvPicPr>
          <p:nvPr/>
        </p:nvPicPr>
        <p:blipFill>
          <a:blip r:embed="rId2"/>
          <a:stretch>
            <a:fillRect/>
          </a:stretch>
        </p:blipFill>
        <p:spPr>
          <a:xfrm>
            <a:off x="2495245" y="4157368"/>
            <a:ext cx="307456" cy="299573"/>
          </a:xfrm>
          <a:prstGeom prst="rect">
            <a:avLst/>
          </a:prstGeom>
        </p:spPr>
      </p:pic>
      <p:pic>
        <p:nvPicPr>
          <p:cNvPr id="9" name="Grafik 87">
            <a:extLst>
              <a:ext uri="{FF2B5EF4-FFF2-40B4-BE49-F238E27FC236}">
                <a16:creationId xmlns:a16="http://schemas.microsoft.com/office/drawing/2014/main" id="{636B05A0-6A9B-DA97-E970-8E0A4FAABC0E}"/>
              </a:ext>
            </a:extLst>
          </p:cNvPr>
          <p:cNvPicPr>
            <a:picLocks noChangeAspect="1"/>
          </p:cNvPicPr>
          <p:nvPr/>
        </p:nvPicPr>
        <p:blipFill>
          <a:blip r:embed="rId2"/>
          <a:stretch>
            <a:fillRect/>
          </a:stretch>
        </p:blipFill>
        <p:spPr>
          <a:xfrm>
            <a:off x="2301639" y="3133181"/>
            <a:ext cx="307456" cy="299573"/>
          </a:xfrm>
          <a:prstGeom prst="rect">
            <a:avLst/>
          </a:prstGeom>
        </p:spPr>
      </p:pic>
      <p:sp>
        <p:nvSpPr>
          <p:cNvPr id="10" name="Google Shape;90;p2">
            <a:extLst>
              <a:ext uri="{FF2B5EF4-FFF2-40B4-BE49-F238E27FC236}">
                <a16:creationId xmlns:a16="http://schemas.microsoft.com/office/drawing/2014/main" id="{7372220B-8740-7531-D6D2-93A9133FDF78}"/>
              </a:ext>
            </a:extLst>
          </p:cNvPr>
          <p:cNvSpPr txBox="1">
            <a:spLocks/>
          </p:cNvSpPr>
          <p:nvPr/>
        </p:nvSpPr>
        <p:spPr>
          <a:xfrm>
            <a:off x="349735" y="730681"/>
            <a:ext cx="10564341" cy="879238"/>
          </a:xfrm>
          <a:prstGeom prst="rect">
            <a:avLst/>
          </a:prstGeom>
          <a:noFill/>
          <a:ln>
            <a:noFill/>
          </a:ln>
        </p:spPr>
        <p:txBody>
          <a:bodyPr spcFirstLastPara="1" vert="horz" wrap="square" lIns="91425" tIns="45700" rIns="91425" bIns="45700" rtlCol="0" anchor="t" anchorCtr="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pPr marL="127000" indent="0">
              <a:spcBef>
                <a:spcPts val="0"/>
              </a:spcBef>
              <a:spcAft>
                <a:spcPts val="0"/>
              </a:spcAft>
              <a:buClr>
                <a:schemeClr val="dk1"/>
              </a:buClr>
              <a:buSzPts val="2000"/>
              <a:buFont typeface="Tw Cen MT" panose="020B0602020104020603" pitchFamily="34" charset="0"/>
              <a:buNone/>
            </a:pPr>
            <a:r>
              <a:rPr lang="en-US" sz="2400" dirty="0">
                <a:solidFill>
                  <a:schemeClr val="accent1">
                    <a:lumMod val="75000"/>
                  </a:schemeClr>
                </a:solidFill>
                <a:latin typeface="Calibri" panose="020F0502020204030204" pitchFamily="34" charset="0"/>
                <a:cs typeface="Calibri" panose="020F0502020204030204" pitchFamily="34" charset="0"/>
              </a:rPr>
              <a:t>     # </a:t>
            </a:r>
            <a:r>
              <a:rPr lang="en-US" sz="2400" dirty="0">
                <a:latin typeface="Calibri" panose="020F0502020204030204" pitchFamily="34" charset="0"/>
                <a:cs typeface="Calibri" panose="020F0502020204030204" pitchFamily="34" charset="0"/>
              </a:rPr>
              <a:t>Develop the app once and deploy to many OEMs via an App Store.</a:t>
            </a:r>
          </a:p>
          <a:p>
            <a:pPr marL="127000" indent="0">
              <a:spcBef>
                <a:spcPts val="0"/>
              </a:spcBef>
              <a:spcAft>
                <a:spcPts val="0"/>
              </a:spcAft>
              <a:buClr>
                <a:schemeClr val="dk1"/>
              </a:buClr>
              <a:buSzPts val="2000"/>
              <a:buFont typeface="Tw Cen MT" panose="020B0602020104020603" pitchFamily="34" charset="0"/>
              <a:buNone/>
            </a:pPr>
            <a:r>
              <a:rPr lang="en-US" sz="2400" dirty="0">
                <a:solidFill>
                  <a:schemeClr val="accent1">
                    <a:lumMod val="75000"/>
                  </a:schemeClr>
                </a:solidFill>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 No need for OEM-specific development work.</a:t>
            </a:r>
          </a:p>
        </p:txBody>
      </p:sp>
      <p:sp>
        <p:nvSpPr>
          <p:cNvPr id="11" name="Rechteck 3">
            <a:extLst>
              <a:ext uri="{FF2B5EF4-FFF2-40B4-BE49-F238E27FC236}">
                <a16:creationId xmlns:a16="http://schemas.microsoft.com/office/drawing/2014/main" id="{300AFEB9-B941-1A8B-7E30-DC17F92C34A9}"/>
              </a:ext>
            </a:extLst>
          </p:cNvPr>
          <p:cNvSpPr/>
          <p:nvPr/>
        </p:nvSpPr>
        <p:spPr>
          <a:xfrm>
            <a:off x="3168391" y="2206088"/>
            <a:ext cx="1414914" cy="701474"/>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en-US" sz="1600">
                <a:solidFill>
                  <a:schemeClr val="tx1"/>
                </a:solidFill>
                <a:latin typeface="Calibri" panose="020F0502020204030204" pitchFamily="34" charset="0"/>
                <a:cs typeface="Calibri" panose="020F0502020204030204" pitchFamily="34" charset="0"/>
              </a:rPr>
              <a:t>OEM A</a:t>
            </a:r>
            <a:endParaRPr lang="en-US" sz="1600" b="0" i="0" u="none" baseline="0">
              <a:solidFill>
                <a:schemeClr val="tx1"/>
              </a:solidFill>
              <a:latin typeface="Calibri" panose="020F0502020204030204" pitchFamily="34" charset="0"/>
              <a:cs typeface="Calibri" panose="020F0502020204030204" pitchFamily="34" charset="0"/>
            </a:endParaRPr>
          </a:p>
        </p:txBody>
      </p:sp>
      <p:sp>
        <p:nvSpPr>
          <p:cNvPr id="12" name="Rechteck 4">
            <a:extLst>
              <a:ext uri="{FF2B5EF4-FFF2-40B4-BE49-F238E27FC236}">
                <a16:creationId xmlns:a16="http://schemas.microsoft.com/office/drawing/2014/main" id="{B2138BE3-043D-322B-CFA3-26C05DCF1883}"/>
              </a:ext>
            </a:extLst>
          </p:cNvPr>
          <p:cNvSpPr/>
          <p:nvPr/>
        </p:nvSpPr>
        <p:spPr>
          <a:xfrm>
            <a:off x="536253" y="3780627"/>
            <a:ext cx="1123816" cy="479823"/>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de-DE" sz="1600" b="0" i="0" u="none" baseline="0">
                <a:solidFill>
                  <a:schemeClr val="tx1"/>
                </a:solidFill>
                <a:latin typeface="Calibri" panose="020F0502020204030204" pitchFamily="34" charset="0"/>
                <a:cs typeface="Calibri" panose="020F0502020204030204" pitchFamily="34" charset="0"/>
              </a:rPr>
              <a:t>App Developer</a:t>
            </a:r>
          </a:p>
        </p:txBody>
      </p:sp>
      <p:sp>
        <p:nvSpPr>
          <p:cNvPr id="13" name="Rechteck 5">
            <a:extLst>
              <a:ext uri="{FF2B5EF4-FFF2-40B4-BE49-F238E27FC236}">
                <a16:creationId xmlns:a16="http://schemas.microsoft.com/office/drawing/2014/main" id="{C1F41444-8C8C-EF6B-EA1E-25EAC92BC61D}"/>
              </a:ext>
            </a:extLst>
          </p:cNvPr>
          <p:cNvSpPr/>
          <p:nvPr/>
        </p:nvSpPr>
        <p:spPr>
          <a:xfrm>
            <a:off x="3848975" y="3678737"/>
            <a:ext cx="1414914" cy="701474"/>
          </a:xfrm>
          <a:prstGeom prst="rect">
            <a:avLst/>
          </a:prstGeom>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en-US" sz="1600" b="0" i="0" u="none" baseline="0">
                <a:solidFill>
                  <a:schemeClr val="tx1"/>
                </a:solidFill>
                <a:latin typeface="Calibri" panose="020F0502020204030204" pitchFamily="34" charset="0"/>
                <a:cs typeface="Calibri" panose="020F0502020204030204" pitchFamily="34" charset="0"/>
              </a:rPr>
              <a:t>OEM </a:t>
            </a:r>
            <a:r>
              <a:rPr lang="en-US" sz="1600">
                <a:solidFill>
                  <a:schemeClr val="tx1"/>
                </a:solidFill>
                <a:latin typeface="Calibri" panose="020F0502020204030204" pitchFamily="34" charset="0"/>
                <a:cs typeface="Calibri" panose="020F0502020204030204" pitchFamily="34" charset="0"/>
              </a:rPr>
              <a:t>B</a:t>
            </a:r>
            <a:endParaRPr lang="en-US" sz="1600" b="0" i="0" u="none" baseline="0">
              <a:solidFill>
                <a:schemeClr val="tx1"/>
              </a:solidFill>
              <a:latin typeface="Calibri" panose="020F0502020204030204" pitchFamily="34" charset="0"/>
              <a:cs typeface="Calibri" panose="020F0502020204030204" pitchFamily="34" charset="0"/>
            </a:endParaRPr>
          </a:p>
        </p:txBody>
      </p:sp>
      <p:sp>
        <p:nvSpPr>
          <p:cNvPr id="14" name="Rechteck 6">
            <a:extLst>
              <a:ext uri="{FF2B5EF4-FFF2-40B4-BE49-F238E27FC236}">
                <a16:creationId xmlns:a16="http://schemas.microsoft.com/office/drawing/2014/main" id="{7C8D9339-7867-6802-1117-A1079B8F4077}"/>
              </a:ext>
            </a:extLst>
          </p:cNvPr>
          <p:cNvSpPr/>
          <p:nvPr/>
        </p:nvSpPr>
        <p:spPr>
          <a:xfrm>
            <a:off x="3168391" y="5143043"/>
            <a:ext cx="1414914" cy="701474"/>
          </a:xfrm>
          <a:prstGeom prst="rect">
            <a:avLst/>
          </a:prstGeom>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en-US" sz="1600" b="0" i="0" u="none" baseline="0">
                <a:solidFill>
                  <a:schemeClr val="tx1"/>
                </a:solidFill>
                <a:latin typeface="Calibri" panose="020F0502020204030204" pitchFamily="34" charset="0"/>
                <a:cs typeface="Calibri" panose="020F0502020204030204" pitchFamily="34" charset="0"/>
              </a:rPr>
              <a:t>OEM C</a:t>
            </a:r>
          </a:p>
        </p:txBody>
      </p:sp>
      <p:sp>
        <p:nvSpPr>
          <p:cNvPr id="15" name="Textfeld 7">
            <a:extLst>
              <a:ext uri="{FF2B5EF4-FFF2-40B4-BE49-F238E27FC236}">
                <a16:creationId xmlns:a16="http://schemas.microsoft.com/office/drawing/2014/main" id="{5E9BCB4B-AA91-6E08-2A3E-B79FDC383AA9}"/>
              </a:ext>
            </a:extLst>
          </p:cNvPr>
          <p:cNvSpPr txBox="1"/>
          <p:nvPr/>
        </p:nvSpPr>
        <p:spPr>
          <a:xfrm rot="19256013">
            <a:off x="1538681" y="2741938"/>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a:solidFill>
                  <a:schemeClr val="tx1"/>
                </a:solidFill>
                <a:latin typeface="Calibri" panose="020F0502020204030204" pitchFamily="34" charset="0"/>
                <a:cs typeface="Calibri" panose="020F0502020204030204" pitchFamily="34" charset="0"/>
              </a:rPr>
              <a:t>OEM A</a:t>
            </a:r>
            <a:r>
              <a:rPr lang="de-DE" sz="1050" b="0" i="0" u="none" baseline="0">
                <a:solidFill>
                  <a:schemeClr val="tx1"/>
                </a:solidFill>
                <a:latin typeface="Calibri" panose="020F0502020204030204" pitchFamily="34" charset="0"/>
                <a:cs typeface="Calibri" panose="020F0502020204030204" pitchFamily="34" charset="0"/>
              </a:rPr>
              <a:t> </a:t>
            </a: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16" name="Textfeld 8">
            <a:extLst>
              <a:ext uri="{FF2B5EF4-FFF2-40B4-BE49-F238E27FC236}">
                <a16:creationId xmlns:a16="http://schemas.microsoft.com/office/drawing/2014/main" id="{B60634F7-89C5-0531-4FA1-C5BFA6E8A54A}"/>
              </a:ext>
            </a:extLst>
          </p:cNvPr>
          <p:cNvSpPr txBox="1"/>
          <p:nvPr/>
        </p:nvSpPr>
        <p:spPr>
          <a:xfrm rot="2315093">
            <a:off x="1709843" y="4737079"/>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C </a:t>
            </a: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17" name="Textfeld 9">
            <a:extLst>
              <a:ext uri="{FF2B5EF4-FFF2-40B4-BE49-F238E27FC236}">
                <a16:creationId xmlns:a16="http://schemas.microsoft.com/office/drawing/2014/main" id="{230581FE-0756-7DFF-D3A8-245A6BD66825}"/>
              </a:ext>
            </a:extLst>
          </p:cNvPr>
          <p:cNvSpPr txBox="1"/>
          <p:nvPr/>
        </p:nvSpPr>
        <p:spPr>
          <a:xfrm>
            <a:off x="2011890" y="3701474"/>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B </a:t>
            </a:r>
            <a:r>
              <a:rPr lang="en-US" sz="1050" b="0" i="0" u="none" baseline="0">
                <a:solidFill>
                  <a:schemeClr val="tx1"/>
                </a:solidFill>
                <a:latin typeface="Calibri" panose="020F0502020204030204" pitchFamily="34" charset="0"/>
                <a:cs typeface="Calibri" panose="020F0502020204030204" pitchFamily="34" charset="0"/>
              </a:rPr>
              <a:t>Requirements</a:t>
            </a:r>
          </a:p>
        </p:txBody>
      </p:sp>
      <p:grpSp>
        <p:nvGrpSpPr>
          <p:cNvPr id="18" name="Gruppieren 10">
            <a:extLst>
              <a:ext uri="{FF2B5EF4-FFF2-40B4-BE49-F238E27FC236}">
                <a16:creationId xmlns:a16="http://schemas.microsoft.com/office/drawing/2014/main" id="{0E51CD87-C53C-7DC2-2187-C1B6C8AE2CFC}"/>
              </a:ext>
            </a:extLst>
          </p:cNvPr>
          <p:cNvGrpSpPr/>
          <p:nvPr/>
        </p:nvGrpSpPr>
        <p:grpSpPr>
          <a:xfrm>
            <a:off x="1547393" y="2457817"/>
            <a:ext cx="1489509" cy="1211826"/>
            <a:chOff x="1382195" y="1849662"/>
            <a:chExt cx="1489509" cy="1211826"/>
          </a:xfrm>
        </p:grpSpPr>
        <p:cxnSp>
          <p:nvCxnSpPr>
            <p:cNvPr id="19" name="Gerade Verbindung mit Pfeil 11">
              <a:extLst>
                <a:ext uri="{FF2B5EF4-FFF2-40B4-BE49-F238E27FC236}">
                  <a16:creationId xmlns:a16="http://schemas.microsoft.com/office/drawing/2014/main" id="{44D99088-0CB3-8274-DDD6-9E56EF9267A8}"/>
                </a:ext>
              </a:extLst>
            </p:cNvPr>
            <p:cNvCxnSpPr/>
            <p:nvPr/>
          </p:nvCxnSpPr>
          <p:spPr>
            <a:xfrm flipH="1">
              <a:off x="1382195" y="1849662"/>
              <a:ext cx="1358020" cy="1102115"/>
            </a:xfrm>
            <a:prstGeom prst="straightConnector1">
              <a:avLst/>
            </a:prstGeom>
            <a:ln w="12700">
              <a:solidFill>
                <a:srgbClr val="92A2BD"/>
              </a:solidFill>
              <a:tailEnd type="triangle"/>
            </a:ln>
          </p:spPr>
          <p:style>
            <a:lnRef idx="1">
              <a:schemeClr val="accent1"/>
            </a:lnRef>
            <a:fillRef idx="0">
              <a:schemeClr val="accent1"/>
            </a:fillRef>
            <a:effectRef idx="0">
              <a:schemeClr val="accent1"/>
            </a:effectRef>
            <a:fontRef idx="minor">
              <a:schemeClr val="tx1"/>
            </a:fontRef>
          </p:style>
        </p:cxnSp>
        <p:cxnSp>
          <p:nvCxnSpPr>
            <p:cNvPr id="20" name="Gerade Verbindung mit Pfeil 12">
              <a:extLst>
                <a:ext uri="{FF2B5EF4-FFF2-40B4-BE49-F238E27FC236}">
                  <a16:creationId xmlns:a16="http://schemas.microsoft.com/office/drawing/2014/main" id="{0B672E88-2C21-F544-D7C3-3F2A2B4A3ADE}"/>
                </a:ext>
              </a:extLst>
            </p:cNvPr>
            <p:cNvCxnSpPr/>
            <p:nvPr/>
          </p:nvCxnSpPr>
          <p:spPr>
            <a:xfrm flipH="1">
              <a:off x="1513684" y="1959373"/>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21" name="Gruppieren 13">
            <a:extLst>
              <a:ext uri="{FF2B5EF4-FFF2-40B4-BE49-F238E27FC236}">
                <a16:creationId xmlns:a16="http://schemas.microsoft.com/office/drawing/2014/main" id="{41060C5F-FE6A-8747-EE6B-AF04D6A84311}"/>
              </a:ext>
            </a:extLst>
          </p:cNvPr>
          <p:cNvGrpSpPr/>
          <p:nvPr/>
        </p:nvGrpSpPr>
        <p:grpSpPr>
          <a:xfrm flipV="1">
            <a:off x="1547393" y="4392688"/>
            <a:ext cx="1489509" cy="1211826"/>
            <a:chOff x="1382195" y="1849662"/>
            <a:chExt cx="1489509" cy="1211826"/>
          </a:xfrm>
        </p:grpSpPr>
        <p:cxnSp>
          <p:nvCxnSpPr>
            <p:cNvPr id="22" name="Gerade Verbindung mit Pfeil 14">
              <a:extLst>
                <a:ext uri="{FF2B5EF4-FFF2-40B4-BE49-F238E27FC236}">
                  <a16:creationId xmlns:a16="http://schemas.microsoft.com/office/drawing/2014/main" id="{7F3BE216-A2DF-59CC-78F1-C6D5F06A99C0}"/>
                </a:ext>
              </a:extLst>
            </p:cNvPr>
            <p:cNvCxnSpPr/>
            <p:nvPr/>
          </p:nvCxnSpPr>
          <p:spPr>
            <a:xfrm flipH="1">
              <a:off x="1382195" y="1849662"/>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3" name="Gerade Verbindung mit Pfeil 15">
              <a:extLst>
                <a:ext uri="{FF2B5EF4-FFF2-40B4-BE49-F238E27FC236}">
                  <a16:creationId xmlns:a16="http://schemas.microsoft.com/office/drawing/2014/main" id="{3782D685-177B-0F9E-3B54-4CB387C44B65}"/>
                </a:ext>
              </a:extLst>
            </p:cNvPr>
            <p:cNvCxnSpPr/>
            <p:nvPr/>
          </p:nvCxnSpPr>
          <p:spPr>
            <a:xfrm flipH="1">
              <a:off x="1513684" y="1959373"/>
              <a:ext cx="1358020" cy="1102115"/>
            </a:xfrm>
            <a:prstGeom prst="straightConnector1">
              <a:avLst/>
            </a:prstGeom>
            <a:ln w="12700">
              <a:solidFill>
                <a:srgbClr val="92A2BD"/>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24" name="Gruppieren 16">
            <a:extLst>
              <a:ext uri="{FF2B5EF4-FFF2-40B4-BE49-F238E27FC236}">
                <a16:creationId xmlns:a16="http://schemas.microsoft.com/office/drawing/2014/main" id="{E407FAB8-C182-A5FE-C7B5-6FC82A93A007}"/>
              </a:ext>
            </a:extLst>
          </p:cNvPr>
          <p:cNvGrpSpPr/>
          <p:nvPr/>
        </p:nvGrpSpPr>
        <p:grpSpPr>
          <a:xfrm rot="2350173">
            <a:off x="1984248" y="3405619"/>
            <a:ext cx="1489509" cy="1211826"/>
            <a:chOff x="1382195" y="1849662"/>
            <a:chExt cx="1489509" cy="1211826"/>
          </a:xfrm>
        </p:grpSpPr>
        <p:cxnSp>
          <p:nvCxnSpPr>
            <p:cNvPr id="25" name="Gerade Verbindung mit Pfeil 17">
              <a:extLst>
                <a:ext uri="{FF2B5EF4-FFF2-40B4-BE49-F238E27FC236}">
                  <a16:creationId xmlns:a16="http://schemas.microsoft.com/office/drawing/2014/main" id="{AD961B3A-92AB-C02D-2210-156DFD561317}"/>
                </a:ext>
              </a:extLst>
            </p:cNvPr>
            <p:cNvCxnSpPr/>
            <p:nvPr/>
          </p:nvCxnSpPr>
          <p:spPr>
            <a:xfrm flipH="1">
              <a:off x="1382195" y="1849662"/>
              <a:ext cx="1358020" cy="1102115"/>
            </a:xfrm>
            <a:prstGeom prst="straightConnector1">
              <a:avLst/>
            </a:prstGeom>
            <a:ln w="12700">
              <a:solidFill>
                <a:srgbClr val="92A2BD"/>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18">
              <a:extLst>
                <a:ext uri="{FF2B5EF4-FFF2-40B4-BE49-F238E27FC236}">
                  <a16:creationId xmlns:a16="http://schemas.microsoft.com/office/drawing/2014/main" id="{EBE4DF90-4C02-8D18-5F53-A6301C5AE60B}"/>
                </a:ext>
              </a:extLst>
            </p:cNvPr>
            <p:cNvCxnSpPr/>
            <p:nvPr/>
          </p:nvCxnSpPr>
          <p:spPr>
            <a:xfrm flipH="1">
              <a:off x="1513684" y="1959373"/>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27" name="Abgerundetes Rechteck 20">
            <a:extLst>
              <a:ext uri="{FF2B5EF4-FFF2-40B4-BE49-F238E27FC236}">
                <a16:creationId xmlns:a16="http://schemas.microsoft.com/office/drawing/2014/main" id="{4EFD7541-5DBD-3C09-B366-4F4FC77265BB}"/>
              </a:ext>
            </a:extLst>
          </p:cNvPr>
          <p:cNvSpPr/>
          <p:nvPr/>
        </p:nvSpPr>
        <p:spPr>
          <a:xfrm>
            <a:off x="2652366" y="4125896"/>
            <a:ext cx="421927" cy="179498"/>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de-DE" sz="600" b="0" i="0" u="none" baseline="0">
                <a:solidFill>
                  <a:schemeClr val="tx1"/>
                </a:solidFill>
                <a:latin typeface="Calibri" panose="020F0502020204030204" pitchFamily="34" charset="0"/>
                <a:cs typeface="Calibri" panose="020F0502020204030204" pitchFamily="34" charset="0"/>
              </a:rPr>
              <a:t>OEM B</a:t>
            </a:r>
          </a:p>
        </p:txBody>
      </p:sp>
      <p:sp>
        <p:nvSpPr>
          <p:cNvPr id="28" name="Abgerundetes Rechteck 22">
            <a:extLst>
              <a:ext uri="{FF2B5EF4-FFF2-40B4-BE49-F238E27FC236}">
                <a16:creationId xmlns:a16="http://schemas.microsoft.com/office/drawing/2014/main" id="{8101279A-2E1D-EFAE-8925-1415A98C7644}"/>
              </a:ext>
            </a:extLst>
          </p:cNvPr>
          <p:cNvSpPr/>
          <p:nvPr/>
        </p:nvSpPr>
        <p:spPr>
          <a:xfrm>
            <a:off x="1870844" y="5190438"/>
            <a:ext cx="421927" cy="179498"/>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de-DE" sz="600" b="0" i="0" u="none" baseline="0">
                <a:solidFill>
                  <a:schemeClr val="tx1"/>
                </a:solidFill>
                <a:latin typeface="Calibri" panose="020F0502020204030204" pitchFamily="34" charset="0"/>
                <a:cs typeface="Calibri" panose="020F0502020204030204" pitchFamily="34" charset="0"/>
              </a:rPr>
              <a:t>OEM C</a:t>
            </a:r>
          </a:p>
        </p:txBody>
      </p:sp>
      <p:sp>
        <p:nvSpPr>
          <p:cNvPr id="29" name="Abgerundetes Rechteck 24">
            <a:extLst>
              <a:ext uri="{FF2B5EF4-FFF2-40B4-BE49-F238E27FC236}">
                <a16:creationId xmlns:a16="http://schemas.microsoft.com/office/drawing/2014/main" id="{864B3326-E918-7EA5-F105-2450E93CF0CC}"/>
              </a:ext>
            </a:extLst>
          </p:cNvPr>
          <p:cNvSpPr/>
          <p:nvPr/>
        </p:nvSpPr>
        <p:spPr>
          <a:xfrm>
            <a:off x="2455367" y="3088306"/>
            <a:ext cx="421927" cy="17949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eaLnBrk="1" fontAlgn="auto" hangingPunct="1">
              <a:lnSpc>
                <a:spcPct val="100000"/>
              </a:lnSpc>
              <a:spcBef>
                <a:spcPts val="0"/>
              </a:spcBef>
              <a:spcAft>
                <a:spcPts val="0"/>
              </a:spcAft>
            </a:pPr>
            <a:r>
              <a:rPr lang="de-DE" sz="600" b="0" i="0" u="none" baseline="0">
                <a:solidFill>
                  <a:schemeClr val="tx1"/>
                </a:solidFill>
                <a:latin typeface="Calibri" panose="020F0502020204030204" pitchFamily="34" charset="0"/>
                <a:cs typeface="Calibri" panose="020F0502020204030204" pitchFamily="34" charset="0"/>
              </a:rPr>
              <a:t>OEM A</a:t>
            </a:r>
          </a:p>
        </p:txBody>
      </p:sp>
      <p:sp>
        <p:nvSpPr>
          <p:cNvPr id="30" name="Rechteck 25">
            <a:extLst>
              <a:ext uri="{FF2B5EF4-FFF2-40B4-BE49-F238E27FC236}">
                <a16:creationId xmlns:a16="http://schemas.microsoft.com/office/drawing/2014/main" id="{F6F7D542-7EDA-A0BF-2EDD-AC59149301A0}"/>
              </a:ext>
            </a:extLst>
          </p:cNvPr>
          <p:cNvSpPr/>
          <p:nvPr/>
        </p:nvSpPr>
        <p:spPr>
          <a:xfrm>
            <a:off x="9557993" y="2373635"/>
            <a:ext cx="1414914" cy="701474"/>
          </a:xfrm>
          <a:prstGeom prst="rect">
            <a:avLst/>
          </a:prstGeom>
          <a:ln>
            <a:solidFill>
              <a:schemeClr val="accent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a:solidFill>
                  <a:schemeClr val="tx1"/>
                </a:solidFill>
                <a:latin typeface="Calibri" panose="020F0502020204030204" pitchFamily="34" charset="0"/>
                <a:cs typeface="Calibri" panose="020F0502020204030204" pitchFamily="34" charset="0"/>
              </a:rPr>
              <a:t>OEM A</a:t>
            </a:r>
          </a:p>
        </p:txBody>
      </p:sp>
      <p:sp>
        <p:nvSpPr>
          <p:cNvPr id="31" name="Rechteck 26">
            <a:extLst>
              <a:ext uri="{FF2B5EF4-FFF2-40B4-BE49-F238E27FC236}">
                <a16:creationId xmlns:a16="http://schemas.microsoft.com/office/drawing/2014/main" id="{5E6F50C3-88B6-FD9D-2472-F901691874BD}"/>
              </a:ext>
            </a:extLst>
          </p:cNvPr>
          <p:cNvSpPr/>
          <p:nvPr/>
        </p:nvSpPr>
        <p:spPr>
          <a:xfrm>
            <a:off x="10154662" y="3697301"/>
            <a:ext cx="1414914" cy="701474"/>
          </a:xfrm>
          <a:prstGeom prst="rect">
            <a:avLst/>
          </a:prstGeom>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a:solidFill>
                  <a:schemeClr val="tx1"/>
                </a:solidFill>
                <a:latin typeface="Calibri" panose="020F0502020204030204" pitchFamily="34" charset="0"/>
                <a:cs typeface="Calibri" panose="020F0502020204030204" pitchFamily="34" charset="0"/>
              </a:rPr>
              <a:t>OEM B</a:t>
            </a:r>
          </a:p>
        </p:txBody>
      </p:sp>
      <p:sp>
        <p:nvSpPr>
          <p:cNvPr id="32" name="Rechteck 27">
            <a:extLst>
              <a:ext uri="{FF2B5EF4-FFF2-40B4-BE49-F238E27FC236}">
                <a16:creationId xmlns:a16="http://schemas.microsoft.com/office/drawing/2014/main" id="{7DBEE029-D05D-6A3E-8B14-806A95C13873}"/>
              </a:ext>
            </a:extLst>
          </p:cNvPr>
          <p:cNvSpPr/>
          <p:nvPr/>
        </p:nvSpPr>
        <p:spPr>
          <a:xfrm>
            <a:off x="9557993" y="5121674"/>
            <a:ext cx="1414914" cy="701474"/>
          </a:xfrm>
          <a:prstGeom prst="rect">
            <a:avLst/>
          </a:prstGeom>
          <a:ln>
            <a:solidFill>
              <a:schemeClr val="accent1">
                <a:lumMod val="50000"/>
              </a:schemeClr>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a:solidFill>
                  <a:schemeClr val="tx1"/>
                </a:solidFill>
                <a:latin typeface="Calibri" panose="020F0502020204030204" pitchFamily="34" charset="0"/>
                <a:cs typeface="Calibri" panose="020F0502020204030204" pitchFamily="34" charset="0"/>
              </a:rPr>
              <a:t>OEM C</a:t>
            </a:r>
          </a:p>
        </p:txBody>
      </p:sp>
      <p:sp>
        <p:nvSpPr>
          <p:cNvPr id="33" name="Rechteck 28">
            <a:extLst>
              <a:ext uri="{FF2B5EF4-FFF2-40B4-BE49-F238E27FC236}">
                <a16:creationId xmlns:a16="http://schemas.microsoft.com/office/drawing/2014/main" id="{2030074E-5D0E-8C86-71C2-88E157EB8B75}"/>
              </a:ext>
            </a:extLst>
          </p:cNvPr>
          <p:cNvSpPr/>
          <p:nvPr/>
        </p:nvSpPr>
        <p:spPr>
          <a:xfrm>
            <a:off x="5771170" y="3820018"/>
            <a:ext cx="1123816" cy="479823"/>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de-DE" sz="1600" b="0" i="0" u="none" baseline="0">
                <a:solidFill>
                  <a:schemeClr val="tx1"/>
                </a:solidFill>
                <a:latin typeface="Calibri" panose="020F0502020204030204" pitchFamily="34" charset="0"/>
                <a:cs typeface="Calibri" panose="020F0502020204030204" pitchFamily="34" charset="0"/>
              </a:rPr>
              <a:t>App Developer</a:t>
            </a:r>
          </a:p>
        </p:txBody>
      </p:sp>
      <p:sp>
        <p:nvSpPr>
          <p:cNvPr id="34" name="Rechteck 29">
            <a:extLst>
              <a:ext uri="{FF2B5EF4-FFF2-40B4-BE49-F238E27FC236}">
                <a16:creationId xmlns:a16="http://schemas.microsoft.com/office/drawing/2014/main" id="{C6F812EE-B23A-64E3-E595-4C52B2D40E25}"/>
              </a:ext>
            </a:extLst>
          </p:cNvPr>
          <p:cNvSpPr/>
          <p:nvPr/>
        </p:nvSpPr>
        <p:spPr>
          <a:xfrm>
            <a:off x="7903482" y="3820019"/>
            <a:ext cx="1123816" cy="479823"/>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rtl="0" eaLnBrk="1" fontAlgn="auto" hangingPunct="1">
              <a:lnSpc>
                <a:spcPct val="100000"/>
              </a:lnSpc>
              <a:spcBef>
                <a:spcPts val="0"/>
              </a:spcBef>
              <a:spcAft>
                <a:spcPts val="0"/>
              </a:spcAft>
            </a:pPr>
            <a:r>
              <a:rPr lang="de-DE" sz="1600" b="0" i="0" u="none" baseline="0">
                <a:solidFill>
                  <a:schemeClr val="tx1"/>
                </a:solidFill>
                <a:latin typeface="Calibri" panose="020F0502020204030204" pitchFamily="34" charset="0"/>
                <a:cs typeface="Calibri" panose="020F0502020204030204" pitchFamily="34" charset="0"/>
              </a:rPr>
              <a:t>Store Provider</a:t>
            </a:r>
          </a:p>
        </p:txBody>
      </p:sp>
      <p:grpSp>
        <p:nvGrpSpPr>
          <p:cNvPr id="35" name="Gruppieren 30">
            <a:extLst>
              <a:ext uri="{FF2B5EF4-FFF2-40B4-BE49-F238E27FC236}">
                <a16:creationId xmlns:a16="http://schemas.microsoft.com/office/drawing/2014/main" id="{EE820CFF-1B27-CB60-8F3F-5E14F18DC256}"/>
              </a:ext>
            </a:extLst>
          </p:cNvPr>
          <p:cNvGrpSpPr/>
          <p:nvPr/>
        </p:nvGrpSpPr>
        <p:grpSpPr>
          <a:xfrm>
            <a:off x="8538022" y="2640099"/>
            <a:ext cx="936056" cy="1081518"/>
            <a:chOff x="1382195" y="1849662"/>
            <a:chExt cx="1489509" cy="1211826"/>
          </a:xfrm>
        </p:grpSpPr>
        <p:cxnSp>
          <p:nvCxnSpPr>
            <p:cNvPr id="36" name="Gerade Verbindung mit Pfeil 63">
              <a:extLst>
                <a:ext uri="{FF2B5EF4-FFF2-40B4-BE49-F238E27FC236}">
                  <a16:creationId xmlns:a16="http://schemas.microsoft.com/office/drawing/2014/main" id="{4AEF8A16-DDFC-BF63-ABB5-B41883E8A075}"/>
                </a:ext>
              </a:extLst>
            </p:cNvPr>
            <p:cNvCxnSpPr/>
            <p:nvPr/>
          </p:nvCxnSpPr>
          <p:spPr>
            <a:xfrm flipH="1">
              <a:off x="1382195" y="1849662"/>
              <a:ext cx="1358020" cy="1102115"/>
            </a:xfrm>
            <a:prstGeom prst="straightConnector1">
              <a:avLst/>
            </a:prstGeom>
            <a:ln w="12700">
              <a:solidFill>
                <a:srgbClr val="92A2BD"/>
              </a:solidFill>
              <a:tailEnd type="triangle"/>
            </a:ln>
          </p:spPr>
          <p:style>
            <a:lnRef idx="1">
              <a:schemeClr val="accent1"/>
            </a:lnRef>
            <a:fillRef idx="0">
              <a:schemeClr val="accent1"/>
            </a:fillRef>
            <a:effectRef idx="0">
              <a:schemeClr val="accent1"/>
            </a:effectRef>
            <a:fontRef idx="minor">
              <a:schemeClr val="tx1"/>
            </a:fontRef>
          </p:style>
        </p:cxnSp>
        <p:cxnSp>
          <p:nvCxnSpPr>
            <p:cNvPr id="37" name="Gerade Verbindung mit Pfeil 64">
              <a:extLst>
                <a:ext uri="{FF2B5EF4-FFF2-40B4-BE49-F238E27FC236}">
                  <a16:creationId xmlns:a16="http://schemas.microsoft.com/office/drawing/2014/main" id="{F15FC75B-6F9E-08CE-6840-21DC80DF5D9C}"/>
                </a:ext>
              </a:extLst>
            </p:cNvPr>
            <p:cNvCxnSpPr/>
            <p:nvPr/>
          </p:nvCxnSpPr>
          <p:spPr>
            <a:xfrm flipH="1">
              <a:off x="1513684" y="1959373"/>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grpSp>
      <p:grpSp>
        <p:nvGrpSpPr>
          <p:cNvPr id="38" name="Gruppieren 65">
            <a:extLst>
              <a:ext uri="{FF2B5EF4-FFF2-40B4-BE49-F238E27FC236}">
                <a16:creationId xmlns:a16="http://schemas.microsoft.com/office/drawing/2014/main" id="{E6B1AC73-1EE2-ADBA-6A46-33193FAEC8DC}"/>
              </a:ext>
            </a:extLst>
          </p:cNvPr>
          <p:cNvGrpSpPr/>
          <p:nvPr/>
        </p:nvGrpSpPr>
        <p:grpSpPr>
          <a:xfrm flipV="1">
            <a:off x="8496706" y="4389937"/>
            <a:ext cx="936056" cy="1081518"/>
            <a:chOff x="1382195" y="1849662"/>
            <a:chExt cx="1489509" cy="1211826"/>
          </a:xfrm>
        </p:grpSpPr>
        <p:cxnSp>
          <p:nvCxnSpPr>
            <p:cNvPr id="39" name="Gerade Verbindung mit Pfeil 66">
              <a:extLst>
                <a:ext uri="{FF2B5EF4-FFF2-40B4-BE49-F238E27FC236}">
                  <a16:creationId xmlns:a16="http://schemas.microsoft.com/office/drawing/2014/main" id="{E779B014-34C2-26EE-1928-4992C2868E78}"/>
                </a:ext>
              </a:extLst>
            </p:cNvPr>
            <p:cNvCxnSpPr/>
            <p:nvPr/>
          </p:nvCxnSpPr>
          <p:spPr>
            <a:xfrm flipH="1">
              <a:off x="1382195" y="1849662"/>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0" name="Gerade Verbindung mit Pfeil 67">
              <a:extLst>
                <a:ext uri="{FF2B5EF4-FFF2-40B4-BE49-F238E27FC236}">
                  <a16:creationId xmlns:a16="http://schemas.microsoft.com/office/drawing/2014/main" id="{6C07E419-E936-F82D-4343-0A5089CBF045}"/>
                </a:ext>
              </a:extLst>
            </p:cNvPr>
            <p:cNvCxnSpPr/>
            <p:nvPr/>
          </p:nvCxnSpPr>
          <p:spPr>
            <a:xfrm flipH="1">
              <a:off x="1513684" y="1959373"/>
              <a:ext cx="1358020" cy="1102115"/>
            </a:xfrm>
            <a:prstGeom prst="straightConnector1">
              <a:avLst/>
            </a:prstGeom>
            <a:ln w="12700">
              <a:solidFill>
                <a:srgbClr val="92A2BD"/>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41" name="Gruppieren 68">
            <a:extLst>
              <a:ext uri="{FF2B5EF4-FFF2-40B4-BE49-F238E27FC236}">
                <a16:creationId xmlns:a16="http://schemas.microsoft.com/office/drawing/2014/main" id="{7E779860-BDE6-A0E9-EEF3-B2CF74ED14A5}"/>
              </a:ext>
            </a:extLst>
          </p:cNvPr>
          <p:cNvGrpSpPr/>
          <p:nvPr/>
        </p:nvGrpSpPr>
        <p:grpSpPr>
          <a:xfrm rot="7858211" flipV="1">
            <a:off x="9275862" y="3680692"/>
            <a:ext cx="641493" cy="734437"/>
            <a:chOff x="1382195" y="1849662"/>
            <a:chExt cx="1489509" cy="1211826"/>
          </a:xfrm>
        </p:grpSpPr>
        <p:cxnSp>
          <p:nvCxnSpPr>
            <p:cNvPr id="42" name="Gerade Verbindung mit Pfeil 69">
              <a:extLst>
                <a:ext uri="{FF2B5EF4-FFF2-40B4-BE49-F238E27FC236}">
                  <a16:creationId xmlns:a16="http://schemas.microsoft.com/office/drawing/2014/main" id="{52F5A9EE-0D3B-FEA2-119E-BEFE67E81F36}"/>
                </a:ext>
              </a:extLst>
            </p:cNvPr>
            <p:cNvCxnSpPr/>
            <p:nvPr/>
          </p:nvCxnSpPr>
          <p:spPr>
            <a:xfrm flipH="1">
              <a:off x="1382195" y="1849662"/>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3" name="Gerade Verbindung mit Pfeil 70">
              <a:extLst>
                <a:ext uri="{FF2B5EF4-FFF2-40B4-BE49-F238E27FC236}">
                  <a16:creationId xmlns:a16="http://schemas.microsoft.com/office/drawing/2014/main" id="{39DCBA1F-10EC-9D2D-52A3-94A242E2E241}"/>
                </a:ext>
              </a:extLst>
            </p:cNvPr>
            <p:cNvCxnSpPr/>
            <p:nvPr/>
          </p:nvCxnSpPr>
          <p:spPr>
            <a:xfrm flipH="1">
              <a:off x="1513684" y="1959373"/>
              <a:ext cx="1358020" cy="1102115"/>
            </a:xfrm>
            <a:prstGeom prst="straightConnector1">
              <a:avLst/>
            </a:prstGeom>
            <a:ln w="12700">
              <a:solidFill>
                <a:srgbClr val="92A2BD"/>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44" name="Textfeld 71">
            <a:extLst>
              <a:ext uri="{FF2B5EF4-FFF2-40B4-BE49-F238E27FC236}">
                <a16:creationId xmlns:a16="http://schemas.microsoft.com/office/drawing/2014/main" id="{343AB6E3-2AC4-14AE-FADD-D91001C7B4D2}"/>
              </a:ext>
            </a:extLst>
          </p:cNvPr>
          <p:cNvSpPr txBox="1"/>
          <p:nvPr/>
        </p:nvSpPr>
        <p:spPr>
          <a:xfrm>
            <a:off x="462322" y="5910055"/>
            <a:ext cx="2369160" cy="369332"/>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800" b="0" i="0" u="none" baseline="0">
                <a:solidFill>
                  <a:schemeClr val="tx1"/>
                </a:solidFill>
                <a:latin typeface="Calibri" panose="020F0502020204030204" pitchFamily="34" charset="0"/>
                <a:cs typeface="Calibri" panose="020F0502020204030204" pitchFamily="34" charset="0"/>
              </a:rPr>
              <a:t>Traditional Approach</a:t>
            </a:r>
          </a:p>
        </p:txBody>
      </p:sp>
      <p:sp>
        <p:nvSpPr>
          <p:cNvPr id="45" name="Textfeld 72">
            <a:extLst>
              <a:ext uri="{FF2B5EF4-FFF2-40B4-BE49-F238E27FC236}">
                <a16:creationId xmlns:a16="http://schemas.microsoft.com/office/drawing/2014/main" id="{A6D65A81-CB68-EEAF-AFAD-B13DCC948E12}"/>
              </a:ext>
            </a:extLst>
          </p:cNvPr>
          <p:cNvSpPr txBox="1"/>
          <p:nvPr/>
        </p:nvSpPr>
        <p:spPr>
          <a:xfrm>
            <a:off x="5771170" y="6025458"/>
            <a:ext cx="3525648" cy="369332"/>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en-US" sz="1800" b="0" i="0" u="none" baseline="0">
                <a:solidFill>
                  <a:schemeClr val="tx1"/>
                </a:solidFill>
                <a:latin typeface="Calibri" panose="020F0502020204030204" pitchFamily="34" charset="0"/>
                <a:cs typeface="Calibri" panose="020F0502020204030204" pitchFamily="34" charset="0"/>
              </a:rPr>
              <a:t>Platform Ecosystem Approach</a:t>
            </a:r>
          </a:p>
        </p:txBody>
      </p:sp>
      <p:grpSp>
        <p:nvGrpSpPr>
          <p:cNvPr id="46" name="Gruppieren 73">
            <a:extLst>
              <a:ext uri="{FF2B5EF4-FFF2-40B4-BE49-F238E27FC236}">
                <a16:creationId xmlns:a16="http://schemas.microsoft.com/office/drawing/2014/main" id="{2AA4958C-9A3F-133B-DFB3-FFA817371DF4}"/>
              </a:ext>
            </a:extLst>
          </p:cNvPr>
          <p:cNvGrpSpPr/>
          <p:nvPr/>
        </p:nvGrpSpPr>
        <p:grpSpPr>
          <a:xfrm rot="7858211" flipV="1">
            <a:off x="7074099" y="3706997"/>
            <a:ext cx="641493" cy="734437"/>
            <a:chOff x="1382195" y="1849662"/>
            <a:chExt cx="1489509" cy="1211826"/>
          </a:xfrm>
        </p:grpSpPr>
        <p:cxnSp>
          <p:nvCxnSpPr>
            <p:cNvPr id="47" name="Gerade Verbindung mit Pfeil 74">
              <a:extLst>
                <a:ext uri="{FF2B5EF4-FFF2-40B4-BE49-F238E27FC236}">
                  <a16:creationId xmlns:a16="http://schemas.microsoft.com/office/drawing/2014/main" id="{295D9CB9-F351-F8D2-D727-0728F4622D67}"/>
                </a:ext>
              </a:extLst>
            </p:cNvPr>
            <p:cNvCxnSpPr/>
            <p:nvPr/>
          </p:nvCxnSpPr>
          <p:spPr>
            <a:xfrm flipH="1">
              <a:off x="1382195" y="1849662"/>
              <a:ext cx="1358020" cy="1102115"/>
            </a:xfrm>
            <a:prstGeom prst="straightConnector1">
              <a:avLst/>
            </a:prstGeom>
            <a:ln w="12700">
              <a:solidFill>
                <a:srgbClr val="92A2BD"/>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8" name="Gerade Verbindung mit Pfeil 75">
              <a:extLst>
                <a:ext uri="{FF2B5EF4-FFF2-40B4-BE49-F238E27FC236}">
                  <a16:creationId xmlns:a16="http://schemas.microsoft.com/office/drawing/2014/main" id="{BC73F6D3-B559-8C90-E017-350A1178C4A3}"/>
                </a:ext>
              </a:extLst>
            </p:cNvPr>
            <p:cNvCxnSpPr/>
            <p:nvPr/>
          </p:nvCxnSpPr>
          <p:spPr>
            <a:xfrm flipH="1">
              <a:off x="1513684" y="1959373"/>
              <a:ext cx="1358020" cy="1102115"/>
            </a:xfrm>
            <a:prstGeom prst="straightConnector1">
              <a:avLst/>
            </a:prstGeom>
            <a:ln w="12700">
              <a:solidFill>
                <a:srgbClr val="92A2BD"/>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49" name="Textfeld 80">
            <a:extLst>
              <a:ext uri="{FF2B5EF4-FFF2-40B4-BE49-F238E27FC236}">
                <a16:creationId xmlns:a16="http://schemas.microsoft.com/office/drawing/2014/main" id="{E37AD931-9B6F-C82A-D43E-2D1DE96A4D04}"/>
              </a:ext>
            </a:extLst>
          </p:cNvPr>
          <p:cNvSpPr txBox="1"/>
          <p:nvPr/>
        </p:nvSpPr>
        <p:spPr>
          <a:xfrm rot="18685928">
            <a:off x="8227659" y="2872177"/>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A </a:t>
            </a: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50" name="Textfeld 81">
            <a:extLst>
              <a:ext uri="{FF2B5EF4-FFF2-40B4-BE49-F238E27FC236}">
                <a16:creationId xmlns:a16="http://schemas.microsoft.com/office/drawing/2014/main" id="{162C077A-39EB-FFA7-F074-E6718139F570}"/>
              </a:ext>
            </a:extLst>
          </p:cNvPr>
          <p:cNvSpPr txBox="1"/>
          <p:nvPr/>
        </p:nvSpPr>
        <p:spPr>
          <a:xfrm rot="2962772">
            <a:off x="8400375" y="4744836"/>
            <a:ext cx="1411575" cy="26161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C </a:t>
            </a: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51" name="Textfeld 82">
            <a:extLst>
              <a:ext uri="{FF2B5EF4-FFF2-40B4-BE49-F238E27FC236}">
                <a16:creationId xmlns:a16="http://schemas.microsoft.com/office/drawing/2014/main" id="{223F7762-186D-3954-F81D-EA300EB745CB}"/>
              </a:ext>
            </a:extLst>
          </p:cNvPr>
          <p:cNvSpPr txBox="1"/>
          <p:nvPr/>
        </p:nvSpPr>
        <p:spPr>
          <a:xfrm>
            <a:off x="8909026" y="3610714"/>
            <a:ext cx="1411575" cy="415498"/>
          </a:xfrm>
          <a:prstGeom prst="rect">
            <a:avLst/>
          </a:prstGeom>
          <a:noFill/>
        </p:spPr>
        <p:txBody>
          <a:bodyPr vert="horz" wrap="square" rtlCol="0">
            <a:spAutoFit/>
          </a:bodyPr>
          <a:lstStyle/>
          <a:p>
            <a:pPr algn="ctr" rtl="0" eaLnBrk="1" fontAlgn="auto" hangingPunct="1">
              <a:lnSpc>
                <a:spcPct val="100000"/>
              </a:lnSpc>
              <a:spcBef>
                <a:spcPts val="0"/>
              </a:spcBef>
              <a:spcAft>
                <a:spcPts val="0"/>
              </a:spcAft>
            </a:pPr>
            <a:r>
              <a:rPr lang="de-DE" sz="1050" b="0" i="0" u="none" baseline="0">
                <a:solidFill>
                  <a:schemeClr val="tx1"/>
                </a:solidFill>
                <a:latin typeface="Calibri" panose="020F0502020204030204" pitchFamily="34" charset="0"/>
                <a:cs typeface="Calibri" panose="020F0502020204030204" pitchFamily="34" charset="0"/>
              </a:rPr>
              <a:t>OEM B </a:t>
            </a:r>
          </a:p>
          <a:p>
            <a:pPr algn="ctr" rtl="0" eaLnBrk="1" fontAlgn="auto" hangingPunct="1">
              <a:lnSpc>
                <a:spcPct val="100000"/>
              </a:lnSpc>
              <a:spcBef>
                <a:spcPts val="0"/>
              </a:spcBef>
              <a:spcAft>
                <a:spcPts val="0"/>
              </a:spcAft>
            </a:pPr>
            <a:r>
              <a:rPr lang="en-US" sz="1050" b="0" i="0" u="none" baseline="0">
                <a:solidFill>
                  <a:schemeClr val="tx1"/>
                </a:solidFill>
                <a:latin typeface="Calibri" panose="020F0502020204030204" pitchFamily="34" charset="0"/>
                <a:cs typeface="Calibri" panose="020F0502020204030204" pitchFamily="34" charset="0"/>
              </a:rPr>
              <a:t>Requirements</a:t>
            </a:r>
          </a:p>
        </p:txBody>
      </p:sp>
      <p:sp>
        <p:nvSpPr>
          <p:cNvPr id="52" name="Textfeld 83">
            <a:extLst>
              <a:ext uri="{FF2B5EF4-FFF2-40B4-BE49-F238E27FC236}">
                <a16:creationId xmlns:a16="http://schemas.microsoft.com/office/drawing/2014/main" id="{D06AAC82-7E50-C7C6-925F-280B1F64EBEB}"/>
              </a:ext>
            </a:extLst>
          </p:cNvPr>
          <p:cNvSpPr txBox="1"/>
          <p:nvPr/>
        </p:nvSpPr>
        <p:spPr>
          <a:xfrm>
            <a:off x="6874156" y="3610714"/>
            <a:ext cx="1090279" cy="415498"/>
          </a:xfrm>
          <a:prstGeom prst="rect">
            <a:avLst/>
          </a:prstGeom>
          <a:noFill/>
        </p:spPr>
        <p:txBody>
          <a:bodyPr vert="horz" wrap="square" rtlCol="0">
            <a:spAutoFit/>
          </a:bodyPr>
          <a:lstStyle/>
          <a:p>
            <a:pPr algn="ctr" rtl="0" eaLnBrk="1" fontAlgn="auto" hangingPunct="1">
              <a:lnSpc>
                <a:spcPct val="100000"/>
              </a:lnSpc>
              <a:spcBef>
                <a:spcPts val="0"/>
              </a:spcBef>
              <a:spcAft>
                <a:spcPts val="0"/>
              </a:spcAft>
            </a:pPr>
            <a:r>
              <a:rPr lang="en-US" sz="1050" b="0" i="0" u="none" baseline="0">
                <a:solidFill>
                  <a:schemeClr val="tx1"/>
                </a:solidFill>
                <a:latin typeface="Calibri" panose="020F0502020204030204" pitchFamily="34" charset="0"/>
                <a:cs typeface="Calibri" panose="020F0502020204030204" pitchFamily="34" charset="0"/>
              </a:rPr>
              <a:t>Aligned Requirements</a:t>
            </a:r>
          </a:p>
        </p:txBody>
      </p:sp>
      <p:sp>
        <p:nvSpPr>
          <p:cNvPr id="53" name="Rechteck 86">
            <a:extLst>
              <a:ext uri="{FF2B5EF4-FFF2-40B4-BE49-F238E27FC236}">
                <a16:creationId xmlns:a16="http://schemas.microsoft.com/office/drawing/2014/main" id="{B022D232-B97F-7473-29B8-E253140F1C66}"/>
              </a:ext>
            </a:extLst>
          </p:cNvPr>
          <p:cNvSpPr/>
          <p:nvPr/>
        </p:nvSpPr>
        <p:spPr>
          <a:xfrm>
            <a:off x="7845288" y="2090926"/>
            <a:ext cx="3835011" cy="3827616"/>
          </a:xfrm>
          <a:prstGeom prst="rect">
            <a:avLst/>
          </a:prstGeom>
          <a:solidFill>
            <a:schemeClr val="accent1">
              <a:alpha val="9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1600" b="1">
                <a:solidFill>
                  <a:schemeClr val="tx1"/>
                </a:solidFill>
                <a:latin typeface="Calibri" panose="020F0502020204030204" pitchFamily="34" charset="0"/>
                <a:cs typeface="Calibri" panose="020F0502020204030204" pitchFamily="34" charset="0"/>
              </a:rPr>
              <a:t>COVESA</a:t>
            </a:r>
            <a:endParaRPr lang="de-DE" b="1">
              <a:solidFill>
                <a:schemeClr val="tx1"/>
              </a:solidFill>
              <a:latin typeface="Calibri" panose="020F0502020204030204" pitchFamily="34" charset="0"/>
              <a:cs typeface="Calibri" panose="020F0502020204030204" pitchFamily="34" charset="0"/>
            </a:endParaRPr>
          </a:p>
        </p:txBody>
      </p:sp>
      <p:pic>
        <p:nvPicPr>
          <p:cNvPr id="54" name="Grafik 2">
            <a:extLst>
              <a:ext uri="{FF2B5EF4-FFF2-40B4-BE49-F238E27FC236}">
                <a16:creationId xmlns:a16="http://schemas.microsoft.com/office/drawing/2014/main" id="{BA7BD74F-3EB4-7B60-87B7-260BFFDB2D8D}"/>
              </a:ext>
            </a:extLst>
          </p:cNvPr>
          <p:cNvPicPr>
            <a:picLocks noChangeAspect="1"/>
          </p:cNvPicPr>
          <p:nvPr/>
        </p:nvPicPr>
        <p:blipFill>
          <a:blip r:embed="rId2"/>
          <a:stretch>
            <a:fillRect/>
          </a:stretch>
        </p:blipFill>
        <p:spPr>
          <a:xfrm>
            <a:off x="7219279" y="4117393"/>
            <a:ext cx="307456" cy="299573"/>
          </a:xfrm>
          <a:prstGeom prst="rect">
            <a:avLst/>
          </a:prstGeom>
        </p:spPr>
      </p:pic>
      <p:pic>
        <p:nvPicPr>
          <p:cNvPr id="55" name="Grafik 92">
            <a:extLst>
              <a:ext uri="{FF2B5EF4-FFF2-40B4-BE49-F238E27FC236}">
                <a16:creationId xmlns:a16="http://schemas.microsoft.com/office/drawing/2014/main" id="{B664FCD6-BDDB-AA55-B90A-215640A85C30}"/>
              </a:ext>
            </a:extLst>
          </p:cNvPr>
          <p:cNvPicPr>
            <a:picLocks noChangeAspect="1"/>
          </p:cNvPicPr>
          <p:nvPr/>
        </p:nvPicPr>
        <p:blipFill>
          <a:blip r:embed="rId2"/>
          <a:stretch>
            <a:fillRect/>
          </a:stretch>
        </p:blipFill>
        <p:spPr>
          <a:xfrm>
            <a:off x="8546852" y="4890865"/>
            <a:ext cx="307456" cy="299573"/>
          </a:xfrm>
          <a:prstGeom prst="rect">
            <a:avLst/>
          </a:prstGeom>
        </p:spPr>
      </p:pic>
      <p:pic>
        <p:nvPicPr>
          <p:cNvPr id="56" name="Grafik 93">
            <a:extLst>
              <a:ext uri="{FF2B5EF4-FFF2-40B4-BE49-F238E27FC236}">
                <a16:creationId xmlns:a16="http://schemas.microsoft.com/office/drawing/2014/main" id="{7FB7BBE4-79DE-FB68-5012-09042B037FEF}"/>
              </a:ext>
            </a:extLst>
          </p:cNvPr>
          <p:cNvPicPr>
            <a:picLocks noChangeAspect="1"/>
          </p:cNvPicPr>
          <p:nvPr/>
        </p:nvPicPr>
        <p:blipFill>
          <a:blip r:embed="rId2"/>
          <a:stretch>
            <a:fillRect/>
          </a:stretch>
        </p:blipFill>
        <p:spPr>
          <a:xfrm>
            <a:off x="9408163" y="4110663"/>
            <a:ext cx="307456" cy="299573"/>
          </a:xfrm>
          <a:prstGeom prst="rect">
            <a:avLst/>
          </a:prstGeom>
        </p:spPr>
      </p:pic>
      <p:pic>
        <p:nvPicPr>
          <p:cNvPr id="57" name="Grafik 94">
            <a:extLst>
              <a:ext uri="{FF2B5EF4-FFF2-40B4-BE49-F238E27FC236}">
                <a16:creationId xmlns:a16="http://schemas.microsoft.com/office/drawing/2014/main" id="{11C995A9-AFBD-752A-3EE0-6EDA5E496407}"/>
              </a:ext>
            </a:extLst>
          </p:cNvPr>
          <p:cNvPicPr>
            <a:picLocks noChangeAspect="1"/>
          </p:cNvPicPr>
          <p:nvPr/>
        </p:nvPicPr>
        <p:blipFill>
          <a:blip r:embed="rId2"/>
          <a:stretch>
            <a:fillRect/>
          </a:stretch>
        </p:blipFill>
        <p:spPr>
          <a:xfrm>
            <a:off x="8989362" y="3206858"/>
            <a:ext cx="307456" cy="299573"/>
          </a:xfrm>
          <a:prstGeom prst="rect">
            <a:avLst/>
          </a:prstGeom>
        </p:spPr>
      </p:pic>
      <p:sp>
        <p:nvSpPr>
          <p:cNvPr id="58" name="TextBox 57">
            <a:extLst>
              <a:ext uri="{FF2B5EF4-FFF2-40B4-BE49-F238E27FC236}">
                <a16:creationId xmlns:a16="http://schemas.microsoft.com/office/drawing/2014/main" id="{EE3AF9D0-6129-727C-F7CD-72C0C5CCBD85}"/>
              </a:ext>
            </a:extLst>
          </p:cNvPr>
          <p:cNvSpPr txBox="1"/>
          <p:nvPr/>
        </p:nvSpPr>
        <p:spPr>
          <a:xfrm>
            <a:off x="7798598" y="1761220"/>
            <a:ext cx="2322449" cy="369332"/>
          </a:xfrm>
          <a:prstGeom prst="rect">
            <a:avLst/>
          </a:prstGeom>
          <a:noFill/>
        </p:spPr>
        <p:txBody>
          <a:bodyPr wrap="square" rtlCol="0">
            <a:spAutoFit/>
          </a:bodyPr>
          <a:lstStyle/>
          <a:p>
            <a:r>
              <a:rPr lang="en-US" dirty="0"/>
              <a:t>Standard</a:t>
            </a:r>
            <a:endParaRPr lang="en-IN" dirty="0"/>
          </a:p>
        </p:txBody>
      </p:sp>
    </p:spTree>
    <p:extLst>
      <p:ext uri="{BB962C8B-B14F-4D97-AF65-F5344CB8AC3E}">
        <p14:creationId xmlns:p14="http://schemas.microsoft.com/office/powerpoint/2010/main" val="2342516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4">
            <a:extLst>
              <a:ext uri="{FF2B5EF4-FFF2-40B4-BE49-F238E27FC236}">
                <a16:creationId xmlns:a16="http://schemas.microsoft.com/office/drawing/2014/main" id="{AA768640-9599-6392-545D-952ACE4B3F81}"/>
              </a:ext>
            </a:extLst>
          </p:cNvPr>
          <p:cNvSpPr txBox="1">
            <a:spLocks/>
          </p:cNvSpPr>
          <p:nvPr/>
        </p:nvSpPr>
        <p:spPr>
          <a:xfrm>
            <a:off x="940278" y="278496"/>
            <a:ext cx="8214796" cy="425758"/>
          </a:xfrm>
          <a:prstGeom prst="rect">
            <a:avLst/>
          </a:prstGeom>
          <a:noFill/>
          <a:ln>
            <a:noFill/>
          </a:ln>
        </p:spPr>
        <p:txBody>
          <a:bodyPr spcFirstLastPara="1" vert="horz" wrap="square" lIns="0" tIns="12700" rIns="0" bIns="0" rtlCol="0" anchor="t" anchorCtr="0">
            <a:spAutoFit/>
          </a:bodyPr>
          <a:lstStyle>
            <a:lvl1pPr lvl="0" algn="l" defTabSz="914400" rtl="0" eaLnBrk="1" latinLnBrk="0" hangingPunct="1">
              <a:lnSpc>
                <a:spcPct val="90000"/>
              </a:lnSpc>
              <a:spcBef>
                <a:spcPts val="0"/>
              </a:spcBef>
              <a:spcAft>
                <a:spcPts val="0"/>
              </a:spcAft>
              <a:buClr>
                <a:schemeClr val="dk1"/>
              </a:buClr>
              <a:buSzPts val="1800"/>
              <a:buNone/>
              <a:defRPr sz="5000" kern="1200" cap="all" spc="100" baseline="0">
                <a:solidFill>
                  <a:schemeClr val="tx1">
                    <a:lumMod val="95000"/>
                    <a:lumOff val="5000"/>
                  </a:schemeClr>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marL="12700">
              <a:lnSpc>
                <a:spcPct val="100000"/>
              </a:lnSpc>
              <a:spcBef>
                <a:spcPts val="100"/>
              </a:spcBef>
            </a:pPr>
            <a:r>
              <a:rPr lang="en-US" sz="2600" spc="-35" dirty="0">
                <a:solidFill>
                  <a:srgbClr val="03586F"/>
                </a:solidFill>
                <a:latin typeface="Calibri"/>
                <a:cs typeface="Calibri"/>
              </a:rPr>
              <a:t>Push notifications POC Architecture </a:t>
            </a:r>
            <a:endParaRPr lang="en-IN" sz="2600" spc="-35" dirty="0">
              <a:solidFill>
                <a:srgbClr val="03586F"/>
              </a:solidFill>
              <a:latin typeface="Calibri"/>
              <a:cs typeface="Calibri"/>
            </a:endParaRPr>
          </a:p>
        </p:txBody>
      </p:sp>
      <p:cxnSp>
        <p:nvCxnSpPr>
          <p:cNvPr id="3" name="Straight Arrow Connector 2">
            <a:extLst>
              <a:ext uri="{FF2B5EF4-FFF2-40B4-BE49-F238E27FC236}">
                <a16:creationId xmlns:a16="http://schemas.microsoft.com/office/drawing/2014/main" id="{2052825C-C4EE-A7F1-87AB-9A4424171A4D}"/>
              </a:ext>
            </a:extLst>
          </p:cNvPr>
          <p:cNvCxnSpPr>
            <a:cxnSpLocks/>
          </p:cNvCxnSpPr>
          <p:nvPr/>
        </p:nvCxnSpPr>
        <p:spPr>
          <a:xfrm flipH="1">
            <a:off x="4453107" y="2085206"/>
            <a:ext cx="14498" cy="1735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45BF303D-C900-45F2-F54B-4E1354CE7E4B}"/>
              </a:ext>
            </a:extLst>
          </p:cNvPr>
          <p:cNvSpPr/>
          <p:nvPr/>
        </p:nvSpPr>
        <p:spPr>
          <a:xfrm>
            <a:off x="3278371" y="3819967"/>
            <a:ext cx="2622284" cy="143105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endParaRPr lang="en-US"/>
          </a:p>
        </p:txBody>
      </p:sp>
      <p:sp>
        <p:nvSpPr>
          <p:cNvPr id="7" name="Rectangle 6">
            <a:extLst>
              <a:ext uri="{FF2B5EF4-FFF2-40B4-BE49-F238E27FC236}">
                <a16:creationId xmlns:a16="http://schemas.microsoft.com/office/drawing/2014/main" id="{82EFA0BC-5B59-233A-B681-5D0949602888}"/>
              </a:ext>
            </a:extLst>
          </p:cNvPr>
          <p:cNvSpPr/>
          <p:nvPr/>
        </p:nvSpPr>
        <p:spPr>
          <a:xfrm>
            <a:off x="3381151" y="4691709"/>
            <a:ext cx="741178" cy="4191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n-US">
                <a:solidFill>
                  <a:schemeClr val="tx1"/>
                </a:solidFill>
                <a:cs typeface="Arial"/>
              </a:rPr>
              <a:t>APP A</a:t>
            </a:r>
          </a:p>
        </p:txBody>
      </p:sp>
      <p:sp>
        <p:nvSpPr>
          <p:cNvPr id="9" name="Rectangle 8">
            <a:extLst>
              <a:ext uri="{FF2B5EF4-FFF2-40B4-BE49-F238E27FC236}">
                <a16:creationId xmlns:a16="http://schemas.microsoft.com/office/drawing/2014/main" id="{90CED119-BE17-90D8-5826-BADF8E4A9795}"/>
              </a:ext>
            </a:extLst>
          </p:cNvPr>
          <p:cNvSpPr/>
          <p:nvPr/>
        </p:nvSpPr>
        <p:spPr>
          <a:xfrm>
            <a:off x="3642321" y="3954576"/>
            <a:ext cx="1784046" cy="42796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n-US" dirty="0">
                <a:solidFill>
                  <a:schemeClr val="tx1"/>
                </a:solidFill>
                <a:cs typeface="Arial"/>
              </a:rPr>
              <a:t>PUSH Noti. Manager</a:t>
            </a:r>
          </a:p>
        </p:txBody>
      </p:sp>
      <p:sp>
        <p:nvSpPr>
          <p:cNvPr id="10" name="Rectangle 9">
            <a:extLst>
              <a:ext uri="{FF2B5EF4-FFF2-40B4-BE49-F238E27FC236}">
                <a16:creationId xmlns:a16="http://schemas.microsoft.com/office/drawing/2014/main" id="{A8A21A36-2270-F72E-2ED1-1A19C359D7CD}"/>
              </a:ext>
            </a:extLst>
          </p:cNvPr>
          <p:cNvSpPr/>
          <p:nvPr/>
        </p:nvSpPr>
        <p:spPr>
          <a:xfrm>
            <a:off x="4218465" y="4691709"/>
            <a:ext cx="741178" cy="4191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n-US">
                <a:solidFill>
                  <a:schemeClr val="tx1"/>
                </a:solidFill>
                <a:cs typeface="Arial"/>
              </a:rPr>
              <a:t>APP B</a:t>
            </a:r>
          </a:p>
        </p:txBody>
      </p:sp>
      <p:sp>
        <p:nvSpPr>
          <p:cNvPr id="11" name="Rectangle 10">
            <a:extLst>
              <a:ext uri="{FF2B5EF4-FFF2-40B4-BE49-F238E27FC236}">
                <a16:creationId xmlns:a16="http://schemas.microsoft.com/office/drawing/2014/main" id="{D700DECA-52EC-E37E-71D5-7F21F0367CE2}"/>
              </a:ext>
            </a:extLst>
          </p:cNvPr>
          <p:cNvSpPr/>
          <p:nvPr/>
        </p:nvSpPr>
        <p:spPr>
          <a:xfrm>
            <a:off x="5055778" y="4691709"/>
            <a:ext cx="741178" cy="4191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1pPr>
            <a:lvl2pPr marR="0" lvl="1"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2pPr>
            <a:lvl3pPr marR="0" lvl="2"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3pPr>
            <a:lvl4pPr marR="0" lvl="3"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4pPr>
            <a:lvl5pPr marR="0" lvl="4"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5pPr>
            <a:lvl6pPr marR="0" lvl="5"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6pPr>
            <a:lvl7pPr marR="0" lvl="6"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7pPr>
            <a:lvl8pPr marR="0" lvl="7"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8pPr>
            <a:lvl9pPr marR="0" lvl="8" algn="l" rtl="0">
              <a:lnSpc>
                <a:spcPct val="100000"/>
              </a:lnSpc>
              <a:spcBef>
                <a:spcPts val="0"/>
              </a:spcBef>
              <a:spcAft>
                <a:spcPts val="0"/>
              </a:spcAft>
              <a:buClr>
                <a:srgbClr val="000000"/>
              </a:buClr>
              <a:buFont typeface="Arial"/>
              <a:defRPr sz="1400" b="0" i="0" u="none" strike="noStrike" cap="none">
                <a:solidFill>
                  <a:schemeClr val="lt1"/>
                </a:solidFill>
                <a:latin typeface="+mn-lt"/>
                <a:ea typeface="+mn-ea"/>
                <a:cs typeface="+mn-cs"/>
                <a:sym typeface="Arial"/>
              </a:defRPr>
            </a:lvl9pPr>
          </a:lstStyle>
          <a:p>
            <a:pPr algn="ctr"/>
            <a:r>
              <a:rPr lang="en-US">
                <a:solidFill>
                  <a:schemeClr val="tx1"/>
                </a:solidFill>
                <a:cs typeface="Arial"/>
              </a:rPr>
              <a:t>APP C</a:t>
            </a:r>
          </a:p>
        </p:txBody>
      </p:sp>
      <p:grpSp>
        <p:nvGrpSpPr>
          <p:cNvPr id="12" name="Group 11">
            <a:extLst>
              <a:ext uri="{FF2B5EF4-FFF2-40B4-BE49-F238E27FC236}">
                <a16:creationId xmlns:a16="http://schemas.microsoft.com/office/drawing/2014/main" id="{71AD94CA-A6AF-9607-26AD-86682D57587B}"/>
              </a:ext>
            </a:extLst>
          </p:cNvPr>
          <p:cNvGrpSpPr/>
          <p:nvPr/>
        </p:nvGrpSpPr>
        <p:grpSpPr>
          <a:xfrm>
            <a:off x="3748414" y="779683"/>
            <a:ext cx="2019615" cy="1605242"/>
            <a:chOff x="3400572" y="953977"/>
            <a:chExt cx="1534632" cy="1525772"/>
          </a:xfrm>
        </p:grpSpPr>
        <p:pic>
          <p:nvPicPr>
            <p:cNvPr id="13" name="Graphic 8" descr="Cloud outline">
              <a:extLst>
                <a:ext uri="{FF2B5EF4-FFF2-40B4-BE49-F238E27FC236}">
                  <a16:creationId xmlns:a16="http://schemas.microsoft.com/office/drawing/2014/main" id="{31B277C4-9020-24E9-8FD3-78F8EF3DA1D9}"/>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3400572" y="953977"/>
              <a:ext cx="1534632" cy="1525772"/>
            </a:xfrm>
            <a:prstGeom prst="rect">
              <a:avLst/>
            </a:prstGeom>
          </p:spPr>
        </p:pic>
        <p:sp>
          <p:nvSpPr>
            <p:cNvPr id="14" name="TextBox 13">
              <a:extLst>
                <a:ext uri="{FF2B5EF4-FFF2-40B4-BE49-F238E27FC236}">
                  <a16:creationId xmlns:a16="http://schemas.microsoft.com/office/drawing/2014/main" id="{0FBE96B5-ADA8-AE8E-0CE8-DE1313183412}"/>
                </a:ext>
              </a:extLst>
            </p:cNvPr>
            <p:cNvSpPr txBox="1"/>
            <p:nvPr/>
          </p:nvSpPr>
          <p:spPr>
            <a:xfrm>
              <a:off x="3605826" y="1617155"/>
              <a:ext cx="106857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Push Server</a:t>
              </a:r>
            </a:p>
          </p:txBody>
        </p:sp>
      </p:grpSp>
      <p:grpSp>
        <p:nvGrpSpPr>
          <p:cNvPr id="15" name="Group 14">
            <a:extLst>
              <a:ext uri="{FF2B5EF4-FFF2-40B4-BE49-F238E27FC236}">
                <a16:creationId xmlns:a16="http://schemas.microsoft.com/office/drawing/2014/main" id="{99DC1B6C-0A3A-8B8B-ED93-44649ABECEC8}"/>
              </a:ext>
            </a:extLst>
          </p:cNvPr>
          <p:cNvGrpSpPr/>
          <p:nvPr/>
        </p:nvGrpSpPr>
        <p:grpSpPr>
          <a:xfrm>
            <a:off x="684042" y="877574"/>
            <a:ext cx="1838970" cy="1735587"/>
            <a:chOff x="1176595" y="927395"/>
            <a:chExt cx="1534632" cy="1525772"/>
          </a:xfrm>
        </p:grpSpPr>
        <p:pic>
          <p:nvPicPr>
            <p:cNvPr id="16" name="Graphic 8" descr="Cloud outline">
              <a:extLst>
                <a:ext uri="{FF2B5EF4-FFF2-40B4-BE49-F238E27FC236}">
                  <a16:creationId xmlns:a16="http://schemas.microsoft.com/office/drawing/2014/main" id="{92A6E992-D5A2-D019-D229-E60B95DD76F0}"/>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1176595" y="927395"/>
              <a:ext cx="1534632" cy="1525772"/>
            </a:xfrm>
            <a:prstGeom prst="rect">
              <a:avLst/>
            </a:prstGeom>
          </p:spPr>
        </p:pic>
        <p:sp>
          <p:nvSpPr>
            <p:cNvPr id="17" name="TextBox 16">
              <a:extLst>
                <a:ext uri="{FF2B5EF4-FFF2-40B4-BE49-F238E27FC236}">
                  <a16:creationId xmlns:a16="http://schemas.microsoft.com/office/drawing/2014/main" id="{3DC7F770-6D9E-E0F0-60C2-BCD5591424D5}"/>
                </a:ext>
              </a:extLst>
            </p:cNvPr>
            <p:cNvSpPr txBox="1"/>
            <p:nvPr/>
          </p:nvSpPr>
          <p:spPr>
            <a:xfrm>
              <a:off x="1375144" y="1552354"/>
              <a:ext cx="106857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Application Server</a:t>
              </a:r>
            </a:p>
          </p:txBody>
        </p:sp>
      </p:grpSp>
      <p:cxnSp>
        <p:nvCxnSpPr>
          <p:cNvPr id="18" name="Straight Arrow Connector 17">
            <a:extLst>
              <a:ext uri="{FF2B5EF4-FFF2-40B4-BE49-F238E27FC236}">
                <a16:creationId xmlns:a16="http://schemas.microsoft.com/office/drawing/2014/main" id="{92B76233-62BE-C5C3-DEDC-229A4C0010FD}"/>
              </a:ext>
            </a:extLst>
          </p:cNvPr>
          <p:cNvCxnSpPr>
            <a:cxnSpLocks/>
          </p:cNvCxnSpPr>
          <p:nvPr/>
        </p:nvCxnSpPr>
        <p:spPr>
          <a:xfrm flipV="1">
            <a:off x="2473059" y="1909811"/>
            <a:ext cx="1278742" cy="14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4093815-C161-8904-11A7-7CDDAB5F7E86}"/>
              </a:ext>
            </a:extLst>
          </p:cNvPr>
          <p:cNvCxnSpPr>
            <a:cxnSpLocks/>
          </p:cNvCxnSpPr>
          <p:nvPr/>
        </p:nvCxnSpPr>
        <p:spPr>
          <a:xfrm flipH="1">
            <a:off x="3661326" y="4472802"/>
            <a:ext cx="244337" cy="226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3E6D91A-FA32-3E7B-3203-420ABDAB5583}"/>
              </a:ext>
            </a:extLst>
          </p:cNvPr>
          <p:cNvSpPr txBox="1"/>
          <p:nvPr/>
        </p:nvSpPr>
        <p:spPr>
          <a:xfrm>
            <a:off x="752365" y="811288"/>
            <a:ext cx="487857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2000"/>
              <a:t>Server-push notification example</a:t>
            </a:r>
          </a:p>
        </p:txBody>
      </p:sp>
      <p:sp>
        <p:nvSpPr>
          <p:cNvPr id="21" name="TextBox 20">
            <a:extLst>
              <a:ext uri="{FF2B5EF4-FFF2-40B4-BE49-F238E27FC236}">
                <a16:creationId xmlns:a16="http://schemas.microsoft.com/office/drawing/2014/main" id="{A52B1230-5BA9-F13D-A025-27EA46B31B31}"/>
              </a:ext>
            </a:extLst>
          </p:cNvPr>
          <p:cNvSpPr txBox="1"/>
          <p:nvPr/>
        </p:nvSpPr>
        <p:spPr>
          <a:xfrm rot="18840000">
            <a:off x="3365980" y="4307110"/>
            <a:ext cx="594705"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t>VSS </a:t>
            </a:r>
          </a:p>
        </p:txBody>
      </p:sp>
      <p:cxnSp>
        <p:nvCxnSpPr>
          <p:cNvPr id="22" name="Straight Arrow Connector 21">
            <a:extLst>
              <a:ext uri="{FF2B5EF4-FFF2-40B4-BE49-F238E27FC236}">
                <a16:creationId xmlns:a16="http://schemas.microsoft.com/office/drawing/2014/main" id="{8B57636E-1561-EFE4-3BE7-512EF5EAD7FB}"/>
              </a:ext>
            </a:extLst>
          </p:cNvPr>
          <p:cNvCxnSpPr>
            <a:cxnSpLocks/>
          </p:cNvCxnSpPr>
          <p:nvPr/>
        </p:nvCxnSpPr>
        <p:spPr>
          <a:xfrm flipH="1">
            <a:off x="4560830" y="4449884"/>
            <a:ext cx="9434" cy="237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E767F3F-EFDD-ECD9-8182-9A5E69630234}"/>
              </a:ext>
            </a:extLst>
          </p:cNvPr>
          <p:cNvCxnSpPr>
            <a:cxnSpLocks/>
          </p:cNvCxnSpPr>
          <p:nvPr/>
        </p:nvCxnSpPr>
        <p:spPr>
          <a:xfrm>
            <a:off x="5171843" y="4467072"/>
            <a:ext cx="322866" cy="2379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69DEA211-1B9F-2FCF-658D-FA6CE9695698}"/>
              </a:ext>
            </a:extLst>
          </p:cNvPr>
          <p:cNvSpPr txBox="1"/>
          <p:nvPr/>
        </p:nvSpPr>
        <p:spPr>
          <a:xfrm rot="5400000">
            <a:off x="3879946" y="3053048"/>
            <a:ext cx="1520249" cy="369332"/>
          </a:xfrm>
          <a:prstGeom prst="rect">
            <a:avLst/>
          </a:prstGeom>
          <a:noFill/>
        </p:spPr>
        <p:txBody>
          <a:bodyPr wrap="square" rtlCol="0">
            <a:spAutoFit/>
          </a:bodyPr>
          <a:lstStyle/>
          <a:p>
            <a:r>
              <a:rPr lang="en-US" dirty="0"/>
              <a:t>VSS Signal</a:t>
            </a:r>
            <a:endParaRPr lang="en-IN" dirty="0"/>
          </a:p>
        </p:txBody>
      </p:sp>
      <p:sp>
        <p:nvSpPr>
          <p:cNvPr id="26" name="TextBox 25">
            <a:extLst>
              <a:ext uri="{FF2B5EF4-FFF2-40B4-BE49-F238E27FC236}">
                <a16:creationId xmlns:a16="http://schemas.microsoft.com/office/drawing/2014/main" id="{9034265A-2F50-0C25-72CB-69366EA5366D}"/>
              </a:ext>
            </a:extLst>
          </p:cNvPr>
          <p:cNvSpPr txBox="1"/>
          <p:nvPr/>
        </p:nvSpPr>
        <p:spPr>
          <a:xfrm>
            <a:off x="2473059" y="1380525"/>
            <a:ext cx="1779160" cy="646331"/>
          </a:xfrm>
          <a:prstGeom prst="rect">
            <a:avLst/>
          </a:prstGeom>
          <a:noFill/>
        </p:spPr>
        <p:txBody>
          <a:bodyPr wrap="square" rtlCol="0">
            <a:spAutoFit/>
          </a:bodyPr>
          <a:lstStyle/>
          <a:p>
            <a:r>
              <a:rPr lang="en-US" dirty="0"/>
              <a:t>Notification</a:t>
            </a:r>
          </a:p>
          <a:p>
            <a:r>
              <a:rPr lang="en-US" dirty="0"/>
              <a:t> API</a:t>
            </a:r>
            <a:endParaRPr lang="en-IN" dirty="0"/>
          </a:p>
        </p:txBody>
      </p:sp>
      <p:sp>
        <p:nvSpPr>
          <p:cNvPr id="28" name="TextBox 27">
            <a:extLst>
              <a:ext uri="{FF2B5EF4-FFF2-40B4-BE49-F238E27FC236}">
                <a16:creationId xmlns:a16="http://schemas.microsoft.com/office/drawing/2014/main" id="{85C85440-439A-AE95-E8CE-9E5B7349FC11}"/>
              </a:ext>
            </a:extLst>
          </p:cNvPr>
          <p:cNvSpPr txBox="1"/>
          <p:nvPr/>
        </p:nvSpPr>
        <p:spPr>
          <a:xfrm>
            <a:off x="6525491" y="1058378"/>
            <a:ext cx="5086494"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US" sz="1800" dirty="0">
                <a:latin typeface="Calibri"/>
              </a:rPr>
              <a:t>PUSH Notification Manager has special permissions to be always running and distributing the messages to registered apps</a:t>
            </a:r>
          </a:p>
          <a:p>
            <a:pPr marL="285750" indent="-285750">
              <a:buChar char="•"/>
            </a:pPr>
            <a:r>
              <a:rPr lang="en-US" sz="1800" dirty="0">
                <a:latin typeface="Calibri"/>
              </a:rPr>
              <a:t>Receiver Apps (A, B, C) don't need to be running in the background to receive the messages (system resource optimization)</a:t>
            </a:r>
          </a:p>
          <a:p>
            <a:pPr marL="285750" indent="-285750">
              <a:buChar char="•"/>
            </a:pPr>
            <a:r>
              <a:rPr lang="en-US" sz="1800" dirty="0">
                <a:latin typeface="Calibri"/>
              </a:rPr>
              <a:t>Usually, there is a single Manager app in the system</a:t>
            </a:r>
          </a:p>
          <a:p>
            <a:pPr marL="285750" indent="-285750">
              <a:buFont typeface="Arial"/>
              <a:buChar char="•"/>
            </a:pPr>
            <a:r>
              <a:rPr lang="en-US" sz="1800" dirty="0">
                <a:latin typeface="Calibri"/>
              </a:rPr>
              <a:t>A push </a:t>
            </a:r>
            <a:r>
              <a:rPr lang="en-US" sz="1800">
                <a:latin typeface="Calibri"/>
              </a:rPr>
              <a:t>notification </a:t>
            </a:r>
            <a:r>
              <a:rPr lang="en-US" smtClean="0">
                <a:latin typeface="Calibri"/>
              </a:rPr>
              <a:t>Manager</a:t>
            </a:r>
            <a:r>
              <a:rPr lang="en-US" sz="1800" smtClean="0">
                <a:latin typeface="Calibri"/>
              </a:rPr>
              <a:t> </a:t>
            </a:r>
            <a:r>
              <a:rPr lang="en-US" sz="1800" dirty="0">
                <a:latin typeface="Calibri"/>
              </a:rPr>
              <a:t>consists of both a backend API and a client service</a:t>
            </a:r>
          </a:p>
          <a:p>
            <a:endParaRPr lang="en-US" sz="1800" u="sng" dirty="0">
              <a:latin typeface="Calibri"/>
            </a:endParaRPr>
          </a:p>
        </p:txBody>
      </p:sp>
      <p:sp>
        <p:nvSpPr>
          <p:cNvPr id="5" name="TextBox 4"/>
          <p:cNvSpPr txBox="1"/>
          <p:nvPr/>
        </p:nvSpPr>
        <p:spPr>
          <a:xfrm>
            <a:off x="4560830" y="1974634"/>
            <a:ext cx="2211536" cy="369332"/>
          </a:xfrm>
          <a:prstGeom prst="rect">
            <a:avLst/>
          </a:prstGeom>
          <a:noFill/>
        </p:spPr>
        <p:txBody>
          <a:bodyPr wrap="square" rtlCol="0">
            <a:spAutoFit/>
          </a:bodyPr>
          <a:lstStyle/>
          <a:p>
            <a:r>
              <a:rPr lang="en-US" smtClean="0">
                <a:solidFill>
                  <a:srgbClr val="00B050"/>
                </a:solidFill>
              </a:rPr>
              <a:t>opentoolforge</a:t>
            </a:r>
            <a:endParaRPr lang="en-IN">
              <a:solidFill>
                <a:srgbClr val="00B050"/>
              </a:solidFill>
            </a:endParaRPr>
          </a:p>
        </p:txBody>
      </p:sp>
      <p:sp>
        <p:nvSpPr>
          <p:cNvPr id="6" name="TextBox 5"/>
          <p:cNvSpPr txBox="1"/>
          <p:nvPr/>
        </p:nvSpPr>
        <p:spPr>
          <a:xfrm>
            <a:off x="6527800" y="4335535"/>
            <a:ext cx="5638800" cy="1200329"/>
          </a:xfrm>
          <a:prstGeom prst="rect">
            <a:avLst/>
          </a:prstGeom>
          <a:noFill/>
        </p:spPr>
        <p:txBody>
          <a:bodyPr wrap="square" rtlCol="0">
            <a:spAutoFit/>
          </a:bodyPr>
          <a:lstStyle/>
          <a:p>
            <a:pPr marL="342900" indent="-342900">
              <a:buFont typeface="Arial" panose="020B0604020202020204" pitchFamily="34" charset="0"/>
              <a:buChar char="•"/>
            </a:pPr>
            <a:r>
              <a:rPr lang="en-US" smtClean="0"/>
              <a:t>VSS Usage for push notification.</a:t>
            </a:r>
          </a:p>
          <a:p>
            <a:pPr marL="342900" indent="-342900">
              <a:buFont typeface="Arial" panose="020B0604020202020204" pitchFamily="34" charset="0"/>
              <a:buChar char="•"/>
            </a:pPr>
            <a:r>
              <a:rPr lang="en-US" smtClean="0"/>
              <a:t>Providing Standard Format</a:t>
            </a:r>
          </a:p>
          <a:p>
            <a:endParaRPr lang="en-US" smtClean="0"/>
          </a:p>
          <a:p>
            <a:endParaRPr lang="en-US" smtClean="0"/>
          </a:p>
        </p:txBody>
      </p:sp>
    </p:spTree>
    <p:extLst>
      <p:ext uri="{BB962C8B-B14F-4D97-AF65-F5344CB8AC3E}">
        <p14:creationId xmlns:p14="http://schemas.microsoft.com/office/powerpoint/2010/main" val="3555779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1E32B185-DE92-0FFB-BAFE-EC0275E66BC2}"/>
              </a:ext>
            </a:extLst>
          </p:cNvPr>
          <p:cNvSpPr txBox="1"/>
          <p:nvPr/>
        </p:nvSpPr>
        <p:spPr>
          <a:xfrm>
            <a:off x="945327" y="711463"/>
            <a:ext cx="6096000" cy="3693319"/>
          </a:xfrm>
          <a:prstGeom prst="rect">
            <a:avLst/>
          </a:prstGeom>
          <a:noFill/>
        </p:spPr>
        <p:txBody>
          <a:bodyPr wrap="square">
            <a:spAutoFit/>
          </a:bodyPr>
          <a:lstStyle/>
          <a:p>
            <a:r>
              <a:rPr lang="en-IN" sz="1800" dirty="0">
                <a:effectLst/>
                <a:latin typeface="Calibri" panose="020F0502020204030204" pitchFamily="34" charset="0"/>
                <a:ea typeface="Calibri" panose="020F0502020204030204" pitchFamily="34" charset="0"/>
              </a:rPr>
              <a:t>PushNotification:</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Type: Branch</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Description: All push notification-related information</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PushNotification.Message:</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Datatype: String</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Type: Actuator</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Description: Information contained in PUSH Notifications</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PushNotification.APPName:</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Datatype: String</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Type: Actuator</a:t>
            </a:r>
            <a:br>
              <a:rPr lang="en-IN" sz="1800" dirty="0">
                <a:effectLst/>
                <a:latin typeface="Calibri" panose="020F0502020204030204" pitchFamily="34" charset="0"/>
                <a:ea typeface="Calibri" panose="020F0502020204030204" pitchFamily="34" charset="0"/>
              </a:rPr>
            </a:br>
            <a:r>
              <a:rPr lang="en-IN" sz="1800" dirty="0">
                <a:effectLst/>
                <a:latin typeface="Calibri" panose="020F0502020204030204" pitchFamily="34" charset="0"/>
                <a:ea typeface="Calibri" panose="020F0502020204030204" pitchFamily="34" charset="0"/>
              </a:rPr>
              <a:t>- Description: Information contained in PUSH Notifications</a:t>
            </a:r>
          </a:p>
        </p:txBody>
      </p:sp>
      <p:sp>
        <p:nvSpPr>
          <p:cNvPr id="3" name="object 4">
            <a:extLst>
              <a:ext uri="{FF2B5EF4-FFF2-40B4-BE49-F238E27FC236}">
                <a16:creationId xmlns:a16="http://schemas.microsoft.com/office/drawing/2014/main" id="{84C04C75-FA4C-DFE4-E920-81B302DA5DFC}"/>
              </a:ext>
            </a:extLst>
          </p:cNvPr>
          <p:cNvSpPr txBox="1">
            <a:spLocks noGrp="1"/>
          </p:cNvSpPr>
          <p:nvPr>
            <p:ph type="title"/>
          </p:nvPr>
        </p:nvSpPr>
        <p:spPr>
          <a:xfrm>
            <a:off x="846567" y="213071"/>
            <a:ext cx="9647667" cy="412934"/>
          </a:xfrm>
          <a:prstGeom prst="rect">
            <a:avLst/>
          </a:prstGeom>
        </p:spPr>
        <p:txBody>
          <a:bodyPr vert="horz" wrap="square" lIns="0" tIns="12700" rIns="0" bIns="0" rtlCol="0">
            <a:spAutoFit/>
          </a:bodyPr>
          <a:lstStyle/>
          <a:p>
            <a:pPr marL="12700">
              <a:lnSpc>
                <a:spcPct val="100000"/>
              </a:lnSpc>
              <a:spcBef>
                <a:spcPts val="100"/>
              </a:spcBef>
            </a:pPr>
            <a:r>
              <a:rPr lang="en-US" sz="2600" spc="-35" dirty="0">
                <a:solidFill>
                  <a:srgbClr val="03586F"/>
                </a:solidFill>
                <a:latin typeface="Calibri"/>
                <a:cs typeface="Calibri"/>
              </a:rPr>
              <a:t>Planned VSS Signal to be Proposed</a:t>
            </a:r>
            <a:endParaRPr sz="2600" dirty="0">
              <a:latin typeface="Calibri"/>
              <a:cs typeface="Calibri"/>
            </a:endParaRPr>
          </a:p>
        </p:txBody>
      </p:sp>
    </p:spTree>
    <p:extLst>
      <p:ext uri="{BB962C8B-B14F-4D97-AF65-F5344CB8AC3E}">
        <p14:creationId xmlns:p14="http://schemas.microsoft.com/office/powerpoint/2010/main" val="3561172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E5C947A-8151-30FB-5551-D80B35DB2F91}"/>
              </a:ext>
            </a:extLst>
          </p:cNvPr>
          <p:cNvSpPr>
            <a:spLocks noGrp="1"/>
          </p:cNvSpPr>
          <p:nvPr>
            <p:ph type="sldNum" sz="quarter" idx="4294967295"/>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6</a:t>
            </a:fld>
            <a:endParaRPr lang="en-US" dirty="0"/>
          </a:p>
        </p:txBody>
      </p:sp>
      <p:sp>
        <p:nvSpPr>
          <p:cNvPr id="5" name="Footer Placeholder 4">
            <a:extLst>
              <a:ext uri="{FF2B5EF4-FFF2-40B4-BE49-F238E27FC236}">
                <a16:creationId xmlns:a16="http://schemas.microsoft.com/office/drawing/2014/main" id="{391F57D1-28E8-50B9-BCF1-AF10B51FFDDF}"/>
              </a:ext>
            </a:extLst>
          </p:cNvPr>
          <p:cNvSpPr>
            <a:spLocks noGrp="1"/>
          </p:cNvSpPr>
          <p:nvPr>
            <p:ph type="ftr" sz="quarter" idx="4294967295"/>
          </p:nvPr>
        </p:nvSpPr>
        <p:spPr/>
        <p:txBody>
          <a:bodyPr/>
          <a:lstStyle/>
          <a:p>
            <a:endParaRPr lang="en-US" dirty="0"/>
          </a:p>
        </p:txBody>
      </p:sp>
      <p:sp>
        <p:nvSpPr>
          <p:cNvPr id="6" name="Date Placeholder 5">
            <a:extLst>
              <a:ext uri="{FF2B5EF4-FFF2-40B4-BE49-F238E27FC236}">
                <a16:creationId xmlns:a16="http://schemas.microsoft.com/office/drawing/2014/main" id="{7C6B5545-156B-4AA8-6745-A838E291242B}"/>
              </a:ext>
            </a:extLst>
          </p:cNvPr>
          <p:cNvSpPr>
            <a:spLocks noGrp="1"/>
          </p:cNvSpPr>
          <p:nvPr>
            <p:ph type="dt" sz="half" idx="4294967295"/>
          </p:nvPr>
        </p:nvSpPr>
        <p:spPr/>
        <p:txBody>
          <a:bodyPr/>
          <a:lstStyle/>
          <a:p>
            <a:endParaRPr lang="en-US" dirty="0">
              <a:solidFill>
                <a:srgbClr val="00B0F0"/>
              </a:solidFill>
            </a:endParaRPr>
          </a:p>
        </p:txBody>
      </p:sp>
      <p:graphicFrame>
        <p:nvGraphicFramePr>
          <p:cNvPr id="34" name="Table 33">
            <a:extLst>
              <a:ext uri="{FF2B5EF4-FFF2-40B4-BE49-F238E27FC236}">
                <a16:creationId xmlns:a16="http://schemas.microsoft.com/office/drawing/2014/main" id="{18D9007A-322C-D508-58D6-28F06EFE6299}"/>
              </a:ext>
            </a:extLst>
          </p:cNvPr>
          <p:cNvGraphicFramePr>
            <a:graphicFrameLocks noGrp="1"/>
          </p:cNvGraphicFramePr>
          <p:nvPr>
            <p:extLst>
              <p:ext uri="{D42A27DB-BD31-4B8C-83A1-F6EECF244321}">
                <p14:modId xmlns:p14="http://schemas.microsoft.com/office/powerpoint/2010/main" val="119113203"/>
              </p:ext>
            </p:extLst>
          </p:nvPr>
        </p:nvGraphicFramePr>
        <p:xfrm>
          <a:off x="956345" y="833079"/>
          <a:ext cx="10830187" cy="4348521"/>
        </p:xfrm>
        <a:graphic>
          <a:graphicData uri="http://schemas.openxmlformats.org/drawingml/2006/table">
            <a:tbl>
              <a:tblPr firstRow="1" firstCol="1" bandRow="1"/>
              <a:tblGrid>
                <a:gridCol w="10830187">
                  <a:extLst>
                    <a:ext uri="{9D8B030D-6E8A-4147-A177-3AD203B41FA5}">
                      <a16:colId xmlns:a16="http://schemas.microsoft.com/office/drawing/2014/main" val="2762041010"/>
                    </a:ext>
                  </a:extLst>
                </a:gridCol>
              </a:tblGrid>
              <a:tr h="173013">
                <a:tc>
                  <a:txBody>
                    <a:bodyPr/>
                    <a:lstStyle/>
                    <a:p>
                      <a:pPr marL="0" marR="95250" lvl="0" indent="0" algn="ctr" defTabSz="975390" rtl="0" eaLnBrk="1" fontAlgn="auto" latinLnBrk="0" hangingPunct="1">
                        <a:lnSpc>
                          <a:spcPct val="100000"/>
                        </a:lnSpc>
                        <a:spcBef>
                          <a:spcPts val="0"/>
                        </a:spcBef>
                        <a:spcAft>
                          <a:spcPts val="0"/>
                        </a:spcAft>
                        <a:buClrTx/>
                        <a:buSzTx/>
                        <a:buFont typeface="Wingdings" panose="05000000000000000000" pitchFamily="2" charset="2"/>
                        <a:buNone/>
                        <a:tabLst>
                          <a:tab pos="457200" algn="l"/>
                        </a:tabLst>
                        <a:defRPr/>
                      </a:pPr>
                      <a:r>
                        <a:rPr lang="en-US" sz="1400" b="1" dirty="0">
                          <a:solidFill>
                            <a:srgbClr val="000000"/>
                          </a:solidFill>
                          <a:effectLst/>
                          <a:latin typeface="Arial" panose="020B0604020202020204" pitchFamily="34" charset="0"/>
                          <a:ea typeface="Yu Gothic" panose="020B0400000000000000" pitchFamily="34" charset="-128"/>
                          <a:cs typeface="Arial" panose="020B0604020202020204" pitchFamily="34" charset="0"/>
                        </a:rPr>
                        <a:t>Next steps</a:t>
                      </a:r>
                      <a:endParaRPr lang="en-IN" sz="1400" b="1" dirty="0">
                        <a:effectLst/>
                        <a:latin typeface="Arial" panose="020B0604020202020204" pitchFamily="34" charset="0"/>
                        <a:ea typeface="Yu Gothic" panose="020B0400000000000000" pitchFamily="34" charset="-128"/>
                        <a:cs typeface="Arial" panose="020B0604020202020204" pitchFamily="34" charset="0"/>
                      </a:endParaRPr>
                    </a:p>
                    <a:p>
                      <a:pPr marL="342900" marR="95250" lvl="0" indent="-342900" algn="ctr" defTabSz="975390" rtl="0" eaLnBrk="1" fontAlgn="auto" latinLnBrk="0" hangingPunct="1">
                        <a:lnSpc>
                          <a:spcPct val="100000"/>
                        </a:lnSpc>
                        <a:spcBef>
                          <a:spcPts val="0"/>
                        </a:spcBef>
                        <a:spcAft>
                          <a:spcPts val="0"/>
                        </a:spcAft>
                        <a:buClrTx/>
                        <a:buSzTx/>
                        <a:buFont typeface="Wingdings" panose="05000000000000000000" pitchFamily="2" charset="2"/>
                        <a:buChar char=""/>
                        <a:tabLst>
                          <a:tab pos="457200" algn="l"/>
                        </a:tabLst>
                        <a:defRPr/>
                      </a:pPr>
                      <a:endParaRPr lang="ko-KR" altLang="en-US" sz="1200" kern="1200" dirty="0">
                        <a:solidFill>
                          <a:srgbClr val="000000"/>
                        </a:solidFill>
                        <a:latin typeface="Arial" panose="020B0604020202020204" pitchFamily="34" charset="0"/>
                        <a:ea typeface="+mn-ea"/>
                        <a:cs typeface="Arial" panose="020B0604020202020204" pitchFamily="34" charset="0"/>
                      </a:endParaRPr>
                    </a:p>
                  </a:txBody>
                  <a:tcPr marL="57175" marR="27828" marT="759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46931088"/>
                  </a:ext>
                </a:extLst>
              </a:tr>
              <a:tr h="3944691">
                <a:tc>
                  <a:txBody>
                    <a:bodyPr/>
                    <a:lstStyle/>
                    <a:p>
                      <a:pPr marL="0" marR="95250" lvl="0" indent="0" algn="l" defTabSz="975390" rtl="0" eaLnBrk="1" fontAlgn="auto" latinLnBrk="0" hangingPunct="1">
                        <a:lnSpc>
                          <a:spcPct val="100000"/>
                        </a:lnSpc>
                        <a:spcBef>
                          <a:spcPts val="0"/>
                        </a:spcBef>
                        <a:spcAft>
                          <a:spcPts val="0"/>
                        </a:spcAft>
                        <a:buClrTx/>
                        <a:buSzTx/>
                        <a:buFontTx/>
                        <a:buNone/>
                        <a:tabLst/>
                        <a:defRPr/>
                      </a:pPr>
                      <a:r>
                        <a:rPr lang="en-IN" sz="1400" b="1" u="sng" smtClean="0">
                          <a:effectLst/>
                          <a:latin typeface="Arial" panose="020B0604020202020204" pitchFamily="34" charset="0"/>
                          <a:ea typeface="Yu Gothic" panose="020B0400000000000000" pitchFamily="34" charset="-128"/>
                          <a:cs typeface="Arial" panose="020B0604020202020204" pitchFamily="34" charset="0"/>
                        </a:rPr>
                        <a:t>Collaboration </a:t>
                      </a:r>
                      <a:r>
                        <a:rPr lang="en-IN" sz="1400" b="1" u="sng" dirty="0">
                          <a:effectLst/>
                          <a:latin typeface="Arial" panose="020B0604020202020204" pitchFamily="34" charset="0"/>
                          <a:ea typeface="Yu Gothic" panose="020B0400000000000000" pitchFamily="34" charset="-128"/>
                          <a:cs typeface="Arial" panose="020B0604020202020204" pitchFamily="34" charset="0"/>
                        </a:rPr>
                        <a:t>Activities &amp; Schedule:</a:t>
                      </a:r>
                    </a:p>
                    <a:p>
                      <a:pPr marL="0" marR="95250" lvl="0" indent="0" algn="l" defTabSz="975390" rtl="0" eaLnBrk="1" fontAlgn="auto" latinLnBrk="0" hangingPunct="1">
                        <a:lnSpc>
                          <a:spcPct val="100000"/>
                        </a:lnSpc>
                        <a:spcBef>
                          <a:spcPts val="0"/>
                        </a:spcBef>
                        <a:spcAft>
                          <a:spcPts val="0"/>
                        </a:spcAft>
                        <a:buClrTx/>
                        <a:buSzTx/>
                        <a:buFontTx/>
                        <a:buNone/>
                        <a:tabLst/>
                        <a:defRPr/>
                      </a:pPr>
                      <a:endParaRPr lang="en-IN" sz="1400" b="1" u="sng"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endParaRPr>
                    </a:p>
                    <a:p>
                      <a:pPr marR="95250" lvl="0" algn="l" defTabSz="975390" rtl="0" eaLnBrk="1" fontAlgn="auto" latinLnBrk="0" hangingPunct="1">
                        <a:lnSpc>
                          <a:spcPct val="100000"/>
                        </a:lnSpc>
                        <a:spcBef>
                          <a:spcPts val="0"/>
                        </a:spcBef>
                        <a:spcAft>
                          <a:spcPts val="0"/>
                        </a:spcAft>
                        <a:buClrTx/>
                        <a:buSzTx/>
                        <a:buFontTx/>
                        <a:tabLst/>
                        <a:defRPr/>
                      </a:pPr>
                      <a:r>
                        <a:rPr lang="en-IN" sz="1400" b="0" u="none"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rPr>
                        <a:t>1. Participate in the standardization of push notifications within the AOSP group.</a:t>
                      </a:r>
                      <a:br>
                        <a:rPr lang="en-IN" sz="1400" b="0" u="none"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rPr>
                      </a:br>
                      <a:r>
                        <a:rPr lang="en-IN" sz="1400" b="0" u="none"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rPr>
                        <a:t>2. Identify the VSS signal and make contributions to the VSS for push notifications.</a:t>
                      </a:r>
                      <a:br>
                        <a:rPr lang="en-IN" sz="1400" b="0" u="none"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rPr>
                      </a:br>
                      <a:r>
                        <a:rPr lang="en-IN" sz="1400" b="0" u="none"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rPr>
                        <a:t>3. Share a Proof of Concept (POC) proposal with AOSP participants.</a:t>
                      </a:r>
                      <a:br>
                        <a:rPr lang="en-IN" sz="1400" b="0" u="none"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rPr>
                      </a:br>
                      <a:r>
                        <a:rPr lang="en-IN" sz="1400" b="0" u="none"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rPr>
                        <a:t>4. Initiate a Proof of Concept (POC) for push notifications and provide regular progress updates during weekly meetings.</a:t>
                      </a:r>
                      <a:br>
                        <a:rPr lang="en-IN" sz="1400" b="0" u="none"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rPr>
                      </a:br>
                      <a:r>
                        <a:rPr lang="en-IN" sz="1400" b="0" u="none" kern="1200" dirty="0">
                          <a:solidFill>
                            <a:schemeClr val="tx1"/>
                          </a:solidFill>
                          <a:effectLst/>
                          <a:latin typeface="Arial" panose="020B0604020202020204" pitchFamily="34" charset="0"/>
                          <a:ea typeface="Yu Gothic" panose="020B0400000000000000" pitchFamily="34" charset="-128"/>
                          <a:cs typeface="Arial" panose="020B0604020202020204" pitchFamily="34" charset="0"/>
                        </a:rPr>
                        <a:t>5. Demonstrate a functional POC to all participants.</a:t>
                      </a:r>
                      <a:endParaRPr lang="en-IN" sz="1400" dirty="0">
                        <a:effectLst/>
                        <a:latin typeface="Arial" panose="020B0604020202020204" pitchFamily="34" charset="0"/>
                        <a:ea typeface="Yu Gothic" panose="020B0400000000000000" pitchFamily="34" charset="-128"/>
                        <a:cs typeface="Arial" panose="020B0604020202020204" pitchFamily="34" charset="0"/>
                      </a:endParaRPr>
                    </a:p>
                    <a:p>
                      <a:pPr marL="0" marR="95250" lvl="0" indent="0" algn="l" defTabSz="975390" rtl="0" eaLnBrk="1" fontAlgn="auto" latinLnBrk="0" hangingPunct="1">
                        <a:lnSpc>
                          <a:spcPct val="100000"/>
                        </a:lnSpc>
                        <a:spcBef>
                          <a:spcPts val="0"/>
                        </a:spcBef>
                        <a:spcAft>
                          <a:spcPts val="0"/>
                        </a:spcAft>
                        <a:buClrTx/>
                        <a:buSzTx/>
                        <a:buFontTx/>
                        <a:buNone/>
                        <a:tabLst/>
                        <a:defRPr/>
                      </a:pPr>
                      <a:endParaRPr lang="en-IN" sz="1400" b="1" u="sng" dirty="0">
                        <a:effectLst/>
                        <a:latin typeface="Arial" panose="020B0604020202020204" pitchFamily="34" charset="0"/>
                        <a:ea typeface="Yu Gothic" panose="020B0400000000000000" pitchFamily="34" charset="-128"/>
                        <a:cs typeface="Arial" panose="020B0604020202020204" pitchFamily="34" charset="0"/>
                      </a:endParaRPr>
                    </a:p>
                  </a:txBody>
                  <a:tcPr marL="57175" marR="27828" marT="759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124301469"/>
                  </a:ext>
                </a:extLst>
              </a:tr>
            </a:tbl>
          </a:graphicData>
        </a:graphic>
      </p:graphicFrame>
      <p:sp>
        <p:nvSpPr>
          <p:cNvPr id="35" name="TextBox 91">
            <a:extLst>
              <a:ext uri="{FF2B5EF4-FFF2-40B4-BE49-F238E27FC236}">
                <a16:creationId xmlns:a16="http://schemas.microsoft.com/office/drawing/2014/main" id="{A0EEAF7C-4563-8FFC-397F-845FFD811F16}"/>
              </a:ext>
            </a:extLst>
          </p:cNvPr>
          <p:cNvSpPr txBox="1">
            <a:spLocks noChangeArrowheads="1"/>
          </p:cNvSpPr>
          <p:nvPr/>
        </p:nvSpPr>
        <p:spPr bwMode="auto">
          <a:xfrm>
            <a:off x="1562584" y="3758648"/>
            <a:ext cx="607512" cy="214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5994" rIns="35994" anchor="ctr"/>
          <a:lstStyle>
            <a:lvl1pPr eaLnBrk="0" hangingPunct="0">
              <a:defRPr kumimoji="1">
                <a:solidFill>
                  <a:schemeClr val="tx1"/>
                </a:solidFill>
                <a:latin typeface="굴림" panose="020B0600000101010101" pitchFamily="34" charset="-127"/>
                <a:ea typeface="굴림" panose="020B0600000101010101" pitchFamily="34" charset="-127"/>
              </a:defRPr>
            </a:lvl1pPr>
            <a:lvl2pPr marL="742950" indent="-285750" eaLnBrk="0" hangingPunct="0">
              <a:defRPr kumimoji="1">
                <a:solidFill>
                  <a:schemeClr val="tx1"/>
                </a:solidFill>
                <a:latin typeface="굴림" panose="020B0600000101010101" pitchFamily="34" charset="-127"/>
                <a:ea typeface="굴림" panose="020B0600000101010101" pitchFamily="34" charset="-127"/>
              </a:defRPr>
            </a:lvl2pPr>
            <a:lvl3pPr marL="1143000" indent="-228600" eaLnBrk="0" hangingPunct="0">
              <a:defRPr kumimoji="1">
                <a:solidFill>
                  <a:schemeClr val="tx1"/>
                </a:solidFill>
                <a:latin typeface="굴림" panose="020B0600000101010101" pitchFamily="34" charset="-127"/>
                <a:ea typeface="굴림" panose="020B0600000101010101" pitchFamily="34" charset="-127"/>
              </a:defRPr>
            </a:lvl3pPr>
            <a:lvl4pPr marL="1600200" indent="-228600" eaLnBrk="0" hangingPunct="0">
              <a:defRPr kumimoji="1">
                <a:solidFill>
                  <a:schemeClr val="tx1"/>
                </a:solidFill>
                <a:latin typeface="굴림" panose="020B0600000101010101" pitchFamily="34" charset="-127"/>
                <a:ea typeface="굴림" panose="020B0600000101010101" pitchFamily="34" charset="-127"/>
              </a:defRPr>
            </a:lvl4pPr>
            <a:lvl5pPr marL="2057400" indent="-228600" eaLnBrk="0" hangingPunct="0">
              <a:defRPr kumimoji="1">
                <a:solidFill>
                  <a:schemeClr val="tx1"/>
                </a:solidFill>
                <a:latin typeface="굴림" panose="020B0600000101010101" pitchFamily="34" charset="-127"/>
                <a:ea typeface="굴림" panose="020B0600000101010101" pitchFamily="34" charset="-127"/>
              </a:defRPr>
            </a:lvl5pPr>
            <a:lvl6pPr marL="2514600" indent="-228600" eaLnBrk="0" fontAlgn="base"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6pPr>
            <a:lvl7pPr marL="2971800" indent="-228600" eaLnBrk="0" fontAlgn="base"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7pPr>
            <a:lvl8pPr marL="3429000" indent="-228600" eaLnBrk="0" fontAlgn="base"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8pPr>
            <a:lvl9pPr marL="3886200" indent="-228600" eaLnBrk="0" fontAlgn="base" hangingPunct="0">
              <a:spcBef>
                <a:spcPct val="0"/>
              </a:spcBef>
              <a:spcAft>
                <a:spcPct val="0"/>
              </a:spcAft>
              <a:defRPr kumimoji="1">
                <a:solidFill>
                  <a:schemeClr val="tx1"/>
                </a:solidFill>
                <a:latin typeface="굴림" panose="020B0600000101010101" pitchFamily="34" charset="-127"/>
                <a:ea typeface="굴림" panose="020B0600000101010101" pitchFamily="34" charset="-127"/>
              </a:defRPr>
            </a:lvl9pPr>
          </a:lstStyle>
          <a:p>
            <a:pPr algn="ctr" defTabSz="914217" eaLnBrk="1" fontAlgn="base" hangingPunct="1">
              <a:spcBef>
                <a:spcPct val="0"/>
              </a:spcBef>
              <a:spcAft>
                <a:spcPct val="0"/>
              </a:spcAft>
            </a:pPr>
            <a:endParaRPr kumimoji="0" lang="en-US" altLang="en-US" sz="1400" dirty="0">
              <a:solidFill>
                <a:srgbClr val="000000"/>
              </a:solidFill>
              <a:latin typeface="Arial" panose="020B0604020202020204" pitchFamily="34" charset="0"/>
              <a:ea typeface="현대하모니 L" panose="02020603020101020101" pitchFamily="18" charset="-127"/>
              <a:cs typeface="Arial" panose="020B0604020202020204" pitchFamily="34" charset="0"/>
            </a:endParaRPr>
          </a:p>
        </p:txBody>
      </p:sp>
      <p:sp>
        <p:nvSpPr>
          <p:cNvPr id="58" name="object 4">
            <a:extLst>
              <a:ext uri="{FF2B5EF4-FFF2-40B4-BE49-F238E27FC236}">
                <a16:creationId xmlns:a16="http://schemas.microsoft.com/office/drawing/2014/main" id="{8F21A5FC-54E9-900E-D6AF-226A89D0897E}"/>
              </a:ext>
            </a:extLst>
          </p:cNvPr>
          <p:cNvSpPr txBox="1">
            <a:spLocks/>
          </p:cNvSpPr>
          <p:nvPr/>
        </p:nvSpPr>
        <p:spPr>
          <a:xfrm>
            <a:off x="903423" y="274865"/>
            <a:ext cx="8214796" cy="425758"/>
          </a:xfrm>
          <a:prstGeom prst="rect">
            <a:avLst/>
          </a:prstGeom>
          <a:noFill/>
          <a:ln>
            <a:noFill/>
          </a:ln>
        </p:spPr>
        <p:txBody>
          <a:bodyPr spcFirstLastPara="1" vert="horz" wrap="square" lIns="0" tIns="12700" rIns="0" bIns="0" rtlCol="0" anchor="t" anchorCtr="0">
            <a:spAutoFit/>
          </a:bodyPr>
          <a:lstStyle>
            <a:lvl1pPr lvl="0" algn="l" defTabSz="914400" rtl="0" eaLnBrk="1" latinLnBrk="0" hangingPunct="1">
              <a:lnSpc>
                <a:spcPct val="90000"/>
              </a:lnSpc>
              <a:spcBef>
                <a:spcPts val="0"/>
              </a:spcBef>
              <a:spcAft>
                <a:spcPts val="0"/>
              </a:spcAft>
              <a:buClr>
                <a:schemeClr val="dk1"/>
              </a:buClr>
              <a:buSzPts val="1800"/>
              <a:buNone/>
              <a:defRPr sz="5000" kern="1200" cap="all" spc="100" baseline="0">
                <a:solidFill>
                  <a:schemeClr val="tx1">
                    <a:lumMod val="95000"/>
                    <a:lumOff val="5000"/>
                  </a:schemeClr>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pPr marL="12700">
              <a:lnSpc>
                <a:spcPct val="100000"/>
              </a:lnSpc>
              <a:spcBef>
                <a:spcPts val="100"/>
              </a:spcBef>
            </a:pPr>
            <a:r>
              <a:rPr lang="en-IN" sz="2600" spc="-35" dirty="0">
                <a:solidFill>
                  <a:srgbClr val="03586F"/>
                </a:solidFill>
                <a:latin typeface="Calibri"/>
                <a:cs typeface="Calibri"/>
              </a:rPr>
              <a:t>AOSP COLLABORATION Schedule</a:t>
            </a:r>
            <a:r>
              <a:rPr lang="en-US" sz="2600" spc="-35" dirty="0">
                <a:solidFill>
                  <a:srgbClr val="03586F"/>
                </a:solidFill>
                <a:latin typeface="Calibri"/>
                <a:cs typeface="Calibri"/>
              </a:rPr>
              <a:t> </a:t>
            </a:r>
            <a:endParaRPr lang="en-IN" sz="2600" spc="-35" dirty="0">
              <a:solidFill>
                <a:srgbClr val="03586F"/>
              </a:solidFill>
              <a:latin typeface="Calibri"/>
              <a:cs typeface="Calibri"/>
            </a:endParaRPr>
          </a:p>
        </p:txBody>
      </p:sp>
      <p:cxnSp>
        <p:nvCxnSpPr>
          <p:cNvPr id="3" name="Straight Connector 2"/>
          <p:cNvCxnSpPr/>
          <p:nvPr/>
        </p:nvCxnSpPr>
        <p:spPr>
          <a:xfrm>
            <a:off x="1219200" y="3972927"/>
            <a:ext cx="9982200" cy="0"/>
          </a:xfrm>
          <a:prstGeom prst="line">
            <a:avLst/>
          </a:prstGeom>
        </p:spPr>
        <p:style>
          <a:lnRef idx="2">
            <a:schemeClr val="accent1"/>
          </a:lnRef>
          <a:fillRef idx="0">
            <a:schemeClr val="accent1"/>
          </a:fillRef>
          <a:effectRef idx="1">
            <a:schemeClr val="accent1"/>
          </a:effectRef>
          <a:fontRef idx="minor">
            <a:schemeClr val="tx1"/>
          </a:fontRef>
        </p:style>
      </p:cxnSp>
      <p:sp>
        <p:nvSpPr>
          <p:cNvPr id="8" name="Oval 7"/>
          <p:cNvSpPr/>
          <p:nvPr/>
        </p:nvSpPr>
        <p:spPr>
          <a:xfrm>
            <a:off x="1828800" y="3810000"/>
            <a:ext cx="341296" cy="304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2" name="Oval 11"/>
          <p:cNvSpPr/>
          <p:nvPr/>
        </p:nvSpPr>
        <p:spPr>
          <a:xfrm>
            <a:off x="3915319" y="3803346"/>
            <a:ext cx="341296" cy="304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Oval 12"/>
          <p:cNvSpPr/>
          <p:nvPr/>
        </p:nvSpPr>
        <p:spPr>
          <a:xfrm>
            <a:off x="6200790" y="3823109"/>
            <a:ext cx="341296" cy="304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4" name="Oval 13"/>
          <p:cNvSpPr/>
          <p:nvPr/>
        </p:nvSpPr>
        <p:spPr>
          <a:xfrm>
            <a:off x="7946013" y="3811291"/>
            <a:ext cx="341296" cy="304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5" name="Oval 14"/>
          <p:cNvSpPr/>
          <p:nvPr/>
        </p:nvSpPr>
        <p:spPr>
          <a:xfrm>
            <a:off x="10134600" y="3803346"/>
            <a:ext cx="341296" cy="304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p:cNvSpPr txBox="1"/>
          <p:nvPr/>
        </p:nvSpPr>
        <p:spPr>
          <a:xfrm>
            <a:off x="1406746" y="4156748"/>
            <a:ext cx="3657600" cy="923330"/>
          </a:xfrm>
          <a:prstGeom prst="rect">
            <a:avLst/>
          </a:prstGeom>
          <a:noFill/>
        </p:spPr>
        <p:txBody>
          <a:bodyPr wrap="square" rtlCol="0">
            <a:spAutoFit/>
          </a:bodyPr>
          <a:lstStyle/>
          <a:p>
            <a:r>
              <a:rPr lang="en-US" smtClean="0"/>
              <a:t>Propose</a:t>
            </a:r>
          </a:p>
          <a:p>
            <a:r>
              <a:rPr lang="en-US" smtClean="0"/>
              <a:t>PUSH </a:t>
            </a:r>
          </a:p>
          <a:p>
            <a:r>
              <a:rPr lang="en-US" smtClean="0"/>
              <a:t>Notification POC</a:t>
            </a:r>
          </a:p>
        </p:txBody>
      </p:sp>
      <p:sp>
        <p:nvSpPr>
          <p:cNvPr id="10" name="TextBox 9"/>
          <p:cNvSpPr txBox="1"/>
          <p:nvPr/>
        </p:nvSpPr>
        <p:spPr>
          <a:xfrm>
            <a:off x="3449973" y="4125327"/>
            <a:ext cx="1828800" cy="923330"/>
          </a:xfrm>
          <a:prstGeom prst="rect">
            <a:avLst/>
          </a:prstGeom>
          <a:noFill/>
        </p:spPr>
        <p:txBody>
          <a:bodyPr wrap="square" rtlCol="0">
            <a:spAutoFit/>
          </a:bodyPr>
          <a:lstStyle/>
          <a:p>
            <a:r>
              <a:rPr lang="en-US" smtClean="0"/>
              <a:t>Define VSS Signal for PUSH Noti. In VSS Tree</a:t>
            </a:r>
            <a:endParaRPr lang="en-IN"/>
          </a:p>
        </p:txBody>
      </p:sp>
      <p:sp>
        <p:nvSpPr>
          <p:cNvPr id="11" name="TextBox 10"/>
          <p:cNvSpPr txBox="1"/>
          <p:nvPr/>
        </p:nvSpPr>
        <p:spPr>
          <a:xfrm>
            <a:off x="6046451" y="4197110"/>
            <a:ext cx="1725950" cy="369332"/>
          </a:xfrm>
          <a:prstGeom prst="rect">
            <a:avLst/>
          </a:prstGeom>
          <a:noFill/>
        </p:spPr>
        <p:txBody>
          <a:bodyPr wrap="square" rtlCol="0">
            <a:spAutoFit/>
          </a:bodyPr>
          <a:lstStyle/>
          <a:p>
            <a:r>
              <a:rPr lang="en-US" smtClean="0"/>
              <a:t>Demo</a:t>
            </a:r>
            <a:endParaRPr lang="en-IN"/>
          </a:p>
        </p:txBody>
      </p:sp>
      <p:sp>
        <p:nvSpPr>
          <p:cNvPr id="18" name="TextBox 17"/>
          <p:cNvSpPr txBox="1"/>
          <p:nvPr/>
        </p:nvSpPr>
        <p:spPr>
          <a:xfrm>
            <a:off x="7772400" y="4156184"/>
            <a:ext cx="1345819" cy="923330"/>
          </a:xfrm>
          <a:prstGeom prst="rect">
            <a:avLst/>
          </a:prstGeom>
          <a:noFill/>
        </p:spPr>
        <p:txBody>
          <a:bodyPr wrap="square" rtlCol="0">
            <a:spAutoFit/>
          </a:bodyPr>
          <a:lstStyle/>
          <a:p>
            <a:r>
              <a:rPr lang="en-US" smtClean="0"/>
              <a:t>PUSH SERVER OPEN API </a:t>
            </a:r>
            <a:endParaRPr lang="en-IN"/>
          </a:p>
        </p:txBody>
      </p:sp>
      <p:sp>
        <p:nvSpPr>
          <p:cNvPr id="19" name="TextBox 18"/>
          <p:cNvSpPr txBox="1"/>
          <p:nvPr/>
        </p:nvSpPr>
        <p:spPr>
          <a:xfrm>
            <a:off x="9499186" y="4183208"/>
            <a:ext cx="1981200" cy="646331"/>
          </a:xfrm>
          <a:prstGeom prst="rect">
            <a:avLst/>
          </a:prstGeom>
          <a:noFill/>
        </p:spPr>
        <p:txBody>
          <a:bodyPr wrap="square" rtlCol="0">
            <a:spAutoFit/>
          </a:bodyPr>
          <a:lstStyle/>
          <a:p>
            <a:r>
              <a:rPr lang="en-US" smtClean="0"/>
              <a:t>Push Notification workshop</a:t>
            </a:r>
            <a:endParaRPr lang="en-IN"/>
          </a:p>
        </p:txBody>
      </p:sp>
      <p:sp>
        <p:nvSpPr>
          <p:cNvPr id="20" name="TextBox 19"/>
          <p:cNvSpPr txBox="1"/>
          <p:nvPr/>
        </p:nvSpPr>
        <p:spPr>
          <a:xfrm>
            <a:off x="1354502" y="3352439"/>
            <a:ext cx="1874626" cy="369332"/>
          </a:xfrm>
          <a:prstGeom prst="rect">
            <a:avLst/>
          </a:prstGeom>
          <a:noFill/>
        </p:spPr>
        <p:txBody>
          <a:bodyPr wrap="square" rtlCol="0">
            <a:spAutoFit/>
          </a:bodyPr>
          <a:lstStyle/>
          <a:p>
            <a:r>
              <a:rPr lang="en-US" smtClean="0"/>
              <a:t>20</a:t>
            </a:r>
            <a:r>
              <a:rPr lang="en-US" baseline="30000" smtClean="0"/>
              <a:t>th</a:t>
            </a:r>
            <a:r>
              <a:rPr lang="en-US" smtClean="0"/>
              <a:t> NOV 2023</a:t>
            </a:r>
            <a:endParaRPr lang="en-IN"/>
          </a:p>
        </p:txBody>
      </p:sp>
      <p:sp>
        <p:nvSpPr>
          <p:cNvPr id="21" name="TextBox 20"/>
          <p:cNvSpPr txBox="1"/>
          <p:nvPr/>
        </p:nvSpPr>
        <p:spPr>
          <a:xfrm>
            <a:off x="3713648" y="3379413"/>
            <a:ext cx="2133600" cy="369332"/>
          </a:xfrm>
          <a:prstGeom prst="rect">
            <a:avLst/>
          </a:prstGeom>
          <a:noFill/>
        </p:spPr>
        <p:txBody>
          <a:bodyPr wrap="square" rtlCol="0">
            <a:spAutoFit/>
          </a:bodyPr>
          <a:lstStyle/>
          <a:p>
            <a:r>
              <a:rPr lang="en-US" smtClean="0"/>
              <a:t>27</a:t>
            </a:r>
            <a:r>
              <a:rPr lang="en-US" baseline="30000" smtClean="0"/>
              <a:t>th</a:t>
            </a:r>
            <a:r>
              <a:rPr lang="en-US" smtClean="0"/>
              <a:t> NOV</a:t>
            </a:r>
            <a:endParaRPr lang="en-IN"/>
          </a:p>
        </p:txBody>
      </p:sp>
      <p:sp>
        <p:nvSpPr>
          <p:cNvPr id="22" name="TextBox 21"/>
          <p:cNvSpPr txBox="1"/>
          <p:nvPr/>
        </p:nvSpPr>
        <p:spPr>
          <a:xfrm>
            <a:off x="5878147" y="3387549"/>
            <a:ext cx="1400449" cy="369332"/>
          </a:xfrm>
          <a:prstGeom prst="rect">
            <a:avLst/>
          </a:prstGeom>
          <a:noFill/>
        </p:spPr>
        <p:txBody>
          <a:bodyPr wrap="square" rtlCol="0">
            <a:spAutoFit/>
          </a:bodyPr>
          <a:lstStyle/>
          <a:p>
            <a:r>
              <a:rPr lang="en-US" smtClean="0"/>
              <a:t>12</a:t>
            </a:r>
            <a:r>
              <a:rPr lang="en-US" baseline="30000" smtClean="0"/>
              <a:t>th</a:t>
            </a:r>
            <a:r>
              <a:rPr lang="en-US" smtClean="0"/>
              <a:t> DEC</a:t>
            </a:r>
            <a:endParaRPr lang="en-IN"/>
          </a:p>
        </p:txBody>
      </p:sp>
      <p:sp>
        <p:nvSpPr>
          <p:cNvPr id="23" name="TextBox 22"/>
          <p:cNvSpPr txBox="1"/>
          <p:nvPr/>
        </p:nvSpPr>
        <p:spPr>
          <a:xfrm>
            <a:off x="7597690" y="3379413"/>
            <a:ext cx="1698710" cy="369332"/>
          </a:xfrm>
          <a:prstGeom prst="rect">
            <a:avLst/>
          </a:prstGeom>
          <a:noFill/>
        </p:spPr>
        <p:txBody>
          <a:bodyPr wrap="square" rtlCol="0">
            <a:spAutoFit/>
          </a:bodyPr>
          <a:lstStyle/>
          <a:p>
            <a:r>
              <a:rPr lang="en-US" smtClean="0"/>
              <a:t>18</a:t>
            </a:r>
            <a:r>
              <a:rPr lang="en-US" baseline="30000" smtClean="0"/>
              <a:t>th</a:t>
            </a:r>
            <a:r>
              <a:rPr lang="en-US" smtClean="0"/>
              <a:t>  DEC 2023</a:t>
            </a:r>
            <a:endParaRPr lang="en-IN"/>
          </a:p>
        </p:txBody>
      </p:sp>
      <p:sp>
        <p:nvSpPr>
          <p:cNvPr id="24" name="TextBox 23"/>
          <p:cNvSpPr txBox="1"/>
          <p:nvPr/>
        </p:nvSpPr>
        <p:spPr>
          <a:xfrm>
            <a:off x="9721048" y="3367786"/>
            <a:ext cx="1789096" cy="369332"/>
          </a:xfrm>
          <a:prstGeom prst="rect">
            <a:avLst/>
          </a:prstGeom>
          <a:noFill/>
        </p:spPr>
        <p:txBody>
          <a:bodyPr wrap="square" rtlCol="0">
            <a:spAutoFit/>
          </a:bodyPr>
          <a:lstStyle/>
          <a:p>
            <a:r>
              <a:rPr lang="en-US" smtClean="0"/>
              <a:t>JAN 2024</a:t>
            </a:r>
            <a:endParaRPr lang="en-IN"/>
          </a:p>
        </p:txBody>
      </p:sp>
    </p:spTree>
    <p:extLst>
      <p:ext uri="{BB962C8B-B14F-4D97-AF65-F5344CB8AC3E}">
        <p14:creationId xmlns:p14="http://schemas.microsoft.com/office/powerpoint/2010/main" val="2031318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C33BA-BD12-BA4D-8E0C-05C76DA29280}"/>
              </a:ext>
            </a:extLst>
          </p:cNvPr>
          <p:cNvSpPr>
            <a:spLocks noGrp="1"/>
          </p:cNvSpPr>
          <p:nvPr>
            <p:ph type="title"/>
          </p:nvPr>
        </p:nvSpPr>
        <p:spPr/>
        <p:txBody>
          <a:bodyPr>
            <a:normAutofit/>
          </a:bodyPr>
          <a:lstStyle/>
          <a:p>
            <a:endParaRPr lang="en-US" dirty="0"/>
          </a:p>
        </p:txBody>
      </p:sp>
      <p:sp>
        <p:nvSpPr>
          <p:cNvPr id="3" name="Subtitle 2">
            <a:extLst>
              <a:ext uri="{FF2B5EF4-FFF2-40B4-BE49-F238E27FC236}">
                <a16:creationId xmlns:a16="http://schemas.microsoft.com/office/drawing/2014/main" id="{89CC49AC-B4AF-9D47-A497-E68AC5D761FD}"/>
              </a:ext>
            </a:extLst>
          </p:cNvPr>
          <p:cNvSpPr>
            <a:spLocks noGrp="1"/>
          </p:cNvSpPr>
          <p:nvPr>
            <p:ph type="subTitle" idx="1"/>
          </p:nvPr>
        </p:nvSpPr>
        <p:spPr>
          <a:xfrm>
            <a:off x="8122466" y="4852353"/>
            <a:ext cx="4069534" cy="851587"/>
          </a:xfrm>
        </p:spPr>
        <p:txBody>
          <a:bodyPr>
            <a:normAutofit fontScale="55000" lnSpcReduction="20000"/>
          </a:bodyPr>
          <a:lstStyle/>
          <a:p>
            <a:pPr algn="just">
              <a:spcBef>
                <a:spcPts val="0"/>
              </a:spcBef>
              <a:spcAft>
                <a:spcPts val="0"/>
              </a:spcAft>
            </a:pPr>
            <a:r>
              <a:rPr lang="en-US" dirty="0"/>
              <a:t>COVESA Wiki Link for Automotive AOSP App Framework Standardization Expert Group:</a:t>
            </a:r>
          </a:p>
          <a:p>
            <a:pPr algn="just">
              <a:spcBef>
                <a:spcPts val="0"/>
              </a:spcBef>
              <a:spcAft>
                <a:spcPts val="0"/>
              </a:spcAft>
            </a:pPr>
            <a:r>
              <a:rPr lang="en-US" dirty="0"/>
              <a:t> </a:t>
            </a:r>
            <a:r>
              <a:rPr lang="en-US" sz="2400" dirty="0">
                <a:hlinkClick r:id="rId2"/>
              </a:rPr>
              <a:t>https://wiki.covesa.global/display/WIK4/Automotive+AOSP+App+Framework+Standardization+Expert+Group</a:t>
            </a:r>
            <a:endParaRPr lang="en-US" sz="2100" dirty="0"/>
          </a:p>
        </p:txBody>
      </p:sp>
      <p:sp>
        <p:nvSpPr>
          <p:cNvPr id="6" name="Text Placeholder 5">
            <a:extLst>
              <a:ext uri="{FF2B5EF4-FFF2-40B4-BE49-F238E27FC236}">
                <a16:creationId xmlns:a16="http://schemas.microsoft.com/office/drawing/2014/main" id="{F5BFCF2F-743D-F407-E63F-063172303E33}"/>
              </a:ext>
            </a:extLst>
          </p:cNvPr>
          <p:cNvSpPr>
            <a:spLocks noGrp="1"/>
          </p:cNvSpPr>
          <p:nvPr>
            <p:ph type="body" sz="quarter" idx="10"/>
          </p:nvPr>
        </p:nvSpPr>
        <p:spPr>
          <a:xfrm>
            <a:off x="6977638" y="5791200"/>
            <a:ext cx="4371975" cy="615553"/>
          </a:xfrm>
        </p:spPr>
        <p:txBody>
          <a:bodyPr/>
          <a:lstStyle/>
          <a:p>
            <a:r>
              <a:rPr lang="en-US" smtClean="0"/>
              <a:t>Pradeepkumar.k@gmobis.com</a:t>
            </a:r>
            <a:endParaRPr lang="en-US" smtClean="0"/>
          </a:p>
          <a:p>
            <a:r>
              <a:rPr lang="en-US" smtClean="0"/>
              <a:t>Umang.sharma@gmobis.com</a:t>
            </a:r>
            <a:endParaRPr lang="en-IN" dirty="0"/>
          </a:p>
        </p:txBody>
      </p:sp>
    </p:spTree>
    <p:extLst>
      <p:ext uri="{BB962C8B-B14F-4D97-AF65-F5344CB8AC3E}">
        <p14:creationId xmlns:p14="http://schemas.microsoft.com/office/powerpoint/2010/main" val="37622551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200</TotalTime>
  <Words>449</Words>
  <Application>Microsoft Office PowerPoint</Application>
  <PresentationFormat>Widescreen</PresentationFormat>
  <Paragraphs>89</Paragraphs>
  <Slides>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vt:i4>
      </vt:variant>
    </vt:vector>
  </HeadingPairs>
  <TitlesOfParts>
    <vt:vector size="16" baseType="lpstr">
      <vt:lpstr>Malgun Gothic</vt:lpstr>
      <vt:lpstr>Yu Gothic</vt:lpstr>
      <vt:lpstr>Arial</vt:lpstr>
      <vt:lpstr>Calibri</vt:lpstr>
      <vt:lpstr>Tw Cen MT</vt:lpstr>
      <vt:lpstr>Wingdings</vt:lpstr>
      <vt:lpstr>Wingdings 3</vt:lpstr>
      <vt:lpstr>현대하모니 L</vt:lpstr>
      <vt:lpstr>Office Theme</vt:lpstr>
      <vt:lpstr>PUSH NOTIFICATION : AUTOMOTIVE AOSP APP  FRAMEWORK STANDARDIZATION</vt:lpstr>
      <vt:lpstr>PowerPoint Presentation</vt:lpstr>
      <vt:lpstr>PowerPoint Presentation</vt:lpstr>
      <vt:lpstr>PowerPoint Presentation</vt:lpstr>
      <vt:lpstr>Planned VSS Signal to be Proposed</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Mascolo Melina, DE-420</dc:creator>
  <cp:lastModifiedBy>mobis</cp:lastModifiedBy>
  <cp:revision>5</cp:revision>
  <dcterms:created xsi:type="dcterms:W3CDTF">2023-10-25T07:06:33Z</dcterms:created>
  <dcterms:modified xsi:type="dcterms:W3CDTF">2023-11-20T09:40:49Z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2023-07-11T00:00:00Z</vt:filetime>
  </property>
  <property fmtid="{D5CDD505-2E9C-101B-9397-08002B2CF9AE}" pid="3" name="Creator">
    <vt:lpwstr>Microsoft® PowerPoint® für Microsoft 365</vt:lpwstr>
  </property>
  <property fmtid="{D5CDD505-2E9C-101B-9397-08002B2CF9AE}" pid="4" name="LastSaved">
    <vt:filetime>2023-10-25T00:00:00Z</vt:filetime>
  </property>
</Properties>
</file>