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147376754" r:id="rId2"/>
    <p:sldId id="2147376745" r:id="rId3"/>
    <p:sldId id="214737674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995"/>
    <a:srgbClr val="7E5391"/>
    <a:srgbClr val="379A97"/>
    <a:srgbClr val="3795AF"/>
    <a:srgbClr val="7F5392"/>
    <a:srgbClr val="523661"/>
    <a:srgbClr val="343A40"/>
    <a:srgbClr val="3A94AE"/>
    <a:srgbClr val="F3D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1"/>
    <p:restoredTop sz="90225"/>
  </p:normalViewPr>
  <p:slideViewPr>
    <p:cSldViewPr snapToGrid="0" snapToObjects="1" showGuides="1">
      <p:cViewPr varScale="1">
        <p:scale>
          <a:sx n="104" d="100"/>
          <a:sy n="104" d="100"/>
        </p:scale>
        <p:origin x="4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17 January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17 January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4511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72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9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1BDAE2D-E944-006A-5570-FDAEEAE006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7590108-BA21-3E78-82E2-1E62E60581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6377" r="27255" b="31365"/>
          <a:stretch/>
        </p:blipFill>
        <p:spPr>
          <a:xfrm>
            <a:off x="10319993" y="-624308"/>
            <a:ext cx="2029479" cy="21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C3009A1-7177-C0D4-3856-7D972E3768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B05C1AB-39E7-0EB7-C63A-270425CAC1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DC77E0C-3C03-A354-1066-CD146C458D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52EF578-3499-3098-74C7-4ADEE95C5D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78F6E07-D926-0895-F0A7-0E3976054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22103" y="2925204"/>
            <a:ext cx="3422171" cy="104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1_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19EE8B1-6F55-445E-431E-9C96893691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8297" y="6169600"/>
            <a:ext cx="1560856" cy="4772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EDCADD2-7C3E-D53C-829C-DEC1DA0A13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6377" r="27255" b="31365"/>
          <a:stretch/>
        </p:blipFill>
        <p:spPr>
          <a:xfrm>
            <a:off x="10319993" y="-624308"/>
            <a:ext cx="2029479" cy="21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7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17 January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803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eveloper.chrome.com/blog/web-push-interop-wins?hl=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microsoft.com/office/2007/relationships/hdphoto" Target="../media/hdphoto1.wdp"/><Relationship Id="rId10" Type="http://schemas.openxmlformats.org/officeDocument/2006/relationships/image" Target="../media/image15.sv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44B483E-9388-AD34-3BE0-4FD6D23C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665893D-1545-CAB2-6263-E57BC2DF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Workshop: Automotive Push Notification Protocol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2D997-E7B4-B26C-97A7-2BA679ED3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73E99C-1A99-ABE4-2929-916FCD8C120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17 January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0EBE68D-A719-3AEE-2615-59BDAD1A92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18120"/>
            <a:ext cx="5625163" cy="4983816"/>
          </a:xfrm>
        </p:spPr>
        <p:txBody>
          <a:bodyPr numCol="1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1900" b="1" dirty="0">
                <a:solidFill>
                  <a:srgbClr val="7E5391"/>
                </a:solidFill>
              </a:rPr>
              <a:t>Required Preparation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Review Web Push (RFC8030)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importantly its features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described in chapter 5: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https://datatracker.ietf.org/doc/html/rfc8030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Question: Do we need extensions?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Review VAPID (RFC8292): 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https://developer.chrome.com/blog/web-push-interop-wins?hl=en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58775" lvl="1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  Question: Does this satisfy our requirements regarding server authentication?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Benefits: Validates if server is authenticated to send push notifications to the OEM backend; Already supported by all 3</a:t>
            </a:r>
            <a:r>
              <a:rPr lang="en-US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rd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 Parties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1900" b="1" dirty="0">
                <a:solidFill>
                  <a:srgbClr val="7E5391"/>
                </a:solidFill>
              </a:rPr>
              <a:t>Participants per OEM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Ideally experts from: Android Platform, Backend and Security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1900" b="1" dirty="0">
                <a:solidFill>
                  <a:srgbClr val="7E5391"/>
                </a:solidFill>
                <a:sym typeface="Wingdings" pitchFamily="2" charset="2"/>
              </a:rPr>
              <a:t>Benefits Web Push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Well defined, established standard; Already supported by all major 3</a:t>
            </a:r>
            <a:r>
              <a:rPr lang="en-US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rd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 Parties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For Apps: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No major adaptions needed, high adaption rate likely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For OEMs: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Existing implementations can be leveraged (e.g. Firefox), OEMs still have full ownership over the infrastructure (both in the backend as well as onboard)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AutoNum type="arabicPeriod"/>
            </a:pP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79D48EF-6517-FFAD-A072-9B255C0E9E01}"/>
              </a:ext>
            </a:extLst>
          </p:cNvPr>
          <p:cNvSpPr txBox="1">
            <a:spLocks/>
          </p:cNvSpPr>
          <p:nvPr/>
        </p:nvSpPr>
        <p:spPr>
          <a:xfrm>
            <a:off x="6347636" y="1218120"/>
            <a:ext cx="5509402" cy="4983816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US" sz="1900" b="1" dirty="0">
                <a:solidFill>
                  <a:srgbClr val="7E5391"/>
                </a:solidFill>
              </a:rPr>
              <a:t>Agenda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Clr>
                <a:srgbClr val="225995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Discuss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WebPush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Push Notification proposal (web push protocol in backend + standardized intents onboard) 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Clr>
                <a:srgbClr val="225995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Align on common feature set/specification for backend service (implemented per OEM)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Clr>
                <a:srgbClr val="225995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Align on common feature set/specification for the onboard service (implemented per OEM)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Clr>
                <a:srgbClr val="225995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Discuss possible library to simplify integration into 3</a:t>
            </a:r>
            <a:r>
              <a:rPr lang="en-US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rd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 party apps (hosted by COVESA, used by 3</a:t>
            </a:r>
            <a:r>
              <a:rPr lang="en-US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rd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 Party Apps)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600" b="1" dirty="0">
                <a:solidFill>
                  <a:srgbClr val="225995"/>
                </a:solidFill>
              </a:rPr>
              <a:t>Each OEM owns and implements this according to the common specification and runs this service on their 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US" sz="1900" b="1" dirty="0">
                <a:solidFill>
                  <a:srgbClr val="7E5391"/>
                </a:solidFill>
              </a:rPr>
              <a:t>Next Steps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Invite Zoom, WebEx and other 3rd Party Apps to review proposal and outcome of workshop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02799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48A9A-2CAD-3B45-5718-A83EDBD4DD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2</a:t>
            </a:fld>
            <a:endParaRPr b="0" dirty="0">
              <a:solidFill>
                <a:srgbClr val="888888"/>
              </a:solidFill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1210B3AF-082D-18B1-7C29-B288F256A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TODOs (once specification is set)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AB5BF3C-EE43-96BB-A29A-AE16B0AF9372}"/>
              </a:ext>
            </a:extLst>
          </p:cNvPr>
          <p:cNvSpPr/>
          <p:nvPr/>
        </p:nvSpPr>
        <p:spPr>
          <a:xfrm>
            <a:off x="3819854" y="1038562"/>
            <a:ext cx="2146434" cy="5085764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C2D9A208-EB9E-BC5C-A950-F53461DE5909}"/>
              </a:ext>
            </a:extLst>
          </p:cNvPr>
          <p:cNvGrpSpPr/>
          <p:nvPr/>
        </p:nvGrpSpPr>
        <p:grpSpPr>
          <a:xfrm>
            <a:off x="579727" y="1040635"/>
            <a:ext cx="2261937" cy="5090277"/>
            <a:chOff x="89967" y="1008438"/>
            <a:chExt cx="2261937" cy="5090277"/>
          </a:xfrm>
        </p:grpSpPr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833D2682-88D2-0FDB-E41D-B8345F0B11CE}"/>
                </a:ext>
              </a:extLst>
            </p:cNvPr>
            <p:cNvSpPr/>
            <p:nvPr/>
          </p:nvSpPr>
          <p:spPr>
            <a:xfrm>
              <a:off x="89967" y="1013265"/>
              <a:ext cx="2146434" cy="5085450"/>
            </a:xfrm>
            <a:prstGeom prst="rect">
              <a:avLst/>
            </a:prstGeom>
            <a:solidFill>
              <a:srgbClr val="7F5392">
                <a:alpha val="2117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FE91772A-E308-676A-7F34-D7A3EF0A33CE}"/>
                </a:ext>
              </a:extLst>
            </p:cNvPr>
            <p:cNvSpPr txBox="1"/>
            <p:nvPr/>
          </p:nvSpPr>
          <p:spPr>
            <a:xfrm>
              <a:off x="89967" y="1008438"/>
              <a:ext cx="22619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225995"/>
                  </a:solidFill>
                </a:rPr>
                <a:t>Provided by the OEM</a:t>
              </a:r>
            </a:p>
          </p:txBody>
        </p:sp>
      </p:grpSp>
      <p:sp>
        <p:nvSpPr>
          <p:cNvPr id="45" name="Textfeld 44">
            <a:extLst>
              <a:ext uri="{FF2B5EF4-FFF2-40B4-BE49-F238E27FC236}">
                <a16:creationId xmlns:a16="http://schemas.microsoft.com/office/drawing/2014/main" id="{DA606769-3970-51AB-24E7-4336015568AA}"/>
              </a:ext>
            </a:extLst>
          </p:cNvPr>
          <p:cNvSpPr txBox="1"/>
          <p:nvPr/>
        </p:nvSpPr>
        <p:spPr>
          <a:xfrm>
            <a:off x="3819854" y="1034145"/>
            <a:ext cx="253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25995"/>
                </a:solidFill>
              </a:rPr>
              <a:t>Provided by the 3</a:t>
            </a:r>
            <a:r>
              <a:rPr lang="en-US" sz="1400" b="1" baseline="30000" dirty="0">
                <a:solidFill>
                  <a:srgbClr val="225995"/>
                </a:solidFill>
              </a:rPr>
              <a:t>rd</a:t>
            </a:r>
            <a:r>
              <a:rPr lang="en-US" sz="1400" b="1" dirty="0">
                <a:solidFill>
                  <a:srgbClr val="225995"/>
                </a:solidFill>
              </a:rPr>
              <a:t> party</a:t>
            </a:r>
          </a:p>
        </p:txBody>
      </p:sp>
      <p:pic>
        <p:nvPicPr>
          <p:cNvPr id="4" name="Picture 35">
            <a:extLst>
              <a:ext uri="{FF2B5EF4-FFF2-40B4-BE49-F238E27FC236}">
                <a16:creationId xmlns:a16="http://schemas.microsoft.com/office/drawing/2014/main" id="{E8C1B389-520B-FBD5-11E3-901D50AB5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sp>
        <p:nvSpPr>
          <p:cNvPr id="7" name="Rechteck 8">
            <a:extLst>
              <a:ext uri="{FF2B5EF4-FFF2-40B4-BE49-F238E27FC236}">
                <a16:creationId xmlns:a16="http://schemas.microsoft.com/office/drawing/2014/main" id="{978EB6F5-D7DD-8A23-ACAC-7982EA8DCBC9}"/>
              </a:ext>
            </a:extLst>
          </p:cNvPr>
          <p:cNvSpPr/>
          <p:nvPr/>
        </p:nvSpPr>
        <p:spPr>
          <a:xfrm>
            <a:off x="601356" y="1852394"/>
            <a:ext cx="1313605" cy="441040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</a:t>
            </a:r>
          </a:p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</p:txBody>
      </p:sp>
      <p:sp>
        <p:nvSpPr>
          <p:cNvPr id="8" name="Rechteck 8">
            <a:extLst>
              <a:ext uri="{FF2B5EF4-FFF2-40B4-BE49-F238E27FC236}">
                <a16:creationId xmlns:a16="http://schemas.microsoft.com/office/drawing/2014/main" id="{346C7469-AC19-F5E4-8CC1-C582DD0DD815}"/>
              </a:ext>
            </a:extLst>
          </p:cNvPr>
          <p:cNvSpPr/>
          <p:nvPr/>
        </p:nvSpPr>
        <p:spPr>
          <a:xfrm>
            <a:off x="496709" y="4521876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OEM             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4F98CD5-C6F6-407E-3443-CE3A3121FB7A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735F86CB-3DDB-4814-0B5F-7C5942E1695D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33" name="Picture 35">
            <a:extLst>
              <a:ext uri="{FF2B5EF4-FFF2-40B4-BE49-F238E27FC236}">
                <a16:creationId xmlns:a16="http://schemas.microsoft.com/office/drawing/2014/main" id="{5739B406-AAF4-0F84-A67D-F6C773C0D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36" name="Straight Arrow Connector 43">
            <a:extLst>
              <a:ext uri="{FF2B5EF4-FFF2-40B4-BE49-F238E27FC236}">
                <a16:creationId xmlns:a16="http://schemas.microsoft.com/office/drawing/2014/main" id="{4D9BDD4A-3F31-01C6-0041-9B1A3EDE6AC5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3">
            <a:extLst>
              <a:ext uri="{FF2B5EF4-FFF2-40B4-BE49-F238E27FC236}">
                <a16:creationId xmlns:a16="http://schemas.microsoft.com/office/drawing/2014/main" id="{A04E9E94-C1AB-3B73-0D49-4D449F1F1F91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>
            <a:extLst>
              <a:ext uri="{FF2B5EF4-FFF2-40B4-BE49-F238E27FC236}">
                <a16:creationId xmlns:a16="http://schemas.microsoft.com/office/drawing/2014/main" id="{F906299D-EFFC-9257-5E43-2B117B69264F}"/>
              </a:ext>
            </a:extLst>
          </p:cNvPr>
          <p:cNvSpPr txBox="1"/>
          <p:nvPr/>
        </p:nvSpPr>
        <p:spPr>
          <a:xfrm>
            <a:off x="2469127" y="1587685"/>
            <a:ext cx="157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F5392"/>
                </a:solidFill>
              </a:rPr>
              <a:t>RFC8030</a:t>
            </a:r>
            <a:endParaRPr lang="en-US" sz="2000" b="1" dirty="0">
              <a:solidFill>
                <a:srgbClr val="7F5392"/>
              </a:solidFill>
            </a:endParaRPr>
          </a:p>
        </p:txBody>
      </p:sp>
      <p:cxnSp>
        <p:nvCxnSpPr>
          <p:cNvPr id="53" name="Straight Arrow Connector 43">
            <a:extLst>
              <a:ext uri="{FF2B5EF4-FFF2-40B4-BE49-F238E27FC236}">
                <a16:creationId xmlns:a16="http://schemas.microsoft.com/office/drawing/2014/main" id="{BF4DF668-3E1D-7DAE-F1B7-DF74DBECB001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43">
            <a:extLst>
              <a:ext uri="{FF2B5EF4-FFF2-40B4-BE49-F238E27FC236}">
                <a16:creationId xmlns:a16="http://schemas.microsoft.com/office/drawing/2014/main" id="{D70E5EDC-60CE-3051-F528-5768F3634CE2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43">
            <a:extLst>
              <a:ext uri="{FF2B5EF4-FFF2-40B4-BE49-F238E27FC236}">
                <a16:creationId xmlns:a16="http://schemas.microsoft.com/office/drawing/2014/main" id="{8B27080B-D9E4-03AB-F063-DA07BCDF0924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43">
            <a:extLst>
              <a:ext uri="{FF2B5EF4-FFF2-40B4-BE49-F238E27FC236}">
                <a16:creationId xmlns:a16="http://schemas.microsoft.com/office/drawing/2014/main" id="{64871C01-B7B1-BF20-D7CA-79240316636D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30872E47-B7D8-2223-917D-8C3A17438088}"/>
              </a:ext>
            </a:extLst>
          </p:cNvPr>
          <p:cNvSpPr txBox="1"/>
          <p:nvPr/>
        </p:nvSpPr>
        <p:spPr>
          <a:xfrm>
            <a:off x="924507" y="2805166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 custom interface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3245198C-B160-E5D9-D292-26F0380B5970}"/>
              </a:ext>
            </a:extLst>
          </p:cNvPr>
          <p:cNvSpPr txBox="1"/>
          <p:nvPr/>
        </p:nvSpPr>
        <p:spPr>
          <a:xfrm>
            <a:off x="4430120" y="2805621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 custom interface</a:t>
            </a:r>
          </a:p>
        </p:txBody>
      </p:sp>
      <p:sp>
        <p:nvSpPr>
          <p:cNvPr id="18" name="Vorbereitung 8">
            <a:extLst>
              <a:ext uri="{FF2B5EF4-FFF2-40B4-BE49-F238E27FC236}">
                <a16:creationId xmlns:a16="http://schemas.microsoft.com/office/drawing/2014/main" id="{8F852245-8227-E207-04B1-1D0313A388AE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43">
            <a:extLst>
              <a:ext uri="{FF2B5EF4-FFF2-40B4-BE49-F238E27FC236}">
                <a16:creationId xmlns:a16="http://schemas.microsoft.com/office/drawing/2014/main" id="{B7DBD537-AC29-C9C4-C366-ABB12C70CA08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56">
            <a:extLst>
              <a:ext uri="{FF2B5EF4-FFF2-40B4-BE49-F238E27FC236}">
                <a16:creationId xmlns:a16="http://schemas.microsoft.com/office/drawing/2014/main" id="{95F040A6-8A65-5B6E-C812-FBDA85C2DA7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22" name="Picture 10">
            <a:extLst>
              <a:ext uri="{FF2B5EF4-FFF2-40B4-BE49-F238E27FC236}">
                <a16:creationId xmlns:a16="http://schemas.microsoft.com/office/drawing/2014/main" id="{A27F5765-D67D-906E-934E-A1426E9073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cxnSp>
        <p:nvCxnSpPr>
          <p:cNvPr id="23" name="Straight Arrow Connector 43">
            <a:extLst>
              <a:ext uri="{FF2B5EF4-FFF2-40B4-BE49-F238E27FC236}">
                <a16:creationId xmlns:a16="http://schemas.microsoft.com/office/drawing/2014/main" id="{9376A34F-B9BD-BD30-CB95-5AB7788C7F11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9C7CCFDB-A997-7D12-94FE-E6539463B2EC}"/>
              </a:ext>
            </a:extLst>
          </p:cNvPr>
          <p:cNvSpPr txBox="1"/>
          <p:nvPr/>
        </p:nvSpPr>
        <p:spPr>
          <a:xfrm>
            <a:off x="2088920" y="4106494"/>
            <a:ext cx="2300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Automotive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 Protocol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8129EEE0-2B9F-F5E6-3279-1BA9DD992FDE}"/>
              </a:ext>
            </a:extLst>
          </p:cNvPr>
          <p:cNvSpPr txBox="1">
            <a:spLocks/>
          </p:cNvSpPr>
          <p:nvPr/>
        </p:nvSpPr>
        <p:spPr>
          <a:xfrm>
            <a:off x="6225714" y="987972"/>
            <a:ext cx="5509402" cy="4983816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US" sz="1900" b="1" dirty="0">
                <a:solidFill>
                  <a:srgbClr val="7E5391"/>
                </a:solidFill>
              </a:rPr>
              <a:t>OEMs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Build and host a push server according to the specification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Build a distributor app that implements the automotive protocol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Build a bidirectional communication channel between the push server and the car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1600" b="1" dirty="0">
                <a:solidFill>
                  <a:srgbClr val="225995"/>
                </a:solidFill>
                <a:sym typeface="Wingdings" pitchFamily="2" charset="2"/>
              </a:rPr>
              <a:t> Because COVESA only specifies a common protocol, OEMs can reuse/extend any existing service/infrastructure they already have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</a:pPr>
            <a:r>
              <a:rPr lang="en-US" sz="1900" b="1" dirty="0">
                <a:solidFill>
                  <a:srgbClr val="7E5391"/>
                </a:solidFill>
              </a:rPr>
              <a:t>3</a:t>
            </a:r>
            <a:r>
              <a:rPr lang="en-US" sz="1900" b="1" baseline="30000" dirty="0">
                <a:solidFill>
                  <a:srgbClr val="7E5391"/>
                </a:solidFill>
              </a:rPr>
              <a:t>rd</a:t>
            </a:r>
            <a:r>
              <a:rPr lang="en-US" sz="1900" b="1" dirty="0">
                <a:solidFill>
                  <a:srgbClr val="7E5391"/>
                </a:solidFill>
              </a:rPr>
              <a:t> Parties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 support for the new automotive protocol in their apps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Make minor changes in their application backend to support the changes in their app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2599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Almost all 3</a:t>
            </a:r>
            <a:r>
              <a:rPr kumimoji="0" 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22599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rd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2599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parties already support web push (RFC8030). So most likely no major changes needed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itchFamily="2" charset="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None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Symbol" pitchFamily="2" charset="2"/>
              <a:buChar char="-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507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48A9A-2CAD-3B45-5718-A83EDBD4DD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3</a:t>
            </a:fld>
            <a:endParaRPr b="0" dirty="0">
              <a:solidFill>
                <a:srgbClr val="888888"/>
              </a:solidFill>
            </a:endParaRPr>
          </a:p>
        </p:txBody>
      </p:sp>
      <p:sp>
        <p:nvSpPr>
          <p:cNvPr id="71" name="Rectangle 9">
            <a:extLst>
              <a:ext uri="{FF2B5EF4-FFF2-40B4-BE49-F238E27FC236}">
                <a16:creationId xmlns:a16="http://schemas.microsoft.com/office/drawing/2014/main" id="{3C2028DF-342C-0B1E-51F8-7C7029DDE323}"/>
              </a:ext>
            </a:extLst>
          </p:cNvPr>
          <p:cNvSpPr/>
          <p:nvPr/>
        </p:nvSpPr>
        <p:spPr>
          <a:xfrm>
            <a:off x="6317238" y="1079748"/>
            <a:ext cx="3698959" cy="622847"/>
          </a:xfrm>
          <a:prstGeom prst="rect">
            <a:avLst/>
          </a:prstGeom>
          <a:solidFill>
            <a:srgbClr val="3795A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Title 4">
            <a:extLst>
              <a:ext uri="{FF2B5EF4-FFF2-40B4-BE49-F238E27FC236}">
                <a16:creationId xmlns:a16="http://schemas.microsoft.com/office/drawing/2014/main" id="{94025610-1F00-EC69-F890-5B042BFD8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>
                <a:solidFill>
                  <a:srgbClr val="225995"/>
                </a:solidFill>
              </a:rPr>
              <a:t>VAPID: Voluntary Application Server Identification</a:t>
            </a:r>
            <a:endParaRPr lang="en-US" baseline="30000" dirty="0">
              <a:solidFill>
                <a:srgbClr val="225995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2BFD55A-9D57-7029-8B4C-F181FF32B0D3}"/>
              </a:ext>
            </a:extLst>
          </p:cNvPr>
          <p:cNvSpPr txBox="1"/>
          <p:nvPr/>
        </p:nvSpPr>
        <p:spPr>
          <a:xfrm>
            <a:off x="6317239" y="1141941"/>
            <a:ext cx="4040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Who sends the notification?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F2397DA-E866-F1D0-E3BF-2F477209F551}"/>
              </a:ext>
            </a:extLst>
          </p:cNvPr>
          <p:cNvSpPr/>
          <p:nvPr/>
        </p:nvSpPr>
        <p:spPr>
          <a:xfrm>
            <a:off x="6317238" y="2552374"/>
            <a:ext cx="5295035" cy="3500153"/>
          </a:xfrm>
          <a:prstGeom prst="rect">
            <a:avLst/>
          </a:prstGeom>
          <a:solidFill>
            <a:srgbClr val="7E53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6040E78-53FC-8720-9D92-1435BE37E674}"/>
              </a:ext>
            </a:extLst>
          </p:cNvPr>
          <p:cNvSpPr/>
          <p:nvPr/>
        </p:nvSpPr>
        <p:spPr>
          <a:xfrm>
            <a:off x="3819854" y="1038562"/>
            <a:ext cx="2146434" cy="5085764"/>
          </a:xfrm>
          <a:prstGeom prst="rect">
            <a:avLst/>
          </a:prstGeom>
          <a:solidFill>
            <a:srgbClr val="3A94AE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0DB2F88-F432-560B-1518-FC92F0A8BA6C}"/>
              </a:ext>
            </a:extLst>
          </p:cNvPr>
          <p:cNvSpPr/>
          <p:nvPr/>
        </p:nvSpPr>
        <p:spPr>
          <a:xfrm>
            <a:off x="579727" y="1045462"/>
            <a:ext cx="2146434" cy="5085450"/>
          </a:xfrm>
          <a:prstGeom prst="rect">
            <a:avLst/>
          </a:prstGeom>
          <a:solidFill>
            <a:srgbClr val="7F5392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Vorbereitung 8">
            <a:extLst>
              <a:ext uri="{FF2B5EF4-FFF2-40B4-BE49-F238E27FC236}">
                <a16:creationId xmlns:a16="http://schemas.microsoft.com/office/drawing/2014/main" id="{7B30402F-A024-C563-8CF0-724DD1A85938}"/>
              </a:ext>
            </a:extLst>
          </p:cNvPr>
          <p:cNvSpPr/>
          <p:nvPr/>
        </p:nvSpPr>
        <p:spPr>
          <a:xfrm>
            <a:off x="1301675" y="4050970"/>
            <a:ext cx="3861996" cy="1570589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9559"/>
              <a:gd name="connsiteY0" fmla="*/ 1198 h 10000"/>
              <a:gd name="connsiteX1" fmla="*/ 1559 w 9559"/>
              <a:gd name="connsiteY1" fmla="*/ 0 h 10000"/>
              <a:gd name="connsiteX2" fmla="*/ 7559 w 9559"/>
              <a:gd name="connsiteY2" fmla="*/ 0 h 10000"/>
              <a:gd name="connsiteX3" fmla="*/ 9559 w 9559"/>
              <a:gd name="connsiteY3" fmla="*/ 5000 h 10000"/>
              <a:gd name="connsiteX4" fmla="*/ 7559 w 9559"/>
              <a:gd name="connsiteY4" fmla="*/ 10000 h 10000"/>
              <a:gd name="connsiteX5" fmla="*/ 1559 w 9559"/>
              <a:gd name="connsiteY5" fmla="*/ 10000 h 10000"/>
              <a:gd name="connsiteX6" fmla="*/ 0 w 9559"/>
              <a:gd name="connsiteY6" fmla="*/ 1198 h 10000"/>
              <a:gd name="connsiteX0" fmla="*/ 0 w 10000"/>
              <a:gd name="connsiteY0" fmla="*/ 1198 h 10000"/>
              <a:gd name="connsiteX1" fmla="*/ 1110 w 10000"/>
              <a:gd name="connsiteY1" fmla="*/ 0 h 10000"/>
              <a:gd name="connsiteX2" fmla="*/ 7908 w 10000"/>
              <a:gd name="connsiteY2" fmla="*/ 0 h 10000"/>
              <a:gd name="connsiteX3" fmla="*/ 10000 w 10000"/>
              <a:gd name="connsiteY3" fmla="*/ 5000 h 10000"/>
              <a:gd name="connsiteX4" fmla="*/ 7908 w 10000"/>
              <a:gd name="connsiteY4" fmla="*/ 10000 h 10000"/>
              <a:gd name="connsiteX5" fmla="*/ 1631 w 10000"/>
              <a:gd name="connsiteY5" fmla="*/ 10000 h 10000"/>
              <a:gd name="connsiteX6" fmla="*/ 0 w 1000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7908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10040"/>
              <a:gd name="connsiteY0" fmla="*/ 1198 h 10000"/>
              <a:gd name="connsiteX1" fmla="*/ 1110 w 10040"/>
              <a:gd name="connsiteY1" fmla="*/ 0 h 10000"/>
              <a:gd name="connsiteX2" fmla="*/ 7908 w 10040"/>
              <a:gd name="connsiteY2" fmla="*/ 0 h 10000"/>
              <a:gd name="connsiteX3" fmla="*/ 10040 w 10040"/>
              <a:gd name="connsiteY3" fmla="*/ 8182 h 10000"/>
              <a:gd name="connsiteX4" fmla="*/ 9070 w 10040"/>
              <a:gd name="connsiteY4" fmla="*/ 10000 h 10000"/>
              <a:gd name="connsiteX5" fmla="*/ 1631 w 10040"/>
              <a:gd name="connsiteY5" fmla="*/ 10000 h 10000"/>
              <a:gd name="connsiteX6" fmla="*/ 0 w 10040"/>
              <a:gd name="connsiteY6" fmla="*/ 1198 h 10000"/>
              <a:gd name="connsiteX0" fmla="*/ 0 w 9940"/>
              <a:gd name="connsiteY0" fmla="*/ 1198 h 10000"/>
              <a:gd name="connsiteX1" fmla="*/ 1110 w 9940"/>
              <a:gd name="connsiteY1" fmla="*/ 0 h 10000"/>
              <a:gd name="connsiteX2" fmla="*/ 7908 w 9940"/>
              <a:gd name="connsiteY2" fmla="*/ 0 h 10000"/>
              <a:gd name="connsiteX3" fmla="*/ 9940 w 9940"/>
              <a:gd name="connsiteY3" fmla="*/ 8141 h 10000"/>
              <a:gd name="connsiteX4" fmla="*/ 9070 w 9940"/>
              <a:gd name="connsiteY4" fmla="*/ 10000 h 10000"/>
              <a:gd name="connsiteX5" fmla="*/ 1631 w 9940"/>
              <a:gd name="connsiteY5" fmla="*/ 10000 h 10000"/>
              <a:gd name="connsiteX6" fmla="*/ 0 w 9940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125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10242"/>
              <a:gd name="connsiteY0" fmla="*/ 1198 h 10000"/>
              <a:gd name="connsiteX1" fmla="*/ 1117 w 10242"/>
              <a:gd name="connsiteY1" fmla="*/ 0 h 10000"/>
              <a:gd name="connsiteX2" fmla="*/ 7956 w 10242"/>
              <a:gd name="connsiteY2" fmla="*/ 0 h 10000"/>
              <a:gd name="connsiteX3" fmla="*/ 10242 w 10242"/>
              <a:gd name="connsiteY3" fmla="*/ 8967 h 10000"/>
              <a:gd name="connsiteX4" fmla="*/ 9367 w 10242"/>
              <a:gd name="connsiteY4" fmla="*/ 10000 h 10000"/>
              <a:gd name="connsiteX5" fmla="*/ 1641 w 10242"/>
              <a:gd name="connsiteY5" fmla="*/ 10000 h 10000"/>
              <a:gd name="connsiteX6" fmla="*/ 0 w 10242"/>
              <a:gd name="connsiteY6" fmla="*/ 1198 h 10000"/>
              <a:gd name="connsiteX0" fmla="*/ 0 w 9859"/>
              <a:gd name="connsiteY0" fmla="*/ 991 h 10000"/>
              <a:gd name="connsiteX1" fmla="*/ 734 w 9859"/>
              <a:gd name="connsiteY1" fmla="*/ 0 h 10000"/>
              <a:gd name="connsiteX2" fmla="*/ 7573 w 9859"/>
              <a:gd name="connsiteY2" fmla="*/ 0 h 10000"/>
              <a:gd name="connsiteX3" fmla="*/ 9859 w 9859"/>
              <a:gd name="connsiteY3" fmla="*/ 8967 h 10000"/>
              <a:gd name="connsiteX4" fmla="*/ 8984 w 9859"/>
              <a:gd name="connsiteY4" fmla="*/ 10000 h 10000"/>
              <a:gd name="connsiteX5" fmla="*/ 1258 w 9859"/>
              <a:gd name="connsiteY5" fmla="*/ 10000 h 10000"/>
              <a:gd name="connsiteX6" fmla="*/ 0 w 9859"/>
              <a:gd name="connsiteY6" fmla="*/ 991 h 10000"/>
              <a:gd name="connsiteX0" fmla="*/ 0 w 10000"/>
              <a:gd name="connsiteY0" fmla="*/ 991 h 10000"/>
              <a:gd name="connsiteX1" fmla="*/ 744 w 10000"/>
              <a:gd name="connsiteY1" fmla="*/ 0 h 10000"/>
              <a:gd name="connsiteX2" fmla="*/ 7681 w 10000"/>
              <a:gd name="connsiteY2" fmla="*/ 0 h 10000"/>
              <a:gd name="connsiteX3" fmla="*/ 10000 w 10000"/>
              <a:gd name="connsiteY3" fmla="*/ 8967 h 10000"/>
              <a:gd name="connsiteX4" fmla="*/ 9112 w 10000"/>
              <a:gd name="connsiteY4" fmla="*/ 10000 h 10000"/>
              <a:gd name="connsiteX5" fmla="*/ 2114 w 10000"/>
              <a:gd name="connsiteY5" fmla="*/ 9959 h 10000"/>
              <a:gd name="connsiteX6" fmla="*/ 0 w 10000"/>
              <a:gd name="connsiteY6" fmla="*/ 991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216 w 10102"/>
              <a:gd name="connsiteY5" fmla="*/ 9959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2461 w 10102"/>
              <a:gd name="connsiteY5" fmla="*/ 10000 h 10000"/>
              <a:gd name="connsiteX6" fmla="*/ 0 w 10102"/>
              <a:gd name="connsiteY6" fmla="*/ 784 h 10000"/>
              <a:gd name="connsiteX0" fmla="*/ 0 w 10102"/>
              <a:gd name="connsiteY0" fmla="*/ 784 h 10000"/>
              <a:gd name="connsiteX1" fmla="*/ 846 w 10102"/>
              <a:gd name="connsiteY1" fmla="*/ 0 h 10000"/>
              <a:gd name="connsiteX2" fmla="*/ 7783 w 10102"/>
              <a:gd name="connsiteY2" fmla="*/ 0 h 10000"/>
              <a:gd name="connsiteX3" fmla="*/ 10102 w 10102"/>
              <a:gd name="connsiteY3" fmla="*/ 8967 h 10000"/>
              <a:gd name="connsiteX4" fmla="*/ 9214 w 10102"/>
              <a:gd name="connsiteY4" fmla="*/ 10000 h 10000"/>
              <a:gd name="connsiteX5" fmla="*/ 1874 w 10102"/>
              <a:gd name="connsiteY5" fmla="*/ 8853 h 10000"/>
              <a:gd name="connsiteX6" fmla="*/ 0 w 10102"/>
              <a:gd name="connsiteY6" fmla="*/ 784 h 10000"/>
              <a:gd name="connsiteX0" fmla="*/ 0 w 10102"/>
              <a:gd name="connsiteY0" fmla="*/ 784 h 8967"/>
              <a:gd name="connsiteX1" fmla="*/ 846 w 10102"/>
              <a:gd name="connsiteY1" fmla="*/ 0 h 8967"/>
              <a:gd name="connsiteX2" fmla="*/ 7783 w 10102"/>
              <a:gd name="connsiteY2" fmla="*/ 0 h 8967"/>
              <a:gd name="connsiteX3" fmla="*/ 10102 w 10102"/>
              <a:gd name="connsiteY3" fmla="*/ 8967 h 8967"/>
              <a:gd name="connsiteX4" fmla="*/ 8971 w 10102"/>
              <a:gd name="connsiteY4" fmla="*/ 8716 h 8967"/>
              <a:gd name="connsiteX5" fmla="*/ 1874 w 10102"/>
              <a:gd name="connsiteY5" fmla="*/ 8853 h 8967"/>
              <a:gd name="connsiteX6" fmla="*/ 0 w 10102"/>
              <a:gd name="connsiteY6" fmla="*/ 784 h 8967"/>
              <a:gd name="connsiteX0" fmla="*/ 0 w 9499"/>
              <a:gd name="connsiteY0" fmla="*/ 874 h 9873"/>
              <a:gd name="connsiteX1" fmla="*/ 837 w 9499"/>
              <a:gd name="connsiteY1" fmla="*/ 0 h 9873"/>
              <a:gd name="connsiteX2" fmla="*/ 7704 w 9499"/>
              <a:gd name="connsiteY2" fmla="*/ 0 h 9873"/>
              <a:gd name="connsiteX3" fmla="*/ 9499 w 9499"/>
              <a:gd name="connsiteY3" fmla="*/ 8619 h 9873"/>
              <a:gd name="connsiteX4" fmla="*/ 8880 w 9499"/>
              <a:gd name="connsiteY4" fmla="*/ 9720 h 9873"/>
              <a:gd name="connsiteX5" fmla="*/ 1855 w 9499"/>
              <a:gd name="connsiteY5" fmla="*/ 9873 h 9873"/>
              <a:gd name="connsiteX6" fmla="*/ 0 w 9499"/>
              <a:gd name="connsiteY6" fmla="*/ 874 h 9873"/>
              <a:gd name="connsiteX0" fmla="*/ 0 w 9895"/>
              <a:gd name="connsiteY0" fmla="*/ 1092 h 10000"/>
              <a:gd name="connsiteX1" fmla="*/ 776 w 9895"/>
              <a:gd name="connsiteY1" fmla="*/ 0 h 10000"/>
              <a:gd name="connsiteX2" fmla="*/ 8005 w 9895"/>
              <a:gd name="connsiteY2" fmla="*/ 0 h 10000"/>
              <a:gd name="connsiteX3" fmla="*/ 9895 w 9895"/>
              <a:gd name="connsiteY3" fmla="*/ 8730 h 10000"/>
              <a:gd name="connsiteX4" fmla="*/ 9243 w 9895"/>
              <a:gd name="connsiteY4" fmla="*/ 9845 h 10000"/>
              <a:gd name="connsiteX5" fmla="*/ 1848 w 9895"/>
              <a:gd name="connsiteY5" fmla="*/ 10000 h 10000"/>
              <a:gd name="connsiteX6" fmla="*/ 0 w 9895"/>
              <a:gd name="connsiteY6" fmla="*/ 1092 h 10000"/>
              <a:gd name="connsiteX0" fmla="*/ 0 w 10000"/>
              <a:gd name="connsiteY0" fmla="*/ 1092 h 10000"/>
              <a:gd name="connsiteX1" fmla="*/ 784 w 10000"/>
              <a:gd name="connsiteY1" fmla="*/ 0 h 10000"/>
              <a:gd name="connsiteX2" fmla="*/ 8090 w 10000"/>
              <a:gd name="connsiteY2" fmla="*/ 0 h 10000"/>
              <a:gd name="connsiteX3" fmla="*/ 10000 w 10000"/>
              <a:gd name="connsiteY3" fmla="*/ 8730 h 10000"/>
              <a:gd name="connsiteX4" fmla="*/ 9192 w 10000"/>
              <a:gd name="connsiteY4" fmla="*/ 10000 h 10000"/>
              <a:gd name="connsiteX5" fmla="*/ 1868 w 10000"/>
              <a:gd name="connsiteY5" fmla="*/ 10000 h 10000"/>
              <a:gd name="connsiteX6" fmla="*/ 0 w 10000"/>
              <a:gd name="connsiteY6" fmla="*/ 10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92"/>
                </a:moveTo>
                <a:lnTo>
                  <a:pt x="784" y="0"/>
                </a:lnTo>
                <a:lnTo>
                  <a:pt x="8090" y="0"/>
                </a:lnTo>
                <a:lnTo>
                  <a:pt x="10000" y="8730"/>
                </a:lnTo>
                <a:lnTo>
                  <a:pt x="9192" y="10000"/>
                </a:lnTo>
                <a:lnTo>
                  <a:pt x="1868" y="10000"/>
                </a:lnTo>
                <a:lnTo>
                  <a:pt x="0" y="109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5">
            <a:extLst>
              <a:ext uri="{FF2B5EF4-FFF2-40B4-BE49-F238E27FC236}">
                <a16:creationId xmlns:a16="http://schemas.microsoft.com/office/drawing/2014/main" id="{E5423C35-27AF-E7AE-DD59-637B4B8BA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885" y="1709181"/>
            <a:ext cx="735216" cy="735216"/>
          </a:xfrm>
          <a:prstGeom prst="rect">
            <a:avLst/>
          </a:prstGeom>
        </p:spPr>
      </p:pic>
      <p:cxnSp>
        <p:nvCxnSpPr>
          <p:cNvPr id="21" name="Straight Arrow Connector 43">
            <a:extLst>
              <a:ext uri="{FF2B5EF4-FFF2-40B4-BE49-F238E27FC236}">
                <a16:creationId xmlns:a16="http://schemas.microsoft.com/office/drawing/2014/main" id="{78AD9BC8-5843-8FB1-5868-6BB987494A9D}"/>
              </a:ext>
            </a:extLst>
          </p:cNvPr>
          <p:cNvCxnSpPr>
            <a:cxnSpLocks/>
          </p:cNvCxnSpPr>
          <p:nvPr/>
        </p:nvCxnSpPr>
        <p:spPr>
          <a:xfrm flipH="1">
            <a:off x="2812630" y="4836264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8">
            <a:extLst>
              <a:ext uri="{FF2B5EF4-FFF2-40B4-BE49-F238E27FC236}">
                <a16:creationId xmlns:a16="http://schemas.microsoft.com/office/drawing/2014/main" id="{A04BFE45-8DF6-1E24-664D-4982308F1499}"/>
              </a:ext>
            </a:extLst>
          </p:cNvPr>
          <p:cNvSpPr/>
          <p:nvPr/>
        </p:nvSpPr>
        <p:spPr>
          <a:xfrm>
            <a:off x="601356" y="1852394"/>
            <a:ext cx="1313605" cy="441040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</a:t>
            </a:r>
          </a:p>
          <a:p>
            <a:pPr algn="r"/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Push Server</a:t>
            </a:r>
          </a:p>
        </p:txBody>
      </p:sp>
      <p:sp>
        <p:nvSpPr>
          <p:cNvPr id="24" name="Rechteck 8">
            <a:extLst>
              <a:ext uri="{FF2B5EF4-FFF2-40B4-BE49-F238E27FC236}">
                <a16:creationId xmlns:a16="http://schemas.microsoft.com/office/drawing/2014/main" id="{391C2DFB-28A8-081B-2D56-ECB53B0D03B4}"/>
              </a:ext>
            </a:extLst>
          </p:cNvPr>
          <p:cNvSpPr/>
          <p:nvPr/>
        </p:nvSpPr>
        <p:spPr>
          <a:xfrm>
            <a:off x="4586965" y="1723325"/>
            <a:ext cx="1197342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Server</a:t>
            </a:r>
          </a:p>
        </p:txBody>
      </p:sp>
      <p:pic>
        <p:nvPicPr>
          <p:cNvPr id="25" name="Picture 56">
            <a:extLst>
              <a:ext uri="{FF2B5EF4-FFF2-40B4-BE49-F238E27FC236}">
                <a16:creationId xmlns:a16="http://schemas.microsoft.com/office/drawing/2014/main" id="{88C9C6D5-C2D5-ACD6-030A-50EC3D3BF0A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543" y="4623873"/>
            <a:ext cx="659683" cy="659683"/>
          </a:xfrm>
          <a:prstGeom prst="rect">
            <a:avLst/>
          </a:prstGeom>
        </p:spPr>
      </p:pic>
      <p:pic>
        <p:nvPicPr>
          <p:cNvPr id="26" name="Picture 10">
            <a:extLst>
              <a:ext uri="{FF2B5EF4-FFF2-40B4-BE49-F238E27FC236}">
                <a16:creationId xmlns:a16="http://schemas.microsoft.com/office/drawing/2014/main" id="{62DAED80-C330-FFD2-B8D1-2DCE5F5BC2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581" y="4637807"/>
            <a:ext cx="607230" cy="607230"/>
          </a:xfrm>
          <a:prstGeom prst="rect">
            <a:avLst/>
          </a:prstGeom>
        </p:spPr>
      </p:pic>
      <p:pic>
        <p:nvPicPr>
          <p:cNvPr id="27" name="Picture 35">
            <a:extLst>
              <a:ext uri="{FF2B5EF4-FFF2-40B4-BE49-F238E27FC236}">
                <a16:creationId xmlns:a16="http://schemas.microsoft.com/office/drawing/2014/main" id="{00F17A42-BF59-119D-AA61-34928E007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99" y="1702595"/>
            <a:ext cx="735216" cy="735216"/>
          </a:xfrm>
          <a:prstGeom prst="rect">
            <a:avLst/>
          </a:prstGeom>
        </p:spPr>
      </p:pic>
      <p:cxnSp>
        <p:nvCxnSpPr>
          <p:cNvPr id="28" name="Straight Arrow Connector 43">
            <a:extLst>
              <a:ext uri="{FF2B5EF4-FFF2-40B4-BE49-F238E27FC236}">
                <a16:creationId xmlns:a16="http://schemas.microsoft.com/office/drawing/2014/main" id="{ED6BFA14-8286-6B19-A73F-1719D353FF7E}"/>
              </a:ext>
            </a:extLst>
          </p:cNvPr>
          <p:cNvCxnSpPr>
            <a:cxnSpLocks/>
          </p:cNvCxnSpPr>
          <p:nvPr/>
        </p:nvCxnSpPr>
        <p:spPr>
          <a:xfrm flipH="1">
            <a:off x="2841664" y="2097038"/>
            <a:ext cx="840086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43">
            <a:extLst>
              <a:ext uri="{FF2B5EF4-FFF2-40B4-BE49-F238E27FC236}">
                <a16:creationId xmlns:a16="http://schemas.microsoft.com/office/drawing/2014/main" id="{E6DD8A25-2BA7-686E-49DA-8C451CF94760}"/>
              </a:ext>
            </a:extLst>
          </p:cNvPr>
          <p:cNvCxnSpPr>
            <a:cxnSpLocks/>
          </p:cNvCxnSpPr>
          <p:nvPr/>
        </p:nvCxnSpPr>
        <p:spPr>
          <a:xfrm>
            <a:off x="2785192" y="1967963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3">
            <a:extLst>
              <a:ext uri="{FF2B5EF4-FFF2-40B4-BE49-F238E27FC236}">
                <a16:creationId xmlns:a16="http://schemas.microsoft.com/office/drawing/2014/main" id="{FD4F40B2-9E77-250A-5EA5-9C0617C7943D}"/>
              </a:ext>
            </a:extLst>
          </p:cNvPr>
          <p:cNvCxnSpPr>
            <a:cxnSpLocks/>
          </p:cNvCxnSpPr>
          <p:nvPr/>
        </p:nvCxnSpPr>
        <p:spPr>
          <a:xfrm>
            <a:off x="2767905" y="4999455"/>
            <a:ext cx="908312" cy="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3">
            <a:extLst>
              <a:ext uri="{FF2B5EF4-FFF2-40B4-BE49-F238E27FC236}">
                <a16:creationId xmlns:a16="http://schemas.microsoft.com/office/drawing/2014/main" id="{C23180DE-8E47-C3D4-01A9-2BAF193ED493}"/>
              </a:ext>
            </a:extLst>
          </p:cNvPr>
          <p:cNvCxnSpPr>
            <a:cxnSpLocks/>
          </p:cNvCxnSpPr>
          <p:nvPr/>
        </p:nvCxnSpPr>
        <p:spPr>
          <a:xfrm flipV="1">
            <a:off x="2078074" y="2444397"/>
            <a:ext cx="0" cy="151774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3">
            <a:extLst>
              <a:ext uri="{FF2B5EF4-FFF2-40B4-BE49-F238E27FC236}">
                <a16:creationId xmlns:a16="http://schemas.microsoft.com/office/drawing/2014/main" id="{835DCE03-D267-F27A-807E-68864FA67EB9}"/>
              </a:ext>
            </a:extLst>
          </p:cNvPr>
          <p:cNvCxnSpPr>
            <a:cxnSpLocks/>
          </p:cNvCxnSpPr>
          <p:nvPr/>
        </p:nvCxnSpPr>
        <p:spPr>
          <a:xfrm>
            <a:off x="2188085" y="2444397"/>
            <a:ext cx="0" cy="145639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3">
            <a:extLst>
              <a:ext uri="{FF2B5EF4-FFF2-40B4-BE49-F238E27FC236}">
                <a16:creationId xmlns:a16="http://schemas.microsoft.com/office/drawing/2014/main" id="{279793D8-F103-3BBB-FFE5-B61D70823C0E}"/>
              </a:ext>
            </a:extLst>
          </p:cNvPr>
          <p:cNvCxnSpPr>
            <a:cxnSpLocks/>
          </p:cNvCxnSpPr>
          <p:nvPr/>
        </p:nvCxnSpPr>
        <p:spPr>
          <a:xfrm flipV="1">
            <a:off x="4309876" y="2488232"/>
            <a:ext cx="0" cy="1488961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43">
            <a:extLst>
              <a:ext uri="{FF2B5EF4-FFF2-40B4-BE49-F238E27FC236}">
                <a16:creationId xmlns:a16="http://schemas.microsoft.com/office/drawing/2014/main" id="{663F4995-2C42-2D86-3D76-2964D5E50F3A}"/>
              </a:ext>
            </a:extLst>
          </p:cNvPr>
          <p:cNvCxnSpPr>
            <a:cxnSpLocks/>
          </p:cNvCxnSpPr>
          <p:nvPr/>
        </p:nvCxnSpPr>
        <p:spPr>
          <a:xfrm>
            <a:off x="4419887" y="2488232"/>
            <a:ext cx="0" cy="142761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miter lim="800000"/>
            <a:headEnd type="arrow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00B91BBA-FB41-9823-8452-ADD899F83C71}"/>
              </a:ext>
            </a:extLst>
          </p:cNvPr>
          <p:cNvSpPr txBox="1"/>
          <p:nvPr/>
        </p:nvSpPr>
        <p:spPr>
          <a:xfrm>
            <a:off x="924507" y="2805166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OEM custom interface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B5A06D8-8710-FBB9-E594-950EC99C5642}"/>
              </a:ext>
            </a:extLst>
          </p:cNvPr>
          <p:cNvSpPr txBox="1"/>
          <p:nvPr/>
        </p:nvSpPr>
        <p:spPr>
          <a:xfrm>
            <a:off x="4430120" y="2805621"/>
            <a:ext cx="161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 custom interface</a:t>
            </a:r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52F0F5D5-3666-CA88-5838-BB32AA1B01EB}"/>
              </a:ext>
            </a:extLst>
          </p:cNvPr>
          <p:cNvGrpSpPr/>
          <p:nvPr/>
        </p:nvGrpSpPr>
        <p:grpSpPr>
          <a:xfrm>
            <a:off x="2250343" y="2134438"/>
            <a:ext cx="456059" cy="456059"/>
            <a:chOff x="4928731" y="1444344"/>
            <a:chExt cx="456059" cy="456059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B0796E42-8D8F-3C5E-3C90-A5952982A748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41" name="Graphic 45" descr="Badge 3 with solid fill">
              <a:extLst>
                <a:ext uri="{FF2B5EF4-FFF2-40B4-BE49-F238E27FC236}">
                  <a16:creationId xmlns:a16="http://schemas.microsoft.com/office/drawing/2014/main" id="{3E2C2DE0-CF28-E233-7118-07101AC2A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9E600E61-84CD-D855-E52C-1EA68AAB0CD8}"/>
              </a:ext>
            </a:extLst>
          </p:cNvPr>
          <p:cNvGrpSpPr/>
          <p:nvPr/>
        </p:nvGrpSpPr>
        <p:grpSpPr>
          <a:xfrm>
            <a:off x="3783041" y="4336947"/>
            <a:ext cx="513344" cy="513344"/>
            <a:chOff x="6559357" y="3064168"/>
            <a:chExt cx="513344" cy="513344"/>
          </a:xfrm>
        </p:grpSpPr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6461AF38-5EA8-96F7-F67A-0ED48216F35E}"/>
                </a:ext>
              </a:extLst>
            </p:cNvPr>
            <p:cNvSpPr/>
            <p:nvPr/>
          </p:nvSpPr>
          <p:spPr>
            <a:xfrm flipV="1">
              <a:off x="6718109" y="3160577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44" name="Graphic 44" descr="Badge with solid fill">
              <a:extLst>
                <a:ext uri="{FF2B5EF4-FFF2-40B4-BE49-F238E27FC236}">
                  <a16:creationId xmlns:a16="http://schemas.microsoft.com/office/drawing/2014/main" id="{EAB05031-8332-4249-E788-B46FDA11E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559357" y="3064168"/>
              <a:ext cx="513344" cy="513344"/>
            </a:xfrm>
            <a:prstGeom prst="rect">
              <a:avLst/>
            </a:prstGeom>
          </p:spPr>
        </p:pic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DB0CB63-E4C5-A61C-2C3C-D8B010983E1D}"/>
              </a:ext>
            </a:extLst>
          </p:cNvPr>
          <p:cNvGrpSpPr/>
          <p:nvPr/>
        </p:nvGrpSpPr>
        <p:grpSpPr>
          <a:xfrm>
            <a:off x="3823720" y="2112430"/>
            <a:ext cx="481062" cy="481062"/>
            <a:chOff x="6502670" y="4987116"/>
            <a:chExt cx="481062" cy="481062"/>
          </a:xfrm>
        </p:grpSpPr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AB35B143-2535-CA5F-FF4A-FC6D01DEEDC8}"/>
                </a:ext>
              </a:extLst>
            </p:cNvPr>
            <p:cNvSpPr/>
            <p:nvPr/>
          </p:nvSpPr>
          <p:spPr>
            <a:xfrm flipV="1">
              <a:off x="6644663" y="5070168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47" name="Graphic 33" descr="Badge 1 with solid fill">
              <a:extLst>
                <a:ext uri="{FF2B5EF4-FFF2-40B4-BE49-F238E27FC236}">
                  <a16:creationId xmlns:a16="http://schemas.microsoft.com/office/drawing/2014/main" id="{F9321DB6-6394-5534-1CE4-7F1B54F63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502670" y="4987116"/>
              <a:ext cx="481062" cy="481062"/>
            </a:xfrm>
            <a:prstGeom prst="rect">
              <a:avLst/>
            </a:prstGeom>
          </p:spPr>
        </p:pic>
      </p:grpSp>
      <p:sp>
        <p:nvSpPr>
          <p:cNvPr id="48" name="Rectangle 9">
            <a:extLst>
              <a:ext uri="{FF2B5EF4-FFF2-40B4-BE49-F238E27FC236}">
                <a16:creationId xmlns:a16="http://schemas.microsoft.com/office/drawing/2014/main" id="{28AEAC61-00D7-0F0F-A8F6-46A50CD853E0}"/>
              </a:ext>
            </a:extLst>
          </p:cNvPr>
          <p:cNvSpPr/>
          <p:nvPr/>
        </p:nvSpPr>
        <p:spPr>
          <a:xfrm>
            <a:off x="6317238" y="1786961"/>
            <a:ext cx="5295034" cy="622847"/>
          </a:xfrm>
          <a:prstGeom prst="rect">
            <a:avLst/>
          </a:prstGeom>
          <a:solidFill>
            <a:srgbClr val="3795A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DCCE205-C037-B98E-49E2-78B67A871F5A}"/>
              </a:ext>
            </a:extLst>
          </p:cNvPr>
          <p:cNvSpPr txBox="1"/>
          <p:nvPr/>
        </p:nvSpPr>
        <p:spPr>
          <a:xfrm>
            <a:off x="6317236" y="1877935"/>
            <a:ext cx="5471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Are they allowed to send notifications to the car?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83A02E3-E3C4-3AA7-7829-90B907605F74}"/>
              </a:ext>
            </a:extLst>
          </p:cNvPr>
          <p:cNvGrpSpPr/>
          <p:nvPr/>
        </p:nvGrpSpPr>
        <p:grpSpPr>
          <a:xfrm>
            <a:off x="6445513" y="2684137"/>
            <a:ext cx="481062" cy="481062"/>
            <a:chOff x="6502670" y="4987116"/>
            <a:chExt cx="481062" cy="48106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5FE2676-90E3-DE56-5EC2-A9C3A7A95E62}"/>
                </a:ext>
              </a:extLst>
            </p:cNvPr>
            <p:cNvSpPr/>
            <p:nvPr/>
          </p:nvSpPr>
          <p:spPr>
            <a:xfrm flipV="1">
              <a:off x="6644663" y="5070168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10" name="Graphic 33" descr="Badge 1 with solid fill">
              <a:extLst>
                <a:ext uri="{FF2B5EF4-FFF2-40B4-BE49-F238E27FC236}">
                  <a16:creationId xmlns:a16="http://schemas.microsoft.com/office/drawing/2014/main" id="{8F0FDCA4-2986-BA74-9EA8-2BE85B342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502670" y="4987116"/>
              <a:ext cx="481062" cy="481062"/>
            </a:xfrm>
            <a:prstGeom prst="rect">
              <a:avLst/>
            </a:prstGeom>
          </p:spPr>
        </p:pic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EA63A-E9D0-F4F6-D2C0-09D47680EDA1}"/>
              </a:ext>
            </a:extLst>
          </p:cNvPr>
          <p:cNvGrpSpPr/>
          <p:nvPr/>
        </p:nvGrpSpPr>
        <p:grpSpPr>
          <a:xfrm>
            <a:off x="6429372" y="3439528"/>
            <a:ext cx="513344" cy="513344"/>
            <a:chOff x="6559357" y="3064168"/>
            <a:chExt cx="513344" cy="513344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37511557-D0C1-BC24-514F-0B565B876853}"/>
                </a:ext>
              </a:extLst>
            </p:cNvPr>
            <p:cNvSpPr/>
            <p:nvPr/>
          </p:nvSpPr>
          <p:spPr>
            <a:xfrm flipV="1">
              <a:off x="6718109" y="3160577"/>
              <a:ext cx="207483" cy="306637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14" name="Graphic 44" descr="Badge with solid fill">
              <a:extLst>
                <a:ext uri="{FF2B5EF4-FFF2-40B4-BE49-F238E27FC236}">
                  <a16:creationId xmlns:a16="http://schemas.microsoft.com/office/drawing/2014/main" id="{2D45648C-DA44-D9CC-CE7E-F7291B51B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559357" y="3064168"/>
              <a:ext cx="513344" cy="513344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C9F3B26-65C0-0D80-503C-A1EE3907466A}"/>
              </a:ext>
            </a:extLst>
          </p:cNvPr>
          <p:cNvGrpSpPr/>
          <p:nvPr/>
        </p:nvGrpSpPr>
        <p:grpSpPr>
          <a:xfrm>
            <a:off x="6470516" y="4328115"/>
            <a:ext cx="456059" cy="456059"/>
            <a:chOff x="4928731" y="1444344"/>
            <a:chExt cx="456059" cy="456059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3A5028C5-E104-3924-FE85-3472168D65A2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18" name="Graphic 45" descr="Badge 3 with solid fill">
              <a:extLst>
                <a:ext uri="{FF2B5EF4-FFF2-40B4-BE49-F238E27FC236}">
                  <a16:creationId xmlns:a16="http://schemas.microsoft.com/office/drawing/2014/main" id="{DB3D7FB5-2AB1-89EA-9716-3F9C92EA6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7A222B88-E2AA-E788-D608-C03626B7B653}"/>
              </a:ext>
            </a:extLst>
          </p:cNvPr>
          <p:cNvSpPr txBox="1"/>
          <p:nvPr/>
        </p:nvSpPr>
        <p:spPr>
          <a:xfrm>
            <a:off x="6890592" y="2740002"/>
            <a:ext cx="432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 Public/Private key pair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7A5E635-A963-EFF0-7847-8F306C306933}"/>
              </a:ext>
            </a:extLst>
          </p:cNvPr>
          <p:cNvSpPr txBox="1"/>
          <p:nvPr/>
        </p:nvSpPr>
        <p:spPr>
          <a:xfrm>
            <a:off x="6926575" y="3378168"/>
            <a:ext cx="4685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Include the public key in the app and include it when subscribing to push notifications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0A0A3E4-0F05-54C6-C283-24F5920A9FD9}"/>
              </a:ext>
            </a:extLst>
          </p:cNvPr>
          <p:cNvSpPr txBox="1"/>
          <p:nvPr/>
        </p:nvSpPr>
        <p:spPr>
          <a:xfrm>
            <a:off x="6890591" y="4085859"/>
            <a:ext cx="4324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 new URL endpoint that only accepts requests signed with the private key associated with the provided public key 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1359E39C-AE97-C569-3BC6-462ECB8EECB8}"/>
              </a:ext>
            </a:extLst>
          </p:cNvPr>
          <p:cNvSpPr txBox="1"/>
          <p:nvPr/>
        </p:nvSpPr>
        <p:spPr>
          <a:xfrm>
            <a:off x="6890591" y="5048699"/>
            <a:ext cx="4324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Include a signed JWT containing some contact information in every push notification request </a:t>
            </a:r>
          </a:p>
        </p:txBody>
      </p:sp>
      <p:sp>
        <p:nvSpPr>
          <p:cNvPr id="55" name="Rechteck 8">
            <a:extLst>
              <a:ext uri="{FF2B5EF4-FFF2-40B4-BE49-F238E27FC236}">
                <a16:creationId xmlns:a16="http://schemas.microsoft.com/office/drawing/2014/main" id="{1DB5EB7E-8D7B-D038-B847-F99FCB6FDF99}"/>
              </a:ext>
            </a:extLst>
          </p:cNvPr>
          <p:cNvSpPr/>
          <p:nvPr/>
        </p:nvSpPr>
        <p:spPr>
          <a:xfrm>
            <a:off x="496709" y="4521876"/>
            <a:ext cx="1541953" cy="855335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OEM             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Distributor</a:t>
            </a:r>
          </a:p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App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11E993C-C121-9DE0-7072-E3F82F8C0E6F}"/>
              </a:ext>
            </a:extLst>
          </p:cNvPr>
          <p:cNvSpPr/>
          <p:nvPr/>
        </p:nvSpPr>
        <p:spPr>
          <a:xfrm>
            <a:off x="4733048" y="4318777"/>
            <a:ext cx="1648919" cy="642807"/>
          </a:xfrm>
          <a:prstGeom prst="rect">
            <a:avLst/>
          </a:prstGeom>
          <a:noFill/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Party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Automotive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App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C46DA5BE-EA3D-9A12-D10C-221776C0D19A}"/>
              </a:ext>
            </a:extLst>
          </p:cNvPr>
          <p:cNvGrpSpPr/>
          <p:nvPr/>
        </p:nvGrpSpPr>
        <p:grpSpPr>
          <a:xfrm>
            <a:off x="3044977" y="1436816"/>
            <a:ext cx="456060" cy="456060"/>
            <a:chOff x="3044977" y="1436816"/>
            <a:chExt cx="456060" cy="456060"/>
          </a:xfrm>
        </p:grpSpPr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79E69D94-4FD4-43EE-05C2-C45788D0818B}"/>
                </a:ext>
              </a:extLst>
            </p:cNvPr>
            <p:cNvSpPr/>
            <p:nvPr/>
          </p:nvSpPr>
          <p:spPr>
            <a:xfrm flipV="1">
              <a:off x="3189466" y="1532150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0" name="Grafik 59" descr="Marke 4 mit einfarbiger Füllung">
              <a:extLst>
                <a:ext uri="{FF2B5EF4-FFF2-40B4-BE49-F238E27FC236}">
                  <a16:creationId xmlns:a16="http://schemas.microsoft.com/office/drawing/2014/main" id="{14CC9EEE-E2C6-1CC7-35FB-D00C06713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044977" y="1436816"/>
              <a:ext cx="456060" cy="456060"/>
            </a:xfrm>
            <a:prstGeom prst="rect">
              <a:avLst/>
            </a:prstGeom>
          </p:spPr>
        </p:pic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590CAB7A-38B3-9DD6-6B69-BB2A10136DC0}"/>
              </a:ext>
            </a:extLst>
          </p:cNvPr>
          <p:cNvGrpSpPr/>
          <p:nvPr/>
        </p:nvGrpSpPr>
        <p:grpSpPr>
          <a:xfrm>
            <a:off x="6473495" y="5210527"/>
            <a:ext cx="456060" cy="456060"/>
            <a:chOff x="3044977" y="1436816"/>
            <a:chExt cx="456060" cy="45606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8E1D87D2-8679-53D8-C4A0-5057E74D75D5}"/>
                </a:ext>
              </a:extLst>
            </p:cNvPr>
            <p:cNvSpPr/>
            <p:nvPr/>
          </p:nvSpPr>
          <p:spPr>
            <a:xfrm flipV="1">
              <a:off x="3189466" y="1532150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6" name="Grafik 65" descr="Marke 4 mit einfarbiger Füllung">
              <a:extLst>
                <a:ext uri="{FF2B5EF4-FFF2-40B4-BE49-F238E27FC236}">
                  <a16:creationId xmlns:a16="http://schemas.microsoft.com/office/drawing/2014/main" id="{A14EB724-57A8-842C-CC98-59A9E7B45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044977" y="1436816"/>
              <a:ext cx="456060" cy="456060"/>
            </a:xfrm>
            <a:prstGeom prst="rect">
              <a:avLst/>
            </a:prstGeom>
          </p:spPr>
        </p:pic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593B1190-D51C-FEA5-411F-2B95B3808088}"/>
              </a:ext>
            </a:extLst>
          </p:cNvPr>
          <p:cNvGrpSpPr/>
          <p:nvPr/>
        </p:nvGrpSpPr>
        <p:grpSpPr>
          <a:xfrm>
            <a:off x="2329133" y="4384799"/>
            <a:ext cx="456059" cy="456059"/>
            <a:chOff x="4928731" y="1444344"/>
            <a:chExt cx="456059" cy="456059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28B88CB3-C7E5-ADCC-A6FD-A304B3A8B5C9}"/>
                </a:ext>
              </a:extLst>
            </p:cNvPr>
            <p:cNvSpPr/>
            <p:nvPr/>
          </p:nvSpPr>
          <p:spPr>
            <a:xfrm flipV="1">
              <a:off x="5074759" y="1526409"/>
              <a:ext cx="170761" cy="27909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69" name="Graphic 45" descr="Badge 3 with solid fill">
              <a:extLst>
                <a:ext uri="{FF2B5EF4-FFF2-40B4-BE49-F238E27FC236}">
                  <a16:creationId xmlns:a16="http://schemas.microsoft.com/office/drawing/2014/main" id="{ED41C417-9EBD-C88B-9A60-B4679ABC0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28731" y="1444344"/>
              <a:ext cx="456059" cy="4560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71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Breitbild</PresentationFormat>
  <Paragraphs>81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Noto Sans Symbols</vt:lpstr>
      <vt:lpstr>NTR</vt:lpstr>
      <vt:lpstr>Symbol</vt:lpstr>
      <vt:lpstr>System Font Regular</vt:lpstr>
      <vt:lpstr>Wingdings</vt:lpstr>
      <vt:lpstr>Office Theme</vt:lpstr>
      <vt:lpstr>Workshop: Automotive Push Notification Protocol</vt:lpstr>
      <vt:lpstr>TODOs (once specification is set)</vt:lpstr>
      <vt:lpstr>VAPID: Voluntary Application Server Identification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Mascolo Melina, DE-420</cp:lastModifiedBy>
  <cp:revision>120</cp:revision>
  <dcterms:created xsi:type="dcterms:W3CDTF">2021-09-21T14:14:34Z</dcterms:created>
  <dcterms:modified xsi:type="dcterms:W3CDTF">2024-01-17T16:22:53Z</dcterms:modified>
</cp:coreProperties>
</file>