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147376755" r:id="rId2"/>
    <p:sldId id="2147376759" r:id="rId3"/>
    <p:sldId id="2147376786" r:id="rId4"/>
    <p:sldId id="2147376781" r:id="rId5"/>
    <p:sldId id="2147376760" r:id="rId6"/>
    <p:sldId id="2147376761" r:id="rId7"/>
    <p:sldId id="2147376747" r:id="rId8"/>
    <p:sldId id="2147376776" r:id="rId9"/>
    <p:sldId id="2147376774" r:id="rId10"/>
    <p:sldId id="2147376773" r:id="rId11"/>
    <p:sldId id="2147376769" r:id="rId12"/>
    <p:sldId id="2147376757" r:id="rId13"/>
    <p:sldId id="2147376772" r:id="rId14"/>
    <p:sldId id="2147376778" r:id="rId15"/>
    <p:sldId id="2147376779" r:id="rId16"/>
    <p:sldId id="2147376787" r:id="rId17"/>
    <p:sldId id="277" r:id="rId18"/>
    <p:sldId id="2147376780" r:id="rId19"/>
    <p:sldId id="2147376764" r:id="rId20"/>
    <p:sldId id="2147376765" r:id="rId21"/>
    <p:sldId id="2147376766" r:id="rId22"/>
    <p:sldId id="2147376767" r:id="rId23"/>
    <p:sldId id="2147376768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5391"/>
    <a:srgbClr val="225995"/>
    <a:srgbClr val="379A97"/>
    <a:srgbClr val="3795AF"/>
    <a:srgbClr val="7F5392"/>
    <a:srgbClr val="523661"/>
    <a:srgbClr val="343A40"/>
    <a:srgbClr val="3A94AE"/>
    <a:srgbClr val="F3D9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55"/>
    <p:restoredTop sz="90180"/>
  </p:normalViewPr>
  <p:slideViewPr>
    <p:cSldViewPr snapToGrid="0" snapToObjects="1" showGuides="1">
      <p:cViewPr varScale="1">
        <p:scale>
          <a:sx n="122" d="100"/>
          <a:sy n="122" d="100"/>
        </p:scale>
        <p:origin x="544" y="2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8638807-2917-5743-A2CC-6597891057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FEE186-A421-AF48-94BB-1ABEDD4AF45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8858E1-F8AF-CB41-8A84-A5A2361523A8}" type="datetime4">
              <a:rPr lang="en-GB" smtClean="0"/>
              <a:t>25 January 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E8B52F-1977-E348-8A03-51A453CBA8E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844B16-8D11-894B-B12E-DDA3081BB57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67EEF5-1533-4A41-932F-BAF31903FC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63507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65DB4-554A-6B4E-A74E-EC2B01286B4E}" type="datetime4">
              <a:rPr lang="en-GB" smtClean="0"/>
              <a:t>25 January 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0ADDE7-7F29-A24E-8222-17CAAC41A76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0058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9123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https://www.w3.org/TR/push-</a:t>
            </a:r>
            <a:r>
              <a:rPr lang="en-GB" dirty="0" err="1"/>
              <a:t>api</a:t>
            </a:r>
            <a:r>
              <a:rPr lang="en-GB" dirty="0"/>
              <a:t>/</a:t>
            </a:r>
          </a:p>
          <a:p>
            <a:r>
              <a:rPr lang="en-GB" dirty="0"/>
              <a:t>https://</a:t>
            </a:r>
            <a:r>
              <a:rPr lang="en-GB" dirty="0" err="1"/>
              <a:t>unifiedpush.org</a:t>
            </a:r>
            <a:r>
              <a:rPr lang="en-GB" dirty="0"/>
              <a:t>/spec/android/</a:t>
            </a:r>
          </a:p>
          <a:p>
            <a:r>
              <a:rPr lang="en-GB" dirty="0"/>
              <a:t>https://</a:t>
            </a:r>
            <a:r>
              <a:rPr lang="en-GB" dirty="0" err="1"/>
              <a:t>unifiedpush.org</a:t>
            </a:r>
            <a:r>
              <a:rPr lang="en-GB" dirty="0"/>
              <a:t>/spec/server/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505069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791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01BDAE2D-E944-006A-5570-FDAEEAE006E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8297" y="6169600"/>
            <a:ext cx="1560856" cy="47724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4275AB3-FAC6-E94D-A958-17D25AA67D45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Slide Number Placeholder 8">
            <a:extLst>
              <a:ext uri="{FF2B5EF4-FFF2-40B4-BE49-F238E27FC236}">
                <a16:creationId xmlns:a16="http://schemas.microsoft.com/office/drawing/2014/main" id="{DEE81994-83F0-1047-AE17-AEF21F31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6FED17-8958-F740-A869-874A0B6A5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E0165AB4-084A-BA4F-8E9A-2293F4EAF8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©2022 COVESA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A66F116-E213-5043-BE6B-0ABC3EA1772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11AD59B-78A3-4C41-A780-C9419A689BF3}" type="datetime4">
              <a:rPr lang="en-GB" smtClean="0"/>
              <a:t>25 January 2024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C21D026-CC64-D64F-A5A7-81BF6496F9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7590108-BA21-3E78-82E2-1E62E605812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6377" r="27255" b="31365"/>
          <a:stretch/>
        </p:blipFill>
        <p:spPr>
          <a:xfrm>
            <a:off x="10319993" y="-624308"/>
            <a:ext cx="2029479" cy="215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18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 &amp;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A50BFB-D053-E84D-9DBB-8CD45DDADC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4964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D94030-FBFC-984D-9D3C-4029E8D77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2487E2-3F96-B949-85E8-4C38442467E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1E09022B-A6B8-A541-BAC7-170774419E90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219570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en-GB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B6C4034-E211-B445-84CC-220A026C70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Page with charts and graphs</a:t>
            </a:r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AC595DD-80C9-404C-9D48-37691E439C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©2022 COVESA</a:t>
            </a:r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1B57A7B3-1C67-5B46-BDFE-89ED142C2E95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D0EF622-E555-A546-8005-7CDD745BA7BF}" type="datetime4">
              <a:rPr lang="en-GB" smtClean="0"/>
              <a:t>25 January 2024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8C3009A1-7177-C0D4-3856-7D972E3768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8297" y="6169600"/>
            <a:ext cx="1560856" cy="47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446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city, night, spaghetti junction&#10;&#10;Description automatically generated">
            <a:extLst>
              <a:ext uri="{FF2B5EF4-FFF2-40B4-BE49-F238E27FC236}">
                <a16:creationId xmlns:a16="http://schemas.microsoft.com/office/drawing/2014/main" id="{0F7ECD4E-05E9-884A-9098-F3B8BAE282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829" r="3165"/>
          <a:stretch/>
        </p:blipFill>
        <p:spPr>
          <a:xfrm>
            <a:off x="7514897" y="1220432"/>
            <a:ext cx="4677101" cy="43036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5B83566-F47D-1840-8D7F-ABC953AD25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Page with image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091FE2-5120-8544-B13B-D808F6B06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33CB44-22C5-1C43-87B7-B97727CF06FD}"/>
              </a:ext>
            </a:extLst>
          </p:cNvPr>
          <p:cNvSpPr/>
          <p:nvPr userDrawn="1"/>
        </p:nvSpPr>
        <p:spPr>
          <a:xfrm>
            <a:off x="7514897" y="1739274"/>
            <a:ext cx="4677101" cy="2455394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7509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A9200882-522B-5E48-9513-260535EF4F3D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7704571" y="2032162"/>
            <a:ext cx="4306808" cy="2009259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Text can overlay image</a:t>
            </a:r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7369996-E5D0-EB45-9C76-E4D1674D1B1C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A1365A6F-6BB2-2D4F-BC5C-34B78147E4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©2022 COVESA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DC233A41-B473-434F-A05B-49FA6976D94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0B0B186-A051-1042-AC6A-44B30391309C}" type="datetime4">
              <a:rPr lang="en-GB" smtClean="0"/>
              <a:t>25 January 2024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E3D26DE-F01D-0647-8A3D-59343B9B140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B05C1AB-39E7-0EB7-C63A-270425CAC1C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88297" y="6169600"/>
            <a:ext cx="1560856" cy="47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782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6AEF5-A530-F741-AA2F-8C0CFA641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62B7C8E-F321-D247-975B-9145B25372D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959EBC31-6185-B644-A74F-9DEA98A262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Blank slide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A8398A9-741C-FC40-9DDC-44B0CEFCB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©2022 COVESA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ADB08635-3CC6-6848-8C41-1E3FE6A48A22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E54885-F5DD-8145-A519-454713646F3E}" type="datetime4">
              <a:rPr lang="en-GB" smtClean="0"/>
              <a:t>25 January 2024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FDC77E0C-3C03-A354-1066-CD146C458D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8297" y="6169600"/>
            <a:ext cx="1560856" cy="47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158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art, radar chart&#10;&#10;Description automatically generated">
            <a:extLst>
              <a:ext uri="{FF2B5EF4-FFF2-40B4-BE49-F238E27FC236}">
                <a16:creationId xmlns:a16="http://schemas.microsoft.com/office/drawing/2014/main" id="{31F316A6-F980-AD4C-B687-8F364722C3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482"/>
          <a:stretch/>
        </p:blipFill>
        <p:spPr>
          <a:xfrm>
            <a:off x="0" y="0"/>
            <a:ext cx="12192000" cy="2679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16B90F-314C-E340-AEE8-82B1738D6E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22089" y="2882687"/>
            <a:ext cx="8100848" cy="59131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GB" dirty="0"/>
              <a:t>New presentation section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F05941-0B65-1248-AFE9-42645E4B7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C697C498-ED0F-D24F-8FB3-1FE15A02145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13221" y="3474003"/>
            <a:ext cx="690431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Subtitle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FC90D83-897C-3345-A180-172DA635E408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A4B713B4-61FF-C749-B1DA-C150D5E971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©2022 COVESA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9E77C1C7-5EE9-F94D-B566-95F391AE83DE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F039502-76C8-E243-BC8B-2F8912574CFF}" type="datetime4">
              <a:rPr lang="en-GB" smtClean="0"/>
              <a:t>25 January 2024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52EF578-3499-3098-74C7-4ADEE95C5DB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88297" y="6169600"/>
            <a:ext cx="1560856" cy="47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839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AB892FBF-A671-0A4E-9A94-3AAB40FB6A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211" t="1085" r="16983" b="2258"/>
          <a:stretch/>
        </p:blipFill>
        <p:spPr>
          <a:xfrm>
            <a:off x="-12699" y="0"/>
            <a:ext cx="6972299" cy="6858000"/>
          </a:xfrm>
          <a:prstGeom prst="rect">
            <a:avLst/>
          </a:prstGeom>
        </p:spPr>
      </p:pic>
      <p:pic>
        <p:nvPicPr>
          <p:cNvPr id="8" name="Picture 7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D6715421-AF91-A54B-9090-1BE8E17ABE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889" t="15897" b="50000"/>
          <a:stretch/>
        </p:blipFill>
        <p:spPr>
          <a:xfrm>
            <a:off x="6959600" y="4524065"/>
            <a:ext cx="5232400" cy="2344445"/>
          </a:xfrm>
          <a:prstGeom prst="rect">
            <a:avLst/>
          </a:prstGeom>
        </p:spPr>
      </p:pic>
      <p:pic>
        <p:nvPicPr>
          <p:cNvPr id="9" name="Picture 8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E93CA0D2-49A0-154F-A650-021347526F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889" t="17792" b="50608"/>
          <a:stretch/>
        </p:blipFill>
        <p:spPr>
          <a:xfrm flipV="1">
            <a:off x="6959600" y="-1"/>
            <a:ext cx="5232400" cy="217246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F10864D-6503-DF42-9F59-495F46BB7DF3}"/>
              </a:ext>
            </a:extLst>
          </p:cNvPr>
          <p:cNvSpPr/>
          <p:nvPr userDrawn="1"/>
        </p:nvSpPr>
        <p:spPr>
          <a:xfrm>
            <a:off x="0" y="2167197"/>
            <a:ext cx="6959600" cy="2481943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5475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9E04DBDF-6B43-964D-958D-33027DC6519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/>
              <a:t>Cover title or headline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E4C4FD3-5E1B-0542-97FD-3AB88A79D97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5600" y="3429000"/>
            <a:ext cx="6604000" cy="4873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Sub-header text or secondary message</a:t>
            </a:r>
            <a:endParaRPr lang="en-US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ADD5E58-4251-DF4F-93A3-D3AB5878DD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5600" y="3922166"/>
            <a:ext cx="4637088" cy="4873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15 September 2021</a:t>
            </a:r>
            <a:endParaRPr lang="en-US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78F6E07-D926-0895-F0A7-0E39760544A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922103" y="2925204"/>
            <a:ext cx="3422171" cy="1046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78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ar driving on a road&#10;&#10;Description automatically generated with low confidence">
            <a:extLst>
              <a:ext uri="{FF2B5EF4-FFF2-40B4-BE49-F238E27FC236}">
                <a16:creationId xmlns:a16="http://schemas.microsoft.com/office/drawing/2014/main" id="{71F8D904-A1DC-CA4D-8E83-8EC28BE513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5257"/>
          <a:stretch/>
        </p:blipFill>
        <p:spPr>
          <a:xfrm>
            <a:off x="4239034" y="7042"/>
            <a:ext cx="7952966" cy="68509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33E027-035F-5C49-9E5B-927AAA124B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Thank you!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4E0656-84D5-E24D-9C80-D2C5F92E002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238" y="549275"/>
            <a:ext cx="3670300" cy="1193800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FC178A5F-551F-F54B-88DE-90FAC682F8F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36524" y="4834759"/>
            <a:ext cx="4330262" cy="48347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Visit: </a:t>
            </a:r>
            <a:r>
              <a:rPr lang="en-GB" dirty="0" err="1"/>
              <a:t>www.covesa.global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9B527-95CB-CD48-B0A2-DB13A47DACB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26288" y="5434013"/>
            <a:ext cx="4371975" cy="550862"/>
          </a:xfrm>
        </p:spPr>
        <p:txBody>
          <a:bodyPr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Contact Us: </a:t>
            </a:r>
            <a:r>
              <a:rPr lang="en-US" dirty="0" err="1"/>
              <a:t>help@covesa.global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242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rts &amp; Graphs">
  <p:cSld name="1_Charts &amp; Graphs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>
            <a:spLocks noGrp="1"/>
          </p:cNvSpPr>
          <p:nvPr>
            <p:ph type="body" idx="1"/>
          </p:nvPr>
        </p:nvSpPr>
        <p:spPr>
          <a:xfrm>
            <a:off x="334964" y="1445598"/>
            <a:ext cx="5564392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8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>
                <a:solidFill>
                  <a:srgbClr val="888888"/>
                </a:solidFill>
              </a:rPr>
              <a:t>‹Nr.›</a:t>
            </a:fld>
            <a:endParaRPr b="0">
              <a:solidFill>
                <a:srgbClr val="888888"/>
              </a:solidFill>
            </a:endParaRPr>
          </a:p>
        </p:txBody>
      </p:sp>
      <p:pic>
        <p:nvPicPr>
          <p:cNvPr id="42" name="Google Shape;42;p8" descr="Picture 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3" name="Google Shape;43;p8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w="19050" cap="flat" cmpd="sng">
            <a:solidFill>
              <a:srgbClr val="00B1C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4" name="Google Shape;44;p8"/>
          <p:cNvSpPr txBox="1">
            <a:spLocks noGrp="1"/>
          </p:cNvSpPr>
          <p:nvPr>
            <p:ph type="body" idx="2"/>
          </p:nvPr>
        </p:nvSpPr>
        <p:spPr>
          <a:xfrm>
            <a:off x="6219570" y="1445598"/>
            <a:ext cx="5564392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title"/>
          </p:nvPr>
        </p:nvSpPr>
        <p:spPr>
          <a:xfrm>
            <a:off x="334963" y="333375"/>
            <a:ext cx="9670885" cy="612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09074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AA5E3-1178-5B4B-A5C1-CEADE8D75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4724" y="1196975"/>
            <a:ext cx="688690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Nonet </a:t>
            </a:r>
            <a:r>
              <a:rPr lang="en-GB" sz="2000" dirty="0" err="1"/>
              <a:t>voluptatem</a:t>
            </a:r>
            <a:r>
              <a:rPr lang="en-GB" sz="2000" dirty="0"/>
              <a:t> </a:t>
            </a:r>
            <a:r>
              <a:rPr lang="en-GB" sz="2000" dirty="0" err="1"/>
              <a:t>quam</a:t>
            </a:r>
            <a:r>
              <a:rPr lang="en-GB" sz="2000" dirty="0"/>
              <a:t> </a:t>
            </a:r>
            <a:r>
              <a:rPr lang="en-GB" sz="2000" dirty="0" err="1"/>
              <a:t>eliquamus</a:t>
            </a:r>
            <a:r>
              <a:rPr lang="en-GB" sz="2000" dirty="0"/>
              <a:t> </a:t>
            </a:r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Si </a:t>
            </a:r>
            <a:r>
              <a:rPr lang="en-GB" sz="2000" dirty="0" err="1"/>
              <a:t>consequatet</a:t>
            </a:r>
            <a:r>
              <a:rPr lang="en-GB" sz="2000" dirty="0"/>
              <a:t> </a:t>
            </a: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r>
              <a:rPr lang="en-GB" sz="2000" dirty="0"/>
              <a:t> </a:t>
            </a:r>
            <a:r>
              <a:rPr lang="en-GB" sz="2000" dirty="0" err="1"/>
              <a:t>testem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Net, </a:t>
            </a:r>
            <a:r>
              <a:rPr lang="en-GB" sz="2000" dirty="0" err="1"/>
              <a:t>tem</a:t>
            </a:r>
            <a:r>
              <a:rPr lang="en-GB" sz="2000" dirty="0"/>
              <a:t> </a:t>
            </a:r>
            <a:r>
              <a:rPr lang="en-GB" sz="2000" dirty="0" err="1"/>
              <a:t>volupid</a:t>
            </a:r>
            <a:r>
              <a:rPr lang="en-GB" sz="2000" dirty="0"/>
              <a:t> </a:t>
            </a:r>
            <a:r>
              <a:rPr lang="en-GB" sz="2000" dirty="0" err="1"/>
              <a:t>enditis</a:t>
            </a:r>
            <a:r>
              <a:rPr lang="en-GB" sz="2000" dirty="0"/>
              <a:t> </a:t>
            </a:r>
            <a:r>
              <a:rPr lang="en-GB" sz="2000" dirty="0" err="1"/>
              <a:t>dolum</a:t>
            </a:r>
            <a:r>
              <a:rPr lang="en-GB" sz="2000" dirty="0"/>
              <a:t> </a:t>
            </a:r>
            <a:r>
              <a:rPr lang="en-GB" sz="2000" dirty="0" err="1"/>
              <a:t>iur</a:t>
            </a:r>
            <a:r>
              <a:rPr lang="en-GB" sz="2000" dirty="0"/>
              <a:t> 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Qui </a:t>
            </a:r>
            <a:r>
              <a:rPr lang="en-GB" sz="2000" dirty="0" err="1"/>
              <a:t>omnim</a:t>
            </a:r>
            <a:r>
              <a:rPr lang="en-GB" sz="2000" dirty="0"/>
              <a:t> </a:t>
            </a:r>
            <a:r>
              <a:rPr lang="en-GB" sz="2000" dirty="0" err="1"/>
              <a:t>amw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endParaRPr lang="en-GB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104073-B06D-134C-8B16-51DA2C8D72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</a:t>
            </a:r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9FD0B2FA-51FC-6348-9E14-55F1D1F92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C652964-2656-1B41-B28C-886D9C85B1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©2022 COVESA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1B80D12-41B5-A54C-A03B-33C942B360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1C94AD-68C1-DE4B-90EB-252941E2090C}" type="datetime4">
              <a:rPr lang="en-GB" smtClean="0"/>
              <a:t>25 January 2024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542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6" r:id="rId3"/>
    <p:sldLayoutId id="2147483654" r:id="rId4"/>
    <p:sldLayoutId id="2147483652" r:id="rId5"/>
    <p:sldLayoutId id="2147483655" r:id="rId6"/>
    <p:sldLayoutId id="2147483657" r:id="rId7"/>
    <p:sldLayoutId id="2147483658" r:id="rId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spcAft>
          <a:spcPts val="10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4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725" userDrawn="1">
          <p15:clr>
            <a:srgbClr val="F26B43"/>
          </p15:clr>
        </p15:guide>
        <p15:guide id="2" pos="4566" userDrawn="1">
          <p15:clr>
            <a:srgbClr val="F26B43"/>
          </p15:clr>
        </p15:guide>
        <p15:guide id="3" pos="211" userDrawn="1">
          <p15:clr>
            <a:srgbClr val="F26B43"/>
          </p15:clr>
        </p15:guide>
        <p15:guide id="4" orient="horz" pos="210" userDrawn="1">
          <p15:clr>
            <a:srgbClr val="F26B43"/>
          </p15:clr>
        </p15:guide>
        <p15:guide id="5" orient="horz" pos="754" userDrawn="1">
          <p15:clr>
            <a:srgbClr val="F26B43"/>
          </p15:clr>
        </p15:guide>
        <p15:guide id="6" orient="horz" pos="377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unifiedpush.org/developers/spec/android/" TargetMode="External"/><Relationship Id="rId5" Type="http://schemas.openxmlformats.org/officeDocument/2006/relationships/image" Target="../media/image13.pn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unifiedpush.org/developers/spec/android/" TargetMode="External"/><Relationship Id="rId5" Type="http://schemas.openxmlformats.org/officeDocument/2006/relationships/image" Target="../media/image13.png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svg"/><Relationship Id="rId3" Type="http://schemas.openxmlformats.org/officeDocument/2006/relationships/image" Target="../media/image12.png"/><Relationship Id="rId7" Type="http://schemas.openxmlformats.org/officeDocument/2006/relationships/image" Target="../media/image15.svg"/><Relationship Id="rId12" Type="http://schemas.openxmlformats.org/officeDocument/2006/relationships/image" Target="../media/image2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11" Type="http://schemas.openxmlformats.org/officeDocument/2006/relationships/image" Target="../media/image19.sv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microsoft.com/office/2007/relationships/hdphoto" Target="../media/hdphoto1.wdp"/><Relationship Id="rId9" Type="http://schemas.openxmlformats.org/officeDocument/2006/relationships/image" Target="../media/image17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www.w3.org/TR/push-api/#bib-rfc8030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unifiedpush.org/developers/spec/android/" TargetMode="External"/><Relationship Id="rId5" Type="http://schemas.openxmlformats.org/officeDocument/2006/relationships/image" Target="../media/image13.png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unifiedpush.org/developers/spec/android/" TargetMode="External"/><Relationship Id="rId5" Type="http://schemas.openxmlformats.org/officeDocument/2006/relationships/image" Target="../media/image13.png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wilio.com/docs/glossary/what-is-push-notification#:~:text=A%20push%20notification%20(also%20known,explicit%20request%20from%20the%20client." TargetMode="External"/><Relationship Id="rId2" Type="http://schemas.openxmlformats.org/officeDocument/2006/relationships/hyperlink" Target="https://en.wikipedia.org/wiki/Push_technology" TargetMode="Externa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firebase.google.com/docs/reference/fcm/rest/v1/projects.messages?hl=en#AndroidConfig" TargetMode="External"/><Relationship Id="rId7" Type="http://schemas.openxmlformats.org/officeDocument/2006/relationships/hyperlink" Target="https://unifiedpush.org/" TargetMode="External"/><Relationship Id="rId2" Type="http://schemas.openxmlformats.org/officeDocument/2006/relationships/hyperlink" Target="https://developer.apple.com/documentation/usernotifications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developer.mozilla.org/en-US/docs/Web/API/Push_API" TargetMode="External"/><Relationship Id="rId5" Type="http://schemas.openxmlformats.org/officeDocument/2006/relationships/hyperlink" Target="https://developer.amazon.com/docs/adm/overview.html" TargetMode="External"/><Relationship Id="rId4" Type="http://schemas.openxmlformats.org/officeDocument/2006/relationships/hyperlink" Target="https://developer.huawei.com/consumer/en/doc/HMSCore-References/https-send-api-0000001050986197#EN-US_TOPIC_0000001562768322__p153162820230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firebase.google.com/docs/cloud-messaging/fcm-architecture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9F4AAB-6FC3-E46F-496F-EA0FA9A18A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Workshop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8C8B435-E177-5956-707B-A5553D21C02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Automotive Push Notification Protocol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5B592BC-35FC-9D0F-A28E-41947357450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29.01.2024</a:t>
            </a:r>
          </a:p>
        </p:txBody>
      </p:sp>
    </p:spTree>
    <p:extLst>
      <p:ext uri="{BB962C8B-B14F-4D97-AF65-F5344CB8AC3E}">
        <p14:creationId xmlns:p14="http://schemas.microsoft.com/office/powerpoint/2010/main" val="24623620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hteck 38">
            <a:extLst>
              <a:ext uri="{FF2B5EF4-FFF2-40B4-BE49-F238E27FC236}">
                <a16:creationId xmlns:a16="http://schemas.microsoft.com/office/drawing/2014/main" id="{B754E4A5-6301-4A93-5D7D-45519991587F}"/>
              </a:ext>
            </a:extLst>
          </p:cNvPr>
          <p:cNvSpPr/>
          <p:nvPr/>
        </p:nvSpPr>
        <p:spPr>
          <a:xfrm>
            <a:off x="590384" y="1039215"/>
            <a:ext cx="2136321" cy="4712093"/>
          </a:xfrm>
          <a:prstGeom prst="rect">
            <a:avLst/>
          </a:prstGeom>
          <a:solidFill>
            <a:srgbClr val="7F5392">
              <a:alpha val="2117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A44B483E-9388-AD34-3BE0-4FD6D23C91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F52D997-E7B4-B26C-97A7-2BA679ED3D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©2022 COVESA</a:t>
            </a:r>
            <a:endParaRPr lang="en-US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273E99C-1A99-ABE4-2929-916FCD8C1201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26 January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AD49E3E3-DC52-46B7-6E3E-006DE7AC43E2}"/>
              </a:ext>
            </a:extLst>
          </p:cNvPr>
          <p:cNvSpPr/>
          <p:nvPr/>
        </p:nvSpPr>
        <p:spPr>
          <a:xfrm>
            <a:off x="3819854" y="1038562"/>
            <a:ext cx="2146434" cy="4712758"/>
          </a:xfrm>
          <a:prstGeom prst="rect">
            <a:avLst/>
          </a:prstGeom>
          <a:solidFill>
            <a:srgbClr val="3A94AE">
              <a:alpha val="2117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B270DEDA-099A-7B49-C0C5-207DF829FE0A}"/>
              </a:ext>
            </a:extLst>
          </p:cNvPr>
          <p:cNvSpPr txBox="1"/>
          <p:nvPr/>
        </p:nvSpPr>
        <p:spPr>
          <a:xfrm>
            <a:off x="542948" y="1016531"/>
            <a:ext cx="17629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225995"/>
                </a:solidFill>
              </a:rPr>
              <a:t>Integrated /Provided by the OEM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3A08477E-CAAC-19B4-01FE-60F7BCE07DF2}"/>
              </a:ext>
            </a:extLst>
          </p:cNvPr>
          <p:cNvSpPr txBox="1"/>
          <p:nvPr/>
        </p:nvSpPr>
        <p:spPr>
          <a:xfrm>
            <a:off x="3819854" y="1034145"/>
            <a:ext cx="25396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225995"/>
                </a:solidFill>
              </a:rPr>
              <a:t>Provided by the 3</a:t>
            </a:r>
            <a:r>
              <a:rPr lang="en-US" sz="1400" b="1" baseline="30000" dirty="0">
                <a:solidFill>
                  <a:srgbClr val="225995"/>
                </a:solidFill>
              </a:rPr>
              <a:t>rd</a:t>
            </a:r>
            <a:r>
              <a:rPr lang="en-US" sz="1400" b="1" dirty="0">
                <a:solidFill>
                  <a:srgbClr val="225995"/>
                </a:solidFill>
              </a:rPr>
              <a:t> party</a:t>
            </a:r>
          </a:p>
        </p:txBody>
      </p:sp>
      <p:pic>
        <p:nvPicPr>
          <p:cNvPr id="14" name="Picture 35">
            <a:extLst>
              <a:ext uri="{FF2B5EF4-FFF2-40B4-BE49-F238E27FC236}">
                <a16:creationId xmlns:a16="http://schemas.microsoft.com/office/drawing/2014/main" id="{06694F12-E366-0CE4-4E45-2AC1B71E8B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5885" y="1709181"/>
            <a:ext cx="735216" cy="735216"/>
          </a:xfrm>
          <a:prstGeom prst="rect">
            <a:avLst/>
          </a:prstGeom>
        </p:spPr>
      </p:pic>
      <p:sp>
        <p:nvSpPr>
          <p:cNvPr id="15" name="Rechteck 8">
            <a:extLst>
              <a:ext uri="{FF2B5EF4-FFF2-40B4-BE49-F238E27FC236}">
                <a16:creationId xmlns:a16="http://schemas.microsoft.com/office/drawing/2014/main" id="{61370536-B876-EAFA-FC18-BD48088E6F3B}"/>
              </a:ext>
            </a:extLst>
          </p:cNvPr>
          <p:cNvSpPr/>
          <p:nvPr/>
        </p:nvSpPr>
        <p:spPr>
          <a:xfrm>
            <a:off x="599937" y="1478676"/>
            <a:ext cx="1313605" cy="1210605"/>
          </a:xfrm>
          <a:prstGeom prst="rect">
            <a:avLst/>
          </a:prstGeom>
          <a:noFill/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 anchorCtr="0"/>
          <a:lstStyle/>
          <a:p>
            <a:pPr algn="r"/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Push server</a:t>
            </a:r>
          </a:p>
          <a:p>
            <a:pPr algn="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corresponding to the distributor app</a:t>
            </a:r>
          </a:p>
        </p:txBody>
      </p:sp>
      <p:sp>
        <p:nvSpPr>
          <p:cNvPr id="16" name="Rechteck 8">
            <a:extLst>
              <a:ext uri="{FF2B5EF4-FFF2-40B4-BE49-F238E27FC236}">
                <a16:creationId xmlns:a16="http://schemas.microsoft.com/office/drawing/2014/main" id="{2B852D6F-9FD9-0E98-FC39-2882B0216CDB}"/>
              </a:ext>
            </a:extLst>
          </p:cNvPr>
          <p:cNvSpPr/>
          <p:nvPr/>
        </p:nvSpPr>
        <p:spPr>
          <a:xfrm>
            <a:off x="454080" y="4527205"/>
            <a:ext cx="1541953" cy="855335"/>
          </a:xfrm>
          <a:prstGeom prst="rect">
            <a:avLst/>
          </a:prstGeom>
          <a:noFill/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 anchorCtr="0"/>
          <a:lstStyle/>
          <a:p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                      </a:t>
            </a:r>
          </a:p>
          <a:p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Distributor</a:t>
            </a:r>
          </a:p>
          <a:p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    App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18CC4103-3026-2799-FDB3-5F59306880CE}"/>
              </a:ext>
            </a:extLst>
          </p:cNvPr>
          <p:cNvSpPr/>
          <p:nvPr/>
        </p:nvSpPr>
        <p:spPr>
          <a:xfrm>
            <a:off x="4733048" y="4318777"/>
            <a:ext cx="1648919" cy="642807"/>
          </a:xfrm>
          <a:prstGeom prst="rect">
            <a:avLst/>
          </a:prstGeom>
          <a:noFill/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 anchorCtr="0"/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sz="14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rd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Party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Automotive 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App</a:t>
            </a:r>
          </a:p>
        </p:txBody>
      </p:sp>
      <p:sp>
        <p:nvSpPr>
          <p:cNvPr id="18" name="Rechteck 8">
            <a:extLst>
              <a:ext uri="{FF2B5EF4-FFF2-40B4-BE49-F238E27FC236}">
                <a16:creationId xmlns:a16="http://schemas.microsoft.com/office/drawing/2014/main" id="{C1B7D886-DF85-5207-FD8D-1C1BBD7D30A8}"/>
              </a:ext>
            </a:extLst>
          </p:cNvPr>
          <p:cNvSpPr/>
          <p:nvPr/>
        </p:nvSpPr>
        <p:spPr>
          <a:xfrm>
            <a:off x="4586965" y="1723325"/>
            <a:ext cx="1197342" cy="642807"/>
          </a:xfrm>
          <a:prstGeom prst="rect">
            <a:avLst/>
          </a:prstGeom>
          <a:noFill/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 anchorCtr="0"/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sz="14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rd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Party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Application Server</a:t>
            </a:r>
          </a:p>
        </p:txBody>
      </p:sp>
      <p:pic>
        <p:nvPicPr>
          <p:cNvPr id="19" name="Picture 35">
            <a:extLst>
              <a:ext uri="{FF2B5EF4-FFF2-40B4-BE49-F238E27FC236}">
                <a16:creationId xmlns:a16="http://schemas.microsoft.com/office/drawing/2014/main" id="{AB0B22F2-1ABE-BC57-BB91-A98E907FAD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2899" y="1702595"/>
            <a:ext cx="735216" cy="735216"/>
          </a:xfrm>
          <a:prstGeom prst="rect">
            <a:avLst/>
          </a:prstGeom>
        </p:spPr>
      </p:pic>
      <p:cxnSp>
        <p:nvCxnSpPr>
          <p:cNvPr id="20" name="Straight Arrow Connector 43">
            <a:extLst>
              <a:ext uri="{FF2B5EF4-FFF2-40B4-BE49-F238E27FC236}">
                <a16:creationId xmlns:a16="http://schemas.microsoft.com/office/drawing/2014/main" id="{DAA9E8A5-0D6E-008C-D190-88911DAB1524}"/>
              </a:ext>
            </a:extLst>
          </p:cNvPr>
          <p:cNvCxnSpPr>
            <a:cxnSpLocks/>
          </p:cNvCxnSpPr>
          <p:nvPr/>
        </p:nvCxnSpPr>
        <p:spPr>
          <a:xfrm flipH="1">
            <a:off x="2841664" y="2097038"/>
            <a:ext cx="840086" cy="0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43">
            <a:extLst>
              <a:ext uri="{FF2B5EF4-FFF2-40B4-BE49-F238E27FC236}">
                <a16:creationId xmlns:a16="http://schemas.microsoft.com/office/drawing/2014/main" id="{80CACC31-C439-0A03-1288-07A3B4D0ADDA}"/>
              </a:ext>
            </a:extLst>
          </p:cNvPr>
          <p:cNvCxnSpPr>
            <a:cxnSpLocks/>
          </p:cNvCxnSpPr>
          <p:nvPr/>
        </p:nvCxnSpPr>
        <p:spPr>
          <a:xfrm>
            <a:off x="2785192" y="1967963"/>
            <a:ext cx="908312" cy="0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43">
            <a:extLst>
              <a:ext uri="{FF2B5EF4-FFF2-40B4-BE49-F238E27FC236}">
                <a16:creationId xmlns:a16="http://schemas.microsoft.com/office/drawing/2014/main" id="{48E0CB52-AF70-5656-E2A8-356E3CAAE630}"/>
              </a:ext>
            </a:extLst>
          </p:cNvPr>
          <p:cNvCxnSpPr>
            <a:cxnSpLocks/>
          </p:cNvCxnSpPr>
          <p:nvPr/>
        </p:nvCxnSpPr>
        <p:spPr>
          <a:xfrm flipV="1">
            <a:off x="2078074" y="2444397"/>
            <a:ext cx="0" cy="1517747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43">
            <a:extLst>
              <a:ext uri="{FF2B5EF4-FFF2-40B4-BE49-F238E27FC236}">
                <a16:creationId xmlns:a16="http://schemas.microsoft.com/office/drawing/2014/main" id="{3FFB5B91-008A-BEC7-FA5C-7EEAA957FAED}"/>
              </a:ext>
            </a:extLst>
          </p:cNvPr>
          <p:cNvCxnSpPr>
            <a:cxnSpLocks/>
          </p:cNvCxnSpPr>
          <p:nvPr/>
        </p:nvCxnSpPr>
        <p:spPr>
          <a:xfrm>
            <a:off x="2188085" y="2444397"/>
            <a:ext cx="0" cy="1456398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43">
            <a:extLst>
              <a:ext uri="{FF2B5EF4-FFF2-40B4-BE49-F238E27FC236}">
                <a16:creationId xmlns:a16="http://schemas.microsoft.com/office/drawing/2014/main" id="{EDF636E5-94DC-3E2A-59A5-BCDBB349E5F3}"/>
              </a:ext>
            </a:extLst>
          </p:cNvPr>
          <p:cNvCxnSpPr>
            <a:cxnSpLocks/>
          </p:cNvCxnSpPr>
          <p:nvPr/>
        </p:nvCxnSpPr>
        <p:spPr>
          <a:xfrm flipV="1">
            <a:off x="4309876" y="2488232"/>
            <a:ext cx="0" cy="1488961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43">
            <a:extLst>
              <a:ext uri="{FF2B5EF4-FFF2-40B4-BE49-F238E27FC236}">
                <a16:creationId xmlns:a16="http://schemas.microsoft.com/office/drawing/2014/main" id="{1CABA544-E6B0-33DD-73E9-E6F769A94DD8}"/>
              </a:ext>
            </a:extLst>
          </p:cNvPr>
          <p:cNvCxnSpPr>
            <a:cxnSpLocks/>
          </p:cNvCxnSpPr>
          <p:nvPr/>
        </p:nvCxnSpPr>
        <p:spPr>
          <a:xfrm>
            <a:off x="4419887" y="2488232"/>
            <a:ext cx="0" cy="1427612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Vorbereitung 8">
            <a:extLst>
              <a:ext uri="{FF2B5EF4-FFF2-40B4-BE49-F238E27FC236}">
                <a16:creationId xmlns:a16="http://schemas.microsoft.com/office/drawing/2014/main" id="{9E20FA21-15D8-9BC2-0C10-61E10F9742EA}"/>
              </a:ext>
            </a:extLst>
          </p:cNvPr>
          <p:cNvSpPr/>
          <p:nvPr/>
        </p:nvSpPr>
        <p:spPr>
          <a:xfrm>
            <a:off x="1301675" y="4050970"/>
            <a:ext cx="3861996" cy="1570589"/>
          </a:xfrm>
          <a:custGeom>
            <a:avLst/>
            <a:gdLst>
              <a:gd name="connsiteX0" fmla="*/ 0 w 10000"/>
              <a:gd name="connsiteY0" fmla="*/ 5000 h 10000"/>
              <a:gd name="connsiteX1" fmla="*/ 2000 w 10000"/>
              <a:gd name="connsiteY1" fmla="*/ 0 h 10000"/>
              <a:gd name="connsiteX2" fmla="*/ 8000 w 10000"/>
              <a:gd name="connsiteY2" fmla="*/ 0 h 10000"/>
              <a:gd name="connsiteX3" fmla="*/ 10000 w 10000"/>
              <a:gd name="connsiteY3" fmla="*/ 5000 h 10000"/>
              <a:gd name="connsiteX4" fmla="*/ 8000 w 10000"/>
              <a:gd name="connsiteY4" fmla="*/ 10000 h 10000"/>
              <a:gd name="connsiteX5" fmla="*/ 2000 w 10000"/>
              <a:gd name="connsiteY5" fmla="*/ 10000 h 10000"/>
              <a:gd name="connsiteX6" fmla="*/ 0 w 10000"/>
              <a:gd name="connsiteY6" fmla="*/ 5000 h 10000"/>
              <a:gd name="connsiteX0" fmla="*/ 0 w 9559"/>
              <a:gd name="connsiteY0" fmla="*/ 1198 h 10000"/>
              <a:gd name="connsiteX1" fmla="*/ 1559 w 9559"/>
              <a:gd name="connsiteY1" fmla="*/ 0 h 10000"/>
              <a:gd name="connsiteX2" fmla="*/ 7559 w 9559"/>
              <a:gd name="connsiteY2" fmla="*/ 0 h 10000"/>
              <a:gd name="connsiteX3" fmla="*/ 9559 w 9559"/>
              <a:gd name="connsiteY3" fmla="*/ 5000 h 10000"/>
              <a:gd name="connsiteX4" fmla="*/ 7559 w 9559"/>
              <a:gd name="connsiteY4" fmla="*/ 10000 h 10000"/>
              <a:gd name="connsiteX5" fmla="*/ 1559 w 9559"/>
              <a:gd name="connsiteY5" fmla="*/ 10000 h 10000"/>
              <a:gd name="connsiteX6" fmla="*/ 0 w 9559"/>
              <a:gd name="connsiteY6" fmla="*/ 1198 h 10000"/>
              <a:gd name="connsiteX0" fmla="*/ 0 w 10000"/>
              <a:gd name="connsiteY0" fmla="*/ 1198 h 10000"/>
              <a:gd name="connsiteX1" fmla="*/ 1110 w 10000"/>
              <a:gd name="connsiteY1" fmla="*/ 0 h 10000"/>
              <a:gd name="connsiteX2" fmla="*/ 7908 w 10000"/>
              <a:gd name="connsiteY2" fmla="*/ 0 h 10000"/>
              <a:gd name="connsiteX3" fmla="*/ 10000 w 10000"/>
              <a:gd name="connsiteY3" fmla="*/ 5000 h 10000"/>
              <a:gd name="connsiteX4" fmla="*/ 7908 w 10000"/>
              <a:gd name="connsiteY4" fmla="*/ 10000 h 10000"/>
              <a:gd name="connsiteX5" fmla="*/ 1631 w 10000"/>
              <a:gd name="connsiteY5" fmla="*/ 10000 h 10000"/>
              <a:gd name="connsiteX6" fmla="*/ 0 w 10000"/>
              <a:gd name="connsiteY6" fmla="*/ 1198 h 10000"/>
              <a:gd name="connsiteX0" fmla="*/ 0 w 10040"/>
              <a:gd name="connsiteY0" fmla="*/ 1198 h 10000"/>
              <a:gd name="connsiteX1" fmla="*/ 1110 w 10040"/>
              <a:gd name="connsiteY1" fmla="*/ 0 h 10000"/>
              <a:gd name="connsiteX2" fmla="*/ 7908 w 10040"/>
              <a:gd name="connsiteY2" fmla="*/ 0 h 10000"/>
              <a:gd name="connsiteX3" fmla="*/ 10040 w 10040"/>
              <a:gd name="connsiteY3" fmla="*/ 8182 h 10000"/>
              <a:gd name="connsiteX4" fmla="*/ 7908 w 10040"/>
              <a:gd name="connsiteY4" fmla="*/ 10000 h 10000"/>
              <a:gd name="connsiteX5" fmla="*/ 1631 w 10040"/>
              <a:gd name="connsiteY5" fmla="*/ 10000 h 10000"/>
              <a:gd name="connsiteX6" fmla="*/ 0 w 10040"/>
              <a:gd name="connsiteY6" fmla="*/ 1198 h 10000"/>
              <a:gd name="connsiteX0" fmla="*/ 0 w 10040"/>
              <a:gd name="connsiteY0" fmla="*/ 1198 h 10000"/>
              <a:gd name="connsiteX1" fmla="*/ 1110 w 10040"/>
              <a:gd name="connsiteY1" fmla="*/ 0 h 10000"/>
              <a:gd name="connsiteX2" fmla="*/ 7908 w 10040"/>
              <a:gd name="connsiteY2" fmla="*/ 0 h 10000"/>
              <a:gd name="connsiteX3" fmla="*/ 10040 w 10040"/>
              <a:gd name="connsiteY3" fmla="*/ 8182 h 10000"/>
              <a:gd name="connsiteX4" fmla="*/ 9070 w 10040"/>
              <a:gd name="connsiteY4" fmla="*/ 10000 h 10000"/>
              <a:gd name="connsiteX5" fmla="*/ 1631 w 10040"/>
              <a:gd name="connsiteY5" fmla="*/ 10000 h 10000"/>
              <a:gd name="connsiteX6" fmla="*/ 0 w 10040"/>
              <a:gd name="connsiteY6" fmla="*/ 1198 h 10000"/>
              <a:gd name="connsiteX0" fmla="*/ 0 w 9940"/>
              <a:gd name="connsiteY0" fmla="*/ 1198 h 10000"/>
              <a:gd name="connsiteX1" fmla="*/ 1110 w 9940"/>
              <a:gd name="connsiteY1" fmla="*/ 0 h 10000"/>
              <a:gd name="connsiteX2" fmla="*/ 7908 w 9940"/>
              <a:gd name="connsiteY2" fmla="*/ 0 h 10000"/>
              <a:gd name="connsiteX3" fmla="*/ 9940 w 9940"/>
              <a:gd name="connsiteY3" fmla="*/ 8141 h 10000"/>
              <a:gd name="connsiteX4" fmla="*/ 9070 w 9940"/>
              <a:gd name="connsiteY4" fmla="*/ 10000 h 10000"/>
              <a:gd name="connsiteX5" fmla="*/ 1631 w 9940"/>
              <a:gd name="connsiteY5" fmla="*/ 10000 h 10000"/>
              <a:gd name="connsiteX6" fmla="*/ 0 w 9940"/>
              <a:gd name="connsiteY6" fmla="*/ 1198 h 10000"/>
              <a:gd name="connsiteX0" fmla="*/ 0 w 10242"/>
              <a:gd name="connsiteY0" fmla="*/ 1198 h 10000"/>
              <a:gd name="connsiteX1" fmla="*/ 1117 w 10242"/>
              <a:gd name="connsiteY1" fmla="*/ 0 h 10000"/>
              <a:gd name="connsiteX2" fmla="*/ 7956 w 10242"/>
              <a:gd name="connsiteY2" fmla="*/ 0 h 10000"/>
              <a:gd name="connsiteX3" fmla="*/ 10242 w 10242"/>
              <a:gd name="connsiteY3" fmla="*/ 8967 h 10000"/>
              <a:gd name="connsiteX4" fmla="*/ 9125 w 10242"/>
              <a:gd name="connsiteY4" fmla="*/ 10000 h 10000"/>
              <a:gd name="connsiteX5" fmla="*/ 1641 w 10242"/>
              <a:gd name="connsiteY5" fmla="*/ 10000 h 10000"/>
              <a:gd name="connsiteX6" fmla="*/ 0 w 10242"/>
              <a:gd name="connsiteY6" fmla="*/ 1198 h 10000"/>
              <a:gd name="connsiteX0" fmla="*/ 0 w 10242"/>
              <a:gd name="connsiteY0" fmla="*/ 1198 h 10000"/>
              <a:gd name="connsiteX1" fmla="*/ 1117 w 10242"/>
              <a:gd name="connsiteY1" fmla="*/ 0 h 10000"/>
              <a:gd name="connsiteX2" fmla="*/ 7956 w 10242"/>
              <a:gd name="connsiteY2" fmla="*/ 0 h 10000"/>
              <a:gd name="connsiteX3" fmla="*/ 10242 w 10242"/>
              <a:gd name="connsiteY3" fmla="*/ 8967 h 10000"/>
              <a:gd name="connsiteX4" fmla="*/ 9367 w 10242"/>
              <a:gd name="connsiteY4" fmla="*/ 10000 h 10000"/>
              <a:gd name="connsiteX5" fmla="*/ 1641 w 10242"/>
              <a:gd name="connsiteY5" fmla="*/ 10000 h 10000"/>
              <a:gd name="connsiteX6" fmla="*/ 0 w 10242"/>
              <a:gd name="connsiteY6" fmla="*/ 1198 h 10000"/>
              <a:gd name="connsiteX0" fmla="*/ 0 w 9859"/>
              <a:gd name="connsiteY0" fmla="*/ 991 h 10000"/>
              <a:gd name="connsiteX1" fmla="*/ 734 w 9859"/>
              <a:gd name="connsiteY1" fmla="*/ 0 h 10000"/>
              <a:gd name="connsiteX2" fmla="*/ 7573 w 9859"/>
              <a:gd name="connsiteY2" fmla="*/ 0 h 10000"/>
              <a:gd name="connsiteX3" fmla="*/ 9859 w 9859"/>
              <a:gd name="connsiteY3" fmla="*/ 8967 h 10000"/>
              <a:gd name="connsiteX4" fmla="*/ 8984 w 9859"/>
              <a:gd name="connsiteY4" fmla="*/ 10000 h 10000"/>
              <a:gd name="connsiteX5" fmla="*/ 1258 w 9859"/>
              <a:gd name="connsiteY5" fmla="*/ 10000 h 10000"/>
              <a:gd name="connsiteX6" fmla="*/ 0 w 9859"/>
              <a:gd name="connsiteY6" fmla="*/ 991 h 10000"/>
              <a:gd name="connsiteX0" fmla="*/ 0 w 10000"/>
              <a:gd name="connsiteY0" fmla="*/ 991 h 10000"/>
              <a:gd name="connsiteX1" fmla="*/ 744 w 10000"/>
              <a:gd name="connsiteY1" fmla="*/ 0 h 10000"/>
              <a:gd name="connsiteX2" fmla="*/ 7681 w 10000"/>
              <a:gd name="connsiteY2" fmla="*/ 0 h 10000"/>
              <a:gd name="connsiteX3" fmla="*/ 10000 w 10000"/>
              <a:gd name="connsiteY3" fmla="*/ 8967 h 10000"/>
              <a:gd name="connsiteX4" fmla="*/ 9112 w 10000"/>
              <a:gd name="connsiteY4" fmla="*/ 10000 h 10000"/>
              <a:gd name="connsiteX5" fmla="*/ 2114 w 10000"/>
              <a:gd name="connsiteY5" fmla="*/ 9959 h 10000"/>
              <a:gd name="connsiteX6" fmla="*/ 0 w 10000"/>
              <a:gd name="connsiteY6" fmla="*/ 991 h 10000"/>
              <a:gd name="connsiteX0" fmla="*/ 0 w 10102"/>
              <a:gd name="connsiteY0" fmla="*/ 784 h 10000"/>
              <a:gd name="connsiteX1" fmla="*/ 846 w 10102"/>
              <a:gd name="connsiteY1" fmla="*/ 0 h 10000"/>
              <a:gd name="connsiteX2" fmla="*/ 7783 w 10102"/>
              <a:gd name="connsiteY2" fmla="*/ 0 h 10000"/>
              <a:gd name="connsiteX3" fmla="*/ 10102 w 10102"/>
              <a:gd name="connsiteY3" fmla="*/ 8967 h 10000"/>
              <a:gd name="connsiteX4" fmla="*/ 9214 w 10102"/>
              <a:gd name="connsiteY4" fmla="*/ 10000 h 10000"/>
              <a:gd name="connsiteX5" fmla="*/ 2216 w 10102"/>
              <a:gd name="connsiteY5" fmla="*/ 9959 h 10000"/>
              <a:gd name="connsiteX6" fmla="*/ 0 w 10102"/>
              <a:gd name="connsiteY6" fmla="*/ 784 h 10000"/>
              <a:gd name="connsiteX0" fmla="*/ 0 w 10102"/>
              <a:gd name="connsiteY0" fmla="*/ 784 h 10000"/>
              <a:gd name="connsiteX1" fmla="*/ 846 w 10102"/>
              <a:gd name="connsiteY1" fmla="*/ 0 h 10000"/>
              <a:gd name="connsiteX2" fmla="*/ 7783 w 10102"/>
              <a:gd name="connsiteY2" fmla="*/ 0 h 10000"/>
              <a:gd name="connsiteX3" fmla="*/ 10102 w 10102"/>
              <a:gd name="connsiteY3" fmla="*/ 8967 h 10000"/>
              <a:gd name="connsiteX4" fmla="*/ 9214 w 10102"/>
              <a:gd name="connsiteY4" fmla="*/ 10000 h 10000"/>
              <a:gd name="connsiteX5" fmla="*/ 2461 w 10102"/>
              <a:gd name="connsiteY5" fmla="*/ 10000 h 10000"/>
              <a:gd name="connsiteX6" fmla="*/ 0 w 10102"/>
              <a:gd name="connsiteY6" fmla="*/ 784 h 10000"/>
              <a:gd name="connsiteX0" fmla="*/ 0 w 10102"/>
              <a:gd name="connsiteY0" fmla="*/ 784 h 10000"/>
              <a:gd name="connsiteX1" fmla="*/ 846 w 10102"/>
              <a:gd name="connsiteY1" fmla="*/ 0 h 10000"/>
              <a:gd name="connsiteX2" fmla="*/ 7783 w 10102"/>
              <a:gd name="connsiteY2" fmla="*/ 0 h 10000"/>
              <a:gd name="connsiteX3" fmla="*/ 10102 w 10102"/>
              <a:gd name="connsiteY3" fmla="*/ 8967 h 10000"/>
              <a:gd name="connsiteX4" fmla="*/ 9214 w 10102"/>
              <a:gd name="connsiteY4" fmla="*/ 10000 h 10000"/>
              <a:gd name="connsiteX5" fmla="*/ 1874 w 10102"/>
              <a:gd name="connsiteY5" fmla="*/ 8853 h 10000"/>
              <a:gd name="connsiteX6" fmla="*/ 0 w 10102"/>
              <a:gd name="connsiteY6" fmla="*/ 784 h 10000"/>
              <a:gd name="connsiteX0" fmla="*/ 0 w 10102"/>
              <a:gd name="connsiteY0" fmla="*/ 784 h 8967"/>
              <a:gd name="connsiteX1" fmla="*/ 846 w 10102"/>
              <a:gd name="connsiteY1" fmla="*/ 0 h 8967"/>
              <a:gd name="connsiteX2" fmla="*/ 7783 w 10102"/>
              <a:gd name="connsiteY2" fmla="*/ 0 h 8967"/>
              <a:gd name="connsiteX3" fmla="*/ 10102 w 10102"/>
              <a:gd name="connsiteY3" fmla="*/ 8967 h 8967"/>
              <a:gd name="connsiteX4" fmla="*/ 8971 w 10102"/>
              <a:gd name="connsiteY4" fmla="*/ 8716 h 8967"/>
              <a:gd name="connsiteX5" fmla="*/ 1874 w 10102"/>
              <a:gd name="connsiteY5" fmla="*/ 8853 h 8967"/>
              <a:gd name="connsiteX6" fmla="*/ 0 w 10102"/>
              <a:gd name="connsiteY6" fmla="*/ 784 h 8967"/>
              <a:gd name="connsiteX0" fmla="*/ 0 w 9499"/>
              <a:gd name="connsiteY0" fmla="*/ 874 h 9873"/>
              <a:gd name="connsiteX1" fmla="*/ 837 w 9499"/>
              <a:gd name="connsiteY1" fmla="*/ 0 h 9873"/>
              <a:gd name="connsiteX2" fmla="*/ 7704 w 9499"/>
              <a:gd name="connsiteY2" fmla="*/ 0 h 9873"/>
              <a:gd name="connsiteX3" fmla="*/ 9499 w 9499"/>
              <a:gd name="connsiteY3" fmla="*/ 8619 h 9873"/>
              <a:gd name="connsiteX4" fmla="*/ 8880 w 9499"/>
              <a:gd name="connsiteY4" fmla="*/ 9720 h 9873"/>
              <a:gd name="connsiteX5" fmla="*/ 1855 w 9499"/>
              <a:gd name="connsiteY5" fmla="*/ 9873 h 9873"/>
              <a:gd name="connsiteX6" fmla="*/ 0 w 9499"/>
              <a:gd name="connsiteY6" fmla="*/ 874 h 9873"/>
              <a:gd name="connsiteX0" fmla="*/ 0 w 9895"/>
              <a:gd name="connsiteY0" fmla="*/ 1092 h 10000"/>
              <a:gd name="connsiteX1" fmla="*/ 776 w 9895"/>
              <a:gd name="connsiteY1" fmla="*/ 0 h 10000"/>
              <a:gd name="connsiteX2" fmla="*/ 8005 w 9895"/>
              <a:gd name="connsiteY2" fmla="*/ 0 h 10000"/>
              <a:gd name="connsiteX3" fmla="*/ 9895 w 9895"/>
              <a:gd name="connsiteY3" fmla="*/ 8730 h 10000"/>
              <a:gd name="connsiteX4" fmla="*/ 9243 w 9895"/>
              <a:gd name="connsiteY4" fmla="*/ 9845 h 10000"/>
              <a:gd name="connsiteX5" fmla="*/ 1848 w 9895"/>
              <a:gd name="connsiteY5" fmla="*/ 10000 h 10000"/>
              <a:gd name="connsiteX6" fmla="*/ 0 w 9895"/>
              <a:gd name="connsiteY6" fmla="*/ 1092 h 10000"/>
              <a:gd name="connsiteX0" fmla="*/ 0 w 10000"/>
              <a:gd name="connsiteY0" fmla="*/ 1092 h 10000"/>
              <a:gd name="connsiteX1" fmla="*/ 784 w 10000"/>
              <a:gd name="connsiteY1" fmla="*/ 0 h 10000"/>
              <a:gd name="connsiteX2" fmla="*/ 8090 w 10000"/>
              <a:gd name="connsiteY2" fmla="*/ 0 h 10000"/>
              <a:gd name="connsiteX3" fmla="*/ 10000 w 10000"/>
              <a:gd name="connsiteY3" fmla="*/ 8730 h 10000"/>
              <a:gd name="connsiteX4" fmla="*/ 9192 w 10000"/>
              <a:gd name="connsiteY4" fmla="*/ 10000 h 10000"/>
              <a:gd name="connsiteX5" fmla="*/ 1868 w 10000"/>
              <a:gd name="connsiteY5" fmla="*/ 10000 h 10000"/>
              <a:gd name="connsiteX6" fmla="*/ 0 w 10000"/>
              <a:gd name="connsiteY6" fmla="*/ 1092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0" h="10000">
                <a:moveTo>
                  <a:pt x="0" y="1092"/>
                </a:moveTo>
                <a:lnTo>
                  <a:pt x="784" y="0"/>
                </a:lnTo>
                <a:lnTo>
                  <a:pt x="8090" y="0"/>
                </a:lnTo>
                <a:lnTo>
                  <a:pt x="10000" y="8730"/>
                </a:lnTo>
                <a:lnTo>
                  <a:pt x="9192" y="10000"/>
                </a:lnTo>
                <a:lnTo>
                  <a:pt x="1868" y="10000"/>
                </a:lnTo>
                <a:lnTo>
                  <a:pt x="0" y="1092"/>
                </a:ln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Arrow Connector 43">
            <a:extLst>
              <a:ext uri="{FF2B5EF4-FFF2-40B4-BE49-F238E27FC236}">
                <a16:creationId xmlns:a16="http://schemas.microsoft.com/office/drawing/2014/main" id="{25EBFE9B-4130-3BFA-3BDE-178925F769ED}"/>
              </a:ext>
            </a:extLst>
          </p:cNvPr>
          <p:cNvCxnSpPr>
            <a:cxnSpLocks/>
          </p:cNvCxnSpPr>
          <p:nvPr/>
        </p:nvCxnSpPr>
        <p:spPr>
          <a:xfrm flipH="1">
            <a:off x="2812630" y="4836264"/>
            <a:ext cx="840086" cy="0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56">
            <a:extLst>
              <a:ext uri="{FF2B5EF4-FFF2-40B4-BE49-F238E27FC236}">
                <a16:creationId xmlns:a16="http://schemas.microsoft.com/office/drawing/2014/main" id="{961C3713-2F1E-8088-3BC3-1E44B6D2DEAF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45543" y="4623873"/>
            <a:ext cx="659683" cy="659683"/>
          </a:xfrm>
          <a:prstGeom prst="rect">
            <a:avLst/>
          </a:prstGeom>
        </p:spPr>
      </p:pic>
      <p:pic>
        <p:nvPicPr>
          <p:cNvPr id="31" name="Picture 10">
            <a:extLst>
              <a:ext uri="{FF2B5EF4-FFF2-40B4-BE49-F238E27FC236}">
                <a16:creationId xmlns:a16="http://schemas.microsoft.com/office/drawing/2014/main" id="{96DDBDCF-9B45-2616-63AE-F64BF136E5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5581" y="4637807"/>
            <a:ext cx="607230" cy="607230"/>
          </a:xfrm>
          <a:prstGeom prst="rect">
            <a:avLst/>
          </a:prstGeom>
        </p:spPr>
      </p:pic>
      <p:cxnSp>
        <p:nvCxnSpPr>
          <p:cNvPr id="32" name="Straight Arrow Connector 43">
            <a:extLst>
              <a:ext uri="{FF2B5EF4-FFF2-40B4-BE49-F238E27FC236}">
                <a16:creationId xmlns:a16="http://schemas.microsoft.com/office/drawing/2014/main" id="{F3B52CD9-D0A2-EC98-4B0F-04D69E1BBD46}"/>
              </a:ext>
            </a:extLst>
          </p:cNvPr>
          <p:cNvCxnSpPr>
            <a:cxnSpLocks/>
          </p:cNvCxnSpPr>
          <p:nvPr/>
        </p:nvCxnSpPr>
        <p:spPr>
          <a:xfrm>
            <a:off x="2767905" y="4999455"/>
            <a:ext cx="908312" cy="0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feld 32">
            <a:extLst>
              <a:ext uri="{FF2B5EF4-FFF2-40B4-BE49-F238E27FC236}">
                <a16:creationId xmlns:a16="http://schemas.microsoft.com/office/drawing/2014/main" id="{323EDD4B-084A-6A36-E35D-60140BBDAC57}"/>
              </a:ext>
            </a:extLst>
          </p:cNvPr>
          <p:cNvSpPr txBox="1"/>
          <p:nvPr/>
        </p:nvSpPr>
        <p:spPr>
          <a:xfrm>
            <a:off x="1967374" y="4173314"/>
            <a:ext cx="2474815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ea typeface="Calibri"/>
                <a:cs typeface="Calibri"/>
              </a:rPr>
              <a:t>Adapt and extend the existing </a:t>
            </a:r>
            <a:r>
              <a:rPr lang="en-US" sz="1400" dirty="0">
                <a:solidFill>
                  <a:schemeClr val="bg1"/>
                </a:solidFill>
                <a:ea typeface="Calibri"/>
                <a:cs typeface="Calibri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UnifiedPush</a:t>
            </a:r>
            <a:r>
              <a:rPr lang="en-US" sz="1400" dirty="0">
                <a:solidFill>
                  <a:schemeClr val="bg1"/>
                </a:solidFill>
                <a:ea typeface="Calibri"/>
                <a:cs typeface="Calibri"/>
              </a:rPr>
              <a:t> specification</a:t>
            </a:r>
            <a:r>
              <a:rPr lang="en-US" sz="1400" baseline="30000" dirty="0">
                <a:solidFill>
                  <a:schemeClr val="bg1"/>
                </a:solidFill>
                <a:ea typeface="Calibri"/>
                <a:cs typeface="Calibri"/>
              </a:rPr>
              <a:t>1</a:t>
            </a:r>
            <a:endParaRPr lang="en-US" sz="1400" b="1" baseline="30000" dirty="0">
              <a:solidFill>
                <a:schemeClr val="bg1"/>
              </a:solidFill>
              <a:ea typeface="Calibri"/>
              <a:cs typeface="Calibri"/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ECF1E23E-08EB-0500-9186-D1E2CD2FA8D8}"/>
              </a:ext>
            </a:extLst>
          </p:cNvPr>
          <p:cNvSpPr txBox="1"/>
          <p:nvPr/>
        </p:nvSpPr>
        <p:spPr>
          <a:xfrm>
            <a:off x="538195" y="5813580"/>
            <a:ext cx="577627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baseline="30000" dirty="0">
                <a:ea typeface="Calibri"/>
                <a:cs typeface="Calibri"/>
              </a:rPr>
              <a:t>1 </a:t>
            </a:r>
            <a:r>
              <a:rPr lang="en-US" sz="1200" dirty="0">
                <a:ea typeface="Calibri"/>
                <a:cs typeface="Calibri"/>
              </a:rPr>
              <a:t>Changes to the </a:t>
            </a:r>
            <a:r>
              <a:rPr lang="en-US" sz="1200" dirty="0">
                <a:ea typeface="Calibri"/>
                <a:cs typeface="Calibri"/>
                <a:hlinkClick r:id="rId6"/>
              </a:rPr>
              <a:t>UnifiedPush</a:t>
            </a:r>
            <a:r>
              <a:rPr lang="en-US" sz="1200" dirty="0">
                <a:ea typeface="Calibri"/>
                <a:cs typeface="Calibri"/>
              </a:rPr>
              <a:t> Android specification are necessary to support all features from RFC8030 and RFC8292. 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9B352939-5750-E73F-9EBE-9BBB5A348062}"/>
              </a:ext>
            </a:extLst>
          </p:cNvPr>
          <p:cNvSpPr txBox="1"/>
          <p:nvPr/>
        </p:nvSpPr>
        <p:spPr>
          <a:xfrm>
            <a:off x="2457800" y="2120617"/>
            <a:ext cx="1570991" cy="86177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600" dirty="0">
                <a:solidFill>
                  <a:srgbClr val="7F5392"/>
                </a:solidFill>
              </a:rPr>
              <a:t>(RFC8030</a:t>
            </a:r>
          </a:p>
          <a:p>
            <a:pPr algn="ctr"/>
            <a:r>
              <a:rPr lang="en-US" sz="1600" dirty="0">
                <a:solidFill>
                  <a:srgbClr val="7F5392"/>
                </a:solidFill>
              </a:rPr>
              <a:t>+RFC8291</a:t>
            </a:r>
          </a:p>
          <a:p>
            <a:pPr algn="ctr"/>
            <a:r>
              <a:rPr lang="en-US" sz="1600" dirty="0">
                <a:solidFill>
                  <a:srgbClr val="7F5392"/>
                </a:solidFill>
                <a:ea typeface="Calibri"/>
                <a:cs typeface="Calibri"/>
              </a:rPr>
              <a:t>+RFC8292</a:t>
            </a:r>
            <a:r>
              <a:rPr lang="en-US" dirty="0">
                <a:solidFill>
                  <a:srgbClr val="7F5392"/>
                </a:solidFill>
                <a:ea typeface="Calibri"/>
                <a:cs typeface="Calibri"/>
              </a:rPr>
              <a:t>)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0E6EC0EB-9E8E-660D-8C00-B9D91A9A9010}"/>
              </a:ext>
            </a:extLst>
          </p:cNvPr>
          <p:cNvSpPr txBox="1"/>
          <p:nvPr/>
        </p:nvSpPr>
        <p:spPr>
          <a:xfrm>
            <a:off x="2469399" y="1570890"/>
            <a:ext cx="1570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7F5392"/>
                </a:solidFill>
              </a:rPr>
              <a:t>Web Push</a:t>
            </a:r>
            <a:endParaRPr lang="en-US" sz="2000" b="1" dirty="0">
              <a:solidFill>
                <a:srgbClr val="7F5392"/>
              </a:solidFill>
            </a:endParaRPr>
          </a:p>
        </p:txBody>
      </p:sp>
      <p:sp>
        <p:nvSpPr>
          <p:cNvPr id="37" name="Title 4">
            <a:extLst>
              <a:ext uri="{FF2B5EF4-FFF2-40B4-BE49-F238E27FC236}">
                <a16:creationId xmlns:a16="http://schemas.microsoft.com/office/drawing/2014/main" id="{9352B84A-9165-7B1F-6225-3AE480D470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</p:spPr>
        <p:txBody>
          <a:bodyPr/>
          <a:lstStyle/>
          <a:p>
            <a:r>
              <a:rPr lang="en-US" dirty="0">
                <a:solidFill>
                  <a:srgbClr val="225995"/>
                </a:solidFill>
              </a:rPr>
              <a:t>Proposal</a:t>
            </a:r>
            <a:endParaRPr lang="en-US" baseline="30000" dirty="0">
              <a:solidFill>
                <a:srgbClr val="225995"/>
              </a:solidFill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AE601906-5342-2A55-214E-87076C218F78}"/>
              </a:ext>
            </a:extLst>
          </p:cNvPr>
          <p:cNvSpPr txBox="1"/>
          <p:nvPr/>
        </p:nvSpPr>
        <p:spPr>
          <a:xfrm>
            <a:off x="6225714" y="1341922"/>
            <a:ext cx="542333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Extend UnifiedPush to support these features</a:t>
            </a:r>
          </a:p>
          <a:p>
            <a:pPr marL="742950" lvl="1" indent="-285750">
              <a:buFont typeface="Symbol" pitchFamily="2" charset="2"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Push server &lt;-&gt; app server API:	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switch to a fully Web Push compatible API</a:t>
            </a:r>
          </a:p>
          <a:p>
            <a:pPr marL="742950" lvl="1" indent="-285750">
              <a:buFont typeface="Symbol" pitchFamily="2" charset="2"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Client side &lt;-&gt; App-Distributor API: 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extend the existing UnifiedPush specification to support the changes in the server side API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Keeps the main characteristics of UnifiedPush</a:t>
            </a:r>
          </a:p>
          <a:p>
            <a:pPr marL="800100" lvl="1" indent="-342900">
              <a:buFont typeface="Symbol" pitchFamily="2" charset="2"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All distributors are compatible with all apps</a:t>
            </a:r>
          </a:p>
          <a:p>
            <a:pPr marL="800100" lvl="1" indent="-342900">
              <a:buFont typeface="Symbol" pitchFamily="2" charset="2"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Separate specification for the server and the client giving a lot of freedom to the implementation </a:t>
            </a:r>
          </a:p>
        </p:txBody>
      </p:sp>
    </p:spTree>
    <p:extLst>
      <p:ext uri="{BB962C8B-B14F-4D97-AF65-F5344CB8AC3E}">
        <p14:creationId xmlns:p14="http://schemas.microsoft.com/office/powerpoint/2010/main" val="15627101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A44B483E-9388-AD34-3BE0-4FD6D23C91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F52D997-E7B4-B26C-97A7-2BA679ED3D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©2022 COVESA</a:t>
            </a:r>
            <a:endParaRPr lang="en-US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273E99C-1A99-ABE4-2929-916FCD8C1201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26 January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AD49E3E3-DC52-46B7-6E3E-006DE7AC43E2}"/>
              </a:ext>
            </a:extLst>
          </p:cNvPr>
          <p:cNvSpPr/>
          <p:nvPr/>
        </p:nvSpPr>
        <p:spPr>
          <a:xfrm>
            <a:off x="3819854" y="1038562"/>
            <a:ext cx="2146434" cy="4712758"/>
          </a:xfrm>
          <a:prstGeom prst="rect">
            <a:avLst/>
          </a:prstGeom>
          <a:solidFill>
            <a:srgbClr val="3A94AE">
              <a:alpha val="2117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2088B9E4-FCEF-8911-480A-B779E77F7455}"/>
              </a:ext>
            </a:extLst>
          </p:cNvPr>
          <p:cNvGrpSpPr/>
          <p:nvPr/>
        </p:nvGrpSpPr>
        <p:grpSpPr>
          <a:xfrm>
            <a:off x="590384" y="1034145"/>
            <a:ext cx="2136321" cy="4713102"/>
            <a:chOff x="89967" y="1008436"/>
            <a:chExt cx="2146434" cy="5090279"/>
          </a:xfrm>
        </p:grpSpPr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2BE00CDA-E221-3A3F-64D9-56F677D6459D}"/>
                </a:ext>
              </a:extLst>
            </p:cNvPr>
            <p:cNvSpPr/>
            <p:nvPr/>
          </p:nvSpPr>
          <p:spPr>
            <a:xfrm>
              <a:off x="89967" y="1013265"/>
              <a:ext cx="2146434" cy="5085450"/>
            </a:xfrm>
            <a:prstGeom prst="rect">
              <a:avLst/>
            </a:prstGeom>
            <a:solidFill>
              <a:srgbClr val="7F5392">
                <a:alpha val="21176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B270DEDA-099A-7B49-C0C5-207DF829FE0A}"/>
                </a:ext>
              </a:extLst>
            </p:cNvPr>
            <p:cNvSpPr txBox="1"/>
            <p:nvPr/>
          </p:nvSpPr>
          <p:spPr>
            <a:xfrm>
              <a:off x="89967" y="1008436"/>
              <a:ext cx="1801578" cy="5650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rgbClr val="225995"/>
                  </a:solidFill>
                </a:rPr>
                <a:t>Integrated / Provided by the OEM</a:t>
              </a:r>
            </a:p>
          </p:txBody>
        </p:sp>
      </p:grpSp>
      <p:sp>
        <p:nvSpPr>
          <p:cNvPr id="13" name="Textfeld 12">
            <a:extLst>
              <a:ext uri="{FF2B5EF4-FFF2-40B4-BE49-F238E27FC236}">
                <a16:creationId xmlns:a16="http://schemas.microsoft.com/office/drawing/2014/main" id="{3A08477E-CAAC-19B4-01FE-60F7BCE07DF2}"/>
              </a:ext>
            </a:extLst>
          </p:cNvPr>
          <p:cNvSpPr txBox="1"/>
          <p:nvPr/>
        </p:nvSpPr>
        <p:spPr>
          <a:xfrm>
            <a:off x="3819854" y="1034145"/>
            <a:ext cx="25396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225995"/>
                </a:solidFill>
              </a:rPr>
              <a:t>Provided by the 3</a:t>
            </a:r>
            <a:r>
              <a:rPr lang="en-US" sz="1400" b="1" baseline="30000" dirty="0">
                <a:solidFill>
                  <a:srgbClr val="225995"/>
                </a:solidFill>
              </a:rPr>
              <a:t>rd</a:t>
            </a:r>
            <a:r>
              <a:rPr lang="en-US" sz="1400" b="1" dirty="0">
                <a:solidFill>
                  <a:srgbClr val="225995"/>
                </a:solidFill>
              </a:rPr>
              <a:t> party</a:t>
            </a:r>
          </a:p>
        </p:txBody>
      </p:sp>
      <p:pic>
        <p:nvPicPr>
          <p:cNvPr id="14" name="Picture 35">
            <a:extLst>
              <a:ext uri="{FF2B5EF4-FFF2-40B4-BE49-F238E27FC236}">
                <a16:creationId xmlns:a16="http://schemas.microsoft.com/office/drawing/2014/main" id="{06694F12-E366-0CE4-4E45-2AC1B71E8B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5885" y="1709181"/>
            <a:ext cx="735216" cy="735216"/>
          </a:xfrm>
          <a:prstGeom prst="rect">
            <a:avLst/>
          </a:prstGeom>
        </p:spPr>
      </p:pic>
      <p:sp>
        <p:nvSpPr>
          <p:cNvPr id="15" name="Rechteck 8">
            <a:extLst>
              <a:ext uri="{FF2B5EF4-FFF2-40B4-BE49-F238E27FC236}">
                <a16:creationId xmlns:a16="http://schemas.microsoft.com/office/drawing/2014/main" id="{61370536-B876-EAFA-FC18-BD48088E6F3B}"/>
              </a:ext>
            </a:extLst>
          </p:cNvPr>
          <p:cNvSpPr/>
          <p:nvPr/>
        </p:nvSpPr>
        <p:spPr>
          <a:xfrm>
            <a:off x="599937" y="1478676"/>
            <a:ext cx="1313605" cy="1210605"/>
          </a:xfrm>
          <a:prstGeom prst="rect">
            <a:avLst/>
          </a:prstGeom>
          <a:noFill/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 anchorCtr="0"/>
          <a:lstStyle/>
          <a:p>
            <a:pPr algn="r"/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Push server</a:t>
            </a:r>
          </a:p>
          <a:p>
            <a:pPr algn="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corresponding to the distributor app</a:t>
            </a:r>
          </a:p>
        </p:txBody>
      </p:sp>
      <p:sp>
        <p:nvSpPr>
          <p:cNvPr id="16" name="Rechteck 8">
            <a:extLst>
              <a:ext uri="{FF2B5EF4-FFF2-40B4-BE49-F238E27FC236}">
                <a16:creationId xmlns:a16="http://schemas.microsoft.com/office/drawing/2014/main" id="{2B852D6F-9FD9-0E98-FC39-2882B0216CDB}"/>
              </a:ext>
            </a:extLst>
          </p:cNvPr>
          <p:cNvSpPr/>
          <p:nvPr/>
        </p:nvSpPr>
        <p:spPr>
          <a:xfrm>
            <a:off x="454080" y="4527205"/>
            <a:ext cx="1541953" cy="855335"/>
          </a:xfrm>
          <a:prstGeom prst="rect">
            <a:avLst/>
          </a:prstGeom>
          <a:noFill/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 anchorCtr="0"/>
          <a:lstStyle/>
          <a:p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                      </a:t>
            </a:r>
          </a:p>
          <a:p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Distributor</a:t>
            </a:r>
          </a:p>
          <a:p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    App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18CC4103-3026-2799-FDB3-5F59306880CE}"/>
              </a:ext>
            </a:extLst>
          </p:cNvPr>
          <p:cNvSpPr/>
          <p:nvPr/>
        </p:nvSpPr>
        <p:spPr>
          <a:xfrm>
            <a:off x="4733048" y="4318777"/>
            <a:ext cx="1648919" cy="642807"/>
          </a:xfrm>
          <a:prstGeom prst="rect">
            <a:avLst/>
          </a:prstGeom>
          <a:noFill/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 anchorCtr="0"/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sz="14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rd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Party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Automotive 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App</a:t>
            </a:r>
          </a:p>
        </p:txBody>
      </p:sp>
      <p:sp>
        <p:nvSpPr>
          <p:cNvPr id="18" name="Rechteck 8">
            <a:extLst>
              <a:ext uri="{FF2B5EF4-FFF2-40B4-BE49-F238E27FC236}">
                <a16:creationId xmlns:a16="http://schemas.microsoft.com/office/drawing/2014/main" id="{C1B7D886-DF85-5207-FD8D-1C1BBD7D30A8}"/>
              </a:ext>
            </a:extLst>
          </p:cNvPr>
          <p:cNvSpPr/>
          <p:nvPr/>
        </p:nvSpPr>
        <p:spPr>
          <a:xfrm>
            <a:off x="4586965" y="1723325"/>
            <a:ext cx="1197342" cy="642807"/>
          </a:xfrm>
          <a:prstGeom prst="rect">
            <a:avLst/>
          </a:prstGeom>
          <a:noFill/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 anchorCtr="0"/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sz="14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rd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Party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Application Server</a:t>
            </a:r>
          </a:p>
        </p:txBody>
      </p:sp>
      <p:pic>
        <p:nvPicPr>
          <p:cNvPr id="19" name="Picture 35">
            <a:extLst>
              <a:ext uri="{FF2B5EF4-FFF2-40B4-BE49-F238E27FC236}">
                <a16:creationId xmlns:a16="http://schemas.microsoft.com/office/drawing/2014/main" id="{AB0B22F2-1ABE-BC57-BB91-A98E907FAD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2899" y="1702595"/>
            <a:ext cx="735216" cy="735216"/>
          </a:xfrm>
          <a:prstGeom prst="rect">
            <a:avLst/>
          </a:prstGeom>
        </p:spPr>
      </p:pic>
      <p:cxnSp>
        <p:nvCxnSpPr>
          <p:cNvPr id="20" name="Straight Arrow Connector 43">
            <a:extLst>
              <a:ext uri="{FF2B5EF4-FFF2-40B4-BE49-F238E27FC236}">
                <a16:creationId xmlns:a16="http://schemas.microsoft.com/office/drawing/2014/main" id="{DAA9E8A5-0D6E-008C-D190-88911DAB1524}"/>
              </a:ext>
            </a:extLst>
          </p:cNvPr>
          <p:cNvCxnSpPr>
            <a:cxnSpLocks/>
          </p:cNvCxnSpPr>
          <p:nvPr/>
        </p:nvCxnSpPr>
        <p:spPr>
          <a:xfrm flipH="1">
            <a:off x="2841664" y="2097038"/>
            <a:ext cx="840086" cy="0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43">
            <a:extLst>
              <a:ext uri="{FF2B5EF4-FFF2-40B4-BE49-F238E27FC236}">
                <a16:creationId xmlns:a16="http://schemas.microsoft.com/office/drawing/2014/main" id="{80CACC31-C439-0A03-1288-07A3B4D0ADDA}"/>
              </a:ext>
            </a:extLst>
          </p:cNvPr>
          <p:cNvCxnSpPr>
            <a:cxnSpLocks/>
          </p:cNvCxnSpPr>
          <p:nvPr/>
        </p:nvCxnSpPr>
        <p:spPr>
          <a:xfrm>
            <a:off x="2785192" y="1967963"/>
            <a:ext cx="908312" cy="0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43">
            <a:extLst>
              <a:ext uri="{FF2B5EF4-FFF2-40B4-BE49-F238E27FC236}">
                <a16:creationId xmlns:a16="http://schemas.microsoft.com/office/drawing/2014/main" id="{48E0CB52-AF70-5656-E2A8-356E3CAAE630}"/>
              </a:ext>
            </a:extLst>
          </p:cNvPr>
          <p:cNvCxnSpPr>
            <a:cxnSpLocks/>
          </p:cNvCxnSpPr>
          <p:nvPr/>
        </p:nvCxnSpPr>
        <p:spPr>
          <a:xfrm flipV="1">
            <a:off x="2078074" y="2444397"/>
            <a:ext cx="0" cy="1517747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43">
            <a:extLst>
              <a:ext uri="{FF2B5EF4-FFF2-40B4-BE49-F238E27FC236}">
                <a16:creationId xmlns:a16="http://schemas.microsoft.com/office/drawing/2014/main" id="{3FFB5B91-008A-BEC7-FA5C-7EEAA957FAED}"/>
              </a:ext>
            </a:extLst>
          </p:cNvPr>
          <p:cNvCxnSpPr>
            <a:cxnSpLocks/>
          </p:cNvCxnSpPr>
          <p:nvPr/>
        </p:nvCxnSpPr>
        <p:spPr>
          <a:xfrm>
            <a:off x="2188085" y="2444397"/>
            <a:ext cx="0" cy="1456398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43">
            <a:extLst>
              <a:ext uri="{FF2B5EF4-FFF2-40B4-BE49-F238E27FC236}">
                <a16:creationId xmlns:a16="http://schemas.microsoft.com/office/drawing/2014/main" id="{EDF636E5-94DC-3E2A-59A5-BCDBB349E5F3}"/>
              </a:ext>
            </a:extLst>
          </p:cNvPr>
          <p:cNvCxnSpPr>
            <a:cxnSpLocks/>
          </p:cNvCxnSpPr>
          <p:nvPr/>
        </p:nvCxnSpPr>
        <p:spPr>
          <a:xfrm flipV="1">
            <a:off x="4309876" y="2488232"/>
            <a:ext cx="0" cy="1488961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43">
            <a:extLst>
              <a:ext uri="{FF2B5EF4-FFF2-40B4-BE49-F238E27FC236}">
                <a16:creationId xmlns:a16="http://schemas.microsoft.com/office/drawing/2014/main" id="{1CABA544-E6B0-33DD-73E9-E6F769A94DD8}"/>
              </a:ext>
            </a:extLst>
          </p:cNvPr>
          <p:cNvCxnSpPr>
            <a:cxnSpLocks/>
          </p:cNvCxnSpPr>
          <p:nvPr/>
        </p:nvCxnSpPr>
        <p:spPr>
          <a:xfrm>
            <a:off x="4419887" y="2488232"/>
            <a:ext cx="0" cy="1427612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Vorbereitung 8">
            <a:extLst>
              <a:ext uri="{FF2B5EF4-FFF2-40B4-BE49-F238E27FC236}">
                <a16:creationId xmlns:a16="http://schemas.microsoft.com/office/drawing/2014/main" id="{9E20FA21-15D8-9BC2-0C10-61E10F9742EA}"/>
              </a:ext>
            </a:extLst>
          </p:cNvPr>
          <p:cNvSpPr/>
          <p:nvPr/>
        </p:nvSpPr>
        <p:spPr>
          <a:xfrm>
            <a:off x="1301675" y="4050970"/>
            <a:ext cx="3861996" cy="1570589"/>
          </a:xfrm>
          <a:custGeom>
            <a:avLst/>
            <a:gdLst>
              <a:gd name="connsiteX0" fmla="*/ 0 w 10000"/>
              <a:gd name="connsiteY0" fmla="*/ 5000 h 10000"/>
              <a:gd name="connsiteX1" fmla="*/ 2000 w 10000"/>
              <a:gd name="connsiteY1" fmla="*/ 0 h 10000"/>
              <a:gd name="connsiteX2" fmla="*/ 8000 w 10000"/>
              <a:gd name="connsiteY2" fmla="*/ 0 h 10000"/>
              <a:gd name="connsiteX3" fmla="*/ 10000 w 10000"/>
              <a:gd name="connsiteY3" fmla="*/ 5000 h 10000"/>
              <a:gd name="connsiteX4" fmla="*/ 8000 w 10000"/>
              <a:gd name="connsiteY4" fmla="*/ 10000 h 10000"/>
              <a:gd name="connsiteX5" fmla="*/ 2000 w 10000"/>
              <a:gd name="connsiteY5" fmla="*/ 10000 h 10000"/>
              <a:gd name="connsiteX6" fmla="*/ 0 w 10000"/>
              <a:gd name="connsiteY6" fmla="*/ 5000 h 10000"/>
              <a:gd name="connsiteX0" fmla="*/ 0 w 9559"/>
              <a:gd name="connsiteY0" fmla="*/ 1198 h 10000"/>
              <a:gd name="connsiteX1" fmla="*/ 1559 w 9559"/>
              <a:gd name="connsiteY1" fmla="*/ 0 h 10000"/>
              <a:gd name="connsiteX2" fmla="*/ 7559 w 9559"/>
              <a:gd name="connsiteY2" fmla="*/ 0 h 10000"/>
              <a:gd name="connsiteX3" fmla="*/ 9559 w 9559"/>
              <a:gd name="connsiteY3" fmla="*/ 5000 h 10000"/>
              <a:gd name="connsiteX4" fmla="*/ 7559 w 9559"/>
              <a:gd name="connsiteY4" fmla="*/ 10000 h 10000"/>
              <a:gd name="connsiteX5" fmla="*/ 1559 w 9559"/>
              <a:gd name="connsiteY5" fmla="*/ 10000 h 10000"/>
              <a:gd name="connsiteX6" fmla="*/ 0 w 9559"/>
              <a:gd name="connsiteY6" fmla="*/ 1198 h 10000"/>
              <a:gd name="connsiteX0" fmla="*/ 0 w 10000"/>
              <a:gd name="connsiteY0" fmla="*/ 1198 h 10000"/>
              <a:gd name="connsiteX1" fmla="*/ 1110 w 10000"/>
              <a:gd name="connsiteY1" fmla="*/ 0 h 10000"/>
              <a:gd name="connsiteX2" fmla="*/ 7908 w 10000"/>
              <a:gd name="connsiteY2" fmla="*/ 0 h 10000"/>
              <a:gd name="connsiteX3" fmla="*/ 10000 w 10000"/>
              <a:gd name="connsiteY3" fmla="*/ 5000 h 10000"/>
              <a:gd name="connsiteX4" fmla="*/ 7908 w 10000"/>
              <a:gd name="connsiteY4" fmla="*/ 10000 h 10000"/>
              <a:gd name="connsiteX5" fmla="*/ 1631 w 10000"/>
              <a:gd name="connsiteY5" fmla="*/ 10000 h 10000"/>
              <a:gd name="connsiteX6" fmla="*/ 0 w 10000"/>
              <a:gd name="connsiteY6" fmla="*/ 1198 h 10000"/>
              <a:gd name="connsiteX0" fmla="*/ 0 w 10040"/>
              <a:gd name="connsiteY0" fmla="*/ 1198 h 10000"/>
              <a:gd name="connsiteX1" fmla="*/ 1110 w 10040"/>
              <a:gd name="connsiteY1" fmla="*/ 0 h 10000"/>
              <a:gd name="connsiteX2" fmla="*/ 7908 w 10040"/>
              <a:gd name="connsiteY2" fmla="*/ 0 h 10000"/>
              <a:gd name="connsiteX3" fmla="*/ 10040 w 10040"/>
              <a:gd name="connsiteY3" fmla="*/ 8182 h 10000"/>
              <a:gd name="connsiteX4" fmla="*/ 7908 w 10040"/>
              <a:gd name="connsiteY4" fmla="*/ 10000 h 10000"/>
              <a:gd name="connsiteX5" fmla="*/ 1631 w 10040"/>
              <a:gd name="connsiteY5" fmla="*/ 10000 h 10000"/>
              <a:gd name="connsiteX6" fmla="*/ 0 w 10040"/>
              <a:gd name="connsiteY6" fmla="*/ 1198 h 10000"/>
              <a:gd name="connsiteX0" fmla="*/ 0 w 10040"/>
              <a:gd name="connsiteY0" fmla="*/ 1198 h 10000"/>
              <a:gd name="connsiteX1" fmla="*/ 1110 w 10040"/>
              <a:gd name="connsiteY1" fmla="*/ 0 h 10000"/>
              <a:gd name="connsiteX2" fmla="*/ 7908 w 10040"/>
              <a:gd name="connsiteY2" fmla="*/ 0 h 10000"/>
              <a:gd name="connsiteX3" fmla="*/ 10040 w 10040"/>
              <a:gd name="connsiteY3" fmla="*/ 8182 h 10000"/>
              <a:gd name="connsiteX4" fmla="*/ 9070 w 10040"/>
              <a:gd name="connsiteY4" fmla="*/ 10000 h 10000"/>
              <a:gd name="connsiteX5" fmla="*/ 1631 w 10040"/>
              <a:gd name="connsiteY5" fmla="*/ 10000 h 10000"/>
              <a:gd name="connsiteX6" fmla="*/ 0 w 10040"/>
              <a:gd name="connsiteY6" fmla="*/ 1198 h 10000"/>
              <a:gd name="connsiteX0" fmla="*/ 0 w 9940"/>
              <a:gd name="connsiteY0" fmla="*/ 1198 h 10000"/>
              <a:gd name="connsiteX1" fmla="*/ 1110 w 9940"/>
              <a:gd name="connsiteY1" fmla="*/ 0 h 10000"/>
              <a:gd name="connsiteX2" fmla="*/ 7908 w 9940"/>
              <a:gd name="connsiteY2" fmla="*/ 0 h 10000"/>
              <a:gd name="connsiteX3" fmla="*/ 9940 w 9940"/>
              <a:gd name="connsiteY3" fmla="*/ 8141 h 10000"/>
              <a:gd name="connsiteX4" fmla="*/ 9070 w 9940"/>
              <a:gd name="connsiteY4" fmla="*/ 10000 h 10000"/>
              <a:gd name="connsiteX5" fmla="*/ 1631 w 9940"/>
              <a:gd name="connsiteY5" fmla="*/ 10000 h 10000"/>
              <a:gd name="connsiteX6" fmla="*/ 0 w 9940"/>
              <a:gd name="connsiteY6" fmla="*/ 1198 h 10000"/>
              <a:gd name="connsiteX0" fmla="*/ 0 w 10242"/>
              <a:gd name="connsiteY0" fmla="*/ 1198 h 10000"/>
              <a:gd name="connsiteX1" fmla="*/ 1117 w 10242"/>
              <a:gd name="connsiteY1" fmla="*/ 0 h 10000"/>
              <a:gd name="connsiteX2" fmla="*/ 7956 w 10242"/>
              <a:gd name="connsiteY2" fmla="*/ 0 h 10000"/>
              <a:gd name="connsiteX3" fmla="*/ 10242 w 10242"/>
              <a:gd name="connsiteY3" fmla="*/ 8967 h 10000"/>
              <a:gd name="connsiteX4" fmla="*/ 9125 w 10242"/>
              <a:gd name="connsiteY4" fmla="*/ 10000 h 10000"/>
              <a:gd name="connsiteX5" fmla="*/ 1641 w 10242"/>
              <a:gd name="connsiteY5" fmla="*/ 10000 h 10000"/>
              <a:gd name="connsiteX6" fmla="*/ 0 w 10242"/>
              <a:gd name="connsiteY6" fmla="*/ 1198 h 10000"/>
              <a:gd name="connsiteX0" fmla="*/ 0 w 10242"/>
              <a:gd name="connsiteY0" fmla="*/ 1198 h 10000"/>
              <a:gd name="connsiteX1" fmla="*/ 1117 w 10242"/>
              <a:gd name="connsiteY1" fmla="*/ 0 h 10000"/>
              <a:gd name="connsiteX2" fmla="*/ 7956 w 10242"/>
              <a:gd name="connsiteY2" fmla="*/ 0 h 10000"/>
              <a:gd name="connsiteX3" fmla="*/ 10242 w 10242"/>
              <a:gd name="connsiteY3" fmla="*/ 8967 h 10000"/>
              <a:gd name="connsiteX4" fmla="*/ 9367 w 10242"/>
              <a:gd name="connsiteY4" fmla="*/ 10000 h 10000"/>
              <a:gd name="connsiteX5" fmla="*/ 1641 w 10242"/>
              <a:gd name="connsiteY5" fmla="*/ 10000 h 10000"/>
              <a:gd name="connsiteX6" fmla="*/ 0 w 10242"/>
              <a:gd name="connsiteY6" fmla="*/ 1198 h 10000"/>
              <a:gd name="connsiteX0" fmla="*/ 0 w 9859"/>
              <a:gd name="connsiteY0" fmla="*/ 991 h 10000"/>
              <a:gd name="connsiteX1" fmla="*/ 734 w 9859"/>
              <a:gd name="connsiteY1" fmla="*/ 0 h 10000"/>
              <a:gd name="connsiteX2" fmla="*/ 7573 w 9859"/>
              <a:gd name="connsiteY2" fmla="*/ 0 h 10000"/>
              <a:gd name="connsiteX3" fmla="*/ 9859 w 9859"/>
              <a:gd name="connsiteY3" fmla="*/ 8967 h 10000"/>
              <a:gd name="connsiteX4" fmla="*/ 8984 w 9859"/>
              <a:gd name="connsiteY4" fmla="*/ 10000 h 10000"/>
              <a:gd name="connsiteX5" fmla="*/ 1258 w 9859"/>
              <a:gd name="connsiteY5" fmla="*/ 10000 h 10000"/>
              <a:gd name="connsiteX6" fmla="*/ 0 w 9859"/>
              <a:gd name="connsiteY6" fmla="*/ 991 h 10000"/>
              <a:gd name="connsiteX0" fmla="*/ 0 w 10000"/>
              <a:gd name="connsiteY0" fmla="*/ 991 h 10000"/>
              <a:gd name="connsiteX1" fmla="*/ 744 w 10000"/>
              <a:gd name="connsiteY1" fmla="*/ 0 h 10000"/>
              <a:gd name="connsiteX2" fmla="*/ 7681 w 10000"/>
              <a:gd name="connsiteY2" fmla="*/ 0 h 10000"/>
              <a:gd name="connsiteX3" fmla="*/ 10000 w 10000"/>
              <a:gd name="connsiteY3" fmla="*/ 8967 h 10000"/>
              <a:gd name="connsiteX4" fmla="*/ 9112 w 10000"/>
              <a:gd name="connsiteY4" fmla="*/ 10000 h 10000"/>
              <a:gd name="connsiteX5" fmla="*/ 2114 w 10000"/>
              <a:gd name="connsiteY5" fmla="*/ 9959 h 10000"/>
              <a:gd name="connsiteX6" fmla="*/ 0 w 10000"/>
              <a:gd name="connsiteY6" fmla="*/ 991 h 10000"/>
              <a:gd name="connsiteX0" fmla="*/ 0 w 10102"/>
              <a:gd name="connsiteY0" fmla="*/ 784 h 10000"/>
              <a:gd name="connsiteX1" fmla="*/ 846 w 10102"/>
              <a:gd name="connsiteY1" fmla="*/ 0 h 10000"/>
              <a:gd name="connsiteX2" fmla="*/ 7783 w 10102"/>
              <a:gd name="connsiteY2" fmla="*/ 0 h 10000"/>
              <a:gd name="connsiteX3" fmla="*/ 10102 w 10102"/>
              <a:gd name="connsiteY3" fmla="*/ 8967 h 10000"/>
              <a:gd name="connsiteX4" fmla="*/ 9214 w 10102"/>
              <a:gd name="connsiteY4" fmla="*/ 10000 h 10000"/>
              <a:gd name="connsiteX5" fmla="*/ 2216 w 10102"/>
              <a:gd name="connsiteY5" fmla="*/ 9959 h 10000"/>
              <a:gd name="connsiteX6" fmla="*/ 0 w 10102"/>
              <a:gd name="connsiteY6" fmla="*/ 784 h 10000"/>
              <a:gd name="connsiteX0" fmla="*/ 0 w 10102"/>
              <a:gd name="connsiteY0" fmla="*/ 784 h 10000"/>
              <a:gd name="connsiteX1" fmla="*/ 846 w 10102"/>
              <a:gd name="connsiteY1" fmla="*/ 0 h 10000"/>
              <a:gd name="connsiteX2" fmla="*/ 7783 w 10102"/>
              <a:gd name="connsiteY2" fmla="*/ 0 h 10000"/>
              <a:gd name="connsiteX3" fmla="*/ 10102 w 10102"/>
              <a:gd name="connsiteY3" fmla="*/ 8967 h 10000"/>
              <a:gd name="connsiteX4" fmla="*/ 9214 w 10102"/>
              <a:gd name="connsiteY4" fmla="*/ 10000 h 10000"/>
              <a:gd name="connsiteX5" fmla="*/ 2461 w 10102"/>
              <a:gd name="connsiteY5" fmla="*/ 10000 h 10000"/>
              <a:gd name="connsiteX6" fmla="*/ 0 w 10102"/>
              <a:gd name="connsiteY6" fmla="*/ 784 h 10000"/>
              <a:gd name="connsiteX0" fmla="*/ 0 w 10102"/>
              <a:gd name="connsiteY0" fmla="*/ 784 h 10000"/>
              <a:gd name="connsiteX1" fmla="*/ 846 w 10102"/>
              <a:gd name="connsiteY1" fmla="*/ 0 h 10000"/>
              <a:gd name="connsiteX2" fmla="*/ 7783 w 10102"/>
              <a:gd name="connsiteY2" fmla="*/ 0 h 10000"/>
              <a:gd name="connsiteX3" fmla="*/ 10102 w 10102"/>
              <a:gd name="connsiteY3" fmla="*/ 8967 h 10000"/>
              <a:gd name="connsiteX4" fmla="*/ 9214 w 10102"/>
              <a:gd name="connsiteY4" fmla="*/ 10000 h 10000"/>
              <a:gd name="connsiteX5" fmla="*/ 1874 w 10102"/>
              <a:gd name="connsiteY5" fmla="*/ 8853 h 10000"/>
              <a:gd name="connsiteX6" fmla="*/ 0 w 10102"/>
              <a:gd name="connsiteY6" fmla="*/ 784 h 10000"/>
              <a:gd name="connsiteX0" fmla="*/ 0 w 10102"/>
              <a:gd name="connsiteY0" fmla="*/ 784 h 8967"/>
              <a:gd name="connsiteX1" fmla="*/ 846 w 10102"/>
              <a:gd name="connsiteY1" fmla="*/ 0 h 8967"/>
              <a:gd name="connsiteX2" fmla="*/ 7783 w 10102"/>
              <a:gd name="connsiteY2" fmla="*/ 0 h 8967"/>
              <a:gd name="connsiteX3" fmla="*/ 10102 w 10102"/>
              <a:gd name="connsiteY3" fmla="*/ 8967 h 8967"/>
              <a:gd name="connsiteX4" fmla="*/ 8971 w 10102"/>
              <a:gd name="connsiteY4" fmla="*/ 8716 h 8967"/>
              <a:gd name="connsiteX5" fmla="*/ 1874 w 10102"/>
              <a:gd name="connsiteY5" fmla="*/ 8853 h 8967"/>
              <a:gd name="connsiteX6" fmla="*/ 0 w 10102"/>
              <a:gd name="connsiteY6" fmla="*/ 784 h 8967"/>
              <a:gd name="connsiteX0" fmla="*/ 0 w 9499"/>
              <a:gd name="connsiteY0" fmla="*/ 874 h 9873"/>
              <a:gd name="connsiteX1" fmla="*/ 837 w 9499"/>
              <a:gd name="connsiteY1" fmla="*/ 0 h 9873"/>
              <a:gd name="connsiteX2" fmla="*/ 7704 w 9499"/>
              <a:gd name="connsiteY2" fmla="*/ 0 h 9873"/>
              <a:gd name="connsiteX3" fmla="*/ 9499 w 9499"/>
              <a:gd name="connsiteY3" fmla="*/ 8619 h 9873"/>
              <a:gd name="connsiteX4" fmla="*/ 8880 w 9499"/>
              <a:gd name="connsiteY4" fmla="*/ 9720 h 9873"/>
              <a:gd name="connsiteX5" fmla="*/ 1855 w 9499"/>
              <a:gd name="connsiteY5" fmla="*/ 9873 h 9873"/>
              <a:gd name="connsiteX6" fmla="*/ 0 w 9499"/>
              <a:gd name="connsiteY6" fmla="*/ 874 h 9873"/>
              <a:gd name="connsiteX0" fmla="*/ 0 w 9895"/>
              <a:gd name="connsiteY0" fmla="*/ 1092 h 10000"/>
              <a:gd name="connsiteX1" fmla="*/ 776 w 9895"/>
              <a:gd name="connsiteY1" fmla="*/ 0 h 10000"/>
              <a:gd name="connsiteX2" fmla="*/ 8005 w 9895"/>
              <a:gd name="connsiteY2" fmla="*/ 0 h 10000"/>
              <a:gd name="connsiteX3" fmla="*/ 9895 w 9895"/>
              <a:gd name="connsiteY3" fmla="*/ 8730 h 10000"/>
              <a:gd name="connsiteX4" fmla="*/ 9243 w 9895"/>
              <a:gd name="connsiteY4" fmla="*/ 9845 h 10000"/>
              <a:gd name="connsiteX5" fmla="*/ 1848 w 9895"/>
              <a:gd name="connsiteY5" fmla="*/ 10000 h 10000"/>
              <a:gd name="connsiteX6" fmla="*/ 0 w 9895"/>
              <a:gd name="connsiteY6" fmla="*/ 1092 h 10000"/>
              <a:gd name="connsiteX0" fmla="*/ 0 w 10000"/>
              <a:gd name="connsiteY0" fmla="*/ 1092 h 10000"/>
              <a:gd name="connsiteX1" fmla="*/ 784 w 10000"/>
              <a:gd name="connsiteY1" fmla="*/ 0 h 10000"/>
              <a:gd name="connsiteX2" fmla="*/ 8090 w 10000"/>
              <a:gd name="connsiteY2" fmla="*/ 0 h 10000"/>
              <a:gd name="connsiteX3" fmla="*/ 10000 w 10000"/>
              <a:gd name="connsiteY3" fmla="*/ 8730 h 10000"/>
              <a:gd name="connsiteX4" fmla="*/ 9192 w 10000"/>
              <a:gd name="connsiteY4" fmla="*/ 10000 h 10000"/>
              <a:gd name="connsiteX5" fmla="*/ 1868 w 10000"/>
              <a:gd name="connsiteY5" fmla="*/ 10000 h 10000"/>
              <a:gd name="connsiteX6" fmla="*/ 0 w 10000"/>
              <a:gd name="connsiteY6" fmla="*/ 1092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0" h="10000">
                <a:moveTo>
                  <a:pt x="0" y="1092"/>
                </a:moveTo>
                <a:lnTo>
                  <a:pt x="784" y="0"/>
                </a:lnTo>
                <a:lnTo>
                  <a:pt x="8090" y="0"/>
                </a:lnTo>
                <a:lnTo>
                  <a:pt x="10000" y="8730"/>
                </a:lnTo>
                <a:lnTo>
                  <a:pt x="9192" y="10000"/>
                </a:lnTo>
                <a:lnTo>
                  <a:pt x="1868" y="10000"/>
                </a:lnTo>
                <a:lnTo>
                  <a:pt x="0" y="1092"/>
                </a:ln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Arrow Connector 43">
            <a:extLst>
              <a:ext uri="{FF2B5EF4-FFF2-40B4-BE49-F238E27FC236}">
                <a16:creationId xmlns:a16="http://schemas.microsoft.com/office/drawing/2014/main" id="{25EBFE9B-4130-3BFA-3BDE-178925F769ED}"/>
              </a:ext>
            </a:extLst>
          </p:cNvPr>
          <p:cNvCxnSpPr>
            <a:cxnSpLocks/>
          </p:cNvCxnSpPr>
          <p:nvPr/>
        </p:nvCxnSpPr>
        <p:spPr>
          <a:xfrm flipH="1">
            <a:off x="2812630" y="4836264"/>
            <a:ext cx="840086" cy="0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56">
            <a:extLst>
              <a:ext uri="{FF2B5EF4-FFF2-40B4-BE49-F238E27FC236}">
                <a16:creationId xmlns:a16="http://schemas.microsoft.com/office/drawing/2014/main" id="{961C3713-2F1E-8088-3BC3-1E44B6D2DEAF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45543" y="4623873"/>
            <a:ext cx="659683" cy="659683"/>
          </a:xfrm>
          <a:prstGeom prst="rect">
            <a:avLst/>
          </a:prstGeom>
        </p:spPr>
      </p:pic>
      <p:pic>
        <p:nvPicPr>
          <p:cNvPr id="31" name="Picture 10">
            <a:extLst>
              <a:ext uri="{FF2B5EF4-FFF2-40B4-BE49-F238E27FC236}">
                <a16:creationId xmlns:a16="http://schemas.microsoft.com/office/drawing/2014/main" id="{96DDBDCF-9B45-2616-63AE-F64BF136E5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5581" y="4637807"/>
            <a:ext cx="607230" cy="607230"/>
          </a:xfrm>
          <a:prstGeom prst="rect">
            <a:avLst/>
          </a:prstGeom>
        </p:spPr>
      </p:pic>
      <p:cxnSp>
        <p:nvCxnSpPr>
          <p:cNvPr id="32" name="Straight Arrow Connector 43">
            <a:extLst>
              <a:ext uri="{FF2B5EF4-FFF2-40B4-BE49-F238E27FC236}">
                <a16:creationId xmlns:a16="http://schemas.microsoft.com/office/drawing/2014/main" id="{F3B52CD9-D0A2-EC98-4B0F-04D69E1BBD46}"/>
              </a:ext>
            </a:extLst>
          </p:cNvPr>
          <p:cNvCxnSpPr>
            <a:cxnSpLocks/>
          </p:cNvCxnSpPr>
          <p:nvPr/>
        </p:nvCxnSpPr>
        <p:spPr>
          <a:xfrm>
            <a:off x="2767905" y="4999455"/>
            <a:ext cx="908312" cy="0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feld 32">
            <a:extLst>
              <a:ext uri="{FF2B5EF4-FFF2-40B4-BE49-F238E27FC236}">
                <a16:creationId xmlns:a16="http://schemas.microsoft.com/office/drawing/2014/main" id="{323EDD4B-084A-6A36-E35D-60140BBDAC57}"/>
              </a:ext>
            </a:extLst>
          </p:cNvPr>
          <p:cNvSpPr txBox="1"/>
          <p:nvPr/>
        </p:nvSpPr>
        <p:spPr>
          <a:xfrm>
            <a:off x="1967374" y="4173314"/>
            <a:ext cx="2474815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ea typeface="Calibri"/>
                <a:cs typeface="Calibri"/>
              </a:rPr>
              <a:t>Adapt and extend the existing </a:t>
            </a:r>
            <a:r>
              <a:rPr lang="en-US" sz="1400" dirty="0">
                <a:solidFill>
                  <a:schemeClr val="bg1"/>
                </a:solidFill>
                <a:ea typeface="Calibri"/>
                <a:cs typeface="Calibri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UnifiedPush</a:t>
            </a:r>
            <a:r>
              <a:rPr lang="en-US" sz="1400" dirty="0">
                <a:solidFill>
                  <a:schemeClr val="bg1"/>
                </a:solidFill>
                <a:ea typeface="Calibri"/>
                <a:cs typeface="Calibri"/>
              </a:rPr>
              <a:t> specification</a:t>
            </a:r>
            <a:r>
              <a:rPr lang="en-US" sz="1400" baseline="30000" dirty="0">
                <a:solidFill>
                  <a:schemeClr val="bg1"/>
                </a:solidFill>
                <a:ea typeface="Calibri"/>
                <a:cs typeface="Calibri"/>
              </a:rPr>
              <a:t>1</a:t>
            </a:r>
            <a:endParaRPr lang="en-US" sz="1400" b="1" baseline="30000" dirty="0">
              <a:solidFill>
                <a:schemeClr val="bg1"/>
              </a:solidFill>
              <a:ea typeface="Calibri"/>
              <a:cs typeface="Calibri"/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ECF1E23E-08EB-0500-9186-D1E2CD2FA8D8}"/>
              </a:ext>
            </a:extLst>
          </p:cNvPr>
          <p:cNvSpPr txBox="1"/>
          <p:nvPr/>
        </p:nvSpPr>
        <p:spPr>
          <a:xfrm>
            <a:off x="538195" y="5813580"/>
            <a:ext cx="577627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baseline="30000" dirty="0">
                <a:ea typeface="Calibri"/>
                <a:cs typeface="Calibri"/>
              </a:rPr>
              <a:t>1 </a:t>
            </a:r>
            <a:r>
              <a:rPr lang="en-US" sz="1200" dirty="0">
                <a:ea typeface="Calibri"/>
                <a:cs typeface="Calibri"/>
              </a:rPr>
              <a:t>Changes to the </a:t>
            </a:r>
            <a:r>
              <a:rPr lang="en-US" sz="1200" dirty="0">
                <a:ea typeface="Calibri"/>
                <a:cs typeface="Calibri"/>
                <a:hlinkClick r:id="rId6"/>
              </a:rPr>
              <a:t>UnifiedPush</a:t>
            </a:r>
            <a:r>
              <a:rPr lang="en-US" sz="1200" dirty="0">
                <a:ea typeface="Calibri"/>
                <a:cs typeface="Calibri"/>
              </a:rPr>
              <a:t> specification are necessary to support all features from RFC8030 and RFC8292. 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9B352939-5750-E73F-9EBE-9BBB5A348062}"/>
              </a:ext>
            </a:extLst>
          </p:cNvPr>
          <p:cNvSpPr txBox="1"/>
          <p:nvPr/>
        </p:nvSpPr>
        <p:spPr>
          <a:xfrm>
            <a:off x="2457800" y="2120617"/>
            <a:ext cx="1570991" cy="86177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600" dirty="0">
                <a:solidFill>
                  <a:srgbClr val="7F5392"/>
                </a:solidFill>
              </a:rPr>
              <a:t>(RFC8030</a:t>
            </a:r>
          </a:p>
          <a:p>
            <a:pPr algn="ctr"/>
            <a:r>
              <a:rPr lang="en-US" sz="1600" dirty="0">
                <a:solidFill>
                  <a:srgbClr val="7F5392"/>
                </a:solidFill>
              </a:rPr>
              <a:t>+RFC8291</a:t>
            </a:r>
          </a:p>
          <a:p>
            <a:pPr algn="ctr"/>
            <a:r>
              <a:rPr lang="en-US" sz="1600" dirty="0">
                <a:solidFill>
                  <a:srgbClr val="7F5392"/>
                </a:solidFill>
                <a:ea typeface="Calibri"/>
                <a:cs typeface="Calibri"/>
              </a:rPr>
              <a:t>+RFC8292</a:t>
            </a:r>
            <a:r>
              <a:rPr lang="en-US" dirty="0">
                <a:solidFill>
                  <a:srgbClr val="7F5392"/>
                </a:solidFill>
                <a:ea typeface="Calibri"/>
                <a:cs typeface="Calibri"/>
              </a:rPr>
              <a:t>)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0E6EC0EB-9E8E-660D-8C00-B9D91A9A9010}"/>
              </a:ext>
            </a:extLst>
          </p:cNvPr>
          <p:cNvSpPr txBox="1"/>
          <p:nvPr/>
        </p:nvSpPr>
        <p:spPr>
          <a:xfrm>
            <a:off x="2469399" y="1570890"/>
            <a:ext cx="1570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7F5392"/>
                </a:solidFill>
              </a:rPr>
              <a:t>Web Push</a:t>
            </a:r>
            <a:endParaRPr lang="en-US" sz="2000" b="1" dirty="0">
              <a:solidFill>
                <a:srgbClr val="7F5392"/>
              </a:solidFill>
            </a:endParaRPr>
          </a:p>
        </p:txBody>
      </p:sp>
      <p:sp>
        <p:nvSpPr>
          <p:cNvPr id="37" name="Title 4">
            <a:extLst>
              <a:ext uri="{FF2B5EF4-FFF2-40B4-BE49-F238E27FC236}">
                <a16:creationId xmlns:a16="http://schemas.microsoft.com/office/drawing/2014/main" id="{9352B84A-9165-7B1F-6225-3AE480D470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</p:spPr>
        <p:txBody>
          <a:bodyPr/>
          <a:lstStyle/>
          <a:p>
            <a:r>
              <a:rPr lang="en-US" dirty="0">
                <a:solidFill>
                  <a:srgbClr val="225995"/>
                </a:solidFill>
              </a:rPr>
              <a:t>Proposal – Necessary Changes to UnifiedPush</a:t>
            </a:r>
            <a:endParaRPr lang="en-US" baseline="30000" dirty="0">
              <a:solidFill>
                <a:srgbClr val="225995"/>
              </a:solidFill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B2DD3DF4-D95D-BC76-F3FD-0AA77088070C}"/>
              </a:ext>
            </a:extLst>
          </p:cNvPr>
          <p:cNvSpPr txBox="1"/>
          <p:nvPr/>
        </p:nvSpPr>
        <p:spPr>
          <a:xfrm>
            <a:off x="6096000" y="1341922"/>
            <a:ext cx="577627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Server side: full rewrite of the specification</a:t>
            </a:r>
          </a:p>
          <a:p>
            <a:pPr marL="742950" lvl="1" indent="-285750">
              <a:buFont typeface="Symbol" pitchFamily="2" charset="2"/>
              <a:buChar char="-"/>
            </a:pPr>
            <a:r>
              <a:rPr lang="en-US" dirty="0"/>
              <a:t>Existing services that support UnifiedPush (i.e., </a:t>
            </a:r>
            <a:r>
              <a:rPr lang="en-US" dirty="0" err="1"/>
              <a:t>ntfy.sh</a:t>
            </a:r>
            <a:r>
              <a:rPr lang="en-US" dirty="0"/>
              <a:t>) won’t be compatible with the new spec</a:t>
            </a:r>
          </a:p>
          <a:p>
            <a:pPr lvl="1"/>
            <a:endParaRPr lang="en-US" dirty="0">
              <a:sym typeface="Wingdings" pitchFamily="2" charset="2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en-US" dirty="0">
                <a:sym typeface="Wingdings" pitchFamily="2" charset="2"/>
              </a:rPr>
              <a:t>Client side: </a:t>
            </a:r>
            <a:r>
              <a:rPr lang="en-US" dirty="0"/>
              <a:t> only minor changes needed</a:t>
            </a:r>
          </a:p>
          <a:p>
            <a:pPr marL="800100" lvl="1" indent="-342900">
              <a:buFont typeface="Symbol" pitchFamily="2" charset="2"/>
              <a:buChar char="-"/>
            </a:pPr>
            <a:r>
              <a:rPr lang="en-US" dirty="0"/>
              <a:t>Make the existing MESSAGE_ACK feature mandatory</a:t>
            </a:r>
          </a:p>
          <a:p>
            <a:pPr marL="800100" lvl="1" indent="-342900">
              <a:buFont typeface="Symbol" pitchFamily="2" charset="2"/>
              <a:buChar char="-"/>
            </a:pPr>
            <a:r>
              <a:rPr lang="en-US" dirty="0"/>
              <a:t>Add the mandatory option to include a VAPID key in the REGISTER intent</a:t>
            </a:r>
          </a:p>
        </p:txBody>
      </p:sp>
    </p:spTree>
    <p:extLst>
      <p:ext uri="{BB962C8B-B14F-4D97-AF65-F5344CB8AC3E}">
        <p14:creationId xmlns:p14="http://schemas.microsoft.com/office/powerpoint/2010/main" val="2127322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A44B483E-9388-AD34-3BE0-4FD6D23C91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F52D997-E7B4-B26C-97A7-2BA679ED3D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©2022 COVESA</a:t>
            </a:r>
            <a:endParaRPr lang="en-US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273E99C-1A99-ABE4-2929-916FCD8C1201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25 January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84D6E1F6-E956-6614-4E48-FAB2519312D9}"/>
              </a:ext>
            </a:extLst>
          </p:cNvPr>
          <p:cNvSpPr/>
          <p:nvPr/>
        </p:nvSpPr>
        <p:spPr>
          <a:xfrm>
            <a:off x="6317238" y="1079748"/>
            <a:ext cx="4381028" cy="1411490"/>
          </a:xfrm>
          <a:prstGeom prst="rect">
            <a:avLst/>
          </a:prstGeom>
          <a:solidFill>
            <a:srgbClr val="3795AF">
              <a:alpha val="6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D8FA6CAC-32DB-AF39-08D2-B4DB8AD937B2}"/>
              </a:ext>
            </a:extLst>
          </p:cNvPr>
          <p:cNvSpPr txBox="1"/>
          <p:nvPr/>
        </p:nvSpPr>
        <p:spPr>
          <a:xfrm>
            <a:off x="6317239" y="1141941"/>
            <a:ext cx="4376670" cy="146667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ea typeface="Calibri"/>
                <a:cs typeface="Calibri"/>
              </a:rPr>
              <a:t>VAPID answers the following questions: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</a:rPr>
              <a:t>Who sends the notification?</a:t>
            </a:r>
            <a:endParaRPr lang="en-US" dirty="0">
              <a:solidFill>
                <a:schemeClr val="bg1"/>
              </a:solidFill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  <a:ea typeface="+mn-lt"/>
                <a:cs typeface="+mn-lt"/>
              </a:rPr>
              <a:t>Are they allowed to send notifications to the car?</a:t>
            </a:r>
          </a:p>
          <a:p>
            <a:pPr marL="342900" indent="-342900">
              <a:buFont typeface="Arial"/>
              <a:buChar char="•"/>
            </a:pPr>
            <a:endParaRPr lang="en-US" dirty="0">
              <a:solidFill>
                <a:schemeClr val="bg1"/>
              </a:solidFill>
              <a:ea typeface="Calibri" panose="020F0502020204030204"/>
              <a:cs typeface="Calibri" panose="020F0502020204030204"/>
            </a:endParaRPr>
          </a:p>
        </p:txBody>
      </p:sp>
      <p:sp>
        <p:nvSpPr>
          <p:cNvPr id="39" name="Rectangle 9">
            <a:extLst>
              <a:ext uri="{FF2B5EF4-FFF2-40B4-BE49-F238E27FC236}">
                <a16:creationId xmlns:a16="http://schemas.microsoft.com/office/drawing/2014/main" id="{98792E9C-EDE7-177B-334A-5277FA8505A9}"/>
              </a:ext>
            </a:extLst>
          </p:cNvPr>
          <p:cNvSpPr/>
          <p:nvPr/>
        </p:nvSpPr>
        <p:spPr>
          <a:xfrm>
            <a:off x="6317238" y="2608612"/>
            <a:ext cx="5295035" cy="3443915"/>
          </a:xfrm>
          <a:prstGeom prst="rect">
            <a:avLst/>
          </a:prstGeom>
          <a:solidFill>
            <a:srgbClr val="7E5391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7B0C6BCB-F3E6-8ECD-929E-622125423367}"/>
              </a:ext>
            </a:extLst>
          </p:cNvPr>
          <p:cNvSpPr/>
          <p:nvPr/>
        </p:nvSpPr>
        <p:spPr>
          <a:xfrm>
            <a:off x="3819854" y="1038562"/>
            <a:ext cx="2146434" cy="5085764"/>
          </a:xfrm>
          <a:prstGeom prst="rect">
            <a:avLst/>
          </a:prstGeom>
          <a:solidFill>
            <a:srgbClr val="3A94AE">
              <a:alpha val="2117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4F65354B-080C-5358-560E-B45B2028963F}"/>
              </a:ext>
            </a:extLst>
          </p:cNvPr>
          <p:cNvSpPr/>
          <p:nvPr/>
        </p:nvSpPr>
        <p:spPr>
          <a:xfrm>
            <a:off x="579727" y="1045462"/>
            <a:ext cx="2146434" cy="5085450"/>
          </a:xfrm>
          <a:prstGeom prst="rect">
            <a:avLst/>
          </a:prstGeom>
          <a:solidFill>
            <a:srgbClr val="7F5392">
              <a:alpha val="2117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Vorbereitung 8">
            <a:extLst>
              <a:ext uri="{FF2B5EF4-FFF2-40B4-BE49-F238E27FC236}">
                <a16:creationId xmlns:a16="http://schemas.microsoft.com/office/drawing/2014/main" id="{FF765C91-276B-E3A2-AF01-BEEE3018ECB1}"/>
              </a:ext>
            </a:extLst>
          </p:cNvPr>
          <p:cNvSpPr/>
          <p:nvPr/>
        </p:nvSpPr>
        <p:spPr>
          <a:xfrm>
            <a:off x="1301675" y="4050970"/>
            <a:ext cx="3861996" cy="1570589"/>
          </a:xfrm>
          <a:custGeom>
            <a:avLst/>
            <a:gdLst>
              <a:gd name="connsiteX0" fmla="*/ 0 w 10000"/>
              <a:gd name="connsiteY0" fmla="*/ 5000 h 10000"/>
              <a:gd name="connsiteX1" fmla="*/ 2000 w 10000"/>
              <a:gd name="connsiteY1" fmla="*/ 0 h 10000"/>
              <a:gd name="connsiteX2" fmla="*/ 8000 w 10000"/>
              <a:gd name="connsiteY2" fmla="*/ 0 h 10000"/>
              <a:gd name="connsiteX3" fmla="*/ 10000 w 10000"/>
              <a:gd name="connsiteY3" fmla="*/ 5000 h 10000"/>
              <a:gd name="connsiteX4" fmla="*/ 8000 w 10000"/>
              <a:gd name="connsiteY4" fmla="*/ 10000 h 10000"/>
              <a:gd name="connsiteX5" fmla="*/ 2000 w 10000"/>
              <a:gd name="connsiteY5" fmla="*/ 10000 h 10000"/>
              <a:gd name="connsiteX6" fmla="*/ 0 w 10000"/>
              <a:gd name="connsiteY6" fmla="*/ 5000 h 10000"/>
              <a:gd name="connsiteX0" fmla="*/ 0 w 9559"/>
              <a:gd name="connsiteY0" fmla="*/ 1198 h 10000"/>
              <a:gd name="connsiteX1" fmla="*/ 1559 w 9559"/>
              <a:gd name="connsiteY1" fmla="*/ 0 h 10000"/>
              <a:gd name="connsiteX2" fmla="*/ 7559 w 9559"/>
              <a:gd name="connsiteY2" fmla="*/ 0 h 10000"/>
              <a:gd name="connsiteX3" fmla="*/ 9559 w 9559"/>
              <a:gd name="connsiteY3" fmla="*/ 5000 h 10000"/>
              <a:gd name="connsiteX4" fmla="*/ 7559 w 9559"/>
              <a:gd name="connsiteY4" fmla="*/ 10000 h 10000"/>
              <a:gd name="connsiteX5" fmla="*/ 1559 w 9559"/>
              <a:gd name="connsiteY5" fmla="*/ 10000 h 10000"/>
              <a:gd name="connsiteX6" fmla="*/ 0 w 9559"/>
              <a:gd name="connsiteY6" fmla="*/ 1198 h 10000"/>
              <a:gd name="connsiteX0" fmla="*/ 0 w 10000"/>
              <a:gd name="connsiteY0" fmla="*/ 1198 h 10000"/>
              <a:gd name="connsiteX1" fmla="*/ 1110 w 10000"/>
              <a:gd name="connsiteY1" fmla="*/ 0 h 10000"/>
              <a:gd name="connsiteX2" fmla="*/ 7908 w 10000"/>
              <a:gd name="connsiteY2" fmla="*/ 0 h 10000"/>
              <a:gd name="connsiteX3" fmla="*/ 10000 w 10000"/>
              <a:gd name="connsiteY3" fmla="*/ 5000 h 10000"/>
              <a:gd name="connsiteX4" fmla="*/ 7908 w 10000"/>
              <a:gd name="connsiteY4" fmla="*/ 10000 h 10000"/>
              <a:gd name="connsiteX5" fmla="*/ 1631 w 10000"/>
              <a:gd name="connsiteY5" fmla="*/ 10000 h 10000"/>
              <a:gd name="connsiteX6" fmla="*/ 0 w 10000"/>
              <a:gd name="connsiteY6" fmla="*/ 1198 h 10000"/>
              <a:gd name="connsiteX0" fmla="*/ 0 w 10040"/>
              <a:gd name="connsiteY0" fmla="*/ 1198 h 10000"/>
              <a:gd name="connsiteX1" fmla="*/ 1110 w 10040"/>
              <a:gd name="connsiteY1" fmla="*/ 0 h 10000"/>
              <a:gd name="connsiteX2" fmla="*/ 7908 w 10040"/>
              <a:gd name="connsiteY2" fmla="*/ 0 h 10000"/>
              <a:gd name="connsiteX3" fmla="*/ 10040 w 10040"/>
              <a:gd name="connsiteY3" fmla="*/ 8182 h 10000"/>
              <a:gd name="connsiteX4" fmla="*/ 7908 w 10040"/>
              <a:gd name="connsiteY4" fmla="*/ 10000 h 10000"/>
              <a:gd name="connsiteX5" fmla="*/ 1631 w 10040"/>
              <a:gd name="connsiteY5" fmla="*/ 10000 h 10000"/>
              <a:gd name="connsiteX6" fmla="*/ 0 w 10040"/>
              <a:gd name="connsiteY6" fmla="*/ 1198 h 10000"/>
              <a:gd name="connsiteX0" fmla="*/ 0 w 10040"/>
              <a:gd name="connsiteY0" fmla="*/ 1198 h 10000"/>
              <a:gd name="connsiteX1" fmla="*/ 1110 w 10040"/>
              <a:gd name="connsiteY1" fmla="*/ 0 h 10000"/>
              <a:gd name="connsiteX2" fmla="*/ 7908 w 10040"/>
              <a:gd name="connsiteY2" fmla="*/ 0 h 10000"/>
              <a:gd name="connsiteX3" fmla="*/ 10040 w 10040"/>
              <a:gd name="connsiteY3" fmla="*/ 8182 h 10000"/>
              <a:gd name="connsiteX4" fmla="*/ 9070 w 10040"/>
              <a:gd name="connsiteY4" fmla="*/ 10000 h 10000"/>
              <a:gd name="connsiteX5" fmla="*/ 1631 w 10040"/>
              <a:gd name="connsiteY5" fmla="*/ 10000 h 10000"/>
              <a:gd name="connsiteX6" fmla="*/ 0 w 10040"/>
              <a:gd name="connsiteY6" fmla="*/ 1198 h 10000"/>
              <a:gd name="connsiteX0" fmla="*/ 0 w 9940"/>
              <a:gd name="connsiteY0" fmla="*/ 1198 h 10000"/>
              <a:gd name="connsiteX1" fmla="*/ 1110 w 9940"/>
              <a:gd name="connsiteY1" fmla="*/ 0 h 10000"/>
              <a:gd name="connsiteX2" fmla="*/ 7908 w 9940"/>
              <a:gd name="connsiteY2" fmla="*/ 0 h 10000"/>
              <a:gd name="connsiteX3" fmla="*/ 9940 w 9940"/>
              <a:gd name="connsiteY3" fmla="*/ 8141 h 10000"/>
              <a:gd name="connsiteX4" fmla="*/ 9070 w 9940"/>
              <a:gd name="connsiteY4" fmla="*/ 10000 h 10000"/>
              <a:gd name="connsiteX5" fmla="*/ 1631 w 9940"/>
              <a:gd name="connsiteY5" fmla="*/ 10000 h 10000"/>
              <a:gd name="connsiteX6" fmla="*/ 0 w 9940"/>
              <a:gd name="connsiteY6" fmla="*/ 1198 h 10000"/>
              <a:gd name="connsiteX0" fmla="*/ 0 w 10242"/>
              <a:gd name="connsiteY0" fmla="*/ 1198 h 10000"/>
              <a:gd name="connsiteX1" fmla="*/ 1117 w 10242"/>
              <a:gd name="connsiteY1" fmla="*/ 0 h 10000"/>
              <a:gd name="connsiteX2" fmla="*/ 7956 w 10242"/>
              <a:gd name="connsiteY2" fmla="*/ 0 h 10000"/>
              <a:gd name="connsiteX3" fmla="*/ 10242 w 10242"/>
              <a:gd name="connsiteY3" fmla="*/ 8967 h 10000"/>
              <a:gd name="connsiteX4" fmla="*/ 9125 w 10242"/>
              <a:gd name="connsiteY4" fmla="*/ 10000 h 10000"/>
              <a:gd name="connsiteX5" fmla="*/ 1641 w 10242"/>
              <a:gd name="connsiteY5" fmla="*/ 10000 h 10000"/>
              <a:gd name="connsiteX6" fmla="*/ 0 w 10242"/>
              <a:gd name="connsiteY6" fmla="*/ 1198 h 10000"/>
              <a:gd name="connsiteX0" fmla="*/ 0 w 10242"/>
              <a:gd name="connsiteY0" fmla="*/ 1198 h 10000"/>
              <a:gd name="connsiteX1" fmla="*/ 1117 w 10242"/>
              <a:gd name="connsiteY1" fmla="*/ 0 h 10000"/>
              <a:gd name="connsiteX2" fmla="*/ 7956 w 10242"/>
              <a:gd name="connsiteY2" fmla="*/ 0 h 10000"/>
              <a:gd name="connsiteX3" fmla="*/ 10242 w 10242"/>
              <a:gd name="connsiteY3" fmla="*/ 8967 h 10000"/>
              <a:gd name="connsiteX4" fmla="*/ 9367 w 10242"/>
              <a:gd name="connsiteY4" fmla="*/ 10000 h 10000"/>
              <a:gd name="connsiteX5" fmla="*/ 1641 w 10242"/>
              <a:gd name="connsiteY5" fmla="*/ 10000 h 10000"/>
              <a:gd name="connsiteX6" fmla="*/ 0 w 10242"/>
              <a:gd name="connsiteY6" fmla="*/ 1198 h 10000"/>
              <a:gd name="connsiteX0" fmla="*/ 0 w 9859"/>
              <a:gd name="connsiteY0" fmla="*/ 991 h 10000"/>
              <a:gd name="connsiteX1" fmla="*/ 734 w 9859"/>
              <a:gd name="connsiteY1" fmla="*/ 0 h 10000"/>
              <a:gd name="connsiteX2" fmla="*/ 7573 w 9859"/>
              <a:gd name="connsiteY2" fmla="*/ 0 h 10000"/>
              <a:gd name="connsiteX3" fmla="*/ 9859 w 9859"/>
              <a:gd name="connsiteY3" fmla="*/ 8967 h 10000"/>
              <a:gd name="connsiteX4" fmla="*/ 8984 w 9859"/>
              <a:gd name="connsiteY4" fmla="*/ 10000 h 10000"/>
              <a:gd name="connsiteX5" fmla="*/ 1258 w 9859"/>
              <a:gd name="connsiteY5" fmla="*/ 10000 h 10000"/>
              <a:gd name="connsiteX6" fmla="*/ 0 w 9859"/>
              <a:gd name="connsiteY6" fmla="*/ 991 h 10000"/>
              <a:gd name="connsiteX0" fmla="*/ 0 w 10000"/>
              <a:gd name="connsiteY0" fmla="*/ 991 h 10000"/>
              <a:gd name="connsiteX1" fmla="*/ 744 w 10000"/>
              <a:gd name="connsiteY1" fmla="*/ 0 h 10000"/>
              <a:gd name="connsiteX2" fmla="*/ 7681 w 10000"/>
              <a:gd name="connsiteY2" fmla="*/ 0 h 10000"/>
              <a:gd name="connsiteX3" fmla="*/ 10000 w 10000"/>
              <a:gd name="connsiteY3" fmla="*/ 8967 h 10000"/>
              <a:gd name="connsiteX4" fmla="*/ 9112 w 10000"/>
              <a:gd name="connsiteY4" fmla="*/ 10000 h 10000"/>
              <a:gd name="connsiteX5" fmla="*/ 2114 w 10000"/>
              <a:gd name="connsiteY5" fmla="*/ 9959 h 10000"/>
              <a:gd name="connsiteX6" fmla="*/ 0 w 10000"/>
              <a:gd name="connsiteY6" fmla="*/ 991 h 10000"/>
              <a:gd name="connsiteX0" fmla="*/ 0 w 10102"/>
              <a:gd name="connsiteY0" fmla="*/ 784 h 10000"/>
              <a:gd name="connsiteX1" fmla="*/ 846 w 10102"/>
              <a:gd name="connsiteY1" fmla="*/ 0 h 10000"/>
              <a:gd name="connsiteX2" fmla="*/ 7783 w 10102"/>
              <a:gd name="connsiteY2" fmla="*/ 0 h 10000"/>
              <a:gd name="connsiteX3" fmla="*/ 10102 w 10102"/>
              <a:gd name="connsiteY3" fmla="*/ 8967 h 10000"/>
              <a:gd name="connsiteX4" fmla="*/ 9214 w 10102"/>
              <a:gd name="connsiteY4" fmla="*/ 10000 h 10000"/>
              <a:gd name="connsiteX5" fmla="*/ 2216 w 10102"/>
              <a:gd name="connsiteY5" fmla="*/ 9959 h 10000"/>
              <a:gd name="connsiteX6" fmla="*/ 0 w 10102"/>
              <a:gd name="connsiteY6" fmla="*/ 784 h 10000"/>
              <a:gd name="connsiteX0" fmla="*/ 0 w 10102"/>
              <a:gd name="connsiteY0" fmla="*/ 784 h 10000"/>
              <a:gd name="connsiteX1" fmla="*/ 846 w 10102"/>
              <a:gd name="connsiteY1" fmla="*/ 0 h 10000"/>
              <a:gd name="connsiteX2" fmla="*/ 7783 w 10102"/>
              <a:gd name="connsiteY2" fmla="*/ 0 h 10000"/>
              <a:gd name="connsiteX3" fmla="*/ 10102 w 10102"/>
              <a:gd name="connsiteY3" fmla="*/ 8967 h 10000"/>
              <a:gd name="connsiteX4" fmla="*/ 9214 w 10102"/>
              <a:gd name="connsiteY4" fmla="*/ 10000 h 10000"/>
              <a:gd name="connsiteX5" fmla="*/ 2461 w 10102"/>
              <a:gd name="connsiteY5" fmla="*/ 10000 h 10000"/>
              <a:gd name="connsiteX6" fmla="*/ 0 w 10102"/>
              <a:gd name="connsiteY6" fmla="*/ 784 h 10000"/>
              <a:gd name="connsiteX0" fmla="*/ 0 w 10102"/>
              <a:gd name="connsiteY0" fmla="*/ 784 h 10000"/>
              <a:gd name="connsiteX1" fmla="*/ 846 w 10102"/>
              <a:gd name="connsiteY1" fmla="*/ 0 h 10000"/>
              <a:gd name="connsiteX2" fmla="*/ 7783 w 10102"/>
              <a:gd name="connsiteY2" fmla="*/ 0 h 10000"/>
              <a:gd name="connsiteX3" fmla="*/ 10102 w 10102"/>
              <a:gd name="connsiteY3" fmla="*/ 8967 h 10000"/>
              <a:gd name="connsiteX4" fmla="*/ 9214 w 10102"/>
              <a:gd name="connsiteY4" fmla="*/ 10000 h 10000"/>
              <a:gd name="connsiteX5" fmla="*/ 1874 w 10102"/>
              <a:gd name="connsiteY5" fmla="*/ 8853 h 10000"/>
              <a:gd name="connsiteX6" fmla="*/ 0 w 10102"/>
              <a:gd name="connsiteY6" fmla="*/ 784 h 10000"/>
              <a:gd name="connsiteX0" fmla="*/ 0 w 10102"/>
              <a:gd name="connsiteY0" fmla="*/ 784 h 8967"/>
              <a:gd name="connsiteX1" fmla="*/ 846 w 10102"/>
              <a:gd name="connsiteY1" fmla="*/ 0 h 8967"/>
              <a:gd name="connsiteX2" fmla="*/ 7783 w 10102"/>
              <a:gd name="connsiteY2" fmla="*/ 0 h 8967"/>
              <a:gd name="connsiteX3" fmla="*/ 10102 w 10102"/>
              <a:gd name="connsiteY3" fmla="*/ 8967 h 8967"/>
              <a:gd name="connsiteX4" fmla="*/ 8971 w 10102"/>
              <a:gd name="connsiteY4" fmla="*/ 8716 h 8967"/>
              <a:gd name="connsiteX5" fmla="*/ 1874 w 10102"/>
              <a:gd name="connsiteY5" fmla="*/ 8853 h 8967"/>
              <a:gd name="connsiteX6" fmla="*/ 0 w 10102"/>
              <a:gd name="connsiteY6" fmla="*/ 784 h 8967"/>
              <a:gd name="connsiteX0" fmla="*/ 0 w 9499"/>
              <a:gd name="connsiteY0" fmla="*/ 874 h 9873"/>
              <a:gd name="connsiteX1" fmla="*/ 837 w 9499"/>
              <a:gd name="connsiteY1" fmla="*/ 0 h 9873"/>
              <a:gd name="connsiteX2" fmla="*/ 7704 w 9499"/>
              <a:gd name="connsiteY2" fmla="*/ 0 h 9873"/>
              <a:gd name="connsiteX3" fmla="*/ 9499 w 9499"/>
              <a:gd name="connsiteY3" fmla="*/ 8619 h 9873"/>
              <a:gd name="connsiteX4" fmla="*/ 8880 w 9499"/>
              <a:gd name="connsiteY4" fmla="*/ 9720 h 9873"/>
              <a:gd name="connsiteX5" fmla="*/ 1855 w 9499"/>
              <a:gd name="connsiteY5" fmla="*/ 9873 h 9873"/>
              <a:gd name="connsiteX6" fmla="*/ 0 w 9499"/>
              <a:gd name="connsiteY6" fmla="*/ 874 h 9873"/>
              <a:gd name="connsiteX0" fmla="*/ 0 w 9895"/>
              <a:gd name="connsiteY0" fmla="*/ 1092 h 10000"/>
              <a:gd name="connsiteX1" fmla="*/ 776 w 9895"/>
              <a:gd name="connsiteY1" fmla="*/ 0 h 10000"/>
              <a:gd name="connsiteX2" fmla="*/ 8005 w 9895"/>
              <a:gd name="connsiteY2" fmla="*/ 0 h 10000"/>
              <a:gd name="connsiteX3" fmla="*/ 9895 w 9895"/>
              <a:gd name="connsiteY3" fmla="*/ 8730 h 10000"/>
              <a:gd name="connsiteX4" fmla="*/ 9243 w 9895"/>
              <a:gd name="connsiteY4" fmla="*/ 9845 h 10000"/>
              <a:gd name="connsiteX5" fmla="*/ 1848 w 9895"/>
              <a:gd name="connsiteY5" fmla="*/ 10000 h 10000"/>
              <a:gd name="connsiteX6" fmla="*/ 0 w 9895"/>
              <a:gd name="connsiteY6" fmla="*/ 1092 h 10000"/>
              <a:gd name="connsiteX0" fmla="*/ 0 w 10000"/>
              <a:gd name="connsiteY0" fmla="*/ 1092 h 10000"/>
              <a:gd name="connsiteX1" fmla="*/ 784 w 10000"/>
              <a:gd name="connsiteY1" fmla="*/ 0 h 10000"/>
              <a:gd name="connsiteX2" fmla="*/ 8090 w 10000"/>
              <a:gd name="connsiteY2" fmla="*/ 0 h 10000"/>
              <a:gd name="connsiteX3" fmla="*/ 10000 w 10000"/>
              <a:gd name="connsiteY3" fmla="*/ 8730 h 10000"/>
              <a:gd name="connsiteX4" fmla="*/ 9192 w 10000"/>
              <a:gd name="connsiteY4" fmla="*/ 10000 h 10000"/>
              <a:gd name="connsiteX5" fmla="*/ 1868 w 10000"/>
              <a:gd name="connsiteY5" fmla="*/ 10000 h 10000"/>
              <a:gd name="connsiteX6" fmla="*/ 0 w 10000"/>
              <a:gd name="connsiteY6" fmla="*/ 1092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0" h="10000">
                <a:moveTo>
                  <a:pt x="0" y="1092"/>
                </a:moveTo>
                <a:lnTo>
                  <a:pt x="784" y="0"/>
                </a:lnTo>
                <a:lnTo>
                  <a:pt x="8090" y="0"/>
                </a:lnTo>
                <a:lnTo>
                  <a:pt x="10000" y="8730"/>
                </a:lnTo>
                <a:lnTo>
                  <a:pt x="9192" y="10000"/>
                </a:lnTo>
                <a:lnTo>
                  <a:pt x="1868" y="10000"/>
                </a:lnTo>
                <a:lnTo>
                  <a:pt x="0" y="1092"/>
                </a:ln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Picture 35">
            <a:extLst>
              <a:ext uri="{FF2B5EF4-FFF2-40B4-BE49-F238E27FC236}">
                <a16:creationId xmlns:a16="http://schemas.microsoft.com/office/drawing/2014/main" id="{B91D53F9-9A5C-533A-535A-10CF8691F9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5885" y="1709181"/>
            <a:ext cx="735216" cy="735216"/>
          </a:xfrm>
          <a:prstGeom prst="rect">
            <a:avLst/>
          </a:prstGeom>
        </p:spPr>
      </p:pic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D8594EAE-F904-1F41-EAFA-CB620A2B2F9A}"/>
              </a:ext>
            </a:extLst>
          </p:cNvPr>
          <p:cNvCxnSpPr>
            <a:cxnSpLocks/>
          </p:cNvCxnSpPr>
          <p:nvPr/>
        </p:nvCxnSpPr>
        <p:spPr>
          <a:xfrm flipH="1">
            <a:off x="2812630" y="4836264"/>
            <a:ext cx="840086" cy="0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hteck 8">
            <a:extLst>
              <a:ext uri="{FF2B5EF4-FFF2-40B4-BE49-F238E27FC236}">
                <a16:creationId xmlns:a16="http://schemas.microsoft.com/office/drawing/2014/main" id="{D8D5F861-1816-2C41-B257-476639A6E2F6}"/>
              </a:ext>
            </a:extLst>
          </p:cNvPr>
          <p:cNvSpPr/>
          <p:nvPr/>
        </p:nvSpPr>
        <p:spPr>
          <a:xfrm>
            <a:off x="601356" y="1852394"/>
            <a:ext cx="1313605" cy="441040"/>
          </a:xfrm>
          <a:prstGeom prst="rect">
            <a:avLst/>
          </a:prstGeom>
          <a:noFill/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 anchorCtr="0"/>
          <a:lstStyle/>
          <a:p>
            <a:pPr algn="r"/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OEM</a:t>
            </a:r>
          </a:p>
          <a:p>
            <a:pPr algn="r"/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Push Server</a:t>
            </a:r>
          </a:p>
        </p:txBody>
      </p:sp>
      <p:sp>
        <p:nvSpPr>
          <p:cNvPr id="46" name="Rechteck 8">
            <a:extLst>
              <a:ext uri="{FF2B5EF4-FFF2-40B4-BE49-F238E27FC236}">
                <a16:creationId xmlns:a16="http://schemas.microsoft.com/office/drawing/2014/main" id="{261F7CDC-86A0-DE42-E17B-8D81392791B6}"/>
              </a:ext>
            </a:extLst>
          </p:cNvPr>
          <p:cNvSpPr/>
          <p:nvPr/>
        </p:nvSpPr>
        <p:spPr>
          <a:xfrm>
            <a:off x="4586965" y="1723325"/>
            <a:ext cx="1197342" cy="642807"/>
          </a:xfrm>
          <a:prstGeom prst="rect">
            <a:avLst/>
          </a:prstGeom>
          <a:noFill/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 anchorCtr="0"/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sz="14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rd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Party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Application Server</a:t>
            </a:r>
          </a:p>
        </p:txBody>
      </p:sp>
      <p:pic>
        <p:nvPicPr>
          <p:cNvPr id="47" name="Picture 56">
            <a:extLst>
              <a:ext uri="{FF2B5EF4-FFF2-40B4-BE49-F238E27FC236}">
                <a16:creationId xmlns:a16="http://schemas.microsoft.com/office/drawing/2014/main" id="{2EE03AC8-E4F1-02D2-D83F-CEBCBEB023D5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45543" y="4623873"/>
            <a:ext cx="659683" cy="659683"/>
          </a:xfrm>
          <a:prstGeom prst="rect">
            <a:avLst/>
          </a:prstGeom>
        </p:spPr>
      </p:pic>
      <p:pic>
        <p:nvPicPr>
          <p:cNvPr id="48" name="Picture 10">
            <a:extLst>
              <a:ext uri="{FF2B5EF4-FFF2-40B4-BE49-F238E27FC236}">
                <a16:creationId xmlns:a16="http://schemas.microsoft.com/office/drawing/2014/main" id="{902B7BB1-7E21-4186-450B-2983A100CE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5581" y="4637807"/>
            <a:ext cx="607230" cy="607230"/>
          </a:xfrm>
          <a:prstGeom prst="rect">
            <a:avLst/>
          </a:prstGeom>
        </p:spPr>
      </p:pic>
      <p:pic>
        <p:nvPicPr>
          <p:cNvPr id="49" name="Picture 35">
            <a:extLst>
              <a:ext uri="{FF2B5EF4-FFF2-40B4-BE49-F238E27FC236}">
                <a16:creationId xmlns:a16="http://schemas.microsoft.com/office/drawing/2014/main" id="{A06B7835-CAFD-44A7-81C2-EB591599FC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2899" y="1702595"/>
            <a:ext cx="735216" cy="735216"/>
          </a:xfrm>
          <a:prstGeom prst="rect">
            <a:avLst/>
          </a:prstGeom>
        </p:spPr>
      </p:pic>
      <p:cxnSp>
        <p:nvCxnSpPr>
          <p:cNvPr id="50" name="Straight Arrow Connector 43">
            <a:extLst>
              <a:ext uri="{FF2B5EF4-FFF2-40B4-BE49-F238E27FC236}">
                <a16:creationId xmlns:a16="http://schemas.microsoft.com/office/drawing/2014/main" id="{92D0FC52-9402-F4CA-FA4D-4D834E1E7F1D}"/>
              </a:ext>
            </a:extLst>
          </p:cNvPr>
          <p:cNvCxnSpPr>
            <a:cxnSpLocks/>
          </p:cNvCxnSpPr>
          <p:nvPr/>
        </p:nvCxnSpPr>
        <p:spPr>
          <a:xfrm flipH="1">
            <a:off x="2841664" y="2097038"/>
            <a:ext cx="840086" cy="0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43">
            <a:extLst>
              <a:ext uri="{FF2B5EF4-FFF2-40B4-BE49-F238E27FC236}">
                <a16:creationId xmlns:a16="http://schemas.microsoft.com/office/drawing/2014/main" id="{5140F0C0-B73A-D8E5-F5D3-D34D5720FCCE}"/>
              </a:ext>
            </a:extLst>
          </p:cNvPr>
          <p:cNvCxnSpPr>
            <a:cxnSpLocks/>
          </p:cNvCxnSpPr>
          <p:nvPr/>
        </p:nvCxnSpPr>
        <p:spPr>
          <a:xfrm>
            <a:off x="2785192" y="1967963"/>
            <a:ext cx="908312" cy="0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43">
            <a:extLst>
              <a:ext uri="{FF2B5EF4-FFF2-40B4-BE49-F238E27FC236}">
                <a16:creationId xmlns:a16="http://schemas.microsoft.com/office/drawing/2014/main" id="{C147324B-48E8-6A4E-BBAD-10F02F20495F}"/>
              </a:ext>
            </a:extLst>
          </p:cNvPr>
          <p:cNvCxnSpPr>
            <a:cxnSpLocks/>
          </p:cNvCxnSpPr>
          <p:nvPr/>
        </p:nvCxnSpPr>
        <p:spPr>
          <a:xfrm>
            <a:off x="2767905" y="4999455"/>
            <a:ext cx="908312" cy="0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43">
            <a:extLst>
              <a:ext uri="{FF2B5EF4-FFF2-40B4-BE49-F238E27FC236}">
                <a16:creationId xmlns:a16="http://schemas.microsoft.com/office/drawing/2014/main" id="{65C446E1-E7E0-DCDB-2A83-CCD77CE55024}"/>
              </a:ext>
            </a:extLst>
          </p:cNvPr>
          <p:cNvCxnSpPr>
            <a:cxnSpLocks/>
          </p:cNvCxnSpPr>
          <p:nvPr/>
        </p:nvCxnSpPr>
        <p:spPr>
          <a:xfrm flipV="1">
            <a:off x="2078074" y="2444397"/>
            <a:ext cx="0" cy="1517747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43">
            <a:extLst>
              <a:ext uri="{FF2B5EF4-FFF2-40B4-BE49-F238E27FC236}">
                <a16:creationId xmlns:a16="http://schemas.microsoft.com/office/drawing/2014/main" id="{0275DDF6-C6CB-FD02-B3BF-48012E7F2BB8}"/>
              </a:ext>
            </a:extLst>
          </p:cNvPr>
          <p:cNvCxnSpPr>
            <a:cxnSpLocks/>
          </p:cNvCxnSpPr>
          <p:nvPr/>
        </p:nvCxnSpPr>
        <p:spPr>
          <a:xfrm>
            <a:off x="2188085" y="2444397"/>
            <a:ext cx="0" cy="1456398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43">
            <a:extLst>
              <a:ext uri="{FF2B5EF4-FFF2-40B4-BE49-F238E27FC236}">
                <a16:creationId xmlns:a16="http://schemas.microsoft.com/office/drawing/2014/main" id="{50DC2A4B-2315-A09C-EA42-E39470CAC182}"/>
              </a:ext>
            </a:extLst>
          </p:cNvPr>
          <p:cNvCxnSpPr>
            <a:cxnSpLocks/>
          </p:cNvCxnSpPr>
          <p:nvPr/>
        </p:nvCxnSpPr>
        <p:spPr>
          <a:xfrm flipV="1">
            <a:off x="4309876" y="2488232"/>
            <a:ext cx="0" cy="1488961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43">
            <a:extLst>
              <a:ext uri="{FF2B5EF4-FFF2-40B4-BE49-F238E27FC236}">
                <a16:creationId xmlns:a16="http://schemas.microsoft.com/office/drawing/2014/main" id="{A7A22734-F8E5-F32E-FCE7-8774D2417715}"/>
              </a:ext>
            </a:extLst>
          </p:cNvPr>
          <p:cNvCxnSpPr>
            <a:cxnSpLocks/>
          </p:cNvCxnSpPr>
          <p:nvPr/>
        </p:nvCxnSpPr>
        <p:spPr>
          <a:xfrm>
            <a:off x="4419887" y="2488232"/>
            <a:ext cx="0" cy="1427612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feld 56">
            <a:extLst>
              <a:ext uri="{FF2B5EF4-FFF2-40B4-BE49-F238E27FC236}">
                <a16:creationId xmlns:a16="http://schemas.microsoft.com/office/drawing/2014/main" id="{ED09686F-CA4C-CC7E-2AA5-8207D0DF7F6B}"/>
              </a:ext>
            </a:extLst>
          </p:cNvPr>
          <p:cNvSpPr txBox="1"/>
          <p:nvPr/>
        </p:nvSpPr>
        <p:spPr>
          <a:xfrm>
            <a:off x="924507" y="2805166"/>
            <a:ext cx="1616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OEM custom interface</a:t>
            </a:r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84F3BAE6-B614-7100-54FE-2DE3517E99CC}"/>
              </a:ext>
            </a:extLst>
          </p:cNvPr>
          <p:cNvSpPr txBox="1"/>
          <p:nvPr/>
        </p:nvSpPr>
        <p:spPr>
          <a:xfrm>
            <a:off x="4430120" y="2805621"/>
            <a:ext cx="1616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sz="14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rd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party custom interface</a:t>
            </a:r>
          </a:p>
        </p:txBody>
      </p:sp>
      <p:grpSp>
        <p:nvGrpSpPr>
          <p:cNvPr id="59" name="Gruppieren 58">
            <a:extLst>
              <a:ext uri="{FF2B5EF4-FFF2-40B4-BE49-F238E27FC236}">
                <a16:creationId xmlns:a16="http://schemas.microsoft.com/office/drawing/2014/main" id="{55DB8C7B-3A24-02F8-12AF-0576C0FC6FD9}"/>
              </a:ext>
            </a:extLst>
          </p:cNvPr>
          <p:cNvGrpSpPr/>
          <p:nvPr/>
        </p:nvGrpSpPr>
        <p:grpSpPr>
          <a:xfrm>
            <a:off x="2250343" y="2134438"/>
            <a:ext cx="456059" cy="456059"/>
            <a:chOff x="4928731" y="1444344"/>
            <a:chExt cx="456059" cy="456059"/>
          </a:xfrm>
        </p:grpSpPr>
        <p:sp>
          <p:nvSpPr>
            <p:cNvPr id="60" name="Rechteck 59">
              <a:extLst>
                <a:ext uri="{FF2B5EF4-FFF2-40B4-BE49-F238E27FC236}">
                  <a16:creationId xmlns:a16="http://schemas.microsoft.com/office/drawing/2014/main" id="{8FA5F116-489E-63E2-7FC2-FE7F74071541}"/>
                </a:ext>
              </a:extLst>
            </p:cNvPr>
            <p:cNvSpPr/>
            <p:nvPr/>
          </p:nvSpPr>
          <p:spPr>
            <a:xfrm flipV="1">
              <a:off x="5074759" y="1526409"/>
              <a:ext cx="170761" cy="279095"/>
            </a:xfrm>
            <a:prstGeom prst="rect">
              <a:avLst/>
            </a:prstGeom>
            <a:solidFill>
              <a:schemeClr val="bg1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l"/>
              <a:endParaRPr lang="de-DE">
                <a:solidFill>
                  <a:schemeClr val="tx1"/>
                </a:solidFill>
              </a:endParaRPr>
            </a:p>
          </p:txBody>
        </p:sp>
        <p:pic>
          <p:nvPicPr>
            <p:cNvPr id="61" name="Graphic 45" descr="Badge 3 with solid fill">
              <a:extLst>
                <a:ext uri="{FF2B5EF4-FFF2-40B4-BE49-F238E27FC236}">
                  <a16:creationId xmlns:a16="http://schemas.microsoft.com/office/drawing/2014/main" id="{EEFFCB87-E0A0-632B-A87C-BC4D5D8F79B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928731" y="1444344"/>
              <a:ext cx="456059" cy="456059"/>
            </a:xfrm>
            <a:prstGeom prst="rect">
              <a:avLst/>
            </a:prstGeom>
          </p:spPr>
        </p:pic>
      </p:grpSp>
      <p:grpSp>
        <p:nvGrpSpPr>
          <p:cNvPr id="62" name="Gruppieren 61">
            <a:extLst>
              <a:ext uri="{FF2B5EF4-FFF2-40B4-BE49-F238E27FC236}">
                <a16:creationId xmlns:a16="http://schemas.microsoft.com/office/drawing/2014/main" id="{7DB1B9F4-EE92-2018-0088-3D21920D745D}"/>
              </a:ext>
            </a:extLst>
          </p:cNvPr>
          <p:cNvGrpSpPr/>
          <p:nvPr/>
        </p:nvGrpSpPr>
        <p:grpSpPr>
          <a:xfrm>
            <a:off x="3783041" y="4336947"/>
            <a:ext cx="513344" cy="513344"/>
            <a:chOff x="6559357" y="3064168"/>
            <a:chExt cx="513344" cy="513344"/>
          </a:xfrm>
        </p:grpSpPr>
        <p:sp>
          <p:nvSpPr>
            <p:cNvPr id="63" name="Rechteck 62">
              <a:extLst>
                <a:ext uri="{FF2B5EF4-FFF2-40B4-BE49-F238E27FC236}">
                  <a16:creationId xmlns:a16="http://schemas.microsoft.com/office/drawing/2014/main" id="{E403C10B-4BD7-86FD-4A77-DA60469D2D8D}"/>
                </a:ext>
              </a:extLst>
            </p:cNvPr>
            <p:cNvSpPr/>
            <p:nvPr/>
          </p:nvSpPr>
          <p:spPr>
            <a:xfrm flipV="1">
              <a:off x="6718109" y="3160577"/>
              <a:ext cx="207483" cy="306637"/>
            </a:xfrm>
            <a:prstGeom prst="rect">
              <a:avLst/>
            </a:prstGeom>
            <a:solidFill>
              <a:schemeClr val="bg1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l"/>
              <a:endParaRPr lang="de-DE">
                <a:solidFill>
                  <a:schemeClr val="tx1"/>
                </a:solidFill>
              </a:endParaRPr>
            </a:p>
          </p:txBody>
        </p:sp>
        <p:pic>
          <p:nvPicPr>
            <p:cNvPr id="64" name="Graphic 44" descr="Badge with solid fill">
              <a:extLst>
                <a:ext uri="{FF2B5EF4-FFF2-40B4-BE49-F238E27FC236}">
                  <a16:creationId xmlns:a16="http://schemas.microsoft.com/office/drawing/2014/main" id="{FAE73DD8-52E5-BBC4-A584-D339D600DD3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6559357" y="3064168"/>
              <a:ext cx="513344" cy="513344"/>
            </a:xfrm>
            <a:prstGeom prst="rect">
              <a:avLst/>
            </a:prstGeom>
          </p:spPr>
        </p:pic>
      </p:grpSp>
      <p:grpSp>
        <p:nvGrpSpPr>
          <p:cNvPr id="65" name="Gruppieren 64">
            <a:extLst>
              <a:ext uri="{FF2B5EF4-FFF2-40B4-BE49-F238E27FC236}">
                <a16:creationId xmlns:a16="http://schemas.microsoft.com/office/drawing/2014/main" id="{83B8D038-AE64-C9E0-9E6E-942B26C275C2}"/>
              </a:ext>
            </a:extLst>
          </p:cNvPr>
          <p:cNvGrpSpPr/>
          <p:nvPr/>
        </p:nvGrpSpPr>
        <p:grpSpPr>
          <a:xfrm>
            <a:off x="3823720" y="2112430"/>
            <a:ext cx="481062" cy="481062"/>
            <a:chOff x="6502670" y="4987116"/>
            <a:chExt cx="481062" cy="481062"/>
          </a:xfrm>
        </p:grpSpPr>
        <p:sp>
          <p:nvSpPr>
            <p:cNvPr id="66" name="Rechteck 65">
              <a:extLst>
                <a:ext uri="{FF2B5EF4-FFF2-40B4-BE49-F238E27FC236}">
                  <a16:creationId xmlns:a16="http://schemas.microsoft.com/office/drawing/2014/main" id="{1E6F6D37-823A-EE6F-2309-CD120382DB1E}"/>
                </a:ext>
              </a:extLst>
            </p:cNvPr>
            <p:cNvSpPr/>
            <p:nvPr/>
          </p:nvSpPr>
          <p:spPr>
            <a:xfrm flipV="1">
              <a:off x="6644663" y="5070168"/>
              <a:ext cx="207483" cy="306637"/>
            </a:xfrm>
            <a:prstGeom prst="rect">
              <a:avLst/>
            </a:prstGeom>
            <a:solidFill>
              <a:schemeClr val="bg1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l"/>
              <a:endParaRPr lang="de-DE">
                <a:solidFill>
                  <a:schemeClr val="tx1"/>
                </a:solidFill>
              </a:endParaRPr>
            </a:p>
          </p:txBody>
        </p:sp>
        <p:pic>
          <p:nvPicPr>
            <p:cNvPr id="67" name="Graphic 33" descr="Badge 1 with solid fill">
              <a:extLst>
                <a:ext uri="{FF2B5EF4-FFF2-40B4-BE49-F238E27FC236}">
                  <a16:creationId xmlns:a16="http://schemas.microsoft.com/office/drawing/2014/main" id="{ABCBD95F-4463-EA32-C2B2-2143A3121CF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6502670" y="4987116"/>
              <a:ext cx="481062" cy="481062"/>
            </a:xfrm>
            <a:prstGeom prst="rect">
              <a:avLst/>
            </a:prstGeom>
          </p:spPr>
        </p:pic>
      </p:grpSp>
      <p:grpSp>
        <p:nvGrpSpPr>
          <p:cNvPr id="68" name="Gruppieren 67">
            <a:extLst>
              <a:ext uri="{FF2B5EF4-FFF2-40B4-BE49-F238E27FC236}">
                <a16:creationId xmlns:a16="http://schemas.microsoft.com/office/drawing/2014/main" id="{2462527B-9F8A-57AB-307C-0B722CA47A14}"/>
              </a:ext>
            </a:extLst>
          </p:cNvPr>
          <p:cNvGrpSpPr/>
          <p:nvPr/>
        </p:nvGrpSpPr>
        <p:grpSpPr>
          <a:xfrm>
            <a:off x="6445513" y="3296931"/>
            <a:ext cx="481062" cy="481062"/>
            <a:chOff x="6502670" y="4987116"/>
            <a:chExt cx="481062" cy="481062"/>
          </a:xfrm>
        </p:grpSpPr>
        <p:sp>
          <p:nvSpPr>
            <p:cNvPr id="69" name="Rechteck 68">
              <a:extLst>
                <a:ext uri="{FF2B5EF4-FFF2-40B4-BE49-F238E27FC236}">
                  <a16:creationId xmlns:a16="http://schemas.microsoft.com/office/drawing/2014/main" id="{86F58940-CE45-5417-BEBF-86F4CC82A228}"/>
                </a:ext>
              </a:extLst>
            </p:cNvPr>
            <p:cNvSpPr/>
            <p:nvPr/>
          </p:nvSpPr>
          <p:spPr>
            <a:xfrm flipV="1">
              <a:off x="6644663" y="5070168"/>
              <a:ext cx="207483" cy="306637"/>
            </a:xfrm>
            <a:prstGeom prst="rect">
              <a:avLst/>
            </a:prstGeom>
            <a:solidFill>
              <a:schemeClr val="bg1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l"/>
              <a:endParaRPr lang="de-DE">
                <a:solidFill>
                  <a:schemeClr val="tx1"/>
                </a:solidFill>
              </a:endParaRPr>
            </a:p>
          </p:txBody>
        </p:sp>
        <p:pic>
          <p:nvPicPr>
            <p:cNvPr id="70" name="Graphic 33" descr="Badge 1 with solid fill">
              <a:extLst>
                <a:ext uri="{FF2B5EF4-FFF2-40B4-BE49-F238E27FC236}">
                  <a16:creationId xmlns:a16="http://schemas.microsoft.com/office/drawing/2014/main" id="{E3000BA5-FE76-636B-E19E-5297279677D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6502670" y="4987116"/>
              <a:ext cx="481062" cy="481062"/>
            </a:xfrm>
            <a:prstGeom prst="rect">
              <a:avLst/>
            </a:prstGeom>
          </p:spPr>
        </p:pic>
      </p:grpSp>
      <p:grpSp>
        <p:nvGrpSpPr>
          <p:cNvPr id="71" name="Gruppieren 70">
            <a:extLst>
              <a:ext uri="{FF2B5EF4-FFF2-40B4-BE49-F238E27FC236}">
                <a16:creationId xmlns:a16="http://schemas.microsoft.com/office/drawing/2014/main" id="{F65A6F31-83A8-B29F-76E7-D46915C9428C}"/>
              </a:ext>
            </a:extLst>
          </p:cNvPr>
          <p:cNvGrpSpPr/>
          <p:nvPr/>
        </p:nvGrpSpPr>
        <p:grpSpPr>
          <a:xfrm>
            <a:off x="6456310" y="3863403"/>
            <a:ext cx="513344" cy="513344"/>
            <a:chOff x="6559357" y="3064168"/>
            <a:chExt cx="513344" cy="513344"/>
          </a:xfrm>
        </p:grpSpPr>
        <p:sp>
          <p:nvSpPr>
            <p:cNvPr id="72" name="Rechteck 71">
              <a:extLst>
                <a:ext uri="{FF2B5EF4-FFF2-40B4-BE49-F238E27FC236}">
                  <a16:creationId xmlns:a16="http://schemas.microsoft.com/office/drawing/2014/main" id="{765F903A-74B4-3F74-BFC1-34B5F1742198}"/>
                </a:ext>
              </a:extLst>
            </p:cNvPr>
            <p:cNvSpPr/>
            <p:nvPr/>
          </p:nvSpPr>
          <p:spPr>
            <a:xfrm flipV="1">
              <a:off x="6718109" y="3160577"/>
              <a:ext cx="207483" cy="306637"/>
            </a:xfrm>
            <a:prstGeom prst="rect">
              <a:avLst/>
            </a:prstGeom>
            <a:solidFill>
              <a:schemeClr val="bg1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l"/>
              <a:endParaRPr lang="de-DE">
                <a:solidFill>
                  <a:schemeClr val="tx1"/>
                </a:solidFill>
              </a:endParaRPr>
            </a:p>
          </p:txBody>
        </p:sp>
        <p:pic>
          <p:nvPicPr>
            <p:cNvPr id="73" name="Graphic 44" descr="Badge with solid fill">
              <a:extLst>
                <a:ext uri="{FF2B5EF4-FFF2-40B4-BE49-F238E27FC236}">
                  <a16:creationId xmlns:a16="http://schemas.microsoft.com/office/drawing/2014/main" id="{837ABF14-CEE2-17CA-0CC2-522A69C2E52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6559357" y="3064168"/>
              <a:ext cx="513344" cy="513344"/>
            </a:xfrm>
            <a:prstGeom prst="rect">
              <a:avLst/>
            </a:prstGeom>
          </p:spPr>
        </p:pic>
      </p:grpSp>
      <p:grpSp>
        <p:nvGrpSpPr>
          <p:cNvPr id="74" name="Gruppieren 73">
            <a:extLst>
              <a:ext uri="{FF2B5EF4-FFF2-40B4-BE49-F238E27FC236}">
                <a16:creationId xmlns:a16="http://schemas.microsoft.com/office/drawing/2014/main" id="{20322D0F-FCDF-4C67-ABEE-81DA014FB38D}"/>
              </a:ext>
            </a:extLst>
          </p:cNvPr>
          <p:cNvGrpSpPr/>
          <p:nvPr/>
        </p:nvGrpSpPr>
        <p:grpSpPr>
          <a:xfrm>
            <a:off x="6470516" y="4596100"/>
            <a:ext cx="456059" cy="456059"/>
            <a:chOff x="4928731" y="1444344"/>
            <a:chExt cx="456059" cy="456059"/>
          </a:xfrm>
        </p:grpSpPr>
        <p:sp>
          <p:nvSpPr>
            <p:cNvPr id="75" name="Rechteck 74">
              <a:extLst>
                <a:ext uri="{FF2B5EF4-FFF2-40B4-BE49-F238E27FC236}">
                  <a16:creationId xmlns:a16="http://schemas.microsoft.com/office/drawing/2014/main" id="{FD05D29B-80BE-CC36-F7D4-5B7324AE383C}"/>
                </a:ext>
              </a:extLst>
            </p:cNvPr>
            <p:cNvSpPr/>
            <p:nvPr/>
          </p:nvSpPr>
          <p:spPr>
            <a:xfrm flipV="1">
              <a:off x="5074759" y="1526409"/>
              <a:ext cx="170761" cy="279095"/>
            </a:xfrm>
            <a:prstGeom prst="rect">
              <a:avLst/>
            </a:prstGeom>
            <a:solidFill>
              <a:schemeClr val="bg1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l"/>
              <a:endParaRPr lang="de-DE">
                <a:solidFill>
                  <a:schemeClr val="tx1"/>
                </a:solidFill>
              </a:endParaRPr>
            </a:p>
          </p:txBody>
        </p:sp>
        <p:pic>
          <p:nvPicPr>
            <p:cNvPr id="76" name="Graphic 45" descr="Badge 3 with solid fill">
              <a:extLst>
                <a:ext uri="{FF2B5EF4-FFF2-40B4-BE49-F238E27FC236}">
                  <a16:creationId xmlns:a16="http://schemas.microsoft.com/office/drawing/2014/main" id="{AC834C86-1357-DB81-EF0C-2549D31B82D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928731" y="1444344"/>
              <a:ext cx="456059" cy="456059"/>
            </a:xfrm>
            <a:prstGeom prst="rect">
              <a:avLst/>
            </a:prstGeom>
          </p:spPr>
        </p:pic>
      </p:grpSp>
      <p:sp>
        <p:nvSpPr>
          <p:cNvPr id="77" name="Textfeld 76">
            <a:extLst>
              <a:ext uri="{FF2B5EF4-FFF2-40B4-BE49-F238E27FC236}">
                <a16:creationId xmlns:a16="http://schemas.microsoft.com/office/drawing/2014/main" id="{EC432575-6162-049A-79E1-0E62AFB38B3D}"/>
              </a:ext>
            </a:extLst>
          </p:cNvPr>
          <p:cNvSpPr txBox="1"/>
          <p:nvPr/>
        </p:nvSpPr>
        <p:spPr>
          <a:xfrm>
            <a:off x="6879481" y="3354248"/>
            <a:ext cx="43247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Create a Public/Private key pair</a:t>
            </a: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7F8C70A6-1C7C-F719-5F2C-5667D4285AD1}"/>
              </a:ext>
            </a:extLst>
          </p:cNvPr>
          <p:cNvSpPr txBox="1"/>
          <p:nvPr/>
        </p:nvSpPr>
        <p:spPr>
          <a:xfrm>
            <a:off x="6918506" y="3801153"/>
            <a:ext cx="46856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Include the public key in the app and include it when subscribing to push notifications</a:t>
            </a: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555B73FA-FEDE-4B5F-ED1B-481B70235CD1}"/>
              </a:ext>
            </a:extLst>
          </p:cNvPr>
          <p:cNvSpPr txBox="1"/>
          <p:nvPr/>
        </p:nvSpPr>
        <p:spPr>
          <a:xfrm>
            <a:off x="6879482" y="4409088"/>
            <a:ext cx="43247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Create a new URL endpoint that only accepts requests signed with the private key associated with the provided public key </a:t>
            </a:r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id="{ACCFEDE9-A10A-5B84-8A50-0B278AEE5D30}"/>
              </a:ext>
            </a:extLst>
          </p:cNvPr>
          <p:cNvSpPr txBox="1"/>
          <p:nvPr/>
        </p:nvSpPr>
        <p:spPr>
          <a:xfrm>
            <a:off x="6890590" y="5312529"/>
            <a:ext cx="43247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Include a signed JWT containing some contact information in every push notification request </a:t>
            </a:r>
          </a:p>
        </p:txBody>
      </p:sp>
      <p:sp>
        <p:nvSpPr>
          <p:cNvPr id="81" name="Rechteck 8">
            <a:extLst>
              <a:ext uri="{FF2B5EF4-FFF2-40B4-BE49-F238E27FC236}">
                <a16:creationId xmlns:a16="http://schemas.microsoft.com/office/drawing/2014/main" id="{3EAE21A7-92AA-50D0-DB87-31781AE7D6F6}"/>
              </a:ext>
            </a:extLst>
          </p:cNvPr>
          <p:cNvSpPr/>
          <p:nvPr/>
        </p:nvSpPr>
        <p:spPr>
          <a:xfrm>
            <a:off x="496709" y="4521876"/>
            <a:ext cx="1541953" cy="855335"/>
          </a:xfrm>
          <a:prstGeom prst="rect">
            <a:avLst/>
          </a:prstGeom>
          <a:noFill/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 anchorCtr="0"/>
          <a:lstStyle/>
          <a:p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OEM             </a:t>
            </a:r>
          </a:p>
          <a:p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Distributor</a:t>
            </a:r>
          </a:p>
          <a:p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    App</a:t>
            </a:r>
          </a:p>
        </p:txBody>
      </p:sp>
      <p:sp>
        <p:nvSpPr>
          <p:cNvPr id="82" name="Rechteck 81">
            <a:extLst>
              <a:ext uri="{FF2B5EF4-FFF2-40B4-BE49-F238E27FC236}">
                <a16:creationId xmlns:a16="http://schemas.microsoft.com/office/drawing/2014/main" id="{B0C96171-FFA3-D18C-3840-92396A74BB51}"/>
              </a:ext>
            </a:extLst>
          </p:cNvPr>
          <p:cNvSpPr/>
          <p:nvPr/>
        </p:nvSpPr>
        <p:spPr>
          <a:xfrm>
            <a:off x="4733048" y="4318777"/>
            <a:ext cx="1648919" cy="642807"/>
          </a:xfrm>
          <a:prstGeom prst="rect">
            <a:avLst/>
          </a:prstGeom>
          <a:noFill/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 anchorCtr="0"/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sz="14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rd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Party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Automotive 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App</a:t>
            </a:r>
          </a:p>
        </p:txBody>
      </p:sp>
      <p:grpSp>
        <p:nvGrpSpPr>
          <p:cNvPr id="83" name="Gruppieren 82">
            <a:extLst>
              <a:ext uri="{FF2B5EF4-FFF2-40B4-BE49-F238E27FC236}">
                <a16:creationId xmlns:a16="http://schemas.microsoft.com/office/drawing/2014/main" id="{42F52736-DC42-DDA6-36A4-B559A6FEB1D6}"/>
              </a:ext>
            </a:extLst>
          </p:cNvPr>
          <p:cNvGrpSpPr/>
          <p:nvPr/>
        </p:nvGrpSpPr>
        <p:grpSpPr>
          <a:xfrm>
            <a:off x="3044977" y="1436816"/>
            <a:ext cx="456060" cy="456060"/>
            <a:chOff x="3044977" y="1436816"/>
            <a:chExt cx="456060" cy="456060"/>
          </a:xfrm>
        </p:grpSpPr>
        <p:sp>
          <p:nvSpPr>
            <p:cNvPr id="84" name="Rechteck 83">
              <a:extLst>
                <a:ext uri="{FF2B5EF4-FFF2-40B4-BE49-F238E27FC236}">
                  <a16:creationId xmlns:a16="http://schemas.microsoft.com/office/drawing/2014/main" id="{6217D3C7-841C-1616-7059-33DC30E224AC}"/>
                </a:ext>
              </a:extLst>
            </p:cNvPr>
            <p:cNvSpPr/>
            <p:nvPr/>
          </p:nvSpPr>
          <p:spPr>
            <a:xfrm flipV="1">
              <a:off x="3189466" y="1532150"/>
              <a:ext cx="170761" cy="279095"/>
            </a:xfrm>
            <a:prstGeom prst="rect">
              <a:avLst/>
            </a:prstGeom>
            <a:solidFill>
              <a:schemeClr val="bg1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l"/>
              <a:endParaRPr lang="de-DE">
                <a:solidFill>
                  <a:schemeClr val="tx1"/>
                </a:solidFill>
              </a:endParaRPr>
            </a:p>
          </p:txBody>
        </p:sp>
        <p:pic>
          <p:nvPicPr>
            <p:cNvPr id="85" name="Grafik 84" descr="Marke 4 mit einfarbiger Füllung">
              <a:extLst>
                <a:ext uri="{FF2B5EF4-FFF2-40B4-BE49-F238E27FC236}">
                  <a16:creationId xmlns:a16="http://schemas.microsoft.com/office/drawing/2014/main" id="{16780646-4C55-E7D1-BA96-813E95AC6303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3044977" y="1436816"/>
              <a:ext cx="456060" cy="456060"/>
            </a:xfrm>
            <a:prstGeom prst="rect">
              <a:avLst/>
            </a:prstGeom>
          </p:spPr>
        </p:pic>
      </p:grpSp>
      <p:grpSp>
        <p:nvGrpSpPr>
          <p:cNvPr id="86" name="Gruppieren 85">
            <a:extLst>
              <a:ext uri="{FF2B5EF4-FFF2-40B4-BE49-F238E27FC236}">
                <a16:creationId xmlns:a16="http://schemas.microsoft.com/office/drawing/2014/main" id="{CED9B093-4BD0-CE70-BB14-763EED03D47C}"/>
              </a:ext>
            </a:extLst>
          </p:cNvPr>
          <p:cNvGrpSpPr/>
          <p:nvPr/>
        </p:nvGrpSpPr>
        <p:grpSpPr>
          <a:xfrm>
            <a:off x="6462446" y="5377211"/>
            <a:ext cx="456060" cy="456060"/>
            <a:chOff x="3044977" y="1436816"/>
            <a:chExt cx="456060" cy="456060"/>
          </a:xfrm>
        </p:grpSpPr>
        <p:sp>
          <p:nvSpPr>
            <p:cNvPr id="87" name="Rechteck 86">
              <a:extLst>
                <a:ext uri="{FF2B5EF4-FFF2-40B4-BE49-F238E27FC236}">
                  <a16:creationId xmlns:a16="http://schemas.microsoft.com/office/drawing/2014/main" id="{4D8E9EF0-5ED9-E34D-53B1-F2A6C0AACFF0}"/>
                </a:ext>
              </a:extLst>
            </p:cNvPr>
            <p:cNvSpPr/>
            <p:nvPr/>
          </p:nvSpPr>
          <p:spPr>
            <a:xfrm flipV="1">
              <a:off x="3189466" y="1532150"/>
              <a:ext cx="170761" cy="279095"/>
            </a:xfrm>
            <a:prstGeom prst="rect">
              <a:avLst/>
            </a:prstGeom>
            <a:solidFill>
              <a:schemeClr val="bg1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l"/>
              <a:endParaRPr lang="de-DE">
                <a:solidFill>
                  <a:schemeClr val="tx1"/>
                </a:solidFill>
              </a:endParaRPr>
            </a:p>
          </p:txBody>
        </p:sp>
        <p:pic>
          <p:nvPicPr>
            <p:cNvPr id="88" name="Grafik 87" descr="Marke 4 mit einfarbiger Füllung">
              <a:extLst>
                <a:ext uri="{FF2B5EF4-FFF2-40B4-BE49-F238E27FC236}">
                  <a16:creationId xmlns:a16="http://schemas.microsoft.com/office/drawing/2014/main" id="{52D8EFC2-F11A-3C2E-3FAE-0E000ADE640A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3044977" y="1436816"/>
              <a:ext cx="456060" cy="456060"/>
            </a:xfrm>
            <a:prstGeom prst="rect">
              <a:avLst/>
            </a:prstGeom>
          </p:spPr>
        </p:pic>
      </p:grpSp>
      <p:grpSp>
        <p:nvGrpSpPr>
          <p:cNvPr id="89" name="Gruppieren 88">
            <a:extLst>
              <a:ext uri="{FF2B5EF4-FFF2-40B4-BE49-F238E27FC236}">
                <a16:creationId xmlns:a16="http://schemas.microsoft.com/office/drawing/2014/main" id="{85F85786-B319-BD36-D443-AEB6D3BA28B2}"/>
              </a:ext>
            </a:extLst>
          </p:cNvPr>
          <p:cNvGrpSpPr/>
          <p:nvPr/>
        </p:nvGrpSpPr>
        <p:grpSpPr>
          <a:xfrm>
            <a:off x="2329133" y="4384799"/>
            <a:ext cx="456059" cy="456059"/>
            <a:chOff x="4928731" y="1444344"/>
            <a:chExt cx="456059" cy="456059"/>
          </a:xfrm>
        </p:grpSpPr>
        <p:sp>
          <p:nvSpPr>
            <p:cNvPr id="90" name="Rechteck 89">
              <a:extLst>
                <a:ext uri="{FF2B5EF4-FFF2-40B4-BE49-F238E27FC236}">
                  <a16:creationId xmlns:a16="http://schemas.microsoft.com/office/drawing/2014/main" id="{C675801C-23FE-147B-E230-F907C4669A70}"/>
                </a:ext>
              </a:extLst>
            </p:cNvPr>
            <p:cNvSpPr/>
            <p:nvPr/>
          </p:nvSpPr>
          <p:spPr>
            <a:xfrm flipV="1">
              <a:off x="5074759" y="1526409"/>
              <a:ext cx="170761" cy="279095"/>
            </a:xfrm>
            <a:prstGeom prst="rect">
              <a:avLst/>
            </a:prstGeom>
            <a:solidFill>
              <a:schemeClr val="bg1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l"/>
              <a:endParaRPr lang="de-DE">
                <a:solidFill>
                  <a:schemeClr val="tx1"/>
                </a:solidFill>
              </a:endParaRPr>
            </a:p>
          </p:txBody>
        </p:sp>
        <p:pic>
          <p:nvPicPr>
            <p:cNvPr id="91" name="Graphic 45" descr="Badge 3 with solid fill">
              <a:extLst>
                <a:ext uri="{FF2B5EF4-FFF2-40B4-BE49-F238E27FC236}">
                  <a16:creationId xmlns:a16="http://schemas.microsoft.com/office/drawing/2014/main" id="{FB6B2D63-887D-98BB-626D-F6EAC6909BB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928731" y="1444344"/>
              <a:ext cx="456059" cy="456059"/>
            </a:xfrm>
            <a:prstGeom prst="rect">
              <a:avLst/>
            </a:prstGeom>
          </p:spPr>
        </p:pic>
      </p:grpSp>
      <p:sp>
        <p:nvSpPr>
          <p:cNvPr id="92" name="Textfeld 91">
            <a:extLst>
              <a:ext uri="{FF2B5EF4-FFF2-40B4-BE49-F238E27FC236}">
                <a16:creationId xmlns:a16="http://schemas.microsoft.com/office/drawing/2014/main" id="{74188934-ECD0-D609-1E7D-1A694E24C722}"/>
              </a:ext>
            </a:extLst>
          </p:cNvPr>
          <p:cNvSpPr txBox="1"/>
          <p:nvPr/>
        </p:nvSpPr>
        <p:spPr>
          <a:xfrm>
            <a:off x="6381967" y="2670805"/>
            <a:ext cx="4390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How VAPID works:</a:t>
            </a:r>
          </a:p>
        </p:txBody>
      </p:sp>
      <p:sp>
        <p:nvSpPr>
          <p:cNvPr id="93" name="Title 4">
            <a:extLst>
              <a:ext uri="{FF2B5EF4-FFF2-40B4-BE49-F238E27FC236}">
                <a16:creationId xmlns:a16="http://schemas.microsoft.com/office/drawing/2014/main" id="{69FAAFC7-A2FF-E089-F1AC-0DBFF13041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</p:spPr>
        <p:txBody>
          <a:bodyPr/>
          <a:lstStyle/>
          <a:p>
            <a:r>
              <a:rPr lang="en-US" dirty="0">
                <a:solidFill>
                  <a:srgbClr val="225995"/>
                </a:solidFill>
              </a:rPr>
              <a:t>VAPID: Voluntary Application Server Identification</a:t>
            </a:r>
            <a:endParaRPr lang="en-US" baseline="30000" dirty="0">
              <a:solidFill>
                <a:srgbClr val="22599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06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0F6147A-E6C5-4136-2288-F68650DE09EB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7413171" y="6429347"/>
            <a:ext cx="2743200" cy="365125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13</a:t>
            </a:fld>
            <a:endParaRPr b="0">
              <a:solidFill>
                <a:srgbClr val="888888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8975E33-9896-20BD-1FBC-2F79284729B4}"/>
              </a:ext>
            </a:extLst>
          </p:cNvPr>
          <p:cNvGrpSpPr/>
          <p:nvPr/>
        </p:nvGrpSpPr>
        <p:grpSpPr>
          <a:xfrm>
            <a:off x="7603602" y="976785"/>
            <a:ext cx="1274180" cy="1133363"/>
            <a:chOff x="5578033" y="1522065"/>
            <a:chExt cx="1274180" cy="1133363"/>
          </a:xfrm>
        </p:grpSpPr>
        <p:pic>
          <p:nvPicPr>
            <p:cNvPr id="8" name="Picture 7" descr="A diagram of a phone&#10;&#10;Description automatically generated">
              <a:extLst>
                <a:ext uri="{FF2B5EF4-FFF2-40B4-BE49-F238E27FC236}">
                  <a16:creationId xmlns:a16="http://schemas.microsoft.com/office/drawing/2014/main" id="{2EB20D3C-0F54-F45B-E09B-A35570E6EBA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4102" t="6031" r="67695" b="77495"/>
            <a:stretch/>
          </p:blipFill>
          <p:spPr>
            <a:xfrm>
              <a:off x="5896820" y="1522065"/>
              <a:ext cx="636607" cy="612557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20136E4-8AEC-2A10-DA0C-B5A94F852A0B}"/>
                </a:ext>
              </a:extLst>
            </p:cNvPr>
            <p:cNvSpPr txBox="1"/>
            <p:nvPr/>
          </p:nvSpPr>
          <p:spPr>
            <a:xfrm>
              <a:off x="5578033" y="2347651"/>
              <a:ext cx="127418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dirty="0"/>
                <a:t>Push Server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D016B98-8558-EBD3-CEA7-FF7E6BF2508A}"/>
              </a:ext>
            </a:extLst>
          </p:cNvPr>
          <p:cNvGrpSpPr/>
          <p:nvPr/>
        </p:nvGrpSpPr>
        <p:grpSpPr>
          <a:xfrm>
            <a:off x="9616151" y="976785"/>
            <a:ext cx="1692313" cy="1133363"/>
            <a:chOff x="7590582" y="1522065"/>
            <a:chExt cx="1692313" cy="1133363"/>
          </a:xfrm>
        </p:grpSpPr>
        <p:pic>
          <p:nvPicPr>
            <p:cNvPr id="9" name="Picture 8" descr="A diagram of a phone&#10;&#10;Description automatically generated">
              <a:extLst>
                <a:ext uri="{FF2B5EF4-FFF2-40B4-BE49-F238E27FC236}">
                  <a16:creationId xmlns:a16="http://schemas.microsoft.com/office/drawing/2014/main" id="{DE8110E3-566D-74E3-821A-4C58EDE881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4102" t="6031" r="67695" b="77495"/>
            <a:stretch/>
          </p:blipFill>
          <p:spPr>
            <a:xfrm>
              <a:off x="8118435" y="1522065"/>
              <a:ext cx="636607" cy="612557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969662A-2E2A-0882-FE36-2DB1EEC29370}"/>
                </a:ext>
              </a:extLst>
            </p:cNvPr>
            <p:cNvSpPr txBox="1"/>
            <p:nvPr/>
          </p:nvSpPr>
          <p:spPr>
            <a:xfrm>
              <a:off x="7590582" y="2347651"/>
              <a:ext cx="1692313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dirty="0"/>
                <a:t>3PA App Server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B86F28B-83FA-57E5-B3DA-836F8F1F0178}"/>
              </a:ext>
            </a:extLst>
          </p:cNvPr>
          <p:cNvGrpSpPr/>
          <p:nvPr/>
        </p:nvGrpSpPr>
        <p:grpSpPr>
          <a:xfrm>
            <a:off x="3408743" y="836986"/>
            <a:ext cx="3443468" cy="1780335"/>
            <a:chOff x="1637818" y="1382266"/>
            <a:chExt cx="3443468" cy="1780335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06B6C27E-7288-2894-1EEC-A7CD288014AE}"/>
                </a:ext>
              </a:extLst>
            </p:cNvPr>
            <p:cNvGrpSpPr/>
            <p:nvPr/>
          </p:nvGrpSpPr>
          <p:grpSpPr>
            <a:xfrm>
              <a:off x="2548558" y="1382266"/>
              <a:ext cx="1692311" cy="1191837"/>
              <a:chOff x="2505152" y="1382266"/>
              <a:chExt cx="1692311" cy="1191837"/>
            </a:xfrm>
          </p:grpSpPr>
          <p:pic>
            <p:nvPicPr>
              <p:cNvPr id="6" name="Picture 5" descr="A diagram of a phone&#10;&#10;Description automatically generated">
                <a:extLst>
                  <a:ext uri="{FF2B5EF4-FFF2-40B4-BE49-F238E27FC236}">
                    <a16:creationId xmlns:a16="http://schemas.microsoft.com/office/drawing/2014/main" id="{94C4C333-551C-C65A-0C4B-35720084714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14603" t="60085" r="67194" b="19681"/>
              <a:stretch/>
            </p:blipFill>
            <p:spPr>
              <a:xfrm>
                <a:off x="2997843" y="1382266"/>
                <a:ext cx="636607" cy="752356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7178AE0-1DDE-E657-355B-81E4F9F74ADA}"/>
                  </a:ext>
                </a:extLst>
              </p:cNvPr>
              <p:cNvSpPr txBox="1"/>
              <p:nvPr/>
            </p:nvSpPr>
            <p:spPr>
              <a:xfrm>
                <a:off x="2505152" y="2204771"/>
                <a:ext cx="169231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dirty="0"/>
                  <a:t>Distributor</a:t>
                </a:r>
              </a:p>
            </p:txBody>
          </p: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8EE7ECF-5DAA-D456-CEF2-A0E7E5424B65}"/>
                </a:ext>
              </a:extLst>
            </p:cNvPr>
            <p:cNvSpPr txBox="1"/>
            <p:nvPr/>
          </p:nvSpPr>
          <p:spPr>
            <a:xfrm>
              <a:off x="1637818" y="2523965"/>
              <a:ext cx="3443468" cy="63863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800" b="0" i="0" dirty="0" err="1">
                  <a:solidFill>
                    <a:srgbClr val="343A40"/>
                  </a:solidFill>
                  <a:effectLst/>
                  <a:latin typeface="Liberation Sans"/>
                </a:rPr>
                <a:t>org.unifiedpush.android.distributor.REGISTER</a:t>
              </a:r>
              <a:endParaRPr lang="en-GB" sz="800" b="0" i="0" dirty="0">
                <a:solidFill>
                  <a:srgbClr val="343A40"/>
                </a:solidFill>
                <a:effectLst/>
                <a:latin typeface="Liberation Sans"/>
              </a:endParaRPr>
            </a:p>
            <a:p>
              <a:pPr algn="ctr"/>
              <a:r>
                <a:rPr lang="en-GB" sz="800" b="0" i="0" dirty="0" err="1">
                  <a:solidFill>
                    <a:srgbClr val="343A40"/>
                  </a:solidFill>
                  <a:effectLst/>
                  <a:latin typeface="Liberation Sans"/>
                </a:rPr>
                <a:t>org.unifiedpush.android.distributor.UNREGISTER</a:t>
              </a:r>
              <a:endParaRPr lang="en-GB" sz="800" b="0" i="0" dirty="0">
                <a:solidFill>
                  <a:srgbClr val="343A40"/>
                </a:solidFill>
                <a:effectLst/>
                <a:latin typeface="Liberation Sans"/>
              </a:endParaRPr>
            </a:p>
            <a:p>
              <a:pPr algn="ctr"/>
              <a:r>
                <a:rPr lang="en-GB" sz="1000" b="0" i="0" dirty="0" err="1">
                  <a:solidFill>
                    <a:srgbClr val="343A40"/>
                  </a:solidFill>
                  <a:effectLst/>
                  <a:latin typeface="Liberation Sans"/>
                </a:rPr>
                <a:t>org.unifiedpush.android.distributor.MESSAGE_ACK</a:t>
              </a:r>
              <a:endParaRPr lang="en-GB" sz="1000" b="0" i="0" dirty="0">
                <a:solidFill>
                  <a:srgbClr val="343A40"/>
                </a:solidFill>
                <a:effectLst/>
                <a:latin typeface="Liberation Sans"/>
              </a:endParaRPr>
            </a:p>
            <a:p>
              <a:pPr algn="ctr"/>
              <a:endParaRPr lang="en-GB" sz="800" b="0" i="0" dirty="0">
                <a:solidFill>
                  <a:srgbClr val="343A40"/>
                </a:solidFill>
                <a:effectLst/>
                <a:latin typeface="Liberation Sans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E94E394-A7B9-AFE2-DFC7-830A239A59C1}"/>
              </a:ext>
            </a:extLst>
          </p:cNvPr>
          <p:cNvGrpSpPr/>
          <p:nvPr/>
        </p:nvGrpSpPr>
        <p:grpSpPr>
          <a:xfrm>
            <a:off x="-108732" y="817342"/>
            <a:ext cx="3650587" cy="1776232"/>
            <a:chOff x="-444399" y="1362622"/>
            <a:chExt cx="3650587" cy="1776232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FB8630F0-0E5D-2007-D4BC-99FD76F9A78A}"/>
                </a:ext>
              </a:extLst>
            </p:cNvPr>
            <p:cNvGrpSpPr/>
            <p:nvPr/>
          </p:nvGrpSpPr>
          <p:grpSpPr>
            <a:xfrm>
              <a:off x="808488" y="1362622"/>
              <a:ext cx="1035934" cy="1149926"/>
              <a:chOff x="695022" y="1362622"/>
              <a:chExt cx="1035934" cy="1149926"/>
            </a:xfrm>
          </p:grpSpPr>
          <p:pic>
            <p:nvPicPr>
              <p:cNvPr id="7" name="Picture 6" descr="A diagram of a phone&#10;&#10;Description automatically generated">
                <a:extLst>
                  <a:ext uri="{FF2B5EF4-FFF2-40B4-BE49-F238E27FC236}">
                    <a16:creationId xmlns:a16="http://schemas.microsoft.com/office/drawing/2014/main" id="{96F0AC3C-2842-C025-C6A0-C4E207F2C1D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66989" t="58124" r="14807" b="21113"/>
              <a:stretch/>
            </p:blipFill>
            <p:spPr>
              <a:xfrm>
                <a:off x="937550" y="1362622"/>
                <a:ext cx="636607" cy="772000"/>
              </a:xfrm>
              <a:prstGeom prst="rect">
                <a:avLst/>
              </a:prstGeom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F01C467-1385-56B6-51F7-7A3CBF35229C}"/>
                  </a:ext>
                </a:extLst>
              </p:cNvPr>
              <p:cNvSpPr txBox="1"/>
              <p:nvPr/>
            </p:nvSpPr>
            <p:spPr>
              <a:xfrm>
                <a:off x="695022" y="2204771"/>
                <a:ext cx="1035934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dirty="0"/>
                  <a:t>3PA</a:t>
                </a:r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C7CA7FD-4ECB-0111-012B-4B8056F4E07E}"/>
                </a:ext>
              </a:extLst>
            </p:cNvPr>
            <p:cNvSpPr txBox="1"/>
            <p:nvPr/>
          </p:nvSpPr>
          <p:spPr>
            <a:xfrm>
              <a:off x="-444399" y="2430968"/>
              <a:ext cx="3650587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800" b="0" i="0" dirty="0" err="1">
                  <a:solidFill>
                    <a:srgbClr val="343A40"/>
                  </a:solidFill>
                  <a:effectLst/>
                  <a:latin typeface="Liberation Sans"/>
                </a:rPr>
                <a:t>org.unifiedpush.android.connector.NEW_ENDPOINT</a:t>
              </a:r>
              <a:endParaRPr lang="en-GB" sz="800" b="0" i="0" dirty="0">
                <a:solidFill>
                  <a:srgbClr val="343A40"/>
                </a:solidFill>
                <a:effectLst/>
                <a:latin typeface="Liberation Sans"/>
              </a:endParaRPr>
            </a:p>
            <a:p>
              <a:pPr algn="ctr"/>
              <a:r>
                <a:rPr lang="en-GB" sz="800" b="0" i="0" dirty="0" err="1">
                  <a:solidFill>
                    <a:srgbClr val="343A40"/>
                  </a:solidFill>
                  <a:effectLst/>
                  <a:latin typeface="Liberation Sans"/>
                </a:rPr>
                <a:t>org.unifiedpush.android.connector.MESSAGE</a:t>
              </a:r>
              <a:endParaRPr lang="en-GB" sz="800" b="0" i="0" dirty="0">
                <a:solidFill>
                  <a:srgbClr val="343A40"/>
                </a:solidFill>
                <a:effectLst/>
                <a:latin typeface="Liberation Sans"/>
              </a:endParaRPr>
            </a:p>
            <a:p>
              <a:pPr algn="ctr"/>
              <a:r>
                <a:rPr lang="en-GB" sz="800" b="0" i="0" dirty="0" err="1">
                  <a:solidFill>
                    <a:srgbClr val="343A40"/>
                  </a:solidFill>
                  <a:effectLst/>
                  <a:latin typeface="Liberation Sans"/>
                </a:rPr>
                <a:t>org.unifiedpush.android.connector.UNREGISTERED</a:t>
              </a:r>
              <a:endParaRPr lang="en-GB" sz="800" b="0" i="0" dirty="0">
                <a:solidFill>
                  <a:srgbClr val="343A40"/>
                </a:solidFill>
                <a:effectLst/>
                <a:latin typeface="Liberation Sans"/>
              </a:endParaRPr>
            </a:p>
            <a:p>
              <a:pPr algn="ctr"/>
              <a:r>
                <a:rPr lang="en-GB" sz="800" b="0" i="0" dirty="0" err="1">
                  <a:solidFill>
                    <a:srgbClr val="343A40"/>
                  </a:solidFill>
                  <a:effectLst/>
                  <a:latin typeface="Liberation Sans"/>
                </a:rPr>
                <a:t>org.unifiedpush.android.connector.REGISTRATION_FAILED</a:t>
              </a:r>
              <a:endParaRPr lang="en-GB" sz="800" b="0" i="0" dirty="0">
                <a:solidFill>
                  <a:srgbClr val="343A40"/>
                </a:solidFill>
                <a:effectLst/>
                <a:latin typeface="Liberation Sans"/>
              </a:endParaRPr>
            </a:p>
            <a:p>
              <a:pPr algn="ctr"/>
              <a:endParaRPr lang="en-GB" sz="800" b="0" i="0" dirty="0">
                <a:solidFill>
                  <a:srgbClr val="343A40"/>
                </a:solidFill>
                <a:effectLst/>
                <a:latin typeface="Liberation Sans"/>
              </a:endParaRPr>
            </a:p>
          </p:txBody>
        </p: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C31DF89-52E3-0BA9-4258-43C05AA1B7BD}"/>
              </a:ext>
            </a:extLst>
          </p:cNvPr>
          <p:cNvCxnSpPr>
            <a:cxnSpLocks/>
          </p:cNvCxnSpPr>
          <p:nvPr/>
        </p:nvCxnSpPr>
        <p:spPr>
          <a:xfrm flipH="1">
            <a:off x="1648059" y="2528169"/>
            <a:ext cx="17355" cy="3901178"/>
          </a:xfrm>
          <a:prstGeom prst="line">
            <a:avLst/>
          </a:prstGeom>
          <a:ln w="127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0D68F062-97D2-7C5D-00FD-9CF20F0FB622}"/>
              </a:ext>
            </a:extLst>
          </p:cNvPr>
          <p:cNvCxnSpPr>
            <a:cxnSpLocks/>
          </p:cNvCxnSpPr>
          <p:nvPr/>
        </p:nvCxnSpPr>
        <p:spPr>
          <a:xfrm flipH="1">
            <a:off x="5130477" y="2528169"/>
            <a:ext cx="0" cy="3901178"/>
          </a:xfrm>
          <a:prstGeom prst="line">
            <a:avLst/>
          </a:prstGeom>
          <a:ln w="127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D54A19E-2E9C-700E-0D55-766D6E20035D}"/>
              </a:ext>
            </a:extLst>
          </p:cNvPr>
          <p:cNvCxnSpPr>
            <a:cxnSpLocks/>
          </p:cNvCxnSpPr>
          <p:nvPr/>
        </p:nvCxnSpPr>
        <p:spPr>
          <a:xfrm>
            <a:off x="8237183" y="2336898"/>
            <a:ext cx="0" cy="3784409"/>
          </a:xfrm>
          <a:prstGeom prst="line">
            <a:avLst/>
          </a:prstGeom>
          <a:ln w="127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6B6B484-B667-B9F8-FDCE-67BFEBB8B7CA}"/>
              </a:ext>
            </a:extLst>
          </p:cNvPr>
          <p:cNvCxnSpPr>
            <a:cxnSpLocks/>
          </p:cNvCxnSpPr>
          <p:nvPr/>
        </p:nvCxnSpPr>
        <p:spPr>
          <a:xfrm>
            <a:off x="10462307" y="2251170"/>
            <a:ext cx="0" cy="3784409"/>
          </a:xfrm>
          <a:prstGeom prst="line">
            <a:avLst/>
          </a:prstGeom>
          <a:ln w="127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14EBC2C-9E58-0FE9-2E66-9D42F3CD13B1}"/>
              </a:ext>
            </a:extLst>
          </p:cNvPr>
          <p:cNvCxnSpPr/>
          <p:nvPr/>
        </p:nvCxnSpPr>
        <p:spPr>
          <a:xfrm>
            <a:off x="1655901" y="2825488"/>
            <a:ext cx="3453843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EB42303-D797-F7C6-E8A9-179EA523F614}"/>
              </a:ext>
            </a:extLst>
          </p:cNvPr>
          <p:cNvCxnSpPr/>
          <p:nvPr/>
        </p:nvCxnSpPr>
        <p:spPr>
          <a:xfrm>
            <a:off x="1679712" y="3206491"/>
            <a:ext cx="3453843" cy="0"/>
          </a:xfrm>
          <a:prstGeom prst="straightConnector1">
            <a:avLst/>
          </a:prstGeom>
          <a:ln w="12700">
            <a:prstDash val="lg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BCFE0176-7CF9-2F0B-C24E-E04118085FDF}"/>
              </a:ext>
            </a:extLst>
          </p:cNvPr>
          <p:cNvSpPr txBox="1"/>
          <p:nvPr/>
        </p:nvSpPr>
        <p:spPr>
          <a:xfrm>
            <a:off x="1229621" y="2947235"/>
            <a:ext cx="449052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b="0" i="0" dirty="0">
                <a:solidFill>
                  <a:srgbClr val="343A40"/>
                </a:solidFill>
                <a:effectLst/>
                <a:latin typeface="Liberation Sans"/>
              </a:rPr>
              <a:t>NEW_ENDPOINT (Token, Endpoint) or REGISTRATION_FAILED</a:t>
            </a:r>
            <a:endParaRPr lang="en-GB" sz="10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FDECED3-2073-BBD0-CD30-AAAA24697B5E}"/>
              </a:ext>
            </a:extLst>
          </p:cNvPr>
          <p:cNvSpPr txBox="1"/>
          <p:nvPr/>
        </p:nvSpPr>
        <p:spPr>
          <a:xfrm>
            <a:off x="1667774" y="2585275"/>
            <a:ext cx="344071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b="0" i="0" dirty="0">
                <a:solidFill>
                  <a:srgbClr val="343A40"/>
                </a:solidFill>
                <a:effectLst/>
                <a:latin typeface="Liberation Sans"/>
              </a:rPr>
              <a:t>REGISTER (Application, Token, VAPID key)</a:t>
            </a:r>
            <a:endParaRPr lang="en-GB" sz="1000" dirty="0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2277AB61-73B7-8453-08BF-AFF6488D0EB3}"/>
              </a:ext>
            </a:extLst>
          </p:cNvPr>
          <p:cNvCxnSpPr>
            <a:cxnSpLocks/>
          </p:cNvCxnSpPr>
          <p:nvPr/>
        </p:nvCxnSpPr>
        <p:spPr>
          <a:xfrm>
            <a:off x="1722575" y="3592251"/>
            <a:ext cx="8739732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D3473ED8-EFD2-1B83-431F-E0CB91B5FA8D}"/>
              </a:ext>
            </a:extLst>
          </p:cNvPr>
          <p:cNvSpPr txBox="1"/>
          <p:nvPr/>
        </p:nvSpPr>
        <p:spPr>
          <a:xfrm>
            <a:off x="5004757" y="3355176"/>
            <a:ext cx="344071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b="0" i="0" dirty="0" err="1">
                <a:solidFill>
                  <a:srgbClr val="343A40"/>
                </a:solidFill>
                <a:effectLst/>
                <a:latin typeface="Liberation Sans"/>
              </a:rPr>
              <a:t>SetPushSubscription</a:t>
            </a:r>
            <a:r>
              <a:rPr lang="en-GB" sz="1000" b="0" i="0" dirty="0">
                <a:solidFill>
                  <a:srgbClr val="343A40"/>
                </a:solidFill>
                <a:effectLst/>
                <a:latin typeface="Liberation Sans"/>
              </a:rPr>
              <a:t> (Endpoint, &lt;3PA specific client id&gt;))</a:t>
            </a:r>
            <a:endParaRPr lang="en-GB" sz="1000" dirty="0"/>
          </a:p>
        </p:txBody>
      </p:sp>
      <p:sp>
        <p:nvSpPr>
          <p:cNvPr id="43" name="Left Brace 42">
            <a:extLst>
              <a:ext uri="{FF2B5EF4-FFF2-40B4-BE49-F238E27FC236}">
                <a16:creationId xmlns:a16="http://schemas.microsoft.com/office/drawing/2014/main" id="{58020176-B2BC-DF72-E8A3-46AD81CB45B2}"/>
              </a:ext>
            </a:extLst>
          </p:cNvPr>
          <p:cNvSpPr/>
          <p:nvPr/>
        </p:nvSpPr>
        <p:spPr>
          <a:xfrm>
            <a:off x="5448781" y="2568605"/>
            <a:ext cx="199663" cy="62121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Left Brace 43">
            <a:extLst>
              <a:ext uri="{FF2B5EF4-FFF2-40B4-BE49-F238E27FC236}">
                <a16:creationId xmlns:a16="http://schemas.microsoft.com/office/drawing/2014/main" id="{42A9EC8D-8C14-3EC0-CCE8-F9401D126586}"/>
              </a:ext>
            </a:extLst>
          </p:cNvPr>
          <p:cNvSpPr/>
          <p:nvPr/>
        </p:nvSpPr>
        <p:spPr>
          <a:xfrm rot="10800000">
            <a:off x="7801463" y="2568605"/>
            <a:ext cx="199663" cy="62121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A3A32AD-37CF-55F6-F1CA-079FCA1B9F70}"/>
              </a:ext>
            </a:extLst>
          </p:cNvPr>
          <p:cNvSpPr txBox="1"/>
          <p:nvPr/>
        </p:nvSpPr>
        <p:spPr>
          <a:xfrm>
            <a:off x="5574298" y="2632809"/>
            <a:ext cx="233495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Interactions between Distributor and Push server are not defined by Unified Push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AF028B9B-3524-9C4C-7E9E-D0615A857525}"/>
              </a:ext>
            </a:extLst>
          </p:cNvPr>
          <p:cNvCxnSpPr>
            <a:cxnSpLocks/>
          </p:cNvCxnSpPr>
          <p:nvPr/>
        </p:nvCxnSpPr>
        <p:spPr>
          <a:xfrm>
            <a:off x="8237183" y="4959105"/>
            <a:ext cx="2225124" cy="0"/>
          </a:xfrm>
          <a:prstGeom prst="straightConnector1">
            <a:avLst/>
          </a:prstGeom>
          <a:ln w="127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18E9E03A-2877-1CDF-8124-8C939E81DCD7}"/>
              </a:ext>
            </a:extLst>
          </p:cNvPr>
          <p:cNvSpPr txBox="1"/>
          <p:nvPr/>
        </p:nvSpPr>
        <p:spPr>
          <a:xfrm>
            <a:off x="8258274" y="4616823"/>
            <a:ext cx="222512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b="0" i="0" dirty="0" err="1">
                <a:solidFill>
                  <a:srgbClr val="343A40"/>
                </a:solidFill>
                <a:effectLst/>
                <a:latin typeface="Liberation Sans"/>
              </a:rPr>
              <a:t>PushMessage</a:t>
            </a:r>
            <a:r>
              <a:rPr lang="en-GB" sz="1000" dirty="0">
                <a:solidFill>
                  <a:srgbClr val="343A40"/>
                </a:solidFill>
                <a:latin typeface="Liberation Sans"/>
              </a:rPr>
              <a:t>: Post (Message, signed VAPID JWT, TTL, Urgency, etc.)</a:t>
            </a:r>
            <a:endParaRPr lang="en-GB" sz="1000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D86B51D-0CB4-F1BA-6980-40D7EA82F6DA}"/>
              </a:ext>
            </a:extLst>
          </p:cNvPr>
          <p:cNvSpPr txBox="1"/>
          <p:nvPr/>
        </p:nvSpPr>
        <p:spPr>
          <a:xfrm>
            <a:off x="1784095" y="3202112"/>
            <a:ext cx="324470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0" i="0" dirty="0">
                <a:solidFill>
                  <a:srgbClr val="343A40"/>
                </a:solidFill>
                <a:effectLst/>
                <a:latin typeface="Liberation Sans"/>
              </a:rPr>
              <a:t>Unique endpoint associated with the token: RFC 3987</a:t>
            </a:r>
            <a:endParaRPr lang="en-GB" sz="1000" dirty="0"/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F871D968-18E4-BEE7-82E8-C46019693601}"/>
              </a:ext>
            </a:extLst>
          </p:cNvPr>
          <p:cNvCxnSpPr>
            <a:cxnSpLocks/>
          </p:cNvCxnSpPr>
          <p:nvPr/>
        </p:nvCxnSpPr>
        <p:spPr>
          <a:xfrm>
            <a:off x="8232418" y="4054218"/>
            <a:ext cx="2225124" cy="0"/>
          </a:xfrm>
          <a:prstGeom prst="straightConnector1">
            <a:avLst/>
          </a:prstGeom>
          <a:ln w="127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65EE7508-39BC-72F6-6BB5-C03B509A9803}"/>
              </a:ext>
            </a:extLst>
          </p:cNvPr>
          <p:cNvSpPr txBox="1"/>
          <p:nvPr/>
        </p:nvSpPr>
        <p:spPr>
          <a:xfrm>
            <a:off x="8248753" y="3838046"/>
            <a:ext cx="222512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dirty="0">
                <a:solidFill>
                  <a:srgbClr val="343A40"/>
                </a:solidFill>
                <a:latin typeface="Liberation Sans"/>
              </a:rPr>
              <a:t>ENDPOINT Get</a:t>
            </a:r>
            <a:endParaRPr lang="en-GB" sz="1000" dirty="0"/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64E9EFC4-DA93-4035-7A09-A57F7AFB2EE1}"/>
              </a:ext>
            </a:extLst>
          </p:cNvPr>
          <p:cNvCxnSpPr>
            <a:cxnSpLocks/>
          </p:cNvCxnSpPr>
          <p:nvPr/>
        </p:nvCxnSpPr>
        <p:spPr>
          <a:xfrm>
            <a:off x="8241939" y="4378072"/>
            <a:ext cx="2225124" cy="0"/>
          </a:xfrm>
          <a:prstGeom prst="straightConnector1">
            <a:avLst/>
          </a:prstGeom>
          <a:ln w="12700">
            <a:prstDash val="lg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EC831B72-47BF-12CB-8AC8-F8A531941479}"/>
              </a:ext>
            </a:extLst>
          </p:cNvPr>
          <p:cNvSpPr txBox="1"/>
          <p:nvPr/>
        </p:nvSpPr>
        <p:spPr>
          <a:xfrm>
            <a:off x="8258274" y="4147612"/>
            <a:ext cx="222512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b="0" i="0" dirty="0">
                <a:solidFill>
                  <a:srgbClr val="5F5F5F"/>
                </a:solidFill>
                <a:effectLst/>
                <a:latin typeface="Liberation Mono"/>
              </a:rPr>
              <a:t>{</a:t>
            </a:r>
            <a:r>
              <a:rPr lang="en-GB" sz="1100" b="0" i="0" dirty="0">
                <a:solidFill>
                  <a:srgbClr val="000080"/>
                </a:solidFill>
                <a:effectLst/>
                <a:latin typeface="Liberation Mono"/>
              </a:rPr>
              <a:t>"</a:t>
            </a:r>
            <a:r>
              <a:rPr lang="en-GB" sz="1100" b="0" i="0" dirty="0" err="1">
                <a:solidFill>
                  <a:srgbClr val="000080"/>
                </a:solidFill>
                <a:effectLst/>
                <a:latin typeface="Liberation Mono"/>
              </a:rPr>
              <a:t>unifiedpush</a:t>
            </a:r>
            <a:r>
              <a:rPr lang="en-GB" sz="1100" b="0" i="0" dirty="0">
                <a:solidFill>
                  <a:srgbClr val="000080"/>
                </a:solidFill>
                <a:effectLst/>
                <a:latin typeface="Liberation Mono"/>
              </a:rPr>
              <a:t>"</a:t>
            </a:r>
            <a:r>
              <a:rPr lang="en-GB" sz="1100" b="0" i="0" dirty="0">
                <a:solidFill>
                  <a:srgbClr val="5F5F5F"/>
                </a:solidFill>
                <a:effectLst/>
                <a:latin typeface="Liberation Mono"/>
              </a:rPr>
              <a:t>:{</a:t>
            </a:r>
            <a:r>
              <a:rPr lang="en-GB" sz="1100" b="0" i="0" dirty="0">
                <a:solidFill>
                  <a:srgbClr val="000080"/>
                </a:solidFill>
                <a:effectLst/>
                <a:latin typeface="Liberation Mono"/>
              </a:rPr>
              <a:t>"version"</a:t>
            </a:r>
            <a:r>
              <a:rPr lang="en-GB" sz="1100" b="0" i="0" dirty="0">
                <a:solidFill>
                  <a:srgbClr val="5F5F5F"/>
                </a:solidFill>
                <a:effectLst/>
                <a:latin typeface="Liberation Mono"/>
              </a:rPr>
              <a:t>:</a:t>
            </a:r>
            <a:r>
              <a:rPr lang="en-GB" sz="1100" b="0" i="0" dirty="0">
                <a:solidFill>
                  <a:srgbClr val="027E83"/>
                </a:solidFill>
                <a:effectLst/>
                <a:latin typeface="Liberation Mono"/>
              </a:rPr>
              <a:t>1</a:t>
            </a:r>
            <a:r>
              <a:rPr lang="en-GB" sz="1100" b="0" i="0" dirty="0">
                <a:solidFill>
                  <a:srgbClr val="5F5F5F"/>
                </a:solidFill>
                <a:effectLst/>
                <a:latin typeface="Liberation Mono"/>
              </a:rPr>
              <a:t>}}</a:t>
            </a:r>
            <a:endParaRPr lang="en-GB" sz="1000" dirty="0"/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4F52FEAF-F2B6-0B78-13E2-817EF1ADA609}"/>
              </a:ext>
            </a:extLst>
          </p:cNvPr>
          <p:cNvCxnSpPr>
            <a:cxnSpLocks/>
          </p:cNvCxnSpPr>
          <p:nvPr/>
        </p:nvCxnSpPr>
        <p:spPr>
          <a:xfrm>
            <a:off x="8237173" y="5616335"/>
            <a:ext cx="2225124" cy="0"/>
          </a:xfrm>
          <a:prstGeom prst="straightConnector1">
            <a:avLst/>
          </a:prstGeom>
          <a:ln w="12700">
            <a:prstDash val="lg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3F6CAFC6-4151-A5A8-312A-F082383A1130}"/>
              </a:ext>
            </a:extLst>
          </p:cNvPr>
          <p:cNvSpPr txBox="1"/>
          <p:nvPr/>
        </p:nvSpPr>
        <p:spPr>
          <a:xfrm>
            <a:off x="8253508" y="5385875"/>
            <a:ext cx="222512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dirty="0"/>
              <a:t>Result (2xx OK, 4xx error)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A5F568A-767D-1C41-60C7-D8FD8D31BB70}"/>
              </a:ext>
            </a:extLst>
          </p:cNvPr>
          <p:cNvSpPr txBox="1"/>
          <p:nvPr/>
        </p:nvSpPr>
        <p:spPr>
          <a:xfrm>
            <a:off x="8258275" y="2597541"/>
            <a:ext cx="21829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web push protocol</a:t>
            </a:r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hlinkClick r:id="rId4" tooltip="Generic Event Delivery Using HTTP Push"/>
              </a:rPr>
              <a:t>RFC8030</a:t>
            </a:r>
            <a:endParaRPr lang="en-GB" dirty="0"/>
          </a:p>
        </p:txBody>
      </p:sp>
      <p:sp>
        <p:nvSpPr>
          <p:cNvPr id="63" name="Left Brace 62">
            <a:extLst>
              <a:ext uri="{FF2B5EF4-FFF2-40B4-BE49-F238E27FC236}">
                <a16:creationId xmlns:a16="http://schemas.microsoft.com/office/drawing/2014/main" id="{0543B7F2-E4E1-DC17-05C9-804D511F233D}"/>
              </a:ext>
            </a:extLst>
          </p:cNvPr>
          <p:cNvSpPr/>
          <p:nvPr/>
        </p:nvSpPr>
        <p:spPr>
          <a:xfrm>
            <a:off x="8272946" y="2549553"/>
            <a:ext cx="199663" cy="62121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Left Brace 63">
            <a:extLst>
              <a:ext uri="{FF2B5EF4-FFF2-40B4-BE49-F238E27FC236}">
                <a16:creationId xmlns:a16="http://schemas.microsoft.com/office/drawing/2014/main" id="{18C9BCCC-3515-318A-049D-A504F1F96482}"/>
              </a:ext>
            </a:extLst>
          </p:cNvPr>
          <p:cNvSpPr/>
          <p:nvPr/>
        </p:nvSpPr>
        <p:spPr>
          <a:xfrm rot="10800000">
            <a:off x="10254152" y="2549553"/>
            <a:ext cx="199663" cy="62121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966337C5-B4A2-AC8E-CD99-B697EB606CE2}"/>
              </a:ext>
            </a:extLst>
          </p:cNvPr>
          <p:cNvCxnSpPr>
            <a:cxnSpLocks/>
          </p:cNvCxnSpPr>
          <p:nvPr/>
        </p:nvCxnSpPr>
        <p:spPr>
          <a:xfrm>
            <a:off x="5165639" y="5111505"/>
            <a:ext cx="3048759" cy="0"/>
          </a:xfrm>
          <a:prstGeom prst="straightConnector1">
            <a:avLst/>
          </a:prstGeom>
          <a:ln w="127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C4272A2F-3B25-0786-A865-71426066DA87}"/>
              </a:ext>
            </a:extLst>
          </p:cNvPr>
          <p:cNvSpPr txBox="1"/>
          <p:nvPr/>
        </p:nvSpPr>
        <p:spPr>
          <a:xfrm>
            <a:off x="5629211" y="4825185"/>
            <a:ext cx="222512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b="0" i="0" dirty="0" err="1">
                <a:solidFill>
                  <a:srgbClr val="343A40"/>
                </a:solidFill>
                <a:effectLst/>
                <a:latin typeface="Liberation Sans"/>
              </a:rPr>
              <a:t>PushMessage</a:t>
            </a:r>
            <a:r>
              <a:rPr lang="en-GB" sz="1000" dirty="0">
                <a:solidFill>
                  <a:srgbClr val="343A40"/>
                </a:solidFill>
                <a:latin typeface="Liberation Sans"/>
              </a:rPr>
              <a:t>: Post (Message)</a:t>
            </a:r>
            <a:endParaRPr lang="en-GB" sz="1000" dirty="0"/>
          </a:p>
        </p:txBody>
      </p:sp>
      <p:sp>
        <p:nvSpPr>
          <p:cNvPr id="71" name="Left Bracket 70">
            <a:extLst>
              <a:ext uri="{FF2B5EF4-FFF2-40B4-BE49-F238E27FC236}">
                <a16:creationId xmlns:a16="http://schemas.microsoft.com/office/drawing/2014/main" id="{DA2E46CA-3CFD-EA67-C62D-BFEC16C4E62C}"/>
              </a:ext>
            </a:extLst>
          </p:cNvPr>
          <p:cNvSpPr/>
          <p:nvPr/>
        </p:nvSpPr>
        <p:spPr>
          <a:xfrm>
            <a:off x="10568745" y="2326089"/>
            <a:ext cx="204027" cy="774599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9D61D72-C75F-1893-8CF1-1A77B3F786C7}"/>
              </a:ext>
            </a:extLst>
          </p:cNvPr>
          <p:cNvSpPr txBox="1"/>
          <p:nvPr/>
        </p:nvSpPr>
        <p:spPr>
          <a:xfrm>
            <a:off x="10604154" y="2479757"/>
            <a:ext cx="1604314" cy="524311"/>
          </a:xfrm>
          <a:prstGeom prst="rect">
            <a:avLst/>
          </a:prstGeom>
          <a:noFill/>
        </p:spPr>
        <p:txBody>
          <a:bodyPr wrap="square" lIns="0" tIns="46800" rIns="0">
            <a:spAutoFit/>
          </a:bodyPr>
          <a:lstStyle/>
          <a:p>
            <a:pPr algn="ctr"/>
            <a:r>
              <a:rPr lang="en-GB" dirty="0"/>
              <a:t>Registration / Subscription</a:t>
            </a:r>
          </a:p>
        </p:txBody>
      </p:sp>
      <p:sp>
        <p:nvSpPr>
          <p:cNvPr id="73" name="Left Bracket 72">
            <a:extLst>
              <a:ext uri="{FF2B5EF4-FFF2-40B4-BE49-F238E27FC236}">
                <a16:creationId xmlns:a16="http://schemas.microsoft.com/office/drawing/2014/main" id="{C760AD5E-E22E-5CCB-CE61-372A29851FCD}"/>
              </a:ext>
            </a:extLst>
          </p:cNvPr>
          <p:cNvSpPr/>
          <p:nvPr/>
        </p:nvSpPr>
        <p:spPr>
          <a:xfrm>
            <a:off x="10563982" y="3226587"/>
            <a:ext cx="204026" cy="612291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2E944A48-F674-013B-1009-EA5B8380202B}"/>
              </a:ext>
            </a:extLst>
          </p:cNvPr>
          <p:cNvSpPr txBox="1"/>
          <p:nvPr/>
        </p:nvSpPr>
        <p:spPr>
          <a:xfrm>
            <a:off x="10599390" y="3275096"/>
            <a:ext cx="1604314" cy="524311"/>
          </a:xfrm>
          <a:prstGeom prst="rect">
            <a:avLst/>
          </a:prstGeom>
          <a:noFill/>
        </p:spPr>
        <p:txBody>
          <a:bodyPr wrap="square" lIns="0" tIns="46800" rIns="0">
            <a:spAutoFit/>
          </a:bodyPr>
          <a:lstStyle/>
          <a:p>
            <a:pPr algn="ctr"/>
            <a:r>
              <a:rPr lang="en-GB" dirty="0"/>
              <a:t>Distribute Subscription</a:t>
            </a:r>
          </a:p>
        </p:txBody>
      </p:sp>
      <p:sp>
        <p:nvSpPr>
          <p:cNvPr id="75" name="Left Bracket 74">
            <a:extLst>
              <a:ext uri="{FF2B5EF4-FFF2-40B4-BE49-F238E27FC236}">
                <a16:creationId xmlns:a16="http://schemas.microsoft.com/office/drawing/2014/main" id="{2B7A434C-23D0-C8B2-9210-CBBEB2291FA7}"/>
              </a:ext>
            </a:extLst>
          </p:cNvPr>
          <p:cNvSpPr/>
          <p:nvPr/>
        </p:nvSpPr>
        <p:spPr>
          <a:xfrm>
            <a:off x="10573505" y="3950488"/>
            <a:ext cx="204026" cy="468000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5280FEB-071C-D81F-9F52-07AE4A4363A6}"/>
              </a:ext>
            </a:extLst>
          </p:cNvPr>
          <p:cNvSpPr txBox="1"/>
          <p:nvPr/>
        </p:nvSpPr>
        <p:spPr>
          <a:xfrm>
            <a:off x="10604154" y="3941850"/>
            <a:ext cx="1566209" cy="524311"/>
          </a:xfrm>
          <a:prstGeom prst="rect">
            <a:avLst/>
          </a:prstGeom>
          <a:noFill/>
        </p:spPr>
        <p:txBody>
          <a:bodyPr wrap="square" lIns="0" tIns="46800" rIns="0">
            <a:spAutoFit/>
          </a:bodyPr>
          <a:lstStyle/>
          <a:p>
            <a:pPr algn="ctr"/>
            <a:r>
              <a:rPr lang="en-GB" dirty="0"/>
              <a:t>UnifiedPush specific (?)</a:t>
            </a:r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7379687F-7249-CC7D-9BF1-6B20693ECC95}"/>
              </a:ext>
            </a:extLst>
          </p:cNvPr>
          <p:cNvCxnSpPr/>
          <p:nvPr/>
        </p:nvCxnSpPr>
        <p:spPr>
          <a:xfrm>
            <a:off x="1660659" y="5216271"/>
            <a:ext cx="3453843" cy="0"/>
          </a:xfrm>
          <a:prstGeom prst="straightConnector1">
            <a:avLst/>
          </a:prstGeom>
          <a:ln w="12700">
            <a:prstDash val="solid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805BD280-B51A-8A35-C375-7D915494128D}"/>
              </a:ext>
            </a:extLst>
          </p:cNvPr>
          <p:cNvSpPr txBox="1"/>
          <p:nvPr/>
        </p:nvSpPr>
        <p:spPr>
          <a:xfrm>
            <a:off x="1653486" y="4928439"/>
            <a:ext cx="344071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b="0" i="0" dirty="0">
                <a:solidFill>
                  <a:srgbClr val="343A40"/>
                </a:solidFill>
                <a:effectLst/>
                <a:latin typeface="Liberation Sans"/>
              </a:rPr>
              <a:t>MESSAGE (Token, Message, ID(optional))</a:t>
            </a:r>
            <a:endParaRPr lang="en-GB" sz="1000" dirty="0"/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72B177F4-7B56-0C3A-414A-1E460F598B53}"/>
              </a:ext>
            </a:extLst>
          </p:cNvPr>
          <p:cNvCxnSpPr/>
          <p:nvPr/>
        </p:nvCxnSpPr>
        <p:spPr>
          <a:xfrm>
            <a:off x="1660658" y="5502018"/>
            <a:ext cx="3453843" cy="0"/>
          </a:xfrm>
          <a:prstGeom prst="straightConnector1">
            <a:avLst/>
          </a:prstGeom>
          <a:ln w="12700">
            <a:prstDash val="lg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AB488F4D-A539-19AD-7C5C-31A19EA2FB3F}"/>
              </a:ext>
            </a:extLst>
          </p:cNvPr>
          <p:cNvSpPr txBox="1"/>
          <p:nvPr/>
        </p:nvSpPr>
        <p:spPr>
          <a:xfrm>
            <a:off x="1653485" y="5242762"/>
            <a:ext cx="344071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b="0" i="0" dirty="0">
                <a:solidFill>
                  <a:srgbClr val="343A40"/>
                </a:solidFill>
                <a:effectLst/>
                <a:latin typeface="Liberation Sans"/>
              </a:rPr>
              <a:t>MESSAGE_ACK (ID)</a:t>
            </a:r>
            <a:endParaRPr lang="en-GB" sz="1000" dirty="0"/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2BCA8D95-73E3-7260-350B-ACB70CDDD187}"/>
              </a:ext>
            </a:extLst>
          </p:cNvPr>
          <p:cNvCxnSpPr>
            <a:cxnSpLocks/>
          </p:cNvCxnSpPr>
          <p:nvPr/>
        </p:nvCxnSpPr>
        <p:spPr>
          <a:xfrm>
            <a:off x="5175162" y="5563945"/>
            <a:ext cx="3048759" cy="0"/>
          </a:xfrm>
          <a:prstGeom prst="straightConnector1">
            <a:avLst/>
          </a:prstGeom>
          <a:ln w="12700">
            <a:prstDash val="lg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Left Bracket 81">
            <a:extLst>
              <a:ext uri="{FF2B5EF4-FFF2-40B4-BE49-F238E27FC236}">
                <a16:creationId xmlns:a16="http://schemas.microsoft.com/office/drawing/2014/main" id="{565D9E3A-47BB-5AF7-19B4-C40C0259862E}"/>
              </a:ext>
            </a:extLst>
          </p:cNvPr>
          <p:cNvSpPr/>
          <p:nvPr/>
        </p:nvSpPr>
        <p:spPr>
          <a:xfrm>
            <a:off x="10597319" y="4845843"/>
            <a:ext cx="204026" cy="828000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0BC96AA7-F88D-32DD-464A-E094DFEEE3FD}"/>
              </a:ext>
            </a:extLst>
          </p:cNvPr>
          <p:cNvSpPr txBox="1"/>
          <p:nvPr/>
        </p:nvSpPr>
        <p:spPr>
          <a:xfrm>
            <a:off x="10616585" y="4997687"/>
            <a:ext cx="1272109" cy="524311"/>
          </a:xfrm>
          <a:prstGeom prst="rect">
            <a:avLst/>
          </a:prstGeom>
          <a:noFill/>
        </p:spPr>
        <p:txBody>
          <a:bodyPr wrap="square" lIns="0" tIns="46800" rIns="0">
            <a:spAutoFit/>
          </a:bodyPr>
          <a:lstStyle/>
          <a:p>
            <a:pPr algn="ctr"/>
            <a:r>
              <a:rPr lang="en-GB" dirty="0"/>
              <a:t>Send Push Message</a:t>
            </a:r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8C540A5A-A5F4-387B-F111-86C6D946C20D}"/>
              </a:ext>
            </a:extLst>
          </p:cNvPr>
          <p:cNvCxnSpPr>
            <a:cxnSpLocks/>
          </p:cNvCxnSpPr>
          <p:nvPr/>
        </p:nvCxnSpPr>
        <p:spPr>
          <a:xfrm>
            <a:off x="1760671" y="5830629"/>
            <a:ext cx="86760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2F30D964-58B7-841C-0B90-8A8FDD731EE8}"/>
              </a:ext>
            </a:extLst>
          </p:cNvPr>
          <p:cNvSpPr txBox="1"/>
          <p:nvPr/>
        </p:nvSpPr>
        <p:spPr>
          <a:xfrm>
            <a:off x="3753691" y="5593554"/>
            <a:ext cx="472987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b="0" i="0" dirty="0" err="1">
                <a:solidFill>
                  <a:srgbClr val="343A40"/>
                </a:solidFill>
                <a:effectLst/>
                <a:latin typeface="Liberation Sans"/>
              </a:rPr>
              <a:t>CancelPushSubscription</a:t>
            </a:r>
            <a:r>
              <a:rPr lang="en-GB" sz="1000" b="0" i="0" dirty="0">
                <a:solidFill>
                  <a:srgbClr val="343A40"/>
                </a:solidFill>
                <a:effectLst/>
                <a:latin typeface="Liberation Sans"/>
              </a:rPr>
              <a:t> (Endpoint, &lt;3PA specific client id&gt;))</a:t>
            </a:r>
            <a:endParaRPr lang="en-GB" sz="10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55171C8-CA08-F114-F0A1-18707608AE41}"/>
              </a:ext>
            </a:extLst>
          </p:cNvPr>
          <p:cNvCxnSpPr/>
          <p:nvPr/>
        </p:nvCxnSpPr>
        <p:spPr>
          <a:xfrm>
            <a:off x="1661997" y="6067996"/>
            <a:ext cx="3453843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FCA02F6-F836-8667-58AB-23D88E73250E}"/>
              </a:ext>
            </a:extLst>
          </p:cNvPr>
          <p:cNvCxnSpPr/>
          <p:nvPr/>
        </p:nvCxnSpPr>
        <p:spPr>
          <a:xfrm>
            <a:off x="1618368" y="6294695"/>
            <a:ext cx="3453843" cy="0"/>
          </a:xfrm>
          <a:prstGeom prst="straightConnector1">
            <a:avLst/>
          </a:prstGeom>
          <a:ln w="12700">
            <a:prstDash val="lg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DEC821DB-3B99-AAE5-0854-812F18F932B8}"/>
              </a:ext>
            </a:extLst>
          </p:cNvPr>
          <p:cNvSpPr txBox="1"/>
          <p:nvPr/>
        </p:nvSpPr>
        <p:spPr>
          <a:xfrm>
            <a:off x="1655582" y="5864359"/>
            <a:ext cx="344071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b="0" i="0" dirty="0">
                <a:solidFill>
                  <a:srgbClr val="343A40"/>
                </a:solidFill>
                <a:effectLst/>
                <a:latin typeface="Liberation Sans"/>
              </a:rPr>
              <a:t>UNREGISTER (Application, Token)</a:t>
            </a:r>
            <a:endParaRPr lang="en-GB" sz="10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A8AFF68-E648-2A67-67BD-04465EB98C73}"/>
              </a:ext>
            </a:extLst>
          </p:cNvPr>
          <p:cNvSpPr txBox="1"/>
          <p:nvPr/>
        </p:nvSpPr>
        <p:spPr>
          <a:xfrm>
            <a:off x="1650814" y="6059623"/>
            <a:ext cx="344071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b="0" i="0" dirty="0">
                <a:solidFill>
                  <a:srgbClr val="343A40"/>
                </a:solidFill>
                <a:effectLst/>
                <a:latin typeface="Liberation Sans"/>
              </a:rPr>
              <a:t>UNREGISTERED</a:t>
            </a:r>
            <a:endParaRPr lang="en-GB" sz="1000" dirty="0"/>
          </a:p>
        </p:txBody>
      </p:sp>
      <p:sp>
        <p:nvSpPr>
          <p:cNvPr id="34" name="Title 4">
            <a:extLst>
              <a:ext uri="{FF2B5EF4-FFF2-40B4-BE49-F238E27FC236}">
                <a16:creationId xmlns:a16="http://schemas.microsoft.com/office/drawing/2014/main" id="{64B449BD-BC7E-E242-EC34-4B89BC24280F}"/>
              </a:ext>
            </a:extLst>
          </p:cNvPr>
          <p:cNvSpPr txBox="1">
            <a:spLocks/>
          </p:cNvSpPr>
          <p:nvPr/>
        </p:nvSpPr>
        <p:spPr>
          <a:xfrm>
            <a:off x="354724" y="365125"/>
            <a:ext cx="10515600" cy="622847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>
            <a:lvl1pPr lvl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>
                <a:solidFill>
                  <a:srgbClr val="225995"/>
                </a:solidFill>
              </a:rPr>
              <a:t>Proposal - Sequence Diagrams</a:t>
            </a:r>
            <a:endParaRPr lang="en-US" baseline="30000" dirty="0">
              <a:solidFill>
                <a:srgbClr val="22599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9891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A44B483E-9388-AD34-3BE0-4FD6D23C91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F52D997-E7B4-B26C-97A7-2BA679ED3D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©2022 COVESA</a:t>
            </a:r>
            <a:endParaRPr lang="en-US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273E99C-1A99-ABE4-2929-916FCD8C1201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26 January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AD49E3E3-DC52-46B7-6E3E-006DE7AC43E2}"/>
              </a:ext>
            </a:extLst>
          </p:cNvPr>
          <p:cNvSpPr/>
          <p:nvPr/>
        </p:nvSpPr>
        <p:spPr>
          <a:xfrm>
            <a:off x="3819854" y="1038562"/>
            <a:ext cx="2146434" cy="4712758"/>
          </a:xfrm>
          <a:prstGeom prst="rect">
            <a:avLst/>
          </a:prstGeom>
          <a:solidFill>
            <a:srgbClr val="3A94AE">
              <a:alpha val="2117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2088B9E4-FCEF-8911-480A-B779E77F7455}"/>
              </a:ext>
            </a:extLst>
          </p:cNvPr>
          <p:cNvGrpSpPr/>
          <p:nvPr/>
        </p:nvGrpSpPr>
        <p:grpSpPr>
          <a:xfrm>
            <a:off x="590383" y="1034145"/>
            <a:ext cx="2136322" cy="4713102"/>
            <a:chOff x="89966" y="1008436"/>
            <a:chExt cx="2146435" cy="5090279"/>
          </a:xfrm>
        </p:grpSpPr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2BE00CDA-E221-3A3F-64D9-56F677D6459D}"/>
                </a:ext>
              </a:extLst>
            </p:cNvPr>
            <p:cNvSpPr/>
            <p:nvPr/>
          </p:nvSpPr>
          <p:spPr>
            <a:xfrm>
              <a:off x="89967" y="1013265"/>
              <a:ext cx="2146434" cy="5085450"/>
            </a:xfrm>
            <a:prstGeom prst="rect">
              <a:avLst/>
            </a:prstGeom>
            <a:solidFill>
              <a:srgbClr val="7F5392">
                <a:alpha val="21176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B270DEDA-099A-7B49-C0C5-207DF829FE0A}"/>
                </a:ext>
              </a:extLst>
            </p:cNvPr>
            <p:cNvSpPr txBox="1"/>
            <p:nvPr/>
          </p:nvSpPr>
          <p:spPr>
            <a:xfrm>
              <a:off x="89966" y="1008436"/>
              <a:ext cx="1959951" cy="5650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rgbClr val="225995"/>
                  </a:solidFill>
                </a:rPr>
                <a:t>Integrated / Provided by the OEM</a:t>
              </a:r>
            </a:p>
          </p:txBody>
        </p:sp>
      </p:grpSp>
      <p:sp>
        <p:nvSpPr>
          <p:cNvPr id="13" name="Textfeld 12">
            <a:extLst>
              <a:ext uri="{FF2B5EF4-FFF2-40B4-BE49-F238E27FC236}">
                <a16:creationId xmlns:a16="http://schemas.microsoft.com/office/drawing/2014/main" id="{3A08477E-CAAC-19B4-01FE-60F7BCE07DF2}"/>
              </a:ext>
            </a:extLst>
          </p:cNvPr>
          <p:cNvSpPr txBox="1"/>
          <p:nvPr/>
        </p:nvSpPr>
        <p:spPr>
          <a:xfrm>
            <a:off x="3819854" y="1034145"/>
            <a:ext cx="25396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225995"/>
                </a:solidFill>
              </a:rPr>
              <a:t>Provided by the 3</a:t>
            </a:r>
            <a:r>
              <a:rPr lang="en-US" sz="1400" b="1" baseline="30000" dirty="0">
                <a:solidFill>
                  <a:srgbClr val="225995"/>
                </a:solidFill>
              </a:rPr>
              <a:t>rd</a:t>
            </a:r>
            <a:r>
              <a:rPr lang="en-US" sz="1400" b="1" dirty="0">
                <a:solidFill>
                  <a:srgbClr val="225995"/>
                </a:solidFill>
              </a:rPr>
              <a:t> party</a:t>
            </a:r>
          </a:p>
        </p:txBody>
      </p:sp>
      <p:pic>
        <p:nvPicPr>
          <p:cNvPr id="14" name="Picture 35">
            <a:extLst>
              <a:ext uri="{FF2B5EF4-FFF2-40B4-BE49-F238E27FC236}">
                <a16:creationId xmlns:a16="http://schemas.microsoft.com/office/drawing/2014/main" id="{06694F12-E366-0CE4-4E45-2AC1B71E8B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5885" y="1709181"/>
            <a:ext cx="735216" cy="735216"/>
          </a:xfrm>
          <a:prstGeom prst="rect">
            <a:avLst/>
          </a:prstGeom>
        </p:spPr>
      </p:pic>
      <p:sp>
        <p:nvSpPr>
          <p:cNvPr id="15" name="Rechteck 8">
            <a:extLst>
              <a:ext uri="{FF2B5EF4-FFF2-40B4-BE49-F238E27FC236}">
                <a16:creationId xmlns:a16="http://schemas.microsoft.com/office/drawing/2014/main" id="{61370536-B876-EAFA-FC18-BD48088E6F3B}"/>
              </a:ext>
            </a:extLst>
          </p:cNvPr>
          <p:cNvSpPr/>
          <p:nvPr/>
        </p:nvSpPr>
        <p:spPr>
          <a:xfrm>
            <a:off x="599937" y="1478676"/>
            <a:ext cx="1313605" cy="1210605"/>
          </a:xfrm>
          <a:prstGeom prst="rect">
            <a:avLst/>
          </a:prstGeom>
          <a:noFill/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 anchorCtr="0"/>
          <a:lstStyle/>
          <a:p>
            <a:pPr algn="r"/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Push server</a:t>
            </a:r>
          </a:p>
          <a:p>
            <a:pPr algn="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corresponding to the distributor app</a:t>
            </a:r>
          </a:p>
        </p:txBody>
      </p:sp>
      <p:sp>
        <p:nvSpPr>
          <p:cNvPr id="16" name="Rechteck 8">
            <a:extLst>
              <a:ext uri="{FF2B5EF4-FFF2-40B4-BE49-F238E27FC236}">
                <a16:creationId xmlns:a16="http://schemas.microsoft.com/office/drawing/2014/main" id="{2B852D6F-9FD9-0E98-FC39-2882B0216CDB}"/>
              </a:ext>
            </a:extLst>
          </p:cNvPr>
          <p:cNvSpPr/>
          <p:nvPr/>
        </p:nvSpPr>
        <p:spPr>
          <a:xfrm>
            <a:off x="454080" y="4527205"/>
            <a:ext cx="1541953" cy="855335"/>
          </a:xfrm>
          <a:prstGeom prst="rect">
            <a:avLst/>
          </a:prstGeom>
          <a:noFill/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 anchorCtr="0"/>
          <a:lstStyle/>
          <a:p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                      </a:t>
            </a:r>
          </a:p>
          <a:p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Distributor</a:t>
            </a:r>
          </a:p>
          <a:p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    App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18CC4103-3026-2799-FDB3-5F59306880CE}"/>
              </a:ext>
            </a:extLst>
          </p:cNvPr>
          <p:cNvSpPr/>
          <p:nvPr/>
        </p:nvSpPr>
        <p:spPr>
          <a:xfrm>
            <a:off x="4733048" y="4318777"/>
            <a:ext cx="1648919" cy="642807"/>
          </a:xfrm>
          <a:prstGeom prst="rect">
            <a:avLst/>
          </a:prstGeom>
          <a:noFill/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 anchorCtr="0"/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sz="14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rd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Party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Automotive 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App</a:t>
            </a:r>
          </a:p>
        </p:txBody>
      </p:sp>
      <p:sp>
        <p:nvSpPr>
          <p:cNvPr id="18" name="Rechteck 8">
            <a:extLst>
              <a:ext uri="{FF2B5EF4-FFF2-40B4-BE49-F238E27FC236}">
                <a16:creationId xmlns:a16="http://schemas.microsoft.com/office/drawing/2014/main" id="{C1B7D886-DF85-5207-FD8D-1C1BBD7D30A8}"/>
              </a:ext>
            </a:extLst>
          </p:cNvPr>
          <p:cNvSpPr/>
          <p:nvPr/>
        </p:nvSpPr>
        <p:spPr>
          <a:xfrm>
            <a:off x="4586965" y="1723325"/>
            <a:ext cx="1197342" cy="642807"/>
          </a:xfrm>
          <a:prstGeom prst="rect">
            <a:avLst/>
          </a:prstGeom>
          <a:noFill/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 anchorCtr="0"/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sz="14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rd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Party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Application Server</a:t>
            </a:r>
          </a:p>
        </p:txBody>
      </p:sp>
      <p:pic>
        <p:nvPicPr>
          <p:cNvPr id="19" name="Picture 35">
            <a:extLst>
              <a:ext uri="{FF2B5EF4-FFF2-40B4-BE49-F238E27FC236}">
                <a16:creationId xmlns:a16="http://schemas.microsoft.com/office/drawing/2014/main" id="{AB0B22F2-1ABE-BC57-BB91-A98E907FAD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2899" y="1702595"/>
            <a:ext cx="735216" cy="735216"/>
          </a:xfrm>
          <a:prstGeom prst="rect">
            <a:avLst/>
          </a:prstGeom>
        </p:spPr>
      </p:pic>
      <p:cxnSp>
        <p:nvCxnSpPr>
          <p:cNvPr id="20" name="Straight Arrow Connector 43">
            <a:extLst>
              <a:ext uri="{FF2B5EF4-FFF2-40B4-BE49-F238E27FC236}">
                <a16:creationId xmlns:a16="http://schemas.microsoft.com/office/drawing/2014/main" id="{DAA9E8A5-0D6E-008C-D190-88911DAB1524}"/>
              </a:ext>
            </a:extLst>
          </p:cNvPr>
          <p:cNvCxnSpPr>
            <a:cxnSpLocks/>
          </p:cNvCxnSpPr>
          <p:nvPr/>
        </p:nvCxnSpPr>
        <p:spPr>
          <a:xfrm flipH="1">
            <a:off x="2841664" y="2097038"/>
            <a:ext cx="840086" cy="0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43">
            <a:extLst>
              <a:ext uri="{FF2B5EF4-FFF2-40B4-BE49-F238E27FC236}">
                <a16:creationId xmlns:a16="http://schemas.microsoft.com/office/drawing/2014/main" id="{80CACC31-C439-0A03-1288-07A3B4D0ADDA}"/>
              </a:ext>
            </a:extLst>
          </p:cNvPr>
          <p:cNvCxnSpPr>
            <a:cxnSpLocks/>
          </p:cNvCxnSpPr>
          <p:nvPr/>
        </p:nvCxnSpPr>
        <p:spPr>
          <a:xfrm>
            <a:off x="2785192" y="1967963"/>
            <a:ext cx="908312" cy="0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43">
            <a:extLst>
              <a:ext uri="{FF2B5EF4-FFF2-40B4-BE49-F238E27FC236}">
                <a16:creationId xmlns:a16="http://schemas.microsoft.com/office/drawing/2014/main" id="{48E0CB52-AF70-5656-E2A8-356E3CAAE630}"/>
              </a:ext>
            </a:extLst>
          </p:cNvPr>
          <p:cNvCxnSpPr>
            <a:cxnSpLocks/>
          </p:cNvCxnSpPr>
          <p:nvPr/>
        </p:nvCxnSpPr>
        <p:spPr>
          <a:xfrm flipV="1">
            <a:off x="2078074" y="2444397"/>
            <a:ext cx="0" cy="1517747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43">
            <a:extLst>
              <a:ext uri="{FF2B5EF4-FFF2-40B4-BE49-F238E27FC236}">
                <a16:creationId xmlns:a16="http://schemas.microsoft.com/office/drawing/2014/main" id="{3FFB5B91-008A-BEC7-FA5C-7EEAA957FAED}"/>
              </a:ext>
            </a:extLst>
          </p:cNvPr>
          <p:cNvCxnSpPr>
            <a:cxnSpLocks/>
          </p:cNvCxnSpPr>
          <p:nvPr/>
        </p:nvCxnSpPr>
        <p:spPr>
          <a:xfrm>
            <a:off x="2188085" y="2444397"/>
            <a:ext cx="0" cy="1456398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43">
            <a:extLst>
              <a:ext uri="{FF2B5EF4-FFF2-40B4-BE49-F238E27FC236}">
                <a16:creationId xmlns:a16="http://schemas.microsoft.com/office/drawing/2014/main" id="{EDF636E5-94DC-3E2A-59A5-BCDBB349E5F3}"/>
              </a:ext>
            </a:extLst>
          </p:cNvPr>
          <p:cNvCxnSpPr>
            <a:cxnSpLocks/>
          </p:cNvCxnSpPr>
          <p:nvPr/>
        </p:nvCxnSpPr>
        <p:spPr>
          <a:xfrm flipV="1">
            <a:off x="4309876" y="2488232"/>
            <a:ext cx="0" cy="1488961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43">
            <a:extLst>
              <a:ext uri="{FF2B5EF4-FFF2-40B4-BE49-F238E27FC236}">
                <a16:creationId xmlns:a16="http://schemas.microsoft.com/office/drawing/2014/main" id="{1CABA544-E6B0-33DD-73E9-E6F769A94DD8}"/>
              </a:ext>
            </a:extLst>
          </p:cNvPr>
          <p:cNvCxnSpPr>
            <a:cxnSpLocks/>
          </p:cNvCxnSpPr>
          <p:nvPr/>
        </p:nvCxnSpPr>
        <p:spPr>
          <a:xfrm>
            <a:off x="4419887" y="2488232"/>
            <a:ext cx="0" cy="1427612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Vorbereitung 8">
            <a:extLst>
              <a:ext uri="{FF2B5EF4-FFF2-40B4-BE49-F238E27FC236}">
                <a16:creationId xmlns:a16="http://schemas.microsoft.com/office/drawing/2014/main" id="{9E20FA21-15D8-9BC2-0C10-61E10F9742EA}"/>
              </a:ext>
            </a:extLst>
          </p:cNvPr>
          <p:cNvSpPr/>
          <p:nvPr/>
        </p:nvSpPr>
        <p:spPr>
          <a:xfrm>
            <a:off x="1301675" y="4050970"/>
            <a:ext cx="3861996" cy="1570589"/>
          </a:xfrm>
          <a:custGeom>
            <a:avLst/>
            <a:gdLst>
              <a:gd name="connsiteX0" fmla="*/ 0 w 10000"/>
              <a:gd name="connsiteY0" fmla="*/ 5000 h 10000"/>
              <a:gd name="connsiteX1" fmla="*/ 2000 w 10000"/>
              <a:gd name="connsiteY1" fmla="*/ 0 h 10000"/>
              <a:gd name="connsiteX2" fmla="*/ 8000 w 10000"/>
              <a:gd name="connsiteY2" fmla="*/ 0 h 10000"/>
              <a:gd name="connsiteX3" fmla="*/ 10000 w 10000"/>
              <a:gd name="connsiteY3" fmla="*/ 5000 h 10000"/>
              <a:gd name="connsiteX4" fmla="*/ 8000 w 10000"/>
              <a:gd name="connsiteY4" fmla="*/ 10000 h 10000"/>
              <a:gd name="connsiteX5" fmla="*/ 2000 w 10000"/>
              <a:gd name="connsiteY5" fmla="*/ 10000 h 10000"/>
              <a:gd name="connsiteX6" fmla="*/ 0 w 10000"/>
              <a:gd name="connsiteY6" fmla="*/ 5000 h 10000"/>
              <a:gd name="connsiteX0" fmla="*/ 0 w 9559"/>
              <a:gd name="connsiteY0" fmla="*/ 1198 h 10000"/>
              <a:gd name="connsiteX1" fmla="*/ 1559 w 9559"/>
              <a:gd name="connsiteY1" fmla="*/ 0 h 10000"/>
              <a:gd name="connsiteX2" fmla="*/ 7559 w 9559"/>
              <a:gd name="connsiteY2" fmla="*/ 0 h 10000"/>
              <a:gd name="connsiteX3" fmla="*/ 9559 w 9559"/>
              <a:gd name="connsiteY3" fmla="*/ 5000 h 10000"/>
              <a:gd name="connsiteX4" fmla="*/ 7559 w 9559"/>
              <a:gd name="connsiteY4" fmla="*/ 10000 h 10000"/>
              <a:gd name="connsiteX5" fmla="*/ 1559 w 9559"/>
              <a:gd name="connsiteY5" fmla="*/ 10000 h 10000"/>
              <a:gd name="connsiteX6" fmla="*/ 0 w 9559"/>
              <a:gd name="connsiteY6" fmla="*/ 1198 h 10000"/>
              <a:gd name="connsiteX0" fmla="*/ 0 w 10000"/>
              <a:gd name="connsiteY0" fmla="*/ 1198 h 10000"/>
              <a:gd name="connsiteX1" fmla="*/ 1110 w 10000"/>
              <a:gd name="connsiteY1" fmla="*/ 0 h 10000"/>
              <a:gd name="connsiteX2" fmla="*/ 7908 w 10000"/>
              <a:gd name="connsiteY2" fmla="*/ 0 h 10000"/>
              <a:gd name="connsiteX3" fmla="*/ 10000 w 10000"/>
              <a:gd name="connsiteY3" fmla="*/ 5000 h 10000"/>
              <a:gd name="connsiteX4" fmla="*/ 7908 w 10000"/>
              <a:gd name="connsiteY4" fmla="*/ 10000 h 10000"/>
              <a:gd name="connsiteX5" fmla="*/ 1631 w 10000"/>
              <a:gd name="connsiteY5" fmla="*/ 10000 h 10000"/>
              <a:gd name="connsiteX6" fmla="*/ 0 w 10000"/>
              <a:gd name="connsiteY6" fmla="*/ 1198 h 10000"/>
              <a:gd name="connsiteX0" fmla="*/ 0 w 10040"/>
              <a:gd name="connsiteY0" fmla="*/ 1198 h 10000"/>
              <a:gd name="connsiteX1" fmla="*/ 1110 w 10040"/>
              <a:gd name="connsiteY1" fmla="*/ 0 h 10000"/>
              <a:gd name="connsiteX2" fmla="*/ 7908 w 10040"/>
              <a:gd name="connsiteY2" fmla="*/ 0 h 10000"/>
              <a:gd name="connsiteX3" fmla="*/ 10040 w 10040"/>
              <a:gd name="connsiteY3" fmla="*/ 8182 h 10000"/>
              <a:gd name="connsiteX4" fmla="*/ 7908 w 10040"/>
              <a:gd name="connsiteY4" fmla="*/ 10000 h 10000"/>
              <a:gd name="connsiteX5" fmla="*/ 1631 w 10040"/>
              <a:gd name="connsiteY5" fmla="*/ 10000 h 10000"/>
              <a:gd name="connsiteX6" fmla="*/ 0 w 10040"/>
              <a:gd name="connsiteY6" fmla="*/ 1198 h 10000"/>
              <a:gd name="connsiteX0" fmla="*/ 0 w 10040"/>
              <a:gd name="connsiteY0" fmla="*/ 1198 h 10000"/>
              <a:gd name="connsiteX1" fmla="*/ 1110 w 10040"/>
              <a:gd name="connsiteY1" fmla="*/ 0 h 10000"/>
              <a:gd name="connsiteX2" fmla="*/ 7908 w 10040"/>
              <a:gd name="connsiteY2" fmla="*/ 0 h 10000"/>
              <a:gd name="connsiteX3" fmla="*/ 10040 w 10040"/>
              <a:gd name="connsiteY3" fmla="*/ 8182 h 10000"/>
              <a:gd name="connsiteX4" fmla="*/ 9070 w 10040"/>
              <a:gd name="connsiteY4" fmla="*/ 10000 h 10000"/>
              <a:gd name="connsiteX5" fmla="*/ 1631 w 10040"/>
              <a:gd name="connsiteY5" fmla="*/ 10000 h 10000"/>
              <a:gd name="connsiteX6" fmla="*/ 0 w 10040"/>
              <a:gd name="connsiteY6" fmla="*/ 1198 h 10000"/>
              <a:gd name="connsiteX0" fmla="*/ 0 w 9940"/>
              <a:gd name="connsiteY0" fmla="*/ 1198 h 10000"/>
              <a:gd name="connsiteX1" fmla="*/ 1110 w 9940"/>
              <a:gd name="connsiteY1" fmla="*/ 0 h 10000"/>
              <a:gd name="connsiteX2" fmla="*/ 7908 w 9940"/>
              <a:gd name="connsiteY2" fmla="*/ 0 h 10000"/>
              <a:gd name="connsiteX3" fmla="*/ 9940 w 9940"/>
              <a:gd name="connsiteY3" fmla="*/ 8141 h 10000"/>
              <a:gd name="connsiteX4" fmla="*/ 9070 w 9940"/>
              <a:gd name="connsiteY4" fmla="*/ 10000 h 10000"/>
              <a:gd name="connsiteX5" fmla="*/ 1631 w 9940"/>
              <a:gd name="connsiteY5" fmla="*/ 10000 h 10000"/>
              <a:gd name="connsiteX6" fmla="*/ 0 w 9940"/>
              <a:gd name="connsiteY6" fmla="*/ 1198 h 10000"/>
              <a:gd name="connsiteX0" fmla="*/ 0 w 10242"/>
              <a:gd name="connsiteY0" fmla="*/ 1198 h 10000"/>
              <a:gd name="connsiteX1" fmla="*/ 1117 w 10242"/>
              <a:gd name="connsiteY1" fmla="*/ 0 h 10000"/>
              <a:gd name="connsiteX2" fmla="*/ 7956 w 10242"/>
              <a:gd name="connsiteY2" fmla="*/ 0 h 10000"/>
              <a:gd name="connsiteX3" fmla="*/ 10242 w 10242"/>
              <a:gd name="connsiteY3" fmla="*/ 8967 h 10000"/>
              <a:gd name="connsiteX4" fmla="*/ 9125 w 10242"/>
              <a:gd name="connsiteY4" fmla="*/ 10000 h 10000"/>
              <a:gd name="connsiteX5" fmla="*/ 1641 w 10242"/>
              <a:gd name="connsiteY5" fmla="*/ 10000 h 10000"/>
              <a:gd name="connsiteX6" fmla="*/ 0 w 10242"/>
              <a:gd name="connsiteY6" fmla="*/ 1198 h 10000"/>
              <a:gd name="connsiteX0" fmla="*/ 0 w 10242"/>
              <a:gd name="connsiteY0" fmla="*/ 1198 h 10000"/>
              <a:gd name="connsiteX1" fmla="*/ 1117 w 10242"/>
              <a:gd name="connsiteY1" fmla="*/ 0 h 10000"/>
              <a:gd name="connsiteX2" fmla="*/ 7956 w 10242"/>
              <a:gd name="connsiteY2" fmla="*/ 0 h 10000"/>
              <a:gd name="connsiteX3" fmla="*/ 10242 w 10242"/>
              <a:gd name="connsiteY3" fmla="*/ 8967 h 10000"/>
              <a:gd name="connsiteX4" fmla="*/ 9367 w 10242"/>
              <a:gd name="connsiteY4" fmla="*/ 10000 h 10000"/>
              <a:gd name="connsiteX5" fmla="*/ 1641 w 10242"/>
              <a:gd name="connsiteY5" fmla="*/ 10000 h 10000"/>
              <a:gd name="connsiteX6" fmla="*/ 0 w 10242"/>
              <a:gd name="connsiteY6" fmla="*/ 1198 h 10000"/>
              <a:gd name="connsiteX0" fmla="*/ 0 w 9859"/>
              <a:gd name="connsiteY0" fmla="*/ 991 h 10000"/>
              <a:gd name="connsiteX1" fmla="*/ 734 w 9859"/>
              <a:gd name="connsiteY1" fmla="*/ 0 h 10000"/>
              <a:gd name="connsiteX2" fmla="*/ 7573 w 9859"/>
              <a:gd name="connsiteY2" fmla="*/ 0 h 10000"/>
              <a:gd name="connsiteX3" fmla="*/ 9859 w 9859"/>
              <a:gd name="connsiteY3" fmla="*/ 8967 h 10000"/>
              <a:gd name="connsiteX4" fmla="*/ 8984 w 9859"/>
              <a:gd name="connsiteY4" fmla="*/ 10000 h 10000"/>
              <a:gd name="connsiteX5" fmla="*/ 1258 w 9859"/>
              <a:gd name="connsiteY5" fmla="*/ 10000 h 10000"/>
              <a:gd name="connsiteX6" fmla="*/ 0 w 9859"/>
              <a:gd name="connsiteY6" fmla="*/ 991 h 10000"/>
              <a:gd name="connsiteX0" fmla="*/ 0 w 10000"/>
              <a:gd name="connsiteY0" fmla="*/ 991 h 10000"/>
              <a:gd name="connsiteX1" fmla="*/ 744 w 10000"/>
              <a:gd name="connsiteY1" fmla="*/ 0 h 10000"/>
              <a:gd name="connsiteX2" fmla="*/ 7681 w 10000"/>
              <a:gd name="connsiteY2" fmla="*/ 0 h 10000"/>
              <a:gd name="connsiteX3" fmla="*/ 10000 w 10000"/>
              <a:gd name="connsiteY3" fmla="*/ 8967 h 10000"/>
              <a:gd name="connsiteX4" fmla="*/ 9112 w 10000"/>
              <a:gd name="connsiteY4" fmla="*/ 10000 h 10000"/>
              <a:gd name="connsiteX5" fmla="*/ 2114 w 10000"/>
              <a:gd name="connsiteY5" fmla="*/ 9959 h 10000"/>
              <a:gd name="connsiteX6" fmla="*/ 0 w 10000"/>
              <a:gd name="connsiteY6" fmla="*/ 991 h 10000"/>
              <a:gd name="connsiteX0" fmla="*/ 0 w 10102"/>
              <a:gd name="connsiteY0" fmla="*/ 784 h 10000"/>
              <a:gd name="connsiteX1" fmla="*/ 846 w 10102"/>
              <a:gd name="connsiteY1" fmla="*/ 0 h 10000"/>
              <a:gd name="connsiteX2" fmla="*/ 7783 w 10102"/>
              <a:gd name="connsiteY2" fmla="*/ 0 h 10000"/>
              <a:gd name="connsiteX3" fmla="*/ 10102 w 10102"/>
              <a:gd name="connsiteY3" fmla="*/ 8967 h 10000"/>
              <a:gd name="connsiteX4" fmla="*/ 9214 w 10102"/>
              <a:gd name="connsiteY4" fmla="*/ 10000 h 10000"/>
              <a:gd name="connsiteX5" fmla="*/ 2216 w 10102"/>
              <a:gd name="connsiteY5" fmla="*/ 9959 h 10000"/>
              <a:gd name="connsiteX6" fmla="*/ 0 w 10102"/>
              <a:gd name="connsiteY6" fmla="*/ 784 h 10000"/>
              <a:gd name="connsiteX0" fmla="*/ 0 w 10102"/>
              <a:gd name="connsiteY0" fmla="*/ 784 h 10000"/>
              <a:gd name="connsiteX1" fmla="*/ 846 w 10102"/>
              <a:gd name="connsiteY1" fmla="*/ 0 h 10000"/>
              <a:gd name="connsiteX2" fmla="*/ 7783 w 10102"/>
              <a:gd name="connsiteY2" fmla="*/ 0 h 10000"/>
              <a:gd name="connsiteX3" fmla="*/ 10102 w 10102"/>
              <a:gd name="connsiteY3" fmla="*/ 8967 h 10000"/>
              <a:gd name="connsiteX4" fmla="*/ 9214 w 10102"/>
              <a:gd name="connsiteY4" fmla="*/ 10000 h 10000"/>
              <a:gd name="connsiteX5" fmla="*/ 2461 w 10102"/>
              <a:gd name="connsiteY5" fmla="*/ 10000 h 10000"/>
              <a:gd name="connsiteX6" fmla="*/ 0 w 10102"/>
              <a:gd name="connsiteY6" fmla="*/ 784 h 10000"/>
              <a:gd name="connsiteX0" fmla="*/ 0 w 10102"/>
              <a:gd name="connsiteY0" fmla="*/ 784 h 10000"/>
              <a:gd name="connsiteX1" fmla="*/ 846 w 10102"/>
              <a:gd name="connsiteY1" fmla="*/ 0 h 10000"/>
              <a:gd name="connsiteX2" fmla="*/ 7783 w 10102"/>
              <a:gd name="connsiteY2" fmla="*/ 0 h 10000"/>
              <a:gd name="connsiteX3" fmla="*/ 10102 w 10102"/>
              <a:gd name="connsiteY3" fmla="*/ 8967 h 10000"/>
              <a:gd name="connsiteX4" fmla="*/ 9214 w 10102"/>
              <a:gd name="connsiteY4" fmla="*/ 10000 h 10000"/>
              <a:gd name="connsiteX5" fmla="*/ 1874 w 10102"/>
              <a:gd name="connsiteY5" fmla="*/ 8853 h 10000"/>
              <a:gd name="connsiteX6" fmla="*/ 0 w 10102"/>
              <a:gd name="connsiteY6" fmla="*/ 784 h 10000"/>
              <a:gd name="connsiteX0" fmla="*/ 0 w 10102"/>
              <a:gd name="connsiteY0" fmla="*/ 784 h 8967"/>
              <a:gd name="connsiteX1" fmla="*/ 846 w 10102"/>
              <a:gd name="connsiteY1" fmla="*/ 0 h 8967"/>
              <a:gd name="connsiteX2" fmla="*/ 7783 w 10102"/>
              <a:gd name="connsiteY2" fmla="*/ 0 h 8967"/>
              <a:gd name="connsiteX3" fmla="*/ 10102 w 10102"/>
              <a:gd name="connsiteY3" fmla="*/ 8967 h 8967"/>
              <a:gd name="connsiteX4" fmla="*/ 8971 w 10102"/>
              <a:gd name="connsiteY4" fmla="*/ 8716 h 8967"/>
              <a:gd name="connsiteX5" fmla="*/ 1874 w 10102"/>
              <a:gd name="connsiteY5" fmla="*/ 8853 h 8967"/>
              <a:gd name="connsiteX6" fmla="*/ 0 w 10102"/>
              <a:gd name="connsiteY6" fmla="*/ 784 h 8967"/>
              <a:gd name="connsiteX0" fmla="*/ 0 w 9499"/>
              <a:gd name="connsiteY0" fmla="*/ 874 h 9873"/>
              <a:gd name="connsiteX1" fmla="*/ 837 w 9499"/>
              <a:gd name="connsiteY1" fmla="*/ 0 h 9873"/>
              <a:gd name="connsiteX2" fmla="*/ 7704 w 9499"/>
              <a:gd name="connsiteY2" fmla="*/ 0 h 9873"/>
              <a:gd name="connsiteX3" fmla="*/ 9499 w 9499"/>
              <a:gd name="connsiteY3" fmla="*/ 8619 h 9873"/>
              <a:gd name="connsiteX4" fmla="*/ 8880 w 9499"/>
              <a:gd name="connsiteY4" fmla="*/ 9720 h 9873"/>
              <a:gd name="connsiteX5" fmla="*/ 1855 w 9499"/>
              <a:gd name="connsiteY5" fmla="*/ 9873 h 9873"/>
              <a:gd name="connsiteX6" fmla="*/ 0 w 9499"/>
              <a:gd name="connsiteY6" fmla="*/ 874 h 9873"/>
              <a:gd name="connsiteX0" fmla="*/ 0 w 9895"/>
              <a:gd name="connsiteY0" fmla="*/ 1092 h 10000"/>
              <a:gd name="connsiteX1" fmla="*/ 776 w 9895"/>
              <a:gd name="connsiteY1" fmla="*/ 0 h 10000"/>
              <a:gd name="connsiteX2" fmla="*/ 8005 w 9895"/>
              <a:gd name="connsiteY2" fmla="*/ 0 h 10000"/>
              <a:gd name="connsiteX3" fmla="*/ 9895 w 9895"/>
              <a:gd name="connsiteY3" fmla="*/ 8730 h 10000"/>
              <a:gd name="connsiteX4" fmla="*/ 9243 w 9895"/>
              <a:gd name="connsiteY4" fmla="*/ 9845 h 10000"/>
              <a:gd name="connsiteX5" fmla="*/ 1848 w 9895"/>
              <a:gd name="connsiteY5" fmla="*/ 10000 h 10000"/>
              <a:gd name="connsiteX6" fmla="*/ 0 w 9895"/>
              <a:gd name="connsiteY6" fmla="*/ 1092 h 10000"/>
              <a:gd name="connsiteX0" fmla="*/ 0 w 10000"/>
              <a:gd name="connsiteY0" fmla="*/ 1092 h 10000"/>
              <a:gd name="connsiteX1" fmla="*/ 784 w 10000"/>
              <a:gd name="connsiteY1" fmla="*/ 0 h 10000"/>
              <a:gd name="connsiteX2" fmla="*/ 8090 w 10000"/>
              <a:gd name="connsiteY2" fmla="*/ 0 h 10000"/>
              <a:gd name="connsiteX3" fmla="*/ 10000 w 10000"/>
              <a:gd name="connsiteY3" fmla="*/ 8730 h 10000"/>
              <a:gd name="connsiteX4" fmla="*/ 9192 w 10000"/>
              <a:gd name="connsiteY4" fmla="*/ 10000 h 10000"/>
              <a:gd name="connsiteX5" fmla="*/ 1868 w 10000"/>
              <a:gd name="connsiteY5" fmla="*/ 10000 h 10000"/>
              <a:gd name="connsiteX6" fmla="*/ 0 w 10000"/>
              <a:gd name="connsiteY6" fmla="*/ 1092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0" h="10000">
                <a:moveTo>
                  <a:pt x="0" y="1092"/>
                </a:moveTo>
                <a:lnTo>
                  <a:pt x="784" y="0"/>
                </a:lnTo>
                <a:lnTo>
                  <a:pt x="8090" y="0"/>
                </a:lnTo>
                <a:lnTo>
                  <a:pt x="10000" y="8730"/>
                </a:lnTo>
                <a:lnTo>
                  <a:pt x="9192" y="10000"/>
                </a:lnTo>
                <a:lnTo>
                  <a:pt x="1868" y="10000"/>
                </a:lnTo>
                <a:lnTo>
                  <a:pt x="0" y="1092"/>
                </a:ln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Arrow Connector 43">
            <a:extLst>
              <a:ext uri="{FF2B5EF4-FFF2-40B4-BE49-F238E27FC236}">
                <a16:creationId xmlns:a16="http://schemas.microsoft.com/office/drawing/2014/main" id="{25EBFE9B-4130-3BFA-3BDE-178925F769ED}"/>
              </a:ext>
            </a:extLst>
          </p:cNvPr>
          <p:cNvCxnSpPr>
            <a:cxnSpLocks/>
          </p:cNvCxnSpPr>
          <p:nvPr/>
        </p:nvCxnSpPr>
        <p:spPr>
          <a:xfrm flipH="1">
            <a:off x="2812630" y="4836264"/>
            <a:ext cx="840086" cy="0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56">
            <a:extLst>
              <a:ext uri="{FF2B5EF4-FFF2-40B4-BE49-F238E27FC236}">
                <a16:creationId xmlns:a16="http://schemas.microsoft.com/office/drawing/2014/main" id="{961C3713-2F1E-8088-3BC3-1E44B6D2DEAF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45543" y="4623873"/>
            <a:ext cx="659683" cy="659683"/>
          </a:xfrm>
          <a:prstGeom prst="rect">
            <a:avLst/>
          </a:prstGeom>
        </p:spPr>
      </p:pic>
      <p:pic>
        <p:nvPicPr>
          <p:cNvPr id="31" name="Picture 10">
            <a:extLst>
              <a:ext uri="{FF2B5EF4-FFF2-40B4-BE49-F238E27FC236}">
                <a16:creationId xmlns:a16="http://schemas.microsoft.com/office/drawing/2014/main" id="{96DDBDCF-9B45-2616-63AE-F64BF136E5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5581" y="4637807"/>
            <a:ext cx="607230" cy="607230"/>
          </a:xfrm>
          <a:prstGeom prst="rect">
            <a:avLst/>
          </a:prstGeom>
        </p:spPr>
      </p:pic>
      <p:cxnSp>
        <p:nvCxnSpPr>
          <p:cNvPr id="32" name="Straight Arrow Connector 43">
            <a:extLst>
              <a:ext uri="{FF2B5EF4-FFF2-40B4-BE49-F238E27FC236}">
                <a16:creationId xmlns:a16="http://schemas.microsoft.com/office/drawing/2014/main" id="{F3B52CD9-D0A2-EC98-4B0F-04D69E1BBD46}"/>
              </a:ext>
            </a:extLst>
          </p:cNvPr>
          <p:cNvCxnSpPr>
            <a:cxnSpLocks/>
          </p:cNvCxnSpPr>
          <p:nvPr/>
        </p:nvCxnSpPr>
        <p:spPr>
          <a:xfrm>
            <a:off x="2767905" y="4999455"/>
            <a:ext cx="908312" cy="0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feld 32">
            <a:extLst>
              <a:ext uri="{FF2B5EF4-FFF2-40B4-BE49-F238E27FC236}">
                <a16:creationId xmlns:a16="http://schemas.microsoft.com/office/drawing/2014/main" id="{323EDD4B-084A-6A36-E35D-60140BBDAC57}"/>
              </a:ext>
            </a:extLst>
          </p:cNvPr>
          <p:cNvSpPr txBox="1"/>
          <p:nvPr/>
        </p:nvSpPr>
        <p:spPr>
          <a:xfrm>
            <a:off x="1967374" y="4173314"/>
            <a:ext cx="2474815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ea typeface="Calibri"/>
                <a:cs typeface="Calibri"/>
              </a:rPr>
              <a:t>Adapt and extend the existing </a:t>
            </a:r>
            <a:r>
              <a:rPr lang="en-US" sz="1400" dirty="0">
                <a:solidFill>
                  <a:schemeClr val="bg1"/>
                </a:solidFill>
                <a:ea typeface="Calibri"/>
                <a:cs typeface="Calibri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UnifiedPush</a:t>
            </a:r>
            <a:r>
              <a:rPr lang="en-US" sz="1400" dirty="0">
                <a:solidFill>
                  <a:schemeClr val="bg1"/>
                </a:solidFill>
                <a:ea typeface="Calibri"/>
                <a:cs typeface="Calibri"/>
              </a:rPr>
              <a:t> specification</a:t>
            </a:r>
            <a:r>
              <a:rPr lang="en-US" sz="1400" baseline="30000" dirty="0">
                <a:solidFill>
                  <a:schemeClr val="bg1"/>
                </a:solidFill>
                <a:ea typeface="Calibri"/>
                <a:cs typeface="Calibri"/>
              </a:rPr>
              <a:t>1</a:t>
            </a:r>
            <a:endParaRPr lang="en-US" sz="1400" b="1" baseline="30000" dirty="0">
              <a:solidFill>
                <a:schemeClr val="bg1"/>
              </a:solidFill>
              <a:ea typeface="Calibri"/>
              <a:cs typeface="Calibri"/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ECF1E23E-08EB-0500-9186-D1E2CD2FA8D8}"/>
              </a:ext>
            </a:extLst>
          </p:cNvPr>
          <p:cNvSpPr txBox="1"/>
          <p:nvPr/>
        </p:nvSpPr>
        <p:spPr>
          <a:xfrm>
            <a:off x="538195" y="5813580"/>
            <a:ext cx="577627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baseline="30000" dirty="0">
                <a:ea typeface="Calibri"/>
                <a:cs typeface="Calibri"/>
              </a:rPr>
              <a:t>1 </a:t>
            </a:r>
            <a:r>
              <a:rPr lang="en-US" sz="1200" dirty="0">
                <a:ea typeface="Calibri"/>
                <a:cs typeface="Calibri"/>
              </a:rPr>
              <a:t>Changes to the </a:t>
            </a:r>
            <a:r>
              <a:rPr lang="en-US" sz="1200" dirty="0">
                <a:ea typeface="Calibri"/>
                <a:cs typeface="Calibri"/>
                <a:hlinkClick r:id="rId6"/>
              </a:rPr>
              <a:t>UnifiedPush</a:t>
            </a:r>
            <a:r>
              <a:rPr lang="en-US" sz="1200" dirty="0">
                <a:ea typeface="Calibri"/>
                <a:cs typeface="Calibri"/>
              </a:rPr>
              <a:t> specification are necessary to support all features from RFC8030 and RFC8292. 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9B352939-5750-E73F-9EBE-9BBB5A348062}"/>
              </a:ext>
            </a:extLst>
          </p:cNvPr>
          <p:cNvSpPr txBox="1"/>
          <p:nvPr/>
        </p:nvSpPr>
        <p:spPr>
          <a:xfrm>
            <a:off x="2457800" y="2120617"/>
            <a:ext cx="1570991" cy="86177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600" dirty="0">
                <a:solidFill>
                  <a:srgbClr val="7F5392"/>
                </a:solidFill>
              </a:rPr>
              <a:t>(RFC8030</a:t>
            </a:r>
          </a:p>
          <a:p>
            <a:pPr algn="ctr"/>
            <a:r>
              <a:rPr lang="en-US" sz="1600" dirty="0">
                <a:solidFill>
                  <a:srgbClr val="7F5392"/>
                </a:solidFill>
              </a:rPr>
              <a:t>+RFC8291</a:t>
            </a:r>
          </a:p>
          <a:p>
            <a:pPr algn="ctr"/>
            <a:r>
              <a:rPr lang="en-US" sz="1600" dirty="0">
                <a:solidFill>
                  <a:srgbClr val="7F5392"/>
                </a:solidFill>
                <a:ea typeface="Calibri"/>
                <a:cs typeface="Calibri"/>
              </a:rPr>
              <a:t>+RFC8292</a:t>
            </a:r>
            <a:r>
              <a:rPr lang="en-US" dirty="0">
                <a:solidFill>
                  <a:srgbClr val="7F5392"/>
                </a:solidFill>
                <a:ea typeface="Calibri"/>
                <a:cs typeface="Calibri"/>
              </a:rPr>
              <a:t>)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0E6EC0EB-9E8E-660D-8C00-B9D91A9A9010}"/>
              </a:ext>
            </a:extLst>
          </p:cNvPr>
          <p:cNvSpPr txBox="1"/>
          <p:nvPr/>
        </p:nvSpPr>
        <p:spPr>
          <a:xfrm>
            <a:off x="2469399" y="1570890"/>
            <a:ext cx="1570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7F5392"/>
                </a:solidFill>
              </a:rPr>
              <a:t>Web Push</a:t>
            </a:r>
            <a:endParaRPr lang="en-US" sz="2000" b="1" dirty="0">
              <a:solidFill>
                <a:srgbClr val="7F5392"/>
              </a:solidFill>
            </a:endParaRPr>
          </a:p>
        </p:txBody>
      </p:sp>
      <p:sp>
        <p:nvSpPr>
          <p:cNvPr id="37" name="Title 4">
            <a:extLst>
              <a:ext uri="{FF2B5EF4-FFF2-40B4-BE49-F238E27FC236}">
                <a16:creationId xmlns:a16="http://schemas.microsoft.com/office/drawing/2014/main" id="{9352B84A-9165-7B1F-6225-3AE480D470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</p:spPr>
        <p:txBody>
          <a:bodyPr/>
          <a:lstStyle/>
          <a:p>
            <a:r>
              <a:rPr lang="en-US" dirty="0">
                <a:solidFill>
                  <a:srgbClr val="225995"/>
                </a:solidFill>
              </a:rPr>
              <a:t>Proposal – OEMs</a:t>
            </a:r>
            <a:endParaRPr lang="en-US" baseline="30000" dirty="0">
              <a:solidFill>
                <a:srgbClr val="225995"/>
              </a:solidFill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B2DD3DF4-D95D-BC76-F3FD-0AA77088070C}"/>
              </a:ext>
            </a:extLst>
          </p:cNvPr>
          <p:cNvSpPr txBox="1"/>
          <p:nvPr/>
        </p:nvSpPr>
        <p:spPr>
          <a:xfrm>
            <a:off x="6096000" y="1341922"/>
            <a:ext cx="545486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OEMs:</a:t>
            </a:r>
          </a:p>
          <a:p>
            <a:pPr marL="742950" lvl="1" indent="-285750">
              <a:buFont typeface="Symbol" pitchFamily="2" charset="2"/>
              <a:buChar char="-"/>
            </a:pPr>
            <a:r>
              <a:rPr lang="en-US" dirty="0"/>
              <a:t>Integrate a distributor app on the Head Unit</a:t>
            </a:r>
          </a:p>
          <a:p>
            <a:pPr marL="1200150" lvl="2" indent="-285750">
              <a:buFont typeface="Symbol" pitchFamily="2" charset="2"/>
              <a:buChar char="-"/>
            </a:pPr>
            <a:r>
              <a:rPr lang="en-US" dirty="0"/>
              <a:t>Custom implementation</a:t>
            </a:r>
          </a:p>
          <a:p>
            <a:pPr marL="1200150" lvl="2" indent="-285750">
              <a:buFont typeface="Symbol" pitchFamily="2" charset="2"/>
              <a:buChar char="-"/>
            </a:pPr>
            <a:r>
              <a:rPr lang="en-US" dirty="0"/>
              <a:t>Other 3</a:t>
            </a:r>
            <a:r>
              <a:rPr lang="en-US" baseline="30000" dirty="0"/>
              <a:t>rd</a:t>
            </a:r>
            <a:r>
              <a:rPr lang="en-US" dirty="0"/>
              <a:t> party implementation</a:t>
            </a:r>
          </a:p>
          <a:p>
            <a:pPr marL="742950" lvl="1" indent="-285750">
              <a:buFont typeface="Wingdings" pitchFamily="2" charset="2"/>
              <a:buChar char="à"/>
            </a:pPr>
            <a:r>
              <a:rPr lang="en-US" dirty="0">
                <a:sym typeface="Wingdings" pitchFamily="2" charset="2"/>
              </a:rPr>
              <a:t>The chosen distributor app is linked to a push server meaning that depending on the chosen distributor your cars will use either</a:t>
            </a:r>
          </a:p>
          <a:p>
            <a:pPr marL="1200150" lvl="2" indent="-285750">
              <a:buFont typeface="Symbol" pitchFamily="2" charset="2"/>
              <a:buChar char="-"/>
            </a:pPr>
            <a:r>
              <a:rPr lang="en-US" dirty="0">
                <a:sym typeface="Wingdings" pitchFamily="2" charset="2"/>
              </a:rPr>
              <a:t>Your own infrastructure</a:t>
            </a:r>
          </a:p>
          <a:p>
            <a:pPr marL="1200150" lvl="2" indent="-285750">
              <a:buFont typeface="Symbol" pitchFamily="2" charset="2"/>
              <a:buChar char="-"/>
            </a:pPr>
            <a:r>
              <a:rPr lang="en-US" dirty="0"/>
              <a:t>The infrastructure of you distributor supplier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Compatibility between all the different implementations will be ensured by a COVESA developed testing suite</a:t>
            </a:r>
          </a:p>
        </p:txBody>
      </p:sp>
    </p:spTree>
    <p:extLst>
      <p:ext uri="{BB962C8B-B14F-4D97-AF65-F5344CB8AC3E}">
        <p14:creationId xmlns:p14="http://schemas.microsoft.com/office/powerpoint/2010/main" val="14211539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A44B483E-9388-AD34-3BE0-4FD6D23C91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F52D997-E7B4-B26C-97A7-2BA679ED3D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©2022 COVESA</a:t>
            </a:r>
            <a:endParaRPr lang="en-US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273E99C-1A99-ABE4-2929-916FCD8C1201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26 January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AD49E3E3-DC52-46B7-6E3E-006DE7AC43E2}"/>
              </a:ext>
            </a:extLst>
          </p:cNvPr>
          <p:cNvSpPr/>
          <p:nvPr/>
        </p:nvSpPr>
        <p:spPr>
          <a:xfrm>
            <a:off x="3819854" y="1038562"/>
            <a:ext cx="2146434" cy="4712758"/>
          </a:xfrm>
          <a:prstGeom prst="rect">
            <a:avLst/>
          </a:prstGeom>
          <a:solidFill>
            <a:srgbClr val="3A94AE">
              <a:alpha val="2117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2088B9E4-FCEF-8911-480A-B779E77F7455}"/>
              </a:ext>
            </a:extLst>
          </p:cNvPr>
          <p:cNvGrpSpPr/>
          <p:nvPr/>
        </p:nvGrpSpPr>
        <p:grpSpPr>
          <a:xfrm>
            <a:off x="590383" y="1034145"/>
            <a:ext cx="2136322" cy="4713102"/>
            <a:chOff x="89966" y="1008436"/>
            <a:chExt cx="2146435" cy="5090279"/>
          </a:xfrm>
        </p:grpSpPr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2BE00CDA-E221-3A3F-64D9-56F677D6459D}"/>
                </a:ext>
              </a:extLst>
            </p:cNvPr>
            <p:cNvSpPr/>
            <p:nvPr/>
          </p:nvSpPr>
          <p:spPr>
            <a:xfrm>
              <a:off x="89967" y="1013265"/>
              <a:ext cx="2146434" cy="5085450"/>
            </a:xfrm>
            <a:prstGeom prst="rect">
              <a:avLst/>
            </a:prstGeom>
            <a:solidFill>
              <a:srgbClr val="7F5392">
                <a:alpha val="21176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B270DEDA-099A-7B49-C0C5-207DF829FE0A}"/>
                </a:ext>
              </a:extLst>
            </p:cNvPr>
            <p:cNvSpPr txBox="1"/>
            <p:nvPr/>
          </p:nvSpPr>
          <p:spPr>
            <a:xfrm>
              <a:off x="89966" y="1008436"/>
              <a:ext cx="1846515" cy="5650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rgbClr val="225995"/>
                  </a:solidFill>
                </a:rPr>
                <a:t>Integrated / Provided by the OEM</a:t>
              </a:r>
            </a:p>
          </p:txBody>
        </p:sp>
      </p:grpSp>
      <p:sp>
        <p:nvSpPr>
          <p:cNvPr id="13" name="Textfeld 12">
            <a:extLst>
              <a:ext uri="{FF2B5EF4-FFF2-40B4-BE49-F238E27FC236}">
                <a16:creationId xmlns:a16="http://schemas.microsoft.com/office/drawing/2014/main" id="{3A08477E-CAAC-19B4-01FE-60F7BCE07DF2}"/>
              </a:ext>
            </a:extLst>
          </p:cNvPr>
          <p:cNvSpPr txBox="1"/>
          <p:nvPr/>
        </p:nvSpPr>
        <p:spPr>
          <a:xfrm>
            <a:off x="3819854" y="1034145"/>
            <a:ext cx="25396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225995"/>
                </a:solidFill>
              </a:rPr>
              <a:t>Provided by the 3</a:t>
            </a:r>
            <a:r>
              <a:rPr lang="en-US" sz="1400" b="1" baseline="30000" dirty="0">
                <a:solidFill>
                  <a:srgbClr val="225995"/>
                </a:solidFill>
              </a:rPr>
              <a:t>rd</a:t>
            </a:r>
            <a:r>
              <a:rPr lang="en-US" sz="1400" b="1" dirty="0">
                <a:solidFill>
                  <a:srgbClr val="225995"/>
                </a:solidFill>
              </a:rPr>
              <a:t> party</a:t>
            </a:r>
          </a:p>
        </p:txBody>
      </p:sp>
      <p:pic>
        <p:nvPicPr>
          <p:cNvPr id="14" name="Picture 35">
            <a:extLst>
              <a:ext uri="{FF2B5EF4-FFF2-40B4-BE49-F238E27FC236}">
                <a16:creationId xmlns:a16="http://schemas.microsoft.com/office/drawing/2014/main" id="{06694F12-E366-0CE4-4E45-2AC1B71E8B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5885" y="1709181"/>
            <a:ext cx="735216" cy="735216"/>
          </a:xfrm>
          <a:prstGeom prst="rect">
            <a:avLst/>
          </a:prstGeom>
        </p:spPr>
      </p:pic>
      <p:sp>
        <p:nvSpPr>
          <p:cNvPr id="15" name="Rechteck 8">
            <a:extLst>
              <a:ext uri="{FF2B5EF4-FFF2-40B4-BE49-F238E27FC236}">
                <a16:creationId xmlns:a16="http://schemas.microsoft.com/office/drawing/2014/main" id="{61370536-B876-EAFA-FC18-BD48088E6F3B}"/>
              </a:ext>
            </a:extLst>
          </p:cNvPr>
          <p:cNvSpPr/>
          <p:nvPr/>
        </p:nvSpPr>
        <p:spPr>
          <a:xfrm>
            <a:off x="599937" y="1478676"/>
            <a:ext cx="1313605" cy="1210605"/>
          </a:xfrm>
          <a:prstGeom prst="rect">
            <a:avLst/>
          </a:prstGeom>
          <a:noFill/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 anchorCtr="0"/>
          <a:lstStyle/>
          <a:p>
            <a:pPr algn="r"/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Push server</a:t>
            </a:r>
          </a:p>
          <a:p>
            <a:pPr algn="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corresponding to the distributor app</a:t>
            </a:r>
          </a:p>
        </p:txBody>
      </p:sp>
      <p:sp>
        <p:nvSpPr>
          <p:cNvPr id="16" name="Rechteck 8">
            <a:extLst>
              <a:ext uri="{FF2B5EF4-FFF2-40B4-BE49-F238E27FC236}">
                <a16:creationId xmlns:a16="http://schemas.microsoft.com/office/drawing/2014/main" id="{2B852D6F-9FD9-0E98-FC39-2882B0216CDB}"/>
              </a:ext>
            </a:extLst>
          </p:cNvPr>
          <p:cNvSpPr/>
          <p:nvPr/>
        </p:nvSpPr>
        <p:spPr>
          <a:xfrm>
            <a:off x="454080" y="4527205"/>
            <a:ext cx="1541953" cy="855335"/>
          </a:xfrm>
          <a:prstGeom prst="rect">
            <a:avLst/>
          </a:prstGeom>
          <a:noFill/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 anchorCtr="0"/>
          <a:lstStyle/>
          <a:p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                      </a:t>
            </a:r>
          </a:p>
          <a:p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Distributor</a:t>
            </a:r>
          </a:p>
          <a:p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    App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18CC4103-3026-2799-FDB3-5F59306880CE}"/>
              </a:ext>
            </a:extLst>
          </p:cNvPr>
          <p:cNvSpPr/>
          <p:nvPr/>
        </p:nvSpPr>
        <p:spPr>
          <a:xfrm>
            <a:off x="4733048" y="4318777"/>
            <a:ext cx="1648919" cy="642807"/>
          </a:xfrm>
          <a:prstGeom prst="rect">
            <a:avLst/>
          </a:prstGeom>
          <a:noFill/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 anchorCtr="0"/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sz="14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rd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Party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Automotive 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App</a:t>
            </a:r>
          </a:p>
        </p:txBody>
      </p:sp>
      <p:sp>
        <p:nvSpPr>
          <p:cNvPr id="18" name="Rechteck 8">
            <a:extLst>
              <a:ext uri="{FF2B5EF4-FFF2-40B4-BE49-F238E27FC236}">
                <a16:creationId xmlns:a16="http://schemas.microsoft.com/office/drawing/2014/main" id="{C1B7D886-DF85-5207-FD8D-1C1BBD7D30A8}"/>
              </a:ext>
            </a:extLst>
          </p:cNvPr>
          <p:cNvSpPr/>
          <p:nvPr/>
        </p:nvSpPr>
        <p:spPr>
          <a:xfrm>
            <a:off x="4586965" y="1723325"/>
            <a:ext cx="1197342" cy="642807"/>
          </a:xfrm>
          <a:prstGeom prst="rect">
            <a:avLst/>
          </a:prstGeom>
          <a:noFill/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 anchorCtr="0"/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sz="14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rd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Party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Application Server</a:t>
            </a:r>
          </a:p>
        </p:txBody>
      </p:sp>
      <p:pic>
        <p:nvPicPr>
          <p:cNvPr id="19" name="Picture 35">
            <a:extLst>
              <a:ext uri="{FF2B5EF4-FFF2-40B4-BE49-F238E27FC236}">
                <a16:creationId xmlns:a16="http://schemas.microsoft.com/office/drawing/2014/main" id="{AB0B22F2-1ABE-BC57-BB91-A98E907FAD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2899" y="1702595"/>
            <a:ext cx="735216" cy="735216"/>
          </a:xfrm>
          <a:prstGeom prst="rect">
            <a:avLst/>
          </a:prstGeom>
        </p:spPr>
      </p:pic>
      <p:cxnSp>
        <p:nvCxnSpPr>
          <p:cNvPr id="20" name="Straight Arrow Connector 43">
            <a:extLst>
              <a:ext uri="{FF2B5EF4-FFF2-40B4-BE49-F238E27FC236}">
                <a16:creationId xmlns:a16="http://schemas.microsoft.com/office/drawing/2014/main" id="{DAA9E8A5-0D6E-008C-D190-88911DAB1524}"/>
              </a:ext>
            </a:extLst>
          </p:cNvPr>
          <p:cNvCxnSpPr>
            <a:cxnSpLocks/>
          </p:cNvCxnSpPr>
          <p:nvPr/>
        </p:nvCxnSpPr>
        <p:spPr>
          <a:xfrm flipH="1">
            <a:off x="2841664" y="2097038"/>
            <a:ext cx="840086" cy="0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43">
            <a:extLst>
              <a:ext uri="{FF2B5EF4-FFF2-40B4-BE49-F238E27FC236}">
                <a16:creationId xmlns:a16="http://schemas.microsoft.com/office/drawing/2014/main" id="{80CACC31-C439-0A03-1288-07A3B4D0ADDA}"/>
              </a:ext>
            </a:extLst>
          </p:cNvPr>
          <p:cNvCxnSpPr>
            <a:cxnSpLocks/>
          </p:cNvCxnSpPr>
          <p:nvPr/>
        </p:nvCxnSpPr>
        <p:spPr>
          <a:xfrm>
            <a:off x="2785192" y="1967963"/>
            <a:ext cx="908312" cy="0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43">
            <a:extLst>
              <a:ext uri="{FF2B5EF4-FFF2-40B4-BE49-F238E27FC236}">
                <a16:creationId xmlns:a16="http://schemas.microsoft.com/office/drawing/2014/main" id="{48E0CB52-AF70-5656-E2A8-356E3CAAE630}"/>
              </a:ext>
            </a:extLst>
          </p:cNvPr>
          <p:cNvCxnSpPr>
            <a:cxnSpLocks/>
          </p:cNvCxnSpPr>
          <p:nvPr/>
        </p:nvCxnSpPr>
        <p:spPr>
          <a:xfrm flipV="1">
            <a:off x="2078074" y="2444397"/>
            <a:ext cx="0" cy="1517747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43">
            <a:extLst>
              <a:ext uri="{FF2B5EF4-FFF2-40B4-BE49-F238E27FC236}">
                <a16:creationId xmlns:a16="http://schemas.microsoft.com/office/drawing/2014/main" id="{3FFB5B91-008A-BEC7-FA5C-7EEAA957FAED}"/>
              </a:ext>
            </a:extLst>
          </p:cNvPr>
          <p:cNvCxnSpPr>
            <a:cxnSpLocks/>
          </p:cNvCxnSpPr>
          <p:nvPr/>
        </p:nvCxnSpPr>
        <p:spPr>
          <a:xfrm>
            <a:off x="2188085" y="2444397"/>
            <a:ext cx="0" cy="1456398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43">
            <a:extLst>
              <a:ext uri="{FF2B5EF4-FFF2-40B4-BE49-F238E27FC236}">
                <a16:creationId xmlns:a16="http://schemas.microsoft.com/office/drawing/2014/main" id="{EDF636E5-94DC-3E2A-59A5-BCDBB349E5F3}"/>
              </a:ext>
            </a:extLst>
          </p:cNvPr>
          <p:cNvCxnSpPr>
            <a:cxnSpLocks/>
          </p:cNvCxnSpPr>
          <p:nvPr/>
        </p:nvCxnSpPr>
        <p:spPr>
          <a:xfrm flipV="1">
            <a:off x="4309876" y="2488232"/>
            <a:ext cx="0" cy="1488961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43">
            <a:extLst>
              <a:ext uri="{FF2B5EF4-FFF2-40B4-BE49-F238E27FC236}">
                <a16:creationId xmlns:a16="http://schemas.microsoft.com/office/drawing/2014/main" id="{1CABA544-E6B0-33DD-73E9-E6F769A94DD8}"/>
              </a:ext>
            </a:extLst>
          </p:cNvPr>
          <p:cNvCxnSpPr>
            <a:cxnSpLocks/>
          </p:cNvCxnSpPr>
          <p:nvPr/>
        </p:nvCxnSpPr>
        <p:spPr>
          <a:xfrm>
            <a:off x="4419887" y="2488232"/>
            <a:ext cx="0" cy="1427612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Vorbereitung 8">
            <a:extLst>
              <a:ext uri="{FF2B5EF4-FFF2-40B4-BE49-F238E27FC236}">
                <a16:creationId xmlns:a16="http://schemas.microsoft.com/office/drawing/2014/main" id="{9E20FA21-15D8-9BC2-0C10-61E10F9742EA}"/>
              </a:ext>
            </a:extLst>
          </p:cNvPr>
          <p:cNvSpPr/>
          <p:nvPr/>
        </p:nvSpPr>
        <p:spPr>
          <a:xfrm>
            <a:off x="1301675" y="4050970"/>
            <a:ext cx="3861996" cy="1570589"/>
          </a:xfrm>
          <a:custGeom>
            <a:avLst/>
            <a:gdLst>
              <a:gd name="connsiteX0" fmla="*/ 0 w 10000"/>
              <a:gd name="connsiteY0" fmla="*/ 5000 h 10000"/>
              <a:gd name="connsiteX1" fmla="*/ 2000 w 10000"/>
              <a:gd name="connsiteY1" fmla="*/ 0 h 10000"/>
              <a:gd name="connsiteX2" fmla="*/ 8000 w 10000"/>
              <a:gd name="connsiteY2" fmla="*/ 0 h 10000"/>
              <a:gd name="connsiteX3" fmla="*/ 10000 w 10000"/>
              <a:gd name="connsiteY3" fmla="*/ 5000 h 10000"/>
              <a:gd name="connsiteX4" fmla="*/ 8000 w 10000"/>
              <a:gd name="connsiteY4" fmla="*/ 10000 h 10000"/>
              <a:gd name="connsiteX5" fmla="*/ 2000 w 10000"/>
              <a:gd name="connsiteY5" fmla="*/ 10000 h 10000"/>
              <a:gd name="connsiteX6" fmla="*/ 0 w 10000"/>
              <a:gd name="connsiteY6" fmla="*/ 5000 h 10000"/>
              <a:gd name="connsiteX0" fmla="*/ 0 w 9559"/>
              <a:gd name="connsiteY0" fmla="*/ 1198 h 10000"/>
              <a:gd name="connsiteX1" fmla="*/ 1559 w 9559"/>
              <a:gd name="connsiteY1" fmla="*/ 0 h 10000"/>
              <a:gd name="connsiteX2" fmla="*/ 7559 w 9559"/>
              <a:gd name="connsiteY2" fmla="*/ 0 h 10000"/>
              <a:gd name="connsiteX3" fmla="*/ 9559 w 9559"/>
              <a:gd name="connsiteY3" fmla="*/ 5000 h 10000"/>
              <a:gd name="connsiteX4" fmla="*/ 7559 w 9559"/>
              <a:gd name="connsiteY4" fmla="*/ 10000 h 10000"/>
              <a:gd name="connsiteX5" fmla="*/ 1559 w 9559"/>
              <a:gd name="connsiteY5" fmla="*/ 10000 h 10000"/>
              <a:gd name="connsiteX6" fmla="*/ 0 w 9559"/>
              <a:gd name="connsiteY6" fmla="*/ 1198 h 10000"/>
              <a:gd name="connsiteX0" fmla="*/ 0 w 10000"/>
              <a:gd name="connsiteY0" fmla="*/ 1198 h 10000"/>
              <a:gd name="connsiteX1" fmla="*/ 1110 w 10000"/>
              <a:gd name="connsiteY1" fmla="*/ 0 h 10000"/>
              <a:gd name="connsiteX2" fmla="*/ 7908 w 10000"/>
              <a:gd name="connsiteY2" fmla="*/ 0 h 10000"/>
              <a:gd name="connsiteX3" fmla="*/ 10000 w 10000"/>
              <a:gd name="connsiteY3" fmla="*/ 5000 h 10000"/>
              <a:gd name="connsiteX4" fmla="*/ 7908 w 10000"/>
              <a:gd name="connsiteY4" fmla="*/ 10000 h 10000"/>
              <a:gd name="connsiteX5" fmla="*/ 1631 w 10000"/>
              <a:gd name="connsiteY5" fmla="*/ 10000 h 10000"/>
              <a:gd name="connsiteX6" fmla="*/ 0 w 10000"/>
              <a:gd name="connsiteY6" fmla="*/ 1198 h 10000"/>
              <a:gd name="connsiteX0" fmla="*/ 0 w 10040"/>
              <a:gd name="connsiteY0" fmla="*/ 1198 h 10000"/>
              <a:gd name="connsiteX1" fmla="*/ 1110 w 10040"/>
              <a:gd name="connsiteY1" fmla="*/ 0 h 10000"/>
              <a:gd name="connsiteX2" fmla="*/ 7908 w 10040"/>
              <a:gd name="connsiteY2" fmla="*/ 0 h 10000"/>
              <a:gd name="connsiteX3" fmla="*/ 10040 w 10040"/>
              <a:gd name="connsiteY3" fmla="*/ 8182 h 10000"/>
              <a:gd name="connsiteX4" fmla="*/ 7908 w 10040"/>
              <a:gd name="connsiteY4" fmla="*/ 10000 h 10000"/>
              <a:gd name="connsiteX5" fmla="*/ 1631 w 10040"/>
              <a:gd name="connsiteY5" fmla="*/ 10000 h 10000"/>
              <a:gd name="connsiteX6" fmla="*/ 0 w 10040"/>
              <a:gd name="connsiteY6" fmla="*/ 1198 h 10000"/>
              <a:gd name="connsiteX0" fmla="*/ 0 w 10040"/>
              <a:gd name="connsiteY0" fmla="*/ 1198 h 10000"/>
              <a:gd name="connsiteX1" fmla="*/ 1110 w 10040"/>
              <a:gd name="connsiteY1" fmla="*/ 0 h 10000"/>
              <a:gd name="connsiteX2" fmla="*/ 7908 w 10040"/>
              <a:gd name="connsiteY2" fmla="*/ 0 h 10000"/>
              <a:gd name="connsiteX3" fmla="*/ 10040 w 10040"/>
              <a:gd name="connsiteY3" fmla="*/ 8182 h 10000"/>
              <a:gd name="connsiteX4" fmla="*/ 9070 w 10040"/>
              <a:gd name="connsiteY4" fmla="*/ 10000 h 10000"/>
              <a:gd name="connsiteX5" fmla="*/ 1631 w 10040"/>
              <a:gd name="connsiteY5" fmla="*/ 10000 h 10000"/>
              <a:gd name="connsiteX6" fmla="*/ 0 w 10040"/>
              <a:gd name="connsiteY6" fmla="*/ 1198 h 10000"/>
              <a:gd name="connsiteX0" fmla="*/ 0 w 9940"/>
              <a:gd name="connsiteY0" fmla="*/ 1198 h 10000"/>
              <a:gd name="connsiteX1" fmla="*/ 1110 w 9940"/>
              <a:gd name="connsiteY1" fmla="*/ 0 h 10000"/>
              <a:gd name="connsiteX2" fmla="*/ 7908 w 9940"/>
              <a:gd name="connsiteY2" fmla="*/ 0 h 10000"/>
              <a:gd name="connsiteX3" fmla="*/ 9940 w 9940"/>
              <a:gd name="connsiteY3" fmla="*/ 8141 h 10000"/>
              <a:gd name="connsiteX4" fmla="*/ 9070 w 9940"/>
              <a:gd name="connsiteY4" fmla="*/ 10000 h 10000"/>
              <a:gd name="connsiteX5" fmla="*/ 1631 w 9940"/>
              <a:gd name="connsiteY5" fmla="*/ 10000 h 10000"/>
              <a:gd name="connsiteX6" fmla="*/ 0 w 9940"/>
              <a:gd name="connsiteY6" fmla="*/ 1198 h 10000"/>
              <a:gd name="connsiteX0" fmla="*/ 0 w 10242"/>
              <a:gd name="connsiteY0" fmla="*/ 1198 h 10000"/>
              <a:gd name="connsiteX1" fmla="*/ 1117 w 10242"/>
              <a:gd name="connsiteY1" fmla="*/ 0 h 10000"/>
              <a:gd name="connsiteX2" fmla="*/ 7956 w 10242"/>
              <a:gd name="connsiteY2" fmla="*/ 0 h 10000"/>
              <a:gd name="connsiteX3" fmla="*/ 10242 w 10242"/>
              <a:gd name="connsiteY3" fmla="*/ 8967 h 10000"/>
              <a:gd name="connsiteX4" fmla="*/ 9125 w 10242"/>
              <a:gd name="connsiteY4" fmla="*/ 10000 h 10000"/>
              <a:gd name="connsiteX5" fmla="*/ 1641 w 10242"/>
              <a:gd name="connsiteY5" fmla="*/ 10000 h 10000"/>
              <a:gd name="connsiteX6" fmla="*/ 0 w 10242"/>
              <a:gd name="connsiteY6" fmla="*/ 1198 h 10000"/>
              <a:gd name="connsiteX0" fmla="*/ 0 w 10242"/>
              <a:gd name="connsiteY0" fmla="*/ 1198 h 10000"/>
              <a:gd name="connsiteX1" fmla="*/ 1117 w 10242"/>
              <a:gd name="connsiteY1" fmla="*/ 0 h 10000"/>
              <a:gd name="connsiteX2" fmla="*/ 7956 w 10242"/>
              <a:gd name="connsiteY2" fmla="*/ 0 h 10000"/>
              <a:gd name="connsiteX3" fmla="*/ 10242 w 10242"/>
              <a:gd name="connsiteY3" fmla="*/ 8967 h 10000"/>
              <a:gd name="connsiteX4" fmla="*/ 9367 w 10242"/>
              <a:gd name="connsiteY4" fmla="*/ 10000 h 10000"/>
              <a:gd name="connsiteX5" fmla="*/ 1641 w 10242"/>
              <a:gd name="connsiteY5" fmla="*/ 10000 h 10000"/>
              <a:gd name="connsiteX6" fmla="*/ 0 w 10242"/>
              <a:gd name="connsiteY6" fmla="*/ 1198 h 10000"/>
              <a:gd name="connsiteX0" fmla="*/ 0 w 9859"/>
              <a:gd name="connsiteY0" fmla="*/ 991 h 10000"/>
              <a:gd name="connsiteX1" fmla="*/ 734 w 9859"/>
              <a:gd name="connsiteY1" fmla="*/ 0 h 10000"/>
              <a:gd name="connsiteX2" fmla="*/ 7573 w 9859"/>
              <a:gd name="connsiteY2" fmla="*/ 0 h 10000"/>
              <a:gd name="connsiteX3" fmla="*/ 9859 w 9859"/>
              <a:gd name="connsiteY3" fmla="*/ 8967 h 10000"/>
              <a:gd name="connsiteX4" fmla="*/ 8984 w 9859"/>
              <a:gd name="connsiteY4" fmla="*/ 10000 h 10000"/>
              <a:gd name="connsiteX5" fmla="*/ 1258 w 9859"/>
              <a:gd name="connsiteY5" fmla="*/ 10000 h 10000"/>
              <a:gd name="connsiteX6" fmla="*/ 0 w 9859"/>
              <a:gd name="connsiteY6" fmla="*/ 991 h 10000"/>
              <a:gd name="connsiteX0" fmla="*/ 0 w 10000"/>
              <a:gd name="connsiteY0" fmla="*/ 991 h 10000"/>
              <a:gd name="connsiteX1" fmla="*/ 744 w 10000"/>
              <a:gd name="connsiteY1" fmla="*/ 0 h 10000"/>
              <a:gd name="connsiteX2" fmla="*/ 7681 w 10000"/>
              <a:gd name="connsiteY2" fmla="*/ 0 h 10000"/>
              <a:gd name="connsiteX3" fmla="*/ 10000 w 10000"/>
              <a:gd name="connsiteY3" fmla="*/ 8967 h 10000"/>
              <a:gd name="connsiteX4" fmla="*/ 9112 w 10000"/>
              <a:gd name="connsiteY4" fmla="*/ 10000 h 10000"/>
              <a:gd name="connsiteX5" fmla="*/ 2114 w 10000"/>
              <a:gd name="connsiteY5" fmla="*/ 9959 h 10000"/>
              <a:gd name="connsiteX6" fmla="*/ 0 w 10000"/>
              <a:gd name="connsiteY6" fmla="*/ 991 h 10000"/>
              <a:gd name="connsiteX0" fmla="*/ 0 w 10102"/>
              <a:gd name="connsiteY0" fmla="*/ 784 h 10000"/>
              <a:gd name="connsiteX1" fmla="*/ 846 w 10102"/>
              <a:gd name="connsiteY1" fmla="*/ 0 h 10000"/>
              <a:gd name="connsiteX2" fmla="*/ 7783 w 10102"/>
              <a:gd name="connsiteY2" fmla="*/ 0 h 10000"/>
              <a:gd name="connsiteX3" fmla="*/ 10102 w 10102"/>
              <a:gd name="connsiteY3" fmla="*/ 8967 h 10000"/>
              <a:gd name="connsiteX4" fmla="*/ 9214 w 10102"/>
              <a:gd name="connsiteY4" fmla="*/ 10000 h 10000"/>
              <a:gd name="connsiteX5" fmla="*/ 2216 w 10102"/>
              <a:gd name="connsiteY5" fmla="*/ 9959 h 10000"/>
              <a:gd name="connsiteX6" fmla="*/ 0 w 10102"/>
              <a:gd name="connsiteY6" fmla="*/ 784 h 10000"/>
              <a:gd name="connsiteX0" fmla="*/ 0 w 10102"/>
              <a:gd name="connsiteY0" fmla="*/ 784 h 10000"/>
              <a:gd name="connsiteX1" fmla="*/ 846 w 10102"/>
              <a:gd name="connsiteY1" fmla="*/ 0 h 10000"/>
              <a:gd name="connsiteX2" fmla="*/ 7783 w 10102"/>
              <a:gd name="connsiteY2" fmla="*/ 0 h 10000"/>
              <a:gd name="connsiteX3" fmla="*/ 10102 w 10102"/>
              <a:gd name="connsiteY3" fmla="*/ 8967 h 10000"/>
              <a:gd name="connsiteX4" fmla="*/ 9214 w 10102"/>
              <a:gd name="connsiteY4" fmla="*/ 10000 h 10000"/>
              <a:gd name="connsiteX5" fmla="*/ 2461 w 10102"/>
              <a:gd name="connsiteY5" fmla="*/ 10000 h 10000"/>
              <a:gd name="connsiteX6" fmla="*/ 0 w 10102"/>
              <a:gd name="connsiteY6" fmla="*/ 784 h 10000"/>
              <a:gd name="connsiteX0" fmla="*/ 0 w 10102"/>
              <a:gd name="connsiteY0" fmla="*/ 784 h 10000"/>
              <a:gd name="connsiteX1" fmla="*/ 846 w 10102"/>
              <a:gd name="connsiteY1" fmla="*/ 0 h 10000"/>
              <a:gd name="connsiteX2" fmla="*/ 7783 w 10102"/>
              <a:gd name="connsiteY2" fmla="*/ 0 h 10000"/>
              <a:gd name="connsiteX3" fmla="*/ 10102 w 10102"/>
              <a:gd name="connsiteY3" fmla="*/ 8967 h 10000"/>
              <a:gd name="connsiteX4" fmla="*/ 9214 w 10102"/>
              <a:gd name="connsiteY4" fmla="*/ 10000 h 10000"/>
              <a:gd name="connsiteX5" fmla="*/ 1874 w 10102"/>
              <a:gd name="connsiteY5" fmla="*/ 8853 h 10000"/>
              <a:gd name="connsiteX6" fmla="*/ 0 w 10102"/>
              <a:gd name="connsiteY6" fmla="*/ 784 h 10000"/>
              <a:gd name="connsiteX0" fmla="*/ 0 w 10102"/>
              <a:gd name="connsiteY0" fmla="*/ 784 h 8967"/>
              <a:gd name="connsiteX1" fmla="*/ 846 w 10102"/>
              <a:gd name="connsiteY1" fmla="*/ 0 h 8967"/>
              <a:gd name="connsiteX2" fmla="*/ 7783 w 10102"/>
              <a:gd name="connsiteY2" fmla="*/ 0 h 8967"/>
              <a:gd name="connsiteX3" fmla="*/ 10102 w 10102"/>
              <a:gd name="connsiteY3" fmla="*/ 8967 h 8967"/>
              <a:gd name="connsiteX4" fmla="*/ 8971 w 10102"/>
              <a:gd name="connsiteY4" fmla="*/ 8716 h 8967"/>
              <a:gd name="connsiteX5" fmla="*/ 1874 w 10102"/>
              <a:gd name="connsiteY5" fmla="*/ 8853 h 8967"/>
              <a:gd name="connsiteX6" fmla="*/ 0 w 10102"/>
              <a:gd name="connsiteY6" fmla="*/ 784 h 8967"/>
              <a:gd name="connsiteX0" fmla="*/ 0 w 9499"/>
              <a:gd name="connsiteY0" fmla="*/ 874 h 9873"/>
              <a:gd name="connsiteX1" fmla="*/ 837 w 9499"/>
              <a:gd name="connsiteY1" fmla="*/ 0 h 9873"/>
              <a:gd name="connsiteX2" fmla="*/ 7704 w 9499"/>
              <a:gd name="connsiteY2" fmla="*/ 0 h 9873"/>
              <a:gd name="connsiteX3" fmla="*/ 9499 w 9499"/>
              <a:gd name="connsiteY3" fmla="*/ 8619 h 9873"/>
              <a:gd name="connsiteX4" fmla="*/ 8880 w 9499"/>
              <a:gd name="connsiteY4" fmla="*/ 9720 h 9873"/>
              <a:gd name="connsiteX5" fmla="*/ 1855 w 9499"/>
              <a:gd name="connsiteY5" fmla="*/ 9873 h 9873"/>
              <a:gd name="connsiteX6" fmla="*/ 0 w 9499"/>
              <a:gd name="connsiteY6" fmla="*/ 874 h 9873"/>
              <a:gd name="connsiteX0" fmla="*/ 0 w 9895"/>
              <a:gd name="connsiteY0" fmla="*/ 1092 h 10000"/>
              <a:gd name="connsiteX1" fmla="*/ 776 w 9895"/>
              <a:gd name="connsiteY1" fmla="*/ 0 h 10000"/>
              <a:gd name="connsiteX2" fmla="*/ 8005 w 9895"/>
              <a:gd name="connsiteY2" fmla="*/ 0 h 10000"/>
              <a:gd name="connsiteX3" fmla="*/ 9895 w 9895"/>
              <a:gd name="connsiteY3" fmla="*/ 8730 h 10000"/>
              <a:gd name="connsiteX4" fmla="*/ 9243 w 9895"/>
              <a:gd name="connsiteY4" fmla="*/ 9845 h 10000"/>
              <a:gd name="connsiteX5" fmla="*/ 1848 w 9895"/>
              <a:gd name="connsiteY5" fmla="*/ 10000 h 10000"/>
              <a:gd name="connsiteX6" fmla="*/ 0 w 9895"/>
              <a:gd name="connsiteY6" fmla="*/ 1092 h 10000"/>
              <a:gd name="connsiteX0" fmla="*/ 0 w 10000"/>
              <a:gd name="connsiteY0" fmla="*/ 1092 h 10000"/>
              <a:gd name="connsiteX1" fmla="*/ 784 w 10000"/>
              <a:gd name="connsiteY1" fmla="*/ 0 h 10000"/>
              <a:gd name="connsiteX2" fmla="*/ 8090 w 10000"/>
              <a:gd name="connsiteY2" fmla="*/ 0 h 10000"/>
              <a:gd name="connsiteX3" fmla="*/ 10000 w 10000"/>
              <a:gd name="connsiteY3" fmla="*/ 8730 h 10000"/>
              <a:gd name="connsiteX4" fmla="*/ 9192 w 10000"/>
              <a:gd name="connsiteY4" fmla="*/ 10000 h 10000"/>
              <a:gd name="connsiteX5" fmla="*/ 1868 w 10000"/>
              <a:gd name="connsiteY5" fmla="*/ 10000 h 10000"/>
              <a:gd name="connsiteX6" fmla="*/ 0 w 10000"/>
              <a:gd name="connsiteY6" fmla="*/ 1092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0" h="10000">
                <a:moveTo>
                  <a:pt x="0" y="1092"/>
                </a:moveTo>
                <a:lnTo>
                  <a:pt x="784" y="0"/>
                </a:lnTo>
                <a:lnTo>
                  <a:pt x="8090" y="0"/>
                </a:lnTo>
                <a:lnTo>
                  <a:pt x="10000" y="8730"/>
                </a:lnTo>
                <a:lnTo>
                  <a:pt x="9192" y="10000"/>
                </a:lnTo>
                <a:lnTo>
                  <a:pt x="1868" y="10000"/>
                </a:lnTo>
                <a:lnTo>
                  <a:pt x="0" y="1092"/>
                </a:ln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Arrow Connector 43">
            <a:extLst>
              <a:ext uri="{FF2B5EF4-FFF2-40B4-BE49-F238E27FC236}">
                <a16:creationId xmlns:a16="http://schemas.microsoft.com/office/drawing/2014/main" id="{25EBFE9B-4130-3BFA-3BDE-178925F769ED}"/>
              </a:ext>
            </a:extLst>
          </p:cNvPr>
          <p:cNvCxnSpPr>
            <a:cxnSpLocks/>
          </p:cNvCxnSpPr>
          <p:nvPr/>
        </p:nvCxnSpPr>
        <p:spPr>
          <a:xfrm flipH="1">
            <a:off x="2812630" y="4836264"/>
            <a:ext cx="840086" cy="0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56">
            <a:extLst>
              <a:ext uri="{FF2B5EF4-FFF2-40B4-BE49-F238E27FC236}">
                <a16:creationId xmlns:a16="http://schemas.microsoft.com/office/drawing/2014/main" id="{961C3713-2F1E-8088-3BC3-1E44B6D2DEAF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45543" y="4623873"/>
            <a:ext cx="659683" cy="659683"/>
          </a:xfrm>
          <a:prstGeom prst="rect">
            <a:avLst/>
          </a:prstGeom>
        </p:spPr>
      </p:pic>
      <p:pic>
        <p:nvPicPr>
          <p:cNvPr id="31" name="Picture 10">
            <a:extLst>
              <a:ext uri="{FF2B5EF4-FFF2-40B4-BE49-F238E27FC236}">
                <a16:creationId xmlns:a16="http://schemas.microsoft.com/office/drawing/2014/main" id="{96DDBDCF-9B45-2616-63AE-F64BF136E5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5581" y="4637807"/>
            <a:ext cx="607230" cy="607230"/>
          </a:xfrm>
          <a:prstGeom prst="rect">
            <a:avLst/>
          </a:prstGeom>
        </p:spPr>
      </p:pic>
      <p:cxnSp>
        <p:nvCxnSpPr>
          <p:cNvPr id="32" name="Straight Arrow Connector 43">
            <a:extLst>
              <a:ext uri="{FF2B5EF4-FFF2-40B4-BE49-F238E27FC236}">
                <a16:creationId xmlns:a16="http://schemas.microsoft.com/office/drawing/2014/main" id="{F3B52CD9-D0A2-EC98-4B0F-04D69E1BBD46}"/>
              </a:ext>
            </a:extLst>
          </p:cNvPr>
          <p:cNvCxnSpPr>
            <a:cxnSpLocks/>
          </p:cNvCxnSpPr>
          <p:nvPr/>
        </p:nvCxnSpPr>
        <p:spPr>
          <a:xfrm>
            <a:off x="2767905" y="4999455"/>
            <a:ext cx="908312" cy="0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feld 32">
            <a:extLst>
              <a:ext uri="{FF2B5EF4-FFF2-40B4-BE49-F238E27FC236}">
                <a16:creationId xmlns:a16="http://schemas.microsoft.com/office/drawing/2014/main" id="{323EDD4B-084A-6A36-E35D-60140BBDAC57}"/>
              </a:ext>
            </a:extLst>
          </p:cNvPr>
          <p:cNvSpPr txBox="1"/>
          <p:nvPr/>
        </p:nvSpPr>
        <p:spPr>
          <a:xfrm>
            <a:off x="1967374" y="4173314"/>
            <a:ext cx="2474815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ea typeface="Calibri"/>
                <a:cs typeface="Calibri"/>
              </a:rPr>
              <a:t>Adapt and extend the existing </a:t>
            </a:r>
            <a:r>
              <a:rPr lang="en-US" sz="1400" dirty="0">
                <a:solidFill>
                  <a:schemeClr val="bg1"/>
                </a:solidFill>
                <a:ea typeface="Calibri"/>
                <a:cs typeface="Calibri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UnifiedPush</a:t>
            </a:r>
            <a:r>
              <a:rPr lang="en-US" sz="1400" dirty="0">
                <a:solidFill>
                  <a:schemeClr val="bg1"/>
                </a:solidFill>
                <a:ea typeface="Calibri"/>
                <a:cs typeface="Calibri"/>
              </a:rPr>
              <a:t> specification</a:t>
            </a:r>
            <a:r>
              <a:rPr lang="en-US" sz="1400" baseline="30000" dirty="0">
                <a:solidFill>
                  <a:schemeClr val="bg1"/>
                </a:solidFill>
                <a:ea typeface="Calibri"/>
                <a:cs typeface="Calibri"/>
              </a:rPr>
              <a:t>1</a:t>
            </a:r>
            <a:endParaRPr lang="en-US" sz="1400" b="1" baseline="30000" dirty="0">
              <a:solidFill>
                <a:schemeClr val="bg1"/>
              </a:solidFill>
              <a:ea typeface="Calibri"/>
              <a:cs typeface="Calibri"/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ECF1E23E-08EB-0500-9186-D1E2CD2FA8D8}"/>
              </a:ext>
            </a:extLst>
          </p:cNvPr>
          <p:cNvSpPr txBox="1"/>
          <p:nvPr/>
        </p:nvSpPr>
        <p:spPr>
          <a:xfrm>
            <a:off x="538195" y="5813580"/>
            <a:ext cx="577627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baseline="30000" dirty="0">
                <a:ea typeface="Calibri"/>
                <a:cs typeface="Calibri"/>
              </a:rPr>
              <a:t>1 </a:t>
            </a:r>
            <a:r>
              <a:rPr lang="en-US" sz="1200" dirty="0">
                <a:ea typeface="Calibri"/>
                <a:cs typeface="Calibri"/>
              </a:rPr>
              <a:t>Changes to the </a:t>
            </a:r>
            <a:r>
              <a:rPr lang="en-US" sz="1200" dirty="0">
                <a:ea typeface="Calibri"/>
                <a:cs typeface="Calibri"/>
                <a:hlinkClick r:id="rId6"/>
              </a:rPr>
              <a:t>UnifiedPush</a:t>
            </a:r>
            <a:r>
              <a:rPr lang="en-US" sz="1200" dirty="0">
                <a:ea typeface="Calibri"/>
                <a:cs typeface="Calibri"/>
              </a:rPr>
              <a:t> specification are necessary to support all features from RFC8030 and RFC8292. 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9B352939-5750-E73F-9EBE-9BBB5A348062}"/>
              </a:ext>
            </a:extLst>
          </p:cNvPr>
          <p:cNvSpPr txBox="1"/>
          <p:nvPr/>
        </p:nvSpPr>
        <p:spPr>
          <a:xfrm>
            <a:off x="2457800" y="2120617"/>
            <a:ext cx="1570991" cy="86177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600" dirty="0">
                <a:solidFill>
                  <a:srgbClr val="7F5392"/>
                </a:solidFill>
              </a:rPr>
              <a:t>(RFC8030</a:t>
            </a:r>
          </a:p>
          <a:p>
            <a:pPr algn="ctr"/>
            <a:r>
              <a:rPr lang="en-US" sz="1600" dirty="0">
                <a:solidFill>
                  <a:srgbClr val="7F5392"/>
                </a:solidFill>
              </a:rPr>
              <a:t>+RFC8291</a:t>
            </a:r>
          </a:p>
          <a:p>
            <a:pPr algn="ctr"/>
            <a:r>
              <a:rPr lang="en-US" sz="1600" dirty="0">
                <a:solidFill>
                  <a:srgbClr val="7F5392"/>
                </a:solidFill>
                <a:ea typeface="Calibri"/>
                <a:cs typeface="Calibri"/>
              </a:rPr>
              <a:t>+RFC8292</a:t>
            </a:r>
            <a:r>
              <a:rPr lang="en-US" dirty="0">
                <a:solidFill>
                  <a:srgbClr val="7F5392"/>
                </a:solidFill>
                <a:ea typeface="Calibri"/>
                <a:cs typeface="Calibri"/>
              </a:rPr>
              <a:t>)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0E6EC0EB-9E8E-660D-8C00-B9D91A9A9010}"/>
              </a:ext>
            </a:extLst>
          </p:cNvPr>
          <p:cNvSpPr txBox="1"/>
          <p:nvPr/>
        </p:nvSpPr>
        <p:spPr>
          <a:xfrm>
            <a:off x="2469399" y="1570890"/>
            <a:ext cx="1570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7F5392"/>
                </a:solidFill>
              </a:rPr>
              <a:t>Web Push</a:t>
            </a:r>
            <a:endParaRPr lang="en-US" sz="2000" b="1" dirty="0">
              <a:solidFill>
                <a:srgbClr val="7F5392"/>
              </a:solidFill>
            </a:endParaRPr>
          </a:p>
        </p:txBody>
      </p:sp>
      <p:sp>
        <p:nvSpPr>
          <p:cNvPr id="37" name="Title 4">
            <a:extLst>
              <a:ext uri="{FF2B5EF4-FFF2-40B4-BE49-F238E27FC236}">
                <a16:creationId xmlns:a16="http://schemas.microsoft.com/office/drawing/2014/main" id="{9352B84A-9165-7B1F-6225-3AE480D470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</p:spPr>
        <p:txBody>
          <a:bodyPr/>
          <a:lstStyle/>
          <a:p>
            <a:r>
              <a:rPr lang="en-US" dirty="0">
                <a:solidFill>
                  <a:srgbClr val="225995"/>
                </a:solidFill>
              </a:rPr>
              <a:t>Proposal – 3</a:t>
            </a:r>
            <a:r>
              <a:rPr lang="en-US" baseline="30000" dirty="0">
                <a:solidFill>
                  <a:srgbClr val="225995"/>
                </a:solidFill>
              </a:rPr>
              <a:t>rd</a:t>
            </a:r>
            <a:r>
              <a:rPr lang="en-US" dirty="0">
                <a:solidFill>
                  <a:srgbClr val="225995"/>
                </a:solidFill>
              </a:rPr>
              <a:t> Parties</a:t>
            </a:r>
            <a:endParaRPr lang="en-US" baseline="30000" dirty="0">
              <a:solidFill>
                <a:srgbClr val="225995"/>
              </a:solidFill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B2DD3DF4-D95D-BC76-F3FD-0AA77088070C}"/>
              </a:ext>
            </a:extLst>
          </p:cNvPr>
          <p:cNvSpPr txBox="1"/>
          <p:nvPr/>
        </p:nvSpPr>
        <p:spPr>
          <a:xfrm>
            <a:off x="6096000" y="1341922"/>
            <a:ext cx="545486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Parties:</a:t>
            </a:r>
          </a:p>
          <a:p>
            <a:pPr marL="742950" lvl="1" indent="-285750">
              <a:buFont typeface="Symbol" pitchFamily="2" charset="2"/>
              <a:buChar char="-"/>
            </a:pPr>
            <a:r>
              <a:rPr lang="en-US" dirty="0"/>
              <a:t>Client side: Integrate </a:t>
            </a:r>
            <a:r>
              <a:rPr lang="en-US" dirty="0">
                <a:sym typeface="Wingdings" pitchFamily="2" charset="2"/>
              </a:rPr>
              <a:t>their app with the provided connector library (slightly changed from the existing UnifiedPush one)</a:t>
            </a:r>
          </a:p>
          <a:p>
            <a:pPr marL="742950" lvl="1" indent="-285750">
              <a:buFont typeface="Symbol" pitchFamily="2" charset="2"/>
              <a:buChar char="-"/>
            </a:pPr>
            <a:r>
              <a:rPr lang="en-US" dirty="0">
                <a:sym typeface="Wingdings" pitchFamily="2" charset="2"/>
              </a:rPr>
              <a:t>Backend side: Integrate Web Push functionality if not already existing</a:t>
            </a:r>
          </a:p>
          <a:p>
            <a:pPr marL="742950" lvl="1" indent="-285750">
              <a:buFont typeface="Symbol" pitchFamily="2" charset="2"/>
              <a:buChar char="-"/>
            </a:pPr>
            <a:endParaRPr lang="en-US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6883172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305F5A-7438-FD6A-117D-6A143EC5F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25995"/>
                </a:solidFill>
              </a:rPr>
              <a:t>Outlook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F4CFE5B-1CBE-4000-634C-1A572F1FF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4141EF9A-F662-EDF6-F040-360D2D9F6F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22089" y="4124080"/>
            <a:ext cx="6904311" cy="1655762"/>
          </a:xfrm>
        </p:spPr>
        <p:txBody>
          <a:bodyPr/>
          <a:lstStyle/>
          <a:p>
            <a:pPr marL="342900" indent="-342900">
              <a:buFont typeface="Wingdings" pitchFamily="2" charset="2"/>
              <a:buChar char="v"/>
            </a:pPr>
            <a:r>
              <a:rPr lang="de-DE" sz="2000" dirty="0" err="1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Extend</a:t>
            </a:r>
            <a:r>
              <a:rPr lang="de-DE" sz="2000" dirty="0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 </a:t>
            </a:r>
            <a:r>
              <a:rPr lang="de-DE" sz="2000" dirty="0" err="1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this</a:t>
            </a:r>
            <a:r>
              <a:rPr lang="de-DE" sz="2000" dirty="0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 1-1 </a:t>
            </a:r>
            <a:r>
              <a:rPr lang="de-DE" sz="2000" dirty="0" err="1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message</a:t>
            </a:r>
            <a:r>
              <a:rPr lang="de-DE" sz="2000" dirty="0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 </a:t>
            </a:r>
            <a:r>
              <a:rPr lang="de-DE" sz="2000" dirty="0" err="1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channel</a:t>
            </a:r>
            <a:r>
              <a:rPr lang="de-DE" sz="2000" dirty="0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 </a:t>
            </a:r>
            <a:r>
              <a:rPr lang="de-DE" dirty="0" err="1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to</a:t>
            </a:r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 a </a:t>
            </a:r>
            <a:r>
              <a:rPr lang="de-DE" dirty="0" err="1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more</a:t>
            </a:r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 fully </a:t>
            </a:r>
            <a:r>
              <a:rPr lang="de-DE" dirty="0" err="1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fledged</a:t>
            </a:r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 push </a:t>
            </a:r>
            <a:r>
              <a:rPr lang="de-DE" dirty="0" err="1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service</a:t>
            </a:r>
            <a:endParaRPr lang="de-DE" sz="2000" dirty="0">
              <a:solidFill>
                <a:schemeClr val="tx1">
                  <a:lumMod val="85000"/>
                  <a:lumOff val="15000"/>
                </a:schemeClr>
              </a:solidFill>
              <a:cs typeface="Calibri" panose="020F0502020204030204" pitchFamily="34" charset="0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5D292A9-2F3A-3EBC-282B-1B2C5B3F40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©2022 COVESA</a:t>
            </a:r>
            <a:endParaRPr lang="en-US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5EC3CE93-4912-C19F-7E5E-5B014D494C5E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F039502-76C8-E243-BC8B-2F8912574CFF}" type="datetime4">
              <a:rPr lang="en-GB" smtClean="0"/>
              <a:t>26 January 2024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5548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C33BA-BD12-BA4D-8E0C-05C76DA29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Thank you!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CC49AC-B4AF-9D47-A497-E68AC5D761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EAD929-E041-5345-BEF8-8B20F89BD2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31460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305F5A-7438-FD6A-117D-6A143EC5F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25995"/>
                </a:solidFill>
              </a:rPr>
              <a:t>Backup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F4CFE5B-1CBE-4000-634C-1A572F1FF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4141EF9A-F662-EDF6-F040-360D2D9F6F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5D292A9-2F3A-3EBC-282B-1B2C5B3F40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©2022 COVESA</a:t>
            </a:r>
            <a:endParaRPr lang="en-US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5EC3CE93-4912-C19F-7E5E-5B014D494C5E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F039502-76C8-E243-BC8B-2F8912574CFF}" type="datetime4">
              <a:rPr lang="en-GB" smtClean="0"/>
              <a:t>26 January 2024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8188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E5F692CE-E944-EA28-CD28-93EBA45D3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CA0E395-E1B7-ED10-F7E3-62C0AA3BD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25995"/>
                </a:solidFill>
              </a:rPr>
              <a:t>Time to live (TTL)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378B608-D8D2-D780-F10A-85394EAAE3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©2022 COVESA</a:t>
            </a:r>
            <a:endParaRPr lang="en-US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6472C48-C909-FBC6-DA5F-877E1E86B5A3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25 January 2024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DFE5A79C-F64F-CE5F-6A0F-D5830EB2ABD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How long the message should be kept in the push server storage if the device is offline. Some push messages are not useful once a certain period of time elapses.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Example:</a:t>
            </a:r>
          </a:p>
          <a:p>
            <a:pPr marL="0" indent="0">
              <a:buNone/>
            </a:pPr>
            <a:r>
              <a:rPr lang="en-US" dirty="0"/>
              <a:t>Short TTL: </a:t>
            </a:r>
            <a:r>
              <a:rPr lang="en-US" dirty="0" err="1"/>
              <a:t>Imcoming</a:t>
            </a:r>
            <a:r>
              <a:rPr lang="en-US" dirty="0"/>
              <a:t> call</a:t>
            </a:r>
          </a:p>
          <a:p>
            <a:pPr marL="0" indent="0">
              <a:buNone/>
            </a:pPr>
            <a:r>
              <a:rPr lang="en-US" dirty="0"/>
              <a:t>Long TTL: New content in a social media app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184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F739C9CB-25F9-1D9C-E856-C5DEC648B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9C3CD51-640F-7613-8CEC-EF6B7D686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25995"/>
                </a:solidFill>
              </a:rPr>
              <a:t>Problem Statement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F7BEC38-9EE7-6A2E-A3E9-EF3E817D48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©2022 COVESA</a:t>
            </a:r>
            <a:endParaRPr lang="en-US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FD614CC-BB15-25DB-B9A0-A3BDC0A51363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25 January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3399F84A-2E33-C29E-7E46-19A7CC5C295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2" y="1220432"/>
            <a:ext cx="10861573" cy="50928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7E5391"/>
                </a:solidFill>
              </a:rPr>
              <a:t>“</a:t>
            </a:r>
            <a:r>
              <a:rPr lang="en-US" sz="2400" b="0" i="0" dirty="0">
                <a:solidFill>
                  <a:srgbClr val="7E5391"/>
                </a:solidFill>
                <a:effectLst/>
              </a:rPr>
              <a:t>A push notification (also known as a </a:t>
            </a:r>
            <a:r>
              <a:rPr lang="en-US" sz="2400" b="0" i="1" u="sng" dirty="0">
                <a:solidFill>
                  <a:srgbClr val="7E5391"/>
                </a:solidFill>
                <a:effectLst/>
                <a:hlinkClick r:id="rId2" tooltip="server push notifica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server push notification</a:t>
            </a:r>
            <a:r>
              <a:rPr lang="en-US" sz="2400" b="0" i="0" dirty="0">
                <a:solidFill>
                  <a:srgbClr val="7E5391"/>
                </a:solidFill>
                <a:effectLst/>
              </a:rPr>
              <a:t>) is the delivery of information to a computing device from an application server where the request for the transaction is initiated by the server rather than by an explicit request from the client“ [</a:t>
            </a:r>
            <a:r>
              <a:rPr lang="en-US" sz="2400" b="0" i="0" dirty="0">
                <a:solidFill>
                  <a:srgbClr val="7E5391"/>
                </a:solidFill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</a:t>
            </a:r>
            <a:r>
              <a:rPr lang="en-US" sz="2400" b="0" i="0" dirty="0">
                <a:solidFill>
                  <a:srgbClr val="7E5391"/>
                </a:solidFill>
                <a:effectLst/>
              </a:rPr>
              <a:t>]</a:t>
            </a:r>
            <a:endParaRPr lang="en-US" sz="2000" b="0" i="0" dirty="0">
              <a:solidFill>
                <a:schemeClr val="tx1">
                  <a:lumMod val="85000"/>
                  <a:lumOff val="15000"/>
                </a:schemeClr>
              </a:solidFill>
              <a:effectLst/>
            </a:endParaRPr>
          </a:p>
          <a:p>
            <a:pPr>
              <a:buFont typeface="Wingdings" pitchFamily="2" charset="2"/>
              <a:buChar char="v"/>
            </a:pPr>
            <a:r>
              <a:rPr lang="en-US" sz="2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Common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use-cases:</a:t>
            </a:r>
          </a:p>
          <a:p>
            <a:pPr lvl="1"/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Delivery of messages</a:t>
            </a:r>
          </a:p>
          <a:p>
            <a:pPr lvl="1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Incoming VoIP calls</a:t>
            </a:r>
          </a:p>
          <a:p>
            <a:pPr lvl="1"/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Live updates in a running app (e.g., update list of upcoming meetings)</a:t>
            </a:r>
          </a:p>
          <a:p>
            <a:pPr>
              <a:buFont typeface="Wingdings" pitchFamily="2" charset="2"/>
              <a:buChar char="v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Problem:</a:t>
            </a:r>
          </a:p>
          <a:p>
            <a:pPr lvl="1">
              <a:buFont typeface="Symbol" pitchFamily="2" charset="2"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Apps get killed by the system and cannot rely on being able to communicate with their backend</a:t>
            </a:r>
          </a:p>
          <a:p>
            <a:pPr lvl="1">
              <a:buFont typeface="Symbol" pitchFamily="2" charset="2"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There exists no standardized push notification service for AOSP</a:t>
            </a:r>
          </a:p>
          <a:p>
            <a:pPr>
              <a:buFont typeface="Wingdings" pitchFamily="2" charset="2"/>
              <a:buChar char="v"/>
            </a:pPr>
            <a:endParaRPr lang="en-US" b="0" i="0" dirty="0">
              <a:solidFill>
                <a:schemeClr val="tx1">
                  <a:lumMod val="85000"/>
                  <a:lumOff val="1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966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E5F692CE-E944-EA28-CD28-93EBA45D3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CA0E395-E1B7-ED10-F7E3-62C0AA3BD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25995"/>
                </a:solidFill>
              </a:rPr>
              <a:t>Urgency/Priority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378B608-D8D2-D780-F10A-85394EAAE3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©2022 COVESA</a:t>
            </a:r>
            <a:endParaRPr lang="en-US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6472C48-C909-FBC6-DA5F-877E1E86B5A3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25 January 2024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DFE5A79C-F64F-CE5F-6A0F-D5830EB2ABD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To avoid consuming resources to receive trivial messages, it is helpful if an application server can communicate the urgency of a message and if the user agent can request that the push server only forwards messages of a specific urgency.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Example:</a:t>
            </a:r>
          </a:p>
          <a:p>
            <a:pPr marL="0" indent="0">
              <a:buNone/>
            </a:pPr>
            <a:r>
              <a:rPr lang="en-US" dirty="0"/>
              <a:t>Low urgency: Advertisement</a:t>
            </a:r>
          </a:p>
          <a:p>
            <a:pPr marL="0" indent="0">
              <a:buNone/>
            </a:pPr>
            <a:r>
              <a:rPr lang="en-US" dirty="0"/>
              <a:t>High urgency: Incoming call</a:t>
            </a:r>
          </a:p>
        </p:txBody>
      </p:sp>
    </p:spTree>
    <p:extLst>
      <p:ext uri="{BB962C8B-B14F-4D97-AF65-F5344CB8AC3E}">
        <p14:creationId xmlns:p14="http://schemas.microsoft.com/office/powerpoint/2010/main" val="5037517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E5F692CE-E944-EA28-CD28-93EBA45D3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CA0E395-E1B7-ED10-F7E3-62C0AA3BD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25995"/>
                </a:solidFill>
              </a:rPr>
              <a:t>Push message receipts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378B608-D8D2-D780-F10A-85394EAAE3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©2022 COVESA</a:t>
            </a:r>
            <a:endParaRPr lang="en-US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6472C48-C909-FBC6-DA5F-877E1E86B5A3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25 January 2024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1DBA92A7-FEDA-CAFC-6769-A3CBC0E34A1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A </a:t>
            </a: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way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de-DE" dirty="0" err="1">
                <a:solidFill>
                  <a:srgbClr val="041E49"/>
                </a:solidFill>
                <a:latin typeface="Roboto" panose="02000000000000000000" pitchFamily="2" charset="0"/>
              </a:rPr>
              <a:t>for</a:t>
            </a:r>
            <a:r>
              <a:rPr lang="de-DE" dirty="0">
                <a:solidFill>
                  <a:srgbClr val="041E49"/>
                </a:solidFill>
                <a:latin typeface="Roboto" panose="02000000000000000000" pitchFamily="2" charset="0"/>
              </a:rPr>
              <a:t> </a:t>
            </a:r>
            <a:r>
              <a:rPr lang="de-DE" dirty="0" err="1">
                <a:solidFill>
                  <a:srgbClr val="041E49"/>
                </a:solidFill>
                <a:latin typeface="Roboto" panose="02000000000000000000" pitchFamily="2" charset="0"/>
              </a:rPr>
              <a:t>application</a:t>
            </a:r>
            <a:r>
              <a:rPr lang="de-DE" dirty="0">
                <a:solidFill>
                  <a:srgbClr val="041E49"/>
                </a:solidFill>
                <a:latin typeface="Roboto" panose="02000000000000000000" pitchFamily="2" charset="0"/>
              </a:rPr>
              <a:t> </a:t>
            </a:r>
            <a:r>
              <a:rPr lang="de-DE" dirty="0" err="1">
                <a:solidFill>
                  <a:srgbClr val="041E49"/>
                </a:solidFill>
                <a:latin typeface="Roboto" panose="02000000000000000000" pitchFamily="2" charset="0"/>
              </a:rPr>
              <a:t>servers</a:t>
            </a:r>
            <a:r>
              <a:rPr lang="de-DE" dirty="0">
                <a:solidFill>
                  <a:srgbClr val="041E49"/>
                </a:solidFill>
                <a:latin typeface="Roboto" panose="02000000000000000000" pitchFamily="2" charset="0"/>
              </a:rPr>
              <a:t> </a:t>
            </a:r>
            <a:r>
              <a:rPr lang="de-DE" dirty="0" err="1">
                <a:solidFill>
                  <a:srgbClr val="041E49"/>
                </a:solidFill>
                <a:latin typeface="Roboto" panose="02000000000000000000" pitchFamily="2" charset="0"/>
              </a:rPr>
              <a:t>to</a:t>
            </a:r>
            <a:r>
              <a:rPr lang="de-DE" dirty="0">
                <a:solidFill>
                  <a:srgbClr val="041E49"/>
                </a:solidFill>
                <a:latin typeface="Roboto" panose="02000000000000000000" pitchFamily="2" charset="0"/>
              </a:rPr>
              <a:t> </a:t>
            </a:r>
            <a:r>
              <a:rPr lang="de-DE" dirty="0" err="1">
                <a:solidFill>
                  <a:srgbClr val="041E49"/>
                </a:solidFill>
                <a:latin typeface="Roboto" panose="02000000000000000000" pitchFamily="2" charset="0"/>
              </a:rPr>
              <a:t>know</a:t>
            </a:r>
            <a:r>
              <a:rPr lang="de-DE" dirty="0">
                <a:solidFill>
                  <a:srgbClr val="041E49"/>
                </a:solidFill>
                <a:latin typeface="Roboto" panose="02000000000000000000" pitchFamily="2" charset="0"/>
              </a:rPr>
              <a:t> </a:t>
            </a:r>
            <a:r>
              <a:rPr lang="de-DE" dirty="0" err="1">
                <a:solidFill>
                  <a:srgbClr val="041E49"/>
                </a:solidFill>
                <a:latin typeface="Roboto" panose="02000000000000000000" pitchFamily="2" charset="0"/>
              </a:rPr>
              <a:t>when</a:t>
            </a:r>
            <a:r>
              <a:rPr lang="de-DE" dirty="0">
                <a:solidFill>
                  <a:srgbClr val="041E49"/>
                </a:solidFill>
                <a:latin typeface="Roboto" panose="02000000000000000000" pitchFamily="2" charset="0"/>
              </a:rPr>
              <a:t> a </a:t>
            </a:r>
            <a:r>
              <a:rPr lang="de-DE" dirty="0" err="1">
                <a:solidFill>
                  <a:srgbClr val="041E49"/>
                </a:solidFill>
                <a:latin typeface="Roboto" panose="02000000000000000000" pitchFamily="2" charset="0"/>
              </a:rPr>
              <a:t>given</a:t>
            </a:r>
            <a:r>
              <a:rPr lang="de-DE" dirty="0">
                <a:solidFill>
                  <a:srgbClr val="041E49"/>
                </a:solidFill>
                <a:latin typeface="Roboto" panose="02000000000000000000" pitchFamily="2" charset="0"/>
              </a:rPr>
              <a:t> </a:t>
            </a:r>
            <a:r>
              <a:rPr lang="de-DE" dirty="0" err="1">
                <a:solidFill>
                  <a:srgbClr val="041E49"/>
                </a:solidFill>
                <a:latin typeface="Roboto" panose="02000000000000000000" pitchFamily="2" charset="0"/>
              </a:rPr>
              <a:t>notification</a:t>
            </a:r>
            <a:r>
              <a:rPr lang="de-DE" dirty="0">
                <a:solidFill>
                  <a:srgbClr val="041E49"/>
                </a:solidFill>
                <a:latin typeface="Roboto" panose="02000000000000000000" pitchFamily="2" charset="0"/>
              </a:rPr>
              <a:t> was </a:t>
            </a:r>
            <a:r>
              <a:rPr lang="de-DE" dirty="0" err="1">
                <a:solidFill>
                  <a:srgbClr val="041E49"/>
                </a:solidFill>
                <a:latin typeface="Roboto" panose="02000000000000000000" pitchFamily="2" charset="0"/>
              </a:rPr>
              <a:t>actually</a:t>
            </a:r>
            <a:r>
              <a:rPr lang="de-DE" dirty="0">
                <a:solidFill>
                  <a:srgbClr val="041E49"/>
                </a:solidFill>
                <a:latin typeface="Roboto" panose="02000000000000000000" pitchFamily="2" charset="0"/>
              </a:rPr>
              <a:t> </a:t>
            </a:r>
            <a:r>
              <a:rPr lang="de-DE" dirty="0" err="1">
                <a:solidFill>
                  <a:srgbClr val="041E49"/>
                </a:solidFill>
                <a:latin typeface="Roboto" panose="02000000000000000000" pitchFamily="2" charset="0"/>
              </a:rPr>
              <a:t>delivered</a:t>
            </a:r>
            <a:r>
              <a:rPr lang="de-DE" dirty="0">
                <a:solidFill>
                  <a:srgbClr val="041E49"/>
                </a:solidFill>
                <a:latin typeface="Roboto" panose="02000000000000000000" pitchFamily="2" charset="0"/>
              </a:rPr>
              <a:t> </a:t>
            </a:r>
            <a:r>
              <a:rPr lang="de-DE" dirty="0" err="1">
                <a:solidFill>
                  <a:srgbClr val="041E49"/>
                </a:solidFill>
                <a:latin typeface="Roboto" panose="02000000000000000000" pitchFamily="2" charset="0"/>
              </a:rPr>
              <a:t>to</a:t>
            </a:r>
            <a:r>
              <a:rPr lang="de-DE" dirty="0">
                <a:solidFill>
                  <a:srgbClr val="041E49"/>
                </a:solidFill>
                <a:latin typeface="Roboto" panose="02000000000000000000" pitchFamily="2" charset="0"/>
              </a:rPr>
              <a:t> a </a:t>
            </a:r>
            <a:r>
              <a:rPr lang="de-DE" dirty="0" err="1">
                <a:solidFill>
                  <a:srgbClr val="041E49"/>
                </a:solidFill>
                <a:latin typeface="Roboto" panose="02000000000000000000" pitchFamily="2" charset="0"/>
              </a:rPr>
              <a:t>device</a:t>
            </a:r>
            <a:r>
              <a:rPr lang="de-DE" dirty="0">
                <a:solidFill>
                  <a:srgbClr val="041E49"/>
                </a:solidFill>
                <a:latin typeface="Roboto" panose="02000000000000000000" pitchFamily="2" charset="0"/>
              </a:rPr>
              <a:t>/</a:t>
            </a:r>
            <a:r>
              <a:rPr lang="de-DE" dirty="0" err="1">
                <a:solidFill>
                  <a:srgbClr val="041E49"/>
                </a:solidFill>
                <a:latin typeface="Roboto" panose="02000000000000000000" pitchFamily="2" charset="0"/>
              </a:rPr>
              <a:t>app</a:t>
            </a:r>
            <a:r>
              <a:rPr lang="de-DE" dirty="0">
                <a:solidFill>
                  <a:srgbClr val="041E49"/>
                </a:solidFill>
                <a:latin typeface="Roboto" panose="02000000000000000000" pitchFamily="2" charset="0"/>
              </a:rPr>
              <a:t>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61142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E5F692CE-E944-EA28-CD28-93EBA45D3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CA0E395-E1B7-ED10-F7E3-62C0AA3BD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25995"/>
                </a:solidFill>
              </a:rPr>
              <a:t>Encryption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378B608-D8D2-D780-F10A-85394EAAE3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©2022 COVESA</a:t>
            </a:r>
            <a:endParaRPr lang="en-US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6472C48-C909-FBC6-DA5F-877E1E86B5A3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25 January 2024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314E6AC3-7DA9-629B-B008-6036C18822F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Encrypt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the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content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of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 push </a:t>
            </a: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messages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20606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E5F692CE-E944-EA28-CD28-93EBA45D3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CA0E395-E1B7-ED10-F7E3-62C0AA3BD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25995"/>
                </a:solidFill>
              </a:rPr>
              <a:t>Replace push messages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378B608-D8D2-D780-F10A-85394EAAE3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©2022 COVESA</a:t>
            </a:r>
            <a:endParaRPr lang="en-US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6472C48-C909-FBC6-DA5F-877E1E86B5A3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25 January 2024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314E6AC3-7DA9-629B-B008-6036C18822F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A push </a:t>
            </a: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message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that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has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been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stored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by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the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 push </a:t>
            </a: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service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can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be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replaced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with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new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content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. </a:t>
            </a: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If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the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user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agent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is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 offline </a:t>
            </a: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during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the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 time </a:t>
            </a: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that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the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 push </a:t>
            </a: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messages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are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sent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, </a:t>
            </a: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updating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 a push </a:t>
            </a: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message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avoids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the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situation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where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outdated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or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 redundant </a:t>
            </a: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messages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are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sent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to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the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user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agent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 marL="0" indent="0">
              <a:buNone/>
            </a:pPr>
            <a:endParaRPr lang="de-DE" b="0" i="0" dirty="0">
              <a:solidFill>
                <a:srgbClr val="041E49"/>
              </a:solidFill>
              <a:effectLst/>
              <a:latin typeface="Roboto" panose="02000000000000000000" pitchFamily="2" charset="0"/>
            </a:endParaRPr>
          </a:p>
          <a:p>
            <a:pPr marL="0" indent="0">
              <a:buNone/>
            </a:pP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Example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:</a:t>
            </a:r>
          </a:p>
          <a:p>
            <a:pPr marL="0" indent="0">
              <a:buNone/>
            </a:pP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Updating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the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 score </a:t>
            </a: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of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 a </a:t>
            </a:r>
            <a:r>
              <a:rPr lang="de-DE" b="0" i="0" dirty="0" err="1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soccer</a:t>
            </a:r>
            <a:r>
              <a:rPr lang="de-DE" b="0" i="0" dirty="0">
                <a:solidFill>
                  <a:srgbClr val="041E49"/>
                </a:solidFill>
                <a:effectLst/>
                <a:latin typeface="Roboto" panose="02000000000000000000" pitchFamily="2" charset="0"/>
              </a:rPr>
              <a:t> match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6080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F739C9CB-25F9-1D9C-E856-C5DEC648B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9C3CD51-640F-7613-8CEC-EF6B7D686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25995"/>
                </a:solidFill>
              </a:rPr>
              <a:t>Goal of This Workshop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F7BEC38-9EE7-6A2E-A3E9-EF3E817D48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©2022 COVESA</a:t>
            </a:r>
            <a:endParaRPr lang="en-US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FD614CC-BB15-25DB-B9A0-A3BDC0A51363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26 January 2024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3399F84A-2E33-C29E-7E46-19A7CC5C295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2" y="1220432"/>
            <a:ext cx="11026943" cy="4285459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Align on a common AOSP push notification service</a:t>
            </a:r>
          </a:p>
          <a:p>
            <a:pPr lvl="1">
              <a:buFont typeface="Symbol" pitchFamily="2" charset="2"/>
              <a:buChar char="-"/>
            </a:pPr>
            <a:r>
              <a:rPr lang="en-US" sz="18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Reduce frag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mentation as much as possible</a:t>
            </a:r>
          </a:p>
          <a:p>
            <a:pPr lvl="1">
              <a:buFont typeface="Symbol" pitchFamily="2" charset="2"/>
              <a:buChar char="-"/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Agree on a common ground to ensure compatibility across OEMs</a:t>
            </a:r>
          </a:p>
          <a:p>
            <a:pPr lvl="1">
              <a:buFont typeface="Symbol" pitchFamily="2" charset="2"/>
              <a:buChar char="-"/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Allow 3</a:t>
            </a:r>
            <a:r>
              <a:rPr lang="en-US" sz="1800" baseline="30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rd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parties to build once and deploy anywhere (outside of GAS)</a:t>
            </a:r>
          </a:p>
          <a:p>
            <a:pPr>
              <a:buFont typeface="Wingdings" pitchFamily="2" charset="2"/>
              <a:buChar char="v"/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Define the minimum common ground for the minimum set of functionality for such a push notification service</a:t>
            </a:r>
          </a:p>
          <a:p>
            <a:pPr>
              <a:buFont typeface="Wingdings" pitchFamily="2" charset="2"/>
              <a:buChar char="v"/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Focus will be on the 1-1 communication channel from 3</a:t>
            </a:r>
            <a:r>
              <a:rPr lang="en-US" sz="1800" baseline="30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rd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party application servers to a specific app instance (not to any specific app)</a:t>
            </a:r>
          </a:p>
          <a:p>
            <a:pPr>
              <a:buFont typeface="Wingdings" pitchFamily="2" charset="2"/>
              <a:buChar char="v"/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Focus is on Android Automotive Apps working independently of a customers brought in device (not phone projection)</a:t>
            </a:r>
          </a:p>
          <a:p>
            <a:pPr>
              <a:buFont typeface="Wingdings" pitchFamily="2" charset="2"/>
              <a:buChar char="v"/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Its not about the notifications, its about pushing a message to the car</a:t>
            </a:r>
          </a:p>
        </p:txBody>
      </p:sp>
    </p:spTree>
    <p:extLst>
      <p:ext uri="{BB962C8B-B14F-4D97-AF65-F5344CB8AC3E}">
        <p14:creationId xmlns:p14="http://schemas.microsoft.com/office/powerpoint/2010/main" val="1046954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E5F692CE-E944-EA28-CD28-93EBA45D3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CA0E395-E1B7-ED10-F7E3-62C0AA3BD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25995"/>
                </a:solidFill>
              </a:rPr>
              <a:t>Topics For This Workshop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378B608-D8D2-D780-F10A-85394EAAE3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©2022 COVESA</a:t>
            </a:r>
            <a:endParaRPr lang="en-US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6472C48-C909-FBC6-DA5F-877E1E86B5A3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26 January 2024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314E6AC3-7DA9-629B-B008-6036C18822F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2" y="1220432"/>
            <a:ext cx="10515599" cy="507526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de-DE" sz="1800" dirty="0" err="1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Discuss</a:t>
            </a:r>
            <a:r>
              <a:rPr lang="de-DE" sz="1800" dirty="0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 </a:t>
            </a:r>
            <a:r>
              <a:rPr lang="de-DE" sz="1800" dirty="0" err="1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the</a:t>
            </a:r>
            <a:r>
              <a:rPr lang="de-DE" sz="1800" dirty="0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 </a:t>
            </a:r>
            <a:r>
              <a:rPr lang="de-DE" sz="1800" dirty="0" err="1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proposal</a:t>
            </a:r>
            <a:endParaRPr lang="de-DE" sz="1800" dirty="0">
              <a:solidFill>
                <a:schemeClr val="tx1">
                  <a:lumMod val="85000"/>
                  <a:lumOff val="15000"/>
                </a:schemeClr>
              </a:solidFill>
              <a:cs typeface="Calibri" panose="020F0502020204030204" pitchFamily="34" charset="0"/>
            </a:endParaRPr>
          </a:p>
          <a:p>
            <a:pPr lvl="1">
              <a:buFont typeface="Symbol" pitchFamily="2" charset="2"/>
              <a:buChar char="-"/>
            </a:pPr>
            <a:r>
              <a:rPr lang="de-DE" sz="1800" dirty="0" err="1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does</a:t>
            </a:r>
            <a:r>
              <a:rPr lang="de-DE" sz="1800" dirty="0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 </a:t>
            </a:r>
            <a:r>
              <a:rPr lang="de-DE" sz="1800" dirty="0" err="1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this</a:t>
            </a:r>
            <a:r>
              <a:rPr lang="de-DE" sz="1800" dirty="0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 </a:t>
            </a:r>
            <a:r>
              <a:rPr lang="de-DE" sz="1800" dirty="0" err="1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work</a:t>
            </a:r>
            <a:r>
              <a:rPr lang="de-DE" sz="1800" dirty="0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 </a:t>
            </a:r>
            <a:r>
              <a:rPr lang="de-DE" sz="1800" dirty="0" err="1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for</a:t>
            </a:r>
            <a:r>
              <a:rPr lang="de-DE" sz="1800" dirty="0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 </a:t>
            </a:r>
            <a:r>
              <a:rPr lang="de-DE" sz="1800" dirty="0" err="1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everyone</a:t>
            </a:r>
            <a:r>
              <a:rPr lang="de-DE" sz="1800" dirty="0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?</a:t>
            </a:r>
          </a:p>
          <a:p>
            <a:pPr>
              <a:buFont typeface="Wingdings" pitchFamily="2" charset="2"/>
              <a:buChar char="v"/>
            </a:pPr>
            <a:r>
              <a:rPr lang="de-DE" sz="1800" dirty="0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Need </a:t>
            </a:r>
            <a:r>
              <a:rPr lang="de-DE" sz="1800" dirty="0" err="1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to</a:t>
            </a:r>
            <a:r>
              <a:rPr lang="de-DE" sz="1800" dirty="0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 </a:t>
            </a:r>
            <a:r>
              <a:rPr lang="de-DE" sz="1800" dirty="0" err="1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specificy</a:t>
            </a:r>
            <a:r>
              <a:rPr lang="de-DE" sz="1800" dirty="0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 </a:t>
            </a:r>
            <a:r>
              <a:rPr lang="de-DE" sz="1800" dirty="0" err="1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more</a:t>
            </a:r>
            <a:r>
              <a:rPr lang="de-DE" sz="1800" dirty="0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 </a:t>
            </a:r>
            <a:r>
              <a:rPr lang="de-DE" sz="1800" dirty="0" err="1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than</a:t>
            </a:r>
            <a:r>
              <a:rPr lang="de-DE" sz="1800" dirty="0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 Web Push (RFC8030) </a:t>
            </a:r>
            <a:r>
              <a:rPr lang="de-DE" sz="1800" dirty="0" err="1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does</a:t>
            </a:r>
            <a:r>
              <a:rPr lang="de-DE" sz="1800" dirty="0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?</a:t>
            </a:r>
          </a:p>
          <a:p>
            <a:pPr lvl="1">
              <a:buFont typeface="Symbol" pitchFamily="2" charset="2"/>
              <a:buChar char="-"/>
            </a:pPr>
            <a:r>
              <a:rPr lang="de-DE" sz="1800" dirty="0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Like </a:t>
            </a:r>
            <a:r>
              <a:rPr lang="de-DE" sz="1800" dirty="0" err="1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message</a:t>
            </a:r>
            <a:r>
              <a:rPr lang="de-DE" sz="1800" dirty="0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 </a:t>
            </a:r>
            <a:r>
              <a:rPr lang="de-DE" sz="1800" dirty="0" err="1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delays</a:t>
            </a:r>
            <a:r>
              <a:rPr lang="de-DE" sz="1800" dirty="0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, rate </a:t>
            </a:r>
            <a:r>
              <a:rPr lang="de-DE" sz="1800" dirty="0" err="1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limits</a:t>
            </a:r>
            <a:r>
              <a:rPr lang="de-DE" sz="1800" dirty="0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 etc.</a:t>
            </a:r>
          </a:p>
          <a:p>
            <a:pPr>
              <a:buFont typeface="Wingdings" pitchFamily="2" charset="2"/>
              <a:buChar char="v"/>
            </a:pPr>
            <a:r>
              <a:rPr lang="de-DE" sz="1800" dirty="0" err="1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Discuss</a:t>
            </a:r>
            <a:r>
              <a:rPr lang="de-DE" sz="1800" dirty="0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 </a:t>
            </a:r>
            <a:r>
              <a:rPr lang="de-DE" sz="1800" dirty="0" err="1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integration</a:t>
            </a:r>
            <a:r>
              <a:rPr lang="de-DE" sz="1800" dirty="0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 and </a:t>
            </a:r>
            <a:r>
              <a:rPr lang="de-DE" sz="1800" dirty="0" err="1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hosting</a:t>
            </a:r>
            <a:r>
              <a:rPr lang="de-DE" sz="1800" dirty="0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 </a:t>
            </a:r>
            <a:r>
              <a:rPr lang="de-DE" sz="1800" dirty="0" err="1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strategy</a:t>
            </a:r>
            <a:r>
              <a:rPr lang="de-DE" sz="1800" dirty="0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 </a:t>
            </a:r>
            <a:r>
              <a:rPr lang="de-DE" sz="1800" dirty="0" err="1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for</a:t>
            </a:r>
            <a:r>
              <a:rPr lang="de-DE" sz="1800" dirty="0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 OEMs</a:t>
            </a:r>
          </a:p>
          <a:p>
            <a:pPr>
              <a:buFont typeface="Wingdings" pitchFamily="2" charset="2"/>
              <a:buChar char="v"/>
            </a:pPr>
            <a:r>
              <a:rPr lang="de-DE" sz="1800" b="1" dirty="0" err="1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Discuss</a:t>
            </a:r>
            <a:r>
              <a:rPr lang="de-DE" sz="1800" b="1" dirty="0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 </a:t>
            </a:r>
            <a:r>
              <a:rPr lang="de-DE" sz="1800" b="1" dirty="0" err="1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reference</a:t>
            </a:r>
            <a:r>
              <a:rPr lang="de-DE" sz="1800" b="1" dirty="0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 </a:t>
            </a:r>
            <a:r>
              <a:rPr lang="de-DE" sz="1800" b="1" dirty="0" err="1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implementation</a:t>
            </a:r>
            <a:endParaRPr lang="de-DE" sz="1800" b="1" dirty="0">
              <a:solidFill>
                <a:schemeClr val="tx1">
                  <a:lumMod val="85000"/>
                  <a:lumOff val="15000"/>
                </a:schemeClr>
              </a:solidFill>
              <a:cs typeface="Calibri" panose="020F0502020204030204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de-DE" sz="1800" dirty="0" err="1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Discuss</a:t>
            </a:r>
            <a:r>
              <a:rPr lang="de-DE" sz="1800" dirty="0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 </a:t>
            </a:r>
            <a:r>
              <a:rPr lang="de-DE" sz="1800" dirty="0" err="1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testing</a:t>
            </a:r>
            <a:r>
              <a:rPr lang="de-DE" sz="1800" dirty="0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 </a:t>
            </a:r>
            <a:r>
              <a:rPr lang="de-DE" sz="1800" dirty="0" err="1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suite</a:t>
            </a:r>
            <a:endParaRPr lang="de-DE" sz="1800" dirty="0">
              <a:solidFill>
                <a:schemeClr val="tx1">
                  <a:lumMod val="85000"/>
                  <a:lumOff val="15000"/>
                </a:schemeClr>
              </a:solidFill>
              <a:cs typeface="Calibri" panose="020F0502020204030204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de-DE" sz="1800" dirty="0" err="1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Discuss</a:t>
            </a:r>
            <a:r>
              <a:rPr lang="de-DE" sz="1800" dirty="0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 </a:t>
            </a:r>
            <a:r>
              <a:rPr lang="de-DE" sz="1800" dirty="0" err="1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working</a:t>
            </a:r>
            <a:r>
              <a:rPr lang="de-DE" sz="1800" dirty="0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 </a:t>
            </a:r>
            <a:r>
              <a:rPr lang="de-DE" sz="1800" dirty="0" err="1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model</a:t>
            </a:r>
            <a:r>
              <a:rPr lang="de-DE" sz="1800" dirty="0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 </a:t>
            </a:r>
            <a:r>
              <a:rPr lang="de-DE" sz="1800" dirty="0" err="1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with</a:t>
            </a:r>
            <a:r>
              <a:rPr lang="de-DE" sz="1800" dirty="0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 UnifiedPush</a:t>
            </a:r>
          </a:p>
          <a:p>
            <a:pPr lvl="1">
              <a:buFont typeface="Wingdings" pitchFamily="2" charset="2"/>
              <a:buChar char="v"/>
            </a:pPr>
            <a:endParaRPr lang="de-DE" sz="1800" dirty="0">
              <a:solidFill>
                <a:schemeClr val="tx1">
                  <a:lumMod val="85000"/>
                  <a:lumOff val="15000"/>
                </a:schemeClr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41406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F739C9CB-25F9-1D9C-E856-C5DEC648B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9C3CD51-640F-7613-8CEC-EF6B7D686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25995"/>
                </a:solidFill>
              </a:rPr>
              <a:t>What is out there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F7BEC38-9EE7-6A2E-A3E9-EF3E817D48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©2022 COVESA</a:t>
            </a:r>
            <a:endParaRPr lang="en-US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FD614CC-BB15-25DB-B9A0-A3BDC0A51363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25 January 2024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3399F84A-2E33-C29E-7E46-19A7CC5C295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11429574" cy="5091158"/>
          </a:xfrm>
        </p:spPr>
        <p:txBody>
          <a:bodyPr>
            <a:normAutofit/>
          </a:bodyPr>
          <a:lstStyle/>
          <a:p>
            <a:pPr marL="342900" lvl="1" indent="-342900">
              <a:buFont typeface="Wingdings" pitchFamily="2" charset="2"/>
              <a:buChar char="v"/>
            </a:pPr>
            <a:r>
              <a:rPr lang="en-US" sz="1800" b="1" dirty="0"/>
              <a:t>Apple Push Notification service (APNs) – only usable on Apple devices</a:t>
            </a:r>
          </a:p>
          <a:p>
            <a:pPr marL="525462" lvl="2" indent="-342900">
              <a:buFont typeface="Symbol" pitchFamily="2" charset="2"/>
              <a:buChar char="-"/>
            </a:pPr>
            <a:r>
              <a:rPr lang="en-US" sz="1200" dirty="0">
                <a:hlinkClick r:id="rId2"/>
              </a:rPr>
              <a:t>https://developer.apple.com/documentation/usernotifications</a:t>
            </a:r>
            <a:endParaRPr lang="en-US" sz="1200" dirty="0"/>
          </a:p>
          <a:p>
            <a:pPr marL="342900" lvl="1" indent="-342900">
              <a:buFont typeface="Wingdings" pitchFamily="2" charset="2"/>
              <a:buChar char="v"/>
            </a:pPr>
            <a:r>
              <a:rPr lang="en-US" sz="1800" b="1" dirty="0"/>
              <a:t>Firebase Cloud Messaging (FCM) – </a:t>
            </a:r>
            <a:r>
              <a:rPr lang="en-US" sz="1800" b="1" dirty="0">
                <a:highlight>
                  <a:srgbClr val="FFFF00"/>
                </a:highlight>
              </a:rPr>
              <a:t>only usable with Google’s Play services / Google Automotive Services</a:t>
            </a:r>
          </a:p>
          <a:p>
            <a:pPr marL="525462" lvl="2" indent="-342900">
              <a:buFont typeface="Symbol" pitchFamily="2" charset="2"/>
              <a:buChar char="-"/>
            </a:pPr>
            <a:r>
              <a:rPr lang="en-US" sz="1200" dirty="0">
                <a:hlinkClick r:id="rId3"/>
              </a:rPr>
              <a:t>https://firebase.google.com/docs/reference/fcm/rest/v1/projects.messages?hl=en#AndroidConfig</a:t>
            </a:r>
            <a:endParaRPr lang="en-US" sz="1200" dirty="0"/>
          </a:p>
          <a:p>
            <a:pPr marL="334662" lvl="1" indent="-342900">
              <a:buFont typeface="Wingdings" pitchFamily="2" charset="2"/>
              <a:buChar char="v"/>
            </a:pPr>
            <a:r>
              <a:rPr lang="en-US" sz="1800" b="1" dirty="0"/>
              <a:t>Huawei Mobile Services (HMS) – only usable on Huawei devices</a:t>
            </a:r>
          </a:p>
          <a:p>
            <a:pPr marL="525462" lvl="2" indent="-342900">
              <a:buFont typeface="Symbol" pitchFamily="2" charset="2"/>
              <a:buChar char="-"/>
            </a:pPr>
            <a:r>
              <a:rPr lang="en-US" sz="1200" dirty="0">
                <a:sym typeface="Wingdings" pitchFamily="2" charset="2"/>
                <a:hlinkClick r:id="rId4"/>
              </a:rPr>
              <a:t>https://developer.huawei.com/consumer/en/doc/HMSCore-References/https-send-api-0000001050986197#EN-US_TOPIC_0000001562768322__p153162820230</a:t>
            </a:r>
            <a:endParaRPr lang="en-US" sz="1200" dirty="0"/>
          </a:p>
          <a:p>
            <a:pPr marL="342900" lvl="1" indent="-342900">
              <a:buFont typeface="Wingdings" pitchFamily="2" charset="2"/>
              <a:buChar char="v"/>
            </a:pPr>
            <a:r>
              <a:rPr lang="en-US" sz="1800" b="1" dirty="0"/>
              <a:t>Amazon Device Messaging (ADM) – only usable on Amazon devices</a:t>
            </a:r>
          </a:p>
          <a:p>
            <a:pPr marL="525462" lvl="2" indent="-342900">
              <a:buFont typeface="Symbol" pitchFamily="2" charset="2"/>
              <a:buChar char="-"/>
            </a:pPr>
            <a:r>
              <a:rPr lang="en-US" sz="1200" dirty="0">
                <a:hlinkClick r:id="rId5"/>
              </a:rPr>
              <a:t>https://developer.amazon.com/docs/adm/overview.html</a:t>
            </a:r>
            <a:endParaRPr lang="en-US" sz="1200" dirty="0"/>
          </a:p>
          <a:p>
            <a:pPr marL="525462" lvl="2" indent="-342900">
              <a:buFont typeface="Symbol" pitchFamily="2" charset="2"/>
              <a:buChar char="-"/>
            </a:pPr>
            <a:endParaRPr lang="en-US" sz="1200" dirty="0"/>
          </a:p>
          <a:p>
            <a:pPr marL="525462" lvl="2" indent="-342900">
              <a:buFont typeface="Symbol" pitchFamily="2" charset="2"/>
              <a:buChar char="-"/>
            </a:pPr>
            <a:endParaRPr lang="en-US" sz="1200" dirty="0"/>
          </a:p>
          <a:p>
            <a:pPr marL="342900" lvl="1" indent="-342900">
              <a:buFont typeface="Wingdings" pitchFamily="2" charset="2"/>
              <a:buChar char="v"/>
            </a:pPr>
            <a:r>
              <a:rPr lang="en-US" sz="1800" b="1" dirty="0"/>
              <a:t>Web Push (RFC8030) – THE standard for browsers</a:t>
            </a:r>
          </a:p>
          <a:p>
            <a:pPr marL="525462" lvl="2" indent="-342900">
              <a:buFont typeface="Symbol" pitchFamily="2" charset="2"/>
              <a:buChar char="-"/>
            </a:pPr>
            <a:r>
              <a:rPr lang="en-US" sz="1200" dirty="0">
                <a:hlinkClick r:id="rId6"/>
              </a:rPr>
              <a:t>https://developer.mozilla.org/en-US/docs/Web/API/Push_API</a:t>
            </a:r>
            <a:endParaRPr lang="en-US" sz="1200" dirty="0"/>
          </a:p>
          <a:p>
            <a:pPr marL="342900" lvl="1" indent="-342900">
              <a:buFont typeface="Wingdings" pitchFamily="2" charset="2"/>
              <a:buChar char="v"/>
            </a:pPr>
            <a:r>
              <a:rPr lang="en-US" sz="1800" b="1" dirty="0"/>
              <a:t>UnifiedPush – a Web Push inspired protocol for native applications on Android and Linux</a:t>
            </a:r>
          </a:p>
          <a:p>
            <a:pPr marL="525462" lvl="2" indent="-342900">
              <a:buFont typeface="Symbol" pitchFamily="2" charset="2"/>
              <a:buChar char="-"/>
            </a:pPr>
            <a:r>
              <a:rPr lang="en-US" sz="1200" dirty="0">
                <a:hlinkClick r:id="rId7"/>
              </a:rPr>
              <a:t>https://unifiedpush.org/</a:t>
            </a:r>
            <a:endParaRPr lang="en-US" sz="1200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6508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F739C9CB-25F9-1D9C-E856-C5DEC648B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9C3CD51-640F-7613-8CEC-EF6B7D686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25995"/>
                </a:solidFill>
              </a:rPr>
              <a:t>Beware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F7BEC38-9EE7-6A2E-A3E9-EF3E817D48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©2022 COVESA</a:t>
            </a:r>
            <a:endParaRPr lang="en-US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FD614CC-BB15-25DB-B9A0-A3BDC0A51363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25 January 2024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3399F84A-2E33-C29E-7E46-19A7CC5C295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4839203" cy="509115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GB" dirty="0"/>
              <a:t>Firebase Cloud Messaging is both:</a:t>
            </a:r>
          </a:p>
          <a:p>
            <a:pPr lvl="1"/>
            <a:r>
              <a:rPr lang="en-GB" b="0" i="0" dirty="0">
                <a:solidFill>
                  <a:srgbClr val="232629"/>
                </a:solidFill>
                <a:effectLst/>
              </a:rPr>
              <a:t>the </a:t>
            </a:r>
            <a:r>
              <a:rPr lang="en-GB" b="1" i="0" dirty="0">
                <a:solidFill>
                  <a:srgbClr val="7E5391"/>
                </a:solidFill>
                <a:effectLst/>
              </a:rPr>
              <a:t>official push service</a:t>
            </a:r>
            <a:r>
              <a:rPr lang="en-GB" b="1" i="0" dirty="0">
                <a:solidFill>
                  <a:srgbClr val="232629"/>
                </a:solidFill>
                <a:effectLst/>
              </a:rPr>
              <a:t> </a:t>
            </a:r>
            <a:r>
              <a:rPr lang="en-GB" i="0" dirty="0">
                <a:solidFill>
                  <a:srgbClr val="232629"/>
                </a:solidFill>
                <a:effectLst/>
              </a:rPr>
              <a:t>for Chrome </a:t>
            </a:r>
            <a:r>
              <a:rPr lang="en-GB" b="0" i="0" dirty="0">
                <a:solidFill>
                  <a:srgbClr val="232629"/>
                </a:solidFill>
                <a:effectLst/>
              </a:rPr>
              <a:t>and Android</a:t>
            </a:r>
          </a:p>
          <a:p>
            <a:pPr lvl="1"/>
            <a:r>
              <a:rPr lang="en-GB" b="0" i="0" dirty="0">
                <a:solidFill>
                  <a:srgbClr val="232629"/>
                </a:solidFill>
                <a:effectLst/>
              </a:rPr>
              <a:t>a </a:t>
            </a:r>
            <a:r>
              <a:rPr lang="en-GB" b="1" i="0" dirty="0">
                <a:solidFill>
                  <a:srgbClr val="7E5391"/>
                </a:solidFill>
                <a:effectLst/>
              </a:rPr>
              <a:t>commercial push service</a:t>
            </a:r>
            <a:r>
              <a:rPr lang="en-GB" b="1" i="0" dirty="0">
                <a:solidFill>
                  <a:srgbClr val="232629"/>
                </a:solidFill>
                <a:effectLst/>
              </a:rPr>
              <a:t> </a:t>
            </a:r>
            <a:r>
              <a:rPr lang="en-GB" b="0" i="0" dirty="0">
                <a:solidFill>
                  <a:srgbClr val="232629"/>
                </a:solidFill>
                <a:effectLst/>
              </a:rPr>
              <a:t>that can send notifications </a:t>
            </a:r>
            <a:r>
              <a:rPr lang="en-GB" dirty="0">
                <a:solidFill>
                  <a:srgbClr val="232629"/>
                </a:solidFill>
              </a:rPr>
              <a:t>to</a:t>
            </a:r>
            <a:r>
              <a:rPr lang="en-GB" b="0" i="0" dirty="0">
                <a:solidFill>
                  <a:srgbClr val="232629"/>
                </a:solidFill>
                <a:effectLst/>
              </a:rPr>
              <a:t> APNs, Web Push and Android, similar to </a:t>
            </a:r>
            <a:r>
              <a:rPr lang="en-GB" i="0" dirty="0" err="1">
                <a:solidFill>
                  <a:srgbClr val="232629"/>
                </a:solidFill>
                <a:effectLst/>
              </a:rPr>
              <a:t>Pushpad</a:t>
            </a:r>
            <a:r>
              <a:rPr lang="en-GB" i="0" dirty="0">
                <a:solidFill>
                  <a:srgbClr val="232629"/>
                </a:solidFill>
                <a:effectLst/>
              </a:rPr>
              <a:t>, </a:t>
            </a:r>
            <a:r>
              <a:rPr lang="en-GB" i="0" dirty="0" err="1">
                <a:solidFill>
                  <a:srgbClr val="232629"/>
                </a:solidFill>
                <a:effectLst/>
              </a:rPr>
              <a:t>OneSignal</a:t>
            </a:r>
            <a:r>
              <a:rPr lang="en-GB" i="0" dirty="0">
                <a:solidFill>
                  <a:srgbClr val="232629"/>
                </a:solidFill>
                <a:effectLst/>
              </a:rPr>
              <a:t>, Pushy </a:t>
            </a:r>
            <a:r>
              <a:rPr lang="en-GB" b="0" i="0" dirty="0">
                <a:solidFill>
                  <a:srgbClr val="232629"/>
                </a:solidFill>
                <a:effectLst/>
              </a:rPr>
              <a:t>and others.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itchFamily="2" charset="2"/>
              <a:buChar char="v"/>
            </a:pPr>
            <a:r>
              <a:rPr lang="en-US" dirty="0"/>
              <a:t>Regardless of what we do, our solution will not be compatible with Firebase (unless Google adds us as a platform)</a:t>
            </a:r>
          </a:p>
        </p:txBody>
      </p:sp>
      <p:pic>
        <p:nvPicPr>
          <p:cNvPr id="7" name="Picture 2" descr="Ein Diagramm der drei auf dieser Seite beschriebenen Architekturebenen.">
            <a:extLst>
              <a:ext uri="{FF2B5EF4-FFF2-40B4-BE49-F238E27FC236}">
                <a16:creationId xmlns:a16="http://schemas.microsoft.com/office/drawing/2014/main" id="{1290E325-731A-B2BF-1F87-72DF72935A0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0"/>
          <a:stretch/>
        </p:blipFill>
        <p:spPr bwMode="auto">
          <a:xfrm>
            <a:off x="4988077" y="1591288"/>
            <a:ext cx="6284495" cy="3675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AC65EC05-5251-1227-8FB9-D8CC5C7D26D7}"/>
              </a:ext>
            </a:extLst>
          </p:cNvPr>
          <p:cNvSpPr txBox="1"/>
          <p:nvPr/>
        </p:nvSpPr>
        <p:spPr>
          <a:xfrm>
            <a:off x="6564104" y="5082046"/>
            <a:ext cx="6979919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spcAft>
                <a:spcPts val="600"/>
              </a:spcAft>
              <a:buClr>
                <a:schemeClr val="tx2"/>
              </a:buClr>
            </a:pPr>
            <a:r>
              <a:rPr lang="en-US" sz="1200" dirty="0"/>
              <a:t>See: </a:t>
            </a:r>
            <a:r>
              <a:rPr lang="en-US" sz="1200" dirty="0">
                <a:hlinkClick r:id="rId3"/>
              </a:rPr>
              <a:t>https://</a:t>
            </a:r>
            <a:r>
              <a:rPr lang="en-US" sz="1200" dirty="0" err="1">
                <a:hlinkClick r:id="rId3"/>
              </a:rPr>
              <a:t>firebase.google.com</a:t>
            </a:r>
            <a:r>
              <a:rPr lang="en-US" sz="1200" dirty="0">
                <a:hlinkClick r:id="rId3"/>
              </a:rPr>
              <a:t>/docs/cloud-messaging/</a:t>
            </a:r>
            <a:r>
              <a:rPr lang="en-US" sz="1200" dirty="0" err="1">
                <a:hlinkClick r:id="rId3"/>
              </a:rPr>
              <a:t>fcm</a:t>
            </a:r>
            <a:r>
              <a:rPr lang="en-US" sz="1200" dirty="0">
                <a:hlinkClick r:id="rId3"/>
              </a:rPr>
              <a:t>-architecture</a:t>
            </a:r>
            <a:endParaRPr lang="en-US" sz="1200" dirty="0"/>
          </a:p>
        </p:txBody>
      </p:sp>
      <p:sp>
        <p:nvSpPr>
          <p:cNvPr id="10" name="Rahmen 9">
            <a:extLst>
              <a:ext uri="{FF2B5EF4-FFF2-40B4-BE49-F238E27FC236}">
                <a16:creationId xmlns:a16="http://schemas.microsoft.com/office/drawing/2014/main" id="{A1B5EF9E-94E7-A57E-4BA4-11556E06D662}"/>
              </a:ext>
            </a:extLst>
          </p:cNvPr>
          <p:cNvSpPr/>
          <p:nvPr/>
        </p:nvSpPr>
        <p:spPr>
          <a:xfrm>
            <a:off x="8200418" y="1135117"/>
            <a:ext cx="1381328" cy="4593021"/>
          </a:xfrm>
          <a:prstGeom prst="frame">
            <a:avLst>
              <a:gd name="adj1" fmla="val 6346"/>
            </a:avLst>
          </a:prstGeom>
          <a:solidFill>
            <a:srgbClr val="7E5391"/>
          </a:solidFill>
          <a:ln w="9525">
            <a:solidFill>
              <a:srgbClr val="7E539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326707F3-2ACD-F6C2-2B22-36C3FA1BF728}"/>
              </a:ext>
            </a:extLst>
          </p:cNvPr>
          <p:cNvSpPr txBox="1"/>
          <p:nvPr/>
        </p:nvSpPr>
        <p:spPr>
          <a:xfrm>
            <a:off x="7257392" y="546411"/>
            <a:ext cx="33002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We want to standardize for the automotive space </a:t>
            </a:r>
          </a:p>
        </p:txBody>
      </p:sp>
    </p:spTree>
    <p:extLst>
      <p:ext uri="{BB962C8B-B14F-4D97-AF65-F5344CB8AC3E}">
        <p14:creationId xmlns:p14="http://schemas.microsoft.com/office/powerpoint/2010/main" val="1670102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A44B483E-9388-AD34-3BE0-4FD6D23C91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665893D-1545-CAB2-6263-E57BC2DF3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25995"/>
                </a:solidFill>
              </a:rPr>
              <a:t>Similarities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F52D997-E7B4-B26C-97A7-2BA679ED3D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©2022 COVESA</a:t>
            </a:r>
            <a:endParaRPr lang="en-US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273E99C-1A99-ABE4-2929-916FCD8C1201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25 January 2024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D0EBE68D-A719-3AEE-2615-59BDAD1A921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5383247" cy="4859890"/>
          </a:xfrm>
        </p:spPr>
        <p:txBody>
          <a:bodyPr>
            <a:normAutofit/>
          </a:bodyPr>
          <a:lstStyle/>
          <a:p>
            <a:pPr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Wingdings" pitchFamily="2" charset="2"/>
              <a:buChar char="v"/>
            </a:pPr>
            <a:r>
              <a:rPr lang="en-US" sz="1800" dirty="0"/>
              <a:t>A push notification service generally consists of four parts</a:t>
            </a:r>
          </a:p>
          <a:p>
            <a:pPr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Wingdings" pitchFamily="2" charset="2"/>
              <a:buChar char="v"/>
            </a:pPr>
            <a:r>
              <a:rPr lang="en-US" sz="1800" dirty="0"/>
              <a:t>Notifications are triggered by an HTTP POST request to the respective service</a:t>
            </a:r>
          </a:p>
          <a:p>
            <a:pPr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Wingdings" pitchFamily="2" charset="2"/>
              <a:buChar char="v"/>
            </a:pPr>
            <a:r>
              <a:rPr lang="en-US" sz="1800" dirty="0"/>
              <a:t>The exact type of the connection between the distributor and the push server varies</a:t>
            </a:r>
          </a:p>
          <a:p>
            <a:pPr lvl="1" indent="-342900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Symbol" pitchFamily="2" charset="2"/>
              <a:buChar char="-"/>
            </a:pPr>
            <a:r>
              <a:rPr lang="en-US" sz="1800" dirty="0"/>
              <a:t>This part has a big influence on the energy efficiency and each vendor has its own secret sauce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Wingdings" pitchFamily="2" charset="2"/>
              <a:buChar char="v"/>
            </a:pPr>
            <a:r>
              <a:rPr lang="en-US" sz="1800" dirty="0"/>
              <a:t>The mechanism used by the distributor to talk to the application depends on the platform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Symbol" pitchFamily="2" charset="2"/>
              <a:buChar char="-"/>
            </a:pPr>
            <a:r>
              <a:rPr lang="en-US" sz="1800" dirty="0"/>
              <a:t>On Android this is done using Intents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36A15ADF-6968-79B7-814F-C94446223FD5}"/>
              </a:ext>
            </a:extLst>
          </p:cNvPr>
          <p:cNvSpPr/>
          <p:nvPr/>
        </p:nvSpPr>
        <p:spPr>
          <a:xfrm>
            <a:off x="9710603" y="987972"/>
            <a:ext cx="2146434" cy="5085764"/>
          </a:xfrm>
          <a:prstGeom prst="rect">
            <a:avLst/>
          </a:prstGeom>
          <a:solidFill>
            <a:srgbClr val="3A94AE">
              <a:alpha val="2117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8D4739D6-7BA3-3F5F-B194-E3B0D5679DC5}"/>
              </a:ext>
            </a:extLst>
          </p:cNvPr>
          <p:cNvSpPr/>
          <p:nvPr/>
        </p:nvSpPr>
        <p:spPr>
          <a:xfrm>
            <a:off x="6470476" y="994872"/>
            <a:ext cx="2146434" cy="5085450"/>
          </a:xfrm>
          <a:prstGeom prst="rect">
            <a:avLst/>
          </a:prstGeom>
          <a:solidFill>
            <a:srgbClr val="7F5392">
              <a:alpha val="2117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35">
            <a:extLst>
              <a:ext uri="{FF2B5EF4-FFF2-40B4-BE49-F238E27FC236}">
                <a16:creationId xmlns:a16="http://schemas.microsoft.com/office/drawing/2014/main" id="{EC8D5230-3C35-7C3F-712E-698C813105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6634" y="1658591"/>
            <a:ext cx="735216" cy="735216"/>
          </a:xfrm>
          <a:prstGeom prst="rect">
            <a:avLst/>
          </a:prstGeom>
        </p:spPr>
      </p:pic>
      <p:sp>
        <p:nvSpPr>
          <p:cNvPr id="12" name="Rechteck 8">
            <a:extLst>
              <a:ext uri="{FF2B5EF4-FFF2-40B4-BE49-F238E27FC236}">
                <a16:creationId xmlns:a16="http://schemas.microsoft.com/office/drawing/2014/main" id="{37F24625-A5D9-ECFE-FA56-5E77C7518603}"/>
              </a:ext>
            </a:extLst>
          </p:cNvPr>
          <p:cNvSpPr/>
          <p:nvPr/>
        </p:nvSpPr>
        <p:spPr>
          <a:xfrm>
            <a:off x="6492105" y="1801804"/>
            <a:ext cx="1313605" cy="441040"/>
          </a:xfrm>
          <a:prstGeom prst="rect">
            <a:avLst/>
          </a:prstGeom>
          <a:noFill/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 anchorCtr="0"/>
          <a:lstStyle/>
          <a:p>
            <a:pPr algn="r"/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Push Server</a:t>
            </a:r>
          </a:p>
        </p:txBody>
      </p:sp>
      <p:sp>
        <p:nvSpPr>
          <p:cNvPr id="13" name="Rechteck 8">
            <a:extLst>
              <a:ext uri="{FF2B5EF4-FFF2-40B4-BE49-F238E27FC236}">
                <a16:creationId xmlns:a16="http://schemas.microsoft.com/office/drawing/2014/main" id="{2192E4BF-61B2-0026-E70D-9EBF1E5F2DDF}"/>
              </a:ext>
            </a:extLst>
          </p:cNvPr>
          <p:cNvSpPr/>
          <p:nvPr/>
        </p:nvSpPr>
        <p:spPr>
          <a:xfrm>
            <a:off x="6387458" y="4471286"/>
            <a:ext cx="1541953" cy="855335"/>
          </a:xfrm>
          <a:prstGeom prst="rect">
            <a:avLst/>
          </a:prstGeom>
          <a:noFill/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 anchorCtr="0"/>
          <a:lstStyle/>
          <a:p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         </a:t>
            </a:r>
          </a:p>
          <a:p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Distributor</a:t>
            </a:r>
          </a:p>
          <a:p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    App</a:t>
            </a:r>
          </a:p>
        </p:txBody>
      </p:sp>
      <p:sp>
        <p:nvSpPr>
          <p:cNvPr id="14" name="Rechteck 8">
            <a:extLst>
              <a:ext uri="{FF2B5EF4-FFF2-40B4-BE49-F238E27FC236}">
                <a16:creationId xmlns:a16="http://schemas.microsoft.com/office/drawing/2014/main" id="{4A9D30BB-C9AC-8035-61DB-C8B8463868F1}"/>
              </a:ext>
            </a:extLst>
          </p:cNvPr>
          <p:cNvSpPr/>
          <p:nvPr/>
        </p:nvSpPr>
        <p:spPr>
          <a:xfrm>
            <a:off x="10477714" y="1672735"/>
            <a:ext cx="1197342" cy="642807"/>
          </a:xfrm>
          <a:prstGeom prst="rect">
            <a:avLst/>
          </a:prstGeom>
          <a:noFill/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 anchorCtr="0"/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sz="14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rd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Party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Application Server</a:t>
            </a:r>
          </a:p>
        </p:txBody>
      </p:sp>
      <p:pic>
        <p:nvPicPr>
          <p:cNvPr id="15" name="Picture 35">
            <a:extLst>
              <a:ext uri="{FF2B5EF4-FFF2-40B4-BE49-F238E27FC236}">
                <a16:creationId xmlns:a16="http://schemas.microsoft.com/office/drawing/2014/main" id="{5BD8DEBF-F5EF-7BCA-CBF2-1D8D3DB322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3648" y="1652005"/>
            <a:ext cx="735216" cy="735216"/>
          </a:xfrm>
          <a:prstGeom prst="rect">
            <a:avLst/>
          </a:prstGeom>
        </p:spPr>
      </p:pic>
      <p:cxnSp>
        <p:nvCxnSpPr>
          <p:cNvPr id="16" name="Straight Arrow Connector 43">
            <a:extLst>
              <a:ext uri="{FF2B5EF4-FFF2-40B4-BE49-F238E27FC236}">
                <a16:creationId xmlns:a16="http://schemas.microsoft.com/office/drawing/2014/main" id="{AAE921A9-9BA1-8C79-4B0D-DA142CBFD26A}"/>
              </a:ext>
            </a:extLst>
          </p:cNvPr>
          <p:cNvCxnSpPr>
            <a:cxnSpLocks/>
          </p:cNvCxnSpPr>
          <p:nvPr/>
        </p:nvCxnSpPr>
        <p:spPr>
          <a:xfrm flipH="1">
            <a:off x="8732413" y="2046448"/>
            <a:ext cx="840086" cy="0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43">
            <a:extLst>
              <a:ext uri="{FF2B5EF4-FFF2-40B4-BE49-F238E27FC236}">
                <a16:creationId xmlns:a16="http://schemas.microsoft.com/office/drawing/2014/main" id="{C222E7E8-131A-5501-36B0-D07AD44041D1}"/>
              </a:ext>
            </a:extLst>
          </p:cNvPr>
          <p:cNvCxnSpPr>
            <a:cxnSpLocks/>
          </p:cNvCxnSpPr>
          <p:nvPr/>
        </p:nvCxnSpPr>
        <p:spPr>
          <a:xfrm>
            <a:off x="8675941" y="1917373"/>
            <a:ext cx="908312" cy="0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43">
            <a:extLst>
              <a:ext uri="{FF2B5EF4-FFF2-40B4-BE49-F238E27FC236}">
                <a16:creationId xmlns:a16="http://schemas.microsoft.com/office/drawing/2014/main" id="{5E8750CE-FDDE-9A28-0B7B-E9F826CD4606}"/>
              </a:ext>
            </a:extLst>
          </p:cNvPr>
          <p:cNvCxnSpPr>
            <a:cxnSpLocks/>
          </p:cNvCxnSpPr>
          <p:nvPr/>
        </p:nvCxnSpPr>
        <p:spPr>
          <a:xfrm flipV="1">
            <a:off x="7968823" y="2393807"/>
            <a:ext cx="0" cy="1517747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43">
            <a:extLst>
              <a:ext uri="{FF2B5EF4-FFF2-40B4-BE49-F238E27FC236}">
                <a16:creationId xmlns:a16="http://schemas.microsoft.com/office/drawing/2014/main" id="{FC4F1FDF-1342-618C-8CA7-D906A43E4B8E}"/>
              </a:ext>
            </a:extLst>
          </p:cNvPr>
          <p:cNvCxnSpPr>
            <a:cxnSpLocks/>
          </p:cNvCxnSpPr>
          <p:nvPr/>
        </p:nvCxnSpPr>
        <p:spPr>
          <a:xfrm>
            <a:off x="8078834" y="2393807"/>
            <a:ext cx="0" cy="1456398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43">
            <a:extLst>
              <a:ext uri="{FF2B5EF4-FFF2-40B4-BE49-F238E27FC236}">
                <a16:creationId xmlns:a16="http://schemas.microsoft.com/office/drawing/2014/main" id="{4275DAE9-6159-B993-F64B-9F0F7783B6C8}"/>
              </a:ext>
            </a:extLst>
          </p:cNvPr>
          <p:cNvCxnSpPr>
            <a:cxnSpLocks/>
          </p:cNvCxnSpPr>
          <p:nvPr/>
        </p:nvCxnSpPr>
        <p:spPr>
          <a:xfrm flipV="1">
            <a:off x="10200625" y="2437642"/>
            <a:ext cx="0" cy="1488961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43">
            <a:extLst>
              <a:ext uri="{FF2B5EF4-FFF2-40B4-BE49-F238E27FC236}">
                <a16:creationId xmlns:a16="http://schemas.microsoft.com/office/drawing/2014/main" id="{B0CA51B0-D4DC-8C2E-4581-5ACC7BF395ED}"/>
              </a:ext>
            </a:extLst>
          </p:cNvPr>
          <p:cNvCxnSpPr>
            <a:cxnSpLocks/>
          </p:cNvCxnSpPr>
          <p:nvPr/>
        </p:nvCxnSpPr>
        <p:spPr>
          <a:xfrm>
            <a:off x="10310636" y="2437642"/>
            <a:ext cx="0" cy="1427612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Vorbereitung 8">
            <a:extLst>
              <a:ext uri="{FF2B5EF4-FFF2-40B4-BE49-F238E27FC236}">
                <a16:creationId xmlns:a16="http://schemas.microsoft.com/office/drawing/2014/main" id="{35E558FA-5B63-BF32-7B5F-B1266CBDF580}"/>
              </a:ext>
            </a:extLst>
          </p:cNvPr>
          <p:cNvSpPr/>
          <p:nvPr/>
        </p:nvSpPr>
        <p:spPr>
          <a:xfrm>
            <a:off x="7192424" y="4000380"/>
            <a:ext cx="3861996" cy="1570589"/>
          </a:xfrm>
          <a:custGeom>
            <a:avLst/>
            <a:gdLst>
              <a:gd name="connsiteX0" fmla="*/ 0 w 10000"/>
              <a:gd name="connsiteY0" fmla="*/ 5000 h 10000"/>
              <a:gd name="connsiteX1" fmla="*/ 2000 w 10000"/>
              <a:gd name="connsiteY1" fmla="*/ 0 h 10000"/>
              <a:gd name="connsiteX2" fmla="*/ 8000 w 10000"/>
              <a:gd name="connsiteY2" fmla="*/ 0 h 10000"/>
              <a:gd name="connsiteX3" fmla="*/ 10000 w 10000"/>
              <a:gd name="connsiteY3" fmla="*/ 5000 h 10000"/>
              <a:gd name="connsiteX4" fmla="*/ 8000 w 10000"/>
              <a:gd name="connsiteY4" fmla="*/ 10000 h 10000"/>
              <a:gd name="connsiteX5" fmla="*/ 2000 w 10000"/>
              <a:gd name="connsiteY5" fmla="*/ 10000 h 10000"/>
              <a:gd name="connsiteX6" fmla="*/ 0 w 10000"/>
              <a:gd name="connsiteY6" fmla="*/ 5000 h 10000"/>
              <a:gd name="connsiteX0" fmla="*/ 0 w 9559"/>
              <a:gd name="connsiteY0" fmla="*/ 1198 h 10000"/>
              <a:gd name="connsiteX1" fmla="*/ 1559 w 9559"/>
              <a:gd name="connsiteY1" fmla="*/ 0 h 10000"/>
              <a:gd name="connsiteX2" fmla="*/ 7559 w 9559"/>
              <a:gd name="connsiteY2" fmla="*/ 0 h 10000"/>
              <a:gd name="connsiteX3" fmla="*/ 9559 w 9559"/>
              <a:gd name="connsiteY3" fmla="*/ 5000 h 10000"/>
              <a:gd name="connsiteX4" fmla="*/ 7559 w 9559"/>
              <a:gd name="connsiteY4" fmla="*/ 10000 h 10000"/>
              <a:gd name="connsiteX5" fmla="*/ 1559 w 9559"/>
              <a:gd name="connsiteY5" fmla="*/ 10000 h 10000"/>
              <a:gd name="connsiteX6" fmla="*/ 0 w 9559"/>
              <a:gd name="connsiteY6" fmla="*/ 1198 h 10000"/>
              <a:gd name="connsiteX0" fmla="*/ 0 w 10000"/>
              <a:gd name="connsiteY0" fmla="*/ 1198 h 10000"/>
              <a:gd name="connsiteX1" fmla="*/ 1110 w 10000"/>
              <a:gd name="connsiteY1" fmla="*/ 0 h 10000"/>
              <a:gd name="connsiteX2" fmla="*/ 7908 w 10000"/>
              <a:gd name="connsiteY2" fmla="*/ 0 h 10000"/>
              <a:gd name="connsiteX3" fmla="*/ 10000 w 10000"/>
              <a:gd name="connsiteY3" fmla="*/ 5000 h 10000"/>
              <a:gd name="connsiteX4" fmla="*/ 7908 w 10000"/>
              <a:gd name="connsiteY4" fmla="*/ 10000 h 10000"/>
              <a:gd name="connsiteX5" fmla="*/ 1631 w 10000"/>
              <a:gd name="connsiteY5" fmla="*/ 10000 h 10000"/>
              <a:gd name="connsiteX6" fmla="*/ 0 w 10000"/>
              <a:gd name="connsiteY6" fmla="*/ 1198 h 10000"/>
              <a:gd name="connsiteX0" fmla="*/ 0 w 10040"/>
              <a:gd name="connsiteY0" fmla="*/ 1198 h 10000"/>
              <a:gd name="connsiteX1" fmla="*/ 1110 w 10040"/>
              <a:gd name="connsiteY1" fmla="*/ 0 h 10000"/>
              <a:gd name="connsiteX2" fmla="*/ 7908 w 10040"/>
              <a:gd name="connsiteY2" fmla="*/ 0 h 10000"/>
              <a:gd name="connsiteX3" fmla="*/ 10040 w 10040"/>
              <a:gd name="connsiteY3" fmla="*/ 8182 h 10000"/>
              <a:gd name="connsiteX4" fmla="*/ 7908 w 10040"/>
              <a:gd name="connsiteY4" fmla="*/ 10000 h 10000"/>
              <a:gd name="connsiteX5" fmla="*/ 1631 w 10040"/>
              <a:gd name="connsiteY5" fmla="*/ 10000 h 10000"/>
              <a:gd name="connsiteX6" fmla="*/ 0 w 10040"/>
              <a:gd name="connsiteY6" fmla="*/ 1198 h 10000"/>
              <a:gd name="connsiteX0" fmla="*/ 0 w 10040"/>
              <a:gd name="connsiteY0" fmla="*/ 1198 h 10000"/>
              <a:gd name="connsiteX1" fmla="*/ 1110 w 10040"/>
              <a:gd name="connsiteY1" fmla="*/ 0 h 10000"/>
              <a:gd name="connsiteX2" fmla="*/ 7908 w 10040"/>
              <a:gd name="connsiteY2" fmla="*/ 0 h 10000"/>
              <a:gd name="connsiteX3" fmla="*/ 10040 w 10040"/>
              <a:gd name="connsiteY3" fmla="*/ 8182 h 10000"/>
              <a:gd name="connsiteX4" fmla="*/ 9070 w 10040"/>
              <a:gd name="connsiteY4" fmla="*/ 10000 h 10000"/>
              <a:gd name="connsiteX5" fmla="*/ 1631 w 10040"/>
              <a:gd name="connsiteY5" fmla="*/ 10000 h 10000"/>
              <a:gd name="connsiteX6" fmla="*/ 0 w 10040"/>
              <a:gd name="connsiteY6" fmla="*/ 1198 h 10000"/>
              <a:gd name="connsiteX0" fmla="*/ 0 w 9940"/>
              <a:gd name="connsiteY0" fmla="*/ 1198 h 10000"/>
              <a:gd name="connsiteX1" fmla="*/ 1110 w 9940"/>
              <a:gd name="connsiteY1" fmla="*/ 0 h 10000"/>
              <a:gd name="connsiteX2" fmla="*/ 7908 w 9940"/>
              <a:gd name="connsiteY2" fmla="*/ 0 h 10000"/>
              <a:gd name="connsiteX3" fmla="*/ 9940 w 9940"/>
              <a:gd name="connsiteY3" fmla="*/ 8141 h 10000"/>
              <a:gd name="connsiteX4" fmla="*/ 9070 w 9940"/>
              <a:gd name="connsiteY4" fmla="*/ 10000 h 10000"/>
              <a:gd name="connsiteX5" fmla="*/ 1631 w 9940"/>
              <a:gd name="connsiteY5" fmla="*/ 10000 h 10000"/>
              <a:gd name="connsiteX6" fmla="*/ 0 w 9940"/>
              <a:gd name="connsiteY6" fmla="*/ 1198 h 10000"/>
              <a:gd name="connsiteX0" fmla="*/ 0 w 10242"/>
              <a:gd name="connsiteY0" fmla="*/ 1198 h 10000"/>
              <a:gd name="connsiteX1" fmla="*/ 1117 w 10242"/>
              <a:gd name="connsiteY1" fmla="*/ 0 h 10000"/>
              <a:gd name="connsiteX2" fmla="*/ 7956 w 10242"/>
              <a:gd name="connsiteY2" fmla="*/ 0 h 10000"/>
              <a:gd name="connsiteX3" fmla="*/ 10242 w 10242"/>
              <a:gd name="connsiteY3" fmla="*/ 8967 h 10000"/>
              <a:gd name="connsiteX4" fmla="*/ 9125 w 10242"/>
              <a:gd name="connsiteY4" fmla="*/ 10000 h 10000"/>
              <a:gd name="connsiteX5" fmla="*/ 1641 w 10242"/>
              <a:gd name="connsiteY5" fmla="*/ 10000 h 10000"/>
              <a:gd name="connsiteX6" fmla="*/ 0 w 10242"/>
              <a:gd name="connsiteY6" fmla="*/ 1198 h 10000"/>
              <a:gd name="connsiteX0" fmla="*/ 0 w 10242"/>
              <a:gd name="connsiteY0" fmla="*/ 1198 h 10000"/>
              <a:gd name="connsiteX1" fmla="*/ 1117 w 10242"/>
              <a:gd name="connsiteY1" fmla="*/ 0 h 10000"/>
              <a:gd name="connsiteX2" fmla="*/ 7956 w 10242"/>
              <a:gd name="connsiteY2" fmla="*/ 0 h 10000"/>
              <a:gd name="connsiteX3" fmla="*/ 10242 w 10242"/>
              <a:gd name="connsiteY3" fmla="*/ 8967 h 10000"/>
              <a:gd name="connsiteX4" fmla="*/ 9367 w 10242"/>
              <a:gd name="connsiteY4" fmla="*/ 10000 h 10000"/>
              <a:gd name="connsiteX5" fmla="*/ 1641 w 10242"/>
              <a:gd name="connsiteY5" fmla="*/ 10000 h 10000"/>
              <a:gd name="connsiteX6" fmla="*/ 0 w 10242"/>
              <a:gd name="connsiteY6" fmla="*/ 1198 h 10000"/>
              <a:gd name="connsiteX0" fmla="*/ 0 w 9859"/>
              <a:gd name="connsiteY0" fmla="*/ 991 h 10000"/>
              <a:gd name="connsiteX1" fmla="*/ 734 w 9859"/>
              <a:gd name="connsiteY1" fmla="*/ 0 h 10000"/>
              <a:gd name="connsiteX2" fmla="*/ 7573 w 9859"/>
              <a:gd name="connsiteY2" fmla="*/ 0 h 10000"/>
              <a:gd name="connsiteX3" fmla="*/ 9859 w 9859"/>
              <a:gd name="connsiteY3" fmla="*/ 8967 h 10000"/>
              <a:gd name="connsiteX4" fmla="*/ 8984 w 9859"/>
              <a:gd name="connsiteY4" fmla="*/ 10000 h 10000"/>
              <a:gd name="connsiteX5" fmla="*/ 1258 w 9859"/>
              <a:gd name="connsiteY5" fmla="*/ 10000 h 10000"/>
              <a:gd name="connsiteX6" fmla="*/ 0 w 9859"/>
              <a:gd name="connsiteY6" fmla="*/ 991 h 10000"/>
              <a:gd name="connsiteX0" fmla="*/ 0 w 10000"/>
              <a:gd name="connsiteY0" fmla="*/ 991 h 10000"/>
              <a:gd name="connsiteX1" fmla="*/ 744 w 10000"/>
              <a:gd name="connsiteY1" fmla="*/ 0 h 10000"/>
              <a:gd name="connsiteX2" fmla="*/ 7681 w 10000"/>
              <a:gd name="connsiteY2" fmla="*/ 0 h 10000"/>
              <a:gd name="connsiteX3" fmla="*/ 10000 w 10000"/>
              <a:gd name="connsiteY3" fmla="*/ 8967 h 10000"/>
              <a:gd name="connsiteX4" fmla="*/ 9112 w 10000"/>
              <a:gd name="connsiteY4" fmla="*/ 10000 h 10000"/>
              <a:gd name="connsiteX5" fmla="*/ 2114 w 10000"/>
              <a:gd name="connsiteY5" fmla="*/ 9959 h 10000"/>
              <a:gd name="connsiteX6" fmla="*/ 0 w 10000"/>
              <a:gd name="connsiteY6" fmla="*/ 991 h 10000"/>
              <a:gd name="connsiteX0" fmla="*/ 0 w 10102"/>
              <a:gd name="connsiteY0" fmla="*/ 784 h 10000"/>
              <a:gd name="connsiteX1" fmla="*/ 846 w 10102"/>
              <a:gd name="connsiteY1" fmla="*/ 0 h 10000"/>
              <a:gd name="connsiteX2" fmla="*/ 7783 w 10102"/>
              <a:gd name="connsiteY2" fmla="*/ 0 h 10000"/>
              <a:gd name="connsiteX3" fmla="*/ 10102 w 10102"/>
              <a:gd name="connsiteY3" fmla="*/ 8967 h 10000"/>
              <a:gd name="connsiteX4" fmla="*/ 9214 w 10102"/>
              <a:gd name="connsiteY4" fmla="*/ 10000 h 10000"/>
              <a:gd name="connsiteX5" fmla="*/ 2216 w 10102"/>
              <a:gd name="connsiteY5" fmla="*/ 9959 h 10000"/>
              <a:gd name="connsiteX6" fmla="*/ 0 w 10102"/>
              <a:gd name="connsiteY6" fmla="*/ 784 h 10000"/>
              <a:gd name="connsiteX0" fmla="*/ 0 w 10102"/>
              <a:gd name="connsiteY0" fmla="*/ 784 h 10000"/>
              <a:gd name="connsiteX1" fmla="*/ 846 w 10102"/>
              <a:gd name="connsiteY1" fmla="*/ 0 h 10000"/>
              <a:gd name="connsiteX2" fmla="*/ 7783 w 10102"/>
              <a:gd name="connsiteY2" fmla="*/ 0 h 10000"/>
              <a:gd name="connsiteX3" fmla="*/ 10102 w 10102"/>
              <a:gd name="connsiteY3" fmla="*/ 8967 h 10000"/>
              <a:gd name="connsiteX4" fmla="*/ 9214 w 10102"/>
              <a:gd name="connsiteY4" fmla="*/ 10000 h 10000"/>
              <a:gd name="connsiteX5" fmla="*/ 2461 w 10102"/>
              <a:gd name="connsiteY5" fmla="*/ 10000 h 10000"/>
              <a:gd name="connsiteX6" fmla="*/ 0 w 10102"/>
              <a:gd name="connsiteY6" fmla="*/ 784 h 10000"/>
              <a:gd name="connsiteX0" fmla="*/ 0 w 10102"/>
              <a:gd name="connsiteY0" fmla="*/ 784 h 10000"/>
              <a:gd name="connsiteX1" fmla="*/ 846 w 10102"/>
              <a:gd name="connsiteY1" fmla="*/ 0 h 10000"/>
              <a:gd name="connsiteX2" fmla="*/ 7783 w 10102"/>
              <a:gd name="connsiteY2" fmla="*/ 0 h 10000"/>
              <a:gd name="connsiteX3" fmla="*/ 10102 w 10102"/>
              <a:gd name="connsiteY3" fmla="*/ 8967 h 10000"/>
              <a:gd name="connsiteX4" fmla="*/ 9214 w 10102"/>
              <a:gd name="connsiteY4" fmla="*/ 10000 h 10000"/>
              <a:gd name="connsiteX5" fmla="*/ 1874 w 10102"/>
              <a:gd name="connsiteY5" fmla="*/ 8853 h 10000"/>
              <a:gd name="connsiteX6" fmla="*/ 0 w 10102"/>
              <a:gd name="connsiteY6" fmla="*/ 784 h 10000"/>
              <a:gd name="connsiteX0" fmla="*/ 0 w 10102"/>
              <a:gd name="connsiteY0" fmla="*/ 784 h 8967"/>
              <a:gd name="connsiteX1" fmla="*/ 846 w 10102"/>
              <a:gd name="connsiteY1" fmla="*/ 0 h 8967"/>
              <a:gd name="connsiteX2" fmla="*/ 7783 w 10102"/>
              <a:gd name="connsiteY2" fmla="*/ 0 h 8967"/>
              <a:gd name="connsiteX3" fmla="*/ 10102 w 10102"/>
              <a:gd name="connsiteY3" fmla="*/ 8967 h 8967"/>
              <a:gd name="connsiteX4" fmla="*/ 8971 w 10102"/>
              <a:gd name="connsiteY4" fmla="*/ 8716 h 8967"/>
              <a:gd name="connsiteX5" fmla="*/ 1874 w 10102"/>
              <a:gd name="connsiteY5" fmla="*/ 8853 h 8967"/>
              <a:gd name="connsiteX6" fmla="*/ 0 w 10102"/>
              <a:gd name="connsiteY6" fmla="*/ 784 h 8967"/>
              <a:gd name="connsiteX0" fmla="*/ 0 w 9499"/>
              <a:gd name="connsiteY0" fmla="*/ 874 h 9873"/>
              <a:gd name="connsiteX1" fmla="*/ 837 w 9499"/>
              <a:gd name="connsiteY1" fmla="*/ 0 h 9873"/>
              <a:gd name="connsiteX2" fmla="*/ 7704 w 9499"/>
              <a:gd name="connsiteY2" fmla="*/ 0 h 9873"/>
              <a:gd name="connsiteX3" fmla="*/ 9499 w 9499"/>
              <a:gd name="connsiteY3" fmla="*/ 8619 h 9873"/>
              <a:gd name="connsiteX4" fmla="*/ 8880 w 9499"/>
              <a:gd name="connsiteY4" fmla="*/ 9720 h 9873"/>
              <a:gd name="connsiteX5" fmla="*/ 1855 w 9499"/>
              <a:gd name="connsiteY5" fmla="*/ 9873 h 9873"/>
              <a:gd name="connsiteX6" fmla="*/ 0 w 9499"/>
              <a:gd name="connsiteY6" fmla="*/ 874 h 9873"/>
              <a:gd name="connsiteX0" fmla="*/ 0 w 9895"/>
              <a:gd name="connsiteY0" fmla="*/ 1092 h 10000"/>
              <a:gd name="connsiteX1" fmla="*/ 776 w 9895"/>
              <a:gd name="connsiteY1" fmla="*/ 0 h 10000"/>
              <a:gd name="connsiteX2" fmla="*/ 8005 w 9895"/>
              <a:gd name="connsiteY2" fmla="*/ 0 h 10000"/>
              <a:gd name="connsiteX3" fmla="*/ 9895 w 9895"/>
              <a:gd name="connsiteY3" fmla="*/ 8730 h 10000"/>
              <a:gd name="connsiteX4" fmla="*/ 9243 w 9895"/>
              <a:gd name="connsiteY4" fmla="*/ 9845 h 10000"/>
              <a:gd name="connsiteX5" fmla="*/ 1848 w 9895"/>
              <a:gd name="connsiteY5" fmla="*/ 10000 h 10000"/>
              <a:gd name="connsiteX6" fmla="*/ 0 w 9895"/>
              <a:gd name="connsiteY6" fmla="*/ 1092 h 10000"/>
              <a:gd name="connsiteX0" fmla="*/ 0 w 10000"/>
              <a:gd name="connsiteY0" fmla="*/ 1092 h 10000"/>
              <a:gd name="connsiteX1" fmla="*/ 784 w 10000"/>
              <a:gd name="connsiteY1" fmla="*/ 0 h 10000"/>
              <a:gd name="connsiteX2" fmla="*/ 8090 w 10000"/>
              <a:gd name="connsiteY2" fmla="*/ 0 h 10000"/>
              <a:gd name="connsiteX3" fmla="*/ 10000 w 10000"/>
              <a:gd name="connsiteY3" fmla="*/ 8730 h 10000"/>
              <a:gd name="connsiteX4" fmla="*/ 9192 w 10000"/>
              <a:gd name="connsiteY4" fmla="*/ 10000 h 10000"/>
              <a:gd name="connsiteX5" fmla="*/ 1868 w 10000"/>
              <a:gd name="connsiteY5" fmla="*/ 10000 h 10000"/>
              <a:gd name="connsiteX6" fmla="*/ 0 w 10000"/>
              <a:gd name="connsiteY6" fmla="*/ 1092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0" h="10000">
                <a:moveTo>
                  <a:pt x="0" y="1092"/>
                </a:moveTo>
                <a:lnTo>
                  <a:pt x="784" y="0"/>
                </a:lnTo>
                <a:lnTo>
                  <a:pt x="8090" y="0"/>
                </a:lnTo>
                <a:lnTo>
                  <a:pt x="10000" y="8730"/>
                </a:lnTo>
                <a:lnTo>
                  <a:pt x="9192" y="10000"/>
                </a:lnTo>
                <a:lnTo>
                  <a:pt x="1868" y="10000"/>
                </a:lnTo>
                <a:lnTo>
                  <a:pt x="0" y="1092"/>
                </a:ln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43">
            <a:extLst>
              <a:ext uri="{FF2B5EF4-FFF2-40B4-BE49-F238E27FC236}">
                <a16:creationId xmlns:a16="http://schemas.microsoft.com/office/drawing/2014/main" id="{61921467-9C95-A8B8-964C-B48EEDC18886}"/>
              </a:ext>
            </a:extLst>
          </p:cNvPr>
          <p:cNvCxnSpPr>
            <a:cxnSpLocks/>
          </p:cNvCxnSpPr>
          <p:nvPr/>
        </p:nvCxnSpPr>
        <p:spPr>
          <a:xfrm flipH="1">
            <a:off x="8703379" y="4785674"/>
            <a:ext cx="840086" cy="0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56">
            <a:extLst>
              <a:ext uri="{FF2B5EF4-FFF2-40B4-BE49-F238E27FC236}">
                <a16:creationId xmlns:a16="http://schemas.microsoft.com/office/drawing/2014/main" id="{3C84AB93-A903-7C31-DA26-B9EDECE0E07C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36292" y="4573283"/>
            <a:ext cx="659683" cy="659683"/>
          </a:xfrm>
          <a:prstGeom prst="rect">
            <a:avLst/>
          </a:prstGeom>
        </p:spPr>
      </p:pic>
      <p:pic>
        <p:nvPicPr>
          <p:cNvPr id="28" name="Picture 10">
            <a:extLst>
              <a:ext uri="{FF2B5EF4-FFF2-40B4-BE49-F238E27FC236}">
                <a16:creationId xmlns:a16="http://schemas.microsoft.com/office/drawing/2014/main" id="{7FA6E164-E0D4-E20A-8DBC-C1CC1C2EEEB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56330" y="4587217"/>
            <a:ext cx="607230" cy="607230"/>
          </a:xfrm>
          <a:prstGeom prst="rect">
            <a:avLst/>
          </a:prstGeom>
        </p:spPr>
      </p:pic>
      <p:cxnSp>
        <p:nvCxnSpPr>
          <p:cNvPr id="29" name="Straight Arrow Connector 43">
            <a:extLst>
              <a:ext uri="{FF2B5EF4-FFF2-40B4-BE49-F238E27FC236}">
                <a16:creationId xmlns:a16="http://schemas.microsoft.com/office/drawing/2014/main" id="{56BACE65-54E9-8C88-536D-E41E38DAAB21}"/>
              </a:ext>
            </a:extLst>
          </p:cNvPr>
          <p:cNvCxnSpPr>
            <a:cxnSpLocks/>
          </p:cNvCxnSpPr>
          <p:nvPr/>
        </p:nvCxnSpPr>
        <p:spPr>
          <a:xfrm>
            <a:off x="8658654" y="4948865"/>
            <a:ext cx="908312" cy="0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hteck 8">
            <a:extLst>
              <a:ext uri="{FF2B5EF4-FFF2-40B4-BE49-F238E27FC236}">
                <a16:creationId xmlns:a16="http://schemas.microsoft.com/office/drawing/2014/main" id="{1878F46F-634D-AD5A-35DE-34CE385C7629}"/>
              </a:ext>
            </a:extLst>
          </p:cNvPr>
          <p:cNvSpPr/>
          <p:nvPr/>
        </p:nvSpPr>
        <p:spPr>
          <a:xfrm>
            <a:off x="10637158" y="4464270"/>
            <a:ext cx="1197342" cy="642807"/>
          </a:xfrm>
          <a:prstGeom prst="rect">
            <a:avLst/>
          </a:prstGeom>
          <a:noFill/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 anchorCtr="0"/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sz="14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rd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Party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Application</a:t>
            </a:r>
          </a:p>
        </p:txBody>
      </p:sp>
      <p:sp>
        <p:nvSpPr>
          <p:cNvPr id="10" name="Rechteck 8">
            <a:extLst>
              <a:ext uri="{FF2B5EF4-FFF2-40B4-BE49-F238E27FC236}">
                <a16:creationId xmlns:a16="http://schemas.microsoft.com/office/drawing/2014/main" id="{54562976-2B5E-1F19-5A58-5824EEC487AA}"/>
              </a:ext>
            </a:extLst>
          </p:cNvPr>
          <p:cNvSpPr/>
          <p:nvPr/>
        </p:nvSpPr>
        <p:spPr>
          <a:xfrm>
            <a:off x="8581486" y="1365168"/>
            <a:ext cx="1197342" cy="642807"/>
          </a:xfrm>
          <a:prstGeom prst="rect">
            <a:avLst/>
          </a:prstGeom>
          <a:noFill/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 anchorCtr="0"/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HTTP based interface</a:t>
            </a:r>
          </a:p>
        </p:txBody>
      </p:sp>
      <p:sp>
        <p:nvSpPr>
          <p:cNvPr id="18" name="Rechteck 8">
            <a:extLst>
              <a:ext uri="{FF2B5EF4-FFF2-40B4-BE49-F238E27FC236}">
                <a16:creationId xmlns:a16="http://schemas.microsoft.com/office/drawing/2014/main" id="{CD6CECC9-CAD7-A5DE-75DA-8F2D03427DEB}"/>
              </a:ext>
            </a:extLst>
          </p:cNvPr>
          <p:cNvSpPr/>
          <p:nvPr/>
        </p:nvSpPr>
        <p:spPr>
          <a:xfrm>
            <a:off x="8469573" y="4034795"/>
            <a:ext cx="1197342" cy="642807"/>
          </a:xfrm>
          <a:prstGeom prst="rect">
            <a:avLst/>
          </a:prstGeom>
          <a:noFill/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 anchorCtr="0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Platform specific IPC (e.g., Intents)</a:t>
            </a:r>
          </a:p>
        </p:txBody>
      </p:sp>
    </p:spTree>
    <p:extLst>
      <p:ext uri="{BB962C8B-B14F-4D97-AF65-F5344CB8AC3E}">
        <p14:creationId xmlns:p14="http://schemas.microsoft.com/office/powerpoint/2010/main" val="10383753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305F5A-7438-FD6A-117D-6A143EC5F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25995"/>
                </a:solidFill>
              </a:rPr>
              <a:t>Proposal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F4CFE5B-1CBE-4000-634C-1A572F1FF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4141EF9A-F662-EDF6-F040-360D2D9F6F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5D292A9-2F3A-3EBC-282B-1B2C5B3F40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©2022 COVESA</a:t>
            </a:r>
            <a:endParaRPr lang="en-US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5EC3CE93-4912-C19F-7E5E-5B014D494C5E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F039502-76C8-E243-BC8B-2F8912574CFF}" type="datetime4">
              <a:rPr lang="en-GB" smtClean="0"/>
              <a:t>26 January 2024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102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BC94D847-35EE-7BD9-D118-D016D7162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ADF08C1-9F21-2BED-C4E9-46A98C394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25995"/>
                </a:solidFill>
              </a:rPr>
              <a:t>Proposal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284C6D3-DC12-FA3D-7A60-0FD00C82C0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©2022 COVESA</a:t>
            </a:r>
            <a:endParaRPr lang="en-US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5F35830-4455-9C7D-1B79-40A5A4FD1CF3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26 January 2024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D247A44E-D3F3-F0A0-009C-AF7F1E8BB87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2" y="1220432"/>
            <a:ext cx="10535361" cy="510679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v"/>
            </a:pPr>
            <a:r>
              <a:rPr lang="en-GB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From previous analysis performed independently by different parties – Faurecia </a:t>
            </a:r>
            <a:r>
              <a:rPr lang="en-GB" sz="1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Aptoide</a:t>
            </a:r>
            <a:r>
              <a:rPr lang="en-GB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BMW, FORVIA -  </a:t>
            </a:r>
            <a:r>
              <a:rPr lang="en-GB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UnifiedPush</a:t>
            </a:r>
            <a:r>
              <a:rPr lang="en-GB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seemed the most promising solution:</a:t>
            </a:r>
          </a:p>
          <a:p>
            <a:pPr lvl="1"/>
            <a:r>
              <a:rPr lang="en-GB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Provides a specification</a:t>
            </a:r>
          </a:p>
          <a:p>
            <a:pPr lvl="1">
              <a:lnSpc>
                <a:spcPct val="120000"/>
              </a:lnSpc>
            </a:pPr>
            <a:r>
              <a:rPr lang="en-GB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OEMs have freedom to select their solution (implement their own or use an existing one compatible with the spec)</a:t>
            </a:r>
          </a:p>
          <a:p>
            <a:pPr lvl="1"/>
            <a:r>
              <a:rPr lang="en-GB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Apache 2.0 licensed, same as AOSP</a:t>
            </a:r>
          </a:p>
          <a:p>
            <a:pPr lvl="1"/>
            <a:r>
              <a:rPr lang="en-GB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Compatible with Web Push (transition for 3PAs simpler since some of them already support it)</a:t>
            </a:r>
          </a:p>
          <a:p>
            <a:pPr lvl="1"/>
            <a:endParaRPr lang="en-GB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GB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However, it does not support any of the industry standard features like:</a:t>
            </a:r>
          </a:p>
          <a:p>
            <a:pPr lvl="1">
              <a:buFont typeface="Symbol" pitchFamily="2" charset="2"/>
              <a:buChar char="-"/>
            </a:pPr>
            <a:r>
              <a:rPr lang="en-GB" sz="1800" dirty="0">
                <a:solidFill>
                  <a:schemeClr val="tx1">
                    <a:lumMod val="85000"/>
                    <a:lumOff val="15000"/>
                  </a:schemeClr>
                </a:solidFill>
                <a:highlight>
                  <a:srgbClr val="FFFF00"/>
                </a:highlight>
              </a:rPr>
              <a:t>Application Server Authentication</a:t>
            </a:r>
          </a:p>
          <a:p>
            <a:pPr lvl="1">
              <a:buFont typeface="Symbol" pitchFamily="2" charset="2"/>
              <a:buChar char="-"/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Time-to-live</a:t>
            </a:r>
          </a:p>
          <a:p>
            <a:pPr lvl="1">
              <a:buFont typeface="Symbol" pitchFamily="2" charset="2"/>
              <a:buChar char="-"/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Urgency</a:t>
            </a:r>
          </a:p>
          <a:p>
            <a:pPr lvl="1">
              <a:buFont typeface="Symbol" pitchFamily="2" charset="2"/>
              <a:buChar char="-"/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Push message receipts</a:t>
            </a:r>
          </a:p>
          <a:p>
            <a:pPr lvl="1">
              <a:buFont typeface="Symbol" pitchFamily="2" charset="2"/>
              <a:buChar char="-"/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Replacing/Updating Push Messages</a:t>
            </a:r>
          </a:p>
          <a:p>
            <a:pPr lvl="1"/>
            <a:endParaRPr lang="en-GB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/>
            <a:endParaRPr lang="en-GB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929375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1C3"/>
      </a:accent1>
      <a:accent2>
        <a:srgbClr val="355EA7"/>
      </a:accent2>
      <a:accent3>
        <a:srgbClr val="9450B8"/>
      </a:accent3>
      <a:accent4>
        <a:srgbClr val="F3D97C"/>
      </a:accent4>
      <a:accent5>
        <a:srgbClr val="4BACDB"/>
      </a:accent5>
      <a:accent6>
        <a:srgbClr val="DF0069"/>
      </a:accent6>
      <a:hlink>
        <a:srgbClr val="8BB68E"/>
      </a:hlink>
      <a:folHlink>
        <a:srgbClr val="63656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2029</Words>
  <Application>Microsoft Macintosh PowerPoint</Application>
  <PresentationFormat>Breitbild</PresentationFormat>
  <Paragraphs>336</Paragraphs>
  <Slides>23</Slides>
  <Notes>3</Notes>
  <HiddenSlides>5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32" baseType="lpstr">
      <vt:lpstr>Arial</vt:lpstr>
      <vt:lpstr>Calibri</vt:lpstr>
      <vt:lpstr>Liberation Mono</vt:lpstr>
      <vt:lpstr>Liberation Sans</vt:lpstr>
      <vt:lpstr>Roboto</vt:lpstr>
      <vt:lpstr>Symbol</vt:lpstr>
      <vt:lpstr>System Font Regular</vt:lpstr>
      <vt:lpstr>Wingdings</vt:lpstr>
      <vt:lpstr>Office Theme</vt:lpstr>
      <vt:lpstr>Workshop</vt:lpstr>
      <vt:lpstr>Problem Statement</vt:lpstr>
      <vt:lpstr>Goal of This Workshop</vt:lpstr>
      <vt:lpstr>Topics For This Workshop</vt:lpstr>
      <vt:lpstr>What is out there</vt:lpstr>
      <vt:lpstr>Beware</vt:lpstr>
      <vt:lpstr>Similarities</vt:lpstr>
      <vt:lpstr>Proposal</vt:lpstr>
      <vt:lpstr>Proposal</vt:lpstr>
      <vt:lpstr>Proposal</vt:lpstr>
      <vt:lpstr>Proposal – Necessary Changes to UnifiedPush</vt:lpstr>
      <vt:lpstr>VAPID: Voluntary Application Server Identification</vt:lpstr>
      <vt:lpstr>PowerPoint-Präsentation</vt:lpstr>
      <vt:lpstr>Proposal – OEMs</vt:lpstr>
      <vt:lpstr>Proposal – 3rd Parties</vt:lpstr>
      <vt:lpstr>Outlook</vt:lpstr>
      <vt:lpstr>Thank you!</vt:lpstr>
      <vt:lpstr>Backup</vt:lpstr>
      <vt:lpstr>Time to live (TTL)</vt:lpstr>
      <vt:lpstr>Urgency/Priority</vt:lpstr>
      <vt:lpstr>Push message receipts</vt:lpstr>
      <vt:lpstr>Encryption</vt:lpstr>
      <vt:lpstr>Replace push messages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Bowers</dc:creator>
  <cp:lastModifiedBy>Galanis Maximilian, DE-411</cp:lastModifiedBy>
  <cp:revision>194</cp:revision>
  <dcterms:created xsi:type="dcterms:W3CDTF">2021-09-21T14:14:34Z</dcterms:created>
  <dcterms:modified xsi:type="dcterms:W3CDTF">2024-01-30T07:31:20Z</dcterms:modified>
</cp:coreProperties>
</file>