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5" r:id="rId4"/>
  </p:sldMasterIdLst>
  <p:notesMasterIdLst>
    <p:notesMasterId r:id="rId18"/>
  </p:notesMasterIdLst>
  <p:handoutMasterIdLst>
    <p:handoutMasterId r:id="rId19"/>
  </p:handoutMasterIdLst>
  <p:sldIdLst>
    <p:sldId id="377" r:id="rId5"/>
    <p:sldId id="2147378276" r:id="rId6"/>
    <p:sldId id="2147378275" r:id="rId7"/>
    <p:sldId id="2147378266" r:id="rId8"/>
    <p:sldId id="2147378267" r:id="rId9"/>
    <p:sldId id="2147378268" r:id="rId10"/>
    <p:sldId id="2147378269" r:id="rId11"/>
    <p:sldId id="2147378257" r:id="rId12"/>
    <p:sldId id="2147378270" r:id="rId13"/>
    <p:sldId id="2147378272" r:id="rId14"/>
    <p:sldId id="2147378277" r:id="rId15"/>
    <p:sldId id="2147378273" r:id="rId16"/>
    <p:sldId id="2147378274" r:id="rId17"/>
  </p:sldIdLst>
  <p:sldSz cx="12192000" cy="6858000"/>
  <p:notesSz cx="6858000" cy="9144000"/>
  <p:custDataLst>
    <p:tags r:id="rId20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nerbeck Anke, CB-1" initials="DAC" lastIdx="16" clrIdx="0">
    <p:extLst>
      <p:ext uri="{19B8F6BF-5375-455C-9EA6-DF929625EA0E}">
        <p15:presenceInfo xmlns:p15="http://schemas.microsoft.com/office/powerpoint/2012/main" userId="S::anke.dannerbeck@bmwgroup.com::fd0449d5-378d-4b92-af7e-1dec4ec42989" providerId="AD"/>
      </p:ext>
    </p:extLst>
  </p:cmAuthor>
  <p:cmAuthor id="2" name="Mazur Karen, AU-1" initials="MKA" lastIdx="21" clrIdx="1">
    <p:extLst>
      <p:ext uri="{19B8F6BF-5375-455C-9EA6-DF929625EA0E}">
        <p15:presenceInfo xmlns:p15="http://schemas.microsoft.com/office/powerpoint/2012/main" userId="Mazur Karen, AU-1" providerId="None"/>
      </p:ext>
    </p:extLst>
  </p:cmAuthor>
  <p:cmAuthor id="3" name="Karen" initials="K" lastIdx="1" clrIdx="2">
    <p:extLst>
      <p:ext uri="{19B8F6BF-5375-455C-9EA6-DF929625EA0E}">
        <p15:presenceInfo xmlns:p15="http://schemas.microsoft.com/office/powerpoint/2012/main" userId="Kar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6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C083E6E3-FA7D-4D7B-A595-EF9225AFEA82}"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/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/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22" autoAdjust="0"/>
    <p:restoredTop sz="54558" autoAdjust="0"/>
  </p:normalViewPr>
  <p:slideViewPr>
    <p:cSldViewPr snapToGrid="0">
      <p:cViewPr varScale="1">
        <p:scale>
          <a:sx n="66" d="100"/>
          <a:sy n="66" d="100"/>
        </p:scale>
        <p:origin x="3424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77" d="100"/>
          <a:sy n="77" d="100"/>
        </p:scale>
        <p:origin x="398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BMWGroupTN Condensed" pitchFamily="50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581A5-E4C6-4927-B3C0-8FAA582B9D53}" type="datetimeFigureOut">
              <a:rPr lang="de-DE" smtClean="0">
                <a:latin typeface="BMWGroupTN Condensed" pitchFamily="50" charset="0"/>
              </a:rPr>
              <a:t>24.02.25</a:t>
            </a:fld>
            <a:endParaRPr lang="de-DE" dirty="0">
              <a:latin typeface="BMWGroupTN Condensed" pitchFamily="50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BMWGroupTN Condensed" pitchFamily="50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B3B58-435A-4CAB-BEDA-B203A898BBFC}" type="slidenum">
              <a:rPr lang="de-DE" smtClean="0">
                <a:latin typeface="BMWGroupTN Condensed" pitchFamily="50" charset="0"/>
              </a:rPr>
              <a:t>‹#›</a:t>
            </a:fld>
            <a:endParaRPr lang="de-DE" dirty="0">
              <a:latin typeface="BMWGroupTN Condensed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4551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latin typeface="BMWGroupTN Condensed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latin typeface="BMWGroupTN Condensed" pitchFamily="50" charset="0"/>
              </a:defRPr>
            </a:lvl1pPr>
          </a:lstStyle>
          <a:p>
            <a:fld id="{C9ACC0F7-209C-4EE4-A1D5-BFF0CBCA9BC3}" type="datetimeFigureOut">
              <a:rPr lang="de-DE" smtClean="0"/>
              <a:pPr/>
              <a:t>24.02.25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latin typeface="BMWGroupTN Condensed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latin typeface="BMWGroupTN Condensed" pitchFamily="50" charset="0"/>
              </a:defRPr>
            </a:lvl1pPr>
          </a:lstStyle>
          <a:p>
            <a:fld id="{845B7A2B-9D63-4AB1-9A7A-EE5F3179648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22659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231824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5B7A2B-9D63-4AB1-9A7A-EE5F31796489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912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8E9EBD-C06A-EF75-367F-635B433E73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4E39A9-A61B-78F1-614F-03AEB60C22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F6B53F-6689-5FDD-C3E7-1BAFC706D2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44C405-303E-5B29-63CE-EBB2AD1576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5B7A2B-9D63-4AB1-9A7A-EE5F31796489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0863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5B7A2B-9D63-4AB1-9A7A-EE5F31796489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97390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5B7A2B-9D63-4AB1-9A7A-EE5F31796489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2831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66696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5B7A2B-9D63-4AB1-9A7A-EE5F31796489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8723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5B7A2B-9D63-4AB1-9A7A-EE5F31796489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9438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5B7A2B-9D63-4AB1-9A7A-EE5F31796489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2279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5B7A2B-9D63-4AB1-9A7A-EE5F31796489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23391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5B7A2B-9D63-4AB1-9A7A-EE5F31796489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5240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5B7A2B-9D63-4AB1-9A7A-EE5F31796489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3467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5B7A2B-9D63-4AB1-9A7A-EE5F31796489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5073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Relationship Id="rId4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4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4" Type="http://schemas.openxmlformats.org/officeDocument/2006/relationships/image" Target="../media/image1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1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Relationship Id="rId4" Type="http://schemas.openxmlformats.org/officeDocument/2006/relationships/image" Target="../media/image1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Full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E701C665-C272-490E-8A21-0107CBA54ED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22916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E701C665-C272-490E-8A21-0107CBA54E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>
            <a:extLst>
              <a:ext uri="{FF2B5EF4-FFF2-40B4-BE49-F238E27FC236}">
                <a16:creationId xmlns:a16="http://schemas.microsoft.com/office/drawing/2014/main" id="{4E0EF039-EC0F-446F-B82A-2FB6C817C8A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12192000" cy="6572262"/>
          </a:xfrm>
          <a:gradFill>
            <a:gsLst>
              <a:gs pos="100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</a:gradFill>
        </p:spPr>
        <p:txBody>
          <a:bodyPr/>
          <a:lstStyle>
            <a:lvl1pPr marL="0" indent="0" rtl="0">
              <a:lnSpc>
                <a:spcPct val="100000"/>
              </a:lnSpc>
              <a:spcAft>
                <a:spcPts val="600"/>
              </a:spcAft>
              <a:buNone/>
              <a:defRPr/>
            </a:lvl1pPr>
          </a:lstStyle>
          <a:p>
            <a:r>
              <a:rPr lang="de-DE" noProof="0"/>
              <a:t> </a:t>
            </a:r>
          </a:p>
        </p:txBody>
      </p:sp>
      <p:sp>
        <p:nvSpPr>
          <p:cNvPr id="14" name="Textplatzhalter 14">
            <a:extLst>
              <a:ext uri="{FF2B5EF4-FFF2-40B4-BE49-F238E27FC236}">
                <a16:creationId xmlns:a16="http://schemas.microsoft.com/office/drawing/2014/main" id="{88DEDB73-663D-4E69-BA2A-A35D3F0824E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537701" y="5887328"/>
            <a:ext cx="2654300" cy="419100"/>
          </a:xfrm>
          <a:custGeom>
            <a:avLst/>
            <a:gdLst>
              <a:gd name="connsiteX0" fmla="*/ 262299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125" h="363401">
                <a:moveTo>
                  <a:pt x="203807" y="0"/>
                </a:moveTo>
                <a:lnTo>
                  <a:pt x="1762125" y="0"/>
                </a:lnTo>
                <a:lnTo>
                  <a:pt x="1762125" y="363401"/>
                </a:lnTo>
                <a:lnTo>
                  <a:pt x="0" y="363401"/>
                </a:lnTo>
                <a:lnTo>
                  <a:pt x="203807" y="0"/>
                </a:lnTo>
                <a:close/>
              </a:path>
            </a:pathLst>
          </a:custGeom>
          <a:solidFill>
            <a:schemeClr val="tx2"/>
          </a:solidFill>
          <a:ln w="19050">
            <a:noFill/>
            <a:miter lim="800000"/>
          </a:ln>
          <a:effectLst>
            <a:outerShdw dist="25400" dir="14400000" algn="b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432054" tIns="72000" rIns="504000" bIns="72000" rtlCol="0" anchor="ctr" anchorCtr="0">
            <a:noAutofit/>
          </a:bodyPr>
          <a:lstStyle>
            <a:lvl1pPr marL="0" indent="0">
              <a:spcAft>
                <a:spcPts val="0"/>
              </a:spcAft>
              <a:buFontTx/>
              <a:buNone/>
              <a:defRPr lang="de-DE" sz="1800" dirty="0">
                <a:solidFill>
                  <a:schemeClr val="bg1"/>
                </a:solidFill>
              </a:defRPr>
            </a:lvl1pPr>
          </a:lstStyle>
          <a:p>
            <a:pPr marL="0" lvl="0"/>
            <a:r>
              <a:rPr lang="de-DE" err="1"/>
              <a:t>Dept</a:t>
            </a:r>
            <a:r>
              <a:rPr lang="de-DE"/>
              <a:t>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0" y="3837978"/>
            <a:ext cx="12192000" cy="1376513"/>
          </a:xfrm>
          <a:noFill/>
        </p:spPr>
        <p:txBody>
          <a:bodyPr vert="horz" wrap="square" lIns="572400" tIns="72000" rIns="572400" bIns="72000" anchor="b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/>
              <a:t>presentation title, two lines maximum.</a:t>
            </a:r>
            <a:br>
              <a:rPr lang="en-US" noProof="0"/>
            </a:br>
            <a:r>
              <a:rPr lang="en-US" noProof="0"/>
              <a:t>text can be moved vertically.</a:t>
            </a:r>
            <a:endParaRPr lang="de-DE" noProof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0" y="5311365"/>
            <a:ext cx="12192000" cy="453183"/>
          </a:xfrm>
          <a:prstGeom prst="rect">
            <a:avLst/>
          </a:prstGeom>
          <a:noFill/>
        </p:spPr>
        <p:txBody>
          <a:bodyPr wrap="square" lIns="572400" tIns="72000" rIns="572400" bIns="72000">
            <a:spAutoFit/>
          </a:bodyPr>
          <a:lstStyle>
            <a:lvl1pPr marL="0" indent="0" algn="l" rtl="0">
              <a:lnSpc>
                <a:spcPct val="100000"/>
              </a:lnSpc>
              <a:spcAft>
                <a:spcPts val="0"/>
              </a:spcAft>
              <a:buNone/>
              <a:defRPr sz="2000" b="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err="1"/>
              <a:t>SubTitle</a:t>
            </a:r>
            <a:r>
              <a:rPr lang="de-DE" noProof="0"/>
              <a:t>,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</a:t>
            </a:r>
            <a:r>
              <a:rPr lang="en-US" noProof="0"/>
              <a:t>maximum</a:t>
            </a:r>
            <a:r>
              <a:rPr lang="de-DE" noProof="0"/>
              <a:t>.</a:t>
            </a:r>
          </a:p>
        </p:txBody>
      </p:sp>
      <p:sp>
        <p:nvSpPr>
          <p:cNvPr id="17" name="SmartArt-Platzhalter 6">
            <a:extLst>
              <a:ext uri="{FF2B5EF4-FFF2-40B4-BE49-F238E27FC236}">
                <a16:creationId xmlns:a16="http://schemas.microsoft.com/office/drawing/2014/main" id="{BEF5298C-10DE-4459-A25C-6BF3ABC562A5}"/>
              </a:ext>
            </a:extLst>
          </p:cNvPr>
          <p:cNvSpPr>
            <a:spLocks noGrp="1" noChangeAspect="1"/>
          </p:cNvSpPr>
          <p:nvPr>
            <p:ph type="dgm" sz="quarter" idx="24" hasCustomPrompt="1"/>
          </p:nvPr>
        </p:nvSpPr>
        <p:spPr>
          <a:xfrm>
            <a:off x="572400" y="572399"/>
            <a:ext cx="1099906" cy="572400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8" name="SmartArt-Platzhalter 4">
            <a:extLst>
              <a:ext uri="{FF2B5EF4-FFF2-40B4-BE49-F238E27FC236}">
                <a16:creationId xmlns:a16="http://schemas.microsoft.com/office/drawing/2014/main" id="{FCCF42BF-D9E0-4820-BABA-DAF1A43D227B}"/>
              </a:ext>
            </a:extLst>
          </p:cNvPr>
          <p:cNvSpPr>
            <a:spLocks noGrp="1" noChangeAspect="1"/>
          </p:cNvSpPr>
          <p:nvPr>
            <p:ph type="dgm" sz="quarter" idx="23" hasCustomPrompt="1"/>
          </p:nvPr>
        </p:nvSpPr>
        <p:spPr>
          <a:xfrm>
            <a:off x="9947294" y="572400"/>
            <a:ext cx="1672306" cy="572400"/>
          </a:xfr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C8B21A6-8453-43A9-BD65-C40990DB6E0F}"/>
              </a:ext>
            </a:extLst>
          </p:cNvPr>
          <p:cNvSpPr/>
          <p:nvPr userDrawn="1"/>
        </p:nvSpPr>
        <p:spPr bwMode="white">
          <a:xfrm>
            <a:off x="11001080" y="6608189"/>
            <a:ext cx="1190920" cy="249811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156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9" userDrawn="1">
          <p15:clr>
            <a:srgbClr val="FBAE40"/>
          </p15:clr>
        </p15:guide>
        <p15:guide id="2" pos="732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F7C54160-9C46-4866-882D-50B5C096B17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666127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F7C54160-9C46-4866-882D-50B5C096B1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Inhaltsplatzhalter 3">
            <a:extLst>
              <a:ext uri="{FF2B5EF4-FFF2-40B4-BE49-F238E27FC236}">
                <a16:creationId xmlns:a16="http://schemas.microsoft.com/office/drawing/2014/main" id="{3988BB4E-F1CA-4BC0-993D-C218662BA852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116069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0D7FB171-0CB4-4740-8625-DD15BF1FF8D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02508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6" name="Inhaltsplatzhalter 1">
            <a:extLst>
              <a:ext uri="{FF2B5EF4-FFF2-40B4-BE49-F238E27FC236}">
                <a16:creationId xmlns:a16="http://schemas.microsoft.com/office/drawing/2014/main" id="{51462A60-9CA1-461B-A29A-E91D63B609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6605060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7" userDrawn="1">
          <p15:clr>
            <a:srgbClr val="FBAE40"/>
          </p15:clr>
        </p15:guide>
        <p15:guide id="4" pos="4978" userDrawn="1">
          <p15:clr>
            <a:srgbClr val="FBAE40"/>
          </p15:clr>
        </p15:guide>
        <p15:guide id="5" pos="2710" userDrawn="1">
          <p15:clr>
            <a:srgbClr val="FBAE40"/>
          </p15:clr>
        </p15:guide>
        <p15:guide id="6" pos="5111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2562CC6E-EDA2-4F9E-A09B-A2E54AB188C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910173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2562CC6E-EDA2-4F9E-A09B-A2E54AB188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Inhaltsplatzhalter 4">
            <a:extLst>
              <a:ext uri="{FF2B5EF4-FFF2-40B4-BE49-F238E27FC236}">
                <a16:creationId xmlns:a16="http://schemas.microsoft.com/office/drawing/2014/main" id="{8BA2F5EE-5EBD-4514-8AF6-B05EC345392F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9069460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60EC06ED-6F07-4680-9AE2-23D7698B36DA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09289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027E4EC2-9005-40D4-918C-FD11293AE431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349118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8" name="Inhaltsplatzhalter 1">
            <a:extLst>
              <a:ext uri="{FF2B5EF4-FFF2-40B4-BE49-F238E27FC236}">
                <a16:creationId xmlns:a16="http://schemas.microsoft.com/office/drawing/2014/main" id="{CD857AE5-6C50-432B-94B7-EC5D4821331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6340684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5705" userDrawn="1">
          <p15:clr>
            <a:srgbClr val="FBAE40"/>
          </p15:clr>
        </p15:guide>
        <p15:guide id="7" pos="1977" userDrawn="1">
          <p15:clr>
            <a:srgbClr val="FBAE40"/>
          </p15:clr>
        </p15:guide>
        <p15:guide id="8" pos="2104" userDrawn="1">
          <p15:clr>
            <a:srgbClr val="FBAE40"/>
          </p15:clr>
        </p15:guide>
        <p15:guide id="9" pos="3777" userDrawn="1">
          <p15:clr>
            <a:srgbClr val="FBAE40"/>
          </p15:clr>
        </p15:guide>
        <p15:guide id="10" pos="3905" userDrawn="1">
          <p15:clr>
            <a:srgbClr val="FBAE40"/>
          </p15:clr>
        </p15:guide>
        <p15:guide id="11" pos="557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78D39B1E-A015-4084-940D-8BBABCAACD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82133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78D39B1E-A015-4084-940D-8BBABCAACD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Inhaltsplatzhalter 4"/>
          <p:cNvSpPr>
            <a:spLocks noGrp="1"/>
          </p:cNvSpPr>
          <p:nvPr>
            <p:ph sz="quarter" idx="13" hasCustomPrompt="1"/>
          </p:nvPr>
        </p:nvSpPr>
        <p:spPr>
          <a:xfrm>
            <a:off x="6317289" y="3968784"/>
            <a:ext cx="5396342" cy="233994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8" name="Inhaltsplatzhalter 3"/>
          <p:cNvSpPr>
            <a:spLocks noGrp="1"/>
          </p:cNvSpPr>
          <p:nvPr>
            <p:ph sz="quarter" idx="12" hasCustomPrompt="1"/>
          </p:nvPr>
        </p:nvSpPr>
        <p:spPr>
          <a:xfrm>
            <a:off x="488947" y="3968784"/>
            <a:ext cx="5396342" cy="233994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6" name="Inhaltsplatzhalter 2"/>
          <p:cNvSpPr>
            <a:spLocks noGrp="1"/>
          </p:cNvSpPr>
          <p:nvPr>
            <p:ph sz="quarter" idx="11" hasCustomPrompt="1"/>
          </p:nvPr>
        </p:nvSpPr>
        <p:spPr>
          <a:xfrm>
            <a:off x="6317289" y="1413932"/>
            <a:ext cx="5396342" cy="233885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4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488947" y="1413932"/>
            <a:ext cx="5396342" cy="233885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3978954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3711" userDrawn="1">
          <p15:clr>
            <a:srgbClr val="FBAE40"/>
          </p15:clr>
        </p15:guide>
        <p15:guide id="14" pos="3977" userDrawn="1">
          <p15:clr>
            <a:srgbClr val="FBAE40"/>
          </p15:clr>
        </p15:guide>
        <p15:guide id="15" orient="horz" pos="2365" userDrawn="1">
          <p15:clr>
            <a:srgbClr val="FBAE40"/>
          </p15:clr>
        </p15:guide>
        <p15:guide id="16" orient="horz" pos="250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54C7F330-3D64-4FB0-93F8-C1BA49AFA82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25357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54C7F330-3D64-4FB0-93F8-C1BA49AFA8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927600" algn="l"/>
              </a:tabLs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DF2DED3-0602-4827-AE5B-D7DA542659F4}"/>
              </a:ext>
            </a:extLst>
          </p:cNvPr>
          <p:cNvSpPr>
            <a:spLocks/>
          </p:cNvSpPr>
          <p:nvPr userDrawn="1"/>
        </p:nvSpPr>
        <p:spPr>
          <a:xfrm>
            <a:off x="0" y="1244598"/>
            <a:ext cx="12192000" cy="5326065"/>
          </a:xfrm>
          <a:prstGeom prst="rect">
            <a:avLst/>
          </a:prstGeom>
          <a:gradFill>
            <a:gsLst>
              <a:gs pos="1000">
                <a:schemeClr val="accent4"/>
              </a:gs>
              <a:gs pos="100000">
                <a:schemeClr val="accent6"/>
              </a:gs>
            </a:gsLst>
            <a:lin ang="5400000" scaled="0"/>
          </a:gradFill>
        </p:spPr>
        <p:txBody>
          <a:bodyPr vert="horz" lIns="0" tIns="0" rIns="0" bIns="720000" rtlCol="0" anchor="ctr" anchorCtr="0">
            <a:noAutofit/>
          </a:bodyPr>
          <a:lstStyle/>
          <a:p>
            <a:pPr lv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7884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F2FD9A65-9362-4228-B368-164FA84D170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565250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F2FD9A65-9362-4228-B368-164FA84D17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6316130" y="1413933"/>
            <a:ext cx="539750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4" name="Bildplatzhalter 1">
            <a:extLst>
              <a:ext uri="{FF2B5EF4-FFF2-40B4-BE49-F238E27FC236}">
                <a16:creationId xmlns:a16="http://schemas.microsoft.com/office/drawing/2014/main" id="{5730C142-F37E-4F0E-997D-1B4882F0DF6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13933"/>
            <a:ext cx="5886447" cy="4894792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6274417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1" pos="3713" userDrawn="1">
          <p15:clr>
            <a:srgbClr val="FBAE40"/>
          </p15:clr>
        </p15:guide>
        <p15:guide id="12" pos="3969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E3B85CB-7648-45C2-8AA4-9F501EFD045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47526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4E3B85CB-7648-45C2-8AA4-9F501EFD04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488947" y="1413933"/>
            <a:ext cx="539750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5" name="Bildplatzhalter 3">
            <a:extLst>
              <a:ext uri="{FF2B5EF4-FFF2-40B4-BE49-F238E27FC236}">
                <a16:creationId xmlns:a16="http://schemas.microsoft.com/office/drawing/2014/main" id="{5FB2A3B7-A796-4B19-828B-216A63DF688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05553" y="1413933"/>
            <a:ext cx="5886447" cy="4894792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039621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9" pos="3713">
          <p15:clr>
            <a:srgbClr val="FBAE40"/>
          </p15:clr>
        </p15:guide>
        <p15:guide id="10" pos="3969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8ECEF4E8-D1ED-4741-8EA5-2F059DE1A83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541619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8ECEF4E8-D1ED-4741-8EA5-2F059DE1A8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2">
            <a:extLst>
              <a:ext uri="{FF2B5EF4-FFF2-40B4-BE49-F238E27FC236}">
                <a16:creationId xmlns:a16="http://schemas.microsoft.com/office/drawing/2014/main" id="{21DD1C87-BB96-419F-854D-07AA4BC5BBB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17289" y="1413933"/>
            <a:ext cx="5396342" cy="2338866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7" name="Bildplatzhalter 1">
            <a:extLst>
              <a:ext uri="{FF2B5EF4-FFF2-40B4-BE49-F238E27FC236}">
                <a16:creationId xmlns:a16="http://schemas.microsoft.com/office/drawing/2014/main" id="{002A9939-48F2-4545-B99B-4FBDD4F4661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88947" y="1413933"/>
            <a:ext cx="5396342" cy="2338866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21A07BCC-CBB3-45C5-871C-CEC015A95C5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968797"/>
            <a:ext cx="5397501" cy="2339927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4842ABB0-6221-4430-AD7F-233AE6B84AB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316130" y="3968798"/>
            <a:ext cx="5397501" cy="2339927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8257827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3977" userDrawn="1">
          <p15:clr>
            <a:srgbClr val="FBAE40"/>
          </p15:clr>
        </p15:guide>
        <p15:guide id="14" pos="3713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8C59CFA-1435-478E-96A7-9D9FDB54C8F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58118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8C59CFA-1435-478E-96A7-9D9FDB54C8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Bildplatzhalter 3">
            <a:extLst>
              <a:ext uri="{FF2B5EF4-FFF2-40B4-BE49-F238E27FC236}">
                <a16:creationId xmlns:a16="http://schemas.microsoft.com/office/drawing/2014/main" id="{C1CC7D62-9893-4BEA-8A91-B49BF94C361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16069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D8F13227-C5D1-4782-B063-BEEC402A95A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02508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9" name="Bildplatzhalter 1">
            <a:extLst>
              <a:ext uri="{FF2B5EF4-FFF2-40B4-BE49-F238E27FC236}">
                <a16:creationId xmlns:a16="http://schemas.microsoft.com/office/drawing/2014/main" id="{8E88005D-BECE-427C-8BF8-4FB5D6607AF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88947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F618BC1E-BA4B-4C2D-9055-151550F257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17" name="Inhaltsplatzhalter 1">
            <a:extLst>
              <a:ext uri="{FF2B5EF4-FFF2-40B4-BE49-F238E27FC236}">
                <a16:creationId xmlns:a16="http://schemas.microsoft.com/office/drawing/2014/main" id="{39749FF8-9C62-429D-B248-147D3882DD4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02508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0B2A38E1-027A-4A9E-9C3E-5F354A4A6ADC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8116069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2146487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2577" userDrawn="1">
          <p15:clr>
            <a:srgbClr val="FBAE40"/>
          </p15:clr>
        </p15:guide>
        <p15:guide id="14" pos="2710" userDrawn="1">
          <p15:clr>
            <a:srgbClr val="FBAE40"/>
          </p15:clr>
        </p15:guide>
        <p15:guide id="15" pos="4978" userDrawn="1">
          <p15:clr>
            <a:srgbClr val="FBAE40"/>
          </p15:clr>
        </p15:guide>
        <p15:guide id="16" pos="511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B11DD4F3-1611-4813-B014-B6F6B1F774E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624047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B11DD4F3-1611-4813-B014-B6F6B1F774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A143C20-52BF-4891-994E-588F799371B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069460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15" name="Bildplatzhalter 3">
            <a:extLst>
              <a:ext uri="{FF2B5EF4-FFF2-40B4-BE49-F238E27FC236}">
                <a16:creationId xmlns:a16="http://schemas.microsoft.com/office/drawing/2014/main" id="{9B1A1B6B-6B2F-4D5A-91A8-C5161E45AB0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9289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13" name="Bildplatzhalter 2">
            <a:extLst>
              <a:ext uri="{FF2B5EF4-FFF2-40B4-BE49-F238E27FC236}">
                <a16:creationId xmlns:a16="http://schemas.microsoft.com/office/drawing/2014/main" id="{073F01E6-A077-4F39-A94E-9EFE54D2E4E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349118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11" name="Bildplatzhalter 1">
            <a:extLst>
              <a:ext uri="{FF2B5EF4-FFF2-40B4-BE49-F238E27FC236}">
                <a16:creationId xmlns:a16="http://schemas.microsoft.com/office/drawing/2014/main" id="{320CFD8C-6A4A-4FAB-822D-054B82DCFD4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8947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6CE7BB11-9C21-456E-83D7-62B9D458E21E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27E42A5D-C99D-4B3C-99B7-053CF69A119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349118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1" name="Inhaltsplatzhalter 1">
            <a:extLst>
              <a:ext uri="{FF2B5EF4-FFF2-40B4-BE49-F238E27FC236}">
                <a16:creationId xmlns:a16="http://schemas.microsoft.com/office/drawing/2014/main" id="{7DCDE22D-7C60-4E83-A6E8-C458BFB9DFCA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09289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BC839F12-6E68-4D1C-B187-9307DD85F162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069460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296047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5" pos="1977" userDrawn="1">
          <p15:clr>
            <a:srgbClr val="FBAE40"/>
          </p15:clr>
        </p15:guide>
        <p15:guide id="16" pos="2104" userDrawn="1">
          <p15:clr>
            <a:srgbClr val="FBAE40"/>
          </p15:clr>
        </p15:guide>
        <p15:guide id="17" pos="3911" userDrawn="1">
          <p15:clr>
            <a:srgbClr val="FBAE40"/>
          </p15:clr>
        </p15:guide>
        <p15:guide id="18" pos="3777" userDrawn="1">
          <p15:clr>
            <a:srgbClr val="FBAE40"/>
          </p15:clr>
        </p15:guide>
        <p15:guide id="19" pos="5711" userDrawn="1">
          <p15:clr>
            <a:srgbClr val="FBAE40"/>
          </p15:clr>
        </p15:guide>
        <p15:guide id="20" pos="5576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85183DF9-0121-47E6-9B72-30EF7AB86CD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95770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85183DF9-0121-47E6-9B72-30EF7AB86C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Bildplatzhalter 1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570482"/>
          </a:xfrm>
          <a:gradFill>
            <a:gsLst>
              <a:gs pos="100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</a:gradFill>
        </p:spPr>
        <p:txBody>
          <a:bodyPr vert="horz" lIns="0" tIns="0" rIns="0" bIns="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de-DE" noProof="0"/>
            </a:lvl1pPr>
          </a:lstStyle>
          <a:p>
            <a:pPr marL="0" lvl="0" indent="0">
              <a:buNone/>
            </a:pPr>
            <a:r>
              <a:rPr lang="de-DE" noProof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412875"/>
            <a:ext cx="12202578" cy="1449216"/>
          </a:xfrm>
          <a:noFill/>
        </p:spPr>
        <p:txBody>
          <a:bodyPr vert="horz" lIns="572400" tIns="108000" rIns="572400" bIns="108000"/>
          <a:lstStyle>
            <a:lvl1pPr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Key Note </a:t>
            </a:r>
            <a:r>
              <a:rPr lang="de-DE" noProof="0" dirty="0" err="1"/>
              <a:t>slide</a:t>
            </a:r>
            <a:r>
              <a:rPr lang="de-DE" noProof="0" dirty="0"/>
              <a:t> </a:t>
            </a:r>
            <a:r>
              <a:rPr lang="de-DE" noProof="0" dirty="0" err="1"/>
              <a:t>with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without</a:t>
            </a:r>
            <a:r>
              <a:rPr lang="de-DE" noProof="0" dirty="0"/>
              <a:t> Picture. </a:t>
            </a:r>
            <a:br>
              <a:rPr lang="de-DE" noProof="0" dirty="0"/>
            </a:br>
            <a:r>
              <a:rPr lang="de-DE" noProof="0" dirty="0"/>
              <a:t>(Short!) Text </a:t>
            </a:r>
            <a:r>
              <a:rPr lang="de-DE" noProof="0" dirty="0" err="1"/>
              <a:t>can</a:t>
            </a:r>
            <a:r>
              <a:rPr lang="de-DE" noProof="0" dirty="0"/>
              <a:t> </a:t>
            </a:r>
            <a:r>
              <a:rPr lang="de-DE" noProof="0" dirty="0" err="1"/>
              <a:t>be</a:t>
            </a:r>
            <a:r>
              <a:rPr lang="de-DE" noProof="0" dirty="0"/>
              <a:t> </a:t>
            </a:r>
            <a:r>
              <a:rPr lang="de-DE" noProof="0" dirty="0" err="1"/>
              <a:t>moved</a:t>
            </a:r>
            <a:r>
              <a:rPr lang="de-DE" noProof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40039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| Half Area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EF5BEF2A-9A1E-4EAC-B0F5-2DDB471F424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44460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EF5BEF2A-9A1E-4EAC-B0F5-2DDB471F42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26B223D4-141A-4CF8-A0E8-2BDBE75FE8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422302"/>
            <a:ext cx="6369154" cy="1144352"/>
          </a:xfrm>
        </p:spPr>
        <p:txBody>
          <a:bodyPr wrap="square" lIns="0" tIns="0" rIns="0" bIns="0">
            <a:spAutoFit/>
          </a:bodyPr>
          <a:lstStyle>
            <a:lvl1pPr marL="0" indent="0" rtl="0">
              <a:lnSpc>
                <a:spcPct val="100000"/>
              </a:lnSpc>
              <a:buFontTx/>
              <a:buNone/>
              <a:defRPr sz="7200" b="1">
                <a:solidFill>
                  <a:schemeClr val="tx2"/>
                </a:solidFill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noProof="0" dirty="0"/>
              <a:t>A1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69518E7B-00FD-45A8-91EB-08EBB2BB7FA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343270" y="1"/>
            <a:ext cx="4848730" cy="6570481"/>
          </a:xfrm>
          <a:gradFill>
            <a:gsLst>
              <a:gs pos="1000">
                <a:schemeClr val="tx2"/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rtl="0">
              <a:lnSpc>
                <a:spcPct val="100000"/>
              </a:lnSpc>
              <a:buNone/>
              <a:defRPr lang="en-GB">
                <a:latin typeface="BMWGroupTN Condensed" pitchFamily="50" charset="0"/>
              </a:defRPr>
            </a:lvl1pPr>
          </a:lstStyle>
          <a:p>
            <a:pPr marL="0" lvl="0"/>
            <a:r>
              <a:rPr lang="de-DE" noProof="0" dirty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79808" y="2565951"/>
            <a:ext cx="6374130" cy="1846659"/>
          </a:xfrm>
          <a:noFill/>
        </p:spPr>
        <p:txBody>
          <a:bodyPr vert="horz" wrap="square" lIns="0" tIns="0" rIns="0" bIns="0" anchor="t" anchorCtr="0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b="0" cap="all" baseline="0">
                <a:solidFill>
                  <a:schemeClr val="tx1"/>
                </a:solidFill>
              </a:defRPr>
            </a:lvl1pPr>
          </a:lstStyle>
          <a:p>
            <a:r>
              <a:rPr lang="de-DE" noProof="0" dirty="0" err="1"/>
              <a:t>Divider</a:t>
            </a:r>
            <a:r>
              <a:rPr lang="de-DE" noProof="0" dirty="0"/>
              <a:t>.</a:t>
            </a:r>
            <a:br>
              <a:rPr lang="de-DE" noProof="0" dirty="0"/>
            </a:br>
            <a:r>
              <a:rPr lang="de-DE" noProof="0" dirty="0" err="1"/>
              <a:t>Coloured</a:t>
            </a:r>
            <a:r>
              <a:rPr lang="de-DE" noProof="0" dirty="0"/>
              <a:t> Area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br>
              <a:rPr lang="de-DE" noProof="0" dirty="0"/>
            </a:br>
            <a:r>
              <a:rPr lang="de-DE" noProof="0" dirty="0"/>
              <a:t>Picture on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right</a:t>
            </a:r>
            <a:r>
              <a:rPr lang="de-DE" noProof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813489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">
  <p:cSld name="Cover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5" descr="A picture containing background patter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5211" t="1084" r="16982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5896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7791" b="50607"/>
          <a:stretch/>
        </p:blipFill>
        <p:spPr>
          <a:xfrm rot="10800000" flipH="1">
            <a:off x="6959600" y="-34506"/>
            <a:ext cx="5232400" cy="217246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5"/>
          <p:cNvSpPr/>
          <p:nvPr/>
        </p:nvSpPr>
        <p:spPr>
          <a:xfrm>
            <a:off x="0" y="2167197"/>
            <a:ext cx="6959600" cy="2481943"/>
          </a:xfrm>
          <a:prstGeom prst="rect">
            <a:avLst/>
          </a:prstGeom>
          <a:gradFill>
            <a:gsLst>
              <a:gs pos="0">
                <a:srgbClr val="00B1C3">
                  <a:alpha val="54509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Google Shape;20;p5" descr="A picture containing graphical user interfac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20025" y="2898952"/>
            <a:ext cx="3524249" cy="114342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80402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">
  <p:cSld name="Content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6" descr="Picture 12"/>
          <p:cNvPicPr preferRelativeResize="0"/>
          <p:nvPr/>
        </p:nvPicPr>
        <p:blipFill rotWithShape="1">
          <a:blip r:embed="rId2">
            <a:alphaModFix/>
          </a:blip>
          <a:srcRect t="29536" r="6521"/>
          <a:stretch/>
        </p:blipFill>
        <p:spPr>
          <a:xfrm>
            <a:off x="10319993" y="0"/>
            <a:ext cx="1872007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6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Google Shape;27;p6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1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5374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EE7053F-DB9B-44B2-AD0F-3AB1F6CB571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631938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EE7053F-DB9B-44B2-AD0F-3AB1F6CB57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5953048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C568A48D-FC8F-4A69-A7C6-8F5625DC62B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39781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C568A48D-FC8F-4A69-A7C6-8F5625DC62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665323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1" pos="3704" userDrawn="1">
          <p15:clr>
            <a:srgbClr val="FBAE40"/>
          </p15:clr>
        </p15:guide>
        <p15:guide id="12" pos="397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5D995C9-90CA-4EE8-9DD8-83F67413969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79802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45D995C9-90CA-4EE8-9DD8-83F6741396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3628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141665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0">
          <p15:clr>
            <a:srgbClr val="FBAE40"/>
          </p15:clr>
        </p15:guide>
        <p15:guide id="2" pos="2712">
          <p15:clr>
            <a:srgbClr val="FBAE40"/>
          </p15:clr>
        </p15:guide>
        <p15:guide id="3" pos="5118">
          <p15:clr>
            <a:srgbClr val="FBAE40"/>
          </p15:clr>
        </p15:guide>
        <p15:guide id="4" pos="497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6A87CDE6-4D31-464C-B238-7EB6F6DBD0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268186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6A87CDE6-4D31-464C-B238-7EB6F6DBD0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366885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8">
          <p15:clr>
            <a:srgbClr val="FBAE40"/>
          </p15:clr>
        </p15:guide>
        <p15:guide id="2" pos="2111">
          <p15:clr>
            <a:srgbClr val="FBAE40"/>
          </p15:clr>
        </p15:guide>
        <p15:guide id="3" pos="3771">
          <p15:clr>
            <a:srgbClr val="FBAE40"/>
          </p15:clr>
        </p15:guide>
        <p15:guide id="4" pos="3915">
          <p15:clr>
            <a:srgbClr val="FBAE40"/>
          </p15:clr>
        </p15:guide>
        <p15:guide id="5" pos="5576">
          <p15:clr>
            <a:srgbClr val="FBAE40"/>
          </p15:clr>
        </p15:guide>
        <p15:guide id="6" pos="572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05645238-9DEC-4A72-9BA1-F517092FAE0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123228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05645238-9DEC-4A72-9BA1-F517092FAE0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6893063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4" pos="3704" userDrawn="1">
          <p15:clr>
            <a:srgbClr val="FBAE40"/>
          </p15:clr>
        </p15:guide>
        <p15:guide id="15" pos="3976" userDrawn="1">
          <p15:clr>
            <a:srgbClr val="FBAE40"/>
          </p15:clr>
        </p15:guide>
        <p15:guide id="16" orient="horz" pos="2500" userDrawn="1">
          <p15:clr>
            <a:srgbClr val="FBAE40"/>
          </p15:clr>
        </p15:guide>
        <p15:guide id="17" orient="horz" pos="236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1CCC0F5-E43D-4616-B7C4-E058ADB680B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5872884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1CCC0F5-E43D-4616-B7C4-E058ADB680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D9028297-F8A3-40B3-AA36-477ABB38F3E8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11224684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cap="all" baseline="0"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5680529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9873D050-8C41-4684-9B1D-81971AB52E6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365626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9873D050-8C41-4684-9B1D-81971AB52E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BA9CD6AC-9C73-4D8F-9F5C-1CF35772BD39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17288" y="1413933"/>
            <a:ext cx="5396342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4EA6A0CB-E01D-4647-9CEB-66AA9684281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6" y="1413933"/>
            <a:ext cx="5396342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1880990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pos="3711" userDrawn="1">
          <p15:clr>
            <a:srgbClr val="FBAE40"/>
          </p15:clr>
        </p15:guide>
        <p15:guide id="6" pos="397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09EE4F16-695E-4248-98E9-D0E744B1D25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3"/>
            </p:custDataLst>
            <p:extLst>
              <p:ext uri="{D42A27DB-BD31-4B8C-83A1-F6EECF244321}">
                <p14:modId xmlns:p14="http://schemas.microsoft.com/office/powerpoint/2010/main" val="37158572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4" imgW="344" imgH="344" progId="TCLayout.ActiveDocument.1">
                  <p:embed/>
                </p:oleObj>
              </mc:Choice>
              <mc:Fallback>
                <p:oleObj name="think-cell Folie" r:id="rId24" imgW="344" imgH="344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09EE4F16-695E-4248-98E9-D0E744B1D2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platzhalter 1"/>
          <p:cNvSpPr>
            <a:spLocks noGrp="1"/>
          </p:cNvSpPr>
          <p:nvPr>
            <p:ph type="body" idx="1"/>
          </p:nvPr>
        </p:nvSpPr>
        <p:spPr>
          <a:xfrm>
            <a:off x="488947" y="1413933"/>
            <a:ext cx="11224684" cy="48947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endParaRPr lang="de-DE" noProof="0"/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40011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</a:t>
            </a:r>
            <a:r>
              <a:rPr lang="de-DE" noProof="0" err="1"/>
              <a:t>Uppercase</a:t>
            </a:r>
            <a:r>
              <a:rPr lang="de-DE" noProof="0"/>
              <a:t>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A1E9D5-2DFB-E39E-F9AD-0A1EDFF7B103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11171238" y="63500"/>
            <a:ext cx="979487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800">
                <a:solidFill>
                  <a:srgbClr val="808080">
                    <a:alpha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 &amp; PARTNERS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BDFE45-82AB-D2F6-0D25-A59073CA133A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2036425" y="6764020"/>
            <a:ext cx="98425" cy="304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200">
                <a:solidFill>
                  <a:srgbClr val="FFFFFF">
                    <a:alpha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5acXjzUk</a:t>
            </a:r>
          </a:p>
        </p:txBody>
      </p:sp>
    </p:spTree>
    <p:extLst>
      <p:ext uri="{BB962C8B-B14F-4D97-AF65-F5344CB8AC3E}">
        <p14:creationId xmlns:p14="http://schemas.microsoft.com/office/powerpoint/2010/main" val="1288936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20" r:id="rId20"/>
    <p:sldLayoutId id="2147483721" r:id="rId2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600" b="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908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816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5724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7632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9540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6" pos="302" userDrawn="1">
          <p15:clr>
            <a:srgbClr val="F26B43"/>
          </p15:clr>
        </p15:guide>
        <p15:guide id="7" orient="horz" pos="217" userDrawn="1">
          <p15:clr>
            <a:srgbClr val="F26B43"/>
          </p15:clr>
        </p15:guide>
        <p15:guide id="8" pos="7378" userDrawn="1">
          <p15:clr>
            <a:srgbClr val="F26B43"/>
          </p15:clr>
        </p15:guide>
        <p15:guide id="9" orient="horz" pos="890" userDrawn="1">
          <p15:clr>
            <a:srgbClr val="F26B43"/>
          </p15:clr>
        </p15:guide>
        <p15:guide id="10" orient="horz" pos="3974" userDrawn="1">
          <p15:clr>
            <a:srgbClr val="F26B43"/>
          </p15:clr>
        </p15:guide>
        <p15:guide id="11" orient="horz" pos="41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cs.android.com/androidx/platform/frameworks/support/+/androidx-main:car/app/app-automotive/src/main/java/androidx/car/app/activity/ui/ErrorMessageView" TargetMode="Externa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issuetracker.google.com/issues/396334725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ource.android.com/docs/automotive/hmi/aosp_hos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cs.android.com/androidx/platform/frameworks/support/+/androidx-main:car/app/app-automotive/src/main/res/values/strings.x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cs.android.com/androidx/platform/frameworks/support/+/androidx-main:car/app/app-automotive/src/main/java/androidx/car/app/activity/ui/ErrorMessageView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cs.android.com/androidx/platform/frameworks/support/+/androidx-main:car/app/app-automotive/src/main/java/androidx/car/app/activity/ErrorHandler.java;drc=a775989d0657e5fcbd86bf7949d95a190deb2334;l=6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>
            <a:spLocks noGrp="1"/>
          </p:cNvSpPr>
          <p:nvPr>
            <p:ph type="ctrTitle"/>
          </p:nvPr>
        </p:nvSpPr>
        <p:spPr>
          <a:xfrm>
            <a:off x="355983" y="2507149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fontAlgn="ctr"/>
            <a:r>
              <a:rPr lang="en-US" b="0" dirty="0">
                <a:effectLst/>
                <a:latin typeface="Google Sans"/>
              </a:rPr>
              <a:t>GAS-related references coupled within Android for Cars library</a:t>
            </a:r>
            <a:br>
              <a:rPr lang="en-US" dirty="0"/>
            </a:br>
            <a:endParaRPr dirty="0"/>
          </a:p>
        </p:txBody>
      </p:sp>
      <p:sp>
        <p:nvSpPr>
          <p:cNvPr id="81" name="Google Shape;81;p1"/>
          <p:cNvSpPr txBox="1">
            <a:spLocks noGrp="1"/>
          </p:cNvSpPr>
          <p:nvPr>
            <p:ph type="body" idx="2"/>
          </p:nvPr>
        </p:nvSpPr>
        <p:spPr>
          <a:xfrm>
            <a:off x="355983" y="4209649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de-DE" dirty="0"/>
              <a:t>24/02/2025</a:t>
            </a:r>
            <a:br>
              <a:rPr lang="de-DE" dirty="0"/>
            </a:br>
            <a:r>
              <a:rPr lang="de-DE" dirty="0"/>
              <a:t>Nuno Palma – </a:t>
            </a:r>
            <a:r>
              <a:rPr lang="de-DE" dirty="0" err="1"/>
              <a:t>Appning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Forvia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29096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7C6E77-2969-4C2A-E391-87EC96246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B2B0B4B-BD54-08CD-A408-1EE8E846B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47" y="329767"/>
            <a:ext cx="11224684" cy="400110"/>
          </a:xfrm>
        </p:spPr>
        <p:txBody>
          <a:bodyPr/>
          <a:lstStyle/>
          <a:p>
            <a:r>
              <a:rPr lang="de-DE" dirty="0">
                <a:latin typeface="Calibiri"/>
              </a:rPr>
              <a:t>Update </a:t>
            </a:r>
            <a:r>
              <a:rPr lang="de-DE" dirty="0" err="1">
                <a:latin typeface="Calibiri"/>
              </a:rPr>
              <a:t>button</a:t>
            </a:r>
            <a:endParaRPr lang="de-DE" dirty="0">
              <a:latin typeface="Calibi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3F56CB-D0AD-6AC5-924B-77738F2C6DEF}"/>
              </a:ext>
            </a:extLst>
          </p:cNvPr>
          <p:cNvSpPr txBox="1"/>
          <p:nvPr/>
        </p:nvSpPr>
        <p:spPr>
          <a:xfrm>
            <a:off x="348270" y="1694045"/>
            <a:ext cx="4550476" cy="55399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Update button is hidden when the Play Store </a:t>
            </a:r>
            <a:b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not installed!</a:t>
            </a:r>
          </a:p>
        </p:txBody>
      </p:sp>
      <p:pic>
        <p:nvPicPr>
          <p:cNvPr id="4" name="Picture 3" descr="A screen shot of a computer program&#10;&#10;AI-generated content may be incorrect.">
            <a:extLst>
              <a:ext uri="{FF2B5EF4-FFF2-40B4-BE49-F238E27FC236}">
                <a16:creationId xmlns:a16="http://schemas.microsoft.com/office/drawing/2014/main" id="{1E4693D8-0CA0-7CF7-DE27-324BC14688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231" y="529822"/>
            <a:ext cx="6543754" cy="3321152"/>
          </a:xfrm>
          <a:prstGeom prst="rect">
            <a:avLst/>
          </a:prstGeom>
        </p:spPr>
      </p:pic>
      <p:pic>
        <p:nvPicPr>
          <p:cNvPr id="7" name="Picture 6" descr="A screen shot of a computer code&#10;&#10;AI-generated content may be incorrect.">
            <a:extLst>
              <a:ext uri="{FF2B5EF4-FFF2-40B4-BE49-F238E27FC236}">
                <a16:creationId xmlns:a16="http://schemas.microsoft.com/office/drawing/2014/main" id="{937F7756-4994-663C-EDC5-AB3373FC4F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38" y="4051029"/>
            <a:ext cx="7772400" cy="18351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E4B284-894B-3BF1-5BDA-74A6CA28E00E}"/>
              </a:ext>
            </a:extLst>
          </p:cNvPr>
          <p:cNvSpPr txBox="1"/>
          <p:nvPr/>
        </p:nvSpPr>
        <p:spPr>
          <a:xfrm>
            <a:off x="488947" y="6459415"/>
            <a:ext cx="10633360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https://cs.android.com/androidx/platform/frameworks/support/+/androidx-main:car/app/app-automotive/src/main/java/androidx/car/app/activity/ui/ErrorMessageView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8063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A317E-5270-7A55-34C4-C6987EDD93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 shot of a computer program&#10;&#10;AI-generated content may be incorrect.">
            <a:extLst>
              <a:ext uri="{FF2B5EF4-FFF2-40B4-BE49-F238E27FC236}">
                <a16:creationId xmlns:a16="http://schemas.microsoft.com/office/drawing/2014/main" id="{5475DAFB-3278-00E3-3AD9-ECAE04BBDF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193" y="3033429"/>
            <a:ext cx="5396342" cy="2522789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7512A0-A4D1-7A85-9A7C-CCFB7BD2092D}"/>
              </a:ext>
            </a:extLst>
          </p:cNvPr>
          <p:cNvSpPr txBox="1"/>
          <p:nvPr/>
        </p:nvSpPr>
        <p:spPr>
          <a:xfrm>
            <a:off x="488946" y="1413933"/>
            <a:ext cx="5607054" cy="57617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190800" lvl="1" indent="-190800"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err="1"/>
              <a:t>Assuming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“Update“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rendered</a:t>
            </a:r>
            <a:r>
              <a:rPr lang="de-DE" dirty="0"/>
              <a:t> </a:t>
            </a:r>
            <a:r>
              <a:rPr lang="de-DE" dirty="0" err="1"/>
              <a:t>regardless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having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Play Store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not:</a:t>
            </a:r>
          </a:p>
          <a:p>
            <a:pPr marL="648000" lvl="2" indent="-190800"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/>
              <a:t>Host </a:t>
            </a:r>
            <a:r>
              <a:rPr lang="de-DE" dirty="0" err="1"/>
              <a:t>is</a:t>
            </a:r>
            <a:r>
              <a:rPr lang="de-DE" dirty="0"/>
              <a:t> not </a:t>
            </a:r>
            <a:r>
              <a:rPr lang="de-DE" dirty="0" err="1"/>
              <a:t>installed</a:t>
            </a:r>
            <a:endParaRPr lang="de-DE" dirty="0"/>
          </a:p>
          <a:p>
            <a:pPr marL="1105200" lvl="3" indent="-190800"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/>
              <a:t>Android </a:t>
            </a:r>
            <a:r>
              <a:rPr lang="de-DE" dirty="0" err="1"/>
              <a:t>for</a:t>
            </a:r>
            <a:r>
              <a:rPr lang="de-DE" dirty="0"/>
              <a:t> Cars </a:t>
            </a:r>
            <a:r>
              <a:rPr lang="de-DE" dirty="0" err="1"/>
              <a:t>library</a:t>
            </a:r>
            <a:r>
              <a:rPr lang="de-DE" dirty="0"/>
              <a:t> </a:t>
            </a:r>
            <a:r>
              <a:rPr lang="de-DE" dirty="0" err="1"/>
              <a:t>decides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an update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.</a:t>
            </a:r>
          </a:p>
          <a:p>
            <a:pPr marL="1105200" lvl="3" indent="-190800"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redirected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:</a:t>
            </a:r>
          </a:p>
          <a:p>
            <a:pPr marL="1562400" lvl="4" indent="-190800"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err="1"/>
              <a:t>Google‘s</a:t>
            </a:r>
            <a:r>
              <a:rPr lang="de-DE" dirty="0"/>
              <a:t> Play Store</a:t>
            </a:r>
          </a:p>
          <a:p>
            <a:pPr marL="1562400" lvl="4" indent="-190800"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Google‘s</a:t>
            </a:r>
            <a:r>
              <a:rPr lang="de-DE" dirty="0"/>
              <a:t> Host </a:t>
            </a:r>
            <a:r>
              <a:rPr lang="de-DE" dirty="0" err="1"/>
              <a:t>details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page</a:t>
            </a:r>
            <a:r>
              <a:rPr lang="de-DE" dirty="0"/>
              <a:t>.</a:t>
            </a:r>
          </a:p>
          <a:p>
            <a:pPr marL="648000" lvl="2" indent="-190800"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/>
              <a:t>Host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installed</a:t>
            </a:r>
            <a:endParaRPr lang="de-DE" dirty="0"/>
          </a:p>
          <a:p>
            <a:pPr marL="1105200" lvl="3" indent="-190800"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/>
              <a:t>Android </a:t>
            </a:r>
            <a:r>
              <a:rPr lang="de-DE" dirty="0" err="1"/>
              <a:t>for</a:t>
            </a:r>
            <a:r>
              <a:rPr lang="de-DE" dirty="0"/>
              <a:t> Cars </a:t>
            </a:r>
            <a:r>
              <a:rPr lang="de-DE" dirty="0" err="1"/>
              <a:t>library</a:t>
            </a:r>
            <a:r>
              <a:rPr lang="de-DE" dirty="0"/>
              <a:t> </a:t>
            </a:r>
            <a:r>
              <a:rPr lang="de-DE" dirty="0" err="1"/>
              <a:t>decides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an update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.</a:t>
            </a:r>
          </a:p>
          <a:p>
            <a:pPr marL="1105200" lvl="3" indent="-190800"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Host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installed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redirected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Google‘s</a:t>
            </a:r>
            <a:r>
              <a:rPr lang="de-DE" dirty="0"/>
              <a:t> Host </a:t>
            </a:r>
            <a:r>
              <a:rPr lang="de-DE" dirty="0" err="1"/>
              <a:t>details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page</a:t>
            </a:r>
            <a:r>
              <a:rPr lang="de-DE" dirty="0"/>
              <a:t> – in </a:t>
            </a:r>
            <a:r>
              <a:rPr lang="de-DE" dirty="0" err="1"/>
              <a:t>the</a:t>
            </a:r>
            <a:r>
              <a:rPr lang="de-DE" dirty="0"/>
              <a:t> Play Store</a:t>
            </a:r>
          </a:p>
          <a:p>
            <a:pPr marL="1105200" lvl="3" indent="-190800"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err="1"/>
              <a:t>If</a:t>
            </a:r>
            <a:r>
              <a:rPr lang="de-DE" dirty="0"/>
              <a:t> multiple Hosts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installed</a:t>
            </a:r>
            <a:r>
              <a:rPr lang="de-DE" dirty="0"/>
              <a:t>,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redirected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different </a:t>
            </a:r>
            <a:r>
              <a:rPr lang="de-DE" dirty="0" err="1"/>
              <a:t>Host‘s</a:t>
            </a:r>
            <a:r>
              <a:rPr lang="de-DE" dirty="0"/>
              <a:t> </a:t>
            </a:r>
            <a:r>
              <a:rPr lang="de-DE" dirty="0" err="1"/>
              <a:t>page</a:t>
            </a:r>
            <a:r>
              <a:rPr lang="de-DE" dirty="0"/>
              <a:t> – in </a:t>
            </a:r>
            <a:r>
              <a:rPr lang="de-DE" dirty="0" err="1"/>
              <a:t>the</a:t>
            </a:r>
            <a:r>
              <a:rPr lang="de-DE" dirty="0"/>
              <a:t> Play Store.</a:t>
            </a:r>
          </a:p>
          <a:p>
            <a:pPr marL="648000" lvl="2" indent="-190800"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de-DE" dirty="0"/>
          </a:p>
          <a:p>
            <a:pPr marL="648000" lvl="2" indent="-190800"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DCCB38-6434-DC7C-C7AA-3D8CE5D75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400110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de-DE" err="1"/>
              <a:t>Why</a:t>
            </a:r>
            <a:r>
              <a:rPr lang="de-DE"/>
              <a:t> </a:t>
            </a:r>
            <a:r>
              <a:rPr lang="de-DE" err="1"/>
              <a:t>is</a:t>
            </a:r>
            <a:r>
              <a:rPr lang="de-DE"/>
              <a:t> </a:t>
            </a:r>
            <a:r>
              <a:rPr lang="de-DE" err="1"/>
              <a:t>this</a:t>
            </a:r>
            <a:r>
              <a:rPr lang="de-DE"/>
              <a:t> an </a:t>
            </a:r>
            <a:r>
              <a:rPr lang="de-DE" err="1"/>
              <a:t>issue</a:t>
            </a:r>
            <a:r>
              <a:rPr lang="de-DE"/>
              <a:t>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D0CD38-8E68-358A-38F5-18D5345C5B23}"/>
              </a:ext>
            </a:extLst>
          </p:cNvPr>
          <p:cNvSpPr txBox="1"/>
          <p:nvPr/>
        </p:nvSpPr>
        <p:spPr>
          <a:xfrm>
            <a:off x="6306712" y="1431225"/>
            <a:ext cx="6098582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800" indent="-190800"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/>
              <a:t>Play Store </a:t>
            </a:r>
            <a:r>
              <a:rPr lang="de-DE" dirty="0" err="1"/>
              <a:t>is</a:t>
            </a:r>
            <a:r>
              <a:rPr lang="de-DE" dirty="0"/>
              <a:t> not </a:t>
            </a:r>
            <a:r>
              <a:rPr lang="de-DE" dirty="0" err="1"/>
              <a:t>available</a:t>
            </a:r>
            <a:endParaRPr lang="de-DE" dirty="0"/>
          </a:p>
          <a:p>
            <a:pPr marL="648000" lvl="2" indent="-190800"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/>
              <a:t>Android </a:t>
            </a:r>
            <a:r>
              <a:rPr lang="de-DE" dirty="0" err="1"/>
              <a:t>for</a:t>
            </a:r>
            <a:r>
              <a:rPr lang="de-DE" dirty="0"/>
              <a:t> Cars </a:t>
            </a:r>
            <a:r>
              <a:rPr lang="de-DE" dirty="0" err="1"/>
              <a:t>library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enable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“Update“ </a:t>
            </a:r>
            <a:r>
              <a:rPr lang="de-DE" dirty="0" err="1"/>
              <a:t>button</a:t>
            </a:r>
            <a:r>
              <a:rPr lang="de-DE" dirty="0"/>
              <a:t>.</a:t>
            </a:r>
          </a:p>
        </p:txBody>
      </p:sp>
      <p:pic>
        <p:nvPicPr>
          <p:cNvPr id="13" name="Picture 12" descr="A screen shot of a computer code&#10;&#10;AI-generated content may be incorrect.">
            <a:extLst>
              <a:ext uri="{FF2B5EF4-FFF2-40B4-BE49-F238E27FC236}">
                <a16:creationId xmlns:a16="http://schemas.microsoft.com/office/drawing/2014/main" id="{06492220-5C15-69C1-8761-C4CCC27E57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193" y="5601273"/>
            <a:ext cx="5396342" cy="117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527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70F32-5BC8-0E04-E743-56DCA7A8E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9881D3B-0E0B-E07B-5C54-A29541A71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47" y="329767"/>
            <a:ext cx="11224684" cy="400110"/>
          </a:xfrm>
        </p:spPr>
        <p:txBody>
          <a:bodyPr/>
          <a:lstStyle/>
          <a:p>
            <a:r>
              <a:rPr lang="de-DE" dirty="0">
                <a:latin typeface="Calibiri"/>
              </a:rPr>
              <a:t>Questions </a:t>
            </a:r>
            <a:r>
              <a:rPr lang="de-DE" dirty="0" err="1">
                <a:latin typeface="Calibiri"/>
              </a:rPr>
              <a:t>raised</a:t>
            </a:r>
            <a:endParaRPr lang="de-DE" dirty="0">
              <a:latin typeface="Calibiri"/>
            </a:endParaRPr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485FC46-5F4D-75BE-6B1B-F7380BB61E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47" y="1802165"/>
            <a:ext cx="10983285" cy="32536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3C6893-CDC9-D488-3F11-741D57C3356A}"/>
              </a:ext>
            </a:extLst>
          </p:cNvPr>
          <p:cNvSpPr txBox="1"/>
          <p:nvPr/>
        </p:nvSpPr>
        <p:spPr>
          <a:xfrm>
            <a:off x="488947" y="6459415"/>
            <a:ext cx="3181448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https://issuetracker.google.com/issues/396334725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4311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D7A31E-8712-DCBF-32AE-0617539B41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5DC02DC-B5E8-89D4-2D9C-DE9F26070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47" y="329767"/>
            <a:ext cx="11224684" cy="400110"/>
          </a:xfrm>
        </p:spPr>
        <p:txBody>
          <a:bodyPr/>
          <a:lstStyle/>
          <a:p>
            <a:r>
              <a:rPr lang="de-DE" dirty="0">
                <a:latin typeface="Calibiri"/>
              </a:rPr>
              <a:t>Next </a:t>
            </a:r>
            <a:r>
              <a:rPr lang="de-DE" dirty="0" err="1">
                <a:latin typeface="Calibiri"/>
              </a:rPr>
              <a:t>steps</a:t>
            </a:r>
            <a:endParaRPr lang="de-DE" dirty="0">
              <a:latin typeface="Calibi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E57616-20A0-B1A4-0377-B0ADF889AEA1}"/>
              </a:ext>
            </a:extLst>
          </p:cNvPr>
          <p:cNvSpPr txBox="1"/>
          <p:nvPr/>
        </p:nvSpPr>
        <p:spPr>
          <a:xfrm>
            <a:off x="488947" y="1014106"/>
            <a:ext cx="8678466" cy="20467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b="1" u="sng" dirty="0"/>
              <a:t>Hopeful thought process:</a:t>
            </a:r>
            <a:r>
              <a:rPr lang="en-US" b="1" dirty="0"/>
              <a:t> </a:t>
            </a:r>
            <a:r>
              <a:rPr lang="en-US" dirty="0"/>
              <a:t>getting some feedback from Google.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b="1" u="sng" dirty="0"/>
              <a:t>Realistic thought process:</a:t>
            </a:r>
            <a:r>
              <a:rPr lang="en-US" b="1" dirty="0"/>
              <a:t> </a:t>
            </a:r>
            <a:r>
              <a:rPr lang="en-US" dirty="0"/>
              <a:t>Understand the remaining gaps between the AOSP Host &amp; GAS.</a:t>
            </a:r>
          </a:p>
          <a:p>
            <a:pPr marL="742950" lvl="1" indent="-285750"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Unsupported templates</a:t>
            </a:r>
          </a:p>
          <a:p>
            <a:pPr marL="1200150" lvl="2" indent="-285750"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/>
              <a:t>E.g., </a:t>
            </a:r>
            <a:r>
              <a:rPr lang="en-US" dirty="0" err="1"/>
              <a:t>TabTemplate</a:t>
            </a: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742950" lvl="1" indent="-285750"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/>
              <a:t>Unsupported features</a:t>
            </a:r>
          </a:p>
          <a:p>
            <a:pPr marL="1200150" lvl="2" indent="-285750"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E.g., </a:t>
            </a:r>
            <a:r>
              <a:rPr lang="en-US" dirty="0"/>
              <a:t>Car App actions</a:t>
            </a: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3974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5" name="Group 8">
            <a:extLst>
              <a:ext uri="{FF2B5EF4-FFF2-40B4-BE49-F238E27FC236}">
                <a16:creationId xmlns:a16="http://schemas.microsoft.com/office/drawing/2014/main" id="{633C3D5D-D3AD-6791-9173-33A4FF02E6CB}"/>
              </a:ext>
            </a:extLst>
          </p:cNvPr>
          <p:cNvGrpSpPr/>
          <p:nvPr/>
        </p:nvGrpSpPr>
        <p:grpSpPr>
          <a:xfrm>
            <a:off x="633046" y="1636198"/>
            <a:ext cx="10911254" cy="844893"/>
            <a:chOff x="633046" y="1636198"/>
            <a:chExt cx="10911254" cy="844893"/>
          </a:xfrm>
        </p:grpSpPr>
        <p:sp>
          <p:nvSpPr>
            <p:cNvPr id="86" name="Rectangle 5">
              <a:extLst>
                <a:ext uri="{FF2B5EF4-FFF2-40B4-BE49-F238E27FC236}">
                  <a16:creationId xmlns:a16="http://schemas.microsoft.com/office/drawing/2014/main" id="{786A236D-3AC9-EB2F-78A5-516D113D39B1}"/>
                </a:ext>
              </a:extLst>
            </p:cNvPr>
            <p:cNvSpPr/>
            <p:nvPr/>
          </p:nvSpPr>
          <p:spPr>
            <a:xfrm>
              <a:off x="633046" y="2409091"/>
              <a:ext cx="10911254" cy="7200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rtl="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800" b="0" i="0" u="none" baseline="0" dirty="0" err="1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7" name="Rectangle 4">
              <a:extLst>
                <a:ext uri="{FF2B5EF4-FFF2-40B4-BE49-F238E27FC236}">
                  <a16:creationId xmlns:a16="http://schemas.microsoft.com/office/drawing/2014/main" id="{70AC8DDD-C38C-DA73-C0CC-3ABCAB47F8B1}"/>
                </a:ext>
              </a:extLst>
            </p:cNvPr>
            <p:cNvSpPr/>
            <p:nvPr/>
          </p:nvSpPr>
          <p:spPr>
            <a:xfrm>
              <a:off x="782514" y="1636198"/>
              <a:ext cx="316523" cy="8088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i="0" u="none" baseline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88" name="Rectangle 7">
              <a:extLst>
                <a:ext uri="{FF2B5EF4-FFF2-40B4-BE49-F238E27FC236}">
                  <a16:creationId xmlns:a16="http://schemas.microsoft.com/office/drawing/2014/main" id="{0AA0D25C-BC5D-1D4E-3B7B-579BC80C3834}"/>
                </a:ext>
              </a:extLst>
            </p:cNvPr>
            <p:cNvSpPr/>
            <p:nvPr/>
          </p:nvSpPr>
          <p:spPr>
            <a:xfrm>
              <a:off x="1169377" y="1636198"/>
              <a:ext cx="10374923" cy="77289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 rtl="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2800" b="1" i="0" u="none" baseline="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Context</a:t>
              </a:r>
            </a:p>
          </p:txBody>
        </p:sp>
      </p:grpSp>
      <p:grpSp>
        <p:nvGrpSpPr>
          <p:cNvPr id="91" name="Group 9">
            <a:extLst>
              <a:ext uri="{FF2B5EF4-FFF2-40B4-BE49-F238E27FC236}">
                <a16:creationId xmlns:a16="http://schemas.microsoft.com/office/drawing/2014/main" id="{35928DAF-B6AD-7014-AAB9-94F7E155502B}"/>
              </a:ext>
            </a:extLst>
          </p:cNvPr>
          <p:cNvGrpSpPr/>
          <p:nvPr/>
        </p:nvGrpSpPr>
        <p:grpSpPr>
          <a:xfrm>
            <a:off x="633046" y="2801283"/>
            <a:ext cx="10911254" cy="844893"/>
            <a:chOff x="633046" y="1636198"/>
            <a:chExt cx="10911254" cy="844893"/>
          </a:xfrm>
        </p:grpSpPr>
        <p:sp>
          <p:nvSpPr>
            <p:cNvPr id="92" name="Rectangle 10">
              <a:extLst>
                <a:ext uri="{FF2B5EF4-FFF2-40B4-BE49-F238E27FC236}">
                  <a16:creationId xmlns:a16="http://schemas.microsoft.com/office/drawing/2014/main" id="{A183947D-534A-508A-50F5-58770CA48296}"/>
                </a:ext>
              </a:extLst>
            </p:cNvPr>
            <p:cNvSpPr/>
            <p:nvPr/>
          </p:nvSpPr>
          <p:spPr>
            <a:xfrm>
              <a:off x="633046" y="2409091"/>
              <a:ext cx="10911254" cy="7200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rtl="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800" b="0" i="0" u="none" baseline="0" dirty="0" err="1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3" name="Rectangle 11">
              <a:extLst>
                <a:ext uri="{FF2B5EF4-FFF2-40B4-BE49-F238E27FC236}">
                  <a16:creationId xmlns:a16="http://schemas.microsoft.com/office/drawing/2014/main" id="{A03E4124-D5CF-1706-633E-F9C1C4B2011B}"/>
                </a:ext>
              </a:extLst>
            </p:cNvPr>
            <p:cNvSpPr/>
            <p:nvPr/>
          </p:nvSpPr>
          <p:spPr>
            <a:xfrm>
              <a:off x="782514" y="1636198"/>
              <a:ext cx="316523" cy="8088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i="0" u="none" baseline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94" name="Rectangle 12">
              <a:extLst>
                <a:ext uri="{FF2B5EF4-FFF2-40B4-BE49-F238E27FC236}">
                  <a16:creationId xmlns:a16="http://schemas.microsoft.com/office/drawing/2014/main" id="{F8636CD2-1612-D6B5-9B42-FBC73CF8CE47}"/>
                </a:ext>
              </a:extLst>
            </p:cNvPr>
            <p:cNvSpPr/>
            <p:nvPr/>
          </p:nvSpPr>
          <p:spPr>
            <a:xfrm>
              <a:off x="1169377" y="1636198"/>
              <a:ext cx="10374923" cy="77289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800" b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Problem statement</a:t>
              </a:r>
            </a:p>
          </p:txBody>
        </p:sp>
      </p:grpSp>
      <p:grpSp>
        <p:nvGrpSpPr>
          <p:cNvPr id="95" name="Group 13">
            <a:extLst>
              <a:ext uri="{FF2B5EF4-FFF2-40B4-BE49-F238E27FC236}">
                <a16:creationId xmlns:a16="http://schemas.microsoft.com/office/drawing/2014/main" id="{A579AFD5-8EC9-22FA-4387-6AB862D2D818}"/>
              </a:ext>
            </a:extLst>
          </p:cNvPr>
          <p:cNvGrpSpPr/>
          <p:nvPr/>
        </p:nvGrpSpPr>
        <p:grpSpPr>
          <a:xfrm>
            <a:off x="633046" y="3966368"/>
            <a:ext cx="10911254" cy="844893"/>
            <a:chOff x="633046" y="1636198"/>
            <a:chExt cx="10911254" cy="844893"/>
          </a:xfrm>
        </p:grpSpPr>
        <p:sp>
          <p:nvSpPr>
            <p:cNvPr id="96" name="Rectangle 14">
              <a:extLst>
                <a:ext uri="{FF2B5EF4-FFF2-40B4-BE49-F238E27FC236}">
                  <a16:creationId xmlns:a16="http://schemas.microsoft.com/office/drawing/2014/main" id="{34769FBB-CA03-F3B6-976D-C45188BBB0CB}"/>
                </a:ext>
              </a:extLst>
            </p:cNvPr>
            <p:cNvSpPr/>
            <p:nvPr/>
          </p:nvSpPr>
          <p:spPr>
            <a:xfrm>
              <a:off x="633046" y="2409091"/>
              <a:ext cx="10911254" cy="7200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rtl="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800" b="0" i="0" u="none" baseline="0" dirty="0" err="1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7" name="Rectangle 15">
              <a:extLst>
                <a:ext uri="{FF2B5EF4-FFF2-40B4-BE49-F238E27FC236}">
                  <a16:creationId xmlns:a16="http://schemas.microsoft.com/office/drawing/2014/main" id="{156AC369-4A9A-7764-38AF-51F34DA77946}"/>
                </a:ext>
              </a:extLst>
            </p:cNvPr>
            <p:cNvSpPr/>
            <p:nvPr/>
          </p:nvSpPr>
          <p:spPr>
            <a:xfrm>
              <a:off x="782514" y="1636198"/>
              <a:ext cx="316523" cy="8088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i="0" u="none" baseline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98" name="Rectangle 16">
              <a:extLst>
                <a:ext uri="{FF2B5EF4-FFF2-40B4-BE49-F238E27FC236}">
                  <a16:creationId xmlns:a16="http://schemas.microsoft.com/office/drawing/2014/main" id="{81AFA030-FFF3-3E58-42EA-D9020BABF669}"/>
                </a:ext>
              </a:extLst>
            </p:cNvPr>
            <p:cNvSpPr/>
            <p:nvPr/>
          </p:nvSpPr>
          <p:spPr>
            <a:xfrm>
              <a:off x="1169377" y="1636198"/>
              <a:ext cx="10374923" cy="77289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 rtl="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2800" b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Next steps</a:t>
              </a:r>
            </a:p>
          </p:txBody>
        </p:sp>
      </p:grpSp>
      <p:sp>
        <p:nvSpPr>
          <p:cNvPr id="2" name="Espace réservé du numéro de diapositive 2">
            <a:extLst>
              <a:ext uri="{FF2B5EF4-FFF2-40B4-BE49-F238E27FC236}">
                <a16:creationId xmlns:a16="http://schemas.microsoft.com/office/drawing/2014/main" id="{6CA58CCA-94A6-91E5-EBCE-8E90368003A4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2</a:t>
            </a:fld>
            <a:endParaRPr b="0">
              <a:solidFill>
                <a:srgbClr val="88888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215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208624-C332-A47A-1730-E7400A6F28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E8FA4FC-8799-D7D2-9013-18C42B020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400110"/>
          </a:xfrm>
        </p:spPr>
        <p:txBody>
          <a:bodyPr anchor="t">
            <a:normAutofit/>
          </a:bodyPr>
          <a:lstStyle/>
          <a:p>
            <a:r>
              <a:rPr lang="de-DE" dirty="0" err="1"/>
              <a:t>context</a:t>
            </a:r>
            <a:endParaRPr lang="de-DE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40FBA7C-B5D5-340E-EB8F-10F178B3958E}"/>
              </a:ext>
            </a:extLst>
          </p:cNvPr>
          <p:cNvSpPr txBox="1"/>
          <p:nvPr/>
        </p:nvSpPr>
        <p:spPr>
          <a:xfrm>
            <a:off x="488947" y="1413933"/>
            <a:ext cx="10995482" cy="16927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Template Host: </a:t>
            </a: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Intermediate between third-party applications and the system.</a:t>
            </a:r>
          </a:p>
          <a:p>
            <a:pPr marL="742950" lvl="1" indent="-285750"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 of the unbundled apps: </a:t>
            </a: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https://</a:t>
            </a:r>
            <a:r>
              <a:rPr lang="en-US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source.android.com</a:t>
            </a: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/docs/automotive/</a:t>
            </a:r>
            <a:r>
              <a:rPr lang="en-US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hmi</a:t>
            </a: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/</a:t>
            </a:r>
            <a:r>
              <a:rPr lang="en-US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aosp_host</a:t>
            </a: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742950" lvl="1" indent="-285750"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/>
              <a:t>Provides UI components, customizable by the OEM, that are already optimized for driving.</a:t>
            </a: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742950" lvl="1" indent="-285750"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/>
              <a:t>Could be referenced to as AOSP Host OR Google’s Host</a:t>
            </a: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Android for Cars library: </a:t>
            </a: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Integrated by third-party applications.</a:t>
            </a:r>
            <a:endParaRPr lang="en-US" sz="18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77981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1CD146-E470-79B7-AC66-974F97C661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FA38A8A5-40E3-FB68-3AE7-542F0A27E1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88947" y="1413933"/>
            <a:ext cx="5397501" cy="4894792"/>
          </a:xfrm>
        </p:spPr>
        <p:txBody>
          <a:bodyPr/>
          <a:lstStyle/>
          <a:p>
            <a:r>
              <a:rPr lang="en-US" dirty="0"/>
              <a:t>Well known error message – “</a:t>
            </a:r>
            <a:r>
              <a:rPr lang="en-US" b="1" u="sng" dirty="0"/>
              <a:t>Please contact car services</a:t>
            </a:r>
            <a:r>
              <a:rPr lang="en-US" dirty="0"/>
              <a:t>”</a:t>
            </a:r>
          </a:p>
          <a:p>
            <a:r>
              <a:rPr lang="en-US" dirty="0"/>
              <a:t>Seen in any standard AAOS image from AAOS 11 to AAOS 12L or any image without a Host.</a:t>
            </a:r>
          </a:p>
          <a:p>
            <a:r>
              <a:rPr lang="en-US" dirty="0"/>
              <a:t>Can be forced by disabling the Host in AAOS 13+ (Snapp emulators)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CA7BDCC-3AB3-385A-288F-3B43ECAB2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400110"/>
          </a:xfrm>
        </p:spPr>
        <p:txBody>
          <a:bodyPr anchor="t">
            <a:normAutofit/>
          </a:bodyPr>
          <a:lstStyle/>
          <a:p>
            <a:r>
              <a:rPr lang="de-DE" dirty="0"/>
              <a:t>Non-gas </a:t>
            </a:r>
            <a:r>
              <a:rPr lang="de-DE" dirty="0" err="1"/>
              <a:t>environment</a:t>
            </a:r>
            <a:endParaRPr lang="de-DE" dirty="0"/>
          </a:p>
        </p:txBody>
      </p:sp>
      <p:pic>
        <p:nvPicPr>
          <p:cNvPr id="5" name="Content Placeholder 4" descr="A screenshot of a phone&#10;&#10;AI-generated content may be incorrect.">
            <a:extLst>
              <a:ext uri="{FF2B5EF4-FFF2-40B4-BE49-F238E27FC236}">
                <a16:creationId xmlns:a16="http://schemas.microsoft.com/office/drawing/2014/main" id="{1AA718C3-9810-3A21-B74E-7D756E49C64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305553" y="2021814"/>
            <a:ext cx="5886447" cy="3679029"/>
          </a:xfrm>
          <a:noFill/>
        </p:spPr>
      </p:pic>
      <p:pic>
        <p:nvPicPr>
          <p:cNvPr id="7" name="Picture 6" descr="A screenshot of a phone&#10;&#10;AI-generated content may be incorrect.">
            <a:extLst>
              <a:ext uri="{FF2B5EF4-FFF2-40B4-BE49-F238E27FC236}">
                <a16:creationId xmlns:a16="http://schemas.microsoft.com/office/drawing/2014/main" id="{50D2EE4B-B432-9678-513A-4DE20468E2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47" y="3307246"/>
            <a:ext cx="5125712" cy="32035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7B81A1-0CAE-F5DB-82AF-D4181BD86DA0}"/>
              </a:ext>
            </a:extLst>
          </p:cNvPr>
          <p:cNvSpPr txBox="1"/>
          <p:nvPr/>
        </p:nvSpPr>
        <p:spPr>
          <a:xfrm>
            <a:off x="8040785" y="5817995"/>
            <a:ext cx="2415982" cy="2154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Standard error message on AAOS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0FDEAB-7EF0-98B8-D35F-13EB64730913}"/>
              </a:ext>
            </a:extLst>
          </p:cNvPr>
          <p:cNvSpPr txBox="1"/>
          <p:nvPr/>
        </p:nvSpPr>
        <p:spPr>
          <a:xfrm>
            <a:off x="2128922" y="6510816"/>
            <a:ext cx="1845762" cy="2154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US" sz="1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Appning’s</a:t>
            </a:r>
            <a:r>
              <a: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Host - disabled</a:t>
            </a:r>
          </a:p>
        </p:txBody>
      </p:sp>
    </p:spTree>
    <p:extLst>
      <p:ext uri="{BB962C8B-B14F-4D97-AF65-F5344CB8AC3E}">
        <p14:creationId xmlns:p14="http://schemas.microsoft.com/office/powerpoint/2010/main" val="777158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369623-F4E6-8A51-819A-3988656A1E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24400B54-6F55-0300-4DF7-55D1CE52EBF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88947" y="1413933"/>
            <a:ext cx="5397501" cy="4894792"/>
          </a:xfrm>
        </p:spPr>
        <p:txBody>
          <a:bodyPr/>
          <a:lstStyle/>
          <a:p>
            <a:r>
              <a:rPr lang="en-US" dirty="0"/>
              <a:t>Disabling the Host on a GAS environment leads to a different error message.</a:t>
            </a:r>
          </a:p>
          <a:p>
            <a:r>
              <a:rPr lang="en-US" dirty="0"/>
              <a:t>User can “check for updates”.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07BE8FE-C45E-476E-3EAB-B02C90000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400110"/>
          </a:xfrm>
        </p:spPr>
        <p:txBody>
          <a:bodyPr anchor="t">
            <a:normAutofit/>
          </a:bodyPr>
          <a:lstStyle/>
          <a:p>
            <a:r>
              <a:rPr lang="de-DE" dirty="0"/>
              <a:t>GAS ENVIRONMENT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D4C47D4-C54E-8F05-1A4E-D01DC74A57F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5553" y="2021814"/>
            <a:ext cx="5886447" cy="3679029"/>
          </a:xfr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D97F891-E7CA-B300-0774-6CC3626F21EE}"/>
              </a:ext>
            </a:extLst>
          </p:cNvPr>
          <p:cNvSpPr txBox="1"/>
          <p:nvPr/>
        </p:nvSpPr>
        <p:spPr>
          <a:xfrm>
            <a:off x="8003563" y="5844579"/>
            <a:ext cx="2490425" cy="2154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Error message – GAS environment</a:t>
            </a:r>
          </a:p>
        </p:txBody>
      </p:sp>
      <p:pic>
        <p:nvPicPr>
          <p:cNvPr id="6" name="Picture 5" descr="A screenshot of a phone&#10;&#10;AI-generated content may be incorrect.">
            <a:extLst>
              <a:ext uri="{FF2B5EF4-FFF2-40B4-BE49-F238E27FC236}">
                <a16:creationId xmlns:a16="http://schemas.microsoft.com/office/drawing/2014/main" id="{A62EBEC3-166E-FE41-498B-A5CFDF853B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58" y="2696552"/>
            <a:ext cx="5780921" cy="32517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D7B0DA4-DEBC-53BF-CE22-B4B49A90FE0D}"/>
              </a:ext>
            </a:extLst>
          </p:cNvPr>
          <p:cNvSpPr txBox="1"/>
          <p:nvPr/>
        </p:nvSpPr>
        <p:spPr>
          <a:xfrm>
            <a:off x="2114966" y="6011760"/>
            <a:ext cx="1748748" cy="2154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Google’s Host - disabled</a:t>
            </a:r>
          </a:p>
        </p:txBody>
      </p:sp>
    </p:spTree>
    <p:extLst>
      <p:ext uri="{BB962C8B-B14F-4D97-AF65-F5344CB8AC3E}">
        <p14:creationId xmlns:p14="http://schemas.microsoft.com/office/powerpoint/2010/main" val="3418867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7DB9AD-24AF-0357-2951-A45A8CFAF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1B29799-B64C-4569-EAC5-D2266B31E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400110"/>
          </a:xfrm>
        </p:spPr>
        <p:txBody>
          <a:bodyPr anchor="t">
            <a:normAutofit/>
          </a:bodyPr>
          <a:lstStyle/>
          <a:p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contact</a:t>
            </a:r>
            <a:r>
              <a:rPr lang="de-DE" dirty="0"/>
              <a:t> </a:t>
            </a:r>
            <a:r>
              <a:rPr lang="de-DE" dirty="0" err="1"/>
              <a:t>car</a:t>
            </a:r>
            <a:r>
              <a:rPr lang="de-DE" dirty="0"/>
              <a:t> </a:t>
            </a:r>
            <a:r>
              <a:rPr lang="de-DE" dirty="0" err="1"/>
              <a:t>services</a:t>
            </a:r>
            <a:r>
              <a:rPr lang="de-DE" dirty="0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C6F68A5-06AA-E756-DD9A-E691685D6319}"/>
              </a:ext>
            </a:extLst>
          </p:cNvPr>
          <p:cNvSpPr txBox="1"/>
          <p:nvPr/>
        </p:nvSpPr>
        <p:spPr>
          <a:xfrm>
            <a:off x="488946" y="1899138"/>
            <a:ext cx="8432315" cy="9079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Different behaviors on non-GAS &amp; GAS environments - which means that this error</a:t>
            </a:r>
            <a:b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view is being dispatched directly from the </a:t>
            </a:r>
            <a:r>
              <a:rPr lang="en-US" sz="1800" b="1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Android</a:t>
            </a:r>
            <a:r>
              <a:rPr lang="en-US" b="1" u="sng" dirty="0"/>
              <a:t> </a:t>
            </a:r>
            <a:r>
              <a:rPr lang="en-US" sz="1800" b="1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Cars library</a:t>
            </a: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3613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4708E4-46F5-2EBA-6D36-37E1ABFAC8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 descr="A computer screen with text and images&#10;&#10;AI-generated content may be incorrect.">
            <a:extLst>
              <a:ext uri="{FF2B5EF4-FFF2-40B4-BE49-F238E27FC236}">
                <a16:creationId xmlns:a16="http://schemas.microsoft.com/office/drawing/2014/main" id="{4770DEFA-A42D-B2DA-C757-52E015083DB6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821" y="1326233"/>
            <a:ext cx="7721810" cy="4512617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6991C12B-024F-A838-1DD2-05E87CBBB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400110"/>
          </a:xfrm>
        </p:spPr>
        <p:txBody>
          <a:bodyPr anchor="t">
            <a:normAutofit/>
          </a:bodyPr>
          <a:lstStyle/>
          <a:p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contact</a:t>
            </a:r>
            <a:r>
              <a:rPr lang="de-DE" dirty="0"/>
              <a:t> </a:t>
            </a:r>
            <a:r>
              <a:rPr lang="de-DE" dirty="0" err="1"/>
              <a:t>car</a:t>
            </a:r>
            <a:r>
              <a:rPr lang="de-DE" dirty="0"/>
              <a:t> </a:t>
            </a:r>
            <a:r>
              <a:rPr lang="de-DE" dirty="0" err="1"/>
              <a:t>services</a:t>
            </a:r>
            <a:r>
              <a:rPr lang="de-DE" dirty="0"/>
              <a:t> – </a:t>
            </a:r>
            <a:r>
              <a:rPr lang="de-DE" dirty="0" err="1"/>
              <a:t>string</a:t>
            </a:r>
            <a:r>
              <a:rPr lang="de-DE" dirty="0"/>
              <a:t> </a:t>
            </a:r>
            <a:r>
              <a:rPr lang="de-DE" dirty="0" err="1"/>
              <a:t>resource</a:t>
            </a:r>
            <a:endParaRPr lang="de-D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C80821-1F88-D579-17EC-51C8861897E2}"/>
              </a:ext>
            </a:extLst>
          </p:cNvPr>
          <p:cNvSpPr txBox="1"/>
          <p:nvPr/>
        </p:nvSpPr>
        <p:spPr>
          <a:xfrm>
            <a:off x="488947" y="6459415"/>
            <a:ext cx="8700908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https://cs.android.com/androidx/platform/frameworks/support/+/androidx-main:car/app/app-automotive/src/main/res/values/strings.xml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E710A3A-74EB-658A-7338-80115C486C10}"/>
              </a:ext>
            </a:extLst>
          </p:cNvPr>
          <p:cNvSpPr/>
          <p:nvPr/>
        </p:nvSpPr>
        <p:spPr>
          <a:xfrm>
            <a:off x="4173414" y="5322277"/>
            <a:ext cx="6189786" cy="375138"/>
          </a:xfrm>
          <a:prstGeom prst="rect">
            <a:avLst/>
          </a:prstGeom>
          <a:solidFill>
            <a:schemeClr val="accent5">
              <a:alpha val="0"/>
            </a:schemeClr>
          </a:solidFill>
          <a:ln w="19050">
            <a:solidFill>
              <a:srgbClr val="FF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C8D4F-C390-71BB-15BF-2553F2246ADC}"/>
              </a:ext>
            </a:extLst>
          </p:cNvPr>
          <p:cNvSpPr txBox="1"/>
          <p:nvPr/>
        </p:nvSpPr>
        <p:spPr>
          <a:xfrm>
            <a:off x="488947" y="1899138"/>
            <a:ext cx="3410485" cy="473975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Different behaviors on non-GAS </a:t>
            </a:r>
            <a:b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&amp; GAS environments -</a:t>
            </a:r>
            <a:b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which means that this error</a:t>
            </a:r>
            <a:b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view is being dispatched</a:t>
            </a:r>
            <a:b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directly from the </a:t>
            </a:r>
            <a:b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800" b="1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Android</a:t>
            </a:r>
            <a:r>
              <a:rPr lang="en-US" b="1" u="sng" dirty="0"/>
              <a:t> </a:t>
            </a:r>
            <a:r>
              <a:rPr lang="en-US" sz="1800" b="1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Cars library</a:t>
            </a: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Slightly misleading </a:t>
            </a:r>
            <a:b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“</a:t>
            </a:r>
            <a:r>
              <a:rPr lang="en-US" sz="18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error_message</a:t>
            </a:r>
            <a:r>
              <a:rPr lang="en-US" b="1" dirty="0" err="1"/>
              <a:t>_no_vending</a:t>
            </a:r>
            <a:r>
              <a:rPr lang="en-US" dirty="0"/>
              <a:t>”</a:t>
            </a:r>
          </a:p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/>
              <a:t>The infamous message </a:t>
            </a:r>
            <a:br>
              <a:rPr lang="en-US" dirty="0"/>
            </a:br>
            <a:r>
              <a:rPr lang="en-US" dirty="0"/>
              <a:t>”</a:t>
            </a:r>
            <a:r>
              <a:rPr lang="en-US" b="1" dirty="0"/>
              <a:t>Please contact car services</a:t>
            </a:r>
            <a:r>
              <a:rPr lang="en-US" dirty="0"/>
              <a:t>”</a:t>
            </a:r>
            <a:br>
              <a:rPr lang="en-US" dirty="0"/>
            </a:br>
            <a:r>
              <a:rPr lang="en-US" dirty="0"/>
              <a:t>can refer to the fact that there</a:t>
            </a:r>
            <a:br>
              <a:rPr lang="en-US" dirty="0"/>
            </a:br>
            <a:r>
              <a:rPr lang="en-US" dirty="0"/>
              <a:t>is no “</a:t>
            </a:r>
            <a:r>
              <a:rPr lang="en-US" b="1" dirty="0"/>
              <a:t>vending</a:t>
            </a:r>
            <a:r>
              <a:rPr lang="en-US" dirty="0"/>
              <a:t>” (Apps Market?)</a:t>
            </a:r>
            <a:br>
              <a:rPr lang="en-US" dirty="0"/>
            </a:br>
            <a:r>
              <a:rPr lang="en-US" dirty="0"/>
              <a:t>in the system.</a:t>
            </a:r>
          </a:p>
          <a:p>
            <a:pPr marL="742950" lvl="1" indent="-285750"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/>
              <a:t>Play Store’s package name is</a:t>
            </a:r>
            <a:br>
              <a:rPr lang="en-US" dirty="0"/>
            </a:br>
            <a:r>
              <a:rPr lang="en-US" b="1" u="sng" dirty="0" err="1"/>
              <a:t>com.android.vending</a:t>
            </a:r>
            <a:r>
              <a:rPr lang="en-US" dirty="0"/>
              <a:t>.</a:t>
            </a: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B16BD92-A687-3EBB-58C4-B39BE491810D}"/>
              </a:ext>
            </a:extLst>
          </p:cNvPr>
          <p:cNvSpPr/>
          <p:nvPr/>
        </p:nvSpPr>
        <p:spPr>
          <a:xfrm>
            <a:off x="4173413" y="4067908"/>
            <a:ext cx="7291755" cy="675430"/>
          </a:xfrm>
          <a:prstGeom prst="rect">
            <a:avLst/>
          </a:prstGeom>
          <a:solidFill>
            <a:schemeClr val="accent5">
              <a:alpha val="0"/>
            </a:schemeClr>
          </a:solidFill>
          <a:ln w="19050">
            <a:solidFill>
              <a:srgbClr val="FF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1462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C285582-00A3-F9E4-655E-4EDEAF35A4D9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3"/>
          <a:stretch>
            <a:fillRect/>
          </a:stretch>
        </p:blipFill>
        <p:spPr>
          <a:xfrm>
            <a:off x="488947" y="1104900"/>
            <a:ext cx="10198100" cy="2324100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F82F0EF3-98D6-E2B4-0245-AF6CD0022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47" y="329767"/>
            <a:ext cx="11224684" cy="400110"/>
          </a:xfrm>
        </p:spPr>
        <p:txBody>
          <a:bodyPr/>
          <a:lstStyle/>
          <a:p>
            <a:r>
              <a:rPr lang="de-DE" dirty="0" err="1">
                <a:latin typeface="Calibiri"/>
              </a:rPr>
              <a:t>Hardcoded</a:t>
            </a:r>
            <a:r>
              <a:rPr lang="de-DE" dirty="0">
                <a:latin typeface="Calibiri"/>
              </a:rPr>
              <a:t> GAS REFERENCES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B21731-BD67-E6AA-9170-7D42CC433BCC}"/>
              </a:ext>
            </a:extLst>
          </p:cNvPr>
          <p:cNvSpPr txBox="1"/>
          <p:nvPr/>
        </p:nvSpPr>
        <p:spPr>
          <a:xfrm>
            <a:off x="301378" y="3698691"/>
            <a:ext cx="9208547" cy="169277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/>
              <a:t>Play Store’s package name hardcoded as the “vending” package for the Android for Cars library.</a:t>
            </a:r>
          </a:p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</a:t>
            </a:r>
            <a:r>
              <a:rPr lang="en-US" dirty="0"/>
              <a:t>, non-standard, URL to open a specific package within the Play Store.</a:t>
            </a:r>
          </a:p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Google’s Host package hardcoded as the “official” Host for the Android for Cars library.</a:t>
            </a:r>
          </a:p>
          <a:p>
            <a:pPr marL="742950" lvl="1" indent="-285750"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/>
              <a:t>AOSP Host’s package name: </a:t>
            </a:r>
            <a:r>
              <a:rPr lang="en-US" dirty="0" err="1">
                <a:solidFill>
                  <a:srgbClr val="6AAB73"/>
                </a:solidFill>
                <a:effectLst/>
              </a:rPr>
              <a:t>com.android.car.templates.host</a:t>
            </a: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0A3A09-FE8E-AF30-DE4F-0680F168EE58}"/>
              </a:ext>
            </a:extLst>
          </p:cNvPr>
          <p:cNvSpPr txBox="1"/>
          <p:nvPr/>
        </p:nvSpPr>
        <p:spPr>
          <a:xfrm>
            <a:off x="488947" y="6459415"/>
            <a:ext cx="10633360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https://cs.android.com/androidx/platform/frameworks/support/+/androidx-main:car/app/app-automotive/src/main/java/androidx/car/app/activity/ui/ErrorMessageView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4632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3D6D4B-046B-3D41-41DA-BE6870026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CC17790-2271-620B-6BB0-59C1BB3BE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47" y="329767"/>
            <a:ext cx="11224684" cy="400110"/>
          </a:xfrm>
        </p:spPr>
        <p:txBody>
          <a:bodyPr/>
          <a:lstStyle/>
          <a:p>
            <a:r>
              <a:rPr lang="de-DE" dirty="0">
                <a:latin typeface="Calibiri"/>
              </a:rPr>
              <a:t>Error </a:t>
            </a:r>
            <a:r>
              <a:rPr lang="de-DE" dirty="0" err="1">
                <a:latin typeface="Calibiri"/>
              </a:rPr>
              <a:t>types</a:t>
            </a:r>
            <a:endParaRPr lang="de-DE" dirty="0">
              <a:latin typeface="Calibi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DDA4FE-99C7-C2F6-0D6A-6A4AF6BEA746}"/>
              </a:ext>
            </a:extLst>
          </p:cNvPr>
          <p:cNvSpPr txBox="1"/>
          <p:nvPr/>
        </p:nvSpPr>
        <p:spPr>
          <a:xfrm>
            <a:off x="301378" y="3698691"/>
            <a:ext cx="9796272" cy="63094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Host is either incompatible or isn’t present in the system – it will lead to an “UPDATE_HOST” action.</a:t>
            </a:r>
          </a:p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en-US" b="1" u="sng" dirty="0" err="1"/>
              <a:t>error_message_no_vending</a:t>
            </a:r>
            <a:r>
              <a:rPr lang="en-US" b="1" dirty="0"/>
              <a:t> </a:t>
            </a:r>
            <a:r>
              <a:rPr lang="en-US" dirty="0"/>
              <a:t>is not listed… where is it dispatched?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2" name="Picture 11" descr="A screen shot of a computer error&#10;&#10;AI-generated content may be incorrect.">
            <a:extLst>
              <a:ext uri="{FF2B5EF4-FFF2-40B4-BE49-F238E27FC236}">
                <a16:creationId xmlns:a16="http://schemas.microsoft.com/office/drawing/2014/main" id="{8092EE60-940B-B95A-BDF2-DE00E6CB51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47" y="1025282"/>
            <a:ext cx="7772400" cy="16924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8100FE-4AE0-1B48-6320-87BD04B5924C}"/>
              </a:ext>
            </a:extLst>
          </p:cNvPr>
          <p:cNvSpPr txBox="1"/>
          <p:nvPr/>
        </p:nvSpPr>
        <p:spPr>
          <a:xfrm>
            <a:off x="488947" y="6459415"/>
            <a:ext cx="14049872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https://cs.android.com/androidx/platform/frameworks/support/+/androidx-main:car/app/app-automotive/src/main/java/androidx/car/app/activity/ErrorHandler.java;drc=a775989d0657e5fcbd86bf7949d95a190deb2334;l=61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7705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HANGETRACKING" val="true"/>
  <p:tag name="THINKCELLPRESENTATIONDONOTDELETE" val="&lt;?xml version=&quot;1.0&quot; encoding=&quot;UTF-16&quot; standalone=&quot;yes&quot;?&gt;&lt;root reqver=&quot;27037&quot;&gt;&lt;version val=&quot;32614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.%m.%Y&lt;/m_strFormatTime&gt;&lt;m_yearfmt&gt;&lt;begin val=&quot;0&quot;/&gt;&lt;end val=&quot;0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bNumberIsYear val=&quot;0&quot;/&gt;&lt;m_strFormatTime&gt;%4&lt;/m_strFormatTime&gt;&lt;m_yearfmt&gt;&lt;begin val=&quot;0&quot;/&gt;&lt;end val=&quot;4&quot;/&gt;&lt;/m_yearfmt&gt;&lt;/m_precDefaultWeek&gt;&lt;m_precDefaultMonth&gt;&lt;m_bNumberIsYear val=&quot;0&quot;/&gt;&lt;m_strFormatTime&gt;%1&lt;/m_strFormatTime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MW Group 2021">
  <a:themeElements>
    <a:clrScheme name="BMW Group 21">
      <a:dk1>
        <a:srgbClr val="000000"/>
      </a:dk1>
      <a:lt1>
        <a:srgbClr val="FFFFFF"/>
      </a:lt1>
      <a:dk2>
        <a:srgbClr val="035970"/>
      </a:dk2>
      <a:lt2>
        <a:srgbClr val="92A2BD"/>
      </a:lt2>
      <a:accent1>
        <a:srgbClr val="548D9E"/>
      </a:accent1>
      <a:accent2>
        <a:srgbClr val="85ACB9"/>
      </a:accent2>
      <a:accent3>
        <a:srgbClr val="ABC4CF"/>
      </a:accent3>
      <a:accent4>
        <a:srgbClr val="C8D7E0"/>
      </a:accent4>
      <a:accent5>
        <a:srgbClr val="DEE5EC"/>
      </a:accent5>
      <a:accent6>
        <a:srgbClr val="E8EBF1"/>
      </a:accent6>
      <a:hlink>
        <a:srgbClr val="000000"/>
      </a:hlink>
      <a:folHlink>
        <a:srgbClr val="000000"/>
      </a:folHlink>
    </a:clrScheme>
    <a:fontScheme name="BMW Group 2021">
      <a:majorFont>
        <a:latin typeface="BMWGroupTN Condensed"/>
        <a:ea typeface=""/>
        <a:cs typeface=""/>
      </a:majorFont>
      <a:minorFont>
        <a:latin typeface="BMWGroupTN Condensed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/>
        </a:solidFill>
        <a:ln w="19050">
          <a:noFill/>
          <a:miter lim="800000"/>
        </a:ln>
      </a:spPr>
      <a:bodyPr rtlCol="0" anchor="t" anchorCtr="0"/>
      <a:lstStyle>
        <a:defPPr algn="l">
          <a:defRPr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2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>
        <a:spAutoFit/>
      </a:bodyPr>
      <a:lstStyle>
        <a:defPPr marL="0" indent="0" algn="l" defTabSz="914400" rtl="0" eaLnBrk="1" latinLnBrk="0" hangingPunct="1">
          <a:lnSpc>
            <a:spcPct val="100000"/>
          </a:lnSpc>
          <a:spcBef>
            <a:spcPts val="0"/>
          </a:spcBef>
          <a:spcAft>
            <a:spcPts val="600"/>
          </a:spcAft>
          <a:buClr>
            <a:schemeClr val="tx2"/>
          </a:buClr>
          <a:buFontTx/>
          <a:buNone/>
          <a:defRPr sz="1800" kern="1200" dirty="0" err="1" smtClean="0">
            <a:solidFill>
              <a:schemeClr val="tx1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Ocean Blue">
      <a:srgbClr val="035970"/>
    </a:custClr>
    <a:custClr name="Night Blue">
      <a:srgbClr val="173B68"/>
    </a:custClr>
    <a:custClr name="Sky Blue">
      <a:srgbClr val="7B9AC0"/>
    </a:custClr>
    <a:custClr name="Turquoise">
      <a:srgbClr val="009A97"/>
    </a:custClr>
    <a:custClr name="Yellow">
      <a:srgbClr val="FAD022"/>
    </a:custClr>
    <a:custClr name="Orange">
      <a:srgbClr val="E96D0C"/>
    </a:custClr>
    <a:custClr name="Purple">
      <a:srgbClr val="8D1E77"/>
    </a:custClr>
    <a:custClr name="Red">
      <a:srgbClr val="AC1640"/>
    </a:custClr>
    <a:custClr name="Cyan">
      <a:srgbClr val="079EDA"/>
    </a:custClr>
    <a:custClr name="Green">
      <a:srgbClr val="508130"/>
    </a:custClr>
    <a:custClr name="Ocean Blue darker">
      <a:srgbClr val="024152"/>
    </a:custClr>
    <a:custClr name="Night Blue darker">
      <a:srgbClr val="133155"/>
    </a:custClr>
    <a:custClr name="Sky Blue darker">
      <a:srgbClr val="5179A9"/>
    </a:custClr>
    <a:custClr name="Turquoise darker">
      <a:srgbClr val="00777A"/>
    </a:custClr>
    <a:custClr name="Yellow darker">
      <a:srgbClr val="D2A000"/>
    </a:custClr>
    <a:custClr name="Orange darker">
      <a:srgbClr val="AF5009"/>
    </a:custClr>
    <a:custClr name="Purple darker">
      <a:srgbClr val="6B175B"/>
    </a:custClr>
    <a:custClr name="Red darker">
      <a:srgbClr val="76102D"/>
    </a:custClr>
    <a:custClr name="Cyan darker">
      <a:srgbClr val="05709B"/>
    </a:custClr>
    <a:custClr name="Green darker">
      <a:srgbClr val="365620"/>
    </a:custClr>
    <a:custClr name="Ocean Blue 30% lighter">
      <a:srgbClr val="4F8B9B"/>
    </a:custClr>
    <a:custClr name="Night Blue 30% lighter">
      <a:srgbClr val="687F9D"/>
    </a:custClr>
    <a:custClr name="Sky Blue 30% lighter">
      <a:srgbClr val="A8BED4"/>
    </a:custClr>
    <a:custClr name="Turquoise 30% lighter">
      <a:srgbClr val="66C2C1"/>
    </a:custClr>
    <a:custClr name="Yellow 30% lighter">
      <a:srgbClr val="FCE37A"/>
    </a:custClr>
    <a:custClr name="Orange 30% lighter">
      <a:srgbClr val="F69954"/>
    </a:custClr>
    <a:custClr name="Purple 30% lighter">
      <a:srgbClr val="BB78AD"/>
    </a:custClr>
    <a:custClr name="Red 30% lighter">
      <a:srgbClr val="CD738C"/>
    </a:custClr>
    <a:custClr name="Cyan 30% lighter">
      <a:srgbClr val="6DCBF1"/>
    </a:custClr>
    <a:custClr name="Green 30% lighter">
      <a:srgbClr val="8BB86D"/>
    </a:custClr>
    <a:custClr name="Ocean Blue 60% lighter">
      <a:srgbClr val="A7C5CD"/>
    </a:custClr>
    <a:custClr name="Night Blue 60% lighter">
      <a:srgbClr val="B9C4D1"/>
    </a:custClr>
    <a:custClr name="Sky Blue 60% lighter">
      <a:srgbClr val="D0DDE8"/>
    </a:custClr>
    <a:custClr name="Turquoise 60% lighter">
      <a:srgbClr val="B2E0E0"/>
    </a:custClr>
    <a:custClr name="Yellow 60% lighter">
      <a:srgbClr val="FDF1BC"/>
    </a:custClr>
    <a:custClr name="Orange 60% lighter">
      <a:srgbClr val="FBCCA9"/>
    </a:custClr>
    <a:custClr name="Purple 60% lighter">
      <a:srgbClr val="DDBBD6"/>
    </a:custClr>
    <a:custClr name="Red 60% lighter">
      <a:srgbClr val="E6B9C5"/>
    </a:custClr>
    <a:custClr name="Cyan 60% lighter">
      <a:srgbClr val="B1E7FD"/>
    </a:custClr>
    <a:custClr name="Green 60% lighter">
      <a:srgbClr val="C9DEBB"/>
    </a:custClr>
  </a:custClrLst>
  <a:extLst>
    <a:ext uri="{05A4C25C-085E-4340-85A3-A5531E510DB2}">
      <thm15:themeFamily xmlns:thm15="http://schemas.microsoft.com/office/thememl/2012/main" name="Präsentation1" id="{8C5E64C3-C8C1-4A2B-A60F-B9D41FA3EBC0}" vid="{DDF2B6E1-8EF5-4DCF-BECF-5F6FEFA9EF98}"/>
    </a:ext>
  </a:extLst>
</a:theme>
</file>

<file path=ppt/theme/theme2.xml><?xml version="1.0" encoding="utf-8"?>
<a:theme xmlns:a="http://schemas.openxmlformats.org/drawingml/2006/main" name="Office">
  <a:themeElements>
    <a:clrScheme name="BMW Group 2021">
      <a:dk1>
        <a:srgbClr val="000000"/>
      </a:dk1>
      <a:lt1>
        <a:srgbClr val="FFFFFF"/>
      </a:lt1>
      <a:dk2>
        <a:srgbClr val="035970"/>
      </a:dk2>
      <a:lt2>
        <a:srgbClr val="92A2BD"/>
      </a:lt2>
      <a:accent1>
        <a:srgbClr val="548D9E"/>
      </a:accent1>
      <a:accent2>
        <a:srgbClr val="85ACB9"/>
      </a:accent2>
      <a:accent3>
        <a:srgbClr val="ABC4CF"/>
      </a:accent3>
      <a:accent4>
        <a:srgbClr val="C8D7E0"/>
      </a:accent4>
      <a:accent5>
        <a:srgbClr val="DEE5EC"/>
      </a:accent5>
      <a:accent6>
        <a:srgbClr val="E8EBF1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D85AF9A82D8454FA41473D692FD8994" ma:contentTypeVersion="13" ma:contentTypeDescription="Ein neues Dokument erstellen." ma:contentTypeScope="" ma:versionID="3f95f9157e9d3e72fca0522b5a091d69">
  <xsd:schema xmlns:xsd="http://www.w3.org/2001/XMLSchema" xmlns:xs="http://www.w3.org/2001/XMLSchema" xmlns:p="http://schemas.microsoft.com/office/2006/metadata/properties" xmlns:ns2="66e38c0b-7c4a-4435-91a8-3b59593b7280" xmlns:ns3="b782d773-7279-4da3-9fc8-9c3ff2f9f99e" targetNamespace="http://schemas.microsoft.com/office/2006/metadata/properties" ma:root="true" ma:fieldsID="be8a49004ce98f3bda512b8348dc5f95" ns2:_="" ns3:_="">
    <xsd:import namespace="66e38c0b-7c4a-4435-91a8-3b59593b7280"/>
    <xsd:import namespace="b782d773-7279-4da3-9fc8-9c3ff2f9f99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e38c0b-7c4a-4435-91a8-3b59593b72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82d773-7279-4da3-9fc8-9c3ff2f9f99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03354DB-F868-4477-813A-ED714481D27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b782d773-7279-4da3-9fc8-9c3ff2f9f99e"/>
    <ds:schemaRef ds:uri="http://purl.org/dc/elements/1.1/"/>
    <ds:schemaRef ds:uri="http://schemas.microsoft.com/office/2006/metadata/properties"/>
    <ds:schemaRef ds:uri="http://schemas.microsoft.com/office/infopath/2007/PartnerControls"/>
    <ds:schemaRef ds:uri="66e38c0b-7c4a-4435-91a8-3b59593b7280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65D4BB4-D46C-449E-BF63-4BDD6C08B81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65FFC4-DACC-4D77-B686-EB1CC651EB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e38c0b-7c4a-4435-91a8-3b59593b7280"/>
    <ds:schemaRef ds:uri="b782d773-7279-4da3-9fc8-9c3ff2f9f9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eafdac3b-4115-4c64-bf62-f9099ec36d84}" enabled="1" method="Standard" siteId="{5047bca2-da88-442e-a09a-d9b8af692adc}" contentBits="3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1041</TotalTime>
  <Words>815</Words>
  <Application>Microsoft Macintosh PowerPoint</Application>
  <PresentationFormat>Widescreen</PresentationFormat>
  <Paragraphs>81</Paragraphs>
  <Slides>13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BMW Group Condensed</vt:lpstr>
      <vt:lpstr>BMWGroupTN Condensed</vt:lpstr>
      <vt:lpstr>Calibiri</vt:lpstr>
      <vt:lpstr>Calibri</vt:lpstr>
      <vt:lpstr>Google Sans</vt:lpstr>
      <vt:lpstr>Noto Sans Symbols</vt:lpstr>
      <vt:lpstr>NTR</vt:lpstr>
      <vt:lpstr>Wingdings</vt:lpstr>
      <vt:lpstr>BMW Group 2021</vt:lpstr>
      <vt:lpstr>think-cell Folie</vt:lpstr>
      <vt:lpstr>GAS-related references coupled within Android for Cars library </vt:lpstr>
      <vt:lpstr>Agenda</vt:lpstr>
      <vt:lpstr>context</vt:lpstr>
      <vt:lpstr>Non-gas environment</vt:lpstr>
      <vt:lpstr>GAS ENVIRONMENT</vt:lpstr>
      <vt:lpstr>Please contact car services </vt:lpstr>
      <vt:lpstr>Please contact car services – string resource</vt:lpstr>
      <vt:lpstr>Hardcoded GAS REFERENCES</vt:lpstr>
      <vt:lpstr>Error types</vt:lpstr>
      <vt:lpstr>Update button</vt:lpstr>
      <vt:lpstr>Why is this an issue?</vt:lpstr>
      <vt:lpstr>Questions raised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Mascolo Melina, DE-420</dc:creator>
  <cp:lastModifiedBy>PALMA Nuno</cp:lastModifiedBy>
  <cp:revision>12</cp:revision>
  <dcterms:created xsi:type="dcterms:W3CDTF">2023-06-20T06:14:19Z</dcterms:created>
  <dcterms:modified xsi:type="dcterms:W3CDTF">2025-02-24T17:09:25Z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0x010100AD85AF9A82D8454FA41473D692FD8994</vt:lpwstr>
  </property>
  <property fmtid="{D5CDD505-2E9C-101B-9397-08002B2CF9AE}" pid="3" name="ClassificationContentMarkingFooterLocations">
    <vt:lpwstr>BMW Group 2021:6\Office Theme:5\2_Office Theme:9\10_BMW Group 16\:9 EN:16\1_BMW Group 16\:9:12\1_BMW Group 2021:11\2_BMW Group 2021:6\1_Office Theme:9\3_Office Theme:9</vt:lpwstr>
  </property>
  <property fmtid="{D5CDD505-2E9C-101B-9397-08002B2CF9AE}" pid="4" name="ClassificationContentMarkingFooterText">
    <vt:lpwstr>5acXjzUk</vt:lpwstr>
  </property>
  <property fmtid="{D5CDD505-2E9C-101B-9397-08002B2CF9AE}" pid="5" name="ClassificationContentMarkingHeaderLocations">
    <vt:lpwstr>BMW Group 2021:5\Office Theme:4\2_Office Theme:5\10_BMW Group 16\:9 EN:13\1_BMW Group 16\:9:11\1_BMW Group 2021:7\2_BMW Group 2021:5\1_Office Theme:5\3_Office Theme:5</vt:lpwstr>
  </property>
  <property fmtid="{D5CDD505-2E9C-101B-9397-08002B2CF9AE}" pid="6" name="ClassificationContentMarkingHeaderText">
    <vt:lpwstr>INTERNAL &amp; PARTNERS</vt:lpwstr>
  </property>
</Properties>
</file>