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5"/>
  </p:notesMasterIdLst>
  <p:handoutMasterIdLst>
    <p:handoutMasterId r:id="rId16"/>
  </p:handoutMasterIdLst>
  <p:sldIdLst>
    <p:sldId id="274" r:id="rId2"/>
    <p:sldId id="563" r:id="rId3"/>
    <p:sldId id="1347" r:id="rId4"/>
    <p:sldId id="260" r:id="rId5"/>
    <p:sldId id="1339" r:id="rId6"/>
    <p:sldId id="1343" r:id="rId7"/>
    <p:sldId id="1338" r:id="rId8"/>
    <p:sldId id="1342" r:id="rId9"/>
    <p:sldId id="1345" r:id="rId10"/>
    <p:sldId id="1344" r:id="rId11"/>
    <p:sldId id="1346" r:id="rId12"/>
    <p:sldId id="1341" r:id="rId13"/>
    <p:sldId id="1340" r:id="rId14"/>
  </p:sldIdLst>
  <p:sldSz cx="12192000" cy="6858000"/>
  <p:notesSz cx="7102475" cy="93884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CC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05" autoAdjust="0"/>
    <p:restoredTop sz="96208"/>
  </p:normalViewPr>
  <p:slideViewPr>
    <p:cSldViewPr snapToGrid="0" snapToObjects="1" showGuides="1">
      <p:cViewPr varScale="1">
        <p:scale>
          <a:sx n="116" d="100"/>
          <a:sy n="116" d="100"/>
        </p:scale>
        <p:origin x="192" y="600"/>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2784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638807-2917-5743-A2CC-65978910579B}"/>
              </a:ext>
            </a:extLst>
          </p:cNvPr>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a:extLst>
              <a:ext uri="{FF2B5EF4-FFF2-40B4-BE49-F238E27FC236}">
                <a16:creationId xmlns:a16="http://schemas.microsoft.com/office/drawing/2014/main" id="{12FEE186-A421-AF48-94BB-1ABEDD4AF45E}"/>
              </a:ext>
            </a:extLst>
          </p:cNvPr>
          <p:cNvSpPr>
            <a:spLocks noGrp="1"/>
          </p:cNvSpPr>
          <p:nvPr>
            <p:ph type="dt" sz="quarter" idx="1"/>
          </p:nvPr>
        </p:nvSpPr>
        <p:spPr>
          <a:xfrm>
            <a:off x="4023092" y="0"/>
            <a:ext cx="3077739" cy="471054"/>
          </a:xfrm>
          <a:prstGeom prst="rect">
            <a:avLst/>
          </a:prstGeom>
        </p:spPr>
        <p:txBody>
          <a:bodyPr vert="horz" lIns="94229" tIns="47114" rIns="94229" bIns="47114" rtlCol="0"/>
          <a:lstStyle>
            <a:lvl1pPr algn="r">
              <a:defRPr sz="1200"/>
            </a:lvl1pPr>
          </a:lstStyle>
          <a:p>
            <a:fld id="{7C8858E1-F8AF-CB41-8A84-A5A2361523A8}" type="datetime4">
              <a:rPr lang="en-GB" smtClean="0"/>
              <a:t>24 April 2025</a:t>
            </a:fld>
            <a:endParaRPr lang="en-US"/>
          </a:p>
        </p:txBody>
      </p:sp>
      <p:sp>
        <p:nvSpPr>
          <p:cNvPr id="4" name="Footer Placeholder 3">
            <a:extLst>
              <a:ext uri="{FF2B5EF4-FFF2-40B4-BE49-F238E27FC236}">
                <a16:creationId xmlns:a16="http://schemas.microsoft.com/office/drawing/2014/main" id="{D5E8B52F-1977-E348-8A03-51A453CBA8E4}"/>
              </a:ext>
            </a:extLst>
          </p:cNvPr>
          <p:cNvSpPr>
            <a:spLocks noGrp="1"/>
          </p:cNvSpPr>
          <p:nvPr>
            <p:ph type="ftr" sz="quarter" idx="2"/>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2844B16-8D11-894B-B12E-DDA3081BB576}"/>
              </a:ext>
            </a:extLst>
          </p:cNvPr>
          <p:cNvSpPr>
            <a:spLocks noGrp="1"/>
          </p:cNvSpPr>
          <p:nvPr>
            <p:ph type="sldNum" sz="quarter" idx="3"/>
          </p:nvPr>
        </p:nvSpPr>
        <p:spPr>
          <a:xfrm>
            <a:off x="4023092" y="8917422"/>
            <a:ext cx="3077739" cy="471053"/>
          </a:xfrm>
          <a:prstGeom prst="rect">
            <a:avLst/>
          </a:prstGeom>
        </p:spPr>
        <p:txBody>
          <a:bodyPr vert="horz" lIns="94229" tIns="47114" rIns="94229" bIns="47114" rtlCol="0" anchor="b"/>
          <a:lstStyle>
            <a:lvl1pPr algn="r">
              <a:defRPr sz="1200"/>
            </a:lvl1pPr>
          </a:lstStyle>
          <a:p>
            <a:fld id="{BB67EEF5-1533-4A41-932F-BAF31903FCCF}" type="slidenum">
              <a:rPr lang="en-US" smtClean="0"/>
              <a:t>‹Nr.›</a:t>
            </a:fld>
            <a:endParaRPr lang="en-US"/>
          </a:p>
        </p:txBody>
      </p:sp>
    </p:spTree>
    <p:extLst>
      <p:ext uri="{BB962C8B-B14F-4D97-AF65-F5344CB8AC3E}">
        <p14:creationId xmlns:p14="http://schemas.microsoft.com/office/powerpoint/2010/main" val="19776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7739" cy="471054"/>
          </a:xfrm>
          <a:prstGeom prst="rect">
            <a:avLst/>
          </a:prstGeom>
        </p:spPr>
        <p:txBody>
          <a:bodyPr vert="horz" lIns="94229" tIns="47114" rIns="94229" bIns="47114" rtlCol="0"/>
          <a:lstStyle>
            <a:lvl1pPr algn="l">
              <a:defRPr sz="1200"/>
            </a:lvl1pPr>
          </a:lstStyle>
          <a:p>
            <a:endParaRPr lang="en-US"/>
          </a:p>
        </p:txBody>
      </p:sp>
      <p:sp>
        <p:nvSpPr>
          <p:cNvPr id="3" name="Date Placeholder 2"/>
          <p:cNvSpPr>
            <a:spLocks noGrp="1"/>
          </p:cNvSpPr>
          <p:nvPr>
            <p:ph type="dt" idx="1"/>
          </p:nvPr>
        </p:nvSpPr>
        <p:spPr>
          <a:xfrm>
            <a:off x="4023092" y="0"/>
            <a:ext cx="3077739" cy="471054"/>
          </a:xfrm>
          <a:prstGeom prst="rect">
            <a:avLst/>
          </a:prstGeom>
        </p:spPr>
        <p:txBody>
          <a:bodyPr vert="horz" lIns="94229" tIns="47114" rIns="94229" bIns="47114" rtlCol="0"/>
          <a:lstStyle>
            <a:lvl1pPr algn="r">
              <a:defRPr sz="1200"/>
            </a:lvl1pPr>
          </a:lstStyle>
          <a:p>
            <a:fld id="{05565DB4-554A-6B4E-A74E-EC2B01286B4E}" type="datetime4">
              <a:rPr lang="en-GB" smtClean="0"/>
              <a:t>24 April 2025</a:t>
            </a:fld>
            <a:endParaRPr lang="en-US"/>
          </a:p>
        </p:txBody>
      </p:sp>
      <p:sp>
        <p:nvSpPr>
          <p:cNvPr id="4" name="Slide Image Placeholder 3"/>
          <p:cNvSpPr>
            <a:spLocks noGrp="1" noRot="1" noChangeAspect="1"/>
          </p:cNvSpPr>
          <p:nvPr>
            <p:ph type="sldImg" idx="2"/>
          </p:nvPr>
        </p:nvSpPr>
        <p:spPr>
          <a:xfrm>
            <a:off x="735013" y="1173163"/>
            <a:ext cx="5632450" cy="3168650"/>
          </a:xfrm>
          <a:prstGeom prst="rect">
            <a:avLst/>
          </a:prstGeom>
          <a:noFill/>
          <a:ln w="12700">
            <a:solidFill>
              <a:prstClr val="black"/>
            </a:solidFill>
          </a:ln>
        </p:spPr>
        <p:txBody>
          <a:bodyPr vert="horz" lIns="94229" tIns="47114" rIns="94229" bIns="47114" rtlCol="0" anchor="ctr"/>
          <a:lstStyle/>
          <a:p>
            <a:endParaRPr lang="en-US"/>
          </a:p>
        </p:txBody>
      </p:sp>
      <p:sp>
        <p:nvSpPr>
          <p:cNvPr id="5" name="Notes Placeholder 4"/>
          <p:cNvSpPr>
            <a:spLocks noGrp="1"/>
          </p:cNvSpPr>
          <p:nvPr>
            <p:ph type="body" sz="quarter" idx="3"/>
          </p:nvPr>
        </p:nvSpPr>
        <p:spPr>
          <a:xfrm>
            <a:off x="710248" y="4518204"/>
            <a:ext cx="5681980" cy="3696712"/>
          </a:xfrm>
          <a:prstGeom prst="rect">
            <a:avLst/>
          </a:prstGeom>
        </p:spPr>
        <p:txBody>
          <a:bodyPr vert="horz" lIns="94229" tIns="47114" rIns="94229" bIns="47114"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917422"/>
            <a:ext cx="3077739" cy="471053"/>
          </a:xfrm>
          <a:prstGeom prst="rect">
            <a:avLst/>
          </a:prstGeom>
        </p:spPr>
        <p:txBody>
          <a:bodyPr vert="horz" lIns="94229" tIns="47114" rIns="94229" bIns="47114" rtlCol="0" anchor="b"/>
          <a:lstStyle>
            <a:lvl1pPr algn="l">
              <a:defRPr sz="1200"/>
            </a:lvl1pPr>
          </a:lstStyle>
          <a:p>
            <a:endParaRPr lang="en-US"/>
          </a:p>
        </p:txBody>
      </p:sp>
      <p:sp>
        <p:nvSpPr>
          <p:cNvPr id="7" name="Slide Number Placeholder 6"/>
          <p:cNvSpPr>
            <a:spLocks noGrp="1"/>
          </p:cNvSpPr>
          <p:nvPr>
            <p:ph type="sldNum" sz="quarter" idx="5"/>
          </p:nvPr>
        </p:nvSpPr>
        <p:spPr>
          <a:xfrm>
            <a:off x="4023092" y="8917422"/>
            <a:ext cx="3077739" cy="471053"/>
          </a:xfrm>
          <a:prstGeom prst="rect">
            <a:avLst/>
          </a:prstGeom>
        </p:spPr>
        <p:txBody>
          <a:bodyPr vert="horz" lIns="94229" tIns="47114" rIns="94229" bIns="47114" rtlCol="0" anchor="b"/>
          <a:lstStyle>
            <a:lvl1pPr algn="r">
              <a:defRPr sz="1200"/>
            </a:lvl1pPr>
          </a:lstStyle>
          <a:p>
            <a:fld id="{190ADDE7-7F29-A24E-8222-17CAAC41A76A}" type="slidenum">
              <a:rPr lang="en-US" smtClean="0"/>
              <a:t>‹Nr.›</a:t>
            </a:fld>
            <a:endParaRPr lang="en-US"/>
          </a:p>
        </p:txBody>
      </p:sp>
    </p:spTree>
    <p:extLst>
      <p:ext uri="{BB962C8B-B14F-4D97-AF65-F5344CB8AC3E}">
        <p14:creationId xmlns:p14="http://schemas.microsoft.com/office/powerpoint/2010/main" val="14580005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g347f185c160_0_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47f185c160_0_39: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g347f185c160_0_39: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4</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29AAECE-6D1F-492C-01AB-826B778E3F95}"/>
            </a:ext>
          </a:extLst>
        </p:cNvPr>
        <p:cNvGrpSpPr/>
        <p:nvPr/>
      </p:nvGrpSpPr>
      <p:grpSpPr>
        <a:xfrm>
          <a:off x="0" y="0"/>
          <a:ext cx="0" cy="0"/>
          <a:chOff x="0" y="0"/>
          <a:chExt cx="0" cy="0"/>
        </a:xfrm>
      </p:grpSpPr>
      <p:sp>
        <p:nvSpPr>
          <p:cNvPr id="128" name="Google Shape;128;g347f185c160_0_39:notes">
            <a:extLst>
              <a:ext uri="{FF2B5EF4-FFF2-40B4-BE49-F238E27FC236}">
                <a16:creationId xmlns:a16="http://schemas.microsoft.com/office/drawing/2014/main" id="{4A926E53-81E3-C6D9-038E-D68DFE237B1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47f185c160_0_39:notes">
            <a:extLst>
              <a:ext uri="{FF2B5EF4-FFF2-40B4-BE49-F238E27FC236}">
                <a16:creationId xmlns:a16="http://schemas.microsoft.com/office/drawing/2014/main" id="{AC136C4E-94DF-E676-9291-40049EC65F0F}"/>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g347f185c160_0_39:notes">
            <a:extLst>
              <a:ext uri="{FF2B5EF4-FFF2-40B4-BE49-F238E27FC236}">
                <a16:creationId xmlns:a16="http://schemas.microsoft.com/office/drawing/2014/main" id="{9A692ED9-D5CD-6F3B-3458-773763FE4682}"/>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5</a:t>
            </a:fld>
            <a:endParaRPr/>
          </a:p>
        </p:txBody>
      </p:sp>
    </p:spTree>
    <p:extLst>
      <p:ext uri="{BB962C8B-B14F-4D97-AF65-F5344CB8AC3E}">
        <p14:creationId xmlns:p14="http://schemas.microsoft.com/office/powerpoint/2010/main" val="10608002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622CE9B8-9ED4-659F-1022-E355F69C4D06}"/>
            </a:ext>
          </a:extLst>
        </p:cNvPr>
        <p:cNvGrpSpPr/>
        <p:nvPr/>
      </p:nvGrpSpPr>
      <p:grpSpPr>
        <a:xfrm>
          <a:off x="0" y="0"/>
          <a:ext cx="0" cy="0"/>
          <a:chOff x="0" y="0"/>
          <a:chExt cx="0" cy="0"/>
        </a:xfrm>
      </p:grpSpPr>
      <p:sp>
        <p:nvSpPr>
          <p:cNvPr id="128" name="Google Shape;128;g347f185c160_0_39:notes">
            <a:extLst>
              <a:ext uri="{FF2B5EF4-FFF2-40B4-BE49-F238E27FC236}">
                <a16:creationId xmlns:a16="http://schemas.microsoft.com/office/drawing/2014/main" id="{61C2E821-0DF7-9414-2F87-7C613685DE0B}"/>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47f185c160_0_39:notes">
            <a:extLst>
              <a:ext uri="{FF2B5EF4-FFF2-40B4-BE49-F238E27FC236}">
                <a16:creationId xmlns:a16="http://schemas.microsoft.com/office/drawing/2014/main" id="{E0192F30-C9DA-E613-95EB-6D4663CC3854}"/>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g347f185c160_0_39:notes">
            <a:extLst>
              <a:ext uri="{FF2B5EF4-FFF2-40B4-BE49-F238E27FC236}">
                <a16:creationId xmlns:a16="http://schemas.microsoft.com/office/drawing/2014/main" id="{09FDD529-364E-5FF9-2761-E772DD262789}"/>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6</a:t>
            </a:fld>
            <a:endParaRPr/>
          </a:p>
        </p:txBody>
      </p:sp>
    </p:spTree>
    <p:extLst>
      <p:ext uri="{BB962C8B-B14F-4D97-AF65-F5344CB8AC3E}">
        <p14:creationId xmlns:p14="http://schemas.microsoft.com/office/powerpoint/2010/main" val="6226133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1EE95FA-B11C-8688-8F5C-09558322CB9A}"/>
            </a:ext>
          </a:extLst>
        </p:cNvPr>
        <p:cNvGrpSpPr/>
        <p:nvPr/>
      </p:nvGrpSpPr>
      <p:grpSpPr>
        <a:xfrm>
          <a:off x="0" y="0"/>
          <a:ext cx="0" cy="0"/>
          <a:chOff x="0" y="0"/>
          <a:chExt cx="0" cy="0"/>
        </a:xfrm>
      </p:grpSpPr>
      <p:sp>
        <p:nvSpPr>
          <p:cNvPr id="128" name="Google Shape;128;g347f185c160_0_39:notes">
            <a:extLst>
              <a:ext uri="{FF2B5EF4-FFF2-40B4-BE49-F238E27FC236}">
                <a16:creationId xmlns:a16="http://schemas.microsoft.com/office/drawing/2014/main" id="{0E1A9D6A-1568-FE97-D8FD-FEB0EBCCB509}"/>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47f185c160_0_39:notes">
            <a:extLst>
              <a:ext uri="{FF2B5EF4-FFF2-40B4-BE49-F238E27FC236}">
                <a16:creationId xmlns:a16="http://schemas.microsoft.com/office/drawing/2014/main" id="{73B22C2B-8B37-023E-C291-6B46DDDAB831}"/>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g347f185c160_0_39:notes">
            <a:extLst>
              <a:ext uri="{FF2B5EF4-FFF2-40B4-BE49-F238E27FC236}">
                <a16:creationId xmlns:a16="http://schemas.microsoft.com/office/drawing/2014/main" id="{6C1DC745-80F7-CAB9-6B44-51B29D470A5A}"/>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8</a:t>
            </a:fld>
            <a:endParaRPr/>
          </a:p>
        </p:txBody>
      </p:sp>
    </p:spTree>
    <p:extLst>
      <p:ext uri="{BB962C8B-B14F-4D97-AF65-F5344CB8AC3E}">
        <p14:creationId xmlns:p14="http://schemas.microsoft.com/office/powerpoint/2010/main" val="1399208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D9A34428-08DC-7022-0D90-FFC6758D6D0E}"/>
            </a:ext>
          </a:extLst>
        </p:cNvPr>
        <p:cNvGrpSpPr/>
        <p:nvPr/>
      </p:nvGrpSpPr>
      <p:grpSpPr>
        <a:xfrm>
          <a:off x="0" y="0"/>
          <a:ext cx="0" cy="0"/>
          <a:chOff x="0" y="0"/>
          <a:chExt cx="0" cy="0"/>
        </a:xfrm>
      </p:grpSpPr>
      <p:sp>
        <p:nvSpPr>
          <p:cNvPr id="128" name="Google Shape;128;g347f185c160_0_39:notes">
            <a:extLst>
              <a:ext uri="{FF2B5EF4-FFF2-40B4-BE49-F238E27FC236}">
                <a16:creationId xmlns:a16="http://schemas.microsoft.com/office/drawing/2014/main" id="{3EECAE9B-E27F-227D-8E21-F368A3E0517C}"/>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47f185c160_0_39:notes">
            <a:extLst>
              <a:ext uri="{FF2B5EF4-FFF2-40B4-BE49-F238E27FC236}">
                <a16:creationId xmlns:a16="http://schemas.microsoft.com/office/drawing/2014/main" id="{9868C94A-69F1-F98F-4383-71F51A7F0E23}"/>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g347f185c160_0_39:notes">
            <a:extLst>
              <a:ext uri="{FF2B5EF4-FFF2-40B4-BE49-F238E27FC236}">
                <a16:creationId xmlns:a16="http://schemas.microsoft.com/office/drawing/2014/main" id="{4474AE24-2AE9-6A3A-F2E6-0B15F729EF59}"/>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9</a:t>
            </a:fld>
            <a:endParaRPr/>
          </a:p>
        </p:txBody>
      </p:sp>
    </p:spTree>
    <p:extLst>
      <p:ext uri="{BB962C8B-B14F-4D97-AF65-F5344CB8AC3E}">
        <p14:creationId xmlns:p14="http://schemas.microsoft.com/office/powerpoint/2010/main" val="38337092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AF927361-4039-6ED0-A9BD-D370AAF0B9BA}"/>
            </a:ext>
          </a:extLst>
        </p:cNvPr>
        <p:cNvGrpSpPr/>
        <p:nvPr/>
      </p:nvGrpSpPr>
      <p:grpSpPr>
        <a:xfrm>
          <a:off x="0" y="0"/>
          <a:ext cx="0" cy="0"/>
          <a:chOff x="0" y="0"/>
          <a:chExt cx="0" cy="0"/>
        </a:xfrm>
      </p:grpSpPr>
      <p:sp>
        <p:nvSpPr>
          <p:cNvPr id="128" name="Google Shape;128;g347f185c160_0_39:notes">
            <a:extLst>
              <a:ext uri="{FF2B5EF4-FFF2-40B4-BE49-F238E27FC236}">
                <a16:creationId xmlns:a16="http://schemas.microsoft.com/office/drawing/2014/main" id="{7D0A5D77-3B0B-1028-D370-E37B51D4F9E3}"/>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47f185c160_0_39:notes">
            <a:extLst>
              <a:ext uri="{FF2B5EF4-FFF2-40B4-BE49-F238E27FC236}">
                <a16:creationId xmlns:a16="http://schemas.microsoft.com/office/drawing/2014/main" id="{DD9B14A6-87D1-7197-613D-A64BF39FACCD}"/>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g347f185c160_0_39:notes">
            <a:extLst>
              <a:ext uri="{FF2B5EF4-FFF2-40B4-BE49-F238E27FC236}">
                <a16:creationId xmlns:a16="http://schemas.microsoft.com/office/drawing/2014/main" id="{7ABC6699-256F-0B81-A846-C837C194465F}"/>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10</a:t>
            </a:fld>
            <a:endParaRPr/>
          </a:p>
        </p:txBody>
      </p:sp>
    </p:spTree>
    <p:extLst>
      <p:ext uri="{BB962C8B-B14F-4D97-AF65-F5344CB8AC3E}">
        <p14:creationId xmlns:p14="http://schemas.microsoft.com/office/powerpoint/2010/main" val="14852559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53F9FCA-8A2B-1046-B113-5EFDCAF3F439}"/>
            </a:ext>
          </a:extLst>
        </p:cNvPr>
        <p:cNvGrpSpPr/>
        <p:nvPr/>
      </p:nvGrpSpPr>
      <p:grpSpPr>
        <a:xfrm>
          <a:off x="0" y="0"/>
          <a:ext cx="0" cy="0"/>
          <a:chOff x="0" y="0"/>
          <a:chExt cx="0" cy="0"/>
        </a:xfrm>
      </p:grpSpPr>
      <p:sp>
        <p:nvSpPr>
          <p:cNvPr id="128" name="Google Shape;128;g347f185c160_0_39:notes">
            <a:extLst>
              <a:ext uri="{FF2B5EF4-FFF2-40B4-BE49-F238E27FC236}">
                <a16:creationId xmlns:a16="http://schemas.microsoft.com/office/drawing/2014/main" id="{4115E01D-7152-0611-5D18-E31F29F8AA8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47f185c160_0_39:notes">
            <a:extLst>
              <a:ext uri="{FF2B5EF4-FFF2-40B4-BE49-F238E27FC236}">
                <a16:creationId xmlns:a16="http://schemas.microsoft.com/office/drawing/2014/main" id="{7102379D-0112-92D9-7637-AB3B68612BE5}"/>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g347f185c160_0_39:notes">
            <a:extLst>
              <a:ext uri="{FF2B5EF4-FFF2-40B4-BE49-F238E27FC236}">
                <a16:creationId xmlns:a16="http://schemas.microsoft.com/office/drawing/2014/main" id="{740B99F1-216D-37AB-0F8E-46633B2588EE}"/>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12</a:t>
            </a:fld>
            <a:endParaRPr/>
          </a:p>
        </p:txBody>
      </p:sp>
    </p:spTree>
    <p:extLst>
      <p:ext uri="{BB962C8B-B14F-4D97-AF65-F5344CB8AC3E}">
        <p14:creationId xmlns:p14="http://schemas.microsoft.com/office/powerpoint/2010/main" val="12748411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F799076-DC18-14CE-8097-7F883C2EB048}"/>
            </a:ext>
          </a:extLst>
        </p:cNvPr>
        <p:cNvGrpSpPr/>
        <p:nvPr/>
      </p:nvGrpSpPr>
      <p:grpSpPr>
        <a:xfrm>
          <a:off x="0" y="0"/>
          <a:ext cx="0" cy="0"/>
          <a:chOff x="0" y="0"/>
          <a:chExt cx="0" cy="0"/>
        </a:xfrm>
      </p:grpSpPr>
      <p:sp>
        <p:nvSpPr>
          <p:cNvPr id="128" name="Google Shape;128;g347f185c160_0_39:notes">
            <a:extLst>
              <a:ext uri="{FF2B5EF4-FFF2-40B4-BE49-F238E27FC236}">
                <a16:creationId xmlns:a16="http://schemas.microsoft.com/office/drawing/2014/main" id="{10940658-2EAA-1F12-35C5-033D56B6C86F}"/>
              </a:ext>
            </a:extLst>
          </p:cNvPr>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9" name="Google Shape;129;g347f185c160_0_39:notes">
            <a:extLst>
              <a:ext uri="{FF2B5EF4-FFF2-40B4-BE49-F238E27FC236}">
                <a16:creationId xmlns:a16="http://schemas.microsoft.com/office/drawing/2014/main" id="{FC9EFAD8-0DA0-DC5F-C5E6-32C33E28A45E}"/>
              </a:ext>
            </a:extLst>
          </p:cNvPr>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30" name="Google Shape;130;g347f185c160_0_39:notes">
            <a:extLst>
              <a:ext uri="{FF2B5EF4-FFF2-40B4-BE49-F238E27FC236}">
                <a16:creationId xmlns:a16="http://schemas.microsoft.com/office/drawing/2014/main" id="{5CDA1EF8-3784-9ECF-9BD1-C6E72A034DDE}"/>
              </a:ext>
            </a:extLst>
          </p:cNvPr>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de-DE"/>
              <a:t>13</a:t>
            </a:fld>
            <a:endParaRPr/>
          </a:p>
        </p:txBody>
      </p:sp>
    </p:spTree>
    <p:extLst>
      <p:ext uri="{BB962C8B-B14F-4D97-AF65-F5344CB8AC3E}">
        <p14:creationId xmlns:p14="http://schemas.microsoft.com/office/powerpoint/2010/main" val="263132061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7.jpe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‹Nr.›</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hasCustomPrompt="1"/>
          </p:nvPr>
        </p:nvSpPr>
        <p:spPr/>
        <p:txBody>
          <a:bodyPr/>
          <a:lstStyle>
            <a:lvl1pPr>
              <a:defRPr/>
            </a:lvl1pPr>
          </a:lstStyle>
          <a:p>
            <a:r>
              <a:rPr lang="en-GB" dirty="0"/>
              <a:t>Title</a:t>
            </a:r>
            <a:endParaRPr lang="en-US" dirty="0"/>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24 April 2025</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105318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ontent Slide">
  <p:cSld name="2_Content Slide">
    <p:spTree>
      <p:nvGrpSpPr>
        <p:cNvPr id="1" name="Shape 24"/>
        <p:cNvGrpSpPr/>
        <p:nvPr/>
      </p:nvGrpSpPr>
      <p:grpSpPr>
        <a:xfrm>
          <a:off x="0" y="0"/>
          <a:ext cx="0" cy="0"/>
          <a:chOff x="0" y="0"/>
          <a:chExt cx="0" cy="0"/>
        </a:xfrm>
      </p:grpSpPr>
      <p:pic>
        <p:nvPicPr>
          <p:cNvPr id="25" name="Google Shape;25;p6" descr="Picture 12"/>
          <p:cNvPicPr preferRelativeResize="0"/>
          <p:nvPr/>
        </p:nvPicPr>
        <p:blipFill rotWithShape="1">
          <a:blip r:embed="rId2">
            <a:alphaModFix/>
          </a:blip>
          <a:srcRect t="29536" r="6521"/>
          <a:stretch/>
        </p:blipFill>
        <p:spPr>
          <a:xfrm>
            <a:off x="10319993" y="0"/>
            <a:ext cx="1872007" cy="1524000"/>
          </a:xfrm>
          <a:prstGeom prst="rect">
            <a:avLst/>
          </a:prstGeom>
          <a:noFill/>
          <a:ln>
            <a:noFill/>
          </a:ln>
        </p:spPr>
      </p:pic>
      <p:pic>
        <p:nvPicPr>
          <p:cNvPr id="26" name="Google Shape;26;p6" descr="Picture 7"/>
          <p:cNvPicPr preferRelativeResize="0"/>
          <p:nvPr/>
        </p:nvPicPr>
        <p:blipFill rotWithShape="1">
          <a:blip r:embed="rId3">
            <a:alphaModFix/>
          </a:blip>
          <a:srcRect/>
          <a:stretch/>
        </p:blipFill>
        <p:spPr>
          <a:xfrm>
            <a:off x="10384796" y="6161318"/>
            <a:ext cx="1467253" cy="477239"/>
          </a:xfrm>
          <a:prstGeom prst="rect">
            <a:avLst/>
          </a:prstGeom>
          <a:noFill/>
          <a:ln>
            <a:noFill/>
          </a:ln>
        </p:spPr>
      </p:pic>
      <p:cxnSp>
        <p:nvCxnSpPr>
          <p:cNvPr id="27" name="Google Shape;27;p6"/>
          <p:cNvCxnSpPr/>
          <p:nvPr/>
        </p:nvCxnSpPr>
        <p:spPr>
          <a:xfrm>
            <a:off x="0" y="6439612"/>
            <a:ext cx="10156371" cy="0"/>
          </a:xfrm>
          <a:prstGeom prst="straightConnector1">
            <a:avLst/>
          </a:prstGeom>
          <a:noFill/>
          <a:ln w="19050" cap="flat" cmpd="sng">
            <a:solidFill>
              <a:srgbClr val="00B1C3"/>
            </a:solidFill>
            <a:prstDash val="solid"/>
            <a:miter lim="800000"/>
            <a:headEnd type="none" w="sm" len="sm"/>
            <a:tailEnd type="none" w="sm" len="sm"/>
          </a:ln>
        </p:spPr>
      </p:cxnSp>
      <p:sp>
        <p:nvSpPr>
          <p:cNvPr id="28" name="Google Shape;28;p6"/>
          <p:cNvSpPr txBox="1">
            <a:spLocks noGrp="1"/>
          </p:cNvSpPr>
          <p:nvPr>
            <p:ph type="sldNum" idx="12"/>
          </p:nvPr>
        </p:nvSpPr>
        <p:spPr>
          <a:xfrm>
            <a:off x="7413171" y="642992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1200" b="1">
                <a:solidFill>
                  <a:srgbClr val="00B1C3"/>
                </a:solidFill>
              </a:defRPr>
            </a:lvl1pPr>
            <a:lvl2pPr marL="0" lvl="1" indent="0" algn="r">
              <a:spcBef>
                <a:spcPts val="0"/>
              </a:spcBef>
              <a:buNone/>
              <a:defRPr sz="1200" b="1">
                <a:solidFill>
                  <a:srgbClr val="00B1C3"/>
                </a:solidFill>
              </a:defRPr>
            </a:lvl2pPr>
            <a:lvl3pPr marL="0" lvl="2" indent="0" algn="r">
              <a:spcBef>
                <a:spcPts val="0"/>
              </a:spcBef>
              <a:buNone/>
              <a:defRPr sz="1200" b="1">
                <a:solidFill>
                  <a:srgbClr val="00B1C3"/>
                </a:solidFill>
              </a:defRPr>
            </a:lvl3pPr>
            <a:lvl4pPr marL="0" lvl="3" indent="0" algn="r">
              <a:spcBef>
                <a:spcPts val="0"/>
              </a:spcBef>
              <a:buNone/>
              <a:defRPr sz="1200" b="1">
                <a:solidFill>
                  <a:srgbClr val="00B1C3"/>
                </a:solidFill>
              </a:defRPr>
            </a:lvl4pPr>
            <a:lvl5pPr marL="0" lvl="4" indent="0" algn="r">
              <a:spcBef>
                <a:spcPts val="0"/>
              </a:spcBef>
              <a:buNone/>
              <a:defRPr sz="1200" b="1">
                <a:solidFill>
                  <a:srgbClr val="00B1C3"/>
                </a:solidFill>
              </a:defRPr>
            </a:lvl5pPr>
            <a:lvl6pPr marL="0" lvl="5" indent="0" algn="r">
              <a:spcBef>
                <a:spcPts val="0"/>
              </a:spcBef>
              <a:buNone/>
              <a:defRPr sz="1200" b="1">
                <a:solidFill>
                  <a:srgbClr val="00B1C3"/>
                </a:solidFill>
              </a:defRPr>
            </a:lvl6pPr>
            <a:lvl7pPr marL="0" lvl="6" indent="0" algn="r">
              <a:spcBef>
                <a:spcPts val="0"/>
              </a:spcBef>
              <a:buNone/>
              <a:defRPr sz="1200" b="1">
                <a:solidFill>
                  <a:srgbClr val="00B1C3"/>
                </a:solidFill>
              </a:defRPr>
            </a:lvl7pPr>
            <a:lvl8pPr marL="0" lvl="7" indent="0" algn="r">
              <a:spcBef>
                <a:spcPts val="0"/>
              </a:spcBef>
              <a:buNone/>
              <a:defRPr sz="1200" b="1">
                <a:solidFill>
                  <a:srgbClr val="00B1C3"/>
                </a:solidFill>
              </a:defRPr>
            </a:lvl8pPr>
            <a:lvl9pPr marL="0" lvl="8" indent="0" algn="r">
              <a:spcBef>
                <a:spcPts val="0"/>
              </a:spcBef>
              <a:buNone/>
              <a:defRPr sz="1200" b="1">
                <a:solidFill>
                  <a:srgbClr val="00B1C3"/>
                </a:solidFill>
              </a:defRPr>
            </a:lvl9pPr>
          </a:lstStyle>
          <a:p>
            <a:pPr marL="0" lvl="0" indent="0" algn="r" rtl="0">
              <a:spcBef>
                <a:spcPts val="0"/>
              </a:spcBef>
              <a:spcAft>
                <a:spcPts val="0"/>
              </a:spcAft>
              <a:buNone/>
            </a:pPr>
            <a:r>
              <a:rPr lang="en-US"/>
              <a:t>| </a:t>
            </a:r>
            <a:fld id="{00000000-1234-1234-1234-123412341234}" type="slidenum">
              <a:rPr lang="en-US" b="0">
                <a:solidFill>
                  <a:srgbClr val="888888"/>
                </a:solidFill>
              </a:rPr>
              <a:t>‹Nr.›</a:t>
            </a:fld>
            <a:endParaRPr b="0">
              <a:solidFill>
                <a:srgbClr val="888888"/>
              </a:solidFill>
            </a:endParaRPr>
          </a:p>
        </p:txBody>
      </p:sp>
      <p:sp>
        <p:nvSpPr>
          <p:cNvPr id="29" name="Google Shape;29;p6"/>
          <p:cNvSpPr txBox="1">
            <a:spLocks noGrp="1"/>
          </p:cNvSpPr>
          <p:nvPr>
            <p:ph type="title"/>
          </p:nvPr>
        </p:nvSpPr>
        <p:spPr>
          <a:xfrm>
            <a:off x="354724" y="365125"/>
            <a:ext cx="10515600" cy="622847"/>
          </a:xfrm>
          <a:prstGeom prst="rect">
            <a:avLst/>
          </a:prstGeom>
          <a:noFill/>
          <a:ln>
            <a:noFill/>
          </a:ln>
        </p:spPr>
        <p:txBody>
          <a:bodyPr spcFirstLastPara="1" wrap="square" lIns="91425" tIns="45700" rIns="91425" bIns="45700" anchor="t"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6"/>
          <p:cNvSpPr txBox="1">
            <a:spLocks noGrp="1"/>
          </p:cNvSpPr>
          <p:nvPr>
            <p:ph type="ftr" idx="11"/>
          </p:nvPr>
        </p:nvSpPr>
        <p:spPr>
          <a:xfrm>
            <a:off x="1810354" y="6429920"/>
            <a:ext cx="194578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6"/>
          <p:cNvSpPr txBox="1">
            <a:spLocks noGrp="1"/>
          </p:cNvSpPr>
          <p:nvPr>
            <p:ph type="dt" idx="10"/>
          </p:nvPr>
        </p:nvSpPr>
        <p:spPr>
          <a:xfrm>
            <a:off x="334962" y="6429920"/>
            <a:ext cx="1609451"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sz="1200">
                <a:solidFill>
                  <a:srgbClr val="7F7F7F"/>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334963" y="1220432"/>
            <a:ext cx="6854876" cy="4285459"/>
          </a:xfrm>
          <a:prstGeom prst="rect">
            <a:avLst/>
          </a:prstGeom>
          <a:noFill/>
          <a:ln>
            <a:noFill/>
          </a:ln>
        </p:spPr>
        <p:txBody>
          <a:bodyPr spcFirstLastPara="1" wrap="square" lIns="91425" tIns="45700" rIns="91425" bIns="45700" anchor="t" anchorCtr="0">
            <a:normAutofit/>
          </a:bodyPr>
          <a:lstStyle>
            <a:lvl1pPr marL="457200" lvl="0" indent="-355600" algn="l">
              <a:lnSpc>
                <a:spcPct val="90000"/>
              </a:lnSpc>
              <a:spcBef>
                <a:spcPts val="1000"/>
              </a:spcBef>
              <a:spcAft>
                <a:spcPts val="0"/>
              </a:spcAft>
              <a:buClr>
                <a:schemeClr val="dk1"/>
              </a:buClr>
              <a:buSzPts val="2000"/>
              <a:buChar char="•"/>
              <a:defRPr sz="2000"/>
            </a:lvl1pPr>
            <a:lvl2pPr marL="914400" lvl="1" indent="-355600" algn="l">
              <a:lnSpc>
                <a:spcPct val="90000"/>
              </a:lnSpc>
              <a:spcBef>
                <a:spcPts val="1000"/>
              </a:spcBef>
              <a:spcAft>
                <a:spcPts val="0"/>
              </a:spcAft>
              <a:buClr>
                <a:schemeClr val="dk1"/>
              </a:buClr>
              <a:buSzPts val="2000"/>
              <a:buFont typeface="NTR"/>
              <a:buChar char="−"/>
              <a:defRPr sz="2000"/>
            </a:lvl2pPr>
            <a:lvl3pPr marL="1371600" lvl="2" indent="-355600" algn="l">
              <a:lnSpc>
                <a:spcPct val="90000"/>
              </a:lnSpc>
              <a:spcBef>
                <a:spcPts val="600"/>
              </a:spcBef>
              <a:spcAft>
                <a:spcPts val="0"/>
              </a:spcAft>
              <a:buClr>
                <a:schemeClr val="dk1"/>
              </a:buClr>
              <a:buSzPts val="2000"/>
              <a:buFont typeface="Noto Sans Symbols"/>
              <a:buChar char="▪"/>
              <a:defRPr sz="2000"/>
            </a:lvl3pPr>
            <a:lvl4pPr marL="1828800" lvl="3" indent="-342900" algn="l">
              <a:lnSpc>
                <a:spcPct val="90000"/>
              </a:lnSpc>
              <a:spcBef>
                <a:spcPts val="600"/>
              </a:spcBef>
              <a:spcAft>
                <a:spcPts val="0"/>
              </a:spcAft>
              <a:buClr>
                <a:schemeClr val="dk1"/>
              </a:buClr>
              <a:buSzPts val="1800"/>
              <a:buChar char="•"/>
              <a:defRPr/>
            </a:lvl4pPr>
            <a:lvl5pPr marL="2286000" lvl="4" indent="-228600" algn="l">
              <a:lnSpc>
                <a:spcPct val="90000"/>
              </a:lnSpc>
              <a:spcBef>
                <a:spcPts val="600"/>
              </a:spcBef>
              <a:spcAft>
                <a:spcPts val="0"/>
              </a:spcAft>
              <a:buClr>
                <a:schemeClr val="dk1"/>
              </a:buClr>
              <a:buSzPts val="1800"/>
              <a:buNone/>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extLst>
      <p:ext uri="{BB962C8B-B14F-4D97-AF65-F5344CB8AC3E}">
        <p14:creationId xmlns:p14="http://schemas.microsoft.com/office/powerpoint/2010/main" val="10837999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hasCustomPrompt="1"/>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‹Nr.›</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hasCustomPrompt="1"/>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r>
              <a:rPr lang="en-GB" dirty="0"/>
              <a:t>Chart title</a:t>
            </a:r>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24 April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7244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‹Nr.›</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24 April 2025</a:t>
            </a:fld>
            <a:r>
              <a:rPr lang="en-GB"/>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hasCustomPrompt="1"/>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First level</a:t>
            </a:r>
          </a:p>
          <a:p>
            <a:pPr lvl="1"/>
            <a:r>
              <a:rPr lang="en-GB" dirty="0"/>
              <a:t>Second level</a:t>
            </a:r>
          </a:p>
          <a:p>
            <a:pPr lvl="2"/>
            <a:r>
              <a:rPr lang="en-GB" dirty="0"/>
              <a:t>Third level</a:t>
            </a:r>
          </a:p>
        </p:txBody>
      </p:sp>
    </p:spTree>
    <p:extLst>
      <p:ext uri="{BB962C8B-B14F-4D97-AF65-F5344CB8AC3E}">
        <p14:creationId xmlns:p14="http://schemas.microsoft.com/office/powerpoint/2010/main" val="194978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‹Nr.›</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Title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24 April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802158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Section title</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‹Nr.›</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24 April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31839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5211" t="1085" r="16983" b="2258"/>
          <a:stretch/>
        </p:blipFill>
        <p:spPr>
          <a:xfrm>
            <a:off x="0"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5897" b="50000"/>
          <a:stretch/>
        </p:blipFill>
        <p:spPr>
          <a:xfrm>
            <a:off x="6996113" y="4529755"/>
            <a:ext cx="5219700" cy="233875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cstate="email">
            <a:extLst>
              <a:ext uri="{28A0092B-C50C-407E-A947-70E740481C1C}">
                <a14:useLocalDpi xmlns:a14="http://schemas.microsoft.com/office/drawing/2010/main"/>
              </a:ext>
            </a:extLst>
          </a:blip>
          <a:srcRect l="23889" t="17792" b="50608"/>
          <a:stretch/>
        </p:blipFill>
        <p:spPr>
          <a:xfrm flipV="1">
            <a:off x="6972300" y="0"/>
            <a:ext cx="5219700" cy="2167196"/>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723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13" name="Subtitle 2">
            <a:extLst>
              <a:ext uri="{FF2B5EF4-FFF2-40B4-BE49-F238E27FC236}">
                <a16:creationId xmlns:a16="http://schemas.microsoft.com/office/drawing/2014/main" id="{5319436B-0831-5A44-8E40-7E78F324F84A}"/>
              </a:ext>
            </a:extLst>
          </p:cNvPr>
          <p:cNvSpPr>
            <a:spLocks noGrp="1"/>
          </p:cNvSpPr>
          <p:nvPr>
            <p:ph type="subTitle" idx="1" hasCustomPrompt="1"/>
          </p:nvPr>
        </p:nvSpPr>
        <p:spPr>
          <a:xfrm>
            <a:off x="344214" y="3398605"/>
            <a:ext cx="6904311" cy="742662"/>
          </a:xfrm>
        </p:spPr>
        <p:txBody>
          <a:bodyPr>
            <a:normAutofit/>
          </a:bodyPr>
          <a:lstStyle>
            <a:lvl1pPr marL="0" indent="0" algn="l">
              <a:buNone/>
              <a:defRPr sz="200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Sub-header text or secondary message</a:t>
            </a:r>
          </a:p>
          <a:p>
            <a:r>
              <a:rPr lang="en-GB" dirty="0"/>
              <a:t>15 September 2021</a:t>
            </a:r>
            <a:endParaRPr lang="en-US" dirty="0"/>
          </a:p>
        </p:txBody>
      </p:sp>
    </p:spTree>
    <p:extLst>
      <p:ext uri="{BB962C8B-B14F-4D97-AF65-F5344CB8AC3E}">
        <p14:creationId xmlns:p14="http://schemas.microsoft.com/office/powerpoint/2010/main" val="13407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osing">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1150116"/>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a:p>
            <a:r>
              <a:rPr lang="en-GB" dirty="0"/>
              <a:t>Contact us: </a:t>
            </a:r>
            <a:r>
              <a:rPr lang="en-GB" dirty="0" err="1"/>
              <a:t>help@covesa.global</a:t>
            </a:r>
            <a:endParaRPr lang="en-US" dirty="0"/>
          </a:p>
        </p:txBody>
      </p:sp>
    </p:spTree>
    <p:extLst>
      <p:ext uri="{BB962C8B-B14F-4D97-AF65-F5344CB8AC3E}">
        <p14:creationId xmlns:p14="http://schemas.microsoft.com/office/powerpoint/2010/main" val="2107242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cstate="email">
            <a:extLst>
              <a:ext uri="{28A0092B-C50C-407E-A947-70E740481C1C}">
                <a14:useLocalDpi xmlns:a14="http://schemas.microsoft.com/office/drawing/2010/main"/>
              </a:ext>
            </a:extLst>
          </a:blip>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‹Nr.›</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24 April 2025</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7534105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‹Nr.›</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charts and graphs</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24 April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7882887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‹Nr.›</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24 April 2025</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3035542257"/>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 id="2147483654" r:id="rId4"/>
    <p:sldLayoutId id="2147483652" r:id="rId5"/>
    <p:sldLayoutId id="2147483655" r:id="rId6"/>
    <p:sldLayoutId id="2147483657" r:id="rId7"/>
    <p:sldLayoutId id="2147483667" r:id="rId8"/>
    <p:sldLayoutId id="2147483668" r:id="rId9"/>
    <p:sldLayoutId id="2147483669" r:id="rId10"/>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userDrawn="1">
          <p15:clr>
            <a:srgbClr val="F26B43"/>
          </p15:clr>
        </p15:guide>
        <p15:guide id="2" pos="4566" userDrawn="1">
          <p15:clr>
            <a:srgbClr val="F26B43"/>
          </p15:clr>
        </p15:guide>
        <p15:guide id="3" pos="211" userDrawn="1">
          <p15:clr>
            <a:srgbClr val="F26B43"/>
          </p15:clr>
        </p15:guide>
        <p15:guide id="4" orient="horz" pos="210" userDrawn="1">
          <p15:clr>
            <a:srgbClr val="F26B43"/>
          </p15:clr>
        </p15:guide>
        <p15:guide id="5" orient="horz" pos="754" userDrawn="1">
          <p15:clr>
            <a:srgbClr val="F26B43"/>
          </p15:clr>
        </p15:guide>
        <p15:guide id="6" orient="horz" pos="377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10.xml"/><Relationship Id="rId5" Type="http://schemas.openxmlformats.org/officeDocument/2006/relationships/hyperlink" Target="https://wiki.covesa.global/display/WIK4/AOSP+Data%3A+Use+Cases+and+potential+Concepts" TargetMode="Externa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hyperlink" Target="https://wiki.covesa.global/display/WIK4/COVESA+AOSP+Data+Weekly" TargetMode="External"/><Relationship Id="rId2" Type="http://schemas.openxmlformats.org/officeDocument/2006/relationships/notesSlide" Target="../notesSlides/notesSlide7.xml"/><Relationship Id="rId1" Type="http://schemas.openxmlformats.org/officeDocument/2006/relationships/slideLayout" Target="../slideLayouts/slideLayout10.xml"/><Relationship Id="rId4" Type="http://schemas.openxmlformats.org/officeDocument/2006/relationships/hyperlink" Target="https://wiki.covesa.global/display/WIK4/AOSP+Data%3A+Use+Cases+and+potential+Concept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s://drivertechnologies.com/" TargetMode="External"/><Relationship Id="rId7" Type="http://schemas.openxmlformats.org/officeDocument/2006/relationships/image" Target="../media/image13.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hyperlink" Target="https://wiki.covesa.global/display/WIK4/AOSP+Data%3A+Use+Cases+and+potential+Concepts" TargetMode="External"/><Relationship Id="rId5" Type="http://schemas.openxmlformats.org/officeDocument/2006/relationships/hyperlink" Target="https://wiki.covesa.global/display/WIK4/COVESA+AOSP+Data+Weekly" TargetMode="External"/><Relationship Id="rId4" Type="http://schemas.openxmlformats.org/officeDocument/2006/relationships/hyperlink" Target="https://valtech-mobility.de/produkte/ridewise/"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iki.covesa.global/display/WIK4/Android+Vehicle+Data+Requirements" TargetMode="External"/><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hyperlink" Target="https://wiki.covesa.global/display/WIK4/AOSP+Data%3A+Use+Cases+and+potential+Concepts" TargetMode="External"/><Relationship Id="rId2" Type="http://schemas.openxmlformats.org/officeDocument/2006/relationships/notesSlide" Target="../notesSlides/notesSlide4.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hyperlink" Target="https://wiki.covesa.global/display/WIK4/AOSP+Data%3A+Use+Cases+and+potential+Concepts" TargetMode="External"/><Relationship Id="rId2" Type="http://schemas.openxmlformats.org/officeDocument/2006/relationships/notesSlide" Target="../notesSlides/notesSlide5.xml"/><Relationship Id="rId1" Type="http://schemas.openxmlformats.org/officeDocument/2006/relationships/slideLayout" Target="../slideLayouts/slideLayout10.xml"/><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4561DD-AE6A-504E-A7AE-F58A4DAD1C86}"/>
              </a:ext>
            </a:extLst>
          </p:cNvPr>
          <p:cNvSpPr>
            <a:spLocks noGrp="1"/>
          </p:cNvSpPr>
          <p:nvPr>
            <p:ph type="ctrTitle"/>
          </p:nvPr>
        </p:nvSpPr>
        <p:spPr>
          <a:xfrm>
            <a:off x="355983" y="2410691"/>
            <a:ext cx="6640129" cy="860935"/>
          </a:xfrm>
        </p:spPr>
        <p:txBody>
          <a:bodyPr>
            <a:normAutofit fontScale="90000"/>
          </a:bodyPr>
          <a:lstStyle/>
          <a:p>
            <a:r>
              <a:rPr lang="en-US" dirty="0"/>
              <a:t>Automotive AOSP Vehicle Data Workstream – AMM Update</a:t>
            </a:r>
          </a:p>
        </p:txBody>
      </p:sp>
      <p:sp>
        <p:nvSpPr>
          <p:cNvPr id="3" name="Subtitle 2">
            <a:extLst>
              <a:ext uri="{FF2B5EF4-FFF2-40B4-BE49-F238E27FC236}">
                <a16:creationId xmlns:a16="http://schemas.microsoft.com/office/drawing/2014/main" id="{8D484B7F-BEC9-8845-AE24-20E2B967E415}"/>
              </a:ext>
            </a:extLst>
          </p:cNvPr>
          <p:cNvSpPr>
            <a:spLocks noGrp="1"/>
          </p:cNvSpPr>
          <p:nvPr>
            <p:ph type="subTitle" idx="1"/>
          </p:nvPr>
        </p:nvSpPr>
        <p:spPr>
          <a:xfrm>
            <a:off x="355983" y="3283988"/>
            <a:ext cx="6904311" cy="742662"/>
          </a:xfrm>
        </p:spPr>
        <p:txBody>
          <a:bodyPr>
            <a:noAutofit/>
          </a:bodyPr>
          <a:lstStyle/>
          <a:p>
            <a:endParaRPr lang="en-US" sz="1800" b="1" dirty="0">
              <a:latin typeface="+mn-lt"/>
            </a:endParaRPr>
          </a:p>
          <a:p>
            <a:r>
              <a:rPr lang="en-US" sz="1800" b="1" dirty="0">
                <a:latin typeface="+mn-lt"/>
              </a:rPr>
              <a:t>AMM Berlin, May 14, 2025</a:t>
            </a:r>
          </a:p>
        </p:txBody>
      </p:sp>
    </p:spTree>
    <p:extLst>
      <p:ext uri="{BB962C8B-B14F-4D97-AF65-F5344CB8AC3E}">
        <p14:creationId xmlns:p14="http://schemas.microsoft.com/office/powerpoint/2010/main" val="2412069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B26CCAF1-7DCF-F94B-B882-556C62B4C2B3}"/>
            </a:ext>
          </a:extLst>
        </p:cNvPr>
        <p:cNvGrpSpPr/>
        <p:nvPr/>
      </p:nvGrpSpPr>
      <p:grpSpPr>
        <a:xfrm>
          <a:off x="0" y="0"/>
          <a:ext cx="0" cy="0"/>
          <a:chOff x="0" y="0"/>
          <a:chExt cx="0" cy="0"/>
        </a:xfrm>
      </p:grpSpPr>
      <p:sp>
        <p:nvSpPr>
          <p:cNvPr id="132" name="Google Shape;132;g347f185c160_0_39">
            <a:extLst>
              <a:ext uri="{FF2B5EF4-FFF2-40B4-BE49-F238E27FC236}">
                <a16:creationId xmlns:a16="http://schemas.microsoft.com/office/drawing/2014/main" id="{E9A5412D-BC80-A066-8400-F952B95861BB}"/>
              </a:ext>
            </a:extLst>
          </p:cNvPr>
          <p:cNvSpPr txBox="1">
            <a:spLocks noGrp="1"/>
          </p:cNvSpPr>
          <p:nvPr>
            <p:ph type="title"/>
          </p:nvPr>
        </p:nvSpPr>
        <p:spPr>
          <a:xfrm>
            <a:off x="354724" y="365125"/>
            <a:ext cx="10515600" cy="622800"/>
          </a:xfrm>
          <a:prstGeom prst="rect">
            <a:avLst/>
          </a:prstGeom>
        </p:spPr>
        <p:txBody>
          <a:bodyPr spcFirstLastPara="1" wrap="square" lIns="91425" tIns="45700" rIns="91425" bIns="45700" anchor="t" anchorCtr="0">
            <a:normAutofit/>
          </a:bodyPr>
          <a:lstStyle/>
          <a:p>
            <a:pPr marL="0" lvl="0" indent="0" algn="l" rtl="0">
              <a:spcBef>
                <a:spcPts val="0"/>
              </a:spcBef>
              <a:spcAft>
                <a:spcPts val="0"/>
              </a:spcAft>
              <a:buNone/>
            </a:pPr>
            <a:r>
              <a:rPr lang="de-DE" dirty="0"/>
              <a:t>Vehicle Data – Solution </a:t>
            </a:r>
            <a:r>
              <a:rPr lang="de-DE" dirty="0" err="1"/>
              <a:t>Concepts</a:t>
            </a:r>
            <a:r>
              <a:rPr lang="de-DE" dirty="0"/>
              <a:t> (3)</a:t>
            </a:r>
            <a:endParaRPr dirty="0"/>
          </a:p>
        </p:txBody>
      </p:sp>
      <p:sp>
        <p:nvSpPr>
          <p:cNvPr id="4" name="Slide Number Placeholder 11">
            <a:extLst>
              <a:ext uri="{FF2B5EF4-FFF2-40B4-BE49-F238E27FC236}">
                <a16:creationId xmlns:a16="http://schemas.microsoft.com/office/drawing/2014/main" id="{581E39F0-EB28-E6EE-C8A1-6936F4FD8044}"/>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10</a:t>
            </a:fld>
            <a:endParaRPr lang="en-US" dirty="0"/>
          </a:p>
        </p:txBody>
      </p:sp>
      <p:pic>
        <p:nvPicPr>
          <p:cNvPr id="8" name="Grafik 7">
            <a:extLst>
              <a:ext uri="{FF2B5EF4-FFF2-40B4-BE49-F238E27FC236}">
                <a16:creationId xmlns:a16="http://schemas.microsoft.com/office/drawing/2014/main" id="{86CD861E-094D-2D66-95A6-887D1B1FDF9F}"/>
              </a:ext>
            </a:extLst>
          </p:cNvPr>
          <p:cNvPicPr>
            <a:picLocks noChangeAspect="1"/>
          </p:cNvPicPr>
          <p:nvPr/>
        </p:nvPicPr>
        <p:blipFill>
          <a:blip r:embed="rId3"/>
          <a:stretch>
            <a:fillRect/>
          </a:stretch>
        </p:blipFill>
        <p:spPr>
          <a:xfrm>
            <a:off x="319026" y="987925"/>
            <a:ext cx="5650564" cy="5183042"/>
          </a:xfrm>
          <a:prstGeom prst="rect">
            <a:avLst/>
          </a:prstGeom>
        </p:spPr>
      </p:pic>
      <p:pic>
        <p:nvPicPr>
          <p:cNvPr id="9" name="Grafik 8">
            <a:extLst>
              <a:ext uri="{FF2B5EF4-FFF2-40B4-BE49-F238E27FC236}">
                <a16:creationId xmlns:a16="http://schemas.microsoft.com/office/drawing/2014/main" id="{9D348706-D204-8A66-2815-E0F6BD83B96E}"/>
              </a:ext>
            </a:extLst>
          </p:cNvPr>
          <p:cNvPicPr>
            <a:picLocks noChangeAspect="1"/>
          </p:cNvPicPr>
          <p:nvPr/>
        </p:nvPicPr>
        <p:blipFill>
          <a:blip r:embed="rId4"/>
          <a:stretch>
            <a:fillRect/>
          </a:stretch>
        </p:blipFill>
        <p:spPr>
          <a:xfrm>
            <a:off x="5897635" y="853851"/>
            <a:ext cx="5650564" cy="5183042"/>
          </a:xfrm>
          <a:prstGeom prst="rect">
            <a:avLst/>
          </a:prstGeom>
        </p:spPr>
      </p:pic>
      <p:sp>
        <p:nvSpPr>
          <p:cNvPr id="10" name="Textfeld 9">
            <a:extLst>
              <a:ext uri="{FF2B5EF4-FFF2-40B4-BE49-F238E27FC236}">
                <a16:creationId xmlns:a16="http://schemas.microsoft.com/office/drawing/2014/main" id="{6E7A5001-C542-A79D-2C79-BBFF2B2EE6C7}"/>
              </a:ext>
            </a:extLst>
          </p:cNvPr>
          <p:cNvSpPr txBox="1"/>
          <p:nvPr/>
        </p:nvSpPr>
        <p:spPr>
          <a:xfrm>
            <a:off x="334962" y="6374835"/>
            <a:ext cx="9805472" cy="501676"/>
          </a:xfrm>
          <a:prstGeom prst="rect">
            <a:avLst/>
          </a:prstGeom>
          <a:noFill/>
        </p:spPr>
        <p:txBody>
          <a:bodyPr wrap="square">
            <a:spAutoFit/>
          </a:bodyPr>
          <a:lstStyle/>
          <a:p>
            <a:pPr marL="0" lvl="0" indent="0" rtl="0">
              <a:spcBef>
                <a:spcPts val="0"/>
              </a:spcBef>
              <a:spcAft>
                <a:spcPts val="0"/>
              </a:spcAft>
              <a:buNone/>
            </a:pPr>
            <a:r>
              <a:rPr lang="de-DE" sz="1400" dirty="0"/>
              <a:t>Source: Elektrobit, </a:t>
            </a:r>
            <a:r>
              <a:rPr lang="de-DE" sz="1400" dirty="0" err="1"/>
              <a:t>see</a:t>
            </a:r>
            <a:r>
              <a:rPr lang="de-DE" sz="1400" dirty="0"/>
              <a:t> </a:t>
            </a:r>
            <a:r>
              <a:rPr lang="de-DE" sz="1400" b="1" i="0" dirty="0">
                <a:solidFill>
                  <a:srgbClr val="0052CC"/>
                </a:solidFill>
                <a:effectLst/>
                <a:latin typeface="-apple-system"/>
                <a:hlinkClick r:id="rId5"/>
              </a:rPr>
              <a:t>AOSP Data: Use Cases and potential Concepts</a:t>
            </a:r>
            <a:endParaRPr lang="de-DE" sz="1400" b="1" dirty="0">
              <a:latin typeface="Calibri"/>
              <a:ea typeface="Calibri"/>
              <a:cs typeface="Calibri"/>
              <a:sym typeface="Calibri"/>
            </a:endParaRPr>
          </a:p>
          <a:p>
            <a:pPr marL="342900" lvl="0" indent="-215900" rtl="0">
              <a:lnSpc>
                <a:spcPct val="90000"/>
              </a:lnSpc>
              <a:spcBef>
                <a:spcPts val="0"/>
              </a:spcBef>
              <a:spcAft>
                <a:spcPts val="0"/>
              </a:spcAft>
              <a:buClr>
                <a:schemeClr val="dk1"/>
              </a:buClr>
              <a:buSzPts val="2000"/>
              <a:buNone/>
            </a:pPr>
            <a:r>
              <a:rPr lang="en-US" sz="1400" dirty="0"/>
              <a:t> </a:t>
            </a:r>
          </a:p>
        </p:txBody>
      </p:sp>
    </p:spTree>
    <p:extLst>
      <p:ext uri="{BB962C8B-B14F-4D97-AF65-F5344CB8AC3E}">
        <p14:creationId xmlns:p14="http://schemas.microsoft.com/office/powerpoint/2010/main" val="8012815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700974-282E-94F7-6527-79B1BAA8563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0DE7C1C-EAAC-DCA6-D4AC-00B6DBBF8D1A}"/>
              </a:ext>
            </a:extLst>
          </p:cNvPr>
          <p:cNvSpPr>
            <a:spLocks noGrp="1"/>
          </p:cNvSpPr>
          <p:nvPr>
            <p:ph type="title"/>
          </p:nvPr>
        </p:nvSpPr>
        <p:spPr>
          <a:xfrm>
            <a:off x="2307689" y="2906671"/>
            <a:ext cx="8100848" cy="591316"/>
          </a:xfrm>
        </p:spPr>
        <p:txBody>
          <a:bodyPr>
            <a:normAutofit/>
          </a:bodyPr>
          <a:lstStyle/>
          <a:p>
            <a:r>
              <a:rPr lang="en-US" dirty="0"/>
              <a:t>Vehicle Data: Summary, Next Steps</a:t>
            </a:r>
          </a:p>
        </p:txBody>
      </p:sp>
      <p:sp>
        <p:nvSpPr>
          <p:cNvPr id="10" name="Date Placeholder 9">
            <a:extLst>
              <a:ext uri="{FF2B5EF4-FFF2-40B4-BE49-F238E27FC236}">
                <a16:creationId xmlns:a16="http://schemas.microsoft.com/office/drawing/2014/main" id="{4227B1D2-9E00-BB99-3A08-CF791F9E888A}"/>
              </a:ext>
            </a:extLst>
          </p:cNvPr>
          <p:cNvSpPr>
            <a:spLocks noGrp="1"/>
          </p:cNvSpPr>
          <p:nvPr>
            <p:ph type="dt" sz="half" idx="16"/>
          </p:nvPr>
        </p:nvSpPr>
        <p:spPr/>
        <p:txBody>
          <a:bodyPr/>
          <a:lstStyle/>
          <a:p>
            <a:fld id="{18902FEC-7C40-CB4C-A598-8868829F8947}" type="datetime4">
              <a:rPr lang="en-GB" smtClean="0"/>
              <a:t>24 April 2025</a:t>
            </a:fld>
            <a:r>
              <a:rPr lang="en-GB"/>
              <a:t>  </a:t>
            </a:r>
            <a:r>
              <a:rPr lang="en-GB">
                <a:solidFill>
                  <a:srgbClr val="00B0F0"/>
                </a:solidFill>
              </a:rPr>
              <a:t>|</a:t>
            </a:r>
            <a:endParaRPr lang="en-US" dirty="0">
              <a:solidFill>
                <a:srgbClr val="00B0F0"/>
              </a:solidFill>
            </a:endParaRPr>
          </a:p>
        </p:txBody>
      </p:sp>
      <p:sp>
        <p:nvSpPr>
          <p:cNvPr id="11" name="Footer Placeholder 10">
            <a:extLst>
              <a:ext uri="{FF2B5EF4-FFF2-40B4-BE49-F238E27FC236}">
                <a16:creationId xmlns:a16="http://schemas.microsoft.com/office/drawing/2014/main" id="{EF8004C2-AB80-B7CA-83E4-EB1A96087DCD}"/>
              </a:ext>
            </a:extLst>
          </p:cNvPr>
          <p:cNvSpPr>
            <a:spLocks noGrp="1"/>
          </p:cNvSpPr>
          <p:nvPr>
            <p:ph type="ftr" sz="quarter" idx="3"/>
          </p:nvPr>
        </p:nvSpPr>
        <p:spPr/>
        <p:txBody>
          <a:bodyPr/>
          <a:lstStyle/>
          <a:p>
            <a:r>
              <a:rPr lang="en-US" dirty="0"/>
              <a:t>Copyright ©2024 COVESA</a:t>
            </a:r>
          </a:p>
        </p:txBody>
      </p:sp>
      <p:sp>
        <p:nvSpPr>
          <p:cNvPr id="12" name="Slide Number Placeholder 11">
            <a:extLst>
              <a:ext uri="{FF2B5EF4-FFF2-40B4-BE49-F238E27FC236}">
                <a16:creationId xmlns:a16="http://schemas.microsoft.com/office/drawing/2014/main" id="{F350D65F-2ED0-E356-4FED-1B48B616590C}"/>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11</a:t>
            </a:fld>
            <a:endParaRPr lang="en-US" dirty="0"/>
          </a:p>
        </p:txBody>
      </p:sp>
    </p:spTree>
    <p:extLst>
      <p:ext uri="{BB962C8B-B14F-4D97-AF65-F5344CB8AC3E}">
        <p14:creationId xmlns:p14="http://schemas.microsoft.com/office/powerpoint/2010/main" val="30502162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A13F5A84-4277-1CCB-20B2-06CEDCE2C897}"/>
            </a:ext>
          </a:extLst>
        </p:cNvPr>
        <p:cNvGrpSpPr/>
        <p:nvPr/>
      </p:nvGrpSpPr>
      <p:grpSpPr>
        <a:xfrm>
          <a:off x="0" y="0"/>
          <a:ext cx="0" cy="0"/>
          <a:chOff x="0" y="0"/>
          <a:chExt cx="0" cy="0"/>
        </a:xfrm>
      </p:grpSpPr>
      <p:sp>
        <p:nvSpPr>
          <p:cNvPr id="132" name="Google Shape;132;g347f185c160_0_39">
            <a:extLst>
              <a:ext uri="{FF2B5EF4-FFF2-40B4-BE49-F238E27FC236}">
                <a16:creationId xmlns:a16="http://schemas.microsoft.com/office/drawing/2014/main" id="{17A5F6A2-B816-AF99-6AA1-FDA84E92C2CB}"/>
              </a:ext>
            </a:extLst>
          </p:cNvPr>
          <p:cNvSpPr txBox="1">
            <a:spLocks noGrp="1"/>
          </p:cNvSpPr>
          <p:nvPr>
            <p:ph type="title"/>
          </p:nvPr>
        </p:nvSpPr>
        <p:spPr>
          <a:xfrm>
            <a:off x="354724" y="365125"/>
            <a:ext cx="10515600" cy="622800"/>
          </a:xfrm>
          <a:prstGeom prst="rect">
            <a:avLst/>
          </a:prstGeom>
        </p:spPr>
        <p:txBody>
          <a:bodyPr spcFirstLastPara="1" wrap="square" lIns="91425" tIns="45700" rIns="91425" bIns="45700" anchor="t" anchorCtr="0">
            <a:normAutofit/>
          </a:bodyPr>
          <a:lstStyle/>
          <a:p>
            <a:pPr marL="0" lvl="0" indent="0" algn="l" rtl="0">
              <a:spcBef>
                <a:spcPts val="0"/>
              </a:spcBef>
              <a:spcAft>
                <a:spcPts val="0"/>
              </a:spcAft>
              <a:buNone/>
            </a:pPr>
            <a:r>
              <a:rPr lang="de-DE" dirty="0"/>
              <a:t>Vehicle Data – Summary and Next </a:t>
            </a:r>
            <a:r>
              <a:rPr lang="de-DE" dirty="0" err="1"/>
              <a:t>Steps</a:t>
            </a:r>
            <a:endParaRPr dirty="0"/>
          </a:p>
        </p:txBody>
      </p:sp>
      <p:sp>
        <p:nvSpPr>
          <p:cNvPr id="133" name="Google Shape;133;g347f185c160_0_39">
            <a:extLst>
              <a:ext uri="{FF2B5EF4-FFF2-40B4-BE49-F238E27FC236}">
                <a16:creationId xmlns:a16="http://schemas.microsoft.com/office/drawing/2014/main" id="{972D3CB5-1E94-9A76-C480-6348F9E4D7D3}"/>
              </a:ext>
            </a:extLst>
          </p:cNvPr>
          <p:cNvSpPr txBox="1">
            <a:spLocks noGrp="1"/>
          </p:cNvSpPr>
          <p:nvPr>
            <p:ph type="body" idx="1"/>
          </p:nvPr>
        </p:nvSpPr>
        <p:spPr>
          <a:xfrm>
            <a:off x="334962" y="1220432"/>
            <a:ext cx="10860137" cy="4285500"/>
          </a:xfrm>
          <a:prstGeom prst="rect">
            <a:avLst/>
          </a:prstGeom>
        </p:spPr>
        <p:txBody>
          <a:bodyPr spcFirstLastPara="1" wrap="square" lIns="91425" tIns="45700" rIns="91425" bIns="45700" anchor="t" anchorCtr="0">
            <a:normAutofit/>
          </a:bodyPr>
          <a:lstStyle/>
          <a:p>
            <a:pPr marL="457200" lvl="0" indent="-355600" algn="l" rtl="0">
              <a:spcBef>
                <a:spcPts val="1000"/>
              </a:spcBef>
              <a:spcAft>
                <a:spcPts val="0"/>
              </a:spcAft>
              <a:buSzPts val="2000"/>
              <a:buChar char="•"/>
            </a:pPr>
            <a:r>
              <a:rPr lang="de-DE" b="1" dirty="0"/>
              <a:t>Summary:</a:t>
            </a:r>
          </a:p>
          <a:p>
            <a:pPr lvl="1">
              <a:buChar char="•"/>
            </a:pPr>
            <a:r>
              <a:rPr lang="de-DE" dirty="0"/>
              <a:t>Main </a:t>
            </a:r>
            <a:r>
              <a:rPr lang="de-DE" dirty="0" err="1"/>
              <a:t>problem</a:t>
            </a:r>
            <a:r>
              <a:rPr lang="de-DE" dirty="0"/>
              <a:t> </a:t>
            </a:r>
            <a:r>
              <a:rPr lang="de-DE" dirty="0" err="1"/>
              <a:t>is</a:t>
            </a:r>
            <a:r>
              <a:rPr lang="de-DE" dirty="0"/>
              <a:t> on </a:t>
            </a:r>
            <a:r>
              <a:rPr lang="de-DE" dirty="0" err="1"/>
              <a:t>how</a:t>
            </a:r>
            <a:r>
              <a:rPr lang="de-DE" dirty="0"/>
              <a:t> </a:t>
            </a:r>
            <a:r>
              <a:rPr lang="de-DE" dirty="0" err="1"/>
              <a:t>to</a:t>
            </a:r>
            <a:r>
              <a:rPr lang="de-DE" dirty="0"/>
              <a:t> handle </a:t>
            </a:r>
            <a:r>
              <a:rPr lang="de-DE" dirty="0" err="1"/>
              <a:t>permissions</a:t>
            </a:r>
            <a:r>
              <a:rPr lang="de-DE" dirty="0"/>
              <a:t> </a:t>
            </a:r>
            <a:r>
              <a:rPr lang="de-DE" dirty="0" err="1"/>
              <a:t>to</a:t>
            </a:r>
            <a:r>
              <a:rPr lang="de-DE" dirty="0"/>
              <a:t> </a:t>
            </a:r>
            <a:r>
              <a:rPr lang="de-DE" dirty="0" err="1"/>
              <a:t>access</a:t>
            </a:r>
            <a:r>
              <a:rPr lang="de-DE" dirty="0"/>
              <a:t> </a:t>
            </a:r>
            <a:r>
              <a:rPr lang="de-DE" dirty="0" err="1"/>
              <a:t>vehicle</a:t>
            </a:r>
            <a:r>
              <a:rPr lang="de-DE" dirty="0"/>
              <a:t> </a:t>
            </a:r>
            <a:r>
              <a:rPr lang="de-DE" dirty="0" err="1"/>
              <a:t>data</a:t>
            </a:r>
            <a:r>
              <a:rPr lang="de-DE" dirty="0"/>
              <a:t> </a:t>
            </a:r>
            <a:r>
              <a:rPr lang="de-DE" dirty="0" err="1"/>
              <a:t>for</a:t>
            </a:r>
            <a:r>
              <a:rPr lang="de-DE" dirty="0"/>
              <a:t> </a:t>
            </a:r>
            <a:r>
              <a:rPr lang="de-DE" dirty="0" err="1"/>
              <a:t>third</a:t>
            </a:r>
            <a:r>
              <a:rPr lang="de-DE" dirty="0"/>
              <a:t> </a:t>
            </a:r>
            <a:r>
              <a:rPr lang="de-DE" dirty="0" err="1"/>
              <a:t>party</a:t>
            </a:r>
            <a:r>
              <a:rPr lang="de-DE" dirty="0"/>
              <a:t> </a:t>
            </a:r>
            <a:r>
              <a:rPr lang="de-DE" dirty="0" err="1"/>
              <a:t>apps</a:t>
            </a:r>
            <a:r>
              <a:rPr lang="de-DE" dirty="0"/>
              <a:t> and on </a:t>
            </a:r>
            <a:r>
              <a:rPr lang="de-DE" dirty="0" err="1"/>
              <a:t>how</a:t>
            </a:r>
            <a:r>
              <a:rPr lang="de-DE" dirty="0"/>
              <a:t> </a:t>
            </a:r>
            <a:r>
              <a:rPr lang="de-DE" dirty="0" err="1"/>
              <a:t>to</a:t>
            </a:r>
            <a:r>
              <a:rPr lang="de-DE" dirty="0"/>
              <a:t> deal </a:t>
            </a:r>
            <a:r>
              <a:rPr lang="de-DE" dirty="0" err="1"/>
              <a:t>with</a:t>
            </a:r>
            <a:r>
              <a:rPr lang="de-DE" dirty="0"/>
              <a:t> COVESA </a:t>
            </a:r>
            <a:r>
              <a:rPr lang="de-DE" dirty="0" err="1"/>
              <a:t>properties</a:t>
            </a:r>
            <a:r>
              <a:rPr lang="de-DE" dirty="0"/>
              <a:t> </a:t>
            </a:r>
            <a:r>
              <a:rPr lang="de-DE" dirty="0" err="1"/>
              <a:t>which</a:t>
            </a:r>
            <a:r>
              <a:rPr lang="de-DE" dirty="0"/>
              <a:t> </a:t>
            </a:r>
            <a:r>
              <a:rPr lang="de-DE" dirty="0" err="1"/>
              <a:t>are</a:t>
            </a:r>
            <a:r>
              <a:rPr lang="de-DE" dirty="0"/>
              <a:t> not </a:t>
            </a:r>
            <a:r>
              <a:rPr lang="de-DE" dirty="0" err="1"/>
              <a:t>yet</a:t>
            </a:r>
            <a:r>
              <a:rPr lang="de-DE" dirty="0"/>
              <a:t> </a:t>
            </a:r>
            <a:r>
              <a:rPr lang="de-DE" dirty="0" err="1"/>
              <a:t>part</a:t>
            </a:r>
            <a:r>
              <a:rPr lang="de-DE" dirty="0"/>
              <a:t> </a:t>
            </a:r>
            <a:r>
              <a:rPr lang="de-DE" dirty="0" err="1"/>
              <a:t>of</a:t>
            </a:r>
            <a:r>
              <a:rPr lang="de-DE" dirty="0"/>
              <a:t> Android.</a:t>
            </a:r>
          </a:p>
          <a:p>
            <a:pPr lvl="1">
              <a:buChar char="•"/>
            </a:pPr>
            <a:r>
              <a:rPr lang="de-DE" dirty="0" err="1"/>
              <a:t>Requirements</a:t>
            </a:r>
            <a:r>
              <a:rPr lang="de-DE" dirty="0"/>
              <a:t> </a:t>
            </a:r>
            <a:r>
              <a:rPr lang="de-DE" dirty="0" err="1"/>
              <a:t>have</a:t>
            </a:r>
            <a:r>
              <a:rPr lang="de-DE" dirty="0"/>
              <a:t> </a:t>
            </a:r>
            <a:r>
              <a:rPr lang="de-DE" dirty="0" err="1"/>
              <a:t>been</a:t>
            </a:r>
            <a:r>
              <a:rPr lang="de-DE" dirty="0"/>
              <a:t> </a:t>
            </a:r>
            <a:r>
              <a:rPr lang="de-DE" dirty="0" err="1"/>
              <a:t>defined</a:t>
            </a:r>
            <a:r>
              <a:rPr lang="de-DE" dirty="0"/>
              <a:t>.</a:t>
            </a:r>
          </a:p>
          <a:p>
            <a:pPr lvl="1">
              <a:buChar char="•"/>
            </a:pPr>
            <a:r>
              <a:rPr lang="de-DE" dirty="0" err="1"/>
              <a:t>Three</a:t>
            </a:r>
            <a:r>
              <a:rPr lang="de-DE" dirty="0"/>
              <a:t> </a:t>
            </a:r>
            <a:r>
              <a:rPr lang="de-DE" dirty="0" err="1"/>
              <a:t>solution</a:t>
            </a:r>
            <a:r>
              <a:rPr lang="de-DE" dirty="0"/>
              <a:t> </a:t>
            </a:r>
            <a:r>
              <a:rPr lang="de-DE" dirty="0" err="1"/>
              <a:t>concepts</a:t>
            </a:r>
            <a:r>
              <a:rPr lang="de-DE" dirty="0"/>
              <a:t> </a:t>
            </a:r>
            <a:r>
              <a:rPr lang="de-DE" dirty="0" err="1"/>
              <a:t>have</a:t>
            </a:r>
            <a:r>
              <a:rPr lang="de-DE" dirty="0"/>
              <a:t> </a:t>
            </a:r>
            <a:r>
              <a:rPr lang="de-DE" dirty="0" err="1"/>
              <a:t>been</a:t>
            </a:r>
            <a:r>
              <a:rPr lang="de-DE" dirty="0"/>
              <a:t> </a:t>
            </a:r>
            <a:r>
              <a:rPr lang="de-DE" dirty="0" err="1"/>
              <a:t>drafted</a:t>
            </a:r>
            <a:r>
              <a:rPr lang="de-DE" dirty="0"/>
              <a:t>.</a:t>
            </a:r>
          </a:p>
          <a:p>
            <a:pPr marL="457200" lvl="0" indent="-355600" algn="l" rtl="0">
              <a:spcBef>
                <a:spcPts val="1000"/>
              </a:spcBef>
              <a:spcAft>
                <a:spcPts val="0"/>
              </a:spcAft>
              <a:buSzPts val="2000"/>
              <a:buChar char="•"/>
            </a:pPr>
            <a:r>
              <a:rPr lang="de-DE" b="1" dirty="0"/>
              <a:t>Next </a:t>
            </a:r>
            <a:r>
              <a:rPr lang="de-DE" b="1" dirty="0" err="1"/>
              <a:t>Steps</a:t>
            </a:r>
            <a:r>
              <a:rPr lang="de-DE" b="1" dirty="0"/>
              <a:t>: </a:t>
            </a:r>
            <a:endParaRPr lang="de-DE" dirty="0"/>
          </a:p>
          <a:p>
            <a:pPr lvl="1">
              <a:buChar char="•"/>
            </a:pPr>
            <a:r>
              <a:rPr lang="de-DE" dirty="0" err="1"/>
              <a:t>Map</a:t>
            </a:r>
            <a:r>
              <a:rPr lang="de-DE" dirty="0"/>
              <a:t> </a:t>
            </a:r>
            <a:r>
              <a:rPr lang="de-DE" dirty="0" err="1"/>
              <a:t>the</a:t>
            </a:r>
            <a:r>
              <a:rPr lang="de-DE" dirty="0"/>
              <a:t> </a:t>
            </a:r>
            <a:r>
              <a:rPr lang="de-DE" dirty="0" err="1"/>
              <a:t>identified</a:t>
            </a:r>
            <a:r>
              <a:rPr lang="de-DE" dirty="0"/>
              <a:t> </a:t>
            </a:r>
            <a:r>
              <a:rPr lang="de-DE" dirty="0" err="1"/>
              <a:t>requirements</a:t>
            </a:r>
            <a:r>
              <a:rPr lang="de-DE" dirty="0"/>
              <a:t> </a:t>
            </a:r>
            <a:r>
              <a:rPr lang="de-DE" dirty="0" err="1"/>
              <a:t>to</a:t>
            </a:r>
            <a:r>
              <a:rPr lang="de-DE" dirty="0"/>
              <a:t> </a:t>
            </a:r>
            <a:r>
              <a:rPr lang="de-DE" dirty="0" err="1"/>
              <a:t>the</a:t>
            </a:r>
            <a:r>
              <a:rPr lang="de-DE" dirty="0"/>
              <a:t> PoC </a:t>
            </a:r>
            <a:r>
              <a:rPr lang="de-DE" dirty="0" err="1"/>
              <a:t>concepts</a:t>
            </a:r>
            <a:r>
              <a:rPr lang="de-DE" dirty="0"/>
              <a:t>.</a:t>
            </a:r>
          </a:p>
          <a:p>
            <a:pPr lvl="1">
              <a:buChar char="•"/>
            </a:pPr>
            <a:r>
              <a:rPr lang="de-DE" dirty="0" err="1"/>
              <a:t>Compare</a:t>
            </a:r>
            <a:r>
              <a:rPr lang="de-DE" dirty="0"/>
              <a:t> </a:t>
            </a:r>
            <a:r>
              <a:rPr lang="de-DE" dirty="0" err="1"/>
              <a:t>the</a:t>
            </a:r>
            <a:r>
              <a:rPr lang="de-DE" dirty="0"/>
              <a:t> different PoC </a:t>
            </a:r>
            <a:r>
              <a:rPr lang="de-DE" dirty="0" err="1"/>
              <a:t>concepts</a:t>
            </a:r>
            <a:r>
              <a:rPr lang="de-DE" dirty="0"/>
              <a:t> </a:t>
            </a:r>
            <a:r>
              <a:rPr lang="de-DE" dirty="0" err="1"/>
              <a:t>presented</a:t>
            </a:r>
            <a:endParaRPr lang="de-DE" dirty="0"/>
          </a:p>
          <a:p>
            <a:pPr lvl="1">
              <a:buChar char="•"/>
            </a:pPr>
            <a:r>
              <a:rPr lang="de-DE" dirty="0" err="1"/>
              <a:t>Provide</a:t>
            </a:r>
            <a:r>
              <a:rPr lang="de-DE" dirty="0"/>
              <a:t> an </a:t>
            </a:r>
            <a:r>
              <a:rPr lang="de-DE" dirty="0" err="1"/>
              <a:t>overview</a:t>
            </a:r>
            <a:r>
              <a:rPr lang="de-DE" dirty="0"/>
              <a:t> and </a:t>
            </a:r>
            <a:r>
              <a:rPr lang="de-DE" dirty="0" err="1"/>
              <a:t>roadmap</a:t>
            </a:r>
            <a:r>
              <a:rPr lang="de-DE" dirty="0"/>
              <a:t> </a:t>
            </a:r>
            <a:r>
              <a:rPr lang="de-DE" dirty="0" err="1"/>
              <a:t>for</a:t>
            </a:r>
            <a:r>
              <a:rPr lang="de-DE" dirty="0"/>
              <a:t> </a:t>
            </a:r>
            <a:r>
              <a:rPr lang="de-DE" dirty="0" err="1"/>
              <a:t>accessing</a:t>
            </a:r>
            <a:r>
              <a:rPr lang="de-DE" dirty="0"/>
              <a:t> </a:t>
            </a:r>
            <a:r>
              <a:rPr lang="de-DE" dirty="0" err="1"/>
              <a:t>vehicle</a:t>
            </a:r>
            <a:r>
              <a:rPr lang="de-DE" dirty="0"/>
              <a:t> </a:t>
            </a:r>
            <a:r>
              <a:rPr lang="de-DE" dirty="0" err="1"/>
              <a:t>properties</a:t>
            </a:r>
            <a:r>
              <a:rPr lang="de-DE" dirty="0"/>
              <a:t>.</a:t>
            </a:r>
          </a:p>
          <a:p>
            <a:pPr algn="l">
              <a:spcBef>
                <a:spcPts val="750"/>
              </a:spcBef>
              <a:buFont typeface="Arial" panose="020B0604020202020204" pitchFamily="34" charset="0"/>
              <a:buChar char="•"/>
            </a:pPr>
            <a:endParaRPr lang="de-DE" b="0" i="0" dirty="0">
              <a:solidFill>
                <a:srgbClr val="172B4D"/>
              </a:solidFill>
              <a:effectLst/>
              <a:latin typeface="-apple-system"/>
            </a:endParaRPr>
          </a:p>
          <a:p>
            <a:pPr marL="101600" lvl="0" indent="0" algn="l" rtl="0">
              <a:spcBef>
                <a:spcPts val="1000"/>
              </a:spcBef>
              <a:spcAft>
                <a:spcPts val="0"/>
              </a:spcAft>
              <a:buSzPts val="2000"/>
              <a:buNone/>
            </a:pPr>
            <a:endParaRPr dirty="0"/>
          </a:p>
        </p:txBody>
      </p:sp>
      <p:sp>
        <p:nvSpPr>
          <p:cNvPr id="135" name="Google Shape;135;g347f185c160_0_39">
            <a:extLst>
              <a:ext uri="{FF2B5EF4-FFF2-40B4-BE49-F238E27FC236}">
                <a16:creationId xmlns:a16="http://schemas.microsoft.com/office/drawing/2014/main" id="{C9BA9014-15E0-49A1-6E7A-2A3860ADB02E}"/>
              </a:ext>
            </a:extLst>
          </p:cNvPr>
          <p:cNvSpPr/>
          <p:nvPr/>
        </p:nvSpPr>
        <p:spPr>
          <a:xfrm>
            <a:off x="996900" y="4873200"/>
            <a:ext cx="10198200" cy="11661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lang="de-DE" sz="1600" b="1" dirty="0">
              <a:latin typeface="Calibri"/>
              <a:ea typeface="Calibri"/>
              <a:cs typeface="Calibri"/>
              <a:sym typeface="Calibri"/>
            </a:endParaRPr>
          </a:p>
          <a:p>
            <a:pPr marL="0" lvl="0" indent="0" algn="ctr" rtl="0">
              <a:spcBef>
                <a:spcPts val="0"/>
              </a:spcBef>
              <a:spcAft>
                <a:spcPts val="0"/>
              </a:spcAft>
              <a:buNone/>
            </a:pPr>
            <a:r>
              <a:rPr lang="de-DE" sz="1600" b="1" dirty="0" err="1">
                <a:latin typeface="Calibri"/>
                <a:ea typeface="Calibri"/>
                <a:cs typeface="Calibri"/>
                <a:sym typeface="Calibri"/>
              </a:rPr>
              <a:t>For</a:t>
            </a:r>
            <a:r>
              <a:rPr lang="de-DE" sz="1600" b="1" dirty="0">
                <a:latin typeface="Calibri"/>
                <a:ea typeface="Calibri"/>
                <a:cs typeface="Calibri"/>
                <a:sym typeface="Calibri"/>
              </a:rPr>
              <a:t> </a:t>
            </a:r>
            <a:r>
              <a:rPr lang="de-DE" sz="1600" b="1" dirty="0" err="1">
                <a:latin typeface="Calibri"/>
                <a:ea typeface="Calibri"/>
                <a:cs typeface="Calibri"/>
                <a:sym typeface="Calibri"/>
              </a:rPr>
              <a:t>the</a:t>
            </a:r>
            <a:r>
              <a:rPr lang="de-DE" sz="1600" b="1" dirty="0">
                <a:latin typeface="Calibri"/>
                <a:ea typeface="Calibri"/>
                <a:cs typeface="Calibri"/>
                <a:sym typeface="Calibri"/>
              </a:rPr>
              <a:t> </a:t>
            </a:r>
            <a:r>
              <a:rPr lang="de-DE" sz="1600" b="1" dirty="0" err="1">
                <a:latin typeface="Calibri"/>
                <a:ea typeface="Calibri"/>
                <a:cs typeface="Calibri"/>
                <a:sym typeface="Calibri"/>
              </a:rPr>
              <a:t>next</a:t>
            </a:r>
            <a:r>
              <a:rPr lang="de-DE" sz="1600" b="1" dirty="0">
                <a:latin typeface="Calibri"/>
                <a:ea typeface="Calibri"/>
                <a:cs typeface="Calibri"/>
                <a:sym typeface="Calibri"/>
              </a:rPr>
              <a:t> </a:t>
            </a:r>
            <a:r>
              <a:rPr lang="de-DE" sz="1600" b="1" dirty="0" err="1">
                <a:latin typeface="Calibri"/>
                <a:ea typeface="Calibri"/>
                <a:cs typeface="Calibri"/>
                <a:sym typeface="Calibri"/>
              </a:rPr>
              <a:t>steps</a:t>
            </a:r>
            <a:r>
              <a:rPr lang="de-DE" sz="1600" b="1" dirty="0">
                <a:latin typeface="Calibri"/>
                <a:ea typeface="Calibri"/>
                <a:cs typeface="Calibri"/>
                <a:sym typeface="Calibri"/>
              </a:rPr>
              <a:t>, </a:t>
            </a:r>
            <a:r>
              <a:rPr lang="de-DE" sz="1600" b="1" dirty="0" err="1">
                <a:latin typeface="Calibri"/>
                <a:ea typeface="Calibri"/>
                <a:cs typeface="Calibri"/>
                <a:sym typeface="Calibri"/>
              </a:rPr>
              <a:t>you</a:t>
            </a:r>
            <a:r>
              <a:rPr lang="de-DE" sz="1600" b="1" dirty="0">
                <a:latin typeface="Calibri"/>
                <a:ea typeface="Calibri"/>
                <a:cs typeface="Calibri"/>
                <a:sym typeface="Calibri"/>
              </a:rPr>
              <a:t> </a:t>
            </a:r>
            <a:r>
              <a:rPr lang="de-DE" sz="1600" b="1" dirty="0" err="1">
                <a:latin typeface="Calibri"/>
                <a:ea typeface="Calibri"/>
                <a:cs typeface="Calibri"/>
                <a:sym typeface="Calibri"/>
              </a:rPr>
              <a:t>are</a:t>
            </a:r>
            <a:r>
              <a:rPr lang="de-DE" sz="1600" b="1" dirty="0">
                <a:latin typeface="Calibri"/>
                <a:ea typeface="Calibri"/>
                <a:cs typeface="Calibri"/>
                <a:sym typeface="Calibri"/>
              </a:rPr>
              <a:t> </a:t>
            </a:r>
            <a:r>
              <a:rPr lang="de-DE" sz="1600" b="1" dirty="0" err="1">
                <a:latin typeface="Calibri"/>
                <a:ea typeface="Calibri"/>
                <a:cs typeface="Calibri"/>
                <a:sym typeface="Calibri"/>
              </a:rPr>
              <a:t>very</a:t>
            </a:r>
            <a:r>
              <a:rPr lang="de-DE" sz="1600" b="1" dirty="0">
                <a:latin typeface="Calibri"/>
                <a:ea typeface="Calibri"/>
                <a:cs typeface="Calibri"/>
                <a:sym typeface="Calibri"/>
              </a:rPr>
              <a:t> </a:t>
            </a:r>
            <a:r>
              <a:rPr lang="de-DE" sz="1600" b="1" dirty="0" err="1">
                <a:latin typeface="Calibri"/>
                <a:ea typeface="Calibri"/>
                <a:cs typeface="Calibri"/>
                <a:sym typeface="Calibri"/>
              </a:rPr>
              <a:t>welcome</a:t>
            </a:r>
            <a:r>
              <a:rPr lang="de-DE" sz="1600" b="1" dirty="0">
                <a:latin typeface="Calibri"/>
                <a:ea typeface="Calibri"/>
                <a:cs typeface="Calibri"/>
                <a:sym typeface="Calibri"/>
              </a:rPr>
              <a:t> </a:t>
            </a:r>
            <a:r>
              <a:rPr lang="de-DE" sz="1600" b="1" dirty="0" err="1">
                <a:latin typeface="Calibri"/>
                <a:ea typeface="Calibri"/>
                <a:cs typeface="Calibri"/>
                <a:sym typeface="Calibri"/>
              </a:rPr>
              <a:t>to</a:t>
            </a:r>
            <a:r>
              <a:rPr lang="de-DE" sz="1600" b="1" dirty="0">
                <a:latin typeface="Calibri"/>
                <a:ea typeface="Calibri"/>
                <a:cs typeface="Calibri"/>
                <a:sym typeface="Calibri"/>
              </a:rPr>
              <a:t> </a:t>
            </a:r>
            <a:r>
              <a:rPr lang="de-DE" sz="1600" b="1" dirty="0" err="1">
                <a:latin typeface="Calibri"/>
                <a:ea typeface="Calibri"/>
                <a:cs typeface="Calibri"/>
                <a:sym typeface="Calibri"/>
              </a:rPr>
              <a:t>join</a:t>
            </a:r>
            <a:r>
              <a:rPr lang="de-DE" sz="1600" b="1" dirty="0">
                <a:latin typeface="Calibri"/>
                <a:ea typeface="Calibri"/>
                <a:cs typeface="Calibri"/>
                <a:sym typeface="Calibri"/>
              </a:rPr>
              <a:t> </a:t>
            </a:r>
            <a:r>
              <a:rPr lang="de-DE" sz="1600" b="1" dirty="0" err="1">
                <a:latin typeface="Calibri"/>
                <a:ea typeface="Calibri"/>
                <a:cs typeface="Calibri"/>
                <a:sym typeface="Calibri"/>
              </a:rPr>
              <a:t>us</a:t>
            </a:r>
            <a:r>
              <a:rPr lang="de-DE" sz="1600" b="1" dirty="0">
                <a:latin typeface="Calibri"/>
                <a:ea typeface="Calibri"/>
                <a:cs typeface="Calibri"/>
                <a:sym typeface="Calibri"/>
              </a:rPr>
              <a:t> and </a:t>
            </a:r>
            <a:r>
              <a:rPr lang="de-DE" sz="1600" b="1" dirty="0" err="1">
                <a:latin typeface="Calibri"/>
                <a:ea typeface="Calibri"/>
                <a:cs typeface="Calibri"/>
                <a:sym typeface="Calibri"/>
              </a:rPr>
              <a:t>contribute</a:t>
            </a:r>
            <a:r>
              <a:rPr lang="de-DE" sz="1600" b="1" dirty="0">
                <a:latin typeface="Calibri"/>
                <a:ea typeface="Calibri"/>
                <a:cs typeface="Calibri"/>
                <a:sym typeface="Calibri"/>
              </a:rPr>
              <a:t> at </a:t>
            </a:r>
            <a:r>
              <a:rPr lang="de-DE" sz="1600" b="1" dirty="0" err="1">
                <a:latin typeface="Calibri"/>
                <a:ea typeface="Calibri"/>
                <a:cs typeface="Calibri"/>
                <a:sym typeface="Calibri"/>
              </a:rPr>
              <a:t>the</a:t>
            </a:r>
            <a:r>
              <a:rPr lang="de-DE" sz="1600" b="1" dirty="0">
                <a:latin typeface="Calibri"/>
                <a:ea typeface="Calibri"/>
                <a:cs typeface="Calibri"/>
                <a:sym typeface="Calibri"/>
              </a:rPr>
              <a:t> AOSP Data Working Group </a:t>
            </a:r>
            <a:r>
              <a:rPr lang="de-DE" sz="1600" b="1" dirty="0" err="1">
                <a:latin typeface="Calibri"/>
                <a:ea typeface="Calibri"/>
                <a:cs typeface="Calibri"/>
                <a:sym typeface="Calibri"/>
              </a:rPr>
              <a:t>meetings</a:t>
            </a:r>
            <a:r>
              <a:rPr lang="de-DE" sz="1600" b="1" dirty="0">
                <a:latin typeface="Calibri"/>
                <a:ea typeface="Calibri"/>
                <a:cs typeface="Calibri"/>
                <a:sym typeface="Calibri"/>
              </a:rPr>
              <a:t>:</a:t>
            </a:r>
          </a:p>
          <a:p>
            <a:pPr marL="0" lvl="0" indent="0" algn="ctr" rtl="0">
              <a:spcBef>
                <a:spcPts val="0"/>
              </a:spcBef>
              <a:spcAft>
                <a:spcPts val="0"/>
              </a:spcAft>
              <a:buNone/>
            </a:pPr>
            <a:r>
              <a:rPr lang="de-DE" sz="1600" b="1" dirty="0">
                <a:latin typeface="Calibri"/>
                <a:ea typeface="Calibri"/>
                <a:cs typeface="Calibri"/>
                <a:sym typeface="Calibri"/>
                <a:hlinkClick r:id="rId3"/>
              </a:rPr>
              <a:t>https://wiki.covesa.global/display/WIK4/COVESA+AOSP+Data+Weekly</a:t>
            </a:r>
            <a:endParaRPr lang="de-DE" sz="1600" dirty="0"/>
          </a:p>
          <a:p>
            <a:pPr algn="ctr"/>
            <a:r>
              <a:rPr lang="de-DE" sz="1600" b="1" i="0" dirty="0">
                <a:solidFill>
                  <a:srgbClr val="0052CC"/>
                </a:solidFill>
                <a:effectLst/>
                <a:latin typeface="-apple-system"/>
                <a:hlinkClick r:id="rId4"/>
              </a:rPr>
              <a:t>AOSP Data: Use Cases and potential Concepts</a:t>
            </a:r>
            <a:endParaRPr lang="de-DE" sz="1600" b="1" dirty="0">
              <a:latin typeface="Calibri"/>
              <a:ea typeface="Calibri"/>
              <a:cs typeface="Calibri"/>
              <a:sym typeface="Calibri"/>
            </a:endParaRPr>
          </a:p>
          <a:p>
            <a:pPr marL="0" lvl="0" indent="0" algn="ctr" rtl="0">
              <a:spcBef>
                <a:spcPts val="0"/>
              </a:spcBef>
              <a:spcAft>
                <a:spcPts val="0"/>
              </a:spcAft>
              <a:buNone/>
            </a:pPr>
            <a:endParaRPr sz="1600" dirty="0">
              <a:latin typeface="Calibri"/>
              <a:ea typeface="Calibri"/>
              <a:cs typeface="Calibri"/>
              <a:sym typeface="Calibri"/>
            </a:endParaRPr>
          </a:p>
        </p:txBody>
      </p:sp>
      <p:sp>
        <p:nvSpPr>
          <p:cNvPr id="5" name="Slide Number Placeholder 11">
            <a:extLst>
              <a:ext uri="{FF2B5EF4-FFF2-40B4-BE49-F238E27FC236}">
                <a16:creationId xmlns:a16="http://schemas.microsoft.com/office/drawing/2014/main" id="{0C3A572C-B7CB-E9B8-4D82-2AC98265DCEB}"/>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12</a:t>
            </a:fld>
            <a:endParaRPr lang="en-US" dirty="0"/>
          </a:p>
        </p:txBody>
      </p:sp>
    </p:spTree>
    <p:extLst>
      <p:ext uri="{BB962C8B-B14F-4D97-AF65-F5344CB8AC3E}">
        <p14:creationId xmlns:p14="http://schemas.microsoft.com/office/powerpoint/2010/main" val="4908555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E62AEB83-9E8D-587E-17A1-DB4AC33E89A5}"/>
            </a:ext>
          </a:extLst>
        </p:cNvPr>
        <p:cNvGrpSpPr/>
        <p:nvPr/>
      </p:nvGrpSpPr>
      <p:grpSpPr>
        <a:xfrm>
          <a:off x="0" y="0"/>
          <a:ext cx="0" cy="0"/>
          <a:chOff x="0" y="0"/>
          <a:chExt cx="0" cy="0"/>
        </a:xfrm>
      </p:grpSpPr>
      <p:sp>
        <p:nvSpPr>
          <p:cNvPr id="132" name="Google Shape;132;g347f185c160_0_39">
            <a:extLst>
              <a:ext uri="{FF2B5EF4-FFF2-40B4-BE49-F238E27FC236}">
                <a16:creationId xmlns:a16="http://schemas.microsoft.com/office/drawing/2014/main" id="{4EBF7321-C593-8408-C7D3-DFA4DBD7C9C2}"/>
              </a:ext>
            </a:extLst>
          </p:cNvPr>
          <p:cNvSpPr txBox="1">
            <a:spLocks noGrp="1"/>
          </p:cNvSpPr>
          <p:nvPr>
            <p:ph type="title"/>
          </p:nvPr>
        </p:nvSpPr>
        <p:spPr>
          <a:xfrm>
            <a:off x="354724" y="365125"/>
            <a:ext cx="10515600" cy="622800"/>
          </a:xfrm>
          <a:prstGeom prst="rect">
            <a:avLst/>
          </a:prstGeom>
        </p:spPr>
        <p:txBody>
          <a:bodyPr spcFirstLastPara="1" wrap="square" lIns="91425" tIns="45700" rIns="91425" bIns="45700" anchor="t" anchorCtr="0">
            <a:normAutofit/>
          </a:bodyPr>
          <a:lstStyle/>
          <a:p>
            <a:pPr marL="0" lvl="0" indent="0" algn="l" rtl="0">
              <a:spcBef>
                <a:spcPts val="0"/>
              </a:spcBef>
              <a:spcAft>
                <a:spcPts val="0"/>
              </a:spcAft>
              <a:buNone/>
            </a:pPr>
            <a:r>
              <a:rPr lang="de-DE" dirty="0"/>
              <a:t>Template</a:t>
            </a:r>
            <a:endParaRPr dirty="0"/>
          </a:p>
        </p:txBody>
      </p:sp>
      <p:sp>
        <p:nvSpPr>
          <p:cNvPr id="133" name="Google Shape;133;g347f185c160_0_39">
            <a:extLst>
              <a:ext uri="{FF2B5EF4-FFF2-40B4-BE49-F238E27FC236}">
                <a16:creationId xmlns:a16="http://schemas.microsoft.com/office/drawing/2014/main" id="{5D8B99CE-2AD7-5A53-7722-54D2BCBD539B}"/>
              </a:ext>
            </a:extLst>
          </p:cNvPr>
          <p:cNvSpPr txBox="1">
            <a:spLocks noGrp="1"/>
          </p:cNvSpPr>
          <p:nvPr>
            <p:ph type="body" idx="1"/>
          </p:nvPr>
        </p:nvSpPr>
        <p:spPr>
          <a:xfrm>
            <a:off x="334963" y="1220432"/>
            <a:ext cx="6855000" cy="4285500"/>
          </a:xfrm>
          <a:prstGeom prst="rect">
            <a:avLst/>
          </a:prstGeom>
        </p:spPr>
        <p:txBody>
          <a:bodyPr spcFirstLastPara="1" wrap="square" lIns="91425" tIns="45700" rIns="91425" bIns="45700" anchor="t" anchorCtr="0">
            <a:normAutofit/>
          </a:bodyPr>
          <a:lstStyle/>
          <a:p>
            <a:pPr marL="457200" lvl="0" indent="-355600" algn="l" rtl="0">
              <a:spcBef>
                <a:spcPts val="1000"/>
              </a:spcBef>
              <a:spcAft>
                <a:spcPts val="0"/>
              </a:spcAft>
              <a:buSzPts val="2000"/>
              <a:buChar char="•"/>
            </a:pPr>
            <a:r>
              <a:rPr lang="de-DE" dirty="0"/>
              <a:t>Template</a:t>
            </a:r>
          </a:p>
          <a:p>
            <a:pPr marL="457200" lvl="0" indent="-355600" algn="l" rtl="0">
              <a:spcBef>
                <a:spcPts val="1000"/>
              </a:spcBef>
              <a:spcAft>
                <a:spcPts val="0"/>
              </a:spcAft>
              <a:buSzPts val="2000"/>
              <a:buChar char="•"/>
            </a:pPr>
            <a:r>
              <a:rPr lang="de-DE" dirty="0" err="1"/>
              <a:t>Xxx</a:t>
            </a:r>
            <a:endParaRPr lang="de-DE" dirty="0"/>
          </a:p>
          <a:p>
            <a:pPr marL="457200" lvl="0" indent="-355600" algn="l" rtl="0">
              <a:spcBef>
                <a:spcPts val="1000"/>
              </a:spcBef>
              <a:spcAft>
                <a:spcPts val="0"/>
              </a:spcAft>
              <a:buSzPts val="2000"/>
              <a:buChar char="•"/>
            </a:pPr>
            <a:r>
              <a:rPr lang="de-DE" dirty="0" err="1"/>
              <a:t>Xxx</a:t>
            </a:r>
            <a:endParaRPr lang="de-DE" dirty="0"/>
          </a:p>
          <a:p>
            <a:pPr marL="457200" lvl="0" indent="-355600" algn="l" rtl="0">
              <a:spcBef>
                <a:spcPts val="1000"/>
              </a:spcBef>
              <a:spcAft>
                <a:spcPts val="0"/>
              </a:spcAft>
              <a:buSzPts val="2000"/>
              <a:buChar char="•"/>
            </a:pPr>
            <a:endParaRPr dirty="0"/>
          </a:p>
        </p:txBody>
      </p:sp>
      <p:sp>
        <p:nvSpPr>
          <p:cNvPr id="135" name="Google Shape;135;g347f185c160_0_39">
            <a:extLst>
              <a:ext uri="{FF2B5EF4-FFF2-40B4-BE49-F238E27FC236}">
                <a16:creationId xmlns:a16="http://schemas.microsoft.com/office/drawing/2014/main" id="{50FA0AFA-B5C7-10A0-56AC-9768F2AC24F4}"/>
              </a:ext>
            </a:extLst>
          </p:cNvPr>
          <p:cNvSpPr/>
          <p:nvPr/>
        </p:nvSpPr>
        <p:spPr>
          <a:xfrm>
            <a:off x="996900" y="4873200"/>
            <a:ext cx="10198200" cy="11661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de-DE" sz="1600" b="1" dirty="0">
                <a:latin typeface="Calibri"/>
                <a:ea typeface="Calibri"/>
                <a:cs typeface="Calibri"/>
                <a:sym typeface="Calibri"/>
              </a:rPr>
              <a:t>Info box</a:t>
            </a:r>
          </a:p>
          <a:p>
            <a:pPr marL="0" lvl="0" indent="0" algn="ctr" rtl="0">
              <a:spcBef>
                <a:spcPts val="0"/>
              </a:spcBef>
              <a:spcAft>
                <a:spcPts val="0"/>
              </a:spcAft>
              <a:buNone/>
            </a:pPr>
            <a:r>
              <a:rPr lang="de-DE" sz="1600" dirty="0" err="1">
                <a:latin typeface="Calibri"/>
                <a:ea typeface="Calibri"/>
                <a:cs typeface="Calibri"/>
                <a:sym typeface="Calibri"/>
              </a:rPr>
              <a:t>template</a:t>
            </a:r>
            <a:endParaRPr sz="1600" dirty="0">
              <a:latin typeface="Calibri"/>
              <a:ea typeface="Calibri"/>
              <a:cs typeface="Calibri"/>
              <a:sym typeface="Calibri"/>
            </a:endParaRPr>
          </a:p>
        </p:txBody>
      </p:sp>
    </p:spTree>
    <p:extLst>
      <p:ext uri="{BB962C8B-B14F-4D97-AF65-F5344CB8AC3E}">
        <p14:creationId xmlns:p14="http://schemas.microsoft.com/office/powerpoint/2010/main" val="16109526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4D41EB4-1BCC-D942-8C90-AB76166DDD7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a:t>
            </a:fld>
            <a:endParaRPr lang="en-US" dirty="0"/>
          </a:p>
        </p:txBody>
      </p:sp>
      <p:sp>
        <p:nvSpPr>
          <p:cNvPr id="3" name="Title 2">
            <a:extLst>
              <a:ext uri="{FF2B5EF4-FFF2-40B4-BE49-F238E27FC236}">
                <a16:creationId xmlns:a16="http://schemas.microsoft.com/office/drawing/2014/main" id="{5EDEA8EA-2036-1944-80A9-620633747593}"/>
              </a:ext>
            </a:extLst>
          </p:cNvPr>
          <p:cNvSpPr>
            <a:spLocks noGrp="1"/>
          </p:cNvSpPr>
          <p:nvPr>
            <p:ph type="title"/>
          </p:nvPr>
        </p:nvSpPr>
        <p:spPr/>
        <p:txBody>
          <a:bodyPr/>
          <a:lstStyle/>
          <a:p>
            <a:r>
              <a:rPr lang="en-US" dirty="0"/>
              <a:t>Antitrust Note Well</a:t>
            </a:r>
          </a:p>
        </p:txBody>
      </p:sp>
      <p:sp>
        <p:nvSpPr>
          <p:cNvPr id="4" name="Footer Placeholder 3">
            <a:extLst>
              <a:ext uri="{FF2B5EF4-FFF2-40B4-BE49-F238E27FC236}">
                <a16:creationId xmlns:a16="http://schemas.microsoft.com/office/drawing/2014/main" id="{D2874F65-4BE7-494D-849C-CF05DA22E75D}"/>
              </a:ext>
            </a:extLst>
          </p:cNvPr>
          <p:cNvSpPr>
            <a:spLocks noGrp="1"/>
          </p:cNvSpPr>
          <p:nvPr>
            <p:ph type="ftr" sz="quarter" idx="3"/>
          </p:nvPr>
        </p:nvSpPr>
        <p:spPr/>
        <p:txBody>
          <a:bodyPr/>
          <a:lstStyle/>
          <a:p>
            <a:r>
              <a:rPr lang="en-US" dirty="0"/>
              <a:t>Copyright ©2025 COVESA</a:t>
            </a:r>
          </a:p>
        </p:txBody>
      </p:sp>
      <p:sp>
        <p:nvSpPr>
          <p:cNvPr id="5" name="Date Placeholder 4">
            <a:extLst>
              <a:ext uri="{FF2B5EF4-FFF2-40B4-BE49-F238E27FC236}">
                <a16:creationId xmlns:a16="http://schemas.microsoft.com/office/drawing/2014/main" id="{3B3C0A9B-DFC3-DD48-815F-5A993FE98E82}"/>
              </a:ext>
            </a:extLst>
          </p:cNvPr>
          <p:cNvSpPr>
            <a:spLocks noGrp="1"/>
          </p:cNvSpPr>
          <p:nvPr>
            <p:ph type="dt" sz="half" idx="16"/>
          </p:nvPr>
        </p:nvSpPr>
        <p:spPr/>
        <p:txBody>
          <a:bodyPr/>
          <a:lstStyle/>
          <a:p>
            <a:fld id="{711AD59B-78A3-4C41-A780-C9419A689BF3}" type="datetime4">
              <a:rPr lang="en-GB" smtClean="0"/>
              <a:t>24 April 2025</a:t>
            </a:fld>
            <a:r>
              <a:rPr lang="en-GB"/>
              <a:t>  </a:t>
            </a:r>
            <a:r>
              <a:rPr lang="en-GB">
                <a:solidFill>
                  <a:srgbClr val="00B0F0"/>
                </a:solidFill>
              </a:rPr>
              <a:t>|</a:t>
            </a:r>
            <a:endParaRPr lang="en-US" dirty="0">
              <a:solidFill>
                <a:srgbClr val="00B0F0"/>
              </a:solidFill>
            </a:endParaRPr>
          </a:p>
        </p:txBody>
      </p:sp>
      <p:sp>
        <p:nvSpPr>
          <p:cNvPr id="6" name="Text Placeholder 5">
            <a:extLst>
              <a:ext uri="{FF2B5EF4-FFF2-40B4-BE49-F238E27FC236}">
                <a16:creationId xmlns:a16="http://schemas.microsoft.com/office/drawing/2014/main" id="{2B73D329-AC8C-D34E-9376-B11C1C507A91}"/>
              </a:ext>
            </a:extLst>
          </p:cNvPr>
          <p:cNvSpPr>
            <a:spLocks noGrp="1"/>
          </p:cNvSpPr>
          <p:nvPr>
            <p:ph type="body" sz="quarter" idx="15"/>
          </p:nvPr>
        </p:nvSpPr>
        <p:spPr>
          <a:xfrm>
            <a:off x="334962" y="1220432"/>
            <a:ext cx="9602667" cy="4285459"/>
          </a:xfrm>
        </p:spPr>
        <p:txBody>
          <a:bodyPr>
            <a:normAutofit/>
          </a:bodyPr>
          <a:lstStyle/>
          <a:p>
            <a:pPr marL="0" indent="0">
              <a:buNone/>
            </a:pPr>
            <a:r>
              <a:rPr lang="en-US" sz="2800" dirty="0"/>
              <a:t>Before we begin, we would like to make clear that COVESA is committed to compliance with the antitrust laws in all of its activities, and that it expects all participants to similarly comply with the antitrust laws.  We will not engage in--and members must refrain from--any discussion of, or understandings regarding competitively sensitive topics. If you have any doubts regarding whether a matter is appropriate for discussion, please consult with your antitrust counsel.</a:t>
            </a:r>
          </a:p>
          <a:p>
            <a:pPr marL="0" indent="0">
              <a:buNone/>
            </a:pPr>
            <a:endParaRPr lang="en-US" sz="2800" dirty="0"/>
          </a:p>
        </p:txBody>
      </p:sp>
      <p:sp>
        <p:nvSpPr>
          <p:cNvPr id="7" name="TextBox 6">
            <a:extLst>
              <a:ext uri="{FF2B5EF4-FFF2-40B4-BE49-F238E27FC236}">
                <a16:creationId xmlns:a16="http://schemas.microsoft.com/office/drawing/2014/main" id="{9CAB5329-A5DE-C0FD-2D8D-A561AE3AB7F7}"/>
              </a:ext>
            </a:extLst>
          </p:cNvPr>
          <p:cNvSpPr txBox="1"/>
          <p:nvPr/>
        </p:nvSpPr>
        <p:spPr>
          <a:xfrm>
            <a:off x="8715759" y="36182"/>
            <a:ext cx="1709507" cy="461665"/>
          </a:xfrm>
          <a:prstGeom prst="rect">
            <a:avLst/>
          </a:prstGeom>
          <a:noFill/>
        </p:spPr>
        <p:txBody>
          <a:bodyPr wrap="none" rtlCol="0">
            <a:spAutoFit/>
          </a:bodyPr>
          <a:lstStyle/>
          <a:p>
            <a:r>
              <a:rPr lang="en-US" sz="2400" b="1" dirty="0">
                <a:solidFill>
                  <a:srgbClr val="0070C0"/>
                </a:solidFill>
              </a:rPr>
              <a:t>Information</a:t>
            </a:r>
          </a:p>
        </p:txBody>
      </p:sp>
    </p:spTree>
    <p:extLst>
      <p:ext uri="{BB962C8B-B14F-4D97-AF65-F5344CB8AC3E}">
        <p14:creationId xmlns:p14="http://schemas.microsoft.com/office/powerpoint/2010/main" val="15431388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00946C-05B0-545F-F14F-3A382CF3242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CCF5C98-7B54-E05B-F0AD-7173FCBB1B4A}"/>
              </a:ext>
            </a:extLst>
          </p:cNvPr>
          <p:cNvSpPr>
            <a:spLocks noGrp="1"/>
          </p:cNvSpPr>
          <p:nvPr>
            <p:ph type="title"/>
          </p:nvPr>
        </p:nvSpPr>
        <p:spPr>
          <a:xfrm>
            <a:off x="2307689" y="2906671"/>
            <a:ext cx="8100848" cy="591316"/>
          </a:xfrm>
        </p:spPr>
        <p:txBody>
          <a:bodyPr>
            <a:normAutofit/>
          </a:bodyPr>
          <a:lstStyle/>
          <a:p>
            <a:r>
              <a:rPr lang="en-US" dirty="0"/>
              <a:t>Vehicle Data: Reason why, Requirements</a:t>
            </a:r>
          </a:p>
        </p:txBody>
      </p:sp>
      <p:sp>
        <p:nvSpPr>
          <p:cNvPr id="10" name="Date Placeholder 9">
            <a:extLst>
              <a:ext uri="{FF2B5EF4-FFF2-40B4-BE49-F238E27FC236}">
                <a16:creationId xmlns:a16="http://schemas.microsoft.com/office/drawing/2014/main" id="{9528B2F8-38A2-FF5E-445E-F8ABAE27A391}"/>
              </a:ext>
            </a:extLst>
          </p:cNvPr>
          <p:cNvSpPr>
            <a:spLocks noGrp="1"/>
          </p:cNvSpPr>
          <p:nvPr>
            <p:ph type="dt" sz="half" idx="16"/>
          </p:nvPr>
        </p:nvSpPr>
        <p:spPr/>
        <p:txBody>
          <a:bodyPr/>
          <a:lstStyle/>
          <a:p>
            <a:fld id="{18902FEC-7C40-CB4C-A598-8868829F8947}" type="datetime4">
              <a:rPr lang="en-GB" smtClean="0"/>
              <a:t>24 April 2025</a:t>
            </a:fld>
            <a:r>
              <a:rPr lang="en-GB" dirty="0"/>
              <a:t>  </a:t>
            </a:r>
            <a:r>
              <a:rPr lang="en-GB" dirty="0">
                <a:solidFill>
                  <a:srgbClr val="00B0F0"/>
                </a:solidFill>
              </a:rPr>
              <a:t>|</a:t>
            </a:r>
            <a:endParaRPr lang="en-US" dirty="0">
              <a:solidFill>
                <a:srgbClr val="00B0F0"/>
              </a:solidFill>
            </a:endParaRPr>
          </a:p>
        </p:txBody>
      </p:sp>
      <p:sp>
        <p:nvSpPr>
          <p:cNvPr id="11" name="Footer Placeholder 10">
            <a:extLst>
              <a:ext uri="{FF2B5EF4-FFF2-40B4-BE49-F238E27FC236}">
                <a16:creationId xmlns:a16="http://schemas.microsoft.com/office/drawing/2014/main" id="{56A95A89-DA9A-A5B1-1618-1B2C8D922415}"/>
              </a:ext>
            </a:extLst>
          </p:cNvPr>
          <p:cNvSpPr>
            <a:spLocks noGrp="1"/>
          </p:cNvSpPr>
          <p:nvPr>
            <p:ph type="ftr" sz="quarter" idx="3"/>
          </p:nvPr>
        </p:nvSpPr>
        <p:spPr/>
        <p:txBody>
          <a:bodyPr/>
          <a:lstStyle/>
          <a:p>
            <a:r>
              <a:rPr lang="en-US" dirty="0"/>
              <a:t>Copyright ©2025 COVESA</a:t>
            </a:r>
          </a:p>
        </p:txBody>
      </p:sp>
      <p:sp>
        <p:nvSpPr>
          <p:cNvPr id="12" name="Slide Number Placeholder 11">
            <a:extLst>
              <a:ext uri="{FF2B5EF4-FFF2-40B4-BE49-F238E27FC236}">
                <a16:creationId xmlns:a16="http://schemas.microsoft.com/office/drawing/2014/main" id="{87190141-9663-17F7-0312-1C52820CD178}"/>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3</a:t>
            </a:fld>
            <a:endParaRPr lang="en-US" dirty="0"/>
          </a:p>
        </p:txBody>
      </p:sp>
    </p:spTree>
    <p:extLst>
      <p:ext uri="{BB962C8B-B14F-4D97-AF65-F5344CB8AC3E}">
        <p14:creationId xmlns:p14="http://schemas.microsoft.com/office/powerpoint/2010/main" val="38524991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9" name="Slide Number Placeholder 11">
            <a:extLst>
              <a:ext uri="{FF2B5EF4-FFF2-40B4-BE49-F238E27FC236}">
                <a16:creationId xmlns:a16="http://schemas.microsoft.com/office/drawing/2014/main" id="{DBD9605F-CE4A-368E-5C14-5BE588ADFFD2}"/>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4</a:t>
            </a:fld>
            <a:endParaRPr lang="en-US" dirty="0"/>
          </a:p>
        </p:txBody>
      </p:sp>
      <p:sp>
        <p:nvSpPr>
          <p:cNvPr id="132" name="Google Shape;132;g347f185c160_0_39"/>
          <p:cNvSpPr txBox="1">
            <a:spLocks noGrp="1"/>
          </p:cNvSpPr>
          <p:nvPr>
            <p:ph type="title"/>
          </p:nvPr>
        </p:nvSpPr>
        <p:spPr>
          <a:prstGeom prst="rect">
            <a:avLst/>
          </a:prstGeom>
        </p:spPr>
        <p:txBody>
          <a:bodyPr spcFirstLastPara="1" wrap="square" lIns="91425" tIns="45700" rIns="91425" bIns="45700" anchor="t" anchorCtr="0">
            <a:normAutofit fontScale="90000"/>
          </a:bodyPr>
          <a:lstStyle/>
          <a:p>
            <a:pPr marL="0" lvl="0" indent="0" algn="l" rtl="0">
              <a:spcBef>
                <a:spcPts val="0"/>
              </a:spcBef>
              <a:spcAft>
                <a:spcPts val="0"/>
              </a:spcAft>
              <a:buNone/>
            </a:pPr>
            <a:r>
              <a:rPr lang="en-US" dirty="0"/>
              <a:t>2024 Topic Survey of COVESA – AOSP Expert Group: </a:t>
            </a:r>
            <a:br>
              <a:rPr lang="en-US" dirty="0"/>
            </a:br>
            <a:r>
              <a:rPr lang="en-US" dirty="0"/>
              <a:t>Vehicle Data collection among Top 3 ranks</a:t>
            </a:r>
            <a:endParaRPr dirty="0"/>
          </a:p>
        </p:txBody>
      </p:sp>
      <p:sp>
        <p:nvSpPr>
          <p:cNvPr id="133" name="Google Shape;133;g347f185c160_0_39"/>
          <p:cNvSpPr txBox="1">
            <a:spLocks noGrp="1"/>
          </p:cNvSpPr>
          <p:nvPr>
            <p:ph type="body" sz="quarter" idx="15"/>
          </p:nvPr>
        </p:nvSpPr>
        <p:spPr>
          <a:xfrm>
            <a:off x="334962" y="1220432"/>
            <a:ext cx="11023427" cy="4285459"/>
          </a:xfrm>
          <a:prstGeom prst="rect">
            <a:avLst/>
          </a:prstGeom>
        </p:spPr>
        <p:txBody>
          <a:bodyPr spcFirstLastPara="1" wrap="square" lIns="91425" tIns="45700" rIns="91425" bIns="45700" anchor="t" anchorCtr="0">
            <a:normAutofit/>
          </a:bodyPr>
          <a:lstStyle/>
          <a:p>
            <a:r>
              <a:rPr lang="de-DE" b="1" dirty="0"/>
              <a:t>Topic</a:t>
            </a:r>
            <a:r>
              <a:rPr lang="de-DE" dirty="0"/>
              <a:t>: Vehicle </a:t>
            </a:r>
            <a:r>
              <a:rPr lang="de-DE" dirty="0" err="1"/>
              <a:t>data</a:t>
            </a:r>
            <a:r>
              <a:rPr lang="de-DE" dirty="0"/>
              <a:t> </a:t>
            </a:r>
            <a:r>
              <a:rPr lang="de-DE" dirty="0" err="1"/>
              <a:t>collection</a:t>
            </a:r>
            <a:r>
              <a:rPr lang="de-DE" dirty="0"/>
              <a:t> </a:t>
            </a:r>
            <a:r>
              <a:rPr lang="de-DE" dirty="0" err="1"/>
              <a:t>using</a:t>
            </a:r>
            <a:r>
              <a:rPr lang="de-DE" dirty="0"/>
              <a:t> </a:t>
            </a:r>
            <a:r>
              <a:rPr lang="de-DE" dirty="0" err="1"/>
              <a:t>vehicle</a:t>
            </a:r>
            <a:r>
              <a:rPr lang="de-DE" dirty="0"/>
              <a:t> </a:t>
            </a:r>
            <a:r>
              <a:rPr lang="de-DE" dirty="0" err="1"/>
              <a:t>properties</a:t>
            </a:r>
            <a:r>
              <a:rPr lang="de-DE" dirty="0"/>
              <a:t> and </a:t>
            </a:r>
            <a:r>
              <a:rPr lang="de-DE" dirty="0" err="1"/>
              <a:t>making</a:t>
            </a:r>
            <a:r>
              <a:rPr lang="de-DE" dirty="0"/>
              <a:t> </a:t>
            </a:r>
            <a:r>
              <a:rPr lang="de-DE" dirty="0" err="1"/>
              <a:t>them</a:t>
            </a:r>
            <a:r>
              <a:rPr lang="de-DE" dirty="0"/>
              <a:t> </a:t>
            </a:r>
            <a:r>
              <a:rPr lang="de-DE" dirty="0" err="1"/>
              <a:t>available</a:t>
            </a:r>
            <a:r>
              <a:rPr lang="de-DE" dirty="0"/>
              <a:t> </a:t>
            </a:r>
            <a:r>
              <a:rPr lang="de-DE" dirty="0" err="1"/>
              <a:t>to</a:t>
            </a:r>
            <a:r>
              <a:rPr lang="de-DE" dirty="0"/>
              <a:t> </a:t>
            </a:r>
            <a:r>
              <a:rPr lang="de-DE" dirty="0" err="1"/>
              <a:t>the</a:t>
            </a:r>
            <a:r>
              <a:rPr lang="de-DE" dirty="0"/>
              <a:t> Android OS. </a:t>
            </a:r>
          </a:p>
          <a:p>
            <a:r>
              <a:rPr lang="de-DE" b="1" dirty="0" err="1"/>
              <a:t>Proposal</a:t>
            </a:r>
            <a:r>
              <a:rPr lang="de-DE" dirty="0"/>
              <a:t>: Create COVESA Vehicle Signals </a:t>
            </a:r>
            <a:r>
              <a:rPr lang="de-DE" dirty="0" err="1"/>
              <a:t>to</a:t>
            </a:r>
            <a:r>
              <a:rPr lang="de-DE" dirty="0"/>
              <a:t> AOSP </a:t>
            </a:r>
            <a:r>
              <a:rPr lang="de-DE" dirty="0" err="1"/>
              <a:t>translator</a:t>
            </a:r>
            <a:r>
              <a:rPr lang="de-DE" dirty="0"/>
              <a:t>.</a:t>
            </a:r>
          </a:p>
          <a:p>
            <a:r>
              <a:rPr lang="de-DE" b="1" dirty="0"/>
              <a:t>COVESA AOSP Data </a:t>
            </a:r>
            <a:r>
              <a:rPr lang="de-DE" b="1" dirty="0" err="1"/>
              <a:t>weekly</a:t>
            </a:r>
            <a:r>
              <a:rPr lang="de-DE" b="1" dirty="0"/>
              <a:t> </a:t>
            </a:r>
            <a:r>
              <a:rPr lang="de-DE" b="1" dirty="0" err="1"/>
              <a:t>meeting</a:t>
            </a:r>
            <a:r>
              <a:rPr lang="de-DE" dirty="0"/>
              <a:t>: on </a:t>
            </a:r>
            <a:r>
              <a:rPr lang="de-DE" dirty="0" err="1"/>
              <a:t>Thursdays</a:t>
            </a:r>
            <a:r>
              <a:rPr lang="de-DE" dirty="0"/>
              <a:t>, Kickoff on Jan. 23, 2025.</a:t>
            </a:r>
          </a:p>
          <a:p>
            <a:pPr marL="457200" lvl="0" indent="-355600" algn="l" rtl="0">
              <a:spcBef>
                <a:spcPts val="1000"/>
              </a:spcBef>
              <a:spcAft>
                <a:spcPts val="0"/>
              </a:spcAft>
              <a:buSzPts val="2000"/>
              <a:buChar char="•"/>
            </a:pPr>
            <a:endParaRPr dirty="0"/>
          </a:p>
        </p:txBody>
      </p:sp>
      <p:pic>
        <p:nvPicPr>
          <p:cNvPr id="2" name="Picture 2" descr="Forms response chart. Question title: COVESA-AOSP Apps Expert Group Charter Topics. Please pick your top 3 topics.. Number of responses: 26 responses.">
            <a:extLst>
              <a:ext uri="{FF2B5EF4-FFF2-40B4-BE49-F238E27FC236}">
                <a16:creationId xmlns:a16="http://schemas.microsoft.com/office/drawing/2014/main" id="{8106CD22-666F-83EB-8C62-D687270D0A2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06767" y="2691648"/>
            <a:ext cx="7846898" cy="373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2">
            <a:extLst>
              <a:ext uri="{FF2B5EF4-FFF2-40B4-BE49-F238E27FC236}">
                <a16:creationId xmlns:a16="http://schemas.microsoft.com/office/drawing/2014/main" id="{4B0873C8-5EAF-0E3E-52AF-DD8FB604C219}"/>
              </a:ext>
            </a:extLst>
          </p:cNvPr>
          <p:cNvSpPr txBox="1"/>
          <p:nvPr/>
        </p:nvSpPr>
        <p:spPr>
          <a:xfrm>
            <a:off x="334962" y="6429920"/>
            <a:ext cx="9805472" cy="480131"/>
          </a:xfrm>
          <a:prstGeom prst="rect">
            <a:avLst/>
          </a:prstGeom>
          <a:noFill/>
        </p:spPr>
        <p:txBody>
          <a:bodyPr wrap="square">
            <a:spAutoFit/>
          </a:bodyPr>
          <a:lstStyle/>
          <a:p>
            <a:pPr marL="342900" lvl="0" indent="-215900" algn="l" rtl="0">
              <a:lnSpc>
                <a:spcPct val="90000"/>
              </a:lnSpc>
              <a:spcBef>
                <a:spcPts val="0"/>
              </a:spcBef>
              <a:spcAft>
                <a:spcPts val="0"/>
              </a:spcAft>
              <a:buClr>
                <a:schemeClr val="dk1"/>
              </a:buClr>
              <a:buSzPts val="2000"/>
              <a:buNone/>
            </a:pPr>
            <a:r>
              <a:rPr lang="en-US" sz="1400" dirty="0"/>
              <a:t>Source: Polling results. Survey sent out to group members on October 14</a:t>
            </a:r>
            <a:r>
              <a:rPr lang="en-US" sz="1400" baseline="30000" dirty="0"/>
              <a:t>th</a:t>
            </a:r>
            <a:r>
              <a:rPr lang="en-US" sz="1400" dirty="0"/>
              <a:t>, 2024 and the results were reviewed on November 1</a:t>
            </a:r>
            <a:r>
              <a:rPr lang="en-US" sz="1400" baseline="30000" dirty="0"/>
              <a:t>st</a:t>
            </a:r>
            <a:r>
              <a:rPr lang="en-US" sz="1400" dirty="0"/>
              <a:t> .</a:t>
            </a:r>
          </a:p>
          <a:p>
            <a:pPr marL="342900" lvl="0" indent="-215900" algn="l" rtl="0">
              <a:lnSpc>
                <a:spcPct val="90000"/>
              </a:lnSpc>
              <a:spcBef>
                <a:spcPts val="0"/>
              </a:spcBef>
              <a:spcAft>
                <a:spcPts val="0"/>
              </a:spcAft>
              <a:buClr>
                <a:schemeClr val="dk1"/>
              </a:buClr>
              <a:buSzPts val="2000"/>
              <a:buNone/>
            </a:pPr>
            <a:r>
              <a:rPr lang="en-US" sz="1400" dirty="0"/>
              <a:t>The topics were pulled from the AOSP Expert Group Charter.</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2C947239-8B81-E83B-D808-BF0CE3D12141}"/>
            </a:ext>
          </a:extLst>
        </p:cNvPr>
        <p:cNvGrpSpPr/>
        <p:nvPr/>
      </p:nvGrpSpPr>
      <p:grpSpPr>
        <a:xfrm>
          <a:off x="0" y="0"/>
          <a:ext cx="0" cy="0"/>
          <a:chOff x="0" y="0"/>
          <a:chExt cx="0" cy="0"/>
        </a:xfrm>
      </p:grpSpPr>
      <p:sp>
        <p:nvSpPr>
          <p:cNvPr id="4" name="Slide Number Placeholder 11">
            <a:extLst>
              <a:ext uri="{FF2B5EF4-FFF2-40B4-BE49-F238E27FC236}">
                <a16:creationId xmlns:a16="http://schemas.microsoft.com/office/drawing/2014/main" id="{AF92717D-6D1F-01A7-4973-D27A92E0F9F7}"/>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5</a:t>
            </a:fld>
            <a:endParaRPr lang="en-US" dirty="0"/>
          </a:p>
        </p:txBody>
      </p:sp>
      <p:sp>
        <p:nvSpPr>
          <p:cNvPr id="132" name="Google Shape;132;g347f185c160_0_39">
            <a:extLst>
              <a:ext uri="{FF2B5EF4-FFF2-40B4-BE49-F238E27FC236}">
                <a16:creationId xmlns:a16="http://schemas.microsoft.com/office/drawing/2014/main" id="{4BBD0B74-D1E7-56D6-E5DE-EC168068076B}"/>
              </a:ext>
            </a:extLst>
          </p:cNvPr>
          <p:cNvSpPr txBox="1">
            <a:spLocks noGrp="1"/>
          </p:cNvSpPr>
          <p:nvPr>
            <p:ph type="title"/>
          </p:nvPr>
        </p:nvSpPr>
        <p:spPr>
          <a:prstGeom prst="rect">
            <a:avLst/>
          </a:prstGeom>
        </p:spPr>
        <p:txBody>
          <a:bodyPr spcFirstLastPara="1" wrap="square" lIns="91425" tIns="45700" rIns="91425" bIns="45700" anchor="t" anchorCtr="0">
            <a:normAutofit/>
          </a:bodyPr>
          <a:lstStyle/>
          <a:p>
            <a:pPr marL="0" lvl="0" indent="0" algn="l" rtl="0">
              <a:spcBef>
                <a:spcPts val="0"/>
              </a:spcBef>
              <a:spcAft>
                <a:spcPts val="0"/>
              </a:spcAft>
              <a:buNone/>
            </a:pPr>
            <a:r>
              <a:rPr lang="de-DE" dirty="0"/>
              <a:t>Vehicle Data – Use Cases, Problem Statement</a:t>
            </a:r>
            <a:endParaRPr dirty="0"/>
          </a:p>
        </p:txBody>
      </p:sp>
      <p:sp>
        <p:nvSpPr>
          <p:cNvPr id="133" name="Google Shape;133;g347f185c160_0_39">
            <a:extLst>
              <a:ext uri="{FF2B5EF4-FFF2-40B4-BE49-F238E27FC236}">
                <a16:creationId xmlns:a16="http://schemas.microsoft.com/office/drawing/2014/main" id="{9C4C3BAD-1FB8-E092-398F-508BB84BE348}"/>
              </a:ext>
            </a:extLst>
          </p:cNvPr>
          <p:cNvSpPr txBox="1">
            <a:spLocks noGrp="1"/>
          </p:cNvSpPr>
          <p:nvPr>
            <p:ph type="body" sz="quarter" idx="15"/>
          </p:nvPr>
        </p:nvSpPr>
        <p:spPr>
          <a:xfrm>
            <a:off x="334962" y="1220432"/>
            <a:ext cx="10860137" cy="3428685"/>
          </a:xfrm>
          <a:prstGeom prst="rect">
            <a:avLst/>
          </a:prstGeom>
        </p:spPr>
        <p:txBody>
          <a:bodyPr spcFirstLastPara="1" wrap="square" lIns="91425" tIns="45700" rIns="91425" bIns="45700" anchor="t" anchorCtr="0">
            <a:normAutofit/>
          </a:bodyPr>
          <a:lstStyle/>
          <a:p>
            <a:pPr marL="457200" lvl="0" indent="-355600" algn="l" rtl="0">
              <a:spcBef>
                <a:spcPts val="1000"/>
              </a:spcBef>
              <a:spcAft>
                <a:spcPts val="0"/>
              </a:spcAft>
              <a:buSzPts val="2000"/>
              <a:buChar char="•"/>
            </a:pPr>
            <a:r>
              <a:rPr lang="de-DE" b="1" dirty="0"/>
              <a:t>Use Cases (</a:t>
            </a:r>
            <a:r>
              <a:rPr lang="de-DE" b="1" dirty="0" err="1"/>
              <a:t>examples</a:t>
            </a:r>
            <a:r>
              <a:rPr lang="de-DE" b="1" dirty="0"/>
              <a:t> </a:t>
            </a:r>
            <a:r>
              <a:rPr lang="de-DE" b="1" dirty="0" err="1"/>
              <a:t>from</a:t>
            </a:r>
            <a:r>
              <a:rPr lang="de-DE" b="1" dirty="0"/>
              <a:t> Bosch and Insurance </a:t>
            </a:r>
            <a:r>
              <a:rPr lang="de-DE" b="1" dirty="0" err="1"/>
              <a:t>companies</a:t>
            </a:r>
            <a:r>
              <a:rPr lang="de-DE" b="1" dirty="0"/>
              <a:t>):</a:t>
            </a:r>
            <a:br>
              <a:rPr lang="de-DE" b="1" dirty="0"/>
            </a:br>
            <a:endParaRPr lang="de-DE" b="1" dirty="0"/>
          </a:p>
          <a:p>
            <a:pPr marL="693738" lvl="1" indent="-355600">
              <a:spcBef>
                <a:spcPts val="1000"/>
              </a:spcBef>
              <a:spcAft>
                <a:spcPts val="0"/>
              </a:spcAft>
              <a:buSzPts val="2000"/>
              <a:buChar char="•"/>
            </a:pPr>
            <a:r>
              <a:rPr lang="de-DE" b="1" dirty="0"/>
              <a:t>Fleet Management</a:t>
            </a:r>
            <a:r>
              <a:rPr lang="de-DE" dirty="0"/>
              <a:t>: </a:t>
            </a:r>
            <a:r>
              <a:rPr lang="de-DE" dirty="0" err="1"/>
              <a:t>Notification</a:t>
            </a:r>
            <a:r>
              <a:rPr lang="de-DE" dirty="0"/>
              <a:t> </a:t>
            </a:r>
            <a:r>
              <a:rPr lang="de-DE" dirty="0" err="1"/>
              <a:t>of</a:t>
            </a:r>
            <a:r>
              <a:rPr lang="de-DE" dirty="0"/>
              <a:t> </a:t>
            </a:r>
            <a:r>
              <a:rPr lang="de-DE" dirty="0" err="1"/>
              <a:t>service</a:t>
            </a:r>
            <a:r>
              <a:rPr lang="de-DE" dirty="0"/>
              <a:t>, Vehicle Health Status (</a:t>
            </a:r>
            <a:r>
              <a:rPr lang="de-DE" dirty="0" err="1"/>
              <a:t>Odometer</a:t>
            </a:r>
            <a:r>
              <a:rPr lang="de-DE" dirty="0"/>
              <a:t>, Fuel, Tire </a:t>
            </a:r>
            <a:r>
              <a:rPr lang="de-DE" dirty="0" err="1"/>
              <a:t>Pressure</a:t>
            </a:r>
            <a:r>
              <a:rPr lang="de-DE" dirty="0"/>
              <a:t>)</a:t>
            </a:r>
            <a:br>
              <a:rPr lang="de-DE" dirty="0"/>
            </a:br>
            <a:endParaRPr lang="de-DE" dirty="0"/>
          </a:p>
          <a:p>
            <a:pPr marL="693738" lvl="1" indent="-355600">
              <a:spcBef>
                <a:spcPts val="1000"/>
              </a:spcBef>
              <a:spcAft>
                <a:spcPts val="0"/>
              </a:spcAft>
              <a:buSzPts val="2000"/>
              <a:buChar char="•"/>
            </a:pPr>
            <a:r>
              <a:rPr lang="de-DE" b="1" dirty="0" err="1"/>
              <a:t>Insurances</a:t>
            </a:r>
            <a:r>
              <a:rPr lang="de-DE" b="1" dirty="0"/>
              <a:t> </a:t>
            </a:r>
            <a:r>
              <a:rPr lang="de-DE" dirty="0"/>
              <a:t>(Allianz, Moter, </a:t>
            </a:r>
            <a:r>
              <a:rPr lang="de-DE" dirty="0" err="1"/>
              <a:t>Valtech</a:t>
            </a:r>
            <a:r>
              <a:rPr lang="de-DE" dirty="0"/>
              <a:t> Mobility): </a:t>
            </a:r>
            <a:br>
              <a:rPr lang="de-DE" dirty="0"/>
            </a:br>
            <a:br>
              <a:rPr lang="de-DE" dirty="0"/>
            </a:br>
            <a:r>
              <a:rPr lang="de-DE" sz="1800" dirty="0">
                <a:hlinkClick r:id="rId3"/>
              </a:rPr>
              <a:t>https://drivertechnologies.com/</a:t>
            </a:r>
            <a:r>
              <a:rPr lang="de-DE" sz="1800" dirty="0"/>
              <a:t>, </a:t>
            </a:r>
            <a:r>
              <a:rPr lang="de-DE" sz="1800" dirty="0">
                <a:hlinkClick r:id="rId4"/>
              </a:rPr>
              <a:t>https://valtech-mobility.de/produkte/ridewise/</a:t>
            </a:r>
            <a:br>
              <a:rPr lang="de-DE" sz="1800" dirty="0"/>
            </a:br>
            <a:endParaRPr lang="de-DE" sz="1800" dirty="0"/>
          </a:p>
          <a:p>
            <a:pPr marL="338138" lvl="1" indent="0">
              <a:spcBef>
                <a:spcPts val="1000"/>
              </a:spcBef>
              <a:spcAft>
                <a:spcPts val="0"/>
              </a:spcAft>
              <a:buSzPts val="2000"/>
              <a:buNone/>
            </a:pPr>
            <a:br>
              <a:rPr lang="de-DE" dirty="0"/>
            </a:br>
            <a:endParaRPr lang="de-DE" dirty="0"/>
          </a:p>
          <a:p>
            <a:pPr marL="457200" lvl="0" indent="-355600" algn="l" rtl="0">
              <a:spcBef>
                <a:spcPts val="1000"/>
              </a:spcBef>
              <a:spcAft>
                <a:spcPts val="0"/>
              </a:spcAft>
              <a:buSzPts val="2000"/>
              <a:buChar char="•"/>
            </a:pPr>
            <a:endParaRPr dirty="0"/>
          </a:p>
        </p:txBody>
      </p:sp>
      <p:sp>
        <p:nvSpPr>
          <p:cNvPr id="7" name="Textfeld 6">
            <a:extLst>
              <a:ext uri="{FF2B5EF4-FFF2-40B4-BE49-F238E27FC236}">
                <a16:creationId xmlns:a16="http://schemas.microsoft.com/office/drawing/2014/main" id="{33929615-C48E-69FA-96ED-1AA608C325BA}"/>
              </a:ext>
            </a:extLst>
          </p:cNvPr>
          <p:cNvSpPr txBox="1"/>
          <p:nvPr/>
        </p:nvSpPr>
        <p:spPr>
          <a:xfrm>
            <a:off x="334962" y="6374835"/>
            <a:ext cx="9805472" cy="717119"/>
          </a:xfrm>
          <a:prstGeom prst="rect">
            <a:avLst/>
          </a:prstGeom>
          <a:noFill/>
        </p:spPr>
        <p:txBody>
          <a:bodyPr wrap="square">
            <a:spAutoFit/>
          </a:bodyPr>
          <a:lstStyle/>
          <a:p>
            <a:pPr marL="0" lvl="0" indent="0" rtl="0">
              <a:spcBef>
                <a:spcPts val="0"/>
              </a:spcBef>
              <a:spcAft>
                <a:spcPts val="0"/>
              </a:spcAft>
              <a:buNone/>
            </a:pPr>
            <a:r>
              <a:rPr lang="en-US" sz="1400" dirty="0"/>
              <a:t>Source: </a:t>
            </a:r>
            <a:r>
              <a:rPr lang="de-DE" sz="1400" b="1" dirty="0">
                <a:latin typeface="Calibri"/>
                <a:ea typeface="Calibri"/>
                <a:cs typeface="Calibri"/>
                <a:sym typeface="Calibri"/>
                <a:hlinkClick r:id="rId5"/>
              </a:rPr>
              <a:t>https://wiki.covesa.global/display/WIK4/COVESA+AOSP+Data+Weekly</a:t>
            </a:r>
            <a:endParaRPr lang="de-DE" sz="1400" dirty="0"/>
          </a:p>
          <a:p>
            <a:r>
              <a:rPr lang="de-DE" sz="1400" b="1" i="0" dirty="0">
                <a:solidFill>
                  <a:srgbClr val="0052CC"/>
                </a:solidFill>
                <a:effectLst/>
                <a:latin typeface="-apple-system"/>
                <a:hlinkClick r:id="rId6"/>
              </a:rPr>
              <a:t>AOSP Data: Use Cases and potential Concepts</a:t>
            </a:r>
            <a:endParaRPr lang="de-DE" sz="1400" b="1" dirty="0">
              <a:latin typeface="Calibri"/>
              <a:ea typeface="Calibri"/>
              <a:cs typeface="Calibri"/>
              <a:sym typeface="Calibri"/>
            </a:endParaRPr>
          </a:p>
          <a:p>
            <a:pPr marL="342900" lvl="0" indent="-215900" rtl="0">
              <a:lnSpc>
                <a:spcPct val="90000"/>
              </a:lnSpc>
              <a:spcBef>
                <a:spcPts val="0"/>
              </a:spcBef>
              <a:spcAft>
                <a:spcPts val="0"/>
              </a:spcAft>
              <a:buClr>
                <a:schemeClr val="dk1"/>
              </a:buClr>
              <a:buSzPts val="2000"/>
              <a:buNone/>
            </a:pPr>
            <a:r>
              <a:rPr lang="en-US" sz="1400" dirty="0"/>
              <a:t> </a:t>
            </a:r>
          </a:p>
        </p:txBody>
      </p:sp>
      <p:pic>
        <p:nvPicPr>
          <p:cNvPr id="8" name="Grafik 7">
            <a:extLst>
              <a:ext uri="{FF2B5EF4-FFF2-40B4-BE49-F238E27FC236}">
                <a16:creationId xmlns:a16="http://schemas.microsoft.com/office/drawing/2014/main" id="{AD8D8631-8A09-A088-582E-FC28ED34DB10}"/>
              </a:ext>
            </a:extLst>
          </p:cNvPr>
          <p:cNvPicPr>
            <a:picLocks noChangeAspect="1"/>
          </p:cNvPicPr>
          <p:nvPr/>
        </p:nvPicPr>
        <p:blipFill>
          <a:blip r:embed="rId7"/>
          <a:stretch>
            <a:fillRect/>
          </a:stretch>
        </p:blipFill>
        <p:spPr>
          <a:xfrm>
            <a:off x="6173774" y="2586066"/>
            <a:ext cx="1602785" cy="561313"/>
          </a:xfrm>
          <a:prstGeom prst="rect">
            <a:avLst/>
          </a:prstGeom>
        </p:spPr>
      </p:pic>
      <p:pic>
        <p:nvPicPr>
          <p:cNvPr id="9" name="Grafik 8">
            <a:extLst>
              <a:ext uri="{FF2B5EF4-FFF2-40B4-BE49-F238E27FC236}">
                <a16:creationId xmlns:a16="http://schemas.microsoft.com/office/drawing/2014/main" id="{19AD1E51-8503-A517-BCD0-859CD079A65E}"/>
              </a:ext>
            </a:extLst>
          </p:cNvPr>
          <p:cNvPicPr>
            <a:picLocks noChangeAspect="1"/>
          </p:cNvPicPr>
          <p:nvPr/>
        </p:nvPicPr>
        <p:blipFill>
          <a:blip r:embed="rId8"/>
          <a:stretch>
            <a:fillRect/>
          </a:stretch>
        </p:blipFill>
        <p:spPr>
          <a:xfrm>
            <a:off x="7984867" y="2466770"/>
            <a:ext cx="799904" cy="799904"/>
          </a:xfrm>
          <a:prstGeom prst="rect">
            <a:avLst/>
          </a:prstGeom>
        </p:spPr>
      </p:pic>
      <p:sp>
        <p:nvSpPr>
          <p:cNvPr id="10" name="Google Shape;133;g347f185c160_0_39">
            <a:extLst>
              <a:ext uri="{FF2B5EF4-FFF2-40B4-BE49-F238E27FC236}">
                <a16:creationId xmlns:a16="http://schemas.microsoft.com/office/drawing/2014/main" id="{8056A631-6F5B-8D90-FFBD-7236D2B29ED3}"/>
              </a:ext>
            </a:extLst>
          </p:cNvPr>
          <p:cNvSpPr txBox="1">
            <a:spLocks/>
          </p:cNvSpPr>
          <p:nvPr/>
        </p:nvSpPr>
        <p:spPr>
          <a:xfrm>
            <a:off x="334961" y="3889799"/>
            <a:ext cx="10860137" cy="2367782"/>
          </a:xfrm>
          <a:prstGeom prst="rect">
            <a:avLst/>
          </a:prstGeom>
        </p:spPr>
        <p:txBody>
          <a:bodyPr spcFirstLastPara="1" vert="horz" wrap="square" lIns="91425" tIns="45700" rIns="91425" bIns="45700" rtlCol="0" anchor="t" anchorCtr="0">
            <a:normAutofit/>
          </a:bodyPr>
          <a:lst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000" kern="1200">
                <a:solidFill>
                  <a:schemeClr val="tx1"/>
                </a:solidFill>
                <a:latin typeface="+mn-lt"/>
                <a:ea typeface="+mn-ea"/>
                <a:cs typeface="+mn-cs"/>
              </a:defRPr>
            </a:lvl1pPr>
            <a:lvl2pPr marL="579438" indent="-220663" algn="l" defTabSz="914400" rtl="0" eaLnBrk="1" latinLnBrk="0" hangingPunct="1">
              <a:lnSpc>
                <a:spcPct val="90000"/>
              </a:lnSpc>
              <a:spcBef>
                <a:spcPts val="500"/>
              </a:spcBef>
              <a:spcAft>
                <a:spcPts val="600"/>
              </a:spcAft>
              <a:buFont typeface="System Font Regular"/>
              <a:buChar char="−"/>
              <a:tabLst/>
              <a:defRPr sz="2000" kern="1200">
                <a:solidFill>
                  <a:schemeClr val="tx1"/>
                </a:solidFill>
                <a:latin typeface="+mn-lt"/>
                <a:ea typeface="+mn-ea"/>
                <a:cs typeface="+mn-cs"/>
              </a:defRPr>
            </a:lvl2pPr>
            <a:lvl3pPr marL="762000" indent="-203200" algn="l" defTabSz="914400" rtl="0" eaLnBrk="1" latinLnBrk="0" hangingPunct="1">
              <a:lnSpc>
                <a:spcPct val="90000"/>
              </a:lnSpc>
              <a:spcBef>
                <a:spcPts val="500"/>
              </a:spcBef>
              <a:spcAft>
                <a:spcPts val="600"/>
              </a:spcAft>
              <a:buFont typeface="Wingdings" pitchFamily="2" charset="2"/>
              <a:buChar char="§"/>
              <a:tabLst/>
              <a:defRPr sz="20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355600">
              <a:spcAft>
                <a:spcPts val="0"/>
              </a:spcAft>
              <a:buSzPts val="2000"/>
            </a:pPr>
            <a:r>
              <a:rPr lang="de-DE" b="1" dirty="0"/>
              <a:t>Problem Statement</a:t>
            </a:r>
            <a:r>
              <a:rPr lang="de-DE" dirty="0"/>
              <a:t>: </a:t>
            </a:r>
            <a:br>
              <a:rPr lang="de-DE" dirty="0"/>
            </a:br>
            <a:br>
              <a:rPr lang="de-DE" dirty="0"/>
            </a:br>
            <a:r>
              <a:rPr lang="de-DE" dirty="0"/>
              <a:t>Permission </a:t>
            </a:r>
            <a:r>
              <a:rPr lang="de-DE" dirty="0" err="1"/>
              <a:t>handling</a:t>
            </a:r>
            <a:r>
              <a:rPr lang="de-DE" dirty="0"/>
              <a:t> </a:t>
            </a:r>
            <a:r>
              <a:rPr lang="de-DE" dirty="0" err="1"/>
              <a:t>to</a:t>
            </a:r>
            <a:r>
              <a:rPr lang="de-DE" dirty="0"/>
              <a:t> </a:t>
            </a:r>
            <a:r>
              <a:rPr lang="de-DE" dirty="0" err="1"/>
              <a:t>access</a:t>
            </a:r>
            <a:r>
              <a:rPr lang="de-DE" dirty="0"/>
              <a:t> </a:t>
            </a:r>
            <a:r>
              <a:rPr lang="de-DE" dirty="0" err="1"/>
              <a:t>vehicle</a:t>
            </a:r>
            <a:r>
              <a:rPr lang="de-DE" dirty="0"/>
              <a:t> </a:t>
            </a:r>
            <a:r>
              <a:rPr lang="de-DE" dirty="0" err="1"/>
              <a:t>data</a:t>
            </a:r>
            <a:r>
              <a:rPr lang="de-DE" dirty="0"/>
              <a:t> </a:t>
            </a:r>
            <a:r>
              <a:rPr lang="de-DE" dirty="0" err="1"/>
              <a:t>for</a:t>
            </a:r>
            <a:r>
              <a:rPr lang="de-DE" dirty="0"/>
              <a:t> </a:t>
            </a:r>
            <a:r>
              <a:rPr lang="de-DE" dirty="0" err="1"/>
              <a:t>third</a:t>
            </a:r>
            <a:r>
              <a:rPr lang="de-DE" dirty="0"/>
              <a:t> </a:t>
            </a:r>
            <a:r>
              <a:rPr lang="de-DE" dirty="0" err="1"/>
              <a:t>party</a:t>
            </a:r>
            <a:r>
              <a:rPr lang="de-DE" dirty="0"/>
              <a:t> </a:t>
            </a:r>
            <a:r>
              <a:rPr lang="de-DE" dirty="0" err="1"/>
              <a:t>apps</a:t>
            </a:r>
            <a:r>
              <a:rPr lang="de-DE" dirty="0"/>
              <a:t> and </a:t>
            </a:r>
            <a:br>
              <a:rPr lang="de-DE" dirty="0"/>
            </a:br>
            <a:br>
              <a:rPr lang="de-DE" dirty="0"/>
            </a:br>
            <a:r>
              <a:rPr lang="de-DE" dirty="0" err="1"/>
              <a:t>access</a:t>
            </a:r>
            <a:r>
              <a:rPr lang="de-DE" dirty="0"/>
              <a:t> </a:t>
            </a:r>
            <a:r>
              <a:rPr lang="de-DE" dirty="0" err="1"/>
              <a:t>to</a:t>
            </a:r>
            <a:r>
              <a:rPr lang="de-DE" dirty="0"/>
              <a:t> COVESA </a:t>
            </a:r>
            <a:r>
              <a:rPr lang="de-DE" dirty="0" err="1"/>
              <a:t>properties</a:t>
            </a:r>
            <a:r>
              <a:rPr lang="de-DE" dirty="0"/>
              <a:t> </a:t>
            </a:r>
            <a:r>
              <a:rPr lang="de-DE" dirty="0" err="1"/>
              <a:t>which</a:t>
            </a:r>
            <a:r>
              <a:rPr lang="de-DE" dirty="0"/>
              <a:t> </a:t>
            </a:r>
            <a:r>
              <a:rPr lang="de-DE" dirty="0" err="1"/>
              <a:t>are</a:t>
            </a:r>
            <a:r>
              <a:rPr lang="de-DE" dirty="0"/>
              <a:t> </a:t>
            </a:r>
            <a:r>
              <a:rPr lang="de-DE" dirty="0" err="1"/>
              <a:t>defined</a:t>
            </a:r>
            <a:r>
              <a:rPr lang="de-DE" dirty="0"/>
              <a:t> in VSS, but not </a:t>
            </a:r>
            <a:r>
              <a:rPr lang="de-DE" dirty="0" err="1"/>
              <a:t>yet</a:t>
            </a:r>
            <a:r>
              <a:rPr lang="de-DE" dirty="0"/>
              <a:t> </a:t>
            </a:r>
            <a:r>
              <a:rPr lang="de-DE" dirty="0" err="1"/>
              <a:t>part</a:t>
            </a:r>
            <a:r>
              <a:rPr lang="de-DE" dirty="0"/>
              <a:t> </a:t>
            </a:r>
            <a:r>
              <a:rPr lang="de-DE" dirty="0" err="1"/>
              <a:t>of</a:t>
            </a:r>
            <a:r>
              <a:rPr lang="de-DE" dirty="0"/>
              <a:t> Android.</a:t>
            </a:r>
          </a:p>
        </p:txBody>
      </p:sp>
    </p:spTree>
    <p:extLst>
      <p:ext uri="{BB962C8B-B14F-4D97-AF65-F5344CB8AC3E}">
        <p14:creationId xmlns:p14="http://schemas.microsoft.com/office/powerpoint/2010/main" val="7574536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0352A019-2E0C-7EBF-95C8-0A4B154B78DB}"/>
            </a:ext>
          </a:extLst>
        </p:cNvPr>
        <p:cNvGrpSpPr/>
        <p:nvPr/>
      </p:nvGrpSpPr>
      <p:grpSpPr>
        <a:xfrm>
          <a:off x="0" y="0"/>
          <a:ext cx="0" cy="0"/>
          <a:chOff x="0" y="0"/>
          <a:chExt cx="0" cy="0"/>
        </a:xfrm>
      </p:grpSpPr>
      <p:sp>
        <p:nvSpPr>
          <p:cNvPr id="132" name="Google Shape;132;g347f185c160_0_39">
            <a:extLst>
              <a:ext uri="{FF2B5EF4-FFF2-40B4-BE49-F238E27FC236}">
                <a16:creationId xmlns:a16="http://schemas.microsoft.com/office/drawing/2014/main" id="{61A8DA7F-20B3-E6F9-CAE7-B27DB781F312}"/>
              </a:ext>
            </a:extLst>
          </p:cNvPr>
          <p:cNvSpPr txBox="1">
            <a:spLocks noGrp="1"/>
          </p:cNvSpPr>
          <p:nvPr>
            <p:ph type="title"/>
          </p:nvPr>
        </p:nvSpPr>
        <p:spPr>
          <a:xfrm>
            <a:off x="354724" y="365125"/>
            <a:ext cx="10515600" cy="622800"/>
          </a:xfrm>
          <a:prstGeom prst="rect">
            <a:avLst/>
          </a:prstGeom>
        </p:spPr>
        <p:txBody>
          <a:bodyPr spcFirstLastPara="1" wrap="square" lIns="91425" tIns="45700" rIns="91425" bIns="45700" anchor="t" anchorCtr="0">
            <a:normAutofit/>
          </a:bodyPr>
          <a:lstStyle/>
          <a:p>
            <a:pPr marL="0" lvl="0" indent="0" algn="l" rtl="0">
              <a:spcBef>
                <a:spcPts val="0"/>
              </a:spcBef>
              <a:spcAft>
                <a:spcPts val="0"/>
              </a:spcAft>
              <a:buNone/>
            </a:pPr>
            <a:r>
              <a:rPr lang="de-DE" dirty="0"/>
              <a:t>Vehicle Data – </a:t>
            </a:r>
            <a:r>
              <a:rPr lang="de-DE" dirty="0" err="1"/>
              <a:t>Requirements</a:t>
            </a:r>
            <a:endParaRPr dirty="0"/>
          </a:p>
        </p:txBody>
      </p:sp>
      <p:sp>
        <p:nvSpPr>
          <p:cNvPr id="133" name="Google Shape;133;g347f185c160_0_39">
            <a:extLst>
              <a:ext uri="{FF2B5EF4-FFF2-40B4-BE49-F238E27FC236}">
                <a16:creationId xmlns:a16="http://schemas.microsoft.com/office/drawing/2014/main" id="{03BE5780-0CB8-EFE0-2D4B-621164969C74}"/>
              </a:ext>
            </a:extLst>
          </p:cNvPr>
          <p:cNvSpPr txBox="1">
            <a:spLocks noGrp="1"/>
          </p:cNvSpPr>
          <p:nvPr>
            <p:ph type="body" idx="1"/>
          </p:nvPr>
        </p:nvSpPr>
        <p:spPr>
          <a:xfrm>
            <a:off x="334962" y="1220432"/>
            <a:ext cx="10515599" cy="5041970"/>
          </a:xfrm>
          <a:prstGeom prst="rect">
            <a:avLst/>
          </a:prstGeom>
        </p:spPr>
        <p:txBody>
          <a:bodyPr spcFirstLastPara="1" wrap="square" lIns="91425" tIns="45700" rIns="91425" bIns="45700" anchor="t" anchorCtr="0">
            <a:normAutofit fontScale="92500" lnSpcReduction="10000"/>
          </a:bodyPr>
          <a:lstStyle/>
          <a:p>
            <a:pPr marL="457200" lvl="0" indent="-355600" algn="l" rtl="0">
              <a:spcBef>
                <a:spcPts val="1000"/>
              </a:spcBef>
              <a:spcAft>
                <a:spcPts val="0"/>
              </a:spcAft>
              <a:buSzPts val="2000"/>
              <a:buChar char="•"/>
            </a:pPr>
            <a:r>
              <a:rPr lang="de-DE" dirty="0"/>
              <a:t>All VSS </a:t>
            </a:r>
            <a:r>
              <a:rPr lang="de-DE" dirty="0" err="1"/>
              <a:t>nodes</a:t>
            </a:r>
            <a:r>
              <a:rPr lang="de-DE" dirty="0"/>
              <a:t> </a:t>
            </a:r>
            <a:r>
              <a:rPr lang="de-DE" dirty="0" err="1"/>
              <a:t>mapped</a:t>
            </a:r>
            <a:r>
              <a:rPr lang="de-DE" dirty="0"/>
              <a:t> </a:t>
            </a:r>
            <a:r>
              <a:rPr lang="de-DE" dirty="0" err="1"/>
              <a:t>to</a:t>
            </a:r>
            <a:r>
              <a:rPr lang="de-DE" dirty="0"/>
              <a:t> </a:t>
            </a:r>
            <a:r>
              <a:rPr lang="de-DE" dirty="0" err="1"/>
              <a:t>vehicle</a:t>
            </a:r>
            <a:r>
              <a:rPr lang="de-DE" dirty="0"/>
              <a:t> </a:t>
            </a:r>
            <a:r>
              <a:rPr lang="de-DE" dirty="0" err="1"/>
              <a:t>properties</a:t>
            </a:r>
            <a:r>
              <a:rPr lang="de-DE" dirty="0"/>
              <a:t> </a:t>
            </a:r>
            <a:r>
              <a:rPr lang="de-DE" dirty="0" err="1"/>
              <a:t>must</a:t>
            </a:r>
            <a:r>
              <a:rPr lang="de-DE" dirty="0"/>
              <a:t> </a:t>
            </a:r>
            <a:r>
              <a:rPr lang="de-DE" dirty="0" err="1"/>
              <a:t>be</a:t>
            </a:r>
            <a:r>
              <a:rPr lang="de-DE" dirty="0"/>
              <a:t> </a:t>
            </a:r>
            <a:r>
              <a:rPr lang="de-DE" dirty="0" err="1"/>
              <a:t>usable</a:t>
            </a:r>
            <a:r>
              <a:rPr lang="de-DE" dirty="0"/>
              <a:t> </a:t>
            </a:r>
            <a:r>
              <a:rPr lang="de-DE" dirty="0" err="1"/>
              <a:t>by</a:t>
            </a:r>
            <a:r>
              <a:rPr lang="de-DE" dirty="0"/>
              <a:t> 3rd </a:t>
            </a:r>
            <a:r>
              <a:rPr lang="de-DE" dirty="0" err="1"/>
              <a:t>party</a:t>
            </a:r>
            <a:r>
              <a:rPr lang="de-DE" dirty="0"/>
              <a:t> </a:t>
            </a:r>
            <a:r>
              <a:rPr lang="de-DE" dirty="0" err="1"/>
              <a:t>apps</a:t>
            </a:r>
            <a:r>
              <a:rPr lang="de-DE" dirty="0"/>
              <a:t>.</a:t>
            </a:r>
            <a:br>
              <a:rPr lang="de-DE" dirty="0"/>
            </a:br>
            <a:endParaRPr lang="de-DE" dirty="0"/>
          </a:p>
          <a:p>
            <a:pPr marL="457200" lvl="0" indent="-355600" algn="l" rtl="0">
              <a:spcBef>
                <a:spcPts val="1000"/>
              </a:spcBef>
              <a:spcAft>
                <a:spcPts val="0"/>
              </a:spcAft>
              <a:buSzPts val="2000"/>
              <a:buChar char="•"/>
            </a:pPr>
            <a:r>
              <a:rPr lang="de-DE" dirty="0" err="1"/>
              <a:t>Consistent</a:t>
            </a:r>
            <a:r>
              <a:rPr lang="de-DE" dirty="0"/>
              <a:t> </a:t>
            </a:r>
            <a:r>
              <a:rPr lang="de-DE" dirty="0" err="1"/>
              <a:t>cross</a:t>
            </a:r>
            <a:r>
              <a:rPr lang="de-DE" dirty="0"/>
              <a:t>-OEM </a:t>
            </a:r>
            <a:r>
              <a:rPr lang="de-DE" dirty="0" err="1"/>
              <a:t>Ids</a:t>
            </a:r>
            <a:r>
              <a:rPr lang="de-DE" dirty="0"/>
              <a:t> </a:t>
            </a:r>
            <a:r>
              <a:rPr lang="de-DE" dirty="0" err="1"/>
              <a:t>for</a:t>
            </a:r>
            <a:r>
              <a:rPr lang="de-DE" dirty="0"/>
              <a:t> </a:t>
            </a:r>
            <a:r>
              <a:rPr lang="de-DE" dirty="0" err="1"/>
              <a:t>properties</a:t>
            </a:r>
            <a:r>
              <a:rPr lang="de-DE" dirty="0"/>
              <a:t>.</a:t>
            </a:r>
            <a:br>
              <a:rPr lang="de-DE" dirty="0"/>
            </a:br>
            <a:endParaRPr lang="de-DE" dirty="0"/>
          </a:p>
          <a:p>
            <a:pPr marL="457200" lvl="0" indent="-355600" algn="l" rtl="0">
              <a:spcBef>
                <a:spcPts val="1000"/>
              </a:spcBef>
              <a:spcAft>
                <a:spcPts val="0"/>
              </a:spcAft>
              <a:buSzPts val="2000"/>
              <a:buChar char="•"/>
            </a:pPr>
            <a:r>
              <a:rPr lang="de-DE" dirty="0" err="1"/>
              <a:t>Extendable</a:t>
            </a:r>
            <a:r>
              <a:rPr lang="de-DE" dirty="0"/>
              <a:t> outside </a:t>
            </a:r>
            <a:r>
              <a:rPr lang="de-DE" dirty="0" err="1"/>
              <a:t>the</a:t>
            </a:r>
            <a:r>
              <a:rPr lang="de-DE" dirty="0"/>
              <a:t> </a:t>
            </a:r>
            <a:r>
              <a:rPr lang="de-DE" dirty="0" err="1"/>
              <a:t>platform</a:t>
            </a:r>
            <a:r>
              <a:rPr lang="de-DE" dirty="0"/>
              <a:t>.</a:t>
            </a:r>
            <a:br>
              <a:rPr lang="de-DE" dirty="0"/>
            </a:br>
            <a:endParaRPr lang="de-DE" dirty="0"/>
          </a:p>
          <a:p>
            <a:pPr marL="457200" lvl="0" indent="-355600" algn="l" rtl="0">
              <a:spcBef>
                <a:spcPts val="1000"/>
              </a:spcBef>
              <a:spcAft>
                <a:spcPts val="0"/>
              </a:spcAft>
              <a:buSzPts val="2000"/>
              <a:buChar char="•"/>
            </a:pPr>
            <a:r>
              <a:rPr lang="de-DE" dirty="0"/>
              <a:t>Permission per </a:t>
            </a:r>
            <a:r>
              <a:rPr lang="de-DE" dirty="0" err="1"/>
              <a:t>vehicle</a:t>
            </a:r>
            <a:r>
              <a:rPr lang="de-DE" dirty="0"/>
              <a:t> </a:t>
            </a:r>
            <a:r>
              <a:rPr lang="de-DE" dirty="0" err="1"/>
              <a:t>property</a:t>
            </a:r>
            <a:r>
              <a:rPr lang="de-DE" dirty="0"/>
              <a:t>. Permission per </a:t>
            </a:r>
            <a:r>
              <a:rPr lang="de-DE" dirty="0" err="1"/>
              <a:t>read</a:t>
            </a:r>
            <a:r>
              <a:rPr lang="de-DE" dirty="0"/>
              <a:t>/</a:t>
            </a:r>
            <a:r>
              <a:rPr lang="de-DE" dirty="0" err="1"/>
              <a:t>write</a:t>
            </a:r>
            <a:r>
              <a:rPr lang="de-DE" dirty="0"/>
              <a:t>.</a:t>
            </a:r>
            <a:br>
              <a:rPr lang="de-DE" dirty="0"/>
            </a:br>
            <a:endParaRPr lang="de-DE" dirty="0"/>
          </a:p>
          <a:p>
            <a:pPr marL="457200" lvl="0" indent="-355600" algn="l" rtl="0">
              <a:spcBef>
                <a:spcPts val="1000"/>
              </a:spcBef>
              <a:spcAft>
                <a:spcPts val="0"/>
              </a:spcAft>
              <a:buSzPts val="2000"/>
              <a:buChar char="•"/>
            </a:pPr>
            <a:r>
              <a:rPr lang="de-DE" dirty="0" err="1"/>
              <a:t>Defined</a:t>
            </a:r>
            <a:r>
              <a:rPr lang="de-DE" dirty="0"/>
              <a:t> </a:t>
            </a:r>
            <a:r>
              <a:rPr lang="de-DE" dirty="0" err="1"/>
              <a:t>access</a:t>
            </a:r>
            <a:r>
              <a:rPr lang="de-DE" dirty="0"/>
              <a:t>, </a:t>
            </a:r>
            <a:r>
              <a:rPr lang="de-DE" dirty="0" err="1"/>
              <a:t>dynamic</a:t>
            </a:r>
            <a:r>
              <a:rPr lang="de-DE" dirty="0"/>
              <a:t> </a:t>
            </a:r>
            <a:r>
              <a:rPr lang="de-DE" dirty="0" err="1"/>
              <a:t>permission</a:t>
            </a:r>
            <a:r>
              <a:rPr lang="de-DE" dirty="0"/>
              <a:t> </a:t>
            </a:r>
            <a:r>
              <a:rPr lang="de-DE" dirty="0" err="1"/>
              <a:t>grants</a:t>
            </a:r>
            <a:r>
              <a:rPr lang="de-DE" dirty="0"/>
              <a:t>.</a:t>
            </a:r>
            <a:br>
              <a:rPr lang="de-DE" dirty="0"/>
            </a:br>
            <a:endParaRPr lang="de-DE" dirty="0"/>
          </a:p>
          <a:p>
            <a:pPr marL="457200" lvl="0" indent="-355600" algn="l" rtl="0">
              <a:spcBef>
                <a:spcPts val="1000"/>
              </a:spcBef>
              <a:spcAft>
                <a:spcPts val="0"/>
              </a:spcAft>
              <a:buSzPts val="2000"/>
              <a:buChar char="•"/>
            </a:pPr>
            <a:r>
              <a:rPr lang="de-DE" dirty="0" err="1"/>
              <a:t>Consistent</a:t>
            </a:r>
            <a:r>
              <a:rPr lang="de-DE" dirty="0"/>
              <a:t> VSS </a:t>
            </a:r>
            <a:r>
              <a:rPr lang="de-DE" dirty="0" err="1"/>
              <a:t>based</a:t>
            </a:r>
            <a:r>
              <a:rPr lang="de-DE" dirty="0"/>
              <a:t> </a:t>
            </a:r>
            <a:r>
              <a:rPr lang="de-DE" dirty="0" err="1"/>
              <a:t>mapping</a:t>
            </a:r>
            <a:r>
              <a:rPr lang="de-DE" dirty="0"/>
              <a:t>.</a:t>
            </a:r>
            <a:br>
              <a:rPr lang="de-DE" dirty="0"/>
            </a:br>
            <a:endParaRPr lang="de-DE" dirty="0"/>
          </a:p>
          <a:p>
            <a:pPr marL="457200" lvl="0" indent="-355600" algn="l" rtl="0">
              <a:spcBef>
                <a:spcPts val="1000"/>
              </a:spcBef>
              <a:spcAft>
                <a:spcPts val="0"/>
              </a:spcAft>
              <a:buSzPts val="2000"/>
              <a:buChar char="•"/>
            </a:pPr>
            <a:r>
              <a:rPr lang="de-DE" dirty="0" err="1"/>
              <a:t>Frequency</a:t>
            </a:r>
            <a:r>
              <a:rPr lang="de-DE" dirty="0"/>
              <a:t> / </a:t>
            </a:r>
            <a:r>
              <a:rPr lang="de-DE" dirty="0" err="1"/>
              <a:t>Samle</a:t>
            </a:r>
            <a:r>
              <a:rPr lang="de-DE" dirty="0"/>
              <a:t> Rate.</a:t>
            </a:r>
            <a:br>
              <a:rPr lang="de-DE" dirty="0"/>
            </a:br>
            <a:endParaRPr lang="de-DE" dirty="0"/>
          </a:p>
          <a:p>
            <a:pPr marL="457200" lvl="0" indent="-355600" algn="l" rtl="0">
              <a:spcBef>
                <a:spcPts val="1000"/>
              </a:spcBef>
              <a:spcAft>
                <a:spcPts val="0"/>
              </a:spcAft>
              <a:buSzPts val="2000"/>
              <a:buChar char="•"/>
            </a:pPr>
            <a:r>
              <a:rPr lang="de-DE" dirty="0" err="1"/>
              <a:t>Availability</a:t>
            </a:r>
            <a:r>
              <a:rPr lang="de-DE" dirty="0"/>
              <a:t> </a:t>
            </a:r>
            <a:r>
              <a:rPr lang="de-DE" dirty="0" err="1"/>
              <a:t>of</a:t>
            </a:r>
            <a:r>
              <a:rPr lang="de-DE" dirty="0"/>
              <a:t> Properties </a:t>
            </a:r>
            <a:r>
              <a:rPr lang="de-DE" dirty="0" err="1"/>
              <a:t>across</a:t>
            </a:r>
            <a:r>
              <a:rPr lang="de-DE" dirty="0"/>
              <a:t> different </a:t>
            </a:r>
            <a:r>
              <a:rPr lang="de-DE" dirty="0" err="1"/>
              <a:t>targets</a:t>
            </a:r>
            <a:r>
              <a:rPr lang="de-DE" dirty="0"/>
              <a:t> (Emulator, Hardware).</a:t>
            </a:r>
            <a:br>
              <a:rPr lang="de-DE" dirty="0"/>
            </a:br>
            <a:endParaRPr lang="de-DE" dirty="0"/>
          </a:p>
          <a:p>
            <a:pPr marL="457200" lvl="0" indent="-355600" algn="l" rtl="0">
              <a:spcBef>
                <a:spcPts val="1000"/>
              </a:spcBef>
              <a:spcAft>
                <a:spcPts val="0"/>
              </a:spcAft>
              <a:buSzPts val="2000"/>
              <a:buChar char="•"/>
            </a:pPr>
            <a:endParaRPr lang="de-DE" dirty="0"/>
          </a:p>
          <a:p>
            <a:pPr marL="457200" lvl="0" indent="-355600" algn="l" rtl="0">
              <a:spcBef>
                <a:spcPts val="1000"/>
              </a:spcBef>
              <a:spcAft>
                <a:spcPts val="0"/>
              </a:spcAft>
              <a:buSzPts val="2000"/>
              <a:buChar char="•"/>
            </a:pPr>
            <a:endParaRPr dirty="0"/>
          </a:p>
        </p:txBody>
      </p:sp>
      <p:sp>
        <p:nvSpPr>
          <p:cNvPr id="4" name="Slide Number Placeholder 11">
            <a:extLst>
              <a:ext uri="{FF2B5EF4-FFF2-40B4-BE49-F238E27FC236}">
                <a16:creationId xmlns:a16="http://schemas.microsoft.com/office/drawing/2014/main" id="{D0CDA313-9FA2-3714-E4D5-8D966965AF2E}"/>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6</a:t>
            </a:fld>
            <a:endParaRPr lang="en-US" dirty="0"/>
          </a:p>
        </p:txBody>
      </p:sp>
      <p:sp>
        <p:nvSpPr>
          <p:cNvPr id="5" name="Textfeld 4">
            <a:extLst>
              <a:ext uri="{FF2B5EF4-FFF2-40B4-BE49-F238E27FC236}">
                <a16:creationId xmlns:a16="http://schemas.microsoft.com/office/drawing/2014/main" id="{6F45D3EE-74CC-5193-7EC0-8CDBA4A15BD5}"/>
              </a:ext>
            </a:extLst>
          </p:cNvPr>
          <p:cNvSpPr txBox="1"/>
          <p:nvPr/>
        </p:nvSpPr>
        <p:spPr>
          <a:xfrm>
            <a:off x="334962" y="6374835"/>
            <a:ext cx="9805472" cy="307777"/>
          </a:xfrm>
          <a:prstGeom prst="rect">
            <a:avLst/>
          </a:prstGeom>
          <a:noFill/>
        </p:spPr>
        <p:txBody>
          <a:bodyPr wrap="square">
            <a:spAutoFit/>
          </a:bodyPr>
          <a:lstStyle/>
          <a:p>
            <a:pPr marL="0" lvl="0" indent="0" rtl="0">
              <a:spcBef>
                <a:spcPts val="0"/>
              </a:spcBef>
              <a:spcAft>
                <a:spcPts val="0"/>
              </a:spcAft>
              <a:buNone/>
            </a:pPr>
            <a:r>
              <a:rPr lang="en-US" sz="1400" dirty="0"/>
              <a:t>Source: </a:t>
            </a:r>
            <a:r>
              <a:rPr lang="de-DE" sz="1400" b="0" i="0" dirty="0">
                <a:solidFill>
                  <a:srgbClr val="0052CC"/>
                </a:solidFill>
                <a:effectLst/>
                <a:latin typeface="-apple-system"/>
                <a:hlinkClick r:id="rId3"/>
              </a:rPr>
              <a:t>Android Vehicle Data Requirements</a:t>
            </a:r>
            <a:r>
              <a:rPr lang="en-US" sz="1400" dirty="0"/>
              <a:t> </a:t>
            </a:r>
          </a:p>
        </p:txBody>
      </p:sp>
    </p:spTree>
    <p:extLst>
      <p:ext uri="{BB962C8B-B14F-4D97-AF65-F5344CB8AC3E}">
        <p14:creationId xmlns:p14="http://schemas.microsoft.com/office/powerpoint/2010/main" val="13988433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AA1159-8C41-1D42-AB37-CD1412992E6F}"/>
              </a:ext>
            </a:extLst>
          </p:cNvPr>
          <p:cNvSpPr>
            <a:spLocks noGrp="1"/>
          </p:cNvSpPr>
          <p:nvPr>
            <p:ph type="title"/>
          </p:nvPr>
        </p:nvSpPr>
        <p:spPr>
          <a:xfrm>
            <a:off x="2307689" y="2906671"/>
            <a:ext cx="8100848" cy="591316"/>
          </a:xfrm>
        </p:spPr>
        <p:txBody>
          <a:bodyPr>
            <a:normAutofit/>
          </a:bodyPr>
          <a:lstStyle/>
          <a:p>
            <a:r>
              <a:rPr lang="en-US" dirty="0"/>
              <a:t>Vehicle Data – Solution Concepts / </a:t>
            </a:r>
            <a:r>
              <a:rPr lang="en-US" dirty="0" err="1"/>
              <a:t>PoCs</a:t>
            </a:r>
            <a:endParaRPr lang="en-US" dirty="0"/>
          </a:p>
        </p:txBody>
      </p:sp>
      <p:sp>
        <p:nvSpPr>
          <p:cNvPr id="10" name="Date Placeholder 9">
            <a:extLst>
              <a:ext uri="{FF2B5EF4-FFF2-40B4-BE49-F238E27FC236}">
                <a16:creationId xmlns:a16="http://schemas.microsoft.com/office/drawing/2014/main" id="{51BD17B9-B406-A344-B853-8534936C5595}"/>
              </a:ext>
            </a:extLst>
          </p:cNvPr>
          <p:cNvSpPr>
            <a:spLocks noGrp="1"/>
          </p:cNvSpPr>
          <p:nvPr>
            <p:ph type="dt" sz="half" idx="16"/>
          </p:nvPr>
        </p:nvSpPr>
        <p:spPr/>
        <p:txBody>
          <a:bodyPr/>
          <a:lstStyle/>
          <a:p>
            <a:fld id="{18902FEC-7C40-CB4C-A598-8868829F8947}" type="datetime4">
              <a:rPr lang="en-GB" smtClean="0"/>
              <a:t>24 April 2025</a:t>
            </a:fld>
            <a:r>
              <a:rPr lang="en-GB"/>
              <a:t>  </a:t>
            </a:r>
            <a:r>
              <a:rPr lang="en-GB">
                <a:solidFill>
                  <a:srgbClr val="00B0F0"/>
                </a:solidFill>
              </a:rPr>
              <a:t>|</a:t>
            </a:r>
            <a:endParaRPr lang="en-US" dirty="0">
              <a:solidFill>
                <a:srgbClr val="00B0F0"/>
              </a:solidFill>
            </a:endParaRPr>
          </a:p>
        </p:txBody>
      </p:sp>
      <p:sp>
        <p:nvSpPr>
          <p:cNvPr id="11" name="Footer Placeholder 10">
            <a:extLst>
              <a:ext uri="{FF2B5EF4-FFF2-40B4-BE49-F238E27FC236}">
                <a16:creationId xmlns:a16="http://schemas.microsoft.com/office/drawing/2014/main" id="{5A078C85-DC3D-6D44-89FC-F5048E05610F}"/>
              </a:ext>
            </a:extLst>
          </p:cNvPr>
          <p:cNvSpPr>
            <a:spLocks noGrp="1"/>
          </p:cNvSpPr>
          <p:nvPr>
            <p:ph type="ftr" sz="quarter" idx="3"/>
          </p:nvPr>
        </p:nvSpPr>
        <p:spPr/>
        <p:txBody>
          <a:bodyPr/>
          <a:lstStyle/>
          <a:p>
            <a:r>
              <a:rPr lang="en-US" dirty="0"/>
              <a:t>Copyright ©2024 COVESA</a:t>
            </a:r>
          </a:p>
        </p:txBody>
      </p:sp>
      <p:sp>
        <p:nvSpPr>
          <p:cNvPr id="12" name="Slide Number Placeholder 11">
            <a:extLst>
              <a:ext uri="{FF2B5EF4-FFF2-40B4-BE49-F238E27FC236}">
                <a16:creationId xmlns:a16="http://schemas.microsoft.com/office/drawing/2014/main" id="{ADBDF338-54E3-F34D-A026-D074266A56C5}"/>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7</a:t>
            </a:fld>
            <a:endParaRPr lang="en-US" dirty="0"/>
          </a:p>
        </p:txBody>
      </p:sp>
    </p:spTree>
    <p:extLst>
      <p:ext uri="{BB962C8B-B14F-4D97-AF65-F5344CB8AC3E}">
        <p14:creationId xmlns:p14="http://schemas.microsoft.com/office/powerpoint/2010/main" val="1866525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5606F052-C145-8C87-B57C-F737E5EBE2A8}"/>
            </a:ext>
          </a:extLst>
        </p:cNvPr>
        <p:cNvGrpSpPr/>
        <p:nvPr/>
      </p:nvGrpSpPr>
      <p:grpSpPr>
        <a:xfrm>
          <a:off x="0" y="0"/>
          <a:ext cx="0" cy="0"/>
          <a:chOff x="0" y="0"/>
          <a:chExt cx="0" cy="0"/>
        </a:xfrm>
      </p:grpSpPr>
      <p:sp>
        <p:nvSpPr>
          <p:cNvPr id="132" name="Google Shape;132;g347f185c160_0_39">
            <a:extLst>
              <a:ext uri="{FF2B5EF4-FFF2-40B4-BE49-F238E27FC236}">
                <a16:creationId xmlns:a16="http://schemas.microsoft.com/office/drawing/2014/main" id="{21DC8C29-E092-1B88-E00E-68D3DA4903DA}"/>
              </a:ext>
            </a:extLst>
          </p:cNvPr>
          <p:cNvSpPr txBox="1">
            <a:spLocks noGrp="1"/>
          </p:cNvSpPr>
          <p:nvPr>
            <p:ph type="title"/>
          </p:nvPr>
        </p:nvSpPr>
        <p:spPr>
          <a:xfrm>
            <a:off x="354724" y="365125"/>
            <a:ext cx="10515600" cy="622800"/>
          </a:xfrm>
          <a:prstGeom prst="rect">
            <a:avLst/>
          </a:prstGeom>
        </p:spPr>
        <p:txBody>
          <a:bodyPr spcFirstLastPara="1" wrap="square" lIns="91425" tIns="45700" rIns="91425" bIns="45700" anchor="t" anchorCtr="0">
            <a:normAutofit fontScale="90000"/>
          </a:bodyPr>
          <a:lstStyle/>
          <a:p>
            <a:pPr marL="0" lvl="0" indent="0" algn="l" rtl="0">
              <a:spcBef>
                <a:spcPts val="0"/>
              </a:spcBef>
              <a:spcAft>
                <a:spcPts val="0"/>
              </a:spcAft>
              <a:buNone/>
            </a:pPr>
            <a:r>
              <a:rPr lang="de-DE" dirty="0"/>
              <a:t>Vehicle Data – Solution </a:t>
            </a:r>
            <a:r>
              <a:rPr lang="de-DE" dirty="0" err="1"/>
              <a:t>Concepts</a:t>
            </a:r>
            <a:r>
              <a:rPr lang="de-DE" dirty="0"/>
              <a:t> (1): Mapper &amp; </a:t>
            </a:r>
            <a:r>
              <a:rPr lang="de-DE" dirty="0" err="1"/>
              <a:t>Config</a:t>
            </a:r>
            <a:r>
              <a:rPr lang="de-DE" dirty="0"/>
              <a:t> File</a:t>
            </a:r>
            <a:endParaRPr dirty="0"/>
          </a:p>
        </p:txBody>
      </p:sp>
      <p:sp>
        <p:nvSpPr>
          <p:cNvPr id="135" name="Google Shape;135;g347f185c160_0_39">
            <a:extLst>
              <a:ext uri="{FF2B5EF4-FFF2-40B4-BE49-F238E27FC236}">
                <a16:creationId xmlns:a16="http://schemas.microsoft.com/office/drawing/2014/main" id="{C3817754-FB42-C4CA-5413-46A04CD56073}"/>
              </a:ext>
            </a:extLst>
          </p:cNvPr>
          <p:cNvSpPr/>
          <p:nvPr/>
        </p:nvSpPr>
        <p:spPr>
          <a:xfrm>
            <a:off x="996900" y="4873200"/>
            <a:ext cx="10198200" cy="1166100"/>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r>
              <a:rPr lang="de-DE" sz="1600" b="1" dirty="0">
                <a:latin typeface="Calibri"/>
                <a:ea typeface="Calibri"/>
                <a:cs typeface="Calibri"/>
                <a:sym typeface="Calibri"/>
              </a:rPr>
              <a:t>VSS </a:t>
            </a:r>
            <a:r>
              <a:rPr lang="de-DE" sz="1600" b="1" dirty="0" err="1">
                <a:latin typeface="Calibri"/>
                <a:ea typeface="Calibri"/>
                <a:cs typeface="Calibri"/>
                <a:sym typeface="Calibri"/>
              </a:rPr>
              <a:t>to</a:t>
            </a:r>
            <a:r>
              <a:rPr lang="de-DE" sz="1600" b="1" dirty="0">
                <a:latin typeface="Calibri"/>
                <a:ea typeface="Calibri"/>
                <a:cs typeface="Calibri"/>
                <a:sym typeface="Calibri"/>
              </a:rPr>
              <a:t> VHAL Mapper and </a:t>
            </a:r>
            <a:r>
              <a:rPr lang="de-DE" sz="1600" b="1" dirty="0" err="1">
                <a:latin typeface="Calibri"/>
                <a:ea typeface="Calibri"/>
                <a:cs typeface="Calibri"/>
                <a:sym typeface="Calibri"/>
              </a:rPr>
              <a:t>Config</a:t>
            </a:r>
            <a:r>
              <a:rPr lang="de-DE" sz="1600" b="1" dirty="0">
                <a:latin typeface="Calibri"/>
                <a:ea typeface="Calibri"/>
                <a:cs typeface="Calibri"/>
                <a:sym typeface="Calibri"/>
              </a:rPr>
              <a:t>-file (AOSP-Patch) </a:t>
            </a:r>
            <a:r>
              <a:rPr lang="de-DE" sz="1600" b="1" dirty="0" err="1">
                <a:latin typeface="Calibri"/>
                <a:ea typeface="Calibri"/>
                <a:cs typeface="Calibri"/>
                <a:sym typeface="Calibri"/>
              </a:rPr>
              <a:t>for</a:t>
            </a:r>
            <a:r>
              <a:rPr lang="de-DE" sz="1600" b="1" dirty="0">
                <a:latin typeface="Calibri"/>
                <a:ea typeface="Calibri"/>
                <a:cs typeface="Calibri"/>
                <a:sym typeface="Calibri"/>
              </a:rPr>
              <a:t> Access Control / </a:t>
            </a:r>
            <a:r>
              <a:rPr lang="de-DE" sz="1600" b="1" dirty="0" err="1">
                <a:latin typeface="Calibri"/>
                <a:ea typeface="Calibri"/>
                <a:cs typeface="Calibri"/>
                <a:sym typeface="Calibri"/>
              </a:rPr>
              <a:t>Permissions</a:t>
            </a:r>
            <a:r>
              <a:rPr lang="de-DE" sz="1600" b="1" dirty="0">
                <a:latin typeface="Calibri"/>
                <a:ea typeface="Calibri"/>
                <a:cs typeface="Calibri"/>
                <a:sym typeface="Calibri"/>
              </a:rPr>
              <a:t>.</a:t>
            </a:r>
            <a:endParaRPr sz="1600" dirty="0">
              <a:latin typeface="Calibri"/>
              <a:ea typeface="Calibri"/>
              <a:cs typeface="Calibri"/>
              <a:sym typeface="Calibri"/>
            </a:endParaRPr>
          </a:p>
        </p:txBody>
      </p:sp>
      <p:sp>
        <p:nvSpPr>
          <p:cNvPr id="4" name="Slide Number Placeholder 11">
            <a:extLst>
              <a:ext uri="{FF2B5EF4-FFF2-40B4-BE49-F238E27FC236}">
                <a16:creationId xmlns:a16="http://schemas.microsoft.com/office/drawing/2014/main" id="{7172F4DF-1FE7-6E6B-5549-3DBD3F2C1785}"/>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8</a:t>
            </a:fld>
            <a:endParaRPr lang="en-US" dirty="0"/>
          </a:p>
        </p:txBody>
      </p:sp>
      <p:sp>
        <p:nvSpPr>
          <p:cNvPr id="5" name="Textfeld 4">
            <a:extLst>
              <a:ext uri="{FF2B5EF4-FFF2-40B4-BE49-F238E27FC236}">
                <a16:creationId xmlns:a16="http://schemas.microsoft.com/office/drawing/2014/main" id="{E7917E03-F6FF-B1EA-56AC-9CDB090FD47C}"/>
              </a:ext>
            </a:extLst>
          </p:cNvPr>
          <p:cNvSpPr txBox="1"/>
          <p:nvPr/>
        </p:nvSpPr>
        <p:spPr>
          <a:xfrm>
            <a:off x="334962" y="6374835"/>
            <a:ext cx="9805472" cy="501676"/>
          </a:xfrm>
          <a:prstGeom prst="rect">
            <a:avLst/>
          </a:prstGeom>
          <a:noFill/>
        </p:spPr>
        <p:txBody>
          <a:bodyPr wrap="square">
            <a:spAutoFit/>
          </a:bodyPr>
          <a:lstStyle/>
          <a:p>
            <a:pPr marL="0" lvl="0" indent="0" rtl="0">
              <a:spcBef>
                <a:spcPts val="0"/>
              </a:spcBef>
              <a:spcAft>
                <a:spcPts val="0"/>
              </a:spcAft>
              <a:buNone/>
            </a:pPr>
            <a:r>
              <a:rPr lang="de-DE" sz="1400" dirty="0"/>
              <a:t>Source: BMW, </a:t>
            </a:r>
            <a:r>
              <a:rPr lang="de-DE" sz="1400" dirty="0" err="1"/>
              <a:t>see</a:t>
            </a:r>
            <a:r>
              <a:rPr lang="de-DE" sz="1400" dirty="0"/>
              <a:t> </a:t>
            </a:r>
            <a:r>
              <a:rPr lang="de-DE" sz="1400" b="1" i="0" dirty="0">
                <a:solidFill>
                  <a:srgbClr val="0052CC"/>
                </a:solidFill>
                <a:effectLst/>
                <a:latin typeface="-apple-system"/>
                <a:hlinkClick r:id="rId3"/>
              </a:rPr>
              <a:t>AOSP Data: Use Cases and potential Concepts</a:t>
            </a:r>
            <a:endParaRPr lang="de-DE" sz="1400" b="1" dirty="0">
              <a:latin typeface="Calibri"/>
              <a:ea typeface="Calibri"/>
              <a:cs typeface="Calibri"/>
              <a:sym typeface="Calibri"/>
            </a:endParaRPr>
          </a:p>
          <a:p>
            <a:pPr marL="342900" lvl="0" indent="-215900" rtl="0">
              <a:lnSpc>
                <a:spcPct val="90000"/>
              </a:lnSpc>
              <a:spcBef>
                <a:spcPts val="0"/>
              </a:spcBef>
              <a:spcAft>
                <a:spcPts val="0"/>
              </a:spcAft>
              <a:buClr>
                <a:schemeClr val="dk1"/>
              </a:buClr>
              <a:buSzPts val="2000"/>
              <a:buNone/>
            </a:pPr>
            <a:r>
              <a:rPr lang="en-US" sz="1400" dirty="0"/>
              <a:t> </a:t>
            </a:r>
          </a:p>
        </p:txBody>
      </p:sp>
      <p:pic>
        <p:nvPicPr>
          <p:cNvPr id="6" name="Grafik 5">
            <a:extLst>
              <a:ext uri="{FF2B5EF4-FFF2-40B4-BE49-F238E27FC236}">
                <a16:creationId xmlns:a16="http://schemas.microsoft.com/office/drawing/2014/main" id="{A939FB6A-73B3-89C8-D5B2-47ADDF642F11}"/>
              </a:ext>
            </a:extLst>
          </p:cNvPr>
          <p:cNvPicPr>
            <a:picLocks noChangeAspect="1"/>
          </p:cNvPicPr>
          <p:nvPr/>
        </p:nvPicPr>
        <p:blipFill>
          <a:blip r:embed="rId4"/>
          <a:stretch>
            <a:fillRect/>
          </a:stretch>
        </p:blipFill>
        <p:spPr>
          <a:xfrm>
            <a:off x="2368034" y="867583"/>
            <a:ext cx="7772400" cy="4005617"/>
          </a:xfrm>
          <a:prstGeom prst="rect">
            <a:avLst/>
          </a:prstGeom>
        </p:spPr>
      </p:pic>
    </p:spTree>
    <p:extLst>
      <p:ext uri="{BB962C8B-B14F-4D97-AF65-F5344CB8AC3E}">
        <p14:creationId xmlns:p14="http://schemas.microsoft.com/office/powerpoint/2010/main" val="40881246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D3B471FE-A764-818A-FF0B-60A2A5227884}"/>
            </a:ext>
          </a:extLst>
        </p:cNvPr>
        <p:cNvGrpSpPr/>
        <p:nvPr/>
      </p:nvGrpSpPr>
      <p:grpSpPr>
        <a:xfrm>
          <a:off x="0" y="0"/>
          <a:ext cx="0" cy="0"/>
          <a:chOff x="0" y="0"/>
          <a:chExt cx="0" cy="0"/>
        </a:xfrm>
      </p:grpSpPr>
      <p:sp>
        <p:nvSpPr>
          <p:cNvPr id="132" name="Google Shape;132;g347f185c160_0_39">
            <a:extLst>
              <a:ext uri="{FF2B5EF4-FFF2-40B4-BE49-F238E27FC236}">
                <a16:creationId xmlns:a16="http://schemas.microsoft.com/office/drawing/2014/main" id="{3F56EF27-64ED-B379-3BFD-9F71559FFD1A}"/>
              </a:ext>
            </a:extLst>
          </p:cNvPr>
          <p:cNvSpPr txBox="1">
            <a:spLocks noGrp="1"/>
          </p:cNvSpPr>
          <p:nvPr>
            <p:ph type="title"/>
          </p:nvPr>
        </p:nvSpPr>
        <p:spPr>
          <a:xfrm>
            <a:off x="354724" y="365125"/>
            <a:ext cx="10515600" cy="622800"/>
          </a:xfrm>
          <a:prstGeom prst="rect">
            <a:avLst/>
          </a:prstGeom>
        </p:spPr>
        <p:txBody>
          <a:bodyPr spcFirstLastPara="1" wrap="square" lIns="91425" tIns="45700" rIns="91425" bIns="45700" anchor="t" anchorCtr="0">
            <a:normAutofit fontScale="90000"/>
          </a:bodyPr>
          <a:lstStyle/>
          <a:p>
            <a:r>
              <a:rPr lang="de-DE" dirty="0"/>
              <a:t>Vehicle Data – Solution </a:t>
            </a:r>
            <a:r>
              <a:rPr lang="de-DE" dirty="0" err="1"/>
              <a:t>Concepts</a:t>
            </a:r>
            <a:r>
              <a:rPr lang="de-DE" dirty="0"/>
              <a:t> (2): Optional SDK APIs</a:t>
            </a:r>
            <a:br>
              <a:rPr lang="de-DE" dirty="0"/>
            </a:br>
            <a:endParaRPr dirty="0"/>
          </a:p>
        </p:txBody>
      </p:sp>
      <p:sp>
        <p:nvSpPr>
          <p:cNvPr id="135" name="Google Shape;135;g347f185c160_0_39">
            <a:extLst>
              <a:ext uri="{FF2B5EF4-FFF2-40B4-BE49-F238E27FC236}">
                <a16:creationId xmlns:a16="http://schemas.microsoft.com/office/drawing/2014/main" id="{0A002B56-E28F-D08E-4184-966F97A83767}"/>
              </a:ext>
            </a:extLst>
          </p:cNvPr>
          <p:cNvSpPr/>
          <p:nvPr/>
        </p:nvSpPr>
        <p:spPr>
          <a:xfrm>
            <a:off x="505746" y="1128151"/>
            <a:ext cx="5145908" cy="4911149"/>
          </a:xfrm>
          <a:prstGeom prst="roundRect">
            <a:avLst>
              <a:gd name="adj" fmla="val 16667"/>
            </a:avLst>
          </a:prstGeom>
          <a:solidFill>
            <a:schemeClr val="lt2"/>
          </a:solidFill>
          <a:ln>
            <a:noFill/>
          </a:ln>
        </p:spPr>
        <p:txBody>
          <a:bodyPr spcFirstLastPara="1" wrap="square" lIns="91425" tIns="91425" rIns="91425" bIns="91425" anchor="ctr" anchorCtr="0">
            <a:noAutofit/>
          </a:bodyPr>
          <a:lstStyle/>
          <a:p>
            <a:pPr algn="ctr">
              <a:spcBef>
                <a:spcPts val="750"/>
              </a:spcBef>
            </a:pPr>
            <a:r>
              <a:rPr lang="de-DE" sz="2000" b="1" dirty="0">
                <a:solidFill>
                  <a:srgbClr val="172B4D"/>
                </a:solidFill>
                <a:latin typeface="-apple-system"/>
              </a:rPr>
              <a:t>PoC </a:t>
            </a:r>
            <a:r>
              <a:rPr lang="de-DE" sz="2000" b="1" dirty="0" err="1">
                <a:solidFill>
                  <a:srgbClr val="172B4D"/>
                </a:solidFill>
                <a:latin typeface="-apple-system"/>
              </a:rPr>
              <a:t>based</a:t>
            </a:r>
            <a:r>
              <a:rPr lang="de-DE" sz="2000" b="1" dirty="0">
                <a:solidFill>
                  <a:srgbClr val="172B4D"/>
                </a:solidFill>
                <a:latin typeface="-apple-system"/>
              </a:rPr>
              <a:t> on a </a:t>
            </a:r>
            <a:r>
              <a:rPr lang="de-DE" sz="2000" b="1" dirty="0" err="1">
                <a:solidFill>
                  <a:srgbClr val="172B4D"/>
                </a:solidFill>
                <a:latin typeface="-apple-system"/>
              </a:rPr>
              <a:t>system</a:t>
            </a:r>
            <a:r>
              <a:rPr lang="de-DE" sz="2000" b="1" dirty="0">
                <a:solidFill>
                  <a:srgbClr val="172B4D"/>
                </a:solidFill>
                <a:latin typeface="-apple-system"/>
              </a:rPr>
              <a:t> </a:t>
            </a:r>
            <a:r>
              <a:rPr lang="de-DE" sz="2000" b="1" dirty="0" err="1">
                <a:solidFill>
                  <a:srgbClr val="172B4D"/>
                </a:solidFill>
                <a:latin typeface="-apple-system"/>
              </a:rPr>
              <a:t>app</a:t>
            </a:r>
            <a:r>
              <a:rPr lang="de-DE" sz="2000" b="1" dirty="0">
                <a:solidFill>
                  <a:srgbClr val="172B4D"/>
                </a:solidFill>
                <a:latin typeface="-apple-system"/>
              </a:rPr>
              <a:t> </a:t>
            </a:r>
          </a:p>
          <a:p>
            <a:pPr algn="ctr">
              <a:spcBef>
                <a:spcPts val="750"/>
              </a:spcBef>
            </a:pPr>
            <a:r>
              <a:rPr lang="de-DE" sz="2000" b="1" dirty="0" err="1">
                <a:solidFill>
                  <a:srgbClr val="172B4D"/>
                </a:solidFill>
                <a:latin typeface="-apple-system"/>
              </a:rPr>
              <a:t>that</a:t>
            </a:r>
            <a:r>
              <a:rPr lang="de-DE" sz="2000" b="1" dirty="0">
                <a:solidFill>
                  <a:srgbClr val="172B4D"/>
                </a:solidFill>
                <a:latin typeface="-apple-system"/>
              </a:rPr>
              <a:t> </a:t>
            </a:r>
            <a:r>
              <a:rPr lang="de-DE" sz="2000" b="1" dirty="0" err="1">
                <a:solidFill>
                  <a:srgbClr val="172B4D"/>
                </a:solidFill>
                <a:latin typeface="-apple-system"/>
              </a:rPr>
              <a:t>grants</a:t>
            </a:r>
            <a:r>
              <a:rPr lang="de-DE" sz="2000" b="1" dirty="0">
                <a:solidFill>
                  <a:srgbClr val="172B4D"/>
                </a:solidFill>
                <a:latin typeface="-apple-system"/>
              </a:rPr>
              <a:t> </a:t>
            </a:r>
            <a:r>
              <a:rPr lang="de-DE" sz="2000" b="1" dirty="0" err="1">
                <a:solidFill>
                  <a:srgbClr val="172B4D"/>
                </a:solidFill>
                <a:latin typeface="-apple-system"/>
              </a:rPr>
              <a:t>protection</a:t>
            </a:r>
            <a:r>
              <a:rPr lang="de-DE" sz="2000" b="1" dirty="0">
                <a:solidFill>
                  <a:srgbClr val="172B4D"/>
                </a:solidFill>
                <a:latin typeface="-apple-system"/>
              </a:rPr>
              <a:t> </a:t>
            </a:r>
            <a:r>
              <a:rPr lang="de-DE" sz="2000" b="1" dirty="0" err="1">
                <a:solidFill>
                  <a:srgbClr val="172B4D"/>
                </a:solidFill>
                <a:latin typeface="-apple-system"/>
              </a:rPr>
              <a:t>level</a:t>
            </a:r>
            <a:r>
              <a:rPr lang="de-DE" sz="2000" b="1" dirty="0">
                <a:solidFill>
                  <a:srgbClr val="172B4D"/>
                </a:solidFill>
                <a:latin typeface="-apple-system"/>
              </a:rPr>
              <a:t> </a:t>
            </a:r>
          </a:p>
          <a:p>
            <a:pPr algn="ctr">
              <a:spcBef>
                <a:spcPts val="750"/>
              </a:spcBef>
            </a:pPr>
            <a:br>
              <a:rPr lang="de-DE" dirty="0">
                <a:solidFill>
                  <a:srgbClr val="172B4D"/>
                </a:solidFill>
                <a:latin typeface="-apple-system"/>
              </a:rPr>
            </a:br>
            <a:r>
              <a:rPr lang="de-DE" dirty="0" err="1">
                <a:solidFill>
                  <a:srgbClr val="172B4D"/>
                </a:solidFill>
                <a:latin typeface="-apple-system"/>
              </a:rPr>
              <a:t>respecting</a:t>
            </a:r>
            <a:r>
              <a:rPr lang="de-DE" dirty="0">
                <a:solidFill>
                  <a:srgbClr val="172B4D"/>
                </a:solidFill>
                <a:latin typeface="-apple-system"/>
              </a:rPr>
              <a:t> Android </a:t>
            </a:r>
            <a:r>
              <a:rPr lang="de-DE" dirty="0" err="1">
                <a:solidFill>
                  <a:srgbClr val="172B4D"/>
                </a:solidFill>
                <a:latin typeface="-apple-system"/>
              </a:rPr>
              <a:t>security</a:t>
            </a:r>
            <a:r>
              <a:rPr lang="de-DE" dirty="0">
                <a:solidFill>
                  <a:srgbClr val="172B4D"/>
                </a:solidFill>
                <a:latin typeface="-apple-system"/>
              </a:rPr>
              <a:t> </a:t>
            </a:r>
            <a:r>
              <a:rPr lang="de-DE" dirty="0" err="1">
                <a:solidFill>
                  <a:srgbClr val="172B4D"/>
                </a:solidFill>
                <a:latin typeface="-apple-system"/>
              </a:rPr>
              <a:t>model</a:t>
            </a:r>
            <a:r>
              <a:rPr lang="de-DE" dirty="0">
                <a:solidFill>
                  <a:srgbClr val="172B4D"/>
                </a:solidFill>
                <a:latin typeface="-apple-system"/>
              </a:rPr>
              <a:t> and </a:t>
            </a:r>
            <a:br>
              <a:rPr lang="de-DE" dirty="0">
                <a:solidFill>
                  <a:srgbClr val="172B4D"/>
                </a:solidFill>
                <a:latin typeface="-apple-system"/>
              </a:rPr>
            </a:br>
            <a:br>
              <a:rPr lang="de-DE" dirty="0">
                <a:solidFill>
                  <a:srgbClr val="172B4D"/>
                </a:solidFill>
                <a:latin typeface="-apple-system"/>
              </a:rPr>
            </a:br>
            <a:r>
              <a:rPr lang="de-DE" dirty="0" err="1">
                <a:solidFill>
                  <a:srgbClr val="172B4D"/>
                </a:solidFill>
                <a:latin typeface="-apple-system"/>
              </a:rPr>
              <a:t>following</a:t>
            </a:r>
            <a:r>
              <a:rPr lang="de-DE" dirty="0">
                <a:solidFill>
                  <a:srgbClr val="172B4D"/>
                </a:solidFill>
                <a:latin typeface="-apple-system"/>
              </a:rPr>
              <a:t> an AOSP </a:t>
            </a:r>
            <a:r>
              <a:rPr lang="de-DE" dirty="0" err="1">
                <a:solidFill>
                  <a:srgbClr val="172B4D"/>
                </a:solidFill>
                <a:latin typeface="-apple-system"/>
              </a:rPr>
              <a:t>zero</a:t>
            </a:r>
            <a:r>
              <a:rPr lang="de-DE" dirty="0">
                <a:solidFill>
                  <a:srgbClr val="172B4D"/>
                </a:solidFill>
                <a:latin typeface="-apple-system"/>
              </a:rPr>
              <a:t> </a:t>
            </a:r>
            <a:r>
              <a:rPr lang="de-DE" dirty="0" err="1">
                <a:solidFill>
                  <a:srgbClr val="172B4D"/>
                </a:solidFill>
                <a:latin typeface="-apple-system"/>
              </a:rPr>
              <a:t>patch</a:t>
            </a:r>
            <a:r>
              <a:rPr lang="de-DE" dirty="0">
                <a:solidFill>
                  <a:srgbClr val="172B4D"/>
                </a:solidFill>
                <a:latin typeface="-apple-system"/>
              </a:rPr>
              <a:t> </a:t>
            </a:r>
            <a:r>
              <a:rPr lang="de-DE" dirty="0" err="1">
                <a:solidFill>
                  <a:srgbClr val="172B4D"/>
                </a:solidFill>
                <a:latin typeface="-apple-system"/>
              </a:rPr>
              <a:t>policy</a:t>
            </a:r>
            <a:r>
              <a:rPr lang="de-DE" dirty="0">
                <a:solidFill>
                  <a:srgbClr val="172B4D"/>
                </a:solidFill>
                <a:latin typeface="-apple-system"/>
              </a:rPr>
              <a:t>. </a:t>
            </a:r>
          </a:p>
          <a:p>
            <a:pPr algn="ctr">
              <a:spcBef>
                <a:spcPts val="750"/>
              </a:spcBef>
            </a:pPr>
            <a:br>
              <a:rPr lang="de-DE" dirty="0">
                <a:solidFill>
                  <a:srgbClr val="172B4D"/>
                </a:solidFill>
                <a:latin typeface="-apple-system"/>
              </a:rPr>
            </a:br>
            <a:r>
              <a:rPr lang="de-DE" dirty="0">
                <a:solidFill>
                  <a:srgbClr val="172B4D"/>
                </a:solidFill>
                <a:latin typeface="-apple-system"/>
              </a:rPr>
              <a:t>Idea </a:t>
            </a:r>
            <a:r>
              <a:rPr lang="de-DE" dirty="0" err="1">
                <a:solidFill>
                  <a:srgbClr val="172B4D"/>
                </a:solidFill>
                <a:latin typeface="-apple-system"/>
              </a:rPr>
              <a:t>to</a:t>
            </a:r>
            <a:r>
              <a:rPr lang="de-DE" dirty="0">
                <a:solidFill>
                  <a:srgbClr val="172B4D"/>
                </a:solidFill>
                <a:latin typeface="-apple-system"/>
              </a:rPr>
              <a:t> </a:t>
            </a:r>
            <a:r>
              <a:rPr lang="de-DE" dirty="0" err="1">
                <a:solidFill>
                  <a:srgbClr val="172B4D"/>
                </a:solidFill>
                <a:latin typeface="-apple-system"/>
              </a:rPr>
              <a:t>work</a:t>
            </a:r>
            <a:r>
              <a:rPr lang="de-DE" dirty="0">
                <a:solidFill>
                  <a:srgbClr val="172B4D"/>
                </a:solidFill>
                <a:latin typeface="-apple-system"/>
              </a:rPr>
              <a:t> </a:t>
            </a:r>
            <a:r>
              <a:rPr lang="de-DE" dirty="0" err="1">
                <a:solidFill>
                  <a:srgbClr val="172B4D"/>
                </a:solidFill>
                <a:latin typeface="-apple-system"/>
              </a:rPr>
              <a:t>with</a:t>
            </a:r>
            <a:r>
              <a:rPr lang="de-DE" dirty="0">
                <a:solidFill>
                  <a:srgbClr val="172B4D"/>
                </a:solidFill>
                <a:latin typeface="-apple-system"/>
              </a:rPr>
              <a:t> </a:t>
            </a:r>
            <a:r>
              <a:rPr lang="de-DE" dirty="0" err="1">
                <a:solidFill>
                  <a:srgbClr val="172B4D"/>
                </a:solidFill>
                <a:latin typeface="-apple-system"/>
              </a:rPr>
              <a:t>permission</a:t>
            </a:r>
            <a:r>
              <a:rPr lang="de-DE" dirty="0">
                <a:solidFill>
                  <a:srgbClr val="172B4D"/>
                </a:solidFill>
                <a:latin typeface="-apple-system"/>
              </a:rPr>
              <a:t> </a:t>
            </a:r>
            <a:r>
              <a:rPr lang="de-DE" dirty="0" err="1">
                <a:solidFill>
                  <a:srgbClr val="172B4D"/>
                </a:solidFill>
                <a:latin typeface="-apple-system"/>
              </a:rPr>
              <a:t>groups</a:t>
            </a:r>
            <a:r>
              <a:rPr lang="de-DE" dirty="0">
                <a:solidFill>
                  <a:srgbClr val="172B4D"/>
                </a:solidFill>
                <a:latin typeface="-apple-system"/>
              </a:rPr>
              <a:t> </a:t>
            </a:r>
            <a:br>
              <a:rPr lang="de-DE" dirty="0">
                <a:solidFill>
                  <a:srgbClr val="172B4D"/>
                </a:solidFill>
                <a:latin typeface="-apple-system"/>
              </a:rPr>
            </a:br>
            <a:br>
              <a:rPr lang="de-DE" dirty="0">
                <a:solidFill>
                  <a:srgbClr val="172B4D"/>
                </a:solidFill>
                <a:latin typeface="-apple-system"/>
              </a:rPr>
            </a:br>
            <a:r>
              <a:rPr lang="de-DE" dirty="0" err="1">
                <a:solidFill>
                  <a:srgbClr val="172B4D"/>
                </a:solidFill>
                <a:latin typeface="-apple-system"/>
              </a:rPr>
              <a:t>to</a:t>
            </a:r>
            <a:r>
              <a:rPr lang="de-DE" dirty="0">
                <a:solidFill>
                  <a:srgbClr val="172B4D"/>
                </a:solidFill>
                <a:latin typeface="-apple-system"/>
              </a:rPr>
              <a:t> </a:t>
            </a:r>
            <a:r>
              <a:rPr lang="de-DE" dirty="0" err="1">
                <a:solidFill>
                  <a:srgbClr val="172B4D"/>
                </a:solidFill>
                <a:latin typeface="-apple-system"/>
              </a:rPr>
              <a:t>govern</a:t>
            </a:r>
            <a:r>
              <a:rPr lang="de-DE" dirty="0">
                <a:solidFill>
                  <a:srgbClr val="172B4D"/>
                </a:solidFill>
                <a:latin typeface="-apple-system"/>
              </a:rPr>
              <a:t> </a:t>
            </a:r>
            <a:r>
              <a:rPr lang="de-DE" dirty="0" err="1">
                <a:solidFill>
                  <a:srgbClr val="172B4D"/>
                </a:solidFill>
                <a:latin typeface="-apple-system"/>
              </a:rPr>
              <a:t>protection</a:t>
            </a:r>
            <a:r>
              <a:rPr lang="de-DE" dirty="0">
                <a:solidFill>
                  <a:srgbClr val="172B4D"/>
                </a:solidFill>
                <a:latin typeface="-apple-system"/>
              </a:rPr>
              <a:t> </a:t>
            </a:r>
            <a:r>
              <a:rPr lang="de-DE" dirty="0" err="1">
                <a:solidFill>
                  <a:srgbClr val="172B4D"/>
                </a:solidFill>
                <a:latin typeface="-apple-system"/>
              </a:rPr>
              <a:t>levels</a:t>
            </a:r>
            <a:r>
              <a:rPr lang="de-DE" dirty="0">
                <a:solidFill>
                  <a:srgbClr val="172B4D"/>
                </a:solidFill>
                <a:latin typeface="-apple-system"/>
              </a:rPr>
              <a:t>.</a:t>
            </a:r>
            <a:endParaRPr lang="de-DE" b="0" i="0" dirty="0">
              <a:solidFill>
                <a:srgbClr val="172B4D"/>
              </a:solidFill>
              <a:effectLst/>
              <a:latin typeface="-apple-system"/>
            </a:endParaRPr>
          </a:p>
          <a:p>
            <a:pPr algn="ctr">
              <a:spcBef>
                <a:spcPts val="750"/>
              </a:spcBef>
            </a:pPr>
            <a:endParaRPr lang="de-DE" sz="1600" b="0" i="0" dirty="0">
              <a:solidFill>
                <a:srgbClr val="172B4D"/>
              </a:solidFill>
              <a:effectLst/>
              <a:latin typeface="-apple-system"/>
            </a:endParaRPr>
          </a:p>
        </p:txBody>
      </p:sp>
      <p:sp>
        <p:nvSpPr>
          <p:cNvPr id="4" name="Slide Number Placeholder 11">
            <a:extLst>
              <a:ext uri="{FF2B5EF4-FFF2-40B4-BE49-F238E27FC236}">
                <a16:creationId xmlns:a16="http://schemas.microsoft.com/office/drawing/2014/main" id="{7B9170A2-12C1-D8EC-0916-7AC12B685A32}"/>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9</a:t>
            </a:fld>
            <a:endParaRPr lang="en-US" dirty="0"/>
          </a:p>
        </p:txBody>
      </p:sp>
      <p:sp>
        <p:nvSpPr>
          <p:cNvPr id="6" name="Textfeld 5">
            <a:extLst>
              <a:ext uri="{FF2B5EF4-FFF2-40B4-BE49-F238E27FC236}">
                <a16:creationId xmlns:a16="http://schemas.microsoft.com/office/drawing/2014/main" id="{10ACC9F9-E919-1A15-C50A-F1559A9884EE}"/>
              </a:ext>
            </a:extLst>
          </p:cNvPr>
          <p:cNvSpPr txBox="1"/>
          <p:nvPr/>
        </p:nvSpPr>
        <p:spPr>
          <a:xfrm>
            <a:off x="334962" y="6374835"/>
            <a:ext cx="9805472" cy="501676"/>
          </a:xfrm>
          <a:prstGeom prst="rect">
            <a:avLst/>
          </a:prstGeom>
          <a:noFill/>
        </p:spPr>
        <p:txBody>
          <a:bodyPr wrap="square">
            <a:spAutoFit/>
          </a:bodyPr>
          <a:lstStyle/>
          <a:p>
            <a:pPr marL="0" lvl="0" indent="0" rtl="0">
              <a:spcBef>
                <a:spcPts val="0"/>
              </a:spcBef>
              <a:spcAft>
                <a:spcPts val="0"/>
              </a:spcAft>
              <a:buNone/>
            </a:pPr>
            <a:r>
              <a:rPr lang="de-DE" sz="1400" dirty="0"/>
              <a:t>Source: Volvo, </a:t>
            </a:r>
            <a:r>
              <a:rPr lang="de-DE" sz="1400" dirty="0" err="1"/>
              <a:t>see</a:t>
            </a:r>
            <a:r>
              <a:rPr lang="de-DE" sz="1400" dirty="0"/>
              <a:t> </a:t>
            </a:r>
            <a:r>
              <a:rPr lang="de-DE" sz="1400" b="1" i="0" dirty="0">
                <a:solidFill>
                  <a:srgbClr val="0052CC"/>
                </a:solidFill>
                <a:effectLst/>
                <a:latin typeface="-apple-system"/>
                <a:hlinkClick r:id="rId3"/>
              </a:rPr>
              <a:t>AOSP Data: Use Cases and potential Concepts</a:t>
            </a:r>
            <a:endParaRPr lang="de-DE" sz="1400" b="1" dirty="0">
              <a:latin typeface="Calibri"/>
              <a:ea typeface="Calibri"/>
              <a:cs typeface="Calibri"/>
              <a:sym typeface="Calibri"/>
            </a:endParaRPr>
          </a:p>
          <a:p>
            <a:pPr marL="342900" lvl="0" indent="-215900" rtl="0">
              <a:lnSpc>
                <a:spcPct val="90000"/>
              </a:lnSpc>
              <a:spcBef>
                <a:spcPts val="0"/>
              </a:spcBef>
              <a:spcAft>
                <a:spcPts val="0"/>
              </a:spcAft>
              <a:buClr>
                <a:schemeClr val="dk1"/>
              </a:buClr>
              <a:buSzPts val="2000"/>
              <a:buNone/>
            </a:pPr>
            <a:r>
              <a:rPr lang="en-US" sz="1400" dirty="0"/>
              <a:t> </a:t>
            </a:r>
          </a:p>
        </p:txBody>
      </p:sp>
      <p:pic>
        <p:nvPicPr>
          <p:cNvPr id="9" name="Grafik 8">
            <a:extLst>
              <a:ext uri="{FF2B5EF4-FFF2-40B4-BE49-F238E27FC236}">
                <a16:creationId xmlns:a16="http://schemas.microsoft.com/office/drawing/2014/main" id="{20555FE1-2BCD-028F-A275-F6A57815CC12}"/>
              </a:ext>
            </a:extLst>
          </p:cNvPr>
          <p:cNvPicPr>
            <a:picLocks noChangeAspect="1"/>
          </p:cNvPicPr>
          <p:nvPr/>
        </p:nvPicPr>
        <p:blipFill>
          <a:blip r:embed="rId4"/>
          <a:stretch>
            <a:fillRect/>
          </a:stretch>
        </p:blipFill>
        <p:spPr>
          <a:xfrm>
            <a:off x="5651653" y="957842"/>
            <a:ext cx="6034602" cy="5276767"/>
          </a:xfrm>
          <a:prstGeom prst="rect">
            <a:avLst/>
          </a:prstGeom>
        </p:spPr>
      </p:pic>
    </p:spTree>
    <p:extLst>
      <p:ext uri="{BB962C8B-B14F-4D97-AF65-F5344CB8AC3E}">
        <p14:creationId xmlns:p14="http://schemas.microsoft.com/office/powerpoint/2010/main" val="2091156668"/>
      </p:ext>
    </p:extLst>
  </p:cSld>
  <p:clrMapOvr>
    <a:masterClrMapping/>
  </p:clrMapOvr>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760</Words>
  <Application>Microsoft Macintosh PowerPoint</Application>
  <PresentationFormat>Breitbild</PresentationFormat>
  <Paragraphs>94</Paragraphs>
  <Slides>13</Slides>
  <Notes>8</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13</vt:i4>
      </vt:variant>
    </vt:vector>
  </HeadingPairs>
  <TitlesOfParts>
    <vt:vector size="21" baseType="lpstr">
      <vt:lpstr>-apple-system</vt:lpstr>
      <vt:lpstr>Arial</vt:lpstr>
      <vt:lpstr>Calibri</vt:lpstr>
      <vt:lpstr>Noto Sans Symbols</vt:lpstr>
      <vt:lpstr>NTR</vt:lpstr>
      <vt:lpstr>System Font Regular</vt:lpstr>
      <vt:lpstr>Wingdings</vt:lpstr>
      <vt:lpstr>Office Theme</vt:lpstr>
      <vt:lpstr>Automotive AOSP Vehicle Data Workstream – AMM Update</vt:lpstr>
      <vt:lpstr>Antitrust Note Well</vt:lpstr>
      <vt:lpstr>Vehicle Data: Reason why, Requirements</vt:lpstr>
      <vt:lpstr>2024 Topic Survey of COVESA – AOSP Expert Group:  Vehicle Data collection among Top 3 ranks</vt:lpstr>
      <vt:lpstr>Vehicle Data – Use Cases, Problem Statement</vt:lpstr>
      <vt:lpstr>Vehicle Data – Requirements</vt:lpstr>
      <vt:lpstr>Vehicle Data – Solution Concepts / PoCs</vt:lpstr>
      <vt:lpstr>Vehicle Data – Solution Concepts (1): Mapper &amp; Config File</vt:lpstr>
      <vt:lpstr>Vehicle Data – Solution Concepts (2): Optional SDK APIs </vt:lpstr>
      <vt:lpstr>Vehicle Data – Solution Concepts (3)</vt:lpstr>
      <vt:lpstr>Vehicle Data: Summary, Next Steps</vt:lpstr>
      <vt:lpstr>Vehicle Data – Summary and Next Steps</vt:lpstr>
      <vt:lpstr>Template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Bowers</dc:creator>
  <cp:lastModifiedBy>Hofschen Sabine, ZI-20</cp:lastModifiedBy>
  <cp:revision>651</cp:revision>
  <cp:lastPrinted>2024-04-02T15:08:02Z</cp:lastPrinted>
  <dcterms:created xsi:type="dcterms:W3CDTF">2021-09-21T14:14:34Z</dcterms:created>
  <dcterms:modified xsi:type="dcterms:W3CDTF">2025-04-24T17:25:49Z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c2601314-b878-4900-a263-6d04f23371fa_Enabled">
    <vt:lpwstr>true</vt:lpwstr>
  </property>
  <property fmtid="{D5CDD505-2E9C-101B-9397-08002B2CF9AE}" pid="3" name="MSIP_Label_c2601314-b878-4900-a263-6d04f23371fa_SetDate">
    <vt:lpwstr>2025-04-24T14:50:03Z</vt:lpwstr>
  </property>
  <property fmtid="{D5CDD505-2E9C-101B-9397-08002B2CF9AE}" pid="4" name="MSIP_Label_c2601314-b878-4900-a263-6d04f23371fa_Method">
    <vt:lpwstr>Privileged</vt:lpwstr>
  </property>
  <property fmtid="{D5CDD505-2E9C-101B-9397-08002B2CF9AE}" pid="5" name="MSIP_Label_c2601314-b878-4900-a263-6d04f23371fa_Name">
    <vt:lpwstr>c2601314-b878-4900-a263-6d04f23371fa</vt:lpwstr>
  </property>
  <property fmtid="{D5CDD505-2E9C-101B-9397-08002B2CF9AE}" pid="6" name="MSIP_Label_c2601314-b878-4900-a263-6d04f23371fa_SiteId">
    <vt:lpwstr>ce849bab-cc1c-465b-b62e-18f07c9ac198</vt:lpwstr>
  </property>
  <property fmtid="{D5CDD505-2E9C-101B-9397-08002B2CF9AE}" pid="7" name="MSIP_Label_c2601314-b878-4900-a263-6d04f23371fa_ActionId">
    <vt:lpwstr>db04079b-ad8a-4034-8977-10b6cf52f677</vt:lpwstr>
  </property>
  <property fmtid="{D5CDD505-2E9C-101B-9397-08002B2CF9AE}" pid="8" name="MSIP_Label_c2601314-b878-4900-a263-6d04f23371fa_ContentBits">
    <vt:lpwstr>0</vt:lpwstr>
  </property>
  <property fmtid="{D5CDD505-2E9C-101B-9397-08002B2CF9AE}" pid="9" name="MSIP_Label_c2601314-b878-4900-a263-6d04f23371fa_Tag">
    <vt:lpwstr>50, 0, 1, 1</vt:lpwstr>
  </property>
</Properties>
</file>