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126" r:id="rId4"/>
  </p:sldMasterIdLst>
  <p:notesMasterIdLst>
    <p:notesMasterId r:id="rId19"/>
  </p:notesMasterIdLst>
  <p:sldIdLst>
    <p:sldId id="2147476554" r:id="rId5"/>
    <p:sldId id="2147476757" r:id="rId6"/>
    <p:sldId id="2147476746" r:id="rId7"/>
    <p:sldId id="2147476747" r:id="rId8"/>
    <p:sldId id="2147476748" r:id="rId9"/>
    <p:sldId id="2147476749" r:id="rId10"/>
    <p:sldId id="2147476751" r:id="rId11"/>
    <p:sldId id="2147476752" r:id="rId12"/>
    <p:sldId id="2147476750" r:id="rId13"/>
    <p:sldId id="2147476753" r:id="rId14"/>
    <p:sldId id="2147476756" r:id="rId15"/>
    <p:sldId id="2147476754" r:id="rId16"/>
    <p:sldId id="2147476755" r:id="rId17"/>
    <p:sldId id="2147476744" r:id="rId18"/>
  </p:sldIdLst>
  <p:sldSz cx="12192000" cy="6858000"/>
  <p:notesSz cx="6797675" cy="9928225"/>
  <p:custDataLst>
    <p:tags r:id="rId2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2343" userDrawn="1">
          <p15:clr>
            <a:srgbClr val="A4A3A4"/>
          </p15:clr>
        </p15:guide>
        <p15:guide id="3" orient="horz" pos="3748" userDrawn="1">
          <p15:clr>
            <a:srgbClr val="A4A3A4"/>
          </p15:clr>
        </p15:guide>
        <p15:guide id="4" orient="horz" pos="320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2C0E708-62FD-EDC5-795D-AF3095025369}" name="Poguntke, Ivo" initials="PI" userId="S::ivo.poguntke@harman.com::a68a88de-33a6-41ce-9eef-de1c7ea87e41" providerId="AD"/>
  <p188:author id="{C66B150D-6261-A1F4-ED35-99000A905986}" name="Johanna Gebert" initials="JG" userId="S::jgebert@brunswickgroup.com::4f9a20f4-6fd4-477d-b78c-3d9059e1928f" providerId="AD"/>
  <p188:author id="{81772B10-F790-68F5-11DC-48D17FEF68E4}" name="Albo, Yohan" initials="AY" userId="S::Yohan.Albo@harman.com::3a920e10-4d0a-482e-9bdb-99653aada576" providerId="AD"/>
  <p188:author id="{722A641A-E752-359E-1D6A-8E309E110BF7}" name="Mara Pricoco" initials="MP" userId="S::mpricoco@brunswickgroup.com::bdd3bfca-7d62-4551-ad1e-54c4f30e73e9" providerId="AD"/>
  <p188:author id="{796DEA1F-25C1-A3FF-A18C-B2498EEF0164}" name="Peguret, Pascal" initials="PP" userId="S::pascal.peguret@harman.com::38520257-6716-47d6-bc67-02b2c0acdcdf" providerId="AD"/>
  <p188:author id="{C82E6620-F6EA-0BBC-EB2B-50A7AF6777B8}" name="Caparelli, Carolin" initials="CC" userId="S::Carolin.Caparelli@harman.com::befdf3da-32d5-42e0-bb03-7b58174f726f" providerId="AD"/>
  <p188:author id="{46A5AA24-2A1F-6F72-915D-BF80BE16A44E}" name="Everding, Rebekka" initials="ER" userId="S::rebekka.everding@accenture.com::94f66959-37b5-4c4a-8186-5a7ff9b89851" providerId="AD"/>
  <p188:author id="{2B4ED02C-E437-A083-1F1A-AEB5699E6745}" name="Dierkesmann, Sonja" initials="DS" userId="S::sonja.dierkesmann@harman.com::fff14dd4-2888-40f3-bd30-3e0703a70e9d" providerId="AD"/>
  <p188:author id="{A050E22C-CB31-70C9-995C-EF6EFE0B5221}" name="Haindl, Klaus" initials="KH" userId="S::klaus.haindl@harman.com::efa52e12-0ea6-4181-a247-622af699a324" providerId="AD"/>
  <p188:author id="{CBF7452E-DFA8-F07E-C2B8-25042F3AD5CA}" name="Armin Prommersberger" initials="AP" userId="S::Armin.Prommersberger@harman.com::9c65f0ed-4052-48f4-96c7-cbf0c35341b6" providerId="AD"/>
  <p188:author id="{26A8E32F-B6DD-3E92-AA1C-8FFF0B939F2E}" name="Preuss, Stephan" initials="PS" userId="S::stephan.preuss@harman.com::5ba919e0-07c1-4438-a4ee-d0fed549fcb2" providerId="AD"/>
  <p188:author id="{DD492A30-2218-C77F-98DA-4D9AD727882E}" name="Villiers, Nicolas" initials="VN" userId="S::Nicolas.Villiers@harman.com::7cb79fb3-8c38-47f3-bb2e-5ada88f2a522" providerId="AD"/>
  <p188:author id="{744F8438-BAC4-6973-83C8-ED2C4EC46675}" name="Davidson, Michael F." initials="DMF" userId="S::michael.davidson@harman.com::086c034d-8bf6-45ef-ae1f-a6e4a82db2be" providerId="AD"/>
  <p188:author id="{94E14545-B100-7DDA-77F4-5CF1091BC6FD}" name="Dierkesmann, Sonja" initials="DS" userId="S::Sonja.Dierkesmann@harman.com::fff14dd4-2888-40f3-bd30-3e0703a70e9d" providerId="AD"/>
  <p188:author id="{C0E0F747-BB0F-7324-7191-7DB7C71C5A70}" name="Poguntke, Ivo" initials="PI" userId="S::Ivo.Poguntke@harman.com::a68a88de-33a6-41ce-9eef-de1c7ea87e41" providerId="AD"/>
  <p188:author id="{721D944A-13A4-433B-E8BE-F54E9C2428D1}" name="Zhu, Matthew" initials="ZM" userId="S::Matthew.Zhu@harman.com::ebd12b40-9a59-4b5a-a440-9589f31c16be" providerId="AD"/>
  <p188:author id="{C5834055-68AD-B3F9-ED11-073C061D7C9E}" name="Zloczower, Daniel" initials="ZD" userId="S::daniel.zloczower@harman.com::3c638eb8-6fff-4663-b5fc-e28ce9d17544" providerId="AD"/>
  <p188:author id="{2886825E-B460-A8AD-4C37-5C96F4B8B108}" name="Otten, Joern" initials="OJ" userId="S::joern.otten@harman.com::ef422306-507e-4a48-8bba-baf01b68644b" providerId="AD"/>
  <p188:author id="{242FB964-D55D-3E49-D8CE-8BFB683F8690}" name="Mann, Oded" initials="MO" userId="S::Oded.Mann@harman.com::9bfbaecd-eee7-4ec0-abf0-57a961b8729f" providerId="AD"/>
  <p188:author id="{7C081869-967E-1F63-CC32-79A3E6084797}" name="Asam, Aravind" initials="AA" userId="S::Aravind.Asam@harman.com::13a09a9a-2e11-4d37-a20c-97c8b8ad1c89" providerId="AD"/>
  <p188:author id="{67D7296B-ABE1-978B-8821-CFC2EFF48CD4}" name="Geary, Dawn" initials="GD" userId="S::dawn.geary@harman.com::a23d5b4e-5d5e-478e-9145-c6a935adc0db" providerId="AD"/>
  <p188:author id="{C2443070-1D3D-D02C-6883-4F7CBAB929FA}" name="Titz, Anja" initials="TA" userId="S::anja.titz@harman.com::d9ceabc4-4f6b-4762-b01f-be433c2742ab" providerId="AD"/>
  <p188:author id="{D98F2671-C072-C4EF-A73B-30C6EA821559}" name="Bester, Claudia" initials="BC" userId="S::claudia.bester@harman.com::7cd72b39-92eb-4d54-9eda-cc40b473ad35" providerId="AD"/>
  <p188:author id="{7FED5F71-9213-FDFB-7AFD-B2DD58644B80}" name="Peguret, Pascal" initials="PP" userId="S::Pascal.Peguret@harman.com::38520257-6716-47d6-bc67-02b2c0acdcdf" providerId="AD"/>
  <p188:author id="{EF513E76-BEDF-D20D-2402-720C1C5971C2}" name="Otten, Joern" initials="OJ" userId="S::Joern.Otten@harman.com::ef422306-507e-4a48-8bba-baf01b68644b" providerId="AD"/>
  <p188:author id="{4E913E76-1268-5A31-2289-14062B12A514}" name="Siebourg, Philipp" initials="SP" userId="S::philipp.siebourg@harman.com::09a62308-fbe1-4040-9d43-7f8ef2948225" providerId="AD"/>
  <p188:author id="{2D70167A-A57C-1EEA-96F1-3773DF1ED704}" name="Asam, Aravind" initials="AA" userId="S::aravind.asam@harman.com::13a09a9a-2e11-4d37-a20c-97c8b8ad1c89" providerId="AD"/>
  <p188:author id="{759ECD7B-6B9C-3316-2BDF-6F438CBADE55}" name="Albo, Yohan" initials="AY" userId="S::yohan.albo@harman.com::3a920e10-4d0a-482e-9bdb-99653aada576" providerId="AD"/>
  <p188:author id="{7F6D447E-5223-CE51-C1D7-F347B3240C65}" name="Verhoeven, Huibert" initials="VH" userId="S::Huibert.Verhoeven@harman.com::5d10fa48-b119-49bf-ab40-a2197c2faff4" providerId="AD"/>
  <p188:author id="{082A467F-E995-1AC0-A321-04B2C288C015}" name="Prommersberger, Armin" initials="PA" userId="S::armin.prommersberger@harman.com::9c65f0ed-4052-48f4-96c7-cbf0c35341b6" providerId="AD"/>
  <p188:author id="{840A6F85-E7E0-098B-7294-826ECB201445}" name="Johanna Gebert" initials="JG" userId="S::jgebert_brunswickgroup.com#ext#@oneharman.onmicrosoft.com::97d591b9-b63d-450b-93d8-361c867afae8" providerId="AD"/>
  <p188:author id="{3B97CC86-EB8B-5AA7-917C-A0A2B57F9DE9}" name="Anja Titz" initials="AT" userId="S::Anja.Titz@harman.com::d9ceabc4-4f6b-4762-b01f-be433c2742ab" providerId="AD"/>
  <p188:author id="{A8EFA587-8227-A948-C277-386EC32DF0C3}" name="Siebourg, Philipp" initials="SP" userId="S::Philipp.Siebourg@harman.com::09a62308-fbe1-4040-9d43-7f8ef2948225" providerId="AD"/>
  <p188:author id="{4DACCF8D-B688-43AF-DF7B-6928C3B63A3F}" name="Dely, Shilpa" initials="" userId="S::Shilpa.Dely@harman.com::2350a265-6f2b-414d-a5cc-19a2e6568952" providerId="AD"/>
  <p188:author id="{C4773890-C9CC-8410-6907-64571412BF25}" name="Mara Pricoco" initials="MP" userId="S::mpricoco_brunswickgroup.com#ext#@oneharman.onmicrosoft.com::e4fe21d9-2fda-4dc6-a1f1-8ce0780a8207" providerId="AD"/>
  <p188:author id="{2B23C993-EAD6-E9B2-F0BC-B980454C09F9}" name="Achiam, Daniele" initials="AD" userId="S::daniele.achiam@harman.com::181afbee-ac34-4d0a-808b-192f0a77dab6" providerId="AD"/>
  <p188:author id="{8C320594-37E8-C2CF-A98A-4FA2EBE6267E}" name="Leupold, Morris" initials="ML" userId="S::Morris.Leupold@harman.com::155052ba-b376-418a-882b-5a80feb8c59f" providerId="AD"/>
  <p188:author id="{BD500399-8EBB-436B-B597-CB34796B729F}" name="Quint, Mark" initials="QM" userId="S::Mark.Quint@harman.com::7c01ceeb-4e7d-4278-86af-5b74e36ad9e7" providerId="AD"/>
  <p188:author id="{C6EF699A-E661-DF16-71DC-F97A0BBD635D}" name="Helfrich, Markus" initials="HM" userId="S::markus.helfrich@harman.com::0c06dcdb-d41d-4631-9aa3-6ad8cd35b5e6" providerId="AD"/>
  <p188:author id="{34F1EC9A-77AF-52B7-AD0C-8D9ED70BE1D0}" name="Kempf, Robert" initials="KR" userId="S::Robert.Kempf@harman.com::d9ac274b-5202-4bc2-a01a-cb89f8d9e3b4" providerId="AD"/>
  <p188:author id="{732AE79E-C551-98D1-B21C-E183D7C7D4DE}" name="Grossberger, Gerhard" initials="GG" userId="S::Gerhard.Grossberger@harman.com::b8c3ac82-5ec2-431e-bd2b-4af414822017" providerId="AD"/>
  <p188:author id="{760084AA-3724-CEF8-0350-D2FBFC55D421}" name="Demeny, Alpar" initials="AD" userId="S::Alpar.Demeny@harman.com::415eec2c-8a6d-4c7d-b205-ed2c3869c9c0" providerId="AD"/>
  <p188:author id="{F6851CB9-E7B7-B11D-70C7-C04CB062D636}" name="Dold, Stephan" initials="DS" userId="S::Stephan.Dold@harman.com::ebaa037d-ccfe-49f7-9a6d-bb4b24fa92e8" providerId="AD"/>
  <p188:author id="{374AAABC-4BBB-3102-20B2-A7B8280A43D7}" name="Augustine, Rajus" initials="AR" userId="S::rajus.augustine@harman.com::99446e46-4381-404a-b2fd-28319a4a6d16" providerId="AD"/>
  <p188:author id="{656C1ABF-4C98-564B-C0B2-DA2EDBA39601}" name="Altmueller, Tobias" initials="AT" userId="S::Tobias.Altmueller@harman.com::a6192f38-2bbf-4a91-8b49-43e8edb77fea" providerId="AD"/>
  <p188:author id="{062699C4-C6D5-0C51-981B-006CFBEFFD40}" name="Rys, Marcin" initials="RM" userId="S::Marcin.Rys@harman.com::ec305e4e-85d1-49f3-86ba-883f9a00dff3" providerId="AD"/>
  <p188:author id="{FD2E1ECA-B410-216C-3159-5CBA5CA65281}" name="Geary, Dawn" initials="GD" userId="S::Dawn.Geary@harman.com::a23d5b4e-5d5e-478e-9145-c6a935adc0db" providerId="AD"/>
  <p188:author id="{E90A5ECB-C77F-3DBB-D886-1B56B19AA439}" name="Quint, Mark" initials="QM" userId="S::mark.quint@harman.com::7c01ceeb-4e7d-4278-86af-5b74e36ad9e7" providerId="AD"/>
  <p188:author id="{9DBB3FCF-A9EC-66CB-CA0A-4C2B3226C80C}" name="Sobottka, Christian" initials="SC" userId="S::christian.sobottka@harman.com::93fadd46-22d9-4169-8041-06ea7a63bd9f" providerId="AD"/>
  <p188:author id="{19D34CE4-1377-6178-CA7D-A0246C659DEF}" name="Dely, Shilpa" initials="DS" userId="S::shilpa.dely@harman.com::2350a265-6f2b-414d-a5cc-19a2e6568952" providerId="AD"/>
  <p188:author id="{8014C3EB-A2A6-9B6D-8991-A90658E87156}" name="Engelhard, Selina" initials="ES" userId="S::selina.engelhard@harman.com::bfc7c4c3-441f-4004-914c-6e34b2e1e7a0" providerId="AD"/>
  <p188:author id="{D45ACFF4-C33F-9C75-88DF-7735A2DEC06A}" name="Armin Prommersberger" initials="AP" userId="Armin Prommersberger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67B3"/>
    <a:srgbClr val="FEF9FD"/>
    <a:srgbClr val="A7C1D5"/>
    <a:srgbClr val="00619D"/>
    <a:srgbClr val="8A74AB"/>
    <a:srgbClr val="003774"/>
    <a:srgbClr val="82CCB8"/>
    <a:srgbClr val="624A87"/>
    <a:srgbClr val="6365BD"/>
    <a:srgbClr val="1337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85" autoAdjust="0"/>
    <p:restoredTop sz="94492" autoAdjust="0"/>
  </p:normalViewPr>
  <p:slideViewPr>
    <p:cSldViewPr snapToGrid="0">
      <p:cViewPr varScale="1">
        <p:scale>
          <a:sx n="96" d="100"/>
          <a:sy n="96" d="100"/>
        </p:scale>
        <p:origin x="106" y="72"/>
      </p:cViewPr>
      <p:guideLst>
        <p:guide pos="2343"/>
        <p:guide orient="horz" pos="3748"/>
        <p:guide orient="horz" pos="3203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494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gs" Target="tags/tag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C4EE50D0-B1CD-894C-A64F-3EE2BBE9DABB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39838"/>
            <a:ext cx="59563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4229" tIns="47114" rIns="94229" bIns="47114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7D75B968-5782-994A-88A5-1D906CC766F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2983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/>
              <a:buNone/>
              <a:defRPr/>
            </a:pP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75B968-5782-994A-88A5-1D906CC766F8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52985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75B968-5782-994A-88A5-1D906CC766F8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132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microsoft.com/office/2007/relationships/hdphoto" Target="../media/hdphoto1.wdp"/><Relationship Id="rId7" Type="http://schemas.openxmlformats.org/officeDocument/2006/relationships/image" Target="../media/image8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ont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2">
            <a:extLst>
              <a:ext uri="{FF2B5EF4-FFF2-40B4-BE49-F238E27FC236}">
                <a16:creationId xmlns:a16="http://schemas.microsoft.com/office/drawing/2014/main" id="{842E0420-93DA-87B6-1959-CBC714D7594D}"/>
              </a:ext>
            </a:extLst>
          </p:cNvPr>
          <p:cNvSpPr/>
          <p:nvPr userDrawn="1"/>
        </p:nvSpPr>
        <p:spPr>
          <a:xfrm>
            <a:off x="11192405" y="6527761"/>
            <a:ext cx="632883" cy="138499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lIns="0" tIns="0" rIns="0" bIns="0" anchor="t" anchorCtr="0">
            <a:noAutofit/>
          </a:bodyPr>
          <a:lstStyle>
            <a:lvl1pPr marL="0" indent="0" algn="l" defTabSz="455612" rtl="0" eaLnBrk="1" hangingPunct="1">
              <a:buNone/>
              <a:defRPr lang="en-US" altLang="en-US" sz="1800">
                <a:solidFill>
                  <a:schemeClr val="tx1"/>
                </a:solidFill>
                <a:latin typeface="Arial"/>
                <a:ea typeface="Arial"/>
              </a:defRPr>
            </a:lvl1pPr>
            <a:lvl2pPr marL="455612" indent="0" algn="l" defTabSz="455612" rtl="0" eaLnBrk="1" hangingPunct="1">
              <a:buNone/>
              <a:defRPr lang="en-US" altLang="en-US" sz="1800">
                <a:solidFill>
                  <a:schemeClr val="tx1"/>
                </a:solidFill>
                <a:latin typeface="Arial"/>
                <a:ea typeface="Arial"/>
              </a:defRPr>
            </a:lvl2pPr>
            <a:lvl3pPr marL="912812" indent="0" algn="l" defTabSz="455612" rtl="0" eaLnBrk="1" hangingPunct="1">
              <a:buNone/>
              <a:defRPr lang="en-US" altLang="en-US" sz="1800">
                <a:solidFill>
                  <a:schemeClr val="tx1"/>
                </a:solidFill>
                <a:latin typeface="Arial"/>
                <a:ea typeface="Arial"/>
              </a:defRPr>
            </a:lvl3pPr>
            <a:lvl4pPr marL="1370012" indent="0" algn="l" defTabSz="455612" rtl="0" eaLnBrk="1" hangingPunct="1">
              <a:buNone/>
              <a:defRPr lang="en-US" altLang="en-US" sz="1800">
                <a:solidFill>
                  <a:schemeClr val="tx1"/>
                </a:solidFill>
                <a:latin typeface="Arial"/>
                <a:ea typeface="Arial"/>
              </a:defRPr>
            </a:lvl4pPr>
            <a:lvl5pPr marL="1827212" indent="0" algn="l" defTabSz="455612" rtl="0" eaLnBrk="1" hangingPunct="1">
              <a:buNone/>
              <a:defRPr lang="en-US" altLang="en-US" sz="1800">
                <a:solidFill>
                  <a:schemeClr val="tx1"/>
                </a:solidFill>
                <a:latin typeface="Arial"/>
                <a:ea typeface="Arial"/>
              </a:defRPr>
            </a:lvl5pPr>
          </a:lstStyle>
          <a:p>
            <a:pPr marL="0" lvl="0" indent="0" algn="r" defTabSz="609555"/>
            <a:fld id="{038A6AB4-5F87-45F9-A0C2-53108FE3B773}" type="slidenum">
              <a:rPr lang="en-US" sz="800" b="0" i="0">
                <a:solidFill>
                  <a:schemeClr val="tx1">
                    <a:lumMod val="50000"/>
                    <a:lumOff val="50000"/>
                  </a:schemeClr>
                </a:solidFill>
                <a:latin typeface="Gill Sans MT"/>
              </a:rPr>
              <a:pPr marL="0" lvl="0" indent="0" algn="r" defTabSz="609555"/>
              <a:t>‹Nr.›</a:t>
            </a:fld>
            <a:endParaRPr lang="en-US" sz="800" b="0" i="0">
              <a:solidFill>
                <a:schemeClr val="tx1">
                  <a:lumMod val="50000"/>
                  <a:lumOff val="50000"/>
                </a:schemeClr>
              </a:solidFill>
              <a:latin typeface="Gill Sans MT"/>
            </a:endParaRPr>
          </a:p>
        </p:txBody>
      </p:sp>
      <p:pic>
        <p:nvPicPr>
          <p:cNvPr id="3" name="Picture 2" descr="A picture containing text, outdoor, sign, clipart&#10;&#10;Description automatically generated">
            <a:extLst>
              <a:ext uri="{FF2B5EF4-FFF2-40B4-BE49-F238E27FC236}">
                <a16:creationId xmlns:a16="http://schemas.microsoft.com/office/drawing/2014/main" id="{316CDF55-FD50-F7BC-CC37-D50CC9841DB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83133" y="379666"/>
            <a:ext cx="1191187" cy="407609"/>
          </a:xfrm>
          <a:prstGeom prst="rect">
            <a:avLst/>
          </a:prstGeom>
        </p:spPr>
      </p:pic>
      <p:sp>
        <p:nvSpPr>
          <p:cNvPr id="9" name="TextBox 23">
            <a:extLst>
              <a:ext uri="{FF2B5EF4-FFF2-40B4-BE49-F238E27FC236}">
                <a16:creationId xmlns:a16="http://schemas.microsoft.com/office/drawing/2014/main" id="{71B15DDA-4CE1-FB7A-9AD1-3E7B342F5EF5}"/>
              </a:ext>
            </a:extLst>
          </p:cNvPr>
          <p:cNvSpPr/>
          <p:nvPr userDrawn="1"/>
        </p:nvSpPr>
        <p:spPr>
          <a:xfrm>
            <a:off x="702128" y="6542007"/>
            <a:ext cx="4527549" cy="137160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wrap="square" lIns="0" tIns="0" rIns="0" bIns="0">
            <a:noAutofit/>
          </a:bodyPr>
          <a:lstStyle>
            <a:lvl1pPr marL="0" indent="0" algn="l" defTabSz="455612" rtl="0" eaLnBrk="1" hangingPunct="1">
              <a:buNone/>
              <a:defRPr lang="en-US" altLang="en-US" sz="1800">
                <a:solidFill>
                  <a:schemeClr val="tx1"/>
                </a:solidFill>
                <a:latin typeface="Arial"/>
                <a:ea typeface="Arial"/>
              </a:defRPr>
            </a:lvl1pPr>
            <a:lvl2pPr marL="455612" indent="0" algn="l" defTabSz="455612" rtl="0" eaLnBrk="1" hangingPunct="1">
              <a:buNone/>
              <a:defRPr lang="en-US" altLang="en-US" sz="1800">
                <a:solidFill>
                  <a:schemeClr val="tx1"/>
                </a:solidFill>
                <a:latin typeface="Arial"/>
                <a:ea typeface="Arial"/>
              </a:defRPr>
            </a:lvl2pPr>
            <a:lvl3pPr marL="912812" indent="0" algn="l" defTabSz="455612" rtl="0" eaLnBrk="1" hangingPunct="1">
              <a:buNone/>
              <a:defRPr lang="en-US" altLang="en-US" sz="1800">
                <a:solidFill>
                  <a:schemeClr val="tx1"/>
                </a:solidFill>
                <a:latin typeface="Arial"/>
                <a:ea typeface="Arial"/>
              </a:defRPr>
            </a:lvl3pPr>
            <a:lvl4pPr marL="1370012" indent="0" algn="l" defTabSz="455612" rtl="0" eaLnBrk="1" hangingPunct="1">
              <a:buNone/>
              <a:defRPr lang="en-US" altLang="en-US" sz="1800">
                <a:solidFill>
                  <a:schemeClr val="tx1"/>
                </a:solidFill>
                <a:latin typeface="Arial"/>
                <a:ea typeface="Arial"/>
              </a:defRPr>
            </a:lvl4pPr>
            <a:lvl5pPr marL="1827212" indent="0" algn="l" defTabSz="455612" rtl="0" eaLnBrk="1" hangingPunct="1">
              <a:buNone/>
              <a:defRPr lang="en-US" altLang="en-US" sz="1800">
                <a:solidFill>
                  <a:schemeClr val="tx1"/>
                </a:solidFill>
                <a:latin typeface="Arial"/>
                <a:ea typeface="Arial"/>
              </a:defRPr>
            </a:lvl5pPr>
          </a:lstStyle>
          <a:p>
            <a:pPr lvl="0"/>
            <a:r>
              <a:rPr lang="en-GB" sz="800" b="0" i="0" dirty="0">
                <a:solidFill>
                  <a:schemeClr val="bg1">
                    <a:lumMod val="50000"/>
                  </a:schemeClr>
                </a:solidFill>
                <a:latin typeface="Gill Sans MT" panose="020B0502020104020203" pitchFamily="34" charset="77"/>
              </a:rPr>
              <a:t>HARMAN INTERNATIONAL. COPYRIGHT 2024</a:t>
            </a:r>
            <a:endParaRPr lang="en-US" sz="800" b="0" i="0" dirty="0">
              <a:solidFill>
                <a:schemeClr val="bg1">
                  <a:lumMod val="50000"/>
                </a:schemeClr>
              </a:solidFill>
              <a:latin typeface="Gill Sans MT" panose="020B0502020104020203" pitchFamily="34" charset="77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F69C712-2C85-54AB-A510-EE3EAA6143FC}"/>
              </a:ext>
            </a:extLst>
          </p:cNvPr>
          <p:cNvCxnSpPr>
            <a:cxnSpLocks/>
          </p:cNvCxnSpPr>
          <p:nvPr userDrawn="1"/>
        </p:nvCxnSpPr>
        <p:spPr>
          <a:xfrm>
            <a:off x="704851" y="6319453"/>
            <a:ext cx="10782300" cy="0"/>
          </a:xfrm>
          <a:prstGeom prst="line">
            <a:avLst/>
          </a:prstGeom>
          <a:ln>
            <a:solidFill>
              <a:srgbClr val="0037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7470A33-6ADF-069F-1340-537D610D40FB}"/>
              </a:ext>
            </a:extLst>
          </p:cNvPr>
          <p:cNvCxnSpPr>
            <a:cxnSpLocks/>
          </p:cNvCxnSpPr>
          <p:nvPr userDrawn="1"/>
        </p:nvCxnSpPr>
        <p:spPr>
          <a:xfrm>
            <a:off x="1897811" y="565484"/>
            <a:ext cx="8383613" cy="0"/>
          </a:xfrm>
          <a:prstGeom prst="line">
            <a:avLst/>
          </a:prstGeom>
          <a:ln>
            <a:solidFill>
              <a:srgbClr val="0037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83FAEB3-AA4F-464C-62B9-A9A8EFE6899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9575" y="1992583"/>
            <a:ext cx="7440612" cy="755788"/>
          </a:xfrm>
          <a:prstGeom prst="rect">
            <a:avLst/>
          </a:prstGeom>
        </p:spPr>
        <p:txBody>
          <a:bodyPr/>
          <a:lstStyle>
            <a:lvl1pPr>
              <a:defRPr sz="40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HEADLINE 1 HERE</a:t>
            </a:r>
            <a:endParaRPr lang="en-DE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A7C38F59-1641-E9DB-41B2-2BD7A9A651A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9575" y="2648175"/>
            <a:ext cx="7440612" cy="755788"/>
          </a:xfrm>
          <a:prstGeom prst="rect">
            <a:avLst/>
          </a:prstGeom>
        </p:spPr>
        <p:txBody>
          <a:bodyPr/>
          <a:lstStyle>
            <a:lvl1pPr>
              <a:defRPr sz="40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HEADLINE 1 HERE</a:t>
            </a:r>
            <a:endParaRPr lang="en-DE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3918D223-6658-0831-96B4-4760ACEF9A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99575" y="4419269"/>
            <a:ext cx="7440612" cy="426449"/>
          </a:xfrm>
          <a:prstGeom prst="rect">
            <a:avLst/>
          </a:prstGeom>
        </p:spPr>
        <p:txBody>
          <a:bodyPr/>
          <a:lstStyle>
            <a:lvl1pPr>
              <a:defRPr sz="18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/>
              <a:t>Month Day, 2023</a:t>
            </a:r>
            <a:endParaRPr lang="en-DE"/>
          </a:p>
        </p:txBody>
      </p:sp>
      <p:pic>
        <p:nvPicPr>
          <p:cNvPr id="2" name="Grafik 1" descr="Ein Bild, das Feuerwerk, Dunkelheit enthält.&#10;&#10;Automatisch generierte Beschreibung">
            <a:extLst>
              <a:ext uri="{FF2B5EF4-FFF2-40B4-BE49-F238E27FC236}">
                <a16:creationId xmlns:a16="http://schemas.microsoft.com/office/drawing/2014/main" id="{D2BD61FB-C3E0-EBA2-6000-E8A64475D2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53758" y="379261"/>
            <a:ext cx="1191187" cy="354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83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break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0DFB944-4AF9-6AAA-9381-045EE2814BB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377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DE" sz="1200"/>
          </a:p>
        </p:txBody>
      </p:sp>
      <p:sp>
        <p:nvSpPr>
          <p:cNvPr id="2" name="Date Placeholder 1" hidden="1">
            <a:extLst>
              <a:ext uri="{FF2B5EF4-FFF2-40B4-BE49-F238E27FC236}">
                <a16:creationId xmlns:a16="http://schemas.microsoft.com/office/drawing/2014/main" id="{B2480A98-B2FE-DF0A-347B-5037BDDDE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75980-1E8B-482A-BFE5-304B41CC6F2A}" type="datetime1">
              <a:rPr lang="en-GB" smtClean="0"/>
              <a:t>24/09/2024</a:t>
            </a:fld>
            <a:endParaRPr lang="en-GB"/>
          </a:p>
        </p:txBody>
      </p:sp>
      <p:sp>
        <p:nvSpPr>
          <p:cNvPr id="10" name="Slide Number Placeholder 12">
            <a:extLst>
              <a:ext uri="{FF2B5EF4-FFF2-40B4-BE49-F238E27FC236}">
                <a16:creationId xmlns:a16="http://schemas.microsoft.com/office/drawing/2014/main" id="{DB69AE04-1388-E20E-B802-2028B3BA7A8C}"/>
              </a:ext>
            </a:extLst>
          </p:cNvPr>
          <p:cNvSpPr/>
          <p:nvPr userDrawn="1"/>
        </p:nvSpPr>
        <p:spPr>
          <a:xfrm>
            <a:off x="11192405" y="6527761"/>
            <a:ext cx="632883" cy="138499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lIns="0" tIns="0" rIns="0" bIns="0" anchor="t" anchorCtr="0">
            <a:noAutofit/>
          </a:bodyPr>
          <a:lstStyle>
            <a:lvl1pPr marL="0" indent="0" algn="l" defTabSz="455612" rtl="0" eaLnBrk="1" hangingPunct="1">
              <a:buNone/>
              <a:defRPr lang="en-US" altLang="en-US" sz="1800">
                <a:solidFill>
                  <a:schemeClr val="tx1"/>
                </a:solidFill>
                <a:latin typeface="Arial"/>
                <a:ea typeface="Arial"/>
              </a:defRPr>
            </a:lvl1pPr>
            <a:lvl2pPr marL="455612" indent="0" algn="l" defTabSz="455612" rtl="0" eaLnBrk="1" hangingPunct="1">
              <a:buNone/>
              <a:defRPr lang="en-US" altLang="en-US" sz="1800">
                <a:solidFill>
                  <a:schemeClr val="tx1"/>
                </a:solidFill>
                <a:latin typeface="Arial"/>
                <a:ea typeface="Arial"/>
              </a:defRPr>
            </a:lvl2pPr>
            <a:lvl3pPr marL="912812" indent="0" algn="l" defTabSz="455612" rtl="0" eaLnBrk="1" hangingPunct="1">
              <a:buNone/>
              <a:defRPr lang="en-US" altLang="en-US" sz="1800">
                <a:solidFill>
                  <a:schemeClr val="tx1"/>
                </a:solidFill>
                <a:latin typeface="Arial"/>
                <a:ea typeface="Arial"/>
              </a:defRPr>
            </a:lvl3pPr>
            <a:lvl4pPr marL="1370012" indent="0" algn="l" defTabSz="455612" rtl="0" eaLnBrk="1" hangingPunct="1">
              <a:buNone/>
              <a:defRPr lang="en-US" altLang="en-US" sz="1800">
                <a:solidFill>
                  <a:schemeClr val="tx1"/>
                </a:solidFill>
                <a:latin typeface="Arial"/>
                <a:ea typeface="Arial"/>
              </a:defRPr>
            </a:lvl4pPr>
            <a:lvl5pPr marL="1827212" indent="0" algn="l" defTabSz="455612" rtl="0" eaLnBrk="1" hangingPunct="1">
              <a:buNone/>
              <a:defRPr lang="en-US" altLang="en-US" sz="1800">
                <a:solidFill>
                  <a:schemeClr val="tx1"/>
                </a:solidFill>
                <a:latin typeface="Arial"/>
                <a:ea typeface="Arial"/>
              </a:defRPr>
            </a:lvl5pPr>
          </a:lstStyle>
          <a:p>
            <a:pPr marL="0" lvl="0" indent="0" algn="r" defTabSz="609555"/>
            <a:fld id="{038A6AB4-5F87-45F9-A0C2-53108FE3B773}" type="slidenum">
              <a:rPr lang="en-US" sz="800" b="0" i="0">
                <a:solidFill>
                  <a:schemeClr val="bg1"/>
                </a:solidFill>
                <a:latin typeface="Gill Sans MT"/>
              </a:rPr>
              <a:pPr marL="0" lvl="0" indent="0" algn="r" defTabSz="609555"/>
              <a:t>‹Nr.›</a:t>
            </a:fld>
            <a:endParaRPr lang="en-US" sz="800" b="0" i="0">
              <a:solidFill>
                <a:schemeClr val="bg1"/>
              </a:solidFill>
              <a:latin typeface="Gill Sans MT"/>
            </a:endParaRPr>
          </a:p>
        </p:txBody>
      </p:sp>
      <p:pic>
        <p:nvPicPr>
          <p:cNvPr id="6" name="Picture 5" descr="A picture containing text, outdoor, sign, clipart&#10;&#10;Description automatically generated">
            <a:extLst>
              <a:ext uri="{FF2B5EF4-FFF2-40B4-BE49-F238E27FC236}">
                <a16:creationId xmlns:a16="http://schemas.microsoft.com/office/drawing/2014/main" id="{AC5DF8E8-0E8D-7BF2-E3AE-8C10B5013B5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2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483133" y="379666"/>
            <a:ext cx="1191187" cy="407609"/>
          </a:xfrm>
          <a:prstGeom prst="rect">
            <a:avLst/>
          </a:prstGeom>
        </p:spPr>
      </p:pic>
      <p:sp>
        <p:nvSpPr>
          <p:cNvPr id="9" name="TextBox 23">
            <a:extLst>
              <a:ext uri="{FF2B5EF4-FFF2-40B4-BE49-F238E27FC236}">
                <a16:creationId xmlns:a16="http://schemas.microsoft.com/office/drawing/2014/main" id="{46E0238C-AA2C-7CBC-D02C-8B3D8CC2CAA5}"/>
              </a:ext>
            </a:extLst>
          </p:cNvPr>
          <p:cNvSpPr/>
          <p:nvPr userDrawn="1"/>
        </p:nvSpPr>
        <p:spPr>
          <a:xfrm>
            <a:off x="702128" y="6542007"/>
            <a:ext cx="4527549" cy="137160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wrap="square" lIns="0" tIns="0" rIns="0" bIns="0">
            <a:noAutofit/>
          </a:bodyPr>
          <a:lstStyle>
            <a:lvl1pPr marL="0" indent="0" algn="l" defTabSz="455612" rtl="0" eaLnBrk="1" hangingPunct="1">
              <a:buNone/>
              <a:defRPr lang="en-US" altLang="en-US" sz="1800">
                <a:solidFill>
                  <a:schemeClr val="tx1"/>
                </a:solidFill>
                <a:latin typeface="Arial"/>
                <a:ea typeface="Arial"/>
              </a:defRPr>
            </a:lvl1pPr>
            <a:lvl2pPr marL="455612" indent="0" algn="l" defTabSz="455612" rtl="0" eaLnBrk="1" hangingPunct="1">
              <a:buNone/>
              <a:defRPr lang="en-US" altLang="en-US" sz="1800">
                <a:solidFill>
                  <a:schemeClr val="tx1"/>
                </a:solidFill>
                <a:latin typeface="Arial"/>
                <a:ea typeface="Arial"/>
              </a:defRPr>
            </a:lvl2pPr>
            <a:lvl3pPr marL="912812" indent="0" algn="l" defTabSz="455612" rtl="0" eaLnBrk="1" hangingPunct="1">
              <a:buNone/>
              <a:defRPr lang="en-US" altLang="en-US" sz="1800">
                <a:solidFill>
                  <a:schemeClr val="tx1"/>
                </a:solidFill>
                <a:latin typeface="Arial"/>
                <a:ea typeface="Arial"/>
              </a:defRPr>
            </a:lvl3pPr>
            <a:lvl4pPr marL="1370012" indent="0" algn="l" defTabSz="455612" rtl="0" eaLnBrk="1" hangingPunct="1">
              <a:buNone/>
              <a:defRPr lang="en-US" altLang="en-US" sz="1800">
                <a:solidFill>
                  <a:schemeClr val="tx1"/>
                </a:solidFill>
                <a:latin typeface="Arial"/>
                <a:ea typeface="Arial"/>
              </a:defRPr>
            </a:lvl4pPr>
            <a:lvl5pPr marL="1827212" indent="0" algn="l" defTabSz="455612" rtl="0" eaLnBrk="1" hangingPunct="1">
              <a:buNone/>
              <a:defRPr lang="en-US" altLang="en-US" sz="1800">
                <a:solidFill>
                  <a:schemeClr val="tx1"/>
                </a:solidFill>
                <a:latin typeface="Arial"/>
                <a:ea typeface="Arial"/>
              </a:defRPr>
            </a:lvl5pPr>
          </a:lstStyle>
          <a:p>
            <a:pPr lvl="0"/>
            <a:r>
              <a:rPr lang="en-GB" sz="800" b="0" i="0" dirty="0">
                <a:solidFill>
                  <a:schemeClr val="bg1"/>
                </a:solidFill>
                <a:latin typeface="Gill Sans MT" panose="020B0502020104020203" pitchFamily="34" charset="77"/>
              </a:rPr>
              <a:t>HARMAN INTERNATIONAL. COPYRIGHT 2024</a:t>
            </a:r>
            <a:endParaRPr lang="en-US" sz="800" b="0" i="0" dirty="0">
              <a:solidFill>
                <a:schemeClr val="bg1"/>
              </a:solidFill>
              <a:latin typeface="Gill Sans MT" panose="020B0502020104020203" pitchFamily="34" charset="77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6769620-839F-4AC6-6BDF-08668831F00A}"/>
              </a:ext>
            </a:extLst>
          </p:cNvPr>
          <p:cNvCxnSpPr>
            <a:cxnSpLocks/>
          </p:cNvCxnSpPr>
          <p:nvPr userDrawn="1"/>
        </p:nvCxnSpPr>
        <p:spPr>
          <a:xfrm>
            <a:off x="704851" y="6319453"/>
            <a:ext cx="107823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97D33CB-6BAC-7B86-D608-7B35B0423629}"/>
              </a:ext>
            </a:extLst>
          </p:cNvPr>
          <p:cNvCxnSpPr>
            <a:cxnSpLocks/>
          </p:cNvCxnSpPr>
          <p:nvPr userDrawn="1"/>
        </p:nvCxnSpPr>
        <p:spPr>
          <a:xfrm>
            <a:off x="1909313" y="565484"/>
            <a:ext cx="837211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Graphic 5">
            <a:extLst>
              <a:ext uri="{FF2B5EF4-FFF2-40B4-BE49-F238E27FC236}">
                <a16:creationId xmlns:a16="http://schemas.microsoft.com/office/drawing/2014/main" id="{F738A64B-C761-BD4C-4CCD-CCB79F5D866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643731" y="4688956"/>
            <a:ext cx="548640" cy="548640"/>
          </a:xfrm>
          <a:prstGeom prst="rect">
            <a:avLst/>
          </a:prstGeom>
        </p:spPr>
      </p:pic>
      <p:pic>
        <p:nvPicPr>
          <p:cNvPr id="4" name="Graphic 7">
            <a:extLst>
              <a:ext uri="{FF2B5EF4-FFF2-40B4-BE49-F238E27FC236}">
                <a16:creationId xmlns:a16="http://schemas.microsoft.com/office/drawing/2014/main" id="{7C492C2B-B7A2-98FD-7C0B-7D5CE3754472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577869" y="1771145"/>
            <a:ext cx="548640" cy="548640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627F8E0-273D-8C15-AE46-C18ADE25A9A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514600" y="1908175"/>
            <a:ext cx="7583488" cy="1282700"/>
          </a:xfrm>
          <a:prstGeom prst="rect">
            <a:avLst/>
          </a:prstGeom>
        </p:spPr>
        <p:txBody>
          <a:bodyPr/>
          <a:lstStyle>
            <a:lvl1pPr>
              <a:defRPr kumimoji="0" lang="en-DE" altLang="en-US" sz="4800" b="1" i="0" u="none" strike="noStrike" kern="0" cap="all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Century Gothic" panose="020B0502020202020204" pitchFamily="34" charset="0"/>
                <a:cs typeface="Arial"/>
              </a:defRPr>
            </a:lvl1pPr>
          </a:lstStyle>
          <a:p>
            <a:pPr lvl="0"/>
            <a:r>
              <a:rPr lang="en-GB"/>
              <a:t>HEALINE HEADLINE</a:t>
            </a:r>
            <a:endParaRPr lang="en-DE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9D292ABE-49E8-1ABB-C8F4-C2758AF2181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514601" y="3021552"/>
            <a:ext cx="7583487" cy="745379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/>
              <a:t>Insert Short Description here…</a:t>
            </a:r>
            <a:endParaRPr lang="en-DE"/>
          </a:p>
        </p:txBody>
      </p:sp>
      <p:pic>
        <p:nvPicPr>
          <p:cNvPr id="7" name="Grafik 6" descr="Ein Bild, das Feuerwerk, Dunkelheit enthält.&#10;&#10;Automatisch generierte Beschreibung">
            <a:extLst>
              <a:ext uri="{FF2B5EF4-FFF2-40B4-BE49-F238E27FC236}">
                <a16:creationId xmlns:a16="http://schemas.microsoft.com/office/drawing/2014/main" id="{82F80C0F-BBF8-D1B5-C5DE-BADF0F896210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lum bright="70000" contrast="-70000"/>
          </a:blip>
          <a:stretch>
            <a:fillRect/>
          </a:stretch>
        </p:blipFill>
        <p:spPr>
          <a:xfrm>
            <a:off x="553758" y="379261"/>
            <a:ext cx="1191187" cy="354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495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u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0DFB944-4AF9-6AAA-9381-045EE2814BB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377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DE" sz="1200">
              <a:solidFill>
                <a:schemeClr val="bg1"/>
              </a:solidFill>
            </a:endParaRPr>
          </a:p>
        </p:txBody>
      </p:sp>
      <p:sp>
        <p:nvSpPr>
          <p:cNvPr id="2" name="Date Placeholder 1" hidden="1">
            <a:extLst>
              <a:ext uri="{FF2B5EF4-FFF2-40B4-BE49-F238E27FC236}">
                <a16:creationId xmlns:a16="http://schemas.microsoft.com/office/drawing/2014/main" id="{B2480A98-B2FE-DF0A-347B-5037BDDDE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75980-1E8B-482A-BFE5-304B41CC6F2A}" type="datetime1">
              <a:rPr lang="en-GB" smtClean="0"/>
              <a:t>24/09/2024</a:t>
            </a:fld>
            <a:endParaRPr lang="en-GB"/>
          </a:p>
        </p:txBody>
      </p:sp>
      <p:sp>
        <p:nvSpPr>
          <p:cNvPr id="10" name="Slide Number Placeholder 12">
            <a:extLst>
              <a:ext uri="{FF2B5EF4-FFF2-40B4-BE49-F238E27FC236}">
                <a16:creationId xmlns:a16="http://schemas.microsoft.com/office/drawing/2014/main" id="{DB69AE04-1388-E20E-B802-2028B3BA7A8C}"/>
              </a:ext>
            </a:extLst>
          </p:cNvPr>
          <p:cNvSpPr/>
          <p:nvPr userDrawn="1"/>
        </p:nvSpPr>
        <p:spPr>
          <a:xfrm>
            <a:off x="11192405" y="6527761"/>
            <a:ext cx="632883" cy="138499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lIns="0" tIns="0" rIns="0" bIns="0" anchor="t" anchorCtr="0">
            <a:noAutofit/>
          </a:bodyPr>
          <a:lstStyle>
            <a:lvl1pPr marL="0" indent="0" algn="l" defTabSz="455612" rtl="0" eaLnBrk="1" hangingPunct="1">
              <a:buNone/>
              <a:defRPr lang="en-US" altLang="en-US" sz="1800">
                <a:solidFill>
                  <a:schemeClr val="tx1"/>
                </a:solidFill>
                <a:latin typeface="Arial"/>
                <a:ea typeface="Arial"/>
              </a:defRPr>
            </a:lvl1pPr>
            <a:lvl2pPr marL="455612" indent="0" algn="l" defTabSz="455612" rtl="0" eaLnBrk="1" hangingPunct="1">
              <a:buNone/>
              <a:defRPr lang="en-US" altLang="en-US" sz="1800">
                <a:solidFill>
                  <a:schemeClr val="tx1"/>
                </a:solidFill>
                <a:latin typeface="Arial"/>
                <a:ea typeface="Arial"/>
              </a:defRPr>
            </a:lvl2pPr>
            <a:lvl3pPr marL="912812" indent="0" algn="l" defTabSz="455612" rtl="0" eaLnBrk="1" hangingPunct="1">
              <a:buNone/>
              <a:defRPr lang="en-US" altLang="en-US" sz="1800">
                <a:solidFill>
                  <a:schemeClr val="tx1"/>
                </a:solidFill>
                <a:latin typeface="Arial"/>
                <a:ea typeface="Arial"/>
              </a:defRPr>
            </a:lvl3pPr>
            <a:lvl4pPr marL="1370012" indent="0" algn="l" defTabSz="455612" rtl="0" eaLnBrk="1" hangingPunct="1">
              <a:buNone/>
              <a:defRPr lang="en-US" altLang="en-US" sz="1800">
                <a:solidFill>
                  <a:schemeClr val="tx1"/>
                </a:solidFill>
                <a:latin typeface="Arial"/>
                <a:ea typeface="Arial"/>
              </a:defRPr>
            </a:lvl4pPr>
            <a:lvl5pPr marL="1827212" indent="0" algn="l" defTabSz="455612" rtl="0" eaLnBrk="1" hangingPunct="1">
              <a:buNone/>
              <a:defRPr lang="en-US" altLang="en-US" sz="1800">
                <a:solidFill>
                  <a:schemeClr val="tx1"/>
                </a:solidFill>
                <a:latin typeface="Arial"/>
                <a:ea typeface="Arial"/>
              </a:defRPr>
            </a:lvl5pPr>
          </a:lstStyle>
          <a:p>
            <a:pPr marL="0" lvl="0" indent="0" algn="r" defTabSz="609555"/>
            <a:fld id="{038A6AB4-5F87-45F9-A0C2-53108FE3B773}" type="slidenum">
              <a:rPr lang="en-US" sz="800" b="0" i="0">
                <a:solidFill>
                  <a:schemeClr val="bg1"/>
                </a:solidFill>
                <a:latin typeface="Gill Sans MT"/>
              </a:rPr>
              <a:pPr marL="0" lvl="0" indent="0" algn="r" defTabSz="609555"/>
              <a:t>‹Nr.›</a:t>
            </a:fld>
            <a:endParaRPr lang="en-US" sz="800" b="0" i="0">
              <a:solidFill>
                <a:schemeClr val="bg1"/>
              </a:solidFill>
              <a:latin typeface="Gill Sans MT"/>
            </a:endParaRPr>
          </a:p>
        </p:txBody>
      </p:sp>
      <p:pic>
        <p:nvPicPr>
          <p:cNvPr id="6" name="Picture 5" descr="A picture containing text, outdoor, sign, clipart&#10;&#10;Description automatically generated">
            <a:extLst>
              <a:ext uri="{FF2B5EF4-FFF2-40B4-BE49-F238E27FC236}">
                <a16:creationId xmlns:a16="http://schemas.microsoft.com/office/drawing/2014/main" id="{AC5DF8E8-0E8D-7BF2-E3AE-8C10B5013B5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2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483133" y="379666"/>
            <a:ext cx="1191187" cy="407609"/>
          </a:xfrm>
          <a:prstGeom prst="rect">
            <a:avLst/>
          </a:prstGeom>
        </p:spPr>
      </p:pic>
      <p:sp>
        <p:nvSpPr>
          <p:cNvPr id="9" name="TextBox 23">
            <a:extLst>
              <a:ext uri="{FF2B5EF4-FFF2-40B4-BE49-F238E27FC236}">
                <a16:creationId xmlns:a16="http://schemas.microsoft.com/office/drawing/2014/main" id="{46E0238C-AA2C-7CBC-D02C-8B3D8CC2CAA5}"/>
              </a:ext>
            </a:extLst>
          </p:cNvPr>
          <p:cNvSpPr/>
          <p:nvPr userDrawn="1"/>
        </p:nvSpPr>
        <p:spPr>
          <a:xfrm>
            <a:off x="702128" y="6542007"/>
            <a:ext cx="4527549" cy="137160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wrap="square" lIns="0" tIns="0" rIns="0" bIns="0">
            <a:noAutofit/>
          </a:bodyPr>
          <a:lstStyle>
            <a:lvl1pPr marL="0" indent="0" algn="l" defTabSz="455612" rtl="0" eaLnBrk="1" hangingPunct="1">
              <a:buNone/>
              <a:defRPr lang="en-US" altLang="en-US" sz="1800">
                <a:solidFill>
                  <a:schemeClr val="tx1"/>
                </a:solidFill>
                <a:latin typeface="Arial"/>
                <a:ea typeface="Arial"/>
              </a:defRPr>
            </a:lvl1pPr>
            <a:lvl2pPr marL="455612" indent="0" algn="l" defTabSz="455612" rtl="0" eaLnBrk="1" hangingPunct="1">
              <a:buNone/>
              <a:defRPr lang="en-US" altLang="en-US" sz="1800">
                <a:solidFill>
                  <a:schemeClr val="tx1"/>
                </a:solidFill>
                <a:latin typeface="Arial"/>
                <a:ea typeface="Arial"/>
              </a:defRPr>
            </a:lvl2pPr>
            <a:lvl3pPr marL="912812" indent="0" algn="l" defTabSz="455612" rtl="0" eaLnBrk="1" hangingPunct="1">
              <a:buNone/>
              <a:defRPr lang="en-US" altLang="en-US" sz="1800">
                <a:solidFill>
                  <a:schemeClr val="tx1"/>
                </a:solidFill>
                <a:latin typeface="Arial"/>
                <a:ea typeface="Arial"/>
              </a:defRPr>
            </a:lvl3pPr>
            <a:lvl4pPr marL="1370012" indent="0" algn="l" defTabSz="455612" rtl="0" eaLnBrk="1" hangingPunct="1">
              <a:buNone/>
              <a:defRPr lang="en-US" altLang="en-US" sz="1800">
                <a:solidFill>
                  <a:schemeClr val="tx1"/>
                </a:solidFill>
                <a:latin typeface="Arial"/>
                <a:ea typeface="Arial"/>
              </a:defRPr>
            </a:lvl4pPr>
            <a:lvl5pPr marL="1827212" indent="0" algn="l" defTabSz="455612" rtl="0" eaLnBrk="1" hangingPunct="1">
              <a:buNone/>
              <a:defRPr lang="en-US" altLang="en-US" sz="1800">
                <a:solidFill>
                  <a:schemeClr val="tx1"/>
                </a:solidFill>
                <a:latin typeface="Arial"/>
                <a:ea typeface="Arial"/>
              </a:defRPr>
            </a:lvl5pPr>
          </a:lstStyle>
          <a:p>
            <a:pPr lvl="0"/>
            <a:r>
              <a:rPr lang="en-GB" sz="800" b="0" i="0" dirty="0">
                <a:solidFill>
                  <a:schemeClr val="bg1"/>
                </a:solidFill>
                <a:latin typeface="Gill Sans MT" panose="020B0502020104020203" pitchFamily="34" charset="77"/>
              </a:rPr>
              <a:t>HARMAN INTERNATIONAL. COPYRIGHT 2024</a:t>
            </a:r>
            <a:endParaRPr lang="en-US" sz="800" b="0" i="0" dirty="0">
              <a:solidFill>
                <a:schemeClr val="bg1"/>
              </a:solidFill>
              <a:latin typeface="Gill Sans MT" panose="020B0502020104020203" pitchFamily="34" charset="77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6769620-839F-4AC6-6BDF-08668831F00A}"/>
              </a:ext>
            </a:extLst>
          </p:cNvPr>
          <p:cNvCxnSpPr>
            <a:cxnSpLocks/>
          </p:cNvCxnSpPr>
          <p:nvPr userDrawn="1"/>
        </p:nvCxnSpPr>
        <p:spPr>
          <a:xfrm>
            <a:off x="704851" y="6319453"/>
            <a:ext cx="107823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97D33CB-6BAC-7B86-D608-7B35B0423629}"/>
              </a:ext>
            </a:extLst>
          </p:cNvPr>
          <p:cNvCxnSpPr>
            <a:cxnSpLocks/>
          </p:cNvCxnSpPr>
          <p:nvPr userDrawn="1"/>
        </p:nvCxnSpPr>
        <p:spPr>
          <a:xfrm>
            <a:off x="1903562" y="565484"/>
            <a:ext cx="837786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1D390DCC-972C-A004-37B9-FF6CC69D2F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6166" y="866775"/>
            <a:ext cx="3279085" cy="407988"/>
          </a:xfrm>
          <a:prstGeom prst="rect">
            <a:avLst/>
          </a:prstGeom>
        </p:spPr>
        <p:txBody>
          <a:bodyPr/>
          <a:lstStyle>
            <a:lvl1pPr>
              <a:defRPr sz="18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/>
              <a:t>Insert Sub Header Here</a:t>
            </a:r>
            <a:endParaRPr lang="en-DE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A3231251-0FBC-7601-C87C-A3E48A8435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2770" y="1130301"/>
            <a:ext cx="9819807" cy="585788"/>
          </a:xfrm>
          <a:prstGeom prst="rect">
            <a:avLst/>
          </a:prstGeom>
        </p:spPr>
        <p:txBody>
          <a:bodyPr/>
          <a:lstStyle>
            <a:lvl1pPr>
              <a:defRPr sz="2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/>
              <a:t>Insert Headline Here</a:t>
            </a:r>
            <a:endParaRPr lang="en-DE"/>
          </a:p>
        </p:txBody>
      </p:sp>
      <p:pic>
        <p:nvPicPr>
          <p:cNvPr id="3" name="Grafik 2" descr="Ein Bild, das Feuerwerk, Dunkelheit enthält.&#10;&#10;Automatisch generierte Beschreibung">
            <a:extLst>
              <a:ext uri="{FF2B5EF4-FFF2-40B4-BE49-F238E27FC236}">
                <a16:creationId xmlns:a16="http://schemas.microsoft.com/office/drawing/2014/main" id="{2085E17E-94E5-AB03-721E-77030D74762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lum bright="70000" contrast="-70000"/>
          </a:blip>
          <a:stretch>
            <a:fillRect/>
          </a:stretch>
        </p:blipFill>
        <p:spPr>
          <a:xfrm>
            <a:off x="553758" y="379261"/>
            <a:ext cx="1191187" cy="354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30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EW MAST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8D7651C-CB3A-C772-DFC0-7024986EC744}"/>
              </a:ext>
            </a:extLst>
          </p:cNvPr>
          <p:cNvCxnSpPr>
            <a:cxnSpLocks/>
          </p:cNvCxnSpPr>
          <p:nvPr userDrawn="1"/>
        </p:nvCxnSpPr>
        <p:spPr>
          <a:xfrm>
            <a:off x="1909313" y="565484"/>
            <a:ext cx="9577838" cy="0"/>
          </a:xfrm>
          <a:prstGeom prst="line">
            <a:avLst/>
          </a:prstGeom>
          <a:ln>
            <a:solidFill>
              <a:srgbClr val="0037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12">
            <a:extLst>
              <a:ext uri="{FF2B5EF4-FFF2-40B4-BE49-F238E27FC236}">
                <a16:creationId xmlns:a16="http://schemas.microsoft.com/office/drawing/2014/main" id="{842E0420-93DA-87B6-1959-CBC714D7594D}"/>
              </a:ext>
            </a:extLst>
          </p:cNvPr>
          <p:cNvSpPr/>
          <p:nvPr userDrawn="1"/>
        </p:nvSpPr>
        <p:spPr>
          <a:xfrm>
            <a:off x="11192405" y="6527761"/>
            <a:ext cx="632883" cy="138499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lIns="0" tIns="0" rIns="0" bIns="0" anchor="t" anchorCtr="0">
            <a:noAutofit/>
          </a:bodyPr>
          <a:lstStyle>
            <a:lvl1pPr marL="0" indent="0" algn="l" defTabSz="455612" rtl="0" eaLnBrk="1" hangingPunct="1">
              <a:buNone/>
              <a:defRPr lang="en-US" altLang="en-US" sz="1800">
                <a:solidFill>
                  <a:schemeClr val="tx1"/>
                </a:solidFill>
                <a:latin typeface="Arial"/>
                <a:ea typeface="Arial"/>
              </a:defRPr>
            </a:lvl1pPr>
            <a:lvl2pPr marL="455612" indent="0" algn="l" defTabSz="455612" rtl="0" eaLnBrk="1" hangingPunct="1">
              <a:buNone/>
              <a:defRPr lang="en-US" altLang="en-US" sz="1800">
                <a:solidFill>
                  <a:schemeClr val="tx1"/>
                </a:solidFill>
                <a:latin typeface="Arial"/>
                <a:ea typeface="Arial"/>
              </a:defRPr>
            </a:lvl2pPr>
            <a:lvl3pPr marL="912812" indent="0" algn="l" defTabSz="455612" rtl="0" eaLnBrk="1" hangingPunct="1">
              <a:buNone/>
              <a:defRPr lang="en-US" altLang="en-US" sz="1800">
                <a:solidFill>
                  <a:schemeClr val="tx1"/>
                </a:solidFill>
                <a:latin typeface="Arial"/>
                <a:ea typeface="Arial"/>
              </a:defRPr>
            </a:lvl3pPr>
            <a:lvl4pPr marL="1370012" indent="0" algn="l" defTabSz="455612" rtl="0" eaLnBrk="1" hangingPunct="1">
              <a:buNone/>
              <a:defRPr lang="en-US" altLang="en-US" sz="1800">
                <a:solidFill>
                  <a:schemeClr val="tx1"/>
                </a:solidFill>
                <a:latin typeface="Arial"/>
                <a:ea typeface="Arial"/>
              </a:defRPr>
            </a:lvl4pPr>
            <a:lvl5pPr marL="1827212" indent="0" algn="l" defTabSz="455612" rtl="0" eaLnBrk="1" hangingPunct="1">
              <a:buNone/>
              <a:defRPr lang="en-US" altLang="en-US" sz="1800">
                <a:solidFill>
                  <a:schemeClr val="tx1"/>
                </a:solidFill>
                <a:latin typeface="Arial"/>
                <a:ea typeface="Arial"/>
              </a:defRPr>
            </a:lvl5pPr>
          </a:lstStyle>
          <a:p>
            <a:pPr marL="0" lvl="0" indent="0" algn="r" defTabSz="609555"/>
            <a:fld id="{038A6AB4-5F87-45F9-A0C2-53108FE3B773}" type="slidenum">
              <a:rPr lang="en-US" sz="800" b="0" i="0" noProof="0">
                <a:solidFill>
                  <a:schemeClr val="tx1">
                    <a:lumMod val="50000"/>
                    <a:lumOff val="50000"/>
                  </a:schemeClr>
                </a:solidFill>
                <a:latin typeface="Gill Sans MT"/>
              </a:rPr>
              <a:pPr marL="0" lvl="0" indent="0" algn="r" defTabSz="609555"/>
              <a:t>‹Nr.›</a:t>
            </a:fld>
            <a:endParaRPr lang="en-US" sz="800" b="0" i="0" noProof="0" dirty="0">
              <a:solidFill>
                <a:schemeClr val="tx1">
                  <a:lumMod val="50000"/>
                  <a:lumOff val="50000"/>
                </a:schemeClr>
              </a:solidFill>
              <a:latin typeface="Gill Sans MT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31E8B61-7B6C-B52D-6445-2BD1FB09AC6B}"/>
              </a:ext>
            </a:extLst>
          </p:cNvPr>
          <p:cNvGrpSpPr/>
          <p:nvPr userDrawn="1"/>
        </p:nvGrpSpPr>
        <p:grpSpPr>
          <a:xfrm>
            <a:off x="3884509" y="228248"/>
            <a:ext cx="8307491" cy="665437"/>
            <a:chOff x="3884509" y="251251"/>
            <a:chExt cx="8307491" cy="665437"/>
          </a:xfrm>
          <a:solidFill>
            <a:srgbClr val="003774"/>
          </a:solidFill>
        </p:grpSpPr>
        <p:sp>
          <p:nvSpPr>
            <p:cNvPr id="7" name="Teardrop 6">
              <a:extLst>
                <a:ext uri="{FF2B5EF4-FFF2-40B4-BE49-F238E27FC236}">
                  <a16:creationId xmlns:a16="http://schemas.microsoft.com/office/drawing/2014/main" id="{F3F23183-CFB3-C102-FF06-AC0C89888903}"/>
                </a:ext>
              </a:extLst>
            </p:cNvPr>
            <p:cNvSpPr/>
            <p:nvPr/>
          </p:nvSpPr>
          <p:spPr>
            <a:xfrm rot="16200000" flipV="1">
              <a:off x="11528345" y="253031"/>
              <a:ext cx="665436" cy="661875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noProof="0" dirty="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628E832-2A05-AFB4-1E21-FA24B6342C67}"/>
                </a:ext>
              </a:extLst>
            </p:cNvPr>
            <p:cNvSpPr/>
            <p:nvPr/>
          </p:nvSpPr>
          <p:spPr>
            <a:xfrm rot="5400000" flipV="1">
              <a:off x="3884509" y="251251"/>
              <a:ext cx="665436" cy="66543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noProof="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D849689-D1CA-E326-9FE4-A6F4A5989312}"/>
                </a:ext>
              </a:extLst>
            </p:cNvPr>
            <p:cNvSpPr/>
            <p:nvPr userDrawn="1"/>
          </p:nvSpPr>
          <p:spPr>
            <a:xfrm>
              <a:off x="4221126" y="251252"/>
              <a:ext cx="7652885" cy="665436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600" b="1" i="0" noProof="0" dirty="0">
                <a:latin typeface="Century Gothic" panose="020B0502020202020204" pitchFamily="34" charset="0"/>
              </a:endParaRPr>
            </a:p>
          </p:txBody>
        </p:sp>
        <p:pic>
          <p:nvPicPr>
            <p:cNvPr id="11" name="Graphic 10" descr="Bell with solid fill">
              <a:extLst>
                <a:ext uri="{FF2B5EF4-FFF2-40B4-BE49-F238E27FC236}">
                  <a16:creationId xmlns:a16="http://schemas.microsoft.com/office/drawing/2014/main" id="{1442312A-18C1-8B85-4460-47B76734EAA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053449" y="414647"/>
              <a:ext cx="327164" cy="327162"/>
            </a:xfrm>
            <a:prstGeom prst="rect">
              <a:avLst/>
            </a:prstGeom>
          </p:spPr>
        </p:pic>
        <p:pic>
          <p:nvPicPr>
            <p:cNvPr id="12" name="Picture 11" descr="A picture containing text, outdoor, sign, clipart&#10;&#10;Description automatically generated">
              <a:extLst>
                <a:ext uri="{FF2B5EF4-FFF2-40B4-BE49-F238E27FC236}">
                  <a16:creationId xmlns:a16="http://schemas.microsoft.com/office/drawing/2014/main" id="{7406A8D8-8273-AE8F-99B1-A661BDDE341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25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40000" contrast="-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0483134" y="379665"/>
              <a:ext cx="1191186" cy="407609"/>
            </a:xfrm>
            <a:prstGeom prst="rect">
              <a:avLst/>
            </a:prstGeom>
            <a:grpFill/>
          </p:spPr>
        </p:pic>
      </p:grp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AF4049FB-6E46-799A-D35D-CDB0964C773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16400" y="356409"/>
            <a:ext cx="6070600" cy="407987"/>
          </a:xfrm>
          <a:prstGeom prst="rect">
            <a:avLst/>
          </a:prstGeom>
        </p:spPr>
        <p:txBody>
          <a:bodyPr anchor="ctr"/>
          <a:lstStyle>
            <a:lvl1pPr>
              <a:defRPr sz="16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noProof="0" dirty="0"/>
              <a:t>INSERT MAIN MESSAGE HERE</a:t>
            </a:r>
          </a:p>
        </p:txBody>
      </p:sp>
      <p:sp>
        <p:nvSpPr>
          <p:cNvPr id="23" name="TextBox 23">
            <a:extLst>
              <a:ext uri="{FF2B5EF4-FFF2-40B4-BE49-F238E27FC236}">
                <a16:creationId xmlns:a16="http://schemas.microsoft.com/office/drawing/2014/main" id="{F69072A9-E143-236D-4E53-430A4553A947}"/>
              </a:ext>
            </a:extLst>
          </p:cNvPr>
          <p:cNvSpPr/>
          <p:nvPr userDrawn="1"/>
        </p:nvSpPr>
        <p:spPr>
          <a:xfrm>
            <a:off x="702128" y="6542007"/>
            <a:ext cx="4527549" cy="137160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wrap="square" lIns="0" tIns="0" rIns="0" bIns="0">
            <a:noAutofit/>
          </a:bodyPr>
          <a:lstStyle>
            <a:lvl1pPr marL="0" indent="0" algn="l" defTabSz="455612" rtl="0" eaLnBrk="1" hangingPunct="1">
              <a:buNone/>
              <a:defRPr lang="en-US" altLang="en-US" sz="1800">
                <a:solidFill>
                  <a:schemeClr val="tx1"/>
                </a:solidFill>
                <a:latin typeface="Arial"/>
                <a:ea typeface="Arial"/>
              </a:defRPr>
            </a:lvl1pPr>
            <a:lvl2pPr marL="455612" indent="0" algn="l" defTabSz="455612" rtl="0" eaLnBrk="1" hangingPunct="1">
              <a:buNone/>
              <a:defRPr lang="en-US" altLang="en-US" sz="1800">
                <a:solidFill>
                  <a:schemeClr val="tx1"/>
                </a:solidFill>
                <a:latin typeface="Arial"/>
                <a:ea typeface="Arial"/>
              </a:defRPr>
            </a:lvl2pPr>
            <a:lvl3pPr marL="912812" indent="0" algn="l" defTabSz="455612" rtl="0" eaLnBrk="1" hangingPunct="1">
              <a:buNone/>
              <a:defRPr lang="en-US" altLang="en-US" sz="1800">
                <a:solidFill>
                  <a:schemeClr val="tx1"/>
                </a:solidFill>
                <a:latin typeface="Arial"/>
                <a:ea typeface="Arial"/>
              </a:defRPr>
            </a:lvl3pPr>
            <a:lvl4pPr marL="1370012" indent="0" algn="l" defTabSz="455612" rtl="0" eaLnBrk="1" hangingPunct="1">
              <a:buNone/>
              <a:defRPr lang="en-US" altLang="en-US" sz="1800">
                <a:solidFill>
                  <a:schemeClr val="tx1"/>
                </a:solidFill>
                <a:latin typeface="Arial"/>
                <a:ea typeface="Arial"/>
              </a:defRPr>
            </a:lvl4pPr>
            <a:lvl5pPr marL="1827212" indent="0" algn="l" defTabSz="455612" rtl="0" eaLnBrk="1" hangingPunct="1">
              <a:buNone/>
              <a:defRPr lang="en-US" altLang="en-US" sz="1800">
                <a:solidFill>
                  <a:schemeClr val="tx1"/>
                </a:solidFill>
                <a:latin typeface="Arial"/>
                <a:ea typeface="Arial"/>
              </a:defRPr>
            </a:lvl5pPr>
          </a:lstStyle>
          <a:p>
            <a:pPr lvl="0"/>
            <a:r>
              <a:rPr lang="en-US" sz="800" b="0" i="0" noProof="0" dirty="0">
                <a:solidFill>
                  <a:schemeClr val="bg1">
                    <a:lumMod val="50000"/>
                  </a:schemeClr>
                </a:solidFill>
                <a:latin typeface="Gill Sans MT" panose="020B0502020104020203" pitchFamily="34" charset="77"/>
              </a:rPr>
              <a:t>HARMAN INTERNATIONAL. COPYRIGHT 2024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55A0295-EC9F-B19D-77A5-EC7D5146FF10}"/>
              </a:ext>
            </a:extLst>
          </p:cNvPr>
          <p:cNvCxnSpPr>
            <a:cxnSpLocks/>
          </p:cNvCxnSpPr>
          <p:nvPr userDrawn="1"/>
        </p:nvCxnSpPr>
        <p:spPr>
          <a:xfrm>
            <a:off x="704851" y="6319453"/>
            <a:ext cx="10782300" cy="0"/>
          </a:xfrm>
          <a:prstGeom prst="line">
            <a:avLst/>
          </a:prstGeom>
          <a:ln>
            <a:solidFill>
              <a:srgbClr val="0037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17">
            <a:extLst>
              <a:ext uri="{FF2B5EF4-FFF2-40B4-BE49-F238E27FC236}">
                <a16:creationId xmlns:a16="http://schemas.microsoft.com/office/drawing/2014/main" id="{BBDCA93B-D08B-EFD5-DED3-A2F96484C27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6166" y="815016"/>
            <a:ext cx="3279085" cy="407988"/>
          </a:xfrm>
          <a:prstGeom prst="rect">
            <a:avLst/>
          </a:prstGeom>
        </p:spPr>
        <p:txBody>
          <a:bodyPr/>
          <a:lstStyle>
            <a:lvl1pPr>
              <a:defRPr sz="16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noProof="0" dirty="0"/>
              <a:t>Insert Sub Header Here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4A5CDF09-1CA1-31AE-6877-E8B7ECBA710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2770" y="1078542"/>
            <a:ext cx="9819807" cy="445752"/>
          </a:xfrm>
          <a:prstGeom prst="rect">
            <a:avLst/>
          </a:prstGeom>
        </p:spPr>
        <p:txBody>
          <a:bodyPr/>
          <a:lstStyle>
            <a:lvl1pPr>
              <a:defRPr sz="20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noProof="0" dirty="0"/>
              <a:t>Insert Headline Here</a:t>
            </a:r>
          </a:p>
        </p:txBody>
      </p:sp>
      <p:pic>
        <p:nvPicPr>
          <p:cNvPr id="13" name="Grafik 12" descr="Ein Bild, das Feuerwerk, Dunkelheit enthält.&#10;&#10;Automatisch generierte Beschreibung">
            <a:extLst>
              <a:ext uri="{FF2B5EF4-FFF2-40B4-BE49-F238E27FC236}">
                <a16:creationId xmlns:a16="http://schemas.microsoft.com/office/drawing/2014/main" id="{676652AA-B07F-1007-DD82-97C1722E202A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53758" y="385012"/>
            <a:ext cx="1191187" cy="354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2103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615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EW MASTER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2">
            <a:extLst>
              <a:ext uri="{FF2B5EF4-FFF2-40B4-BE49-F238E27FC236}">
                <a16:creationId xmlns:a16="http://schemas.microsoft.com/office/drawing/2014/main" id="{842E0420-93DA-87B6-1959-CBC714D7594D}"/>
              </a:ext>
            </a:extLst>
          </p:cNvPr>
          <p:cNvSpPr/>
          <p:nvPr userDrawn="1"/>
        </p:nvSpPr>
        <p:spPr>
          <a:xfrm>
            <a:off x="11192405" y="6527761"/>
            <a:ext cx="632883" cy="138499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lIns="0" tIns="0" rIns="0" bIns="0" anchor="t" anchorCtr="0">
            <a:noAutofit/>
          </a:bodyPr>
          <a:lstStyle>
            <a:lvl1pPr marL="0" indent="0" algn="l" defTabSz="455612" rtl="0" eaLnBrk="1" hangingPunct="1">
              <a:buNone/>
              <a:defRPr lang="en-US" altLang="en-US" sz="1800">
                <a:solidFill>
                  <a:schemeClr val="tx1"/>
                </a:solidFill>
                <a:latin typeface="Arial"/>
                <a:ea typeface="Arial"/>
              </a:defRPr>
            </a:lvl1pPr>
            <a:lvl2pPr marL="455612" indent="0" algn="l" defTabSz="455612" rtl="0" eaLnBrk="1" hangingPunct="1">
              <a:buNone/>
              <a:defRPr lang="en-US" altLang="en-US" sz="1800">
                <a:solidFill>
                  <a:schemeClr val="tx1"/>
                </a:solidFill>
                <a:latin typeface="Arial"/>
                <a:ea typeface="Arial"/>
              </a:defRPr>
            </a:lvl2pPr>
            <a:lvl3pPr marL="912812" indent="0" algn="l" defTabSz="455612" rtl="0" eaLnBrk="1" hangingPunct="1">
              <a:buNone/>
              <a:defRPr lang="en-US" altLang="en-US" sz="1800">
                <a:solidFill>
                  <a:schemeClr val="tx1"/>
                </a:solidFill>
                <a:latin typeface="Arial"/>
                <a:ea typeface="Arial"/>
              </a:defRPr>
            </a:lvl3pPr>
            <a:lvl4pPr marL="1370012" indent="0" algn="l" defTabSz="455612" rtl="0" eaLnBrk="1" hangingPunct="1">
              <a:buNone/>
              <a:defRPr lang="en-US" altLang="en-US" sz="1800">
                <a:solidFill>
                  <a:schemeClr val="tx1"/>
                </a:solidFill>
                <a:latin typeface="Arial"/>
                <a:ea typeface="Arial"/>
              </a:defRPr>
            </a:lvl4pPr>
            <a:lvl5pPr marL="1827212" indent="0" algn="l" defTabSz="455612" rtl="0" eaLnBrk="1" hangingPunct="1">
              <a:buNone/>
              <a:defRPr lang="en-US" altLang="en-US" sz="1800">
                <a:solidFill>
                  <a:schemeClr val="tx1"/>
                </a:solidFill>
                <a:latin typeface="Arial"/>
                <a:ea typeface="Arial"/>
              </a:defRPr>
            </a:lvl5pPr>
          </a:lstStyle>
          <a:p>
            <a:pPr marL="0" lvl="0" indent="0" algn="r" defTabSz="609555"/>
            <a:fld id="{038A6AB4-5F87-45F9-A0C2-53108FE3B773}" type="slidenum">
              <a:rPr lang="en-US" sz="800" b="0" i="0" noProof="0">
                <a:solidFill>
                  <a:schemeClr val="tx1">
                    <a:lumMod val="50000"/>
                    <a:lumOff val="50000"/>
                  </a:schemeClr>
                </a:solidFill>
                <a:latin typeface="Gill Sans MT"/>
              </a:rPr>
              <a:pPr marL="0" lvl="0" indent="0" algn="r" defTabSz="609555"/>
              <a:t>‹Nr.›</a:t>
            </a:fld>
            <a:endParaRPr lang="en-US" sz="800" b="0" i="0" noProof="0" dirty="0">
              <a:solidFill>
                <a:schemeClr val="tx1">
                  <a:lumMod val="50000"/>
                  <a:lumOff val="50000"/>
                </a:schemeClr>
              </a:solidFill>
              <a:latin typeface="Gill Sans MT"/>
            </a:endParaRPr>
          </a:p>
        </p:txBody>
      </p:sp>
      <p:pic>
        <p:nvPicPr>
          <p:cNvPr id="3" name="Picture 2" descr="A picture containing text, outdoor, sign, clipart&#10;&#10;Description automatically generated">
            <a:extLst>
              <a:ext uri="{FF2B5EF4-FFF2-40B4-BE49-F238E27FC236}">
                <a16:creationId xmlns:a16="http://schemas.microsoft.com/office/drawing/2014/main" id="{316CDF55-FD50-F7BC-CC37-D50CC9841DB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83133" y="379666"/>
            <a:ext cx="1191187" cy="407609"/>
          </a:xfrm>
          <a:prstGeom prst="rect">
            <a:avLst/>
          </a:prstGeom>
        </p:spPr>
      </p:pic>
      <p:sp>
        <p:nvSpPr>
          <p:cNvPr id="9" name="TextBox 23">
            <a:extLst>
              <a:ext uri="{FF2B5EF4-FFF2-40B4-BE49-F238E27FC236}">
                <a16:creationId xmlns:a16="http://schemas.microsoft.com/office/drawing/2014/main" id="{71B15DDA-4CE1-FB7A-9AD1-3E7B342F5EF5}"/>
              </a:ext>
            </a:extLst>
          </p:cNvPr>
          <p:cNvSpPr/>
          <p:nvPr userDrawn="1"/>
        </p:nvSpPr>
        <p:spPr>
          <a:xfrm>
            <a:off x="702128" y="6542007"/>
            <a:ext cx="4527549" cy="137160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wrap="square" lIns="0" tIns="0" rIns="0" bIns="0">
            <a:noAutofit/>
          </a:bodyPr>
          <a:lstStyle>
            <a:lvl1pPr marL="0" indent="0" algn="l" defTabSz="455612" rtl="0" eaLnBrk="1" hangingPunct="1">
              <a:buNone/>
              <a:defRPr lang="en-US" altLang="en-US" sz="1800">
                <a:solidFill>
                  <a:schemeClr val="tx1"/>
                </a:solidFill>
                <a:latin typeface="Arial"/>
                <a:ea typeface="Arial"/>
              </a:defRPr>
            </a:lvl1pPr>
            <a:lvl2pPr marL="455612" indent="0" algn="l" defTabSz="455612" rtl="0" eaLnBrk="1" hangingPunct="1">
              <a:buNone/>
              <a:defRPr lang="en-US" altLang="en-US" sz="1800">
                <a:solidFill>
                  <a:schemeClr val="tx1"/>
                </a:solidFill>
                <a:latin typeface="Arial"/>
                <a:ea typeface="Arial"/>
              </a:defRPr>
            </a:lvl2pPr>
            <a:lvl3pPr marL="912812" indent="0" algn="l" defTabSz="455612" rtl="0" eaLnBrk="1" hangingPunct="1">
              <a:buNone/>
              <a:defRPr lang="en-US" altLang="en-US" sz="1800">
                <a:solidFill>
                  <a:schemeClr val="tx1"/>
                </a:solidFill>
                <a:latin typeface="Arial"/>
                <a:ea typeface="Arial"/>
              </a:defRPr>
            </a:lvl3pPr>
            <a:lvl4pPr marL="1370012" indent="0" algn="l" defTabSz="455612" rtl="0" eaLnBrk="1" hangingPunct="1">
              <a:buNone/>
              <a:defRPr lang="en-US" altLang="en-US" sz="1800">
                <a:solidFill>
                  <a:schemeClr val="tx1"/>
                </a:solidFill>
                <a:latin typeface="Arial"/>
                <a:ea typeface="Arial"/>
              </a:defRPr>
            </a:lvl4pPr>
            <a:lvl5pPr marL="1827212" indent="0" algn="l" defTabSz="455612" rtl="0" eaLnBrk="1" hangingPunct="1">
              <a:buNone/>
              <a:defRPr lang="en-US" altLang="en-US" sz="1800">
                <a:solidFill>
                  <a:schemeClr val="tx1"/>
                </a:solidFill>
                <a:latin typeface="Arial"/>
                <a:ea typeface="Arial"/>
              </a:defRPr>
            </a:lvl5pPr>
          </a:lstStyle>
          <a:p>
            <a:pPr lvl="0"/>
            <a:r>
              <a:rPr lang="en-US" sz="800" b="0" i="0" noProof="0" dirty="0">
                <a:solidFill>
                  <a:schemeClr val="bg1">
                    <a:lumMod val="50000"/>
                  </a:schemeClr>
                </a:solidFill>
                <a:latin typeface="Gill Sans MT" panose="020B0502020104020203" pitchFamily="34" charset="77"/>
              </a:rPr>
              <a:t>HARMAN INTERNATIONAL. COPYRIGHT 2024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F69C712-2C85-54AB-A510-EE3EAA6143FC}"/>
              </a:ext>
            </a:extLst>
          </p:cNvPr>
          <p:cNvCxnSpPr>
            <a:cxnSpLocks/>
          </p:cNvCxnSpPr>
          <p:nvPr userDrawn="1"/>
        </p:nvCxnSpPr>
        <p:spPr>
          <a:xfrm>
            <a:off x="704851" y="6319453"/>
            <a:ext cx="10782300" cy="0"/>
          </a:xfrm>
          <a:prstGeom prst="line">
            <a:avLst/>
          </a:prstGeom>
          <a:ln>
            <a:solidFill>
              <a:srgbClr val="0037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7470A33-6ADF-069F-1340-537D610D40FB}"/>
              </a:ext>
            </a:extLst>
          </p:cNvPr>
          <p:cNvCxnSpPr>
            <a:cxnSpLocks/>
          </p:cNvCxnSpPr>
          <p:nvPr userDrawn="1"/>
        </p:nvCxnSpPr>
        <p:spPr>
          <a:xfrm>
            <a:off x="1949570" y="565484"/>
            <a:ext cx="8331854" cy="0"/>
          </a:xfrm>
          <a:prstGeom prst="line">
            <a:avLst/>
          </a:prstGeom>
          <a:ln>
            <a:solidFill>
              <a:srgbClr val="0037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17">
            <a:extLst>
              <a:ext uri="{FF2B5EF4-FFF2-40B4-BE49-F238E27FC236}">
                <a16:creationId xmlns:a16="http://schemas.microsoft.com/office/drawing/2014/main" id="{D1DCCCD7-1006-0E53-793A-785ED4A718F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6166" y="786565"/>
            <a:ext cx="3279085" cy="407988"/>
          </a:xfrm>
          <a:prstGeom prst="rect">
            <a:avLst/>
          </a:prstGeom>
        </p:spPr>
        <p:txBody>
          <a:bodyPr/>
          <a:lstStyle>
            <a:lvl1pPr>
              <a:defRPr sz="16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noProof="0" dirty="0"/>
              <a:t>Insert Sub Header 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B71E129C-A114-163B-88A6-8C24171B19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2770" y="1050091"/>
            <a:ext cx="9819807" cy="489140"/>
          </a:xfrm>
          <a:prstGeom prst="rect">
            <a:avLst/>
          </a:prstGeom>
        </p:spPr>
        <p:txBody>
          <a:bodyPr/>
          <a:lstStyle>
            <a:lvl1pPr>
              <a:defRPr sz="20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noProof="0" dirty="0"/>
              <a:t>Insert Headline Here</a:t>
            </a:r>
          </a:p>
        </p:txBody>
      </p:sp>
      <p:pic>
        <p:nvPicPr>
          <p:cNvPr id="2" name="Grafik 1" descr="Ein Bild, das Feuerwerk, Dunkelheit enthält.&#10;&#10;Automatisch generierte Beschreibung">
            <a:extLst>
              <a:ext uri="{FF2B5EF4-FFF2-40B4-BE49-F238E27FC236}">
                <a16:creationId xmlns:a16="http://schemas.microsoft.com/office/drawing/2014/main" id="{4537C84E-DFCA-030A-B6FF-3EA15793008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53758" y="379261"/>
            <a:ext cx="1191187" cy="354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372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5710D50F-E1F5-D466-C092-6AEEE597C2B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7"/>
            </p:custDataLst>
            <p:extLst>
              <p:ext uri="{D42A27DB-BD31-4B8C-83A1-F6EECF244321}">
                <p14:modId xmlns:p14="http://schemas.microsoft.com/office/powerpoint/2010/main" val="6339233"/>
              </p:ext>
            </p:extLst>
          </p:nvPr>
        </p:nvGraphicFramePr>
        <p:xfrm>
          <a:off x="1589" y="1589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8" imgW="347" imgH="348" progId="TCLayout.ActiveDocument.1">
                  <p:embed/>
                </p:oleObj>
              </mc:Choice>
              <mc:Fallback>
                <p:oleObj name="think-cell Slide" r:id="rId8" imgW="347" imgH="348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5710D50F-E1F5-D466-C092-6AEEE597C2B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0" name="TextBox 23"/>
          <p:cNvSpPr/>
          <p:nvPr/>
        </p:nvSpPr>
        <p:spPr>
          <a:xfrm>
            <a:off x="702128" y="6542007"/>
            <a:ext cx="4527549" cy="137160"/>
          </a:xfrm>
          <a:prstGeom prst="rect">
            <a:avLst/>
          </a:prstGeom>
          <a:noFill/>
          <a:ln cap="flat">
            <a:noFill/>
            <a:prstDash val="solid"/>
            <a:round/>
            <a:headEnd type="none" w="med" len="med"/>
            <a:tailEnd type="none" w="med" len="med"/>
          </a:ln>
        </p:spPr>
        <p:txBody>
          <a:bodyPr wrap="square" lIns="0" tIns="0" rIns="0" bIns="0">
            <a:noAutofit/>
          </a:bodyPr>
          <a:lstStyle>
            <a:lvl1pPr marL="0" indent="0" algn="l" defTabSz="455612" rtl="0" eaLnBrk="1" hangingPunct="1">
              <a:buNone/>
              <a:defRPr lang="en-US" altLang="en-US" sz="1800">
                <a:solidFill>
                  <a:schemeClr val="tx1"/>
                </a:solidFill>
                <a:latin typeface="Arial"/>
                <a:ea typeface="Arial"/>
              </a:defRPr>
            </a:lvl1pPr>
            <a:lvl2pPr marL="455612" indent="0" algn="l" defTabSz="455612" rtl="0" eaLnBrk="1" hangingPunct="1">
              <a:buNone/>
              <a:defRPr lang="en-US" altLang="en-US" sz="1800">
                <a:solidFill>
                  <a:schemeClr val="tx1"/>
                </a:solidFill>
                <a:latin typeface="Arial"/>
                <a:ea typeface="Arial"/>
              </a:defRPr>
            </a:lvl2pPr>
            <a:lvl3pPr marL="912812" indent="0" algn="l" defTabSz="455612" rtl="0" eaLnBrk="1" hangingPunct="1">
              <a:buNone/>
              <a:defRPr lang="en-US" altLang="en-US" sz="1800">
                <a:solidFill>
                  <a:schemeClr val="tx1"/>
                </a:solidFill>
                <a:latin typeface="Arial"/>
                <a:ea typeface="Arial"/>
              </a:defRPr>
            </a:lvl3pPr>
            <a:lvl4pPr marL="1370012" indent="0" algn="l" defTabSz="455612" rtl="0" eaLnBrk="1" hangingPunct="1">
              <a:buNone/>
              <a:defRPr lang="en-US" altLang="en-US" sz="1800">
                <a:solidFill>
                  <a:schemeClr val="tx1"/>
                </a:solidFill>
                <a:latin typeface="Arial"/>
                <a:ea typeface="Arial"/>
              </a:defRPr>
            </a:lvl4pPr>
            <a:lvl5pPr marL="1827212" indent="0" algn="l" defTabSz="455612" rtl="0" eaLnBrk="1" hangingPunct="1">
              <a:buNone/>
              <a:defRPr lang="en-US" altLang="en-US" sz="1800">
                <a:solidFill>
                  <a:schemeClr val="tx1"/>
                </a:solidFill>
                <a:latin typeface="Arial"/>
                <a:ea typeface="Arial"/>
              </a:defRPr>
            </a:lvl5pPr>
          </a:lstStyle>
          <a:p>
            <a:pPr lvl="0"/>
            <a:r>
              <a:rPr lang="en-GB" sz="800" b="0" i="0" dirty="0">
                <a:solidFill>
                  <a:schemeClr val="bg1">
                    <a:lumMod val="50000"/>
                  </a:schemeClr>
                </a:solidFill>
                <a:latin typeface="Gill Sans MT" panose="020B0502020104020203" pitchFamily="34" charset="77"/>
              </a:rPr>
              <a:t>HARMAN INTERNATIONAL. COPYRIGHT 2024</a:t>
            </a:r>
            <a:endParaRPr lang="en-US" sz="800" b="0" i="0" dirty="0">
              <a:solidFill>
                <a:schemeClr val="bg1">
                  <a:lumMod val="50000"/>
                </a:schemeClr>
              </a:solidFill>
              <a:latin typeface="Gill Sans MT" panose="020B0502020104020203" pitchFamily="34" charset="7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369877-B3A6-26A5-A588-229E7F34FBBD}"/>
              </a:ext>
            </a:extLst>
          </p:cNvPr>
          <p:cNvSpPr txBox="1"/>
          <p:nvPr userDrawn="1"/>
        </p:nvSpPr>
        <p:spPr>
          <a:xfrm>
            <a:off x="625641" y="5300020"/>
            <a:ext cx="42351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i="0" u="none" strike="noStrike">
                <a:effectLst/>
                <a:latin typeface="Century Gothic" panose="020B0502020202020204" pitchFamily="34" charset="0"/>
              </a:rPr>
              <a:t>​</a:t>
            </a:r>
            <a:r>
              <a:rPr lang="de-DE" sz="1600" b="0" i="0" u="none" strike="noStrike">
                <a:effectLst/>
                <a:latin typeface="Century Gothic" panose="020B0502020202020204" pitchFamily="34" charset="0"/>
              </a:rPr>
              <a:t>​</a:t>
            </a:r>
            <a:endParaRPr lang="en-DE" sz="1600" b="0" i="0">
              <a:latin typeface="Century Gothic" panose="020B0502020202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05651EB-F9B6-9B18-F5E7-D76AB08D0B32}"/>
              </a:ext>
            </a:extLst>
          </p:cNvPr>
          <p:cNvCxnSpPr>
            <a:cxnSpLocks/>
          </p:cNvCxnSpPr>
          <p:nvPr userDrawn="1"/>
        </p:nvCxnSpPr>
        <p:spPr>
          <a:xfrm>
            <a:off x="704851" y="6319453"/>
            <a:ext cx="10782300" cy="0"/>
          </a:xfrm>
          <a:prstGeom prst="line">
            <a:avLst/>
          </a:prstGeom>
          <a:ln>
            <a:solidFill>
              <a:srgbClr val="0037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A picture containing text, outdoor, sign, clipart&#10;&#10;Description automatically generated">
            <a:extLst>
              <a:ext uri="{FF2B5EF4-FFF2-40B4-BE49-F238E27FC236}">
                <a16:creationId xmlns:a16="http://schemas.microsoft.com/office/drawing/2014/main" id="{8BA27FC8-A783-F422-2124-5E09AB58DFB1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0483133" y="379666"/>
            <a:ext cx="1191187" cy="407609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639015D-4D1C-E7DF-B3C0-4755A2B461C5}"/>
              </a:ext>
            </a:extLst>
          </p:cNvPr>
          <p:cNvCxnSpPr>
            <a:cxnSpLocks/>
          </p:cNvCxnSpPr>
          <p:nvPr userDrawn="1"/>
        </p:nvCxnSpPr>
        <p:spPr>
          <a:xfrm>
            <a:off x="1886309" y="565484"/>
            <a:ext cx="8395115" cy="0"/>
          </a:xfrm>
          <a:prstGeom prst="line">
            <a:avLst/>
          </a:prstGeom>
          <a:ln>
            <a:solidFill>
              <a:srgbClr val="0037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Grafik 2" descr="Ein Bild, das Feuerwerk, Dunkelheit enthält.&#10;&#10;Automatisch generierte Beschreibung">
            <a:extLst>
              <a:ext uri="{FF2B5EF4-FFF2-40B4-BE49-F238E27FC236}">
                <a16:creationId xmlns:a16="http://schemas.microsoft.com/office/drawing/2014/main" id="{66204AA1-A955-C704-6332-8C470CBAAF64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553758" y="379261"/>
            <a:ext cx="1191187" cy="354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676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7" r:id="rId1"/>
    <p:sldLayoutId id="2147484128" r:id="rId2"/>
    <p:sldLayoutId id="2147484129" r:id="rId3"/>
    <p:sldLayoutId id="2147484130" r:id="rId4"/>
    <p:sldLayoutId id="2147484131" r:id="rId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marL="0" indent="0" algn="l" defTabSz="607435" rtl="0" eaLnBrk="1" latinLnBrk="0" hangingPunct="1">
        <a:lnSpc>
          <a:spcPct val="100000"/>
        </a:lnSpc>
        <a:spcBef>
          <a:spcPts val="0"/>
        </a:spcBef>
        <a:buClr>
          <a:srgbClr val="0073AE"/>
        </a:buClr>
        <a:buFont typeface="Arial"/>
        <a:buNone/>
        <a:defRPr lang="en-US" altLang="en-US" sz="2800" b="1" i="0" kern="0" cap="all" baseline="0" dirty="0">
          <a:solidFill>
            <a:srgbClr val="0070C0"/>
          </a:solidFill>
          <a:latin typeface="Gill Sans MT"/>
          <a:ea typeface="Gill Sans MT" panose="020B0502020104020203" pitchFamily="34" charset="77"/>
          <a:cs typeface="+mn-cs"/>
        </a:defRPr>
      </a:lvl1pPr>
    </p:titleStyle>
    <p:bodyStyle>
      <a:lvl1pPr marL="0" indent="0" algn="l" defTabSz="607435" rtl="0" eaLnBrk="1" hangingPunct="1">
        <a:lnSpc>
          <a:spcPct val="100000"/>
        </a:lnSpc>
        <a:spcBef>
          <a:spcPts val="0"/>
        </a:spcBef>
        <a:spcAft>
          <a:spcPts val="600"/>
        </a:spcAft>
        <a:buClr>
          <a:srgbClr val="0073AE"/>
        </a:buClr>
        <a:buFont typeface="Arial"/>
        <a:buNone/>
        <a:defRPr sz="2400" b="0" i="0">
          <a:solidFill>
            <a:srgbClr val="0073AE"/>
          </a:solidFill>
          <a:latin typeface="+mn-lt"/>
          <a:ea typeface="Gill Sans MT" panose="020B0502020104020203" pitchFamily="34" charset="77"/>
        </a:defRPr>
      </a:lvl1pPr>
      <a:lvl2pPr marL="182875" indent="-182875" algn="l" defTabSz="607435" rtl="0" eaLnBrk="1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•"/>
        <a:defRPr sz="1600" b="0" i="0">
          <a:solidFill>
            <a:schemeClr val="tx2"/>
          </a:solidFill>
          <a:latin typeface="+mn-lt"/>
          <a:ea typeface="Gill Sans MT" panose="020B0502020104020203" pitchFamily="34" charset="77"/>
        </a:defRPr>
      </a:lvl2pPr>
      <a:lvl3pPr marL="365751" indent="-182875" algn="l" defTabSz="607435" rtl="0" eaLnBrk="1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Gill Sans MT" panose="020B0502020104020203" pitchFamily="34" charset="0"/>
        <a:buChar char="–"/>
        <a:defRPr sz="1600" b="0" i="0">
          <a:solidFill>
            <a:schemeClr val="tx2"/>
          </a:solidFill>
          <a:latin typeface="+mn-lt"/>
          <a:ea typeface="Gill Sans MT" panose="020B0502020104020203" pitchFamily="34" charset="77"/>
        </a:defRPr>
      </a:lvl3pPr>
      <a:lvl4pPr marL="548626" indent="-182875" algn="l" defTabSz="607435" rtl="0" eaLnBrk="1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Gill Sans MT" panose="020B0502020104020203" pitchFamily="34" charset="0"/>
        <a:buChar char="–"/>
        <a:defRPr sz="1600" b="0" i="0">
          <a:solidFill>
            <a:schemeClr val="tx2"/>
          </a:solidFill>
          <a:latin typeface="Gill Sans MT"/>
          <a:ea typeface="Gill Sans MT" panose="020B0502020104020203" pitchFamily="34" charset="77"/>
        </a:defRPr>
      </a:lvl4pPr>
      <a:lvl5pPr marL="731502" indent="-182875" algn="l" defTabSz="607435" rtl="0" eaLnBrk="1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Gill Sans MT" panose="020B0502020104020203" pitchFamily="34" charset="0"/>
        <a:buChar char="»"/>
        <a:defRPr sz="1600" b="0" i="0">
          <a:solidFill>
            <a:schemeClr val="tx2"/>
          </a:solidFill>
          <a:latin typeface="Gill Sans MT"/>
          <a:ea typeface="Gill Sans MT" panose="020B0502020104020203" pitchFamily="34" charset="77"/>
        </a:defRPr>
      </a:lvl5pPr>
    </p:bodyStyle>
    <p:otherStyle>
      <a:lvl1pPr marL="0" indent="0" algn="l" defTabSz="607435" rtl="0" eaLnBrk="1" hangingPunct="1">
        <a:buNone/>
        <a:defRPr sz="2400">
          <a:solidFill>
            <a:schemeClr val="tx1"/>
          </a:solidFill>
          <a:latin typeface="Gill Sans MT"/>
          <a:ea typeface="Arial"/>
        </a:defRPr>
      </a:lvl1pPr>
      <a:lvl2pPr marL="607435" indent="0" algn="l" defTabSz="607435" rtl="0" eaLnBrk="1" hangingPunct="1">
        <a:buNone/>
        <a:defRPr sz="2400">
          <a:solidFill>
            <a:schemeClr val="tx1"/>
          </a:solidFill>
          <a:latin typeface="Gill Sans MT"/>
          <a:ea typeface="Arial"/>
        </a:defRPr>
      </a:lvl2pPr>
      <a:lvl3pPr marL="1216992" indent="0" algn="l" defTabSz="607435" rtl="0" eaLnBrk="1" hangingPunct="1">
        <a:buNone/>
        <a:defRPr sz="2400">
          <a:solidFill>
            <a:schemeClr val="tx1"/>
          </a:solidFill>
          <a:latin typeface="Gill Sans MT"/>
          <a:ea typeface="Arial"/>
        </a:defRPr>
      </a:lvl3pPr>
      <a:lvl4pPr marL="1826546" indent="0" algn="l" defTabSz="607435" rtl="0" eaLnBrk="1" hangingPunct="1">
        <a:buNone/>
        <a:defRPr sz="2400">
          <a:solidFill>
            <a:schemeClr val="tx1"/>
          </a:solidFill>
          <a:latin typeface="Gill Sans MT"/>
          <a:ea typeface="Arial"/>
        </a:defRPr>
      </a:lvl4pPr>
      <a:lvl5pPr marL="2436102" indent="0" algn="l" defTabSz="607435" rtl="0" eaLnBrk="1" hangingPunct="1">
        <a:buNone/>
        <a:defRPr sz="2400">
          <a:solidFill>
            <a:schemeClr val="tx1"/>
          </a:solidFill>
          <a:latin typeface="Gill Sans MT"/>
          <a:ea typeface="Arial"/>
        </a:defRPr>
      </a:lvl5pPr>
    </p:otherStyle>
  </p:txStyles>
  <p:extLst>
    <p:ext uri="{27BBF7A9-308A-43DC-89C8-2F10F3537804}">
      <p15:sldGuideLst xmlns:p15="http://schemas.microsoft.com/office/powerpoint/2012/main">
        <p15:guide id="3" orient="horz" pos="5600">
          <p15:clr>
            <a:srgbClr val="F26B43"/>
          </p15:clr>
        </p15:guide>
        <p15:guide id="5" orient="horz" pos="5440">
          <p15:clr>
            <a:srgbClr val="F26B43"/>
          </p15:clr>
        </p15:guide>
        <p15:guide id="15">
          <p15:clr>
            <a:srgbClr val="F26B43"/>
          </p15:clr>
        </p15:guide>
        <p15:guide id="17" pos="9932">
          <p15:clr>
            <a:srgbClr val="F26B43"/>
          </p15:clr>
        </p15:guide>
        <p15:guide id="18" pos="10240">
          <p15:clr>
            <a:srgbClr val="F26B43"/>
          </p15:clr>
        </p15:guide>
        <p15:guide id="21" pos="584">
          <p15:clr>
            <a:srgbClr val="F26B43"/>
          </p15:clr>
        </p15:guide>
        <p15:guide id="22" orient="horz" pos="393">
          <p15:clr>
            <a:srgbClr val="F26B43"/>
          </p15:clr>
        </p15:guide>
        <p15:guide id="23" orient="horz" pos="755">
          <p15:clr>
            <a:srgbClr val="F26B43"/>
          </p15:clr>
        </p15:guide>
        <p15:guide id="24" orient="horz" pos="5056">
          <p15:clr>
            <a:srgbClr val="F26B43"/>
          </p15:clr>
        </p15:guide>
        <p15:guide id="25" orient="horz" pos="1333">
          <p15:clr>
            <a:srgbClr val="F26B43"/>
          </p15:clr>
        </p15:guide>
        <p15:guide id="26" orient="horz" pos="176">
          <p15:clr>
            <a:srgbClr val="F26B43"/>
          </p15:clr>
        </p15:guide>
        <p15:guide id="29" orient="horz" pos="1052">
          <p15:clr>
            <a:srgbClr val="F26B43"/>
          </p15:clr>
        </p15:guide>
        <p15:guide id="30" pos="1373">
          <p15:clr>
            <a:srgbClr val="F26B43"/>
          </p15:clr>
        </p15:guide>
        <p15:guide id="31" pos="1525">
          <p15:clr>
            <a:srgbClr val="F26B43"/>
          </p15:clr>
        </p15:guide>
        <p15:guide id="32" pos="2596">
          <p15:clr>
            <a:srgbClr val="F26B43"/>
          </p15:clr>
        </p15:guide>
        <p15:guide id="33" pos="2748">
          <p15:clr>
            <a:srgbClr val="F26B43"/>
          </p15:clr>
        </p15:guide>
        <p15:guide id="34" pos="3819">
          <p15:clr>
            <a:srgbClr val="F26B43"/>
          </p15:clr>
        </p15:guide>
        <p15:guide id="35" pos="3971">
          <p15:clr>
            <a:srgbClr val="F26B43"/>
          </p15:clr>
        </p15:guide>
        <p15:guide id="36" pos="5041">
          <p15:clr>
            <a:srgbClr val="F26B43"/>
          </p15:clr>
        </p15:guide>
        <p15:guide id="37" pos="5193">
          <p15:clr>
            <a:srgbClr val="F26B43"/>
          </p15:clr>
        </p15:guide>
        <p15:guide id="38" pos="6264">
          <p15:clr>
            <a:srgbClr val="F26B43"/>
          </p15:clr>
        </p15:guide>
        <p15:guide id="39" pos="6416">
          <p15:clr>
            <a:srgbClr val="F26B43"/>
          </p15:clr>
        </p15:guide>
        <p15:guide id="40" pos="7487">
          <p15:clr>
            <a:srgbClr val="F26B43"/>
          </p15:clr>
        </p15:guide>
        <p15:guide id="41" pos="7639">
          <p15:clr>
            <a:srgbClr val="F26B43"/>
          </p15:clr>
        </p15:guide>
        <p15:guide id="42" pos="8709">
          <p15:clr>
            <a:srgbClr val="F26B43"/>
          </p15:clr>
        </p15:guide>
        <p15:guide id="43" pos="8861">
          <p15:clr>
            <a:srgbClr val="F26B43"/>
          </p15:clr>
        </p15:guide>
        <p15:guide id="44" pos="841">
          <p15:clr>
            <a:srgbClr val="FBAE40"/>
          </p15:clr>
        </p15:guide>
        <p15:guide id="45" pos="9405">
          <p15:clr>
            <a:srgbClr val="FBAE40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image" Target="../media/image3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4.jp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svg"/><Relationship Id="rId5" Type="http://schemas.openxmlformats.org/officeDocument/2006/relationships/image" Target="../media/image7.png"/><Relationship Id="rId4" Type="http://schemas.openxmlformats.org/officeDocument/2006/relationships/image" Target="../media/image26.sv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0FB212D3-43FA-EB47-5BDB-C0A29271EBB1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47" imgH="348" progId="TCLayout.ActiveDocument.1">
                  <p:embed/>
                </p:oleObj>
              </mc:Choice>
              <mc:Fallback>
                <p:oleObj name="think-cell Slide" r:id="rId4" imgW="347" imgH="348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0FB212D3-43FA-EB47-5BDB-C0A29271EBB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9A1C9A0-E206-D700-9790-6727BECD0D8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99575" y="1992583"/>
            <a:ext cx="8784290" cy="755788"/>
          </a:xfrm>
        </p:spPr>
        <p:txBody>
          <a:bodyPr/>
          <a:lstStyle/>
          <a:p>
            <a:r>
              <a:rPr lang="de-DE" dirty="0">
                <a:solidFill>
                  <a:srgbClr val="1467B3"/>
                </a:solidFill>
              </a:rPr>
              <a:t>WE BUILD THE ECOSYSTEM</a:t>
            </a:r>
          </a:p>
          <a:p>
            <a:r>
              <a:rPr lang="de-DE" b="0" dirty="0">
                <a:solidFill>
                  <a:srgbClr val="1467B3"/>
                </a:solidFill>
              </a:rPr>
              <a:t>TECHNOLOY ENABLES BUSINESS</a:t>
            </a:r>
            <a:endParaRPr lang="en-DE" b="0" dirty="0">
              <a:solidFill>
                <a:srgbClr val="1467B3"/>
              </a:solidFill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26C4896-C283-B20B-83DC-4D6A5CEAD2D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99575" y="4419269"/>
            <a:ext cx="7440612" cy="850563"/>
          </a:xfrm>
        </p:spPr>
        <p:txBody>
          <a:bodyPr/>
          <a:lstStyle/>
          <a:p>
            <a:r>
              <a:rPr lang="en-GB" b="1" dirty="0"/>
              <a:t>COVESA All Member Meeting, September 25</a:t>
            </a:r>
            <a:r>
              <a:rPr lang="en-GB" b="1" baseline="30000" dirty="0"/>
              <a:t>th</a:t>
            </a:r>
            <a:r>
              <a:rPr lang="en-GB" b="1" dirty="0"/>
              <a:t>, </a:t>
            </a:r>
            <a:r>
              <a:rPr lang="en-DE" b="1" dirty="0"/>
              <a:t>202</a:t>
            </a:r>
            <a:r>
              <a:rPr lang="de-DE" b="1" dirty="0"/>
              <a:t>4</a:t>
            </a:r>
          </a:p>
          <a:p>
            <a:r>
              <a:rPr lang="de-DE" sz="1400" dirty="0"/>
              <a:t>Gerhard Grossberger</a:t>
            </a:r>
            <a:endParaRPr lang="en-DE" sz="1400" dirty="0"/>
          </a:p>
        </p:txBody>
      </p:sp>
    </p:spTree>
    <p:extLst>
      <p:ext uri="{BB962C8B-B14F-4D97-AF65-F5344CB8AC3E}">
        <p14:creationId xmlns:p14="http://schemas.microsoft.com/office/powerpoint/2010/main" val="155539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E844A98-C9EB-38EF-570B-B1034DA60EB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Complexity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5DF34F9-72A9-A68C-9EF4-D8970194324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COMPLEXITY is Relative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A626196-B1AD-4EC9-8BBA-D39AAEAE1A3C}"/>
              </a:ext>
            </a:extLst>
          </p:cNvPr>
          <p:cNvSpPr txBox="1"/>
          <p:nvPr/>
        </p:nvSpPr>
        <p:spPr>
          <a:xfrm>
            <a:off x="622770" y="1773141"/>
            <a:ext cx="5404319" cy="436526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600"/>
              </a:spcAft>
            </a:pPr>
            <a:r>
              <a:rPr lang="en-US" sz="2000" b="1" dirty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OEM, Suppliers</a:t>
            </a:r>
          </a:p>
          <a:p>
            <a:pPr marL="36000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Century Gothic" panose="020B0502020202020204" pitchFamily="34" charset="0"/>
              </a:rPr>
              <a:t>Are experts on automotive systems design, development and manufacturing</a:t>
            </a:r>
          </a:p>
          <a:p>
            <a:pPr marL="36000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Century Gothic" panose="020B0502020202020204" pitchFamily="34" charset="0"/>
              </a:rPr>
              <a:t>Know all the regulations, standards, rules…</a:t>
            </a:r>
          </a:p>
          <a:p>
            <a:pPr marL="36000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Century Gothic" panose="020B0502020202020204" pitchFamily="34" charset="0"/>
              </a:rPr>
              <a:t>Have all the complex processes and toolchains installed and working</a:t>
            </a:r>
          </a:p>
          <a:p>
            <a:pPr marL="36000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Century Gothic" panose="020B0502020202020204" pitchFamily="34" charset="0"/>
              </a:rPr>
              <a:t>Understand the today’s stakeholders, their needs and pain points</a:t>
            </a:r>
          </a:p>
          <a:p>
            <a:pPr marL="36000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Century Gothic" panose="020B0502020202020204" pitchFamily="34" charset="0"/>
              </a:rPr>
              <a:t>…</a:t>
            </a:r>
          </a:p>
          <a:p>
            <a:pPr marL="36000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>
              <a:latin typeface="Century Gothic" panose="020B0502020202020204" pitchFamily="34" charset="0"/>
            </a:endParaRPr>
          </a:p>
          <a:p>
            <a:pPr marL="74250">
              <a:spcBef>
                <a:spcPts val="600"/>
              </a:spcBef>
              <a:spcAft>
                <a:spcPts val="600"/>
              </a:spcAft>
            </a:pPr>
            <a:r>
              <a:rPr lang="en-US" b="1" dirty="0">
                <a:solidFill>
                  <a:srgbClr val="8A74AB"/>
                </a:solidFill>
                <a:latin typeface="Century Gothic" panose="020B0502020202020204" pitchFamily="34" charset="0"/>
              </a:rPr>
              <a:t>Complexity: The car </a:t>
            </a:r>
            <a:r>
              <a:rPr lang="en-US" sz="1200" dirty="0">
                <a:latin typeface="Century Gothic" panose="020B0502020202020204" pitchFamily="34" charset="0"/>
              </a:rPr>
              <a:t>(and its surrounding systems)</a:t>
            </a:r>
          </a:p>
          <a:p>
            <a:pPr marL="74250">
              <a:spcAft>
                <a:spcPts val="600"/>
              </a:spcAft>
            </a:pPr>
            <a:r>
              <a:rPr lang="en-US" b="1" dirty="0">
                <a:solidFill>
                  <a:srgbClr val="8A74AB"/>
                </a:solidFill>
                <a:latin typeface="Century Gothic" panose="020B0502020202020204" pitchFamily="34" charset="0"/>
              </a:rPr>
              <a:t>How to build a car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C7443524-5D64-747D-3F23-974C897368E2}"/>
              </a:ext>
            </a:extLst>
          </p:cNvPr>
          <p:cNvSpPr txBox="1"/>
          <p:nvPr/>
        </p:nvSpPr>
        <p:spPr>
          <a:xfrm>
            <a:off x="6164911" y="1773141"/>
            <a:ext cx="5404319" cy="436526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600"/>
              </a:spcAft>
            </a:pPr>
            <a:r>
              <a:rPr lang="en-US" sz="2000" b="1" dirty="0">
                <a:solidFill>
                  <a:srgbClr val="00619D"/>
                </a:solidFill>
                <a:latin typeface="Century Gothic" panose="020B0502020202020204" pitchFamily="34" charset="0"/>
              </a:rPr>
              <a:t>New Stakeholders </a:t>
            </a:r>
          </a:p>
          <a:p>
            <a:pPr marL="36000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Century Gothic" panose="020B0502020202020204" pitchFamily="34" charset="0"/>
              </a:rPr>
              <a:t>Come from different domains / industries</a:t>
            </a:r>
          </a:p>
          <a:p>
            <a:pPr marL="36000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Century Gothic" panose="020B0502020202020204" pitchFamily="34" charset="0"/>
              </a:rPr>
              <a:t>Have a different culture than automotive</a:t>
            </a:r>
          </a:p>
          <a:p>
            <a:pPr marL="36000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Century Gothic" panose="020B0502020202020204" pitchFamily="34" charset="0"/>
              </a:rPr>
              <a:t>Don’t care about all the complexity of how to build a car</a:t>
            </a:r>
          </a:p>
          <a:p>
            <a:pPr marL="36000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Century Gothic" panose="020B0502020202020204" pitchFamily="34" charset="0"/>
              </a:rPr>
              <a:t>Want to do something new and exciting</a:t>
            </a:r>
          </a:p>
          <a:p>
            <a:pPr marL="36000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Century Gothic" panose="020B0502020202020204" pitchFamily="34" charset="0"/>
              </a:rPr>
              <a:t>May see opportunities which are sometimes invisible to traditional stakeholders</a:t>
            </a:r>
          </a:p>
          <a:p>
            <a:pPr marL="36000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Century Gothic" panose="020B0502020202020204" pitchFamily="34" charset="0"/>
              </a:rPr>
              <a:t>…</a:t>
            </a:r>
          </a:p>
          <a:p>
            <a:pPr marL="36000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>
              <a:latin typeface="Century Gothic" panose="020B0502020202020204" pitchFamily="34" charset="0"/>
            </a:endParaRPr>
          </a:p>
          <a:p>
            <a:pPr marL="74250">
              <a:spcAft>
                <a:spcPts val="600"/>
              </a:spcAft>
            </a:pPr>
            <a:r>
              <a:rPr lang="en-US" b="1" dirty="0">
                <a:solidFill>
                  <a:srgbClr val="8A74AB"/>
                </a:solidFill>
                <a:latin typeface="Century Gothic" panose="020B0502020202020204" pitchFamily="34" charset="0"/>
              </a:rPr>
              <a:t>Complexity: Functions &amp; Experience</a:t>
            </a:r>
          </a:p>
          <a:p>
            <a:pPr marL="74250">
              <a:spcAft>
                <a:spcPts val="600"/>
              </a:spcAft>
            </a:pPr>
            <a:r>
              <a:rPr lang="en-US" b="1" dirty="0">
                <a:solidFill>
                  <a:srgbClr val="8A74AB"/>
                </a:solidFill>
                <a:latin typeface="Century Gothic" panose="020B0502020202020204" pitchFamily="34" charset="0"/>
              </a:rPr>
              <a:t>How to leverage a car </a:t>
            </a:r>
            <a:r>
              <a:rPr lang="en-US" sz="1200" dirty="0">
                <a:latin typeface="Century Gothic" panose="020B0502020202020204" pitchFamily="34" charset="0"/>
              </a:rPr>
              <a:t>(beside pure driving)</a:t>
            </a:r>
            <a:endParaRPr 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7441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E844A98-C9EB-38EF-570B-B1034DA60EB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Complexity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5DF34F9-72A9-A68C-9EF4-D8970194324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New Stakeholders to leverage from COVESA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A626196-B1AD-4EC9-8BBA-D39AAEAE1A3C}"/>
              </a:ext>
            </a:extLst>
          </p:cNvPr>
          <p:cNvSpPr txBox="1"/>
          <p:nvPr/>
        </p:nvSpPr>
        <p:spPr>
          <a:xfrm>
            <a:off x="622770" y="1773141"/>
            <a:ext cx="10882767" cy="436526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6000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Century Gothic" panose="020B0502020202020204" pitchFamily="34" charset="0"/>
              </a:rPr>
              <a:t>Smart Things and IoT Providers and Integrators</a:t>
            </a:r>
          </a:p>
          <a:p>
            <a:pPr marL="36000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Century Gothic" panose="020B0502020202020204" pitchFamily="34" charset="0"/>
              </a:rPr>
              <a:t>Gaming Industry</a:t>
            </a:r>
          </a:p>
          <a:p>
            <a:pPr marL="36000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Century Gothic" panose="020B0502020202020204" pitchFamily="34" charset="0"/>
              </a:rPr>
              <a:t>Communities, Traffic Managers and Public Transport</a:t>
            </a:r>
          </a:p>
          <a:p>
            <a:pPr marL="36000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Century Gothic" panose="020B0502020202020204" pitchFamily="34" charset="0"/>
              </a:rPr>
              <a:t>Fleet Operators and Managers incl. Car Rentals, Car Sharing…</a:t>
            </a:r>
          </a:p>
          <a:p>
            <a:pPr marL="36000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Century Gothic" panose="020B0502020202020204" pitchFamily="34" charset="0"/>
              </a:rPr>
              <a:t>Any App Developer who is today working on OBD-II based hardware</a:t>
            </a:r>
          </a:p>
          <a:p>
            <a:pPr marL="36000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Century Gothic" panose="020B0502020202020204" pitchFamily="34" charset="0"/>
              </a:rPr>
              <a:t>Related automotive Standards like V2X, </a:t>
            </a:r>
            <a:r>
              <a:rPr lang="en-US" sz="2000" dirty="0" err="1">
                <a:latin typeface="Century Gothic" panose="020B0502020202020204" pitchFamily="34" charset="0"/>
              </a:rPr>
              <a:t>PaK</a:t>
            </a:r>
            <a:endParaRPr lang="en-US" sz="2000" dirty="0">
              <a:latin typeface="Century Gothic" panose="020B0502020202020204" pitchFamily="34" charset="0"/>
            </a:endParaRPr>
          </a:p>
          <a:p>
            <a:pPr marL="36000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Century Gothic" panose="020B0502020202020204" pitchFamily="34" charset="0"/>
              </a:rPr>
              <a:t>Audio and Video Streaming Content Providers</a:t>
            </a:r>
          </a:p>
          <a:p>
            <a:pPr marL="36000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Century Gothic" panose="020B0502020202020204" pitchFamily="34" charset="0"/>
              </a:rPr>
              <a:t>Insurances who rely today on telematics hardware</a:t>
            </a:r>
          </a:p>
          <a:p>
            <a:pPr marL="36000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Century Gothic" panose="020B0502020202020204" pitchFamily="34" charset="0"/>
              </a:rPr>
              <a:t>First Responders and Emergency Services</a:t>
            </a:r>
          </a:p>
          <a:p>
            <a:pPr marL="36000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Century Gothic" panose="020B0502020202020204" pitchFamily="34" charset="0"/>
              </a:rPr>
              <a:t>and many more…</a:t>
            </a:r>
          </a:p>
        </p:txBody>
      </p:sp>
      <p:pic>
        <p:nvPicPr>
          <p:cNvPr id="6" name="Grafik 5" descr="Ein Bild, das Schwarz, Dunkelheit enthält.&#10;&#10;Automatisch generierte Beschreibung">
            <a:extLst>
              <a:ext uri="{FF2B5EF4-FFF2-40B4-BE49-F238E27FC236}">
                <a16:creationId xmlns:a16="http://schemas.microsoft.com/office/drawing/2014/main" id="{183D04D3-3717-ADE2-E1CF-373D446348AF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708074" y="1773141"/>
            <a:ext cx="699335" cy="699335"/>
          </a:xfrm>
          <a:prstGeom prst="rect">
            <a:avLst/>
          </a:prstGeom>
        </p:spPr>
      </p:pic>
      <p:pic>
        <p:nvPicPr>
          <p:cNvPr id="8" name="Grafik 7" descr="Ein Bild, das Schwarz, Dunkelheit enthält.&#10;&#10;Automatisch generierte Beschreibung">
            <a:extLst>
              <a:ext uri="{FF2B5EF4-FFF2-40B4-BE49-F238E27FC236}">
                <a16:creationId xmlns:a16="http://schemas.microsoft.com/office/drawing/2014/main" id="{F60FB2AB-1883-1B1D-A207-6756280E10DF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708271" y="1956145"/>
            <a:ext cx="699335" cy="699335"/>
          </a:xfrm>
          <a:prstGeom prst="rect">
            <a:avLst/>
          </a:prstGeom>
        </p:spPr>
      </p:pic>
      <p:pic>
        <p:nvPicPr>
          <p:cNvPr id="9" name="Grafik 8" descr="Ein Bild, das Schwarz, Dunkelheit enthält.&#10;&#10;Automatisch generierte Beschreibung">
            <a:extLst>
              <a:ext uri="{FF2B5EF4-FFF2-40B4-BE49-F238E27FC236}">
                <a16:creationId xmlns:a16="http://schemas.microsoft.com/office/drawing/2014/main" id="{C335FB73-3316-492E-8DD4-5A212D1B8952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9094347" y="1787942"/>
            <a:ext cx="699335" cy="699335"/>
          </a:xfrm>
          <a:prstGeom prst="rect">
            <a:avLst/>
          </a:prstGeom>
        </p:spPr>
      </p:pic>
      <p:pic>
        <p:nvPicPr>
          <p:cNvPr id="10" name="Grafik 9" descr="Ein Bild, das Schwarz, Dunkelheit enthält.&#10;&#10;Automatisch generierte Beschreibung">
            <a:extLst>
              <a:ext uri="{FF2B5EF4-FFF2-40B4-BE49-F238E27FC236}">
                <a16:creationId xmlns:a16="http://schemas.microsoft.com/office/drawing/2014/main" id="{879478F6-CDD5-D71C-1EB2-C0B12CC630C5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9630968" y="2627324"/>
            <a:ext cx="699335" cy="699335"/>
          </a:xfrm>
          <a:prstGeom prst="rect">
            <a:avLst/>
          </a:prstGeom>
        </p:spPr>
      </p:pic>
      <p:pic>
        <p:nvPicPr>
          <p:cNvPr id="11" name="Grafik 10" descr="Ein Bild, das Schwarz, Dunkelheit enthält.&#10;&#10;Automatisch generierte Beschreibung">
            <a:extLst>
              <a:ext uri="{FF2B5EF4-FFF2-40B4-BE49-F238E27FC236}">
                <a16:creationId xmlns:a16="http://schemas.microsoft.com/office/drawing/2014/main" id="{E9017A39-391B-8BC8-B115-CFDB34EC737B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9630968" y="3706244"/>
            <a:ext cx="699335" cy="699335"/>
          </a:xfrm>
          <a:prstGeom prst="rect">
            <a:avLst/>
          </a:prstGeom>
        </p:spPr>
      </p:pic>
      <p:pic>
        <p:nvPicPr>
          <p:cNvPr id="12" name="Grafik 11" descr="Ein Bild, das Schwarz, Dunkelheit enthält.&#10;&#10;Automatisch generierte Beschreibung">
            <a:extLst>
              <a:ext uri="{FF2B5EF4-FFF2-40B4-BE49-F238E27FC236}">
                <a16:creationId xmlns:a16="http://schemas.microsoft.com/office/drawing/2014/main" id="{3F73AB42-8DCC-AB0C-8043-01177CEA316F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027503" y="3970582"/>
            <a:ext cx="699335" cy="699335"/>
          </a:xfrm>
          <a:prstGeom prst="rect">
            <a:avLst/>
          </a:prstGeom>
        </p:spPr>
      </p:pic>
      <p:pic>
        <p:nvPicPr>
          <p:cNvPr id="13" name="Grafik 12" descr="Ein Bild, das Schwarz, Dunkelheit enthält.&#10;&#10;Automatisch generierte Beschreibung">
            <a:extLst>
              <a:ext uri="{FF2B5EF4-FFF2-40B4-BE49-F238E27FC236}">
                <a16:creationId xmlns:a16="http://schemas.microsoft.com/office/drawing/2014/main" id="{C24A1553-DF4E-3CA6-7286-F1A8B04D1A23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645518" y="4302826"/>
            <a:ext cx="699335" cy="699335"/>
          </a:xfrm>
          <a:prstGeom prst="rect">
            <a:avLst/>
          </a:prstGeom>
        </p:spPr>
      </p:pic>
      <p:pic>
        <p:nvPicPr>
          <p:cNvPr id="14" name="Grafik 13" descr="Ein Bild, das Schwarz, Dunkelheit enthält.&#10;&#10;Automatisch generierte Beschreibung">
            <a:extLst>
              <a:ext uri="{FF2B5EF4-FFF2-40B4-BE49-F238E27FC236}">
                <a16:creationId xmlns:a16="http://schemas.microsoft.com/office/drawing/2014/main" id="{BC7F0B80-8313-6F62-468C-A5535F87BC0A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9220579" y="4480274"/>
            <a:ext cx="699335" cy="699335"/>
          </a:xfrm>
          <a:prstGeom prst="rect">
            <a:avLst/>
          </a:prstGeom>
        </p:spPr>
      </p:pic>
      <p:pic>
        <p:nvPicPr>
          <p:cNvPr id="15" name="Grafik 14" descr="Ein Bild, das Schwarz, Dunkelheit enthält.&#10;&#10;Automatisch generierte Beschreibung">
            <a:extLst>
              <a:ext uri="{FF2B5EF4-FFF2-40B4-BE49-F238E27FC236}">
                <a16:creationId xmlns:a16="http://schemas.microsoft.com/office/drawing/2014/main" id="{2D4351CC-AD28-4D6E-2598-DAD4D9EA54C3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9772342" y="5413519"/>
            <a:ext cx="699335" cy="699335"/>
          </a:xfrm>
          <a:prstGeom prst="rect">
            <a:avLst/>
          </a:prstGeom>
        </p:spPr>
      </p:pic>
      <p:pic>
        <p:nvPicPr>
          <p:cNvPr id="16" name="Grafik 15" descr="Ein Bild, das Schwarz, Dunkelheit enthält.&#10;&#10;Automatisch generierte Beschreibung">
            <a:extLst>
              <a:ext uri="{FF2B5EF4-FFF2-40B4-BE49-F238E27FC236}">
                <a16:creationId xmlns:a16="http://schemas.microsoft.com/office/drawing/2014/main" id="{66BFD24A-E662-2726-98EB-3FFB8C31C14B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993942" y="5228717"/>
            <a:ext cx="699335" cy="699335"/>
          </a:xfrm>
          <a:prstGeom prst="rect">
            <a:avLst/>
          </a:prstGeom>
        </p:spPr>
      </p:pic>
      <p:pic>
        <p:nvPicPr>
          <p:cNvPr id="17" name="Grafik 16" descr="Ein Bild, das Schwarz, Dunkelheit enthält.&#10;&#10;Automatisch generierte Beschreibung">
            <a:extLst>
              <a:ext uri="{FF2B5EF4-FFF2-40B4-BE49-F238E27FC236}">
                <a16:creationId xmlns:a16="http://schemas.microsoft.com/office/drawing/2014/main" id="{5CA789A5-53F6-16D1-57A3-310F3D894E41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645519" y="3079332"/>
            <a:ext cx="699335" cy="699335"/>
          </a:xfrm>
          <a:prstGeom prst="rect">
            <a:avLst/>
          </a:prstGeom>
        </p:spPr>
      </p:pic>
      <p:pic>
        <p:nvPicPr>
          <p:cNvPr id="3" name="Grafik 2" descr="Ein Bild, das Schwarz, Dunkelheit enthält.&#10;&#10;Automatisch generierte Beschreibung">
            <a:extLst>
              <a:ext uri="{FF2B5EF4-FFF2-40B4-BE49-F238E27FC236}">
                <a16:creationId xmlns:a16="http://schemas.microsoft.com/office/drawing/2014/main" id="{C4805B9F-892F-E5F3-99A1-FFB94579B52B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297481" y="5228717"/>
            <a:ext cx="699335" cy="699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090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hteck 35">
            <a:extLst>
              <a:ext uri="{FF2B5EF4-FFF2-40B4-BE49-F238E27FC236}">
                <a16:creationId xmlns:a16="http://schemas.microsoft.com/office/drawing/2014/main" id="{3A0ADF03-73D5-D220-F67D-CFD05A17C442}"/>
              </a:ext>
            </a:extLst>
          </p:cNvPr>
          <p:cNvSpPr/>
          <p:nvPr/>
        </p:nvSpPr>
        <p:spPr>
          <a:xfrm>
            <a:off x="1257736" y="1578986"/>
            <a:ext cx="2514354" cy="1440613"/>
          </a:xfrm>
          <a:prstGeom prst="rect">
            <a:avLst/>
          </a:prstGeom>
          <a:gradFill>
            <a:gsLst>
              <a:gs pos="4000">
                <a:schemeClr val="bg1"/>
              </a:gs>
              <a:gs pos="90000">
                <a:srgbClr val="A7C1D5"/>
              </a:gs>
            </a:gsLst>
            <a:lin ang="5400000" scaled="1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200" dirty="0"/>
          </a:p>
        </p:txBody>
      </p:sp>
      <p:sp>
        <p:nvSpPr>
          <p:cNvPr id="21" name="Rechteck: abgerundete Ecken 20">
            <a:extLst>
              <a:ext uri="{FF2B5EF4-FFF2-40B4-BE49-F238E27FC236}">
                <a16:creationId xmlns:a16="http://schemas.microsoft.com/office/drawing/2014/main" id="{11D76C45-F1CC-8A89-F4B4-9CA09672E669}"/>
              </a:ext>
            </a:extLst>
          </p:cNvPr>
          <p:cNvSpPr/>
          <p:nvPr/>
        </p:nvSpPr>
        <p:spPr>
          <a:xfrm>
            <a:off x="715617" y="3019599"/>
            <a:ext cx="10789920" cy="320627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200" dirty="0"/>
          </a:p>
        </p:txBody>
      </p:sp>
      <p:sp>
        <p:nvSpPr>
          <p:cNvPr id="22" name="Freihandform: Form 21">
            <a:extLst>
              <a:ext uri="{FF2B5EF4-FFF2-40B4-BE49-F238E27FC236}">
                <a16:creationId xmlns:a16="http://schemas.microsoft.com/office/drawing/2014/main" id="{A72E4881-AD7E-C69F-2E7F-41A8E44888F0}"/>
              </a:ext>
            </a:extLst>
          </p:cNvPr>
          <p:cNvSpPr/>
          <p:nvPr/>
        </p:nvSpPr>
        <p:spPr>
          <a:xfrm>
            <a:off x="1423297" y="3935898"/>
            <a:ext cx="2186609" cy="2067339"/>
          </a:xfrm>
          <a:custGeom>
            <a:avLst/>
            <a:gdLst>
              <a:gd name="connsiteX0" fmla="*/ 993913 w 2186609"/>
              <a:gd name="connsiteY0" fmla="*/ 23854 h 2067339"/>
              <a:gd name="connsiteX1" fmla="*/ 477078 w 2186609"/>
              <a:gd name="connsiteY1" fmla="*/ 421419 h 2067339"/>
              <a:gd name="connsiteX2" fmla="*/ 166978 w 2186609"/>
              <a:gd name="connsiteY2" fmla="*/ 811033 h 2067339"/>
              <a:gd name="connsiteX3" fmla="*/ 0 w 2186609"/>
              <a:gd name="connsiteY3" fmla="*/ 1216549 h 2067339"/>
              <a:gd name="connsiteX4" fmla="*/ 0 w 2186609"/>
              <a:gd name="connsiteY4" fmla="*/ 1637968 h 2067339"/>
              <a:gd name="connsiteX5" fmla="*/ 174929 w 2186609"/>
              <a:gd name="connsiteY5" fmla="*/ 1860605 h 2067339"/>
              <a:gd name="connsiteX6" fmla="*/ 453225 w 2186609"/>
              <a:gd name="connsiteY6" fmla="*/ 2051436 h 2067339"/>
              <a:gd name="connsiteX7" fmla="*/ 691764 w 2186609"/>
              <a:gd name="connsiteY7" fmla="*/ 2051436 h 2067339"/>
              <a:gd name="connsiteX8" fmla="*/ 1661823 w 2186609"/>
              <a:gd name="connsiteY8" fmla="*/ 2067339 h 2067339"/>
              <a:gd name="connsiteX9" fmla="*/ 2003729 w 2186609"/>
              <a:gd name="connsiteY9" fmla="*/ 1868556 h 2067339"/>
              <a:gd name="connsiteX10" fmla="*/ 2186609 w 2186609"/>
              <a:gd name="connsiteY10" fmla="*/ 1478942 h 2067339"/>
              <a:gd name="connsiteX11" fmla="*/ 2122998 w 2186609"/>
              <a:gd name="connsiteY11" fmla="*/ 1137036 h 2067339"/>
              <a:gd name="connsiteX12" fmla="*/ 2051437 w 2186609"/>
              <a:gd name="connsiteY12" fmla="*/ 930302 h 2067339"/>
              <a:gd name="connsiteX13" fmla="*/ 1820849 w 2186609"/>
              <a:gd name="connsiteY13" fmla="*/ 604299 h 2067339"/>
              <a:gd name="connsiteX14" fmla="*/ 1534602 w 2186609"/>
              <a:gd name="connsiteY14" fmla="*/ 318052 h 2067339"/>
              <a:gd name="connsiteX15" fmla="*/ 1280160 w 2186609"/>
              <a:gd name="connsiteY15" fmla="*/ 111318 h 2067339"/>
              <a:gd name="connsiteX16" fmla="*/ 1113183 w 2186609"/>
              <a:gd name="connsiteY16" fmla="*/ 0 h 2067339"/>
              <a:gd name="connsiteX17" fmla="*/ 993913 w 2186609"/>
              <a:gd name="connsiteY17" fmla="*/ 23854 h 2067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86609" h="2067339">
                <a:moveTo>
                  <a:pt x="993913" y="23854"/>
                </a:moveTo>
                <a:lnTo>
                  <a:pt x="477078" y="421419"/>
                </a:lnTo>
                <a:lnTo>
                  <a:pt x="166978" y="811033"/>
                </a:lnTo>
                <a:lnTo>
                  <a:pt x="0" y="1216549"/>
                </a:lnTo>
                <a:lnTo>
                  <a:pt x="0" y="1637968"/>
                </a:lnTo>
                <a:lnTo>
                  <a:pt x="174929" y="1860605"/>
                </a:lnTo>
                <a:lnTo>
                  <a:pt x="453225" y="2051436"/>
                </a:lnTo>
                <a:lnTo>
                  <a:pt x="691764" y="2051436"/>
                </a:lnTo>
                <a:lnTo>
                  <a:pt x="1661823" y="2067339"/>
                </a:lnTo>
                <a:lnTo>
                  <a:pt x="2003729" y="1868556"/>
                </a:lnTo>
                <a:lnTo>
                  <a:pt x="2186609" y="1478942"/>
                </a:lnTo>
                <a:lnTo>
                  <a:pt x="2122998" y="1137036"/>
                </a:lnTo>
                <a:lnTo>
                  <a:pt x="2051437" y="930302"/>
                </a:lnTo>
                <a:lnTo>
                  <a:pt x="1820849" y="604299"/>
                </a:lnTo>
                <a:lnTo>
                  <a:pt x="1534602" y="318052"/>
                </a:lnTo>
                <a:lnTo>
                  <a:pt x="1280160" y="111318"/>
                </a:lnTo>
                <a:lnTo>
                  <a:pt x="1113183" y="0"/>
                </a:lnTo>
                <a:lnTo>
                  <a:pt x="993913" y="238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200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C5EED939-C715-1327-A0AF-89E6C548B1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9846" y="4751124"/>
            <a:ext cx="1855168" cy="1040628"/>
          </a:xfrm>
          <a:prstGeom prst="rect">
            <a:avLst/>
          </a:prstGeom>
        </p:spPr>
      </p:pic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E844A98-C9EB-38EF-570B-B1034DA60EB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Way to go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5DF34F9-72A9-A68C-9EF4-D8970194324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Building the Ecosystem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A626196-B1AD-4EC9-8BBA-D39AAEAE1A3C}"/>
              </a:ext>
            </a:extLst>
          </p:cNvPr>
          <p:cNvSpPr txBox="1"/>
          <p:nvPr/>
        </p:nvSpPr>
        <p:spPr>
          <a:xfrm>
            <a:off x="3840483" y="1960949"/>
            <a:ext cx="7704810" cy="58044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>
              <a:spcAft>
                <a:spcPts val="600"/>
              </a:spcAft>
            </a:pPr>
            <a:r>
              <a:rPr lang="en-US" sz="3200" dirty="0">
                <a:solidFill>
                  <a:srgbClr val="00619D"/>
                </a:solidFill>
                <a:latin typeface="Century Gothic" panose="020B0502020202020204" pitchFamily="34" charset="0"/>
              </a:rPr>
              <a:t>can solve pain points for everyone</a:t>
            </a:r>
          </a:p>
        </p:txBody>
      </p:sp>
      <p:pic>
        <p:nvPicPr>
          <p:cNvPr id="3" name="Grafik 2" descr="Ein Bild, das Feuerwerk, Dunkelheit enthält.&#10;&#10;Automatisch generierte Beschreibung">
            <a:extLst>
              <a:ext uri="{FF2B5EF4-FFF2-40B4-BE49-F238E27FC236}">
                <a16:creationId xmlns:a16="http://schemas.microsoft.com/office/drawing/2014/main" id="{878A4B19-D05C-1E29-7603-378D6C3DF3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7492" y="1891374"/>
            <a:ext cx="2415778" cy="719594"/>
          </a:xfrm>
          <a:prstGeom prst="rect">
            <a:avLst/>
          </a:prstGeom>
        </p:spPr>
      </p:pic>
      <p:pic>
        <p:nvPicPr>
          <p:cNvPr id="10" name="Grafik 9" descr="Ein Bild, das Schwarz, Dunkelheit enthält.&#10;&#10;Automatisch generierte Beschreibung">
            <a:extLst>
              <a:ext uri="{FF2B5EF4-FFF2-40B4-BE49-F238E27FC236}">
                <a16:creationId xmlns:a16="http://schemas.microsoft.com/office/drawing/2014/main" id="{1C567148-F0E9-CC42-B493-083AA53C67B0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418819" y="4201159"/>
            <a:ext cx="1099930" cy="1099930"/>
          </a:xfrm>
          <a:prstGeom prst="rect">
            <a:avLst/>
          </a:prstGeom>
        </p:spPr>
      </p:pic>
      <p:pic>
        <p:nvPicPr>
          <p:cNvPr id="12" name="Grafik 11" descr="Ein Bild, das Schwarz, Dunkelheit enthält.&#10;&#10;Automatisch generierte Beschreibung">
            <a:extLst>
              <a:ext uri="{FF2B5EF4-FFF2-40B4-BE49-F238E27FC236}">
                <a16:creationId xmlns:a16="http://schemas.microsoft.com/office/drawing/2014/main" id="{528CFA27-F88B-97EB-32F7-1F9F212BE33E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198917" y="3428759"/>
            <a:ext cx="2612928" cy="2612928"/>
          </a:xfrm>
          <a:prstGeom prst="rect">
            <a:avLst/>
          </a:prstGeom>
        </p:spPr>
      </p:pic>
      <p:sp>
        <p:nvSpPr>
          <p:cNvPr id="15" name="Ellipse 14">
            <a:extLst>
              <a:ext uri="{FF2B5EF4-FFF2-40B4-BE49-F238E27FC236}">
                <a16:creationId xmlns:a16="http://schemas.microsoft.com/office/drawing/2014/main" id="{5B234514-E947-6ADB-41D4-B16694D6C31A}"/>
              </a:ext>
            </a:extLst>
          </p:cNvPr>
          <p:cNvSpPr/>
          <p:nvPr/>
        </p:nvSpPr>
        <p:spPr>
          <a:xfrm>
            <a:off x="5336488" y="4595845"/>
            <a:ext cx="278296" cy="278296"/>
          </a:xfrm>
          <a:prstGeom prst="ellipse">
            <a:avLst/>
          </a:prstGeom>
          <a:solidFill>
            <a:schemeClr val="bg1"/>
          </a:solidFill>
          <a:ln w="34925">
            <a:solidFill>
              <a:srgbClr val="00619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200" dirty="0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AF2D4C96-0571-AFAA-234D-C4F6186AC1B0}"/>
              </a:ext>
            </a:extLst>
          </p:cNvPr>
          <p:cNvSpPr/>
          <p:nvPr/>
        </p:nvSpPr>
        <p:spPr>
          <a:xfrm>
            <a:off x="3224652" y="4595845"/>
            <a:ext cx="278296" cy="278296"/>
          </a:xfrm>
          <a:prstGeom prst="ellipse">
            <a:avLst/>
          </a:prstGeom>
          <a:solidFill>
            <a:schemeClr val="bg1"/>
          </a:solidFill>
          <a:ln w="34925">
            <a:solidFill>
              <a:schemeClr val="accent4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200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7741A3D1-7696-EE5B-7CA6-B2420D67C6D7}"/>
              </a:ext>
            </a:extLst>
          </p:cNvPr>
          <p:cNvSpPr txBox="1"/>
          <p:nvPr/>
        </p:nvSpPr>
        <p:spPr>
          <a:xfrm>
            <a:off x="3773392" y="4063236"/>
            <a:ext cx="1435879" cy="1629657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r>
              <a:rPr lang="en-US" sz="1600" b="1" dirty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Technology</a:t>
            </a:r>
          </a:p>
          <a:p>
            <a:pPr>
              <a:spcAft>
                <a:spcPts val="600"/>
              </a:spcAft>
            </a:pPr>
            <a:r>
              <a:rPr lang="en-US" sz="1600" b="1" dirty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Enablers</a:t>
            </a:r>
          </a:p>
          <a:p>
            <a:endParaRPr lang="en-US" sz="1600" b="1" dirty="0">
              <a:solidFill>
                <a:schemeClr val="accent4">
                  <a:lumMod val="75000"/>
                </a:schemeClr>
              </a:solidFill>
              <a:latin typeface="Century Gothic" panose="020B0502020202020204" pitchFamily="34" charset="0"/>
            </a:endParaRPr>
          </a:p>
          <a:p>
            <a:pPr marL="36000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APIs</a:t>
            </a:r>
          </a:p>
          <a:p>
            <a:pPr marL="36000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SDKs</a:t>
            </a:r>
          </a:p>
          <a:p>
            <a:pPr marL="36000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…</a:t>
            </a:r>
          </a:p>
        </p:txBody>
      </p:sp>
      <p:sp>
        <p:nvSpPr>
          <p:cNvPr id="19" name="Gleichschenkliges Dreieck 18">
            <a:extLst>
              <a:ext uri="{FF2B5EF4-FFF2-40B4-BE49-F238E27FC236}">
                <a16:creationId xmlns:a16="http://schemas.microsoft.com/office/drawing/2014/main" id="{B938529C-5530-2A85-4EED-AA79B05C43B7}"/>
              </a:ext>
            </a:extLst>
          </p:cNvPr>
          <p:cNvSpPr/>
          <p:nvPr/>
        </p:nvSpPr>
        <p:spPr>
          <a:xfrm rot="10800000">
            <a:off x="1257735" y="3019450"/>
            <a:ext cx="2514354" cy="396000"/>
          </a:xfrm>
          <a:prstGeom prst="triangle">
            <a:avLst>
              <a:gd name="adj" fmla="val 50000"/>
            </a:avLst>
          </a:prstGeom>
          <a:solidFill>
            <a:srgbClr val="00619D">
              <a:alpha val="22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200" dirty="0"/>
          </a:p>
        </p:txBody>
      </p:sp>
      <p:sp>
        <p:nvSpPr>
          <p:cNvPr id="16" name="Pfeil: nach links und rechts 15">
            <a:extLst>
              <a:ext uri="{FF2B5EF4-FFF2-40B4-BE49-F238E27FC236}">
                <a16:creationId xmlns:a16="http://schemas.microsoft.com/office/drawing/2014/main" id="{D296608F-69B5-B9E7-BEE4-81F73A5C0027}"/>
              </a:ext>
            </a:extLst>
          </p:cNvPr>
          <p:cNvSpPr/>
          <p:nvPr/>
        </p:nvSpPr>
        <p:spPr>
          <a:xfrm>
            <a:off x="3511841" y="4556320"/>
            <a:ext cx="1824646" cy="357347"/>
          </a:xfrm>
          <a:prstGeom prst="leftRightArrow">
            <a:avLst/>
          </a:prstGeom>
          <a:gradFill>
            <a:gsLst>
              <a:gs pos="0">
                <a:schemeClr val="accent4">
                  <a:lumMod val="75000"/>
                </a:schemeClr>
              </a:gs>
              <a:gs pos="100000">
                <a:srgbClr val="00619D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200" dirty="0"/>
          </a:p>
        </p:txBody>
      </p:sp>
      <p:sp>
        <p:nvSpPr>
          <p:cNvPr id="6" name="Pfeil: gebogen 5">
            <a:extLst>
              <a:ext uri="{FF2B5EF4-FFF2-40B4-BE49-F238E27FC236}">
                <a16:creationId xmlns:a16="http://schemas.microsoft.com/office/drawing/2014/main" id="{8C97946C-23FB-37C1-1319-6FA6CC9148FD}"/>
              </a:ext>
            </a:extLst>
          </p:cNvPr>
          <p:cNvSpPr/>
          <p:nvPr/>
        </p:nvSpPr>
        <p:spPr>
          <a:xfrm rot="20024211">
            <a:off x="7111626" y="4541909"/>
            <a:ext cx="1775736" cy="1780145"/>
          </a:xfrm>
          <a:prstGeom prst="circular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ADAA02E1-C809-5BB7-D10A-838BD052BF66}"/>
              </a:ext>
            </a:extLst>
          </p:cNvPr>
          <p:cNvSpPr/>
          <p:nvPr/>
        </p:nvSpPr>
        <p:spPr>
          <a:xfrm>
            <a:off x="6581367" y="4651732"/>
            <a:ext cx="1393802" cy="223200"/>
          </a:xfrm>
          <a:prstGeom prst="rect">
            <a:avLst/>
          </a:prstGeom>
          <a:gradFill>
            <a:gsLst>
              <a:gs pos="0">
                <a:srgbClr val="1467B3"/>
              </a:gs>
              <a:gs pos="60000">
                <a:schemeClr val="accent6">
                  <a:lumMod val="75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200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E9EB8B63-84DE-DAEE-E139-F32B414B8CC1}"/>
              </a:ext>
            </a:extLst>
          </p:cNvPr>
          <p:cNvSpPr/>
          <p:nvPr/>
        </p:nvSpPr>
        <p:spPr>
          <a:xfrm>
            <a:off x="7148226" y="4875434"/>
            <a:ext cx="858747" cy="95735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200" dirty="0"/>
          </a:p>
        </p:txBody>
      </p:sp>
      <p:sp>
        <p:nvSpPr>
          <p:cNvPr id="11" name="Pfeil: gebogen 10">
            <a:extLst>
              <a:ext uri="{FF2B5EF4-FFF2-40B4-BE49-F238E27FC236}">
                <a16:creationId xmlns:a16="http://schemas.microsoft.com/office/drawing/2014/main" id="{9A430EFE-2151-41CE-D26D-0107E531F4F1}"/>
              </a:ext>
            </a:extLst>
          </p:cNvPr>
          <p:cNvSpPr/>
          <p:nvPr/>
        </p:nvSpPr>
        <p:spPr>
          <a:xfrm rot="21405151" flipV="1">
            <a:off x="7061399" y="3207574"/>
            <a:ext cx="1775736" cy="1780145"/>
          </a:xfrm>
          <a:prstGeom prst="circular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23" name="Pfeil: nach rechts 22">
            <a:extLst>
              <a:ext uri="{FF2B5EF4-FFF2-40B4-BE49-F238E27FC236}">
                <a16:creationId xmlns:a16="http://schemas.microsoft.com/office/drawing/2014/main" id="{27355518-4D63-E0A2-5284-57B4E30A39FB}"/>
              </a:ext>
            </a:extLst>
          </p:cNvPr>
          <p:cNvSpPr/>
          <p:nvPr/>
        </p:nvSpPr>
        <p:spPr>
          <a:xfrm rot="21228591">
            <a:off x="8292171" y="4436391"/>
            <a:ext cx="1234160" cy="468000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200" dirty="0"/>
          </a:p>
        </p:txBody>
      </p:sp>
      <p:pic>
        <p:nvPicPr>
          <p:cNvPr id="25" name="Grafik 24" descr="Ein Bild, das Clipart, Silhouette, Grafiken, Schablone enthält.&#10;&#10;Automatisch generierte Beschreibung">
            <a:extLst>
              <a:ext uri="{FF2B5EF4-FFF2-40B4-BE49-F238E27FC236}">
                <a16:creationId xmlns:a16="http://schemas.microsoft.com/office/drawing/2014/main" id="{A1901052-D9F0-D1DD-1592-6D8C7A0A5552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005742" y="2979357"/>
            <a:ext cx="1229591" cy="1229591"/>
          </a:xfrm>
          <a:prstGeom prst="rect">
            <a:avLst/>
          </a:prstGeom>
        </p:spPr>
      </p:pic>
      <p:pic>
        <p:nvPicPr>
          <p:cNvPr id="26" name="Grafik 25" descr="Ein Bild, das Clipart, Silhouette, Grafiken, Schablone enthält.&#10;&#10;Automatisch generierte Beschreibung">
            <a:extLst>
              <a:ext uri="{FF2B5EF4-FFF2-40B4-BE49-F238E27FC236}">
                <a16:creationId xmlns:a16="http://schemas.microsoft.com/office/drawing/2014/main" id="{BC3DF10A-B052-3124-3F78-142C1DBEA38D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294455" y="5053108"/>
            <a:ext cx="1229591" cy="1229591"/>
          </a:xfrm>
          <a:prstGeom prst="rect">
            <a:avLst/>
          </a:prstGeom>
        </p:spPr>
      </p:pic>
      <p:pic>
        <p:nvPicPr>
          <p:cNvPr id="27" name="Grafik 26" descr="Ein Bild, das Clipart, Silhouette, Grafiken, Schablone enthält.&#10;&#10;Automatisch generierte Beschreibung">
            <a:extLst>
              <a:ext uri="{FF2B5EF4-FFF2-40B4-BE49-F238E27FC236}">
                <a16:creationId xmlns:a16="http://schemas.microsoft.com/office/drawing/2014/main" id="{17E66DA5-081B-3B87-D70A-C7028C0E79F7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9618458" y="3933009"/>
            <a:ext cx="1229591" cy="1229591"/>
          </a:xfrm>
          <a:prstGeom prst="rect">
            <a:avLst/>
          </a:prstGeom>
        </p:spPr>
      </p:pic>
      <p:pic>
        <p:nvPicPr>
          <p:cNvPr id="28" name="Grafik 27" descr="Ein Bild, das Clipart, Silhouette, Grafiken, Schablone enthält.&#10;&#10;Automatisch generierte Beschreibung">
            <a:extLst>
              <a:ext uri="{FF2B5EF4-FFF2-40B4-BE49-F238E27FC236}">
                <a16:creationId xmlns:a16="http://schemas.microsoft.com/office/drawing/2014/main" id="{8FBDD0C2-46B2-AB79-77CD-B2C186216D6D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9114957" y="3176380"/>
            <a:ext cx="1229591" cy="1229591"/>
          </a:xfrm>
          <a:prstGeom prst="rect">
            <a:avLst/>
          </a:prstGeom>
        </p:spPr>
      </p:pic>
      <p:pic>
        <p:nvPicPr>
          <p:cNvPr id="29" name="Grafik 28" descr="Ein Bild, das Clipart, Silhouette, Grafiken, Schablone enthält.&#10;&#10;Automatisch generierte Beschreibung">
            <a:extLst>
              <a:ext uri="{FF2B5EF4-FFF2-40B4-BE49-F238E27FC236}">
                <a16:creationId xmlns:a16="http://schemas.microsoft.com/office/drawing/2014/main" id="{81A03390-C2C5-B27C-004D-9F39F4060B7F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9414911" y="4874371"/>
            <a:ext cx="1229591" cy="1229591"/>
          </a:xfrm>
          <a:prstGeom prst="rect">
            <a:avLst/>
          </a:prstGeom>
        </p:spPr>
      </p:pic>
      <p:sp>
        <p:nvSpPr>
          <p:cNvPr id="18" name="Rechteck 17">
            <a:extLst>
              <a:ext uri="{FF2B5EF4-FFF2-40B4-BE49-F238E27FC236}">
                <a16:creationId xmlns:a16="http://schemas.microsoft.com/office/drawing/2014/main" id="{C26243EB-11DB-F293-5FAA-9CC39353E69F}"/>
              </a:ext>
            </a:extLst>
          </p:cNvPr>
          <p:cNvSpPr/>
          <p:nvPr/>
        </p:nvSpPr>
        <p:spPr>
          <a:xfrm rot="21204967">
            <a:off x="8062010" y="4455561"/>
            <a:ext cx="1505393" cy="419888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600" b="1" dirty="0">
                <a:latin typeface="Century Gothic" panose="020B0502020202020204" pitchFamily="34" charset="0"/>
              </a:rPr>
              <a:t>Experience</a:t>
            </a: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937EA047-3E45-83F3-A4D7-93465FF58D26}"/>
              </a:ext>
            </a:extLst>
          </p:cNvPr>
          <p:cNvSpPr/>
          <p:nvPr/>
        </p:nvSpPr>
        <p:spPr>
          <a:xfrm>
            <a:off x="7015109" y="4079138"/>
            <a:ext cx="858747" cy="57251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200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265DE991-9F89-56AA-AEC6-FA25AB491B42}"/>
              </a:ext>
            </a:extLst>
          </p:cNvPr>
          <p:cNvSpPr txBox="1"/>
          <p:nvPr/>
        </p:nvSpPr>
        <p:spPr>
          <a:xfrm>
            <a:off x="6462090" y="4063236"/>
            <a:ext cx="1642228" cy="2040726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r>
              <a:rPr lang="en-US" sz="1600" b="1" dirty="0">
                <a:solidFill>
                  <a:srgbClr val="00619D"/>
                </a:solidFill>
                <a:latin typeface="Century Gothic" panose="020B0502020202020204" pitchFamily="34" charset="0"/>
              </a:rPr>
              <a:t>Developer</a:t>
            </a:r>
          </a:p>
          <a:p>
            <a:r>
              <a:rPr lang="en-US" sz="1600" b="1" dirty="0">
                <a:solidFill>
                  <a:srgbClr val="00619D"/>
                </a:solidFill>
                <a:latin typeface="Century Gothic" panose="020B0502020202020204" pitchFamily="34" charset="0"/>
              </a:rPr>
              <a:t>Community</a:t>
            </a:r>
          </a:p>
          <a:p>
            <a:endParaRPr lang="en-US" sz="1600" b="1" dirty="0">
              <a:solidFill>
                <a:srgbClr val="00619D"/>
              </a:solidFill>
              <a:latin typeface="Century Gothic" panose="020B0502020202020204" pitchFamily="34" charset="0"/>
            </a:endParaRPr>
          </a:p>
          <a:p>
            <a:pPr marL="36000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619D"/>
                </a:solidFill>
                <a:latin typeface="Century Gothic" panose="020B0502020202020204" pitchFamily="34" charset="0"/>
              </a:rPr>
              <a:t>Embedded</a:t>
            </a:r>
          </a:p>
          <a:p>
            <a:pPr marL="36000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619D"/>
                </a:solidFill>
                <a:latin typeface="Century Gothic" panose="020B0502020202020204" pitchFamily="34" charset="0"/>
              </a:rPr>
              <a:t>AAOS</a:t>
            </a:r>
          </a:p>
          <a:p>
            <a:pPr marL="36000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619D"/>
                </a:solidFill>
                <a:latin typeface="Century Gothic" panose="020B0502020202020204" pitchFamily="34" charset="0"/>
              </a:rPr>
              <a:t>iOS, Android</a:t>
            </a:r>
          </a:p>
          <a:p>
            <a:pPr marL="36000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619D"/>
                </a:solidFill>
                <a:latin typeface="Century Gothic" panose="020B0502020202020204" pitchFamily="34" charset="0"/>
              </a:rPr>
              <a:t>Cloud/Edge</a:t>
            </a:r>
          </a:p>
          <a:p>
            <a:pPr marL="36000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619D"/>
                </a:solidFill>
                <a:latin typeface="Century Gothic" panose="020B0502020202020204" pitchFamily="34" charset="0"/>
              </a:rPr>
              <a:t>…</a:t>
            </a:r>
          </a:p>
        </p:txBody>
      </p:sp>
      <p:pic>
        <p:nvPicPr>
          <p:cNvPr id="32" name="Grafik 31">
            <a:extLst>
              <a:ext uri="{FF2B5EF4-FFF2-40B4-BE49-F238E27FC236}">
                <a16:creationId xmlns:a16="http://schemas.microsoft.com/office/drawing/2014/main" id="{44F21319-2726-666E-7F7B-158112F5DEED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570715">
            <a:off x="8862985" y="3928589"/>
            <a:ext cx="442841" cy="440924"/>
          </a:xfrm>
          <a:prstGeom prst="rect">
            <a:avLst/>
          </a:prstGeom>
        </p:spPr>
      </p:pic>
      <p:pic>
        <p:nvPicPr>
          <p:cNvPr id="33" name="Grafik 32">
            <a:extLst>
              <a:ext uri="{FF2B5EF4-FFF2-40B4-BE49-F238E27FC236}">
                <a16:creationId xmlns:a16="http://schemas.microsoft.com/office/drawing/2014/main" id="{13CC8594-B491-026B-68E1-7EE0F374B931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110869" y="4926781"/>
            <a:ext cx="442841" cy="440924"/>
          </a:xfrm>
          <a:prstGeom prst="rect">
            <a:avLst/>
          </a:prstGeom>
        </p:spPr>
      </p:pic>
      <p:pic>
        <p:nvPicPr>
          <p:cNvPr id="34" name="Grafik 33">
            <a:extLst>
              <a:ext uri="{FF2B5EF4-FFF2-40B4-BE49-F238E27FC236}">
                <a16:creationId xmlns:a16="http://schemas.microsoft.com/office/drawing/2014/main" id="{30CBAB43-9798-7F91-CF3C-DD0A5E0ACD9A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124116">
            <a:off x="10437155" y="4858533"/>
            <a:ext cx="442841" cy="440924"/>
          </a:xfrm>
          <a:prstGeom prst="rect">
            <a:avLst/>
          </a:prstGeom>
        </p:spPr>
      </p:pic>
      <p:pic>
        <p:nvPicPr>
          <p:cNvPr id="35" name="Grafik 34">
            <a:extLst>
              <a:ext uri="{FF2B5EF4-FFF2-40B4-BE49-F238E27FC236}">
                <a16:creationId xmlns:a16="http://schemas.microsoft.com/office/drawing/2014/main" id="{AED2F7D3-2D01-3A26-A7BB-50FB0645298B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15492">
            <a:off x="10286651" y="3677425"/>
            <a:ext cx="442841" cy="440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54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E844A98-C9EB-38EF-570B-B1034DA60EB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We build the Ecosystem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5DF34F9-72A9-A68C-9EF4-D8970194324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A626196-B1AD-4EC9-8BBA-D39AAEAE1A3C}"/>
              </a:ext>
            </a:extLst>
          </p:cNvPr>
          <p:cNvSpPr txBox="1"/>
          <p:nvPr/>
        </p:nvSpPr>
        <p:spPr>
          <a:xfrm>
            <a:off x="622770" y="1773141"/>
            <a:ext cx="10874816" cy="436526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6000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latin typeface="Century Gothic" panose="020B0502020202020204" pitchFamily="34" charset="0"/>
              </a:rPr>
              <a:t>Complex Systems need certain complexity to be implemented</a:t>
            </a:r>
          </a:p>
          <a:p>
            <a:pPr marL="36000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latin typeface="Century Gothic" panose="020B0502020202020204" pitchFamily="34" charset="0"/>
              </a:rPr>
              <a:t>This complexity can (should) be hidden to Stakeholders outside this System</a:t>
            </a:r>
          </a:p>
          <a:p>
            <a:pPr marL="36000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latin typeface="Century Gothic" panose="020B0502020202020204" pitchFamily="34" charset="0"/>
              </a:rPr>
              <a:t>Open and transparent Standardization is key for such a separation</a:t>
            </a:r>
          </a:p>
          <a:p>
            <a:pPr marL="36000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latin typeface="Century Gothic" panose="020B0502020202020204" pitchFamily="34" charset="0"/>
              </a:rPr>
              <a:t>COVESA and SDV build the Standards &amp; Tools from the inside to the outside</a:t>
            </a:r>
          </a:p>
          <a:p>
            <a:pPr marL="36000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2000" b="1" dirty="0">
              <a:latin typeface="Century Gothic" panose="020B0502020202020204" pitchFamily="34" charset="0"/>
            </a:endParaRPr>
          </a:p>
          <a:p>
            <a:pPr marL="360000" lvl="1">
              <a:spcAft>
                <a:spcPts val="1200"/>
              </a:spcAft>
            </a:pPr>
            <a:r>
              <a:rPr lang="en-US" sz="2400" b="1" dirty="0">
                <a:solidFill>
                  <a:srgbClr val="00619D"/>
                </a:solidFill>
                <a:latin typeface="Century Gothic" panose="020B0502020202020204" pitchFamily="34" charset="0"/>
              </a:rPr>
              <a:t>		      Technology is the glue to build the Ecosystem</a:t>
            </a:r>
          </a:p>
          <a:p>
            <a:pPr marL="360000" lvl="1">
              <a:spcAft>
                <a:spcPts val="1200"/>
              </a:spcAft>
            </a:pPr>
            <a:r>
              <a:rPr lang="en-US" sz="2400" b="1" dirty="0">
                <a:solidFill>
                  <a:srgbClr val="00619D"/>
                </a:solidFill>
                <a:latin typeface="Century Gothic" panose="020B0502020202020204" pitchFamily="34" charset="0"/>
              </a:rPr>
              <a:t>		      Let’s consider the outside world!</a:t>
            </a:r>
          </a:p>
          <a:p>
            <a:pPr marL="360000" lvl="1">
              <a:spcAft>
                <a:spcPts val="1200"/>
              </a:spcAft>
            </a:pPr>
            <a:r>
              <a:rPr lang="en-US" sz="2400" b="1" dirty="0">
                <a:solidFill>
                  <a:srgbClr val="00619D"/>
                </a:solidFill>
                <a:latin typeface="Century Gothic" panose="020B0502020202020204" pitchFamily="34" charset="0"/>
              </a:rPr>
              <a:t>		      </a:t>
            </a:r>
            <a:r>
              <a:rPr lang="en-US" dirty="0">
                <a:solidFill>
                  <a:srgbClr val="00619D"/>
                </a:solidFill>
                <a:latin typeface="Century Gothic" panose="020B0502020202020204" pitchFamily="34" charset="0"/>
              </a:rPr>
              <a:t>And NOT build an </a:t>
            </a:r>
            <a:r>
              <a:rPr lang="en-US" dirty="0" err="1">
                <a:solidFill>
                  <a:srgbClr val="00619D"/>
                </a:solidFill>
                <a:latin typeface="Century Gothic" panose="020B0502020202020204" pitchFamily="34" charset="0"/>
              </a:rPr>
              <a:t>Egosystem</a:t>
            </a:r>
            <a:r>
              <a:rPr lang="en-US" dirty="0">
                <a:solidFill>
                  <a:srgbClr val="00619D"/>
                </a:solidFill>
                <a:latin typeface="Century Gothic" panose="020B0502020202020204" pitchFamily="34" charset="0"/>
              </a:rPr>
              <a:t>…</a:t>
            </a:r>
            <a:endParaRPr lang="en-US" sz="2400" dirty="0">
              <a:solidFill>
                <a:srgbClr val="00619D"/>
              </a:solidFill>
              <a:latin typeface="Century Gothic" panose="020B0502020202020204" pitchFamily="34" charset="0"/>
            </a:endParaRPr>
          </a:p>
        </p:txBody>
      </p:sp>
      <p:pic>
        <p:nvPicPr>
          <p:cNvPr id="3" name="Grafik 2" descr="Ein Bild, das Feuerwerk, Dunkelheit enthält.&#10;&#10;Automatisch generierte Beschreibung">
            <a:extLst>
              <a:ext uri="{FF2B5EF4-FFF2-40B4-BE49-F238E27FC236}">
                <a16:creationId xmlns:a16="http://schemas.microsoft.com/office/drawing/2014/main" id="{FD61A418-5455-D5FA-61B1-D461760E76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528" y="4005090"/>
            <a:ext cx="1876509" cy="558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020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A523DFF5-C24C-DDE4-F2B6-5ED7DE2F25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643730" y="4688956"/>
            <a:ext cx="548640" cy="54864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2CC1341A-7225-E7D0-0866-B34398C974C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577869" y="1771145"/>
            <a:ext cx="548640" cy="54864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47A302-AD86-D341-425B-07D63D353E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304256" y="2787650"/>
            <a:ext cx="7583488" cy="1282700"/>
          </a:xfrm>
        </p:spPr>
        <p:txBody>
          <a:bodyPr anchor="ctr"/>
          <a:lstStyle/>
          <a:p>
            <a:pPr algn="ctr"/>
            <a:r>
              <a:rPr lang="en-DE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4059882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E844A98-C9EB-38EF-570B-B1034DA60EB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3F35D9CB-3F5A-2F96-4796-FBEBA8BEC433}"/>
              </a:ext>
            </a:extLst>
          </p:cNvPr>
          <p:cNvSpPr txBox="1"/>
          <p:nvPr/>
        </p:nvSpPr>
        <p:spPr>
          <a:xfrm>
            <a:off x="622771" y="1773141"/>
            <a:ext cx="5229390" cy="335942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600"/>
              </a:spcAft>
            </a:pPr>
            <a:r>
              <a:rPr lang="en-US" sz="2000" b="1" dirty="0">
                <a:latin typeface="Century Gothic" panose="020B0502020202020204" pitchFamily="34" charset="0"/>
              </a:rPr>
              <a:t>Gerhard Grossberger</a:t>
            </a:r>
          </a:p>
          <a:p>
            <a:pPr>
              <a:spcAft>
                <a:spcPts val="600"/>
              </a:spcAft>
            </a:pPr>
            <a:r>
              <a:rPr lang="en-US" sz="2000" dirty="0">
                <a:latin typeface="Century Gothic" panose="020B0502020202020204" pitchFamily="34" charset="0"/>
              </a:rPr>
              <a:t>Director</a:t>
            </a:r>
          </a:p>
          <a:p>
            <a:pPr>
              <a:spcAft>
                <a:spcPts val="600"/>
              </a:spcAft>
            </a:pPr>
            <a:r>
              <a:rPr lang="en-US" sz="2000" dirty="0">
                <a:latin typeface="Century Gothic" panose="020B0502020202020204" pitchFamily="34" charset="0"/>
              </a:rPr>
              <a:t>App Store Content Strategy</a:t>
            </a:r>
          </a:p>
          <a:p>
            <a:pPr>
              <a:spcAft>
                <a:spcPts val="600"/>
              </a:spcAft>
            </a:pPr>
            <a:endParaRPr lang="en-US" sz="2000" dirty="0">
              <a:latin typeface="Century Gothic" panose="020B0502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en-US" sz="2000" dirty="0">
                <a:latin typeface="Century Gothic" panose="020B0502020202020204" pitchFamily="34" charset="0"/>
              </a:rPr>
              <a:t>HARMAN Automotive</a:t>
            </a:r>
          </a:p>
          <a:p>
            <a:pPr>
              <a:spcAft>
                <a:spcPts val="600"/>
              </a:spcAft>
            </a:pPr>
            <a:r>
              <a:rPr lang="en-US" sz="2000" dirty="0">
                <a:latin typeface="Century Gothic" panose="020B0502020202020204" pitchFamily="34" charset="0"/>
              </a:rPr>
              <a:t>Ulm, Germany</a:t>
            </a:r>
          </a:p>
        </p:txBody>
      </p:sp>
      <p:pic>
        <p:nvPicPr>
          <p:cNvPr id="15" name="Grafik 14" descr="Ein Bild, das Menschliches Gesicht, Person, Lächeln, Kleidung enthält.&#10;&#10;Automatisch generierte Beschreibung">
            <a:extLst>
              <a:ext uri="{FF2B5EF4-FFF2-40B4-BE49-F238E27FC236}">
                <a16:creationId xmlns:a16="http://schemas.microsoft.com/office/drawing/2014/main" id="{D01E4528-094E-0D18-116D-0D17CD0A86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096000" y="1773141"/>
            <a:ext cx="3359426" cy="3359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087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E844A98-C9EB-38EF-570B-B1034DA60EB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5DF34F9-72A9-A68C-9EF4-D8970194324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1985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CFDD6B61-52EB-3E93-1C47-03BC0B42E127}"/>
              </a:ext>
            </a:extLst>
          </p:cNvPr>
          <p:cNvSpPr txBox="1"/>
          <p:nvPr/>
        </p:nvSpPr>
        <p:spPr>
          <a:xfrm>
            <a:off x="8843291" y="5438577"/>
            <a:ext cx="2141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… on Rock and Roll</a:t>
            </a:r>
          </a:p>
        </p:txBody>
      </p:sp>
      <p:pic>
        <p:nvPicPr>
          <p:cNvPr id="13" name="Grafik 12" descr="Ein Bild, das Schuhwerk, Kleidung, Person, Cartoon enthält.&#10;&#10;Automatisch generierte Beschreibung">
            <a:extLst>
              <a:ext uri="{FF2B5EF4-FFF2-40B4-BE49-F238E27FC236}">
                <a16:creationId xmlns:a16="http://schemas.microsoft.com/office/drawing/2014/main" id="{396BF7DD-E5BD-39FC-A394-379C34BD49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8450" y="1333500"/>
            <a:ext cx="4463345" cy="4737935"/>
          </a:xfrm>
          <a:prstGeom prst="rect">
            <a:avLst/>
          </a:prstGeom>
          <a:effectLst>
            <a:outerShdw blurRad="889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FBB62102-03D7-11B6-DE34-FE31389A520E}"/>
              </a:ext>
            </a:extLst>
          </p:cNvPr>
          <p:cNvSpPr txBox="1"/>
          <p:nvPr/>
        </p:nvSpPr>
        <p:spPr>
          <a:xfrm>
            <a:off x="10411892" y="6470334"/>
            <a:ext cx="117211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7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Image source: </a:t>
            </a:r>
            <a:r>
              <a:rPr lang="de-DE" sz="700" dirty="0" err="1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Discogs</a:t>
            </a:r>
            <a:endParaRPr lang="de-DE" sz="700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292B58D0-1A48-2FB7-4F8C-753B48A82317}"/>
              </a:ext>
            </a:extLst>
          </p:cNvPr>
          <p:cNvSpPr/>
          <p:nvPr/>
        </p:nvSpPr>
        <p:spPr>
          <a:xfrm>
            <a:off x="3438450" y="5438577"/>
            <a:ext cx="735985" cy="632858"/>
          </a:xfrm>
          <a:prstGeom prst="rect">
            <a:avLst/>
          </a:prstGeom>
          <a:solidFill>
            <a:srgbClr val="FEF9F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200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130227F4-7A5F-D359-D43E-7E1E8B14E4C3}"/>
              </a:ext>
            </a:extLst>
          </p:cNvPr>
          <p:cNvSpPr/>
          <p:nvPr/>
        </p:nvSpPr>
        <p:spPr>
          <a:xfrm rot="2693272">
            <a:off x="6393628" y="2970911"/>
            <a:ext cx="817862" cy="810418"/>
          </a:xfrm>
          <a:prstGeom prst="rect">
            <a:avLst/>
          </a:prstGeom>
          <a:solidFill>
            <a:srgbClr val="FEF9F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200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94C2DC50-5E76-22C0-65A8-B39033F2C1C8}"/>
              </a:ext>
            </a:extLst>
          </p:cNvPr>
          <p:cNvSpPr/>
          <p:nvPr/>
        </p:nvSpPr>
        <p:spPr>
          <a:xfrm>
            <a:off x="7052808" y="5438577"/>
            <a:ext cx="848988" cy="632858"/>
          </a:xfrm>
          <a:prstGeom prst="rect">
            <a:avLst/>
          </a:prstGeom>
          <a:solidFill>
            <a:srgbClr val="FEF9F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200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41897B91-634A-7CB1-656E-48EC6BF35CB8}"/>
              </a:ext>
            </a:extLst>
          </p:cNvPr>
          <p:cNvSpPr/>
          <p:nvPr/>
        </p:nvSpPr>
        <p:spPr>
          <a:xfrm>
            <a:off x="7720717" y="5216466"/>
            <a:ext cx="181078" cy="632858"/>
          </a:xfrm>
          <a:prstGeom prst="rect">
            <a:avLst/>
          </a:prstGeom>
          <a:solidFill>
            <a:srgbClr val="FEF9F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2738835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E844A98-C9EB-38EF-570B-B1034DA60EB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5DF34F9-72A9-A68C-9EF4-D8970194324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We…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CFDD6B61-52EB-3E93-1C47-03BC0B42E127}"/>
              </a:ext>
            </a:extLst>
          </p:cNvPr>
          <p:cNvSpPr txBox="1"/>
          <p:nvPr/>
        </p:nvSpPr>
        <p:spPr>
          <a:xfrm>
            <a:off x="3309436" y="5540177"/>
            <a:ext cx="25490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…built the Ecosystem on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97E21199-5B32-4F87-DB4E-AEA5C68186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0958" y="1842868"/>
            <a:ext cx="4469518" cy="918290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F20E0A67-9ADD-7630-0F97-5E1655D531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2694" y="4295925"/>
            <a:ext cx="1566046" cy="293396"/>
          </a:xfrm>
          <a:prstGeom prst="rect">
            <a:avLst/>
          </a:prstGeom>
        </p:spPr>
      </p:pic>
      <p:pic>
        <p:nvPicPr>
          <p:cNvPr id="16" name="Grafik 15" descr="Ein Bild, das Feuerwerk, Dunkelheit enthält.&#10;&#10;Automatisch generierte Beschreibung">
            <a:extLst>
              <a:ext uri="{FF2B5EF4-FFF2-40B4-BE49-F238E27FC236}">
                <a16:creationId xmlns:a16="http://schemas.microsoft.com/office/drawing/2014/main" id="{7FB0325D-1C74-C32C-7BCF-78C7954407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9950" y="5466891"/>
            <a:ext cx="1731962" cy="515904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55F44A24-03A6-3D7B-ACEF-944A3DB591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90957" y="3052716"/>
            <a:ext cx="4469519" cy="801639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0C139B5B-BD35-F7C2-EACF-8FA565A55DA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33823" y="1577005"/>
            <a:ext cx="4556098" cy="3703989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95BAEF39-3792-11AF-8FD5-CCEDF172BF8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09436" y="4875608"/>
            <a:ext cx="426757" cy="232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596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 descr="Ein Bild, das Säugetier, Bär, draußen, Wasser enthält.&#10;&#10;Automatisch generierte Beschreibung">
            <a:extLst>
              <a:ext uri="{FF2B5EF4-FFF2-40B4-BE49-F238E27FC236}">
                <a16:creationId xmlns:a16="http://schemas.microsoft.com/office/drawing/2014/main" id="{0F197D2B-731F-7AD8-4BA6-00CC0BE321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3000" contrast="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E844A98-C9EB-38EF-570B-B1034DA60EB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5DF34F9-72A9-A68C-9EF4-D8970194324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Is this an Egosystem or Ecosystem?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04818AC9-4937-B0D4-0370-234A695D12C5}"/>
              </a:ext>
            </a:extLst>
          </p:cNvPr>
          <p:cNvSpPr txBox="1"/>
          <p:nvPr/>
        </p:nvSpPr>
        <p:spPr>
          <a:xfrm>
            <a:off x="622770" y="5791888"/>
            <a:ext cx="83231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Century Gothic" panose="020B0502020202020204" pitchFamily="34" charset="0"/>
              </a:rPr>
              <a:t>A Community of living and nonliving things considered as a unit.</a:t>
            </a:r>
          </a:p>
          <a:p>
            <a:r>
              <a:rPr lang="en-US" sz="2000" dirty="0">
                <a:latin typeface="Century Gothic" panose="020B0502020202020204" pitchFamily="34" charset="0"/>
              </a:rPr>
              <a:t>Complex relationship among living things, habitats and resources.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5803F22-21A3-AEF1-DC9A-9FD051573844}"/>
              </a:ext>
            </a:extLst>
          </p:cNvPr>
          <p:cNvSpPr txBox="1"/>
          <p:nvPr/>
        </p:nvSpPr>
        <p:spPr>
          <a:xfrm>
            <a:off x="10472806" y="6470334"/>
            <a:ext cx="111120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7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Image source: zdf.de</a:t>
            </a:r>
          </a:p>
        </p:txBody>
      </p:sp>
    </p:spTree>
    <p:extLst>
      <p:ext uri="{BB962C8B-B14F-4D97-AF65-F5344CB8AC3E}">
        <p14:creationId xmlns:p14="http://schemas.microsoft.com/office/powerpoint/2010/main" val="1437025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E844A98-C9EB-38EF-570B-B1034DA60EB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Ecosystem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5DF34F9-72A9-A68C-9EF4-D8970194324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COVESA and Ecosystems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5803F22-21A3-AEF1-DC9A-9FD051573844}"/>
              </a:ext>
            </a:extLst>
          </p:cNvPr>
          <p:cNvSpPr txBox="1"/>
          <p:nvPr/>
        </p:nvSpPr>
        <p:spPr>
          <a:xfrm>
            <a:off x="7770142" y="6470334"/>
            <a:ext cx="38138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7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Source: https://covesa.github.io/vehicle_signal_specification/ecosystem/index.html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CBE76B58-A274-FFFB-9BA4-0FE133F1D7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7515" y="1449800"/>
            <a:ext cx="8176969" cy="4397121"/>
          </a:xfrm>
          <a:prstGeom prst="rect">
            <a:avLst/>
          </a:prstGeom>
          <a:effectLst>
            <a:outerShdw blurRad="889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4FE427A4-B269-C83C-EFA2-33F1450E6E0E}"/>
              </a:ext>
            </a:extLst>
          </p:cNvPr>
          <p:cNvSpPr txBox="1"/>
          <p:nvPr/>
        </p:nvSpPr>
        <p:spPr>
          <a:xfrm>
            <a:off x="2007514" y="5886676"/>
            <a:ext cx="81769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Century Gothic" panose="020B0502020202020204" pitchFamily="34" charset="0"/>
              </a:rPr>
              <a:t>Complex</a:t>
            </a:r>
            <a:r>
              <a:rPr lang="en-US" sz="2000" dirty="0">
                <a:latin typeface="Century Gothic" panose="020B0502020202020204" pitchFamily="34" charset="0"/>
              </a:rPr>
              <a:t> relationship among things, habitats and resources.</a:t>
            </a:r>
          </a:p>
        </p:txBody>
      </p:sp>
    </p:spTree>
    <p:extLst>
      <p:ext uri="{BB962C8B-B14F-4D97-AF65-F5344CB8AC3E}">
        <p14:creationId xmlns:p14="http://schemas.microsoft.com/office/powerpoint/2010/main" val="2833116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E844A98-C9EB-38EF-570B-B1034DA60EB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Complexity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5DF34F9-72A9-A68C-9EF4-D8970194324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COMPLEXITY Hypothesis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1D45AB6B-25C5-8625-E2DC-68B09DB7D188}"/>
              </a:ext>
            </a:extLst>
          </p:cNvPr>
          <p:cNvSpPr txBox="1"/>
          <p:nvPr/>
        </p:nvSpPr>
        <p:spPr>
          <a:xfrm>
            <a:off x="2232854" y="2489060"/>
            <a:ext cx="730360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rgbClr val="1467B3"/>
                </a:solidFill>
                <a:latin typeface="Century Gothic" panose="020B0502020202020204" pitchFamily="34" charset="0"/>
              </a:rPr>
              <a:t>Problems with a certain complexity need</a:t>
            </a:r>
          </a:p>
          <a:p>
            <a:pPr algn="ctr"/>
            <a:r>
              <a:rPr lang="en-US" sz="2800" b="1" dirty="0">
                <a:solidFill>
                  <a:srgbClr val="1467B3"/>
                </a:solidFill>
                <a:latin typeface="Century Gothic" panose="020B0502020202020204" pitchFamily="34" charset="0"/>
              </a:rPr>
              <a:t>Solutions with a certain complexity.</a:t>
            </a:r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81A3F4FB-B724-4DEA-7474-1C9E08CE20CE}"/>
              </a:ext>
            </a:extLst>
          </p:cNvPr>
          <p:cNvSpPr/>
          <p:nvPr/>
        </p:nvSpPr>
        <p:spPr>
          <a:xfrm>
            <a:off x="1711534" y="3592043"/>
            <a:ext cx="1693628" cy="667910"/>
          </a:xfrm>
          <a:prstGeom prst="roundRect">
            <a:avLst/>
          </a:prstGeom>
          <a:solidFill>
            <a:schemeClr val="bg1"/>
          </a:solidFill>
          <a:ln w="25400">
            <a:solidFill>
              <a:srgbClr val="00377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CAN</a:t>
            </a:r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7C55B2AB-838D-E5BC-9E47-1B3899FA8472}"/>
              </a:ext>
            </a:extLst>
          </p:cNvPr>
          <p:cNvSpPr/>
          <p:nvPr/>
        </p:nvSpPr>
        <p:spPr>
          <a:xfrm>
            <a:off x="2131621" y="4449794"/>
            <a:ext cx="1693628" cy="667910"/>
          </a:xfrm>
          <a:prstGeom prst="roundRect">
            <a:avLst/>
          </a:prstGeom>
          <a:solidFill>
            <a:schemeClr val="bg1"/>
          </a:solidFill>
          <a:ln w="25400">
            <a:solidFill>
              <a:srgbClr val="00377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Airbag</a:t>
            </a:r>
          </a:p>
        </p:txBody>
      </p:sp>
      <p:sp>
        <p:nvSpPr>
          <p:cNvPr id="10" name="Rechteck: abgerundete Ecken 9">
            <a:extLst>
              <a:ext uri="{FF2B5EF4-FFF2-40B4-BE49-F238E27FC236}">
                <a16:creationId xmlns:a16="http://schemas.microsoft.com/office/drawing/2014/main" id="{8AE19212-1437-0155-685F-27CE9DADA294}"/>
              </a:ext>
            </a:extLst>
          </p:cNvPr>
          <p:cNvSpPr/>
          <p:nvPr/>
        </p:nvSpPr>
        <p:spPr>
          <a:xfrm>
            <a:off x="474847" y="4061352"/>
            <a:ext cx="1693628" cy="667910"/>
          </a:xfrm>
          <a:prstGeom prst="roundRect">
            <a:avLst/>
          </a:prstGeom>
          <a:solidFill>
            <a:schemeClr val="bg1"/>
          </a:solidFill>
          <a:ln w="25400">
            <a:solidFill>
              <a:srgbClr val="00377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4G / 5G</a:t>
            </a:r>
          </a:p>
        </p:txBody>
      </p:sp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E669A11B-DB95-4D1D-BDDA-3AD68EF4C206}"/>
              </a:ext>
            </a:extLst>
          </p:cNvPr>
          <p:cNvSpPr/>
          <p:nvPr/>
        </p:nvSpPr>
        <p:spPr>
          <a:xfrm>
            <a:off x="9466306" y="5119470"/>
            <a:ext cx="1693628" cy="667910"/>
          </a:xfrm>
          <a:prstGeom prst="roundRect">
            <a:avLst/>
          </a:prstGeom>
          <a:solidFill>
            <a:schemeClr val="bg1"/>
          </a:solidFill>
          <a:ln w="25400">
            <a:solidFill>
              <a:srgbClr val="00377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V2X</a:t>
            </a:r>
          </a:p>
        </p:txBody>
      </p: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BA1F09CE-925A-FDC3-F3D4-967994D9B94B}"/>
              </a:ext>
            </a:extLst>
          </p:cNvPr>
          <p:cNvSpPr/>
          <p:nvPr/>
        </p:nvSpPr>
        <p:spPr>
          <a:xfrm>
            <a:off x="4079680" y="4295399"/>
            <a:ext cx="1693628" cy="667910"/>
          </a:xfrm>
          <a:prstGeom prst="roundRect">
            <a:avLst/>
          </a:prstGeom>
          <a:solidFill>
            <a:schemeClr val="bg1"/>
          </a:solidFill>
          <a:ln w="25400">
            <a:solidFill>
              <a:srgbClr val="00377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Infotainment</a:t>
            </a:r>
          </a:p>
        </p:txBody>
      </p:sp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C8248EDD-3B57-E647-DC4B-087F59A5D2A5}"/>
              </a:ext>
            </a:extLst>
          </p:cNvPr>
          <p:cNvSpPr/>
          <p:nvPr/>
        </p:nvSpPr>
        <p:spPr>
          <a:xfrm>
            <a:off x="3366190" y="1434127"/>
            <a:ext cx="1693628" cy="667910"/>
          </a:xfrm>
          <a:prstGeom prst="roundRect">
            <a:avLst/>
          </a:prstGeom>
          <a:solidFill>
            <a:schemeClr val="bg1"/>
          </a:solidFill>
          <a:ln w="25400">
            <a:solidFill>
              <a:srgbClr val="00377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Ethernet</a:t>
            </a:r>
          </a:p>
        </p:txBody>
      </p:sp>
      <p:sp>
        <p:nvSpPr>
          <p:cNvPr id="14" name="Rechteck: abgerundete Ecken 13">
            <a:extLst>
              <a:ext uri="{FF2B5EF4-FFF2-40B4-BE49-F238E27FC236}">
                <a16:creationId xmlns:a16="http://schemas.microsoft.com/office/drawing/2014/main" id="{DEB2B65A-451D-F710-480C-64AFAC62ADA5}"/>
              </a:ext>
            </a:extLst>
          </p:cNvPr>
          <p:cNvSpPr/>
          <p:nvPr/>
        </p:nvSpPr>
        <p:spPr>
          <a:xfrm>
            <a:off x="624764" y="1573856"/>
            <a:ext cx="1693628" cy="667910"/>
          </a:xfrm>
          <a:prstGeom prst="roundRect">
            <a:avLst/>
          </a:prstGeom>
          <a:solidFill>
            <a:schemeClr val="bg1"/>
          </a:solidFill>
          <a:ln w="25400">
            <a:solidFill>
              <a:srgbClr val="00377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Sound</a:t>
            </a:r>
          </a:p>
        </p:txBody>
      </p:sp>
      <p:sp>
        <p:nvSpPr>
          <p:cNvPr id="15" name="Rechteck: abgerundete Ecken 14">
            <a:extLst>
              <a:ext uri="{FF2B5EF4-FFF2-40B4-BE49-F238E27FC236}">
                <a16:creationId xmlns:a16="http://schemas.microsoft.com/office/drawing/2014/main" id="{97787556-F93D-FB76-09C6-34AF25D7744C}"/>
              </a:ext>
            </a:extLst>
          </p:cNvPr>
          <p:cNvSpPr/>
          <p:nvPr/>
        </p:nvSpPr>
        <p:spPr>
          <a:xfrm>
            <a:off x="6317313" y="1482282"/>
            <a:ext cx="1693628" cy="667910"/>
          </a:xfrm>
          <a:prstGeom prst="roundRect">
            <a:avLst/>
          </a:prstGeom>
          <a:solidFill>
            <a:schemeClr val="bg1"/>
          </a:solidFill>
          <a:ln w="25400">
            <a:solidFill>
              <a:srgbClr val="00377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ADAS</a:t>
            </a:r>
          </a:p>
        </p:txBody>
      </p:sp>
      <p:sp>
        <p:nvSpPr>
          <p:cNvPr id="16" name="Rechteck: abgerundete Ecken 15">
            <a:extLst>
              <a:ext uri="{FF2B5EF4-FFF2-40B4-BE49-F238E27FC236}">
                <a16:creationId xmlns:a16="http://schemas.microsoft.com/office/drawing/2014/main" id="{2643477F-D9A7-FD15-AD28-98BE8AC6E43B}"/>
              </a:ext>
            </a:extLst>
          </p:cNvPr>
          <p:cNvSpPr/>
          <p:nvPr/>
        </p:nvSpPr>
        <p:spPr>
          <a:xfrm>
            <a:off x="6009613" y="4659841"/>
            <a:ext cx="1693628" cy="667910"/>
          </a:xfrm>
          <a:prstGeom prst="roundRect">
            <a:avLst/>
          </a:prstGeom>
          <a:solidFill>
            <a:schemeClr val="bg1"/>
          </a:solidFill>
          <a:ln w="25400">
            <a:solidFill>
              <a:srgbClr val="00377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Cameras</a:t>
            </a:r>
          </a:p>
        </p:txBody>
      </p:sp>
      <p:sp>
        <p:nvSpPr>
          <p:cNvPr id="17" name="Rechteck: abgerundete Ecken 16">
            <a:extLst>
              <a:ext uri="{FF2B5EF4-FFF2-40B4-BE49-F238E27FC236}">
                <a16:creationId xmlns:a16="http://schemas.microsoft.com/office/drawing/2014/main" id="{EDD752DE-A6EA-3302-A601-F0D50D65B5A6}"/>
              </a:ext>
            </a:extLst>
          </p:cNvPr>
          <p:cNvSpPr/>
          <p:nvPr/>
        </p:nvSpPr>
        <p:spPr>
          <a:xfrm>
            <a:off x="6775410" y="3481594"/>
            <a:ext cx="1693628" cy="667910"/>
          </a:xfrm>
          <a:prstGeom prst="roundRect">
            <a:avLst/>
          </a:prstGeom>
          <a:solidFill>
            <a:schemeClr val="bg1"/>
          </a:solidFill>
          <a:ln w="25400">
            <a:solidFill>
              <a:srgbClr val="00377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Sensors</a:t>
            </a:r>
          </a:p>
        </p:txBody>
      </p:sp>
      <p:sp>
        <p:nvSpPr>
          <p:cNvPr id="18" name="Rechteck: abgerundete Ecken 17">
            <a:extLst>
              <a:ext uri="{FF2B5EF4-FFF2-40B4-BE49-F238E27FC236}">
                <a16:creationId xmlns:a16="http://schemas.microsoft.com/office/drawing/2014/main" id="{3013B94C-74CB-98ED-E9FA-193524300F3F}"/>
              </a:ext>
            </a:extLst>
          </p:cNvPr>
          <p:cNvSpPr/>
          <p:nvPr/>
        </p:nvSpPr>
        <p:spPr>
          <a:xfrm>
            <a:off x="360891" y="3431391"/>
            <a:ext cx="1693628" cy="667910"/>
          </a:xfrm>
          <a:prstGeom prst="roundRect">
            <a:avLst/>
          </a:prstGeom>
          <a:solidFill>
            <a:schemeClr val="bg1"/>
          </a:solidFill>
          <a:ln w="25400">
            <a:solidFill>
              <a:srgbClr val="00377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Wireless Key</a:t>
            </a:r>
          </a:p>
        </p:txBody>
      </p:sp>
      <p:sp>
        <p:nvSpPr>
          <p:cNvPr id="19" name="Rechteck: abgerundete Ecken 18">
            <a:extLst>
              <a:ext uri="{FF2B5EF4-FFF2-40B4-BE49-F238E27FC236}">
                <a16:creationId xmlns:a16="http://schemas.microsoft.com/office/drawing/2014/main" id="{BBD038EF-244F-56F3-D30F-DACDCA90552C}"/>
              </a:ext>
            </a:extLst>
          </p:cNvPr>
          <p:cNvSpPr/>
          <p:nvPr/>
        </p:nvSpPr>
        <p:spPr>
          <a:xfrm>
            <a:off x="735030" y="5091813"/>
            <a:ext cx="1693628" cy="667910"/>
          </a:xfrm>
          <a:prstGeom prst="roundRect">
            <a:avLst/>
          </a:prstGeom>
          <a:solidFill>
            <a:schemeClr val="bg1"/>
          </a:solidFill>
          <a:ln w="25400">
            <a:solidFill>
              <a:srgbClr val="00377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Lights</a:t>
            </a:r>
          </a:p>
        </p:txBody>
      </p:sp>
      <p:sp>
        <p:nvSpPr>
          <p:cNvPr id="20" name="Rechteck: abgerundete Ecken 19">
            <a:extLst>
              <a:ext uri="{FF2B5EF4-FFF2-40B4-BE49-F238E27FC236}">
                <a16:creationId xmlns:a16="http://schemas.microsoft.com/office/drawing/2014/main" id="{82133898-4074-6167-AF81-C0A12B05A7F4}"/>
              </a:ext>
            </a:extLst>
          </p:cNvPr>
          <p:cNvSpPr/>
          <p:nvPr/>
        </p:nvSpPr>
        <p:spPr>
          <a:xfrm>
            <a:off x="2725694" y="5024049"/>
            <a:ext cx="1693628" cy="667910"/>
          </a:xfrm>
          <a:prstGeom prst="roundRect">
            <a:avLst/>
          </a:prstGeom>
          <a:solidFill>
            <a:schemeClr val="bg1"/>
          </a:solidFill>
          <a:ln w="25400">
            <a:solidFill>
              <a:srgbClr val="00377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Radar</a:t>
            </a:r>
          </a:p>
        </p:txBody>
      </p:sp>
      <p:sp>
        <p:nvSpPr>
          <p:cNvPr id="21" name="Rechteck: abgerundete Ecken 20">
            <a:extLst>
              <a:ext uri="{FF2B5EF4-FFF2-40B4-BE49-F238E27FC236}">
                <a16:creationId xmlns:a16="http://schemas.microsoft.com/office/drawing/2014/main" id="{D0DB8A03-6BAF-780D-86E1-93283FB458CE}"/>
              </a:ext>
            </a:extLst>
          </p:cNvPr>
          <p:cNvSpPr/>
          <p:nvPr/>
        </p:nvSpPr>
        <p:spPr>
          <a:xfrm>
            <a:off x="4604139" y="5035346"/>
            <a:ext cx="1693628" cy="667910"/>
          </a:xfrm>
          <a:prstGeom prst="roundRect">
            <a:avLst/>
          </a:prstGeom>
          <a:solidFill>
            <a:schemeClr val="bg1"/>
          </a:solidFill>
          <a:ln w="25400">
            <a:solidFill>
              <a:srgbClr val="00377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Lane Control</a:t>
            </a:r>
          </a:p>
        </p:txBody>
      </p:sp>
      <p:sp>
        <p:nvSpPr>
          <p:cNvPr id="22" name="Rechteck: abgerundete Ecken 21">
            <a:extLst>
              <a:ext uri="{FF2B5EF4-FFF2-40B4-BE49-F238E27FC236}">
                <a16:creationId xmlns:a16="http://schemas.microsoft.com/office/drawing/2014/main" id="{DCD0A44D-7533-F5B1-2DC6-3058BD7DBA93}"/>
              </a:ext>
            </a:extLst>
          </p:cNvPr>
          <p:cNvSpPr/>
          <p:nvPr/>
        </p:nvSpPr>
        <p:spPr>
          <a:xfrm>
            <a:off x="5231297" y="1041634"/>
            <a:ext cx="1693628" cy="667910"/>
          </a:xfrm>
          <a:prstGeom prst="roundRect">
            <a:avLst/>
          </a:prstGeom>
          <a:solidFill>
            <a:schemeClr val="bg1"/>
          </a:solidFill>
          <a:ln w="25400">
            <a:solidFill>
              <a:srgbClr val="00377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Connectivity</a:t>
            </a:r>
          </a:p>
        </p:txBody>
      </p:sp>
      <p:sp>
        <p:nvSpPr>
          <p:cNvPr id="23" name="Rechteck: abgerundete Ecken 22">
            <a:extLst>
              <a:ext uri="{FF2B5EF4-FFF2-40B4-BE49-F238E27FC236}">
                <a16:creationId xmlns:a16="http://schemas.microsoft.com/office/drawing/2014/main" id="{F7135A39-6C22-2664-C422-1605AB6E9D48}"/>
              </a:ext>
            </a:extLst>
          </p:cNvPr>
          <p:cNvSpPr/>
          <p:nvPr/>
        </p:nvSpPr>
        <p:spPr>
          <a:xfrm>
            <a:off x="1949285" y="1671361"/>
            <a:ext cx="1693628" cy="667910"/>
          </a:xfrm>
          <a:prstGeom prst="roundRect">
            <a:avLst/>
          </a:prstGeom>
          <a:solidFill>
            <a:schemeClr val="bg1"/>
          </a:solidFill>
          <a:ln w="25400">
            <a:solidFill>
              <a:srgbClr val="00377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Battery</a:t>
            </a:r>
          </a:p>
        </p:txBody>
      </p:sp>
      <p:sp>
        <p:nvSpPr>
          <p:cNvPr id="24" name="Rechteck: abgerundete Ecken 23">
            <a:extLst>
              <a:ext uri="{FF2B5EF4-FFF2-40B4-BE49-F238E27FC236}">
                <a16:creationId xmlns:a16="http://schemas.microsoft.com/office/drawing/2014/main" id="{AEF0F101-F2CA-B633-DBF7-E8C6D7C2DE95}"/>
              </a:ext>
            </a:extLst>
          </p:cNvPr>
          <p:cNvSpPr/>
          <p:nvPr/>
        </p:nvSpPr>
        <p:spPr>
          <a:xfrm>
            <a:off x="9595763" y="2722532"/>
            <a:ext cx="1693628" cy="667910"/>
          </a:xfrm>
          <a:prstGeom prst="roundRect">
            <a:avLst/>
          </a:prstGeom>
          <a:solidFill>
            <a:schemeClr val="bg1"/>
          </a:solidFill>
          <a:ln w="25400">
            <a:solidFill>
              <a:srgbClr val="00377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Central Compute</a:t>
            </a:r>
          </a:p>
        </p:txBody>
      </p:sp>
      <p:sp>
        <p:nvSpPr>
          <p:cNvPr id="25" name="Rechteck: abgerundete Ecken 24">
            <a:extLst>
              <a:ext uri="{FF2B5EF4-FFF2-40B4-BE49-F238E27FC236}">
                <a16:creationId xmlns:a16="http://schemas.microsoft.com/office/drawing/2014/main" id="{9AD66B45-91C3-984A-1AB0-EA0FA1A0980A}"/>
              </a:ext>
            </a:extLst>
          </p:cNvPr>
          <p:cNvSpPr/>
          <p:nvPr/>
        </p:nvSpPr>
        <p:spPr>
          <a:xfrm>
            <a:off x="6490178" y="4071636"/>
            <a:ext cx="1693628" cy="667910"/>
          </a:xfrm>
          <a:prstGeom prst="roundRect">
            <a:avLst/>
          </a:prstGeom>
          <a:solidFill>
            <a:schemeClr val="bg1"/>
          </a:solidFill>
          <a:ln w="25400">
            <a:solidFill>
              <a:srgbClr val="00377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Zone Controller</a:t>
            </a:r>
          </a:p>
        </p:txBody>
      </p:sp>
      <p:sp>
        <p:nvSpPr>
          <p:cNvPr id="26" name="Rechteck: abgerundete Ecken 25">
            <a:extLst>
              <a:ext uri="{FF2B5EF4-FFF2-40B4-BE49-F238E27FC236}">
                <a16:creationId xmlns:a16="http://schemas.microsoft.com/office/drawing/2014/main" id="{7F6D993D-6896-B8A4-D65C-EB8B72DC983F}"/>
              </a:ext>
            </a:extLst>
          </p:cNvPr>
          <p:cNvSpPr/>
          <p:nvPr/>
        </p:nvSpPr>
        <p:spPr>
          <a:xfrm>
            <a:off x="8987577" y="901372"/>
            <a:ext cx="1693628" cy="667910"/>
          </a:xfrm>
          <a:prstGeom prst="roundRect">
            <a:avLst/>
          </a:prstGeom>
          <a:solidFill>
            <a:schemeClr val="bg1"/>
          </a:solidFill>
          <a:ln w="25400">
            <a:solidFill>
              <a:srgbClr val="00377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Domain Controller</a:t>
            </a:r>
          </a:p>
        </p:txBody>
      </p:sp>
      <p:sp>
        <p:nvSpPr>
          <p:cNvPr id="27" name="Rechteck: abgerundete Ecken 26">
            <a:extLst>
              <a:ext uri="{FF2B5EF4-FFF2-40B4-BE49-F238E27FC236}">
                <a16:creationId xmlns:a16="http://schemas.microsoft.com/office/drawing/2014/main" id="{3AEE83E6-31E4-B402-860E-1B85F6D08D39}"/>
              </a:ext>
            </a:extLst>
          </p:cNvPr>
          <p:cNvSpPr/>
          <p:nvPr/>
        </p:nvSpPr>
        <p:spPr>
          <a:xfrm>
            <a:off x="7777709" y="1684455"/>
            <a:ext cx="1693628" cy="667910"/>
          </a:xfrm>
          <a:prstGeom prst="roundRect">
            <a:avLst/>
          </a:prstGeom>
          <a:solidFill>
            <a:schemeClr val="bg1"/>
          </a:solidFill>
          <a:ln w="25400">
            <a:solidFill>
              <a:srgbClr val="00377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Security</a:t>
            </a:r>
          </a:p>
        </p:txBody>
      </p:sp>
      <p:sp>
        <p:nvSpPr>
          <p:cNvPr id="28" name="Rechteck: abgerundete Ecken 27">
            <a:extLst>
              <a:ext uri="{FF2B5EF4-FFF2-40B4-BE49-F238E27FC236}">
                <a16:creationId xmlns:a16="http://schemas.microsoft.com/office/drawing/2014/main" id="{817765B4-46A1-9061-65E8-D9DE0F8A2887}"/>
              </a:ext>
            </a:extLst>
          </p:cNvPr>
          <p:cNvSpPr/>
          <p:nvPr/>
        </p:nvSpPr>
        <p:spPr>
          <a:xfrm>
            <a:off x="8183218" y="4882925"/>
            <a:ext cx="1693628" cy="667910"/>
          </a:xfrm>
          <a:prstGeom prst="roundRect">
            <a:avLst/>
          </a:prstGeom>
          <a:solidFill>
            <a:schemeClr val="bg1"/>
          </a:solidFill>
          <a:ln w="25400">
            <a:solidFill>
              <a:srgbClr val="00377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Displays</a:t>
            </a:r>
          </a:p>
        </p:txBody>
      </p:sp>
      <p:sp>
        <p:nvSpPr>
          <p:cNvPr id="31" name="Rechteck: abgerundete Ecken 30">
            <a:extLst>
              <a:ext uri="{FF2B5EF4-FFF2-40B4-BE49-F238E27FC236}">
                <a16:creationId xmlns:a16="http://schemas.microsoft.com/office/drawing/2014/main" id="{D3D78826-F3F4-DC0A-9623-1DB031E2F592}"/>
              </a:ext>
            </a:extLst>
          </p:cNvPr>
          <p:cNvSpPr/>
          <p:nvPr/>
        </p:nvSpPr>
        <p:spPr>
          <a:xfrm>
            <a:off x="8559142" y="3542917"/>
            <a:ext cx="1693628" cy="667910"/>
          </a:xfrm>
          <a:prstGeom prst="roundRect">
            <a:avLst/>
          </a:prstGeom>
          <a:solidFill>
            <a:schemeClr val="bg1"/>
          </a:solidFill>
          <a:ln w="25400">
            <a:solidFill>
              <a:srgbClr val="00377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Navigation</a:t>
            </a:r>
          </a:p>
        </p:txBody>
      </p:sp>
      <p:sp>
        <p:nvSpPr>
          <p:cNvPr id="32" name="Rechteck: abgerundete Ecken 31">
            <a:extLst>
              <a:ext uri="{FF2B5EF4-FFF2-40B4-BE49-F238E27FC236}">
                <a16:creationId xmlns:a16="http://schemas.microsoft.com/office/drawing/2014/main" id="{B7E95245-CA7A-37CC-553F-F61209A78C7F}"/>
              </a:ext>
            </a:extLst>
          </p:cNvPr>
          <p:cNvSpPr/>
          <p:nvPr/>
        </p:nvSpPr>
        <p:spPr>
          <a:xfrm>
            <a:off x="3472293" y="3646530"/>
            <a:ext cx="1693628" cy="667910"/>
          </a:xfrm>
          <a:prstGeom prst="roundRect">
            <a:avLst/>
          </a:prstGeom>
          <a:solidFill>
            <a:schemeClr val="bg1"/>
          </a:solidFill>
          <a:ln w="25400">
            <a:solidFill>
              <a:srgbClr val="00377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Cloud / Edge</a:t>
            </a:r>
          </a:p>
        </p:txBody>
      </p:sp>
      <p:sp>
        <p:nvSpPr>
          <p:cNvPr id="35" name="Rechteck: abgerundete Ecken 34">
            <a:extLst>
              <a:ext uri="{FF2B5EF4-FFF2-40B4-BE49-F238E27FC236}">
                <a16:creationId xmlns:a16="http://schemas.microsoft.com/office/drawing/2014/main" id="{E4C1AEBD-601E-15F8-BBE1-E9AB92C0EA13}"/>
              </a:ext>
            </a:extLst>
          </p:cNvPr>
          <p:cNvSpPr/>
          <p:nvPr/>
        </p:nvSpPr>
        <p:spPr>
          <a:xfrm>
            <a:off x="8093114" y="4289951"/>
            <a:ext cx="1693628" cy="667910"/>
          </a:xfrm>
          <a:prstGeom prst="roundRect">
            <a:avLst/>
          </a:prstGeom>
          <a:solidFill>
            <a:schemeClr val="bg1"/>
          </a:solidFill>
          <a:ln w="25400">
            <a:solidFill>
              <a:srgbClr val="00377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Smartphone Projection</a:t>
            </a:r>
          </a:p>
        </p:txBody>
      </p:sp>
      <p:sp>
        <p:nvSpPr>
          <p:cNvPr id="36" name="Rechteck: abgerundete Ecken 35">
            <a:extLst>
              <a:ext uri="{FF2B5EF4-FFF2-40B4-BE49-F238E27FC236}">
                <a16:creationId xmlns:a16="http://schemas.microsoft.com/office/drawing/2014/main" id="{DFAB30E7-C4FC-BF94-E1C4-84FD80F4C1E6}"/>
              </a:ext>
            </a:extLst>
          </p:cNvPr>
          <p:cNvSpPr/>
          <p:nvPr/>
        </p:nvSpPr>
        <p:spPr>
          <a:xfrm>
            <a:off x="5306172" y="3687406"/>
            <a:ext cx="1693628" cy="667910"/>
          </a:xfrm>
          <a:prstGeom prst="roundRect">
            <a:avLst/>
          </a:prstGeom>
          <a:solidFill>
            <a:schemeClr val="bg1"/>
          </a:solidFill>
          <a:ln w="25400">
            <a:solidFill>
              <a:srgbClr val="00377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Powertrain</a:t>
            </a:r>
          </a:p>
        </p:txBody>
      </p:sp>
      <p:sp>
        <p:nvSpPr>
          <p:cNvPr id="37" name="Rechteck: abgerundete Ecken 36">
            <a:extLst>
              <a:ext uri="{FF2B5EF4-FFF2-40B4-BE49-F238E27FC236}">
                <a16:creationId xmlns:a16="http://schemas.microsoft.com/office/drawing/2014/main" id="{DAEB62D7-70D8-E229-30F8-BCB234982C52}"/>
              </a:ext>
            </a:extLst>
          </p:cNvPr>
          <p:cNvSpPr/>
          <p:nvPr/>
        </p:nvSpPr>
        <p:spPr>
          <a:xfrm>
            <a:off x="9614852" y="1516638"/>
            <a:ext cx="1693628" cy="667910"/>
          </a:xfrm>
          <a:prstGeom prst="roundRect">
            <a:avLst/>
          </a:prstGeom>
          <a:solidFill>
            <a:schemeClr val="bg1"/>
          </a:solidFill>
          <a:ln w="25400">
            <a:solidFill>
              <a:srgbClr val="00377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OTA</a:t>
            </a:r>
          </a:p>
        </p:txBody>
      </p:sp>
      <p:sp>
        <p:nvSpPr>
          <p:cNvPr id="38" name="Rechteck: abgerundete Ecken 37">
            <a:extLst>
              <a:ext uri="{FF2B5EF4-FFF2-40B4-BE49-F238E27FC236}">
                <a16:creationId xmlns:a16="http://schemas.microsoft.com/office/drawing/2014/main" id="{8A8C4E66-A328-C6A6-B89E-79CAE1EB1170}"/>
              </a:ext>
            </a:extLst>
          </p:cNvPr>
          <p:cNvSpPr/>
          <p:nvPr/>
        </p:nvSpPr>
        <p:spPr>
          <a:xfrm>
            <a:off x="9900751" y="3996125"/>
            <a:ext cx="1693628" cy="667910"/>
          </a:xfrm>
          <a:prstGeom prst="roundRect">
            <a:avLst/>
          </a:prstGeom>
          <a:solidFill>
            <a:schemeClr val="bg1"/>
          </a:solidFill>
          <a:ln w="25400">
            <a:solidFill>
              <a:srgbClr val="00377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Climate Control</a:t>
            </a:r>
          </a:p>
        </p:txBody>
      </p:sp>
      <p:sp>
        <p:nvSpPr>
          <p:cNvPr id="39" name="Rechteck: abgerundete Ecken 38">
            <a:extLst>
              <a:ext uri="{FF2B5EF4-FFF2-40B4-BE49-F238E27FC236}">
                <a16:creationId xmlns:a16="http://schemas.microsoft.com/office/drawing/2014/main" id="{F0F37B4B-66D0-0B25-485C-F60620F9D573}"/>
              </a:ext>
            </a:extLst>
          </p:cNvPr>
          <p:cNvSpPr/>
          <p:nvPr/>
        </p:nvSpPr>
        <p:spPr>
          <a:xfrm>
            <a:off x="4759560" y="1773779"/>
            <a:ext cx="1693628" cy="667910"/>
          </a:xfrm>
          <a:prstGeom prst="roundRect">
            <a:avLst/>
          </a:prstGeom>
          <a:solidFill>
            <a:schemeClr val="bg1"/>
          </a:solidFill>
          <a:ln w="25400">
            <a:solidFill>
              <a:srgbClr val="00377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Diagnostics</a:t>
            </a:r>
          </a:p>
        </p:txBody>
      </p:sp>
      <p:sp>
        <p:nvSpPr>
          <p:cNvPr id="41" name="Rechteck: abgerundete Ecken 40">
            <a:extLst>
              <a:ext uri="{FF2B5EF4-FFF2-40B4-BE49-F238E27FC236}">
                <a16:creationId xmlns:a16="http://schemas.microsoft.com/office/drawing/2014/main" id="{40B54E51-5239-EC9B-0C13-4E87850814AB}"/>
              </a:ext>
            </a:extLst>
          </p:cNvPr>
          <p:cNvSpPr/>
          <p:nvPr/>
        </p:nvSpPr>
        <p:spPr>
          <a:xfrm>
            <a:off x="7122470" y="907231"/>
            <a:ext cx="1693628" cy="667910"/>
          </a:xfrm>
          <a:prstGeom prst="roundRect">
            <a:avLst/>
          </a:prstGeom>
          <a:solidFill>
            <a:schemeClr val="bg1"/>
          </a:solidFill>
          <a:ln w="25400">
            <a:solidFill>
              <a:srgbClr val="00377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Linux</a:t>
            </a:r>
          </a:p>
        </p:txBody>
      </p:sp>
      <p:sp>
        <p:nvSpPr>
          <p:cNvPr id="42" name="Rechteck: abgerundete Ecken 41">
            <a:extLst>
              <a:ext uri="{FF2B5EF4-FFF2-40B4-BE49-F238E27FC236}">
                <a16:creationId xmlns:a16="http://schemas.microsoft.com/office/drawing/2014/main" id="{496BCAC7-C7E8-DF9F-F8A3-24D360A835BB}"/>
              </a:ext>
            </a:extLst>
          </p:cNvPr>
          <p:cNvSpPr/>
          <p:nvPr/>
        </p:nvSpPr>
        <p:spPr>
          <a:xfrm>
            <a:off x="555114" y="4602222"/>
            <a:ext cx="1693628" cy="667910"/>
          </a:xfrm>
          <a:prstGeom prst="roundRect">
            <a:avLst/>
          </a:prstGeom>
          <a:solidFill>
            <a:schemeClr val="bg1"/>
          </a:solidFill>
          <a:ln w="25400">
            <a:solidFill>
              <a:srgbClr val="00377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Android</a:t>
            </a: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16BCDAFB-C3E8-AF39-1085-8D48BD7499D9}"/>
              </a:ext>
            </a:extLst>
          </p:cNvPr>
          <p:cNvSpPr txBox="1"/>
          <p:nvPr/>
        </p:nvSpPr>
        <p:spPr>
          <a:xfrm>
            <a:off x="254272" y="5891192"/>
            <a:ext cx="11648832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>
                <a:latin typeface="Century Gothic" panose="020B0502020202020204" pitchFamily="34" charset="0"/>
              </a:rPr>
              <a:t>A modern car can incorporate up to 3.000 individual semiconductors and 100,000.000 lines of code!</a:t>
            </a:r>
          </a:p>
        </p:txBody>
      </p:sp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C07027E2-89A6-A709-DCE5-EDB730FC9708}"/>
              </a:ext>
            </a:extLst>
          </p:cNvPr>
          <p:cNvSpPr/>
          <p:nvPr/>
        </p:nvSpPr>
        <p:spPr>
          <a:xfrm>
            <a:off x="9959146" y="2113928"/>
            <a:ext cx="1693628" cy="667910"/>
          </a:xfrm>
          <a:prstGeom prst="roundRect">
            <a:avLst/>
          </a:prstGeom>
          <a:solidFill>
            <a:schemeClr val="bg1"/>
          </a:solidFill>
          <a:ln w="25400">
            <a:solidFill>
              <a:srgbClr val="00377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Driver Distraction</a:t>
            </a:r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348936B1-9237-9F6B-4F02-C8263E81B9A7}"/>
              </a:ext>
            </a:extLst>
          </p:cNvPr>
          <p:cNvSpPr/>
          <p:nvPr/>
        </p:nvSpPr>
        <p:spPr>
          <a:xfrm>
            <a:off x="9990855" y="3356987"/>
            <a:ext cx="1693628" cy="667910"/>
          </a:xfrm>
          <a:prstGeom prst="roundRect">
            <a:avLst/>
          </a:prstGeom>
          <a:solidFill>
            <a:schemeClr val="bg1"/>
          </a:solidFill>
          <a:ln w="25400">
            <a:solidFill>
              <a:srgbClr val="00377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SDV</a:t>
            </a: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F98E2CAD-9854-3756-B2A9-E7FE348890EB}"/>
              </a:ext>
            </a:extLst>
          </p:cNvPr>
          <p:cNvSpPr/>
          <p:nvPr/>
        </p:nvSpPr>
        <p:spPr>
          <a:xfrm>
            <a:off x="509573" y="2807765"/>
            <a:ext cx="1693628" cy="667910"/>
          </a:xfrm>
          <a:prstGeom prst="roundRect">
            <a:avLst/>
          </a:prstGeom>
          <a:solidFill>
            <a:schemeClr val="bg1"/>
          </a:solidFill>
          <a:ln w="25400">
            <a:solidFill>
              <a:srgbClr val="00377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ABS</a:t>
            </a:r>
          </a:p>
        </p:txBody>
      </p:sp>
      <p:sp>
        <p:nvSpPr>
          <p:cNvPr id="40" name="Rechteck: abgerundete Ecken 39">
            <a:extLst>
              <a:ext uri="{FF2B5EF4-FFF2-40B4-BE49-F238E27FC236}">
                <a16:creationId xmlns:a16="http://schemas.microsoft.com/office/drawing/2014/main" id="{F81F7C52-EBE5-D7B2-849D-AF88FEF47929}"/>
              </a:ext>
            </a:extLst>
          </p:cNvPr>
          <p:cNvSpPr/>
          <p:nvPr/>
        </p:nvSpPr>
        <p:spPr>
          <a:xfrm>
            <a:off x="323654" y="2211185"/>
            <a:ext cx="1693628" cy="667910"/>
          </a:xfrm>
          <a:prstGeom prst="roundRect">
            <a:avLst/>
          </a:prstGeom>
          <a:solidFill>
            <a:schemeClr val="bg1"/>
          </a:solidFill>
          <a:ln w="25400">
            <a:solidFill>
              <a:srgbClr val="00377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Engine</a:t>
            </a:r>
          </a:p>
        </p:txBody>
      </p:sp>
      <p:sp>
        <p:nvSpPr>
          <p:cNvPr id="29" name="Rechteck: abgerundete Ecken 28">
            <a:extLst>
              <a:ext uri="{FF2B5EF4-FFF2-40B4-BE49-F238E27FC236}">
                <a16:creationId xmlns:a16="http://schemas.microsoft.com/office/drawing/2014/main" id="{E80FB686-5C37-A69B-485B-31DC637D653E}"/>
              </a:ext>
            </a:extLst>
          </p:cNvPr>
          <p:cNvSpPr/>
          <p:nvPr/>
        </p:nvSpPr>
        <p:spPr>
          <a:xfrm>
            <a:off x="9761032" y="4601432"/>
            <a:ext cx="1693628" cy="667910"/>
          </a:xfrm>
          <a:prstGeom prst="roundRect">
            <a:avLst/>
          </a:prstGeom>
          <a:solidFill>
            <a:schemeClr val="bg1"/>
          </a:solidFill>
          <a:ln w="25400">
            <a:solidFill>
              <a:srgbClr val="00377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Real-time</a:t>
            </a:r>
          </a:p>
        </p:txBody>
      </p:sp>
      <p:sp>
        <p:nvSpPr>
          <p:cNvPr id="30" name="Rechteck: abgerundete Ecken 29">
            <a:extLst>
              <a:ext uri="{FF2B5EF4-FFF2-40B4-BE49-F238E27FC236}">
                <a16:creationId xmlns:a16="http://schemas.microsoft.com/office/drawing/2014/main" id="{3C482CB7-7BC9-10D6-77FF-5D8CE7B568C2}"/>
              </a:ext>
            </a:extLst>
          </p:cNvPr>
          <p:cNvSpPr/>
          <p:nvPr/>
        </p:nvSpPr>
        <p:spPr>
          <a:xfrm>
            <a:off x="6798520" y="5188909"/>
            <a:ext cx="1693628" cy="667910"/>
          </a:xfrm>
          <a:prstGeom prst="roundRect">
            <a:avLst/>
          </a:prstGeom>
          <a:solidFill>
            <a:schemeClr val="bg1"/>
          </a:solidFill>
          <a:ln w="25400">
            <a:solidFill>
              <a:srgbClr val="00377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NCAP</a:t>
            </a:r>
          </a:p>
        </p:txBody>
      </p:sp>
    </p:spTree>
    <p:extLst>
      <p:ext uri="{BB962C8B-B14F-4D97-AF65-F5344CB8AC3E}">
        <p14:creationId xmlns:p14="http://schemas.microsoft.com/office/powerpoint/2010/main" val="4244999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leichschenkliges Dreieck 28">
            <a:extLst>
              <a:ext uri="{FF2B5EF4-FFF2-40B4-BE49-F238E27FC236}">
                <a16:creationId xmlns:a16="http://schemas.microsoft.com/office/drawing/2014/main" id="{A23C66C7-9BC3-F3B6-224F-FB12B629A421}"/>
              </a:ext>
            </a:extLst>
          </p:cNvPr>
          <p:cNvSpPr/>
          <p:nvPr/>
        </p:nvSpPr>
        <p:spPr>
          <a:xfrm rot="5400000">
            <a:off x="366721" y="3284923"/>
            <a:ext cx="4666343" cy="1274276"/>
          </a:xfrm>
          <a:prstGeom prst="triangle">
            <a:avLst>
              <a:gd name="adj" fmla="val 50000"/>
            </a:avLst>
          </a:prstGeom>
          <a:solidFill>
            <a:schemeClr val="accent5">
              <a:lumMod val="20000"/>
              <a:lumOff val="80000"/>
              <a:alpha val="6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200" dirty="0"/>
          </a:p>
        </p:txBody>
      </p:sp>
      <p:sp>
        <p:nvSpPr>
          <p:cNvPr id="28" name="Gleichschenkliges Dreieck 27">
            <a:extLst>
              <a:ext uri="{FF2B5EF4-FFF2-40B4-BE49-F238E27FC236}">
                <a16:creationId xmlns:a16="http://schemas.microsoft.com/office/drawing/2014/main" id="{44213D0F-56D8-FC5B-8DE2-D8C1A93927EB}"/>
              </a:ext>
            </a:extLst>
          </p:cNvPr>
          <p:cNvSpPr/>
          <p:nvPr/>
        </p:nvSpPr>
        <p:spPr>
          <a:xfrm rot="16200000">
            <a:off x="6861915" y="3252675"/>
            <a:ext cx="4666343" cy="1274276"/>
          </a:xfrm>
          <a:prstGeom prst="triangle">
            <a:avLst/>
          </a:prstGeom>
          <a:solidFill>
            <a:schemeClr val="accent2">
              <a:lumMod val="20000"/>
              <a:lumOff val="80000"/>
              <a:alpha val="6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200" dirty="0"/>
          </a:p>
        </p:txBody>
      </p:sp>
      <p:sp>
        <p:nvSpPr>
          <p:cNvPr id="27" name="Gleichschenkliges Dreieck 26">
            <a:extLst>
              <a:ext uri="{FF2B5EF4-FFF2-40B4-BE49-F238E27FC236}">
                <a16:creationId xmlns:a16="http://schemas.microsoft.com/office/drawing/2014/main" id="{FEA8B519-D25F-0F15-9B2C-833658DDAFC9}"/>
              </a:ext>
            </a:extLst>
          </p:cNvPr>
          <p:cNvSpPr/>
          <p:nvPr/>
        </p:nvSpPr>
        <p:spPr>
          <a:xfrm rot="10800000">
            <a:off x="3501583" y="1852792"/>
            <a:ext cx="4928323" cy="1274276"/>
          </a:xfrm>
          <a:prstGeom prst="triangle">
            <a:avLst/>
          </a:prstGeom>
          <a:solidFill>
            <a:schemeClr val="accent6">
              <a:lumMod val="20000"/>
              <a:lumOff val="80000"/>
              <a:alpha val="6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200" dirty="0"/>
          </a:p>
        </p:txBody>
      </p:sp>
      <p:sp>
        <p:nvSpPr>
          <p:cNvPr id="26" name="Gleichschenkliges Dreieck 25">
            <a:extLst>
              <a:ext uri="{FF2B5EF4-FFF2-40B4-BE49-F238E27FC236}">
                <a16:creationId xmlns:a16="http://schemas.microsoft.com/office/drawing/2014/main" id="{B8302082-B4C9-D086-B770-489FD6B465AB}"/>
              </a:ext>
            </a:extLst>
          </p:cNvPr>
          <p:cNvSpPr/>
          <p:nvPr/>
        </p:nvSpPr>
        <p:spPr>
          <a:xfrm>
            <a:off x="3492760" y="4652562"/>
            <a:ext cx="4928323" cy="1274276"/>
          </a:xfrm>
          <a:prstGeom prst="triangle">
            <a:avLst/>
          </a:prstGeom>
          <a:solidFill>
            <a:schemeClr val="accent4">
              <a:lumMod val="20000"/>
              <a:lumOff val="80000"/>
              <a:alpha val="6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20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E844A98-C9EB-38EF-570B-B1034DA60EB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Complexity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5DF34F9-72A9-A68C-9EF4-D8970194324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COMPLEXITY on Use-Cases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15292703-39D0-1702-017D-5B4AB83B5B05}"/>
              </a:ext>
            </a:extLst>
          </p:cNvPr>
          <p:cNvSpPr txBox="1"/>
          <p:nvPr/>
        </p:nvSpPr>
        <p:spPr>
          <a:xfrm>
            <a:off x="10506469" y="6470334"/>
            <a:ext cx="107753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7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Source: Egil Juliussen</a:t>
            </a:r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B1D35BE9-8888-DA75-C499-C7911108DEDE}"/>
              </a:ext>
            </a:extLst>
          </p:cNvPr>
          <p:cNvSpPr/>
          <p:nvPr/>
        </p:nvSpPr>
        <p:spPr>
          <a:xfrm>
            <a:off x="3303145" y="2407002"/>
            <a:ext cx="1693628" cy="66791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rgbClr val="00377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Software Regulations</a:t>
            </a: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9E602FBC-D0CA-44A1-BEC1-567ABC791C81}"/>
              </a:ext>
            </a:extLst>
          </p:cNvPr>
          <p:cNvSpPr/>
          <p:nvPr/>
        </p:nvSpPr>
        <p:spPr>
          <a:xfrm>
            <a:off x="4029021" y="1638794"/>
            <a:ext cx="1693628" cy="66791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rgbClr val="00377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Data Privacy, Car Data, Localization</a:t>
            </a:r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CE2D7729-1EDD-6BCE-BB15-00E0383936E8}"/>
              </a:ext>
            </a:extLst>
          </p:cNvPr>
          <p:cNvSpPr/>
          <p:nvPr/>
        </p:nvSpPr>
        <p:spPr>
          <a:xfrm>
            <a:off x="5965746" y="1556642"/>
            <a:ext cx="1693628" cy="66791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rgbClr val="00377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Legacy Laws, NCAP, WP.29</a:t>
            </a:r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73DAA899-DF3F-6A17-A927-A013D311C070}"/>
              </a:ext>
            </a:extLst>
          </p:cNvPr>
          <p:cNvSpPr/>
          <p:nvPr/>
        </p:nvSpPr>
        <p:spPr>
          <a:xfrm>
            <a:off x="7106979" y="2370824"/>
            <a:ext cx="1693628" cy="66791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rgbClr val="00377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Standards</a:t>
            </a:r>
          </a:p>
        </p:txBody>
      </p:sp>
      <p:sp>
        <p:nvSpPr>
          <p:cNvPr id="10" name="Rechteck: abgerundete Ecken 9">
            <a:extLst>
              <a:ext uri="{FF2B5EF4-FFF2-40B4-BE49-F238E27FC236}">
                <a16:creationId xmlns:a16="http://schemas.microsoft.com/office/drawing/2014/main" id="{29921CBB-E05A-E958-D7F5-613716A098BD}"/>
              </a:ext>
            </a:extLst>
          </p:cNvPr>
          <p:cNvSpPr/>
          <p:nvPr/>
        </p:nvSpPr>
        <p:spPr>
          <a:xfrm>
            <a:off x="9037668" y="1843647"/>
            <a:ext cx="1693628" cy="66791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rgbClr val="00377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New Business Models</a:t>
            </a:r>
          </a:p>
        </p:txBody>
      </p:sp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500A0A08-5468-97D9-5D7A-04E6EDE11283}"/>
              </a:ext>
            </a:extLst>
          </p:cNvPr>
          <p:cNvSpPr/>
          <p:nvPr/>
        </p:nvSpPr>
        <p:spPr>
          <a:xfrm>
            <a:off x="9699410" y="2694421"/>
            <a:ext cx="1693628" cy="66791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rgbClr val="00377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SaaS Platforms</a:t>
            </a:r>
          </a:p>
        </p:txBody>
      </p: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8475DDB9-7F7F-2932-4EB6-AAC76FE8F3E2}"/>
              </a:ext>
            </a:extLst>
          </p:cNvPr>
          <p:cNvSpPr/>
          <p:nvPr/>
        </p:nvSpPr>
        <p:spPr>
          <a:xfrm>
            <a:off x="9342332" y="3588106"/>
            <a:ext cx="1693628" cy="66791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rgbClr val="00377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Data as a Service</a:t>
            </a:r>
          </a:p>
        </p:txBody>
      </p:sp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12006805-C5DF-5EA0-56BE-74C15DBE9780}"/>
              </a:ext>
            </a:extLst>
          </p:cNvPr>
          <p:cNvSpPr/>
          <p:nvPr/>
        </p:nvSpPr>
        <p:spPr>
          <a:xfrm>
            <a:off x="9730094" y="4468498"/>
            <a:ext cx="1693628" cy="66791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rgbClr val="00377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Function as a Service</a:t>
            </a:r>
          </a:p>
        </p:txBody>
      </p:sp>
      <p:sp>
        <p:nvSpPr>
          <p:cNvPr id="14" name="Rechteck: abgerundete Ecken 13">
            <a:extLst>
              <a:ext uri="{FF2B5EF4-FFF2-40B4-BE49-F238E27FC236}">
                <a16:creationId xmlns:a16="http://schemas.microsoft.com/office/drawing/2014/main" id="{18BDFEAA-2528-B48D-BE38-C286E4755734}"/>
              </a:ext>
            </a:extLst>
          </p:cNvPr>
          <p:cNvSpPr/>
          <p:nvPr/>
        </p:nvSpPr>
        <p:spPr>
          <a:xfrm>
            <a:off x="9105703" y="5317483"/>
            <a:ext cx="1693628" cy="66791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rgbClr val="00377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Mobility as a Service</a:t>
            </a:r>
          </a:p>
        </p:txBody>
      </p:sp>
      <p:sp>
        <p:nvSpPr>
          <p:cNvPr id="15" name="Rechteck: abgerundete Ecken 14">
            <a:extLst>
              <a:ext uri="{FF2B5EF4-FFF2-40B4-BE49-F238E27FC236}">
                <a16:creationId xmlns:a16="http://schemas.microsoft.com/office/drawing/2014/main" id="{64C5136E-3494-61D6-B82F-566FC31C42BD}"/>
              </a:ext>
            </a:extLst>
          </p:cNvPr>
          <p:cNvSpPr/>
          <p:nvPr/>
        </p:nvSpPr>
        <p:spPr>
          <a:xfrm>
            <a:off x="6593354" y="5523511"/>
            <a:ext cx="1693628" cy="66791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rgbClr val="00377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BEV, Charging</a:t>
            </a:r>
          </a:p>
        </p:txBody>
      </p:sp>
      <p:sp>
        <p:nvSpPr>
          <p:cNvPr id="16" name="Rechteck: abgerundete Ecken 15">
            <a:extLst>
              <a:ext uri="{FF2B5EF4-FFF2-40B4-BE49-F238E27FC236}">
                <a16:creationId xmlns:a16="http://schemas.microsoft.com/office/drawing/2014/main" id="{EC9323A0-DEF1-45C8-A1AB-A41A45BC495E}"/>
              </a:ext>
            </a:extLst>
          </p:cNvPr>
          <p:cNvSpPr/>
          <p:nvPr/>
        </p:nvSpPr>
        <p:spPr>
          <a:xfrm>
            <a:off x="7237673" y="4714905"/>
            <a:ext cx="1693628" cy="66791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rgbClr val="00377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Connectivity, MNOs</a:t>
            </a:r>
          </a:p>
        </p:txBody>
      </p:sp>
      <p:sp>
        <p:nvSpPr>
          <p:cNvPr id="17" name="Rechteck: abgerundete Ecken 16">
            <a:extLst>
              <a:ext uri="{FF2B5EF4-FFF2-40B4-BE49-F238E27FC236}">
                <a16:creationId xmlns:a16="http://schemas.microsoft.com/office/drawing/2014/main" id="{230E99B6-7254-52BA-8F60-D1745FC6F761}"/>
              </a:ext>
            </a:extLst>
          </p:cNvPr>
          <p:cNvSpPr/>
          <p:nvPr/>
        </p:nvSpPr>
        <p:spPr>
          <a:xfrm>
            <a:off x="4552518" y="5542023"/>
            <a:ext cx="1693628" cy="66791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rgbClr val="00377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AI Technologies</a:t>
            </a:r>
          </a:p>
        </p:txBody>
      </p:sp>
      <p:sp>
        <p:nvSpPr>
          <p:cNvPr id="18" name="Rechteck: abgerundete Ecken 17">
            <a:extLst>
              <a:ext uri="{FF2B5EF4-FFF2-40B4-BE49-F238E27FC236}">
                <a16:creationId xmlns:a16="http://schemas.microsoft.com/office/drawing/2014/main" id="{89D5CA89-C802-B1C8-E728-987B17AF97AD}"/>
              </a:ext>
            </a:extLst>
          </p:cNvPr>
          <p:cNvSpPr/>
          <p:nvPr/>
        </p:nvSpPr>
        <p:spPr>
          <a:xfrm>
            <a:off x="3226239" y="4803120"/>
            <a:ext cx="1693628" cy="66791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rgbClr val="00377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Chipset &amp; Sensor Technologies</a:t>
            </a:r>
          </a:p>
        </p:txBody>
      </p:sp>
      <p:sp>
        <p:nvSpPr>
          <p:cNvPr id="19" name="Rechteck: abgerundete Ecken 18">
            <a:extLst>
              <a:ext uri="{FF2B5EF4-FFF2-40B4-BE49-F238E27FC236}">
                <a16:creationId xmlns:a16="http://schemas.microsoft.com/office/drawing/2014/main" id="{5CF95918-74C1-36F5-37ED-FD2330550040}"/>
              </a:ext>
            </a:extLst>
          </p:cNvPr>
          <p:cNvSpPr/>
          <p:nvPr/>
        </p:nvSpPr>
        <p:spPr>
          <a:xfrm>
            <a:off x="1323482" y="5381664"/>
            <a:ext cx="1693628" cy="66791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5400">
            <a:solidFill>
              <a:srgbClr val="00377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OTA</a:t>
            </a:r>
          </a:p>
        </p:txBody>
      </p:sp>
      <p:sp>
        <p:nvSpPr>
          <p:cNvPr id="20" name="Rechteck: abgerundete Ecken 19">
            <a:extLst>
              <a:ext uri="{FF2B5EF4-FFF2-40B4-BE49-F238E27FC236}">
                <a16:creationId xmlns:a16="http://schemas.microsoft.com/office/drawing/2014/main" id="{B305BBC8-D6F6-406F-AC08-F56D5A015D4C}"/>
              </a:ext>
            </a:extLst>
          </p:cNvPr>
          <p:cNvSpPr/>
          <p:nvPr/>
        </p:nvSpPr>
        <p:spPr>
          <a:xfrm>
            <a:off x="945834" y="4538938"/>
            <a:ext cx="1693628" cy="66791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5400">
            <a:solidFill>
              <a:srgbClr val="00377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Cybersecurity</a:t>
            </a:r>
          </a:p>
        </p:txBody>
      </p:sp>
      <p:sp>
        <p:nvSpPr>
          <p:cNvPr id="21" name="Rechteck: abgerundete Ecken 20">
            <a:extLst>
              <a:ext uri="{FF2B5EF4-FFF2-40B4-BE49-F238E27FC236}">
                <a16:creationId xmlns:a16="http://schemas.microsoft.com/office/drawing/2014/main" id="{727C425C-68CF-CB53-97EC-156A5E84BD03}"/>
              </a:ext>
            </a:extLst>
          </p:cNvPr>
          <p:cNvSpPr/>
          <p:nvPr/>
        </p:nvSpPr>
        <p:spPr>
          <a:xfrm>
            <a:off x="629163" y="3680441"/>
            <a:ext cx="1693628" cy="66791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5400">
            <a:solidFill>
              <a:srgbClr val="00377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Digital Twin</a:t>
            </a:r>
          </a:p>
        </p:txBody>
      </p:sp>
      <p:sp>
        <p:nvSpPr>
          <p:cNvPr id="22" name="Rechteck: abgerundete Ecken 21">
            <a:extLst>
              <a:ext uri="{FF2B5EF4-FFF2-40B4-BE49-F238E27FC236}">
                <a16:creationId xmlns:a16="http://schemas.microsoft.com/office/drawing/2014/main" id="{C444DB9C-E5AD-221C-76E0-563DD6276CA8}"/>
              </a:ext>
            </a:extLst>
          </p:cNvPr>
          <p:cNvSpPr/>
          <p:nvPr/>
        </p:nvSpPr>
        <p:spPr>
          <a:xfrm>
            <a:off x="942870" y="2788695"/>
            <a:ext cx="1693628" cy="66791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5400">
            <a:solidFill>
              <a:srgbClr val="00377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Open Source</a:t>
            </a:r>
          </a:p>
        </p:txBody>
      </p:sp>
      <p:sp>
        <p:nvSpPr>
          <p:cNvPr id="23" name="Rechteck: abgerundete Ecken 22">
            <a:extLst>
              <a:ext uri="{FF2B5EF4-FFF2-40B4-BE49-F238E27FC236}">
                <a16:creationId xmlns:a16="http://schemas.microsoft.com/office/drawing/2014/main" id="{119FD6D3-BC1C-6DAB-3453-5E64CA8BBE63}"/>
              </a:ext>
            </a:extLst>
          </p:cNvPr>
          <p:cNvSpPr/>
          <p:nvPr/>
        </p:nvSpPr>
        <p:spPr>
          <a:xfrm>
            <a:off x="1156232" y="1891521"/>
            <a:ext cx="1693628" cy="66791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5400">
            <a:solidFill>
              <a:srgbClr val="00377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E/E System Architectures</a:t>
            </a:r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9633CF58-D089-8BD3-F064-3A6B4902669F}"/>
              </a:ext>
            </a:extLst>
          </p:cNvPr>
          <p:cNvSpPr/>
          <p:nvPr/>
        </p:nvSpPr>
        <p:spPr>
          <a:xfrm>
            <a:off x="3805260" y="3167595"/>
            <a:ext cx="4320972" cy="1413974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rgbClr val="003774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b="1" dirty="0">
                <a:solidFill>
                  <a:srgbClr val="003774"/>
                </a:solidFill>
                <a:latin typeface="Century Gothic" panose="020B0502020202020204" pitchFamily="34" charset="0"/>
              </a:rPr>
              <a:t>New OEM – Tier - Relationships</a:t>
            </a:r>
          </a:p>
          <a:p>
            <a:pPr algn="ctr"/>
            <a:r>
              <a:rPr lang="en-US" sz="1400" b="1" dirty="0">
                <a:solidFill>
                  <a:srgbClr val="003774"/>
                </a:solidFill>
                <a:latin typeface="Century Gothic" panose="020B0502020202020204" pitchFamily="34" charset="0"/>
              </a:rPr>
              <a:t>New Products, Services &amp; Suppliers</a:t>
            </a:r>
          </a:p>
        </p:txBody>
      </p:sp>
    </p:spTree>
    <p:extLst>
      <p:ext uri="{BB962C8B-B14F-4D97-AF65-F5344CB8AC3E}">
        <p14:creationId xmlns:p14="http://schemas.microsoft.com/office/powerpoint/2010/main" val="1021933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E844A98-C9EB-38EF-570B-B1034DA60EB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Complexity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5DF34F9-72A9-A68C-9EF4-D8970194324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COMPLEXITY on System (Vehicle) Level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96AAFE47-E241-F931-7C04-AA3F9743A2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5128" y="1399428"/>
            <a:ext cx="8707449" cy="4884312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15292703-39D0-1702-017D-5B4AB83B5B05}"/>
              </a:ext>
            </a:extLst>
          </p:cNvPr>
          <p:cNvSpPr txBox="1"/>
          <p:nvPr/>
        </p:nvSpPr>
        <p:spPr>
          <a:xfrm>
            <a:off x="6691322" y="6470334"/>
            <a:ext cx="489268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7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Source: https://covesa.global/wp-content/uploads/2024/05/SDV-Alliance-Integration-Blueprint-20240109.pdf</a:t>
            </a:r>
          </a:p>
        </p:txBody>
      </p:sp>
    </p:spTree>
    <p:extLst>
      <p:ext uri="{BB962C8B-B14F-4D97-AF65-F5344CB8AC3E}">
        <p14:creationId xmlns:p14="http://schemas.microsoft.com/office/powerpoint/2010/main" val="2692777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lt;root reqver=&quot;27037&quot;&gt;&lt;version val=&quot;33008&quot;/&gt;&lt;CPresentation id=&quot;1&quot;&gt;&lt;m_precDefaultNumber&gt;&lt;m_yearfmt&gt;&lt;begin val=&quot;0&quot;/&gt;&lt;end val=&quot;4&quot;/&gt;&lt;/m_yearfmt&gt;&lt;/m_precDefaultNumber&gt;&lt;m_precDefaultPercent&gt;&lt;m_yearfmt&gt;&lt;begin val=&quot;0&quot;/&gt;&lt;end val=&quot;4&quot;/&gt;&lt;/m_yearfmt&gt;&lt;/m_precDefaultPercent&gt;&lt;m_precDefaultDate&gt;&lt;m_bNumberIsYear val=&quot;0&quot;/&gt;&lt;m_strFormatTime&gt;%d.%m.%Y&lt;/m_strFormatTime&gt;&lt;m_yearfmt&gt;&lt;begin val=&quot;0&quot;/&gt;&lt;end val=&quot;0&quot;/&gt;&lt;/m_yearfmt&gt;&lt;/m_precDefaultDate&gt;&lt;m_precDefaultDay&gt;&lt;m_bNumberIsYear val=&quot;0&quot;/&gt;&lt;m_strFormatTime&gt;%#d&lt;/m_strFormatTime&gt;&lt;m_yearfmt&gt;&lt;begin val=&quot;0&quot;/&gt;&lt;end val=&quot;4&quot;/&gt;&lt;/m_yearfmt&gt;&lt;/m_precDefaultDay&gt;&lt;m_precDefaultWeek&gt;&lt;m_bNumberIsYear val=&quot;0&quot;/&gt;&lt;m_strFormatTime&gt;%4&lt;/m_strFormatTime&gt;&lt;m_yearfmt&gt;&lt;begin val=&quot;0&quot;/&gt;&lt;end val=&quot;4&quot;/&gt;&lt;/m_yearfmt&gt;&lt;/m_precDefaultWeek&gt;&lt;m_precDefaultMonth&gt;&lt;m_bNumberIsYear val=&quot;0&quot;/&gt;&lt;m_strFormatTime&gt;%1&lt;/m_strFormatTime&gt;&lt;m_yearfmt&gt;&lt;begin val=&quot;0&quot;/&gt;&lt;end val=&quot;4&quot;/&gt;&lt;/m_yearfmt&gt;&lt;/m_precDefaultMonth&gt;&lt;m_precDefaultQuarter&gt;&lt;m_bNumberIsYear val=&quot;0&quot;/&gt;&lt;m_strFormatTime&gt;Q%5&lt;/m_strFormatTime&gt;&lt;m_yearfmt&gt;&lt;begin val=&quot;0&quot;/&gt;&lt;end val=&quot;4&quot;/&gt;&lt;/m_yearfmt&gt;&lt;/m_precDefaultQuarter&gt;&lt;m_precDefaultYear&gt;&lt;m_bNumberIsYear val=&quot;0&quot;/&gt;&lt;m_strFormatTime&gt;%Y&lt;/m_strFormatTime&gt;&lt;m_yearfmt&gt;&lt;begin val=&quot;0&quot;/&gt;&lt;end val=&quot;0&quot;/&gt;&lt;/m_yearfmt&gt;&lt;/m_precDefaultYear&gt;&lt;m_precDefaultFYDay&gt;&lt;m_yearfmt&gt;&lt;begin val=&quot;0&quot;/&gt;&lt;end val=&quot;4&quot;/&gt;&lt;/m_yearfmt&gt;&lt;/m_precDefaultFYDay&gt;&lt;m_precDefaultFYWeek&gt;&lt;m_yearfmt&gt;&lt;begin val=&quot;0&quot;/&gt;&lt;end val=&quot;4&quot;/&gt;&lt;/m_yearfmt&gt;&lt;/m_precDefaultFYWeek&gt;&lt;m_precDefaultFYMonth&gt;&lt;m_yearfmt&gt;&lt;begin val=&quot;0&quot;/&gt;&lt;end val=&quot;4&quot;/&gt;&lt;/m_yearfmt&gt;&lt;/m_precDefaultFYMonth&gt;&lt;m_precDefaultFYQuarter&gt;&lt;m_yearfmt&gt;&lt;begin val=&quot;0&quot;/&gt;&lt;end val=&quot;4&quot;/&gt;&lt;/m_yearfmt&gt;&lt;/m_precDefaultFYQuarter&gt;&lt;m_precDefaultFYYear&gt;&lt;m_yearfmt&gt;&lt;begin val=&quot;0&quot;/&gt;&lt;end val=&quot;4&quot;/&gt;&lt;/m_yearfmt&gt;&lt;/m_precDefaultFYYear&gt;&lt;m_mruColor&gt;&lt;m_vecMRU length=&quot;4&quot;&gt;&lt;elem m_fUsage=&quot;2.05658999999999991815E+00&quot;&gt;&lt;m_msothmcolidx val=&quot;0&quot;/&gt;&lt;m_rgb r=&quot;B2&quot; g=&quot;DC&quot; b=&quot;FF&quot;/&gt;&lt;/elem&gt;&lt;elem m_fUsage=&quot;1.00000000000000000000E+00&quot;&gt;&lt;m_msothmcolidx val=&quot;0&quot;/&gt;&lt;m_rgb r=&quot;F2&quot; g=&quot;F2&quot; b=&quot;F2&quot;/&gt;&lt;/elem&gt;&lt;elem m_fUsage=&quot;9.00000000000000022204E-01&quot;&gt;&lt;m_msothmcolidx val=&quot;0&quot;/&gt;&lt;m_rgb r=&quot;8C&quot; g=&quot;CB&quot; b=&quot;FF&quot;/&gt;&lt;/elem&gt;&lt;elem m_fUsage=&quot;7.29000000000000092371E-01&quot;&gt;&lt;m_msothmcolidx val=&quot;0&quot;/&gt;&lt;m_rgb r=&quot;C6&quot; g=&quot;F4&quot; b=&quot;FF&quot;/&gt;&lt;/elem&gt;&lt;/m_vecMRU&gt;&lt;/m_mruColor&gt;&lt;m_eweekdayFirstOfWeek val=&quot;2&quot;/&gt;&lt;m_eweekdayFirstOfWorkweek val=&quot;2&quot;/&gt;&lt;m_eweekdayFirstOfWeekend val=&quot;7&quot;/&gt;&lt;/CPresentation&gt;&lt;/root&gt;"/>
  <p:tag name="THINKCELLUNDODONOTDELETE" val="0"/>
  <p:tag name="SLIDO_EVENT_SECTION_UUID" val="78c0a4d7-96ff-4773-ba71-f9b7bb4ee5a8"/>
  <p:tag name="SLIDO_PRESENTATION_ID" val="00000000-0000-0000-0000-000000000000"/>
  <p:tag name="SLIDO_EVENT_UUID" val="7a87398a-30f8-467c-a97f-97ef1f4a0aa7"/>
  <p:tag name="SLIDO_APP_VERSION" val="1.5.3.351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NEW TEMPLATE 2023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HARMAN Corporate 2022">
      <a:majorFont>
        <a:latin typeface="Gill Sans MT"/>
        <a:ea typeface="Arial"/>
        <a:cs typeface="Arial"/>
      </a:majorFont>
      <a:minorFont>
        <a:latin typeface="Gill Sans MT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>
          <a:noFill/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1200"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3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arman Automotive Template" id="{3CF7DBFA-F451-A047-B797-42C2ED884573}" vid="{A4A1E0E0-AB90-9446-854A-5119C335B1C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057c13e-30a7-4385-9771-7e3ff2e4657f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AA623DE82946EA479272A4A1C07DA4AE" ma:contentTypeVersion="14" ma:contentTypeDescription="Ein neues Dokument erstellen." ma:contentTypeScope="" ma:versionID="2f78344c4cf1982c7d6d6e6979f693ca">
  <xsd:schema xmlns:xsd="http://www.w3.org/2001/XMLSchema" xmlns:xs="http://www.w3.org/2001/XMLSchema" xmlns:p="http://schemas.microsoft.com/office/2006/metadata/properties" xmlns:ns2="4057c13e-30a7-4385-9771-7e3ff2e4657f" xmlns:ns3="8c145297-8b13-492b-bf6b-6a566a325725" targetNamespace="http://schemas.microsoft.com/office/2006/metadata/properties" ma:root="true" ma:fieldsID="cf77acbcf819e6ad67e2e36689882e5b" ns2:_="" ns3:_="">
    <xsd:import namespace="4057c13e-30a7-4385-9771-7e3ff2e4657f"/>
    <xsd:import namespace="8c145297-8b13-492b-bf6b-6a566a32572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2:MediaServiceDateTaken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57c13e-30a7-4385-9771-7e3ff2e4657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Bildmarkierungen" ma:readOnly="false" ma:fieldId="{5cf76f15-5ced-4ddc-b409-7134ff3c332f}" ma:taxonomyMulti="true" ma:sspId="467f65a1-b96f-40de-867d-d8d00bdaa76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4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145297-8b13-492b-bf6b-6a566a32572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CFF19A2-69D4-4361-82A7-7F53960B57BC}">
  <ds:schemaRefs>
    <ds:schemaRef ds:uri="4057c13e-30a7-4385-9771-7e3ff2e4657f"/>
    <ds:schemaRef ds:uri="http://schemas.microsoft.com/office/2006/metadata/properties"/>
    <ds:schemaRef ds:uri="http://purl.org/dc/dcmitype/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8c145297-8b13-492b-bf6b-6a566a325725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77E71B10-B6B1-4223-8F66-C6229BC9AB6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057c13e-30a7-4385-9771-7e3ff2e4657f"/>
    <ds:schemaRef ds:uri="8c145297-8b13-492b-bf6b-6a566a32572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F8A8BB0-2369-44F9-9454-C6CB79ACB61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611</Words>
  <Application>Microsoft Office PowerPoint</Application>
  <PresentationFormat>Breitbild</PresentationFormat>
  <Paragraphs>158</Paragraphs>
  <Slides>14</Slides>
  <Notes>2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20" baseType="lpstr">
      <vt:lpstr>Arial</vt:lpstr>
      <vt:lpstr>Calibri</vt:lpstr>
      <vt:lpstr>Century Gothic</vt:lpstr>
      <vt:lpstr>Gill Sans MT</vt:lpstr>
      <vt:lpstr>NEW TEMPLATE 2023</vt:lpstr>
      <vt:lpstr>think-cell Slide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 build the Ecosystem</dc:title>
  <dc:creator>Gerhard.Grossberger@harman.com</dc:creator>
  <cp:keywords>COVESA, HARMAN</cp:keywords>
  <cp:lastModifiedBy>Grossberger, Gerhard</cp:lastModifiedBy>
  <cp:revision>393</cp:revision>
  <cp:lastPrinted>2023-03-14T12:46:52Z</cp:lastPrinted>
  <dcterms:created xsi:type="dcterms:W3CDTF">2020-01-15T08:57:14Z</dcterms:created>
  <dcterms:modified xsi:type="dcterms:W3CDTF">2024-09-24T13:21:54Z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SlidoAppVersion">
    <vt:lpwstr>1.5.3.3511</vt:lpwstr>
  </property>
  <property fmtid="{D5CDD505-2E9C-101B-9397-08002B2CF9AE}" pid="4" name="MSIP_Label_9c215d82-5bf5-4d07-af41-65de05a9c87a_Enabled">
    <vt:lpwstr>true</vt:lpwstr>
  </property>
  <property fmtid="{D5CDD505-2E9C-101B-9397-08002B2CF9AE}" pid="5" name="MSIP_Label_9c215d82-5bf5-4d07-af41-65de05a9c87a_SetDate">
    <vt:lpwstr>2023-11-14T08:08:46Z</vt:lpwstr>
  </property>
  <property fmtid="{D5CDD505-2E9C-101B-9397-08002B2CF9AE}" pid="6" name="MSIP_Label_9c215d82-5bf5-4d07-af41-65de05a9c87a_Method">
    <vt:lpwstr>Standard</vt:lpwstr>
  </property>
  <property fmtid="{D5CDD505-2E9C-101B-9397-08002B2CF9AE}" pid="7" name="MSIP_Label_9c215d82-5bf5-4d07-af41-65de05a9c87a_Name">
    <vt:lpwstr>Amber</vt:lpwstr>
  </property>
  <property fmtid="{D5CDD505-2E9C-101B-9397-08002B2CF9AE}" pid="8" name="MSIP_Label_9c215d82-5bf5-4d07-af41-65de05a9c87a_SiteId">
    <vt:lpwstr>f66b6bd3-ebc2-4f54-8769-d22858de97c5</vt:lpwstr>
  </property>
  <property fmtid="{D5CDD505-2E9C-101B-9397-08002B2CF9AE}" pid="9" name="MSIP_Label_9c215d82-5bf5-4d07-af41-65de05a9c87a_ActionId">
    <vt:lpwstr>eab5a194-f1f3-4d65-bd28-bdce9ea52d62</vt:lpwstr>
  </property>
  <property fmtid="{D5CDD505-2E9C-101B-9397-08002B2CF9AE}" pid="10" name="MSIP_Label_9c215d82-5bf5-4d07-af41-65de05a9c87a_ContentBits">
    <vt:lpwstr>0</vt:lpwstr>
  </property>
  <property fmtid="{D5CDD505-2E9C-101B-9397-08002B2CF9AE}" pid="11" name="ContentTypeId">
    <vt:lpwstr>0x010100AA623DE82946EA479272A4A1C07DA4AE</vt:lpwstr>
  </property>
</Properties>
</file>