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embeddedFontLst>
    <p:embeddedFont>
      <p:font typeface="Roboto"/>
      <p:regular r:id="rId28"/>
      <p:bold r:id="rId29"/>
      <p:italic r:id="rId30"/>
      <p:boldItalic r:id="rId31"/>
    </p:embeddedFont>
    <p:embeddedFont>
      <p:font typeface="Helvetica Neue"/>
      <p:regular r:id="rId32"/>
      <p:bold r:id="rId33"/>
      <p:italic r:id="rId34"/>
      <p:boldItalic r:id="rId35"/>
    </p:embeddedFont>
    <p:embeddedFont>
      <p:font typeface="Helvetica Neue Light"/>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40" roundtripDataSignature="AMtx7mikbjTotLV71saXv3CAbXggoHIJs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customschemas.google.com/relationships/presentationmetadata" Target="meta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Roboto-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6.xml"/><Relationship Id="rId33" Type="http://schemas.openxmlformats.org/officeDocument/2006/relationships/font" Target="fonts/HelveticaNeue-bold.fntdata"/><Relationship Id="rId10" Type="http://schemas.openxmlformats.org/officeDocument/2006/relationships/slide" Target="slides/slide5.xml"/><Relationship Id="rId32" Type="http://schemas.openxmlformats.org/officeDocument/2006/relationships/font" Target="fonts/HelveticaNeue-regular.fntdata"/><Relationship Id="rId13" Type="http://schemas.openxmlformats.org/officeDocument/2006/relationships/slide" Target="slides/slide8.xml"/><Relationship Id="rId35" Type="http://schemas.openxmlformats.org/officeDocument/2006/relationships/font" Target="fonts/HelveticaNeue-boldItalic.fntdata"/><Relationship Id="rId12" Type="http://schemas.openxmlformats.org/officeDocument/2006/relationships/slide" Target="slides/slide7.xml"/><Relationship Id="rId34" Type="http://schemas.openxmlformats.org/officeDocument/2006/relationships/font" Target="fonts/HelveticaNeue-italic.fntdata"/><Relationship Id="rId15" Type="http://schemas.openxmlformats.org/officeDocument/2006/relationships/slide" Target="slides/slide10.xml"/><Relationship Id="rId37" Type="http://schemas.openxmlformats.org/officeDocument/2006/relationships/font" Target="fonts/HelveticaNeueLight-bold.fntdata"/><Relationship Id="rId14" Type="http://schemas.openxmlformats.org/officeDocument/2006/relationships/slide" Target="slides/slide9.xml"/><Relationship Id="rId36" Type="http://schemas.openxmlformats.org/officeDocument/2006/relationships/font" Target="fonts/HelveticaNeueLight-regular.fntdata"/><Relationship Id="rId17" Type="http://schemas.openxmlformats.org/officeDocument/2006/relationships/slide" Target="slides/slide12.xml"/><Relationship Id="rId39" Type="http://schemas.openxmlformats.org/officeDocument/2006/relationships/font" Target="fonts/HelveticaNeueLight-boldItalic.fntdata"/><Relationship Id="rId16" Type="http://schemas.openxmlformats.org/officeDocument/2006/relationships/slide" Target="slides/slide11.xml"/><Relationship Id="rId38" Type="http://schemas.openxmlformats.org/officeDocument/2006/relationships/font" Target="fonts/HelveticaNeueLight-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hevintagenews.com/wp-content/uploads/sites/65/2019/11/vault.jpg"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hevintagenews.com/wp-content/uploads/sites/65/2019/11/vault.jpg"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mi.usercontent.opencode.de/eudi-wallet/eidas2/projekt/"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7" name="Google Shape;7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1f8064de7f6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PLB and TG slide</a:t>
            </a:r>
            <a:endParaRPr/>
          </a:p>
          <a:p>
            <a:pPr indent="0" lvl="0" marL="0" rtl="0" algn="l">
              <a:lnSpc>
                <a:spcPct val="100000"/>
              </a:lnSpc>
              <a:spcBef>
                <a:spcPts val="0"/>
              </a:spcBef>
              <a:spcAft>
                <a:spcPts val="0"/>
              </a:spcAft>
              <a:buSzPts val="1400"/>
              <a:buNone/>
            </a:pPr>
            <a:r>
              <a:rPr lang="en-US"/>
              <a:t>Almost went with abandoned nuclear silo image instead </a:t>
            </a:r>
            <a:r>
              <a:rPr lang="en-US" u="sng">
                <a:solidFill>
                  <a:schemeClr val="hlink"/>
                </a:solidFill>
                <a:hlinkClick r:id="rId2"/>
              </a:rPr>
              <a:t>https://www.thevintagenews.com/wp-content/uploads/sites/65/2019/11/vault.jpg</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Nuke silo perhaps better analogy, the amount of construction cost for something that (fortunately) was never fully utilized</a:t>
            </a:r>
            <a:endParaRPr/>
          </a:p>
        </p:txBody>
      </p:sp>
      <p:sp>
        <p:nvSpPr>
          <p:cNvPr id="233" name="Google Shape;233;g1f8064de7f6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2d2fa0b0033_8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 name="Google Shape;242;g2d2fa0b0033_8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PLB slide</a:t>
            </a:r>
            <a:endParaRPr/>
          </a:p>
          <a:p>
            <a:pPr indent="0" lvl="0" marL="0" rtl="0" algn="l">
              <a:lnSpc>
                <a:spcPct val="100000"/>
              </a:lnSpc>
              <a:spcBef>
                <a:spcPts val="0"/>
              </a:spcBef>
              <a:spcAft>
                <a:spcPts val="0"/>
              </a:spcAft>
              <a:buSzPts val="1400"/>
              <a:buNone/>
            </a:pPr>
            <a:r>
              <a:t/>
            </a:r>
            <a:endParaRPr/>
          </a:p>
          <a:p>
            <a:pPr indent="-304800" lvl="0" marL="457200" rtl="0" algn="l">
              <a:lnSpc>
                <a:spcPct val="100000"/>
              </a:lnSpc>
              <a:spcBef>
                <a:spcPts val="0"/>
              </a:spcBef>
              <a:spcAft>
                <a:spcPts val="0"/>
              </a:spcAft>
              <a:buSzPts val="1200"/>
              <a:buChar char="●"/>
            </a:pPr>
            <a:r>
              <a:rPr lang="en-US"/>
              <a:t>5 types of services, OEM knows 2</a:t>
            </a:r>
            <a:endParaRPr/>
          </a:p>
          <a:p>
            <a:pPr indent="-304800" lvl="0" marL="457200" rtl="0" algn="l">
              <a:spcBef>
                <a:spcPts val="0"/>
              </a:spcBef>
              <a:spcAft>
                <a:spcPts val="0"/>
              </a:spcAft>
              <a:buSzPts val="1200"/>
              <a:buChar char="●"/>
            </a:pPr>
            <a:r>
              <a:rPr lang="en-US"/>
              <a:t>User Profile enabling Services (DV) provisioning into the car.</a:t>
            </a:r>
            <a:endParaRPr/>
          </a:p>
          <a:p>
            <a:pPr indent="-304800" lvl="0" marL="457200" rtl="0" algn="l">
              <a:spcBef>
                <a:spcPts val="0"/>
              </a:spcBef>
              <a:spcAft>
                <a:spcPts val="0"/>
              </a:spcAft>
              <a:buSzPts val="1200"/>
              <a:buChar char="●"/>
            </a:pPr>
            <a:r>
              <a:rPr lang="en-US"/>
              <a:t>Profile </a:t>
            </a:r>
            <a:r>
              <a:rPr lang="en-US" u="sng"/>
              <a:t>roaming</a:t>
            </a:r>
            <a:r>
              <a:rPr lang="en-US"/>
              <a:t> over brand and models</a:t>
            </a:r>
            <a:endParaRPr/>
          </a:p>
          <a:p>
            <a:pPr indent="-304800" lvl="0" marL="457200" rtl="0" algn="l">
              <a:spcBef>
                <a:spcPts val="0"/>
              </a:spcBef>
              <a:spcAft>
                <a:spcPts val="0"/>
              </a:spcAft>
              <a:buSzPts val="1200"/>
              <a:buChar char="●"/>
            </a:pPr>
            <a:r>
              <a:rPr lang="en-US"/>
              <a:t>Generic profile with a custom parts owned by OEM (based on collected data). </a:t>
            </a:r>
            <a:endParaRPr/>
          </a:p>
          <a:p>
            <a:pPr indent="-304800" lvl="0" marL="457200" rtl="0" algn="l">
              <a:spcBef>
                <a:spcPts val="0"/>
              </a:spcBef>
              <a:spcAft>
                <a:spcPts val="0"/>
              </a:spcAft>
              <a:buSzPts val="1200"/>
              <a:buChar char="●"/>
            </a:pPr>
            <a:r>
              <a:rPr lang="en-US"/>
              <a:t>Coalescing profile to one identity (link to country based digital identity) </a:t>
            </a:r>
            <a:endParaRPr/>
          </a:p>
          <a:p>
            <a:pPr indent="-304800" lvl="0" marL="457200" rtl="0" algn="l">
              <a:spcBef>
                <a:spcPts val="0"/>
              </a:spcBef>
              <a:spcAft>
                <a:spcPts val="0"/>
              </a:spcAft>
              <a:buSzPts val="1200"/>
              <a:buChar char="●"/>
            </a:pPr>
            <a:r>
              <a:rPr lang="en-US"/>
              <a:t>Global service meta-registry enabling to cross-link in-car implementation.</a:t>
            </a:r>
            <a:endParaRPr/>
          </a:p>
          <a:p>
            <a:pPr indent="-304800" lvl="0" marL="457200" rtl="0" algn="l">
              <a:spcBef>
                <a:spcPts val="0"/>
              </a:spcBef>
              <a:spcAft>
                <a:spcPts val="0"/>
              </a:spcAft>
              <a:buSzPts val="1200"/>
              <a:buChar char="●"/>
            </a:pPr>
            <a:r>
              <a:rPr lang="en-US"/>
              <a:t>COVESA as authority for roaming profile and meta-registry</a:t>
            </a:r>
            <a:endParaRPr/>
          </a:p>
        </p:txBody>
      </p:sp>
      <p:sp>
        <p:nvSpPr>
          <p:cNvPr id="243" name="Google Shape;243;g2d2fa0b0033_8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f8064de7f6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PLB slide - others Connected Vehicles future sales will be driven by their quality as an information platform and operators can trust you with their data</a:t>
            </a:r>
            <a:endParaRPr/>
          </a:p>
          <a:p>
            <a:pPr indent="0" lvl="0" marL="0" rtl="0" algn="l">
              <a:lnSpc>
                <a:spcPct val="100000"/>
              </a:lnSpc>
              <a:spcBef>
                <a:spcPts val="0"/>
              </a:spcBef>
              <a:spcAft>
                <a:spcPts val="0"/>
              </a:spcAft>
              <a:buSzPts val="1400"/>
              <a:buNone/>
            </a:pPr>
            <a:r>
              <a:t/>
            </a:r>
            <a:endParaRPr/>
          </a:p>
          <a:p>
            <a:pPr indent="-317500" lvl="0" marL="457200" rtl="0" algn="l">
              <a:lnSpc>
                <a:spcPct val="100000"/>
              </a:lnSpc>
              <a:spcBef>
                <a:spcPts val="0"/>
              </a:spcBef>
              <a:spcAft>
                <a:spcPts val="0"/>
              </a:spcAft>
              <a:buSzPts val="1400"/>
              <a:buAutoNum type="arabicPeriod"/>
            </a:pPr>
            <a:r>
              <a:rPr lang="en-US"/>
              <a:t>Organizations often collect vast amounts of data, but much of it may be irrelevant or not immediately useful for the specific objectives at hand. The data you have is usually raw, unstructured, or incomplete—requiring significant cleaning, transformation, and enrichment before it can meet the desired business requirements.</a:t>
            </a:r>
            <a:endParaRPr/>
          </a:p>
          <a:p>
            <a:pPr indent="-317500" lvl="0" marL="457200" rtl="0" algn="l">
              <a:lnSpc>
                <a:spcPct val="100000"/>
              </a:lnSpc>
              <a:spcBef>
                <a:spcPts val="0"/>
              </a:spcBef>
              <a:spcAft>
                <a:spcPts val="0"/>
              </a:spcAft>
              <a:buSzPts val="1400"/>
              <a:buAutoNum type="arabicPeriod"/>
            </a:pPr>
            <a:r>
              <a:rPr lang="en-US"/>
              <a:t>Sometimes, the data that teams or decision-makers believe they want may not actually be the data that leads to impactful insights or decisions. There’s often a focus on collecting trendy or high-visibility data without aligning it with the actual business questions or outcomes that need to be addressed.</a:t>
            </a:r>
            <a:endParaRPr/>
          </a:p>
          <a:p>
            <a:pPr indent="-317500" lvl="0" marL="457200" rtl="0" algn="l">
              <a:lnSpc>
                <a:spcPct val="100000"/>
              </a:lnSpc>
              <a:spcBef>
                <a:spcPts val="0"/>
              </a:spcBef>
              <a:spcAft>
                <a:spcPts val="0"/>
              </a:spcAft>
              <a:buSzPts val="1400"/>
              <a:buAutoNum type="arabicPeriod"/>
            </a:pPr>
            <a:r>
              <a:rPr lang="en-US"/>
              <a:t>Even when the true data needs are identified, organizations often find that the data they need is difficult, expensive, or impossible to acquire. It could be due to privacy regulations, technical limitations, or the fact that the data is owned by external parties.</a:t>
            </a:r>
            <a:endParaRPr/>
          </a:p>
        </p:txBody>
      </p:sp>
      <p:sp>
        <p:nvSpPr>
          <p:cNvPr id="252" name="Google Shape;252;g1f8064de7f6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27295a59dd2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g27295a59dd2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PLB slide</a:t>
            </a:r>
            <a:endParaRPr/>
          </a:p>
        </p:txBody>
      </p:sp>
      <p:sp>
        <p:nvSpPr>
          <p:cNvPr id="260" name="Google Shape;260;g27295a59dd2_1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f8064de7f6_0_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PLB - start of conclusion. open discussion and try to engage audience at this point - want to form a Consent / Privacy BoF (outside of but related to CV group)</a:t>
            </a:r>
            <a:endParaRPr/>
          </a:p>
        </p:txBody>
      </p:sp>
      <p:sp>
        <p:nvSpPr>
          <p:cNvPr id="267" name="Google Shape;267;g1f8064de7f6_0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2f19be409dd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 name="Google Shape;274;g2f19be409dd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get contacts, create an BoF charter, want input and early stakeholder involvement in defining - TG to ask if we can create wiki and Google group + slack channel, generate QR code </a:t>
            </a:r>
            <a:endParaRPr/>
          </a:p>
        </p:txBody>
      </p:sp>
      <p:sp>
        <p:nvSpPr>
          <p:cNvPr id="275" name="Google Shape;275;g2f19be409dd_0_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303203da79b_0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 name="Google Shape;282;g303203da79b_0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3" name="Google Shape;283;g303203da79b_0_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9" name="Google Shape;28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1f8064de7f6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PLB/TG slide - all speak to and again attempt engage audience</a:t>
            </a:r>
            <a:endParaRPr/>
          </a:p>
          <a:p>
            <a:pPr indent="0" lvl="0" marL="0" rtl="0" algn="l">
              <a:lnSpc>
                <a:spcPct val="100000"/>
              </a:lnSpc>
              <a:spcBef>
                <a:spcPts val="0"/>
              </a:spcBef>
              <a:spcAft>
                <a:spcPts val="0"/>
              </a:spcAft>
              <a:buSzPts val="1400"/>
              <a:buNone/>
            </a:pPr>
            <a:r>
              <a:rPr lang="en-US"/>
              <a:t>eg IETF GNAP - also a mandate from EU Digital Identity</a:t>
            </a:r>
            <a:endParaRPr/>
          </a:p>
        </p:txBody>
      </p:sp>
      <p:sp>
        <p:nvSpPr>
          <p:cNvPr id="294" name="Google Shape;294;g1f8064de7f6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2d2fa0b0033_8_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PLB and TG slide</a:t>
            </a:r>
            <a:endParaRPr/>
          </a:p>
          <a:p>
            <a:pPr indent="0" lvl="0" marL="0" rtl="0" algn="l">
              <a:lnSpc>
                <a:spcPct val="100000"/>
              </a:lnSpc>
              <a:spcBef>
                <a:spcPts val="0"/>
              </a:spcBef>
              <a:spcAft>
                <a:spcPts val="0"/>
              </a:spcAft>
              <a:buSzPts val="1400"/>
              <a:buNone/>
            </a:pPr>
            <a:r>
              <a:rPr lang="en-US"/>
              <a:t>Almost went with abandoned nuclear silo image instead </a:t>
            </a:r>
            <a:r>
              <a:rPr lang="en-US" u="sng">
                <a:solidFill>
                  <a:schemeClr val="hlink"/>
                </a:solidFill>
                <a:hlinkClick r:id="rId2"/>
              </a:rPr>
              <a:t>https://www.thevintagenews.com/wp-content/uploads/sites/65/2019/11/vault.jpg</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Nuke silo perhaps better analogy, the amount of construction cost for something that (fortunately) was never fully utilized</a:t>
            </a:r>
            <a:endParaRPr/>
          </a:p>
        </p:txBody>
      </p:sp>
      <p:sp>
        <p:nvSpPr>
          <p:cNvPr id="301" name="Google Shape;301;g2d2fa0b0033_8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03203da79b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g303203da79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27295a59dd2_1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8" name="Google Shape;308;g27295a59dd2_1_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PLB slide - what we should be working on first in Consent/Privacy BoF</a:t>
            </a:r>
            <a:endParaRPr/>
          </a:p>
        </p:txBody>
      </p:sp>
      <p:sp>
        <p:nvSpPr>
          <p:cNvPr id="309" name="Google Shape;309;g27295a59dd2_1_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2d2fa0b0033_8_3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6" name="Google Shape;316;g2d2fa0b0033_8_30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PLB slide - BACKUP</a:t>
            </a:r>
            <a:endParaRPr/>
          </a:p>
        </p:txBody>
      </p:sp>
      <p:sp>
        <p:nvSpPr>
          <p:cNvPr id="317" name="Google Shape;317;g2d2fa0b0033_8_30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f19be409dd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TG slide </a:t>
            </a:r>
            <a:endParaRPr/>
          </a:p>
        </p:txBody>
      </p:sp>
      <p:sp>
        <p:nvSpPr>
          <p:cNvPr id="324" name="Google Shape;324;g2f19be409d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f8064de7f6_0_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I would suggest with the point “Importance of accurate and beyond the car personal data” to advocate that better privacy practice leads to more accurate data and ability to access to a greater set of personal data, for instance health data in the context of safety feature like crash care/ecall. This such as not be stucked into the “compliance” pit. (PLB)</a:t>
            </a:r>
            <a:endParaRPr/>
          </a:p>
        </p:txBody>
      </p:sp>
      <p:sp>
        <p:nvSpPr>
          <p:cNvPr id="104" name="Google Shape;104;g1f8064de7f6_0_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317500" lvl="0" marL="457200" rtl="0" algn="l">
              <a:lnSpc>
                <a:spcPct val="100000"/>
              </a:lnSpc>
              <a:spcBef>
                <a:spcPts val="0"/>
              </a:spcBef>
              <a:spcAft>
                <a:spcPts val="0"/>
              </a:spcAft>
              <a:buSzPts val="1400"/>
              <a:buChar char="-"/>
            </a:pPr>
            <a:r>
              <a:rPr lang="en-US"/>
              <a:t>TG slide: Adding portability (PLB) TG to review and pare down</a:t>
            </a:r>
            <a:endParaRPr/>
          </a:p>
        </p:txBody>
      </p:sp>
      <p:sp>
        <p:nvSpPr>
          <p:cNvPr id="112" name="Google Shape;11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ffd77f64a2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1400"/>
              <a:buNone/>
            </a:pPr>
            <a:r>
              <a:rPr b="1" lang="en-US" sz="1300">
                <a:latin typeface="Arial"/>
                <a:ea typeface="Arial"/>
                <a:cs typeface="Arial"/>
                <a:sym typeface="Arial"/>
              </a:rPr>
              <a:t>AG User-Centric Design Approach</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Empathy for Users</a:t>
            </a:r>
            <a:r>
              <a:rPr lang="en-US" sz="1100">
                <a:latin typeface="Arial"/>
                <a:ea typeface="Arial"/>
                <a:cs typeface="Arial"/>
                <a:sym typeface="Arial"/>
              </a:rPr>
              <a:t>: Understand the needs and preferences of users, balancing security measures with ease of use. Implement user-friendly interfaces for privacy settings, allowing users to easily control what data is shared and with whom.</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Transparent Communication</a:t>
            </a:r>
            <a:r>
              <a:rPr lang="en-US" sz="1100">
                <a:latin typeface="Arial"/>
                <a:ea typeface="Arial"/>
                <a:cs typeface="Arial"/>
                <a:sym typeface="Arial"/>
              </a:rPr>
              <a:t>: Clearly communicate privacy and security features, so users are aware of how their data is protected. This builds trust without overwhelming the user with technical details.</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2. Adaptive Security Levels</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Context-Aware Security</a:t>
            </a:r>
            <a:r>
              <a:rPr lang="en-US" sz="1100">
                <a:latin typeface="Arial"/>
                <a:ea typeface="Arial"/>
                <a:cs typeface="Arial"/>
                <a:sym typeface="Arial"/>
              </a:rPr>
              <a:t>: Implement security mechanisms that adapt based on the context (e.g., driving vs. parked). For instance, require stronger authentication when accessing sensitive information but minimize interruptions during driving.</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Customizable Security Settings</a:t>
            </a:r>
            <a:r>
              <a:rPr lang="en-US" sz="1100">
                <a:latin typeface="Arial"/>
                <a:ea typeface="Arial"/>
                <a:cs typeface="Arial"/>
                <a:sym typeface="Arial"/>
              </a:rPr>
              <a:t>: Allow users to choose their desired level of security, with default settings that protect them without requiring complex configurations.</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3. Minimize Data Collection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Data Minimization</a:t>
            </a:r>
            <a:r>
              <a:rPr lang="en-US" sz="1100">
                <a:latin typeface="Arial"/>
                <a:ea typeface="Arial"/>
                <a:cs typeface="Arial"/>
                <a:sym typeface="Arial"/>
              </a:rPr>
              <a:t>: Collect only the data necessary for the service to function effectively. By reducing the amount of data collected, you minimize potential risks while simplifying the user experience.</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Edge Computing</a:t>
            </a:r>
            <a:r>
              <a:rPr lang="en-US" sz="1100">
                <a:latin typeface="Arial"/>
                <a:ea typeface="Arial"/>
                <a:cs typeface="Arial"/>
                <a:sym typeface="Arial"/>
              </a:rPr>
              <a:t>: Process data locally in the vehicle rather than sending it to the cloud, reducing the amount of data transmitted and stored externally, thereby enhancing privacy.</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4. Seamless Authentication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Biometric Authentication</a:t>
            </a:r>
            <a:r>
              <a:rPr lang="en-US" sz="1100">
                <a:latin typeface="Arial"/>
                <a:ea typeface="Arial"/>
                <a:cs typeface="Arial"/>
                <a:sym typeface="Arial"/>
              </a:rPr>
              <a:t>: Use biometric methods (e.g., fingerprint, facial recognition) for seamless yet secure authentication. These methods provide high security while being quick and easy for the user.</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Single Sign-On (SSO) Integration</a:t>
            </a:r>
            <a:r>
              <a:rPr lang="en-US" sz="1100">
                <a:latin typeface="Arial"/>
                <a:ea typeface="Arial"/>
                <a:cs typeface="Arial"/>
                <a:sym typeface="Arial"/>
              </a:rPr>
              <a:t>: Integrate with existing SSO services so users can log in once and access multiple systems without repeatedly entering credentials, improving both security and convenience.</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5. Regular Security Updates</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Automatic Updates</a:t>
            </a:r>
            <a:r>
              <a:rPr lang="en-US" sz="1100">
                <a:latin typeface="Arial"/>
                <a:ea typeface="Arial"/>
                <a:cs typeface="Arial"/>
                <a:sym typeface="Arial"/>
              </a:rPr>
              <a:t>: Ensure the vehicle's system can receive and install security updates automatically with minimal disruption to the user. This keeps the system secure without requiring user intervention.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OTA (Over-the-Air) Updates</a:t>
            </a:r>
            <a:r>
              <a:rPr lang="en-US" sz="1100">
                <a:latin typeface="Arial"/>
                <a:ea typeface="Arial"/>
                <a:cs typeface="Arial"/>
                <a:sym typeface="Arial"/>
              </a:rPr>
              <a:t>: Use OTA updates to keep the vehicle’s software current, protecting against new vulnerabilities without the need for users to take action.</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6. Privacy by Design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End-to-End Encryption</a:t>
            </a:r>
            <a:r>
              <a:rPr lang="en-US" sz="1100">
                <a:latin typeface="Arial"/>
                <a:ea typeface="Arial"/>
                <a:cs typeface="Arial"/>
                <a:sym typeface="Arial"/>
              </a:rPr>
              <a:t>: Implement strong encryption for data both at rest and in transit. This ensures that even if data is intercepted, it remains inaccessible to unauthorized parties.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Anonymization and Pseudonymization</a:t>
            </a:r>
            <a:r>
              <a:rPr lang="en-US" sz="1100">
                <a:latin typeface="Arial"/>
                <a:ea typeface="Arial"/>
                <a:cs typeface="Arial"/>
                <a:sym typeface="Arial"/>
              </a:rPr>
              <a:t>: Whenever possible, anonymize or pseudonymize data to protect user identity while still allowing data analysis for improving services.</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7. User Feedback Loop</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User Feedback Mechanisms</a:t>
            </a:r>
            <a:r>
              <a:rPr lang="en-US" sz="1100">
                <a:latin typeface="Arial"/>
                <a:ea typeface="Arial"/>
                <a:cs typeface="Arial"/>
                <a:sym typeface="Arial"/>
              </a:rPr>
              <a:t>: Continuously gather user feedback on privacy and security features. Use this feedback to iteratively improve the balance between security and user experience.</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Educational Interfaces</a:t>
            </a:r>
            <a:r>
              <a:rPr lang="en-US" sz="1100">
                <a:latin typeface="Arial"/>
                <a:ea typeface="Arial"/>
                <a:cs typeface="Arial"/>
                <a:sym typeface="Arial"/>
              </a:rPr>
              <a:t>: Educate users about the importance of privacy and security within the UI. Empower users to make informed decisions about their data without feeling overwhelmed.</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8. Redundancy and Reliability</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Fail-Safe Mechanisms</a:t>
            </a:r>
            <a:r>
              <a:rPr lang="en-US" sz="1100">
                <a:latin typeface="Arial"/>
                <a:ea typeface="Arial"/>
                <a:cs typeface="Arial"/>
                <a:sym typeface="Arial"/>
              </a:rPr>
              <a:t>: Implement fail-safe mechanisms that maintain the security and privacy of user data even in the case of a system failure. Ensure that these mechanisms do not degrade the user experience.</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Data Recovery and Backup</a:t>
            </a:r>
            <a:r>
              <a:rPr lang="en-US" sz="1100">
                <a:latin typeface="Arial"/>
                <a:ea typeface="Arial"/>
                <a:cs typeface="Arial"/>
                <a:sym typeface="Arial"/>
              </a:rPr>
              <a:t>: Ensure data is securely backed up and can be recovered in case of a system failure, without compromising user privacy or experience.</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9. Human-Machine Interaction (HMI)</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Intuitive Interfaces</a:t>
            </a:r>
            <a:r>
              <a:rPr lang="en-US" sz="1100">
                <a:latin typeface="Arial"/>
                <a:ea typeface="Arial"/>
                <a:cs typeface="Arial"/>
                <a:sym typeface="Arial"/>
              </a:rPr>
              <a:t>: Design intuitive interfaces that make it easy for users to understand and manage their data security. Use visual cues and simple language to guide users through privacy settings.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Voice-Controlled Security Features</a:t>
            </a:r>
            <a:r>
              <a:rPr lang="en-US" sz="1100">
                <a:latin typeface="Arial"/>
                <a:ea typeface="Arial"/>
                <a:cs typeface="Arial"/>
                <a:sym typeface="Arial"/>
              </a:rPr>
              <a:t>: Enable voice-activated commands for security features, allowing users to manage their data without taking their eyes off the road or going through complex menus.</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10. Regulatory Compliance</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Compliance with GDPR and Other Regulations</a:t>
            </a:r>
            <a:r>
              <a:rPr lang="en-US" sz="1100">
                <a:latin typeface="Arial"/>
                <a:ea typeface="Arial"/>
                <a:cs typeface="Arial"/>
                <a:sym typeface="Arial"/>
              </a:rPr>
              <a:t>: Ensure that the vehicle’s data handling practices comply with relevant privacy regulations (e.g., GDPR). Compliance builds trust and demonstrates a commitment to user privacy.</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Audit and Transparency</a:t>
            </a:r>
            <a:r>
              <a:rPr lang="en-US" sz="1100">
                <a:latin typeface="Arial"/>
                <a:ea typeface="Arial"/>
                <a:cs typeface="Arial"/>
                <a:sym typeface="Arial"/>
              </a:rPr>
              <a:t>: Regularly audit data security practices and be transparent about how user data is handled and protected.</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Conclusion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Balancing UX and Security</a:t>
            </a:r>
            <a:r>
              <a:rPr lang="en-US" sz="1100">
                <a:latin typeface="Arial"/>
                <a:ea typeface="Arial"/>
                <a:cs typeface="Arial"/>
                <a:sym typeface="Arial"/>
              </a:rPr>
              <a:t>: Emphasize that achieving a balance between user experience and security is not only possible but necessary. By integrating security seamlessly into the user experience, it’s possible to protect user data without compromising the convenience and enjoyment of using the vehicle.</a:t>
            </a:r>
            <a:endParaRPr sz="1100">
              <a:latin typeface="Arial"/>
              <a:ea typeface="Arial"/>
              <a:cs typeface="Arial"/>
              <a:sym typeface="Arial"/>
            </a:endParaRPr>
          </a:p>
          <a:p>
            <a:pPr indent="-317500" lvl="0" marL="457200" rtl="0" algn="l">
              <a:lnSpc>
                <a:spcPct val="100000"/>
              </a:lnSpc>
              <a:spcBef>
                <a:spcPts val="0"/>
              </a:spcBef>
              <a:spcAft>
                <a:spcPts val="0"/>
              </a:spcAft>
              <a:buSzPts val="1400"/>
              <a:buChar char="-"/>
            </a:pPr>
            <a:r>
              <a:t/>
            </a:r>
            <a:endParaRPr/>
          </a:p>
        </p:txBody>
      </p:sp>
      <p:sp>
        <p:nvSpPr>
          <p:cNvPr id="120" name="Google Shape;120;g2ffd77f64a2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f110035c2b_0_2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1400"/>
              <a:buNone/>
            </a:pPr>
            <a:r>
              <a:rPr b="1" lang="en-US" sz="1300">
                <a:latin typeface="Arial"/>
                <a:ea typeface="Arial"/>
                <a:cs typeface="Arial"/>
                <a:sym typeface="Arial"/>
              </a:rPr>
              <a:t>AG slide </a:t>
            </a:r>
            <a:r>
              <a:rPr b="1" lang="en-US" sz="1300">
                <a:latin typeface="Arial"/>
                <a:ea typeface="Arial"/>
                <a:cs typeface="Arial"/>
                <a:sym typeface="Arial"/>
              </a:rPr>
              <a:t>User-Centric Design Approach</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Empathy for Users</a:t>
            </a:r>
            <a:r>
              <a:rPr lang="en-US" sz="1100">
                <a:latin typeface="Arial"/>
                <a:ea typeface="Arial"/>
                <a:cs typeface="Arial"/>
                <a:sym typeface="Arial"/>
              </a:rPr>
              <a:t>: Understand the needs and preferences of users, balancing security measures with ease of use. Implement user-friendly interfaces for privacy settings, allowing users to easily control what data is shared and with whom.</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Transparent Communication</a:t>
            </a:r>
            <a:r>
              <a:rPr lang="en-US" sz="1100">
                <a:latin typeface="Arial"/>
                <a:ea typeface="Arial"/>
                <a:cs typeface="Arial"/>
                <a:sym typeface="Arial"/>
              </a:rPr>
              <a:t>: Clearly communicate privacy and security features, so users are aware of how their data is protected. This builds trust without overwhelming the user with technical details.</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2. Adaptive Security Levels</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Context-Aware Security</a:t>
            </a:r>
            <a:r>
              <a:rPr lang="en-US" sz="1100">
                <a:latin typeface="Arial"/>
                <a:ea typeface="Arial"/>
                <a:cs typeface="Arial"/>
                <a:sym typeface="Arial"/>
              </a:rPr>
              <a:t>: Implement security mechanisms that adapt based on the context (e.g., driving vs. parked). For instance, require stronger authentication when accessing sensitive information but minimize interruptions during driving.</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Customizable Security Settings</a:t>
            </a:r>
            <a:r>
              <a:rPr lang="en-US" sz="1100">
                <a:latin typeface="Arial"/>
                <a:ea typeface="Arial"/>
                <a:cs typeface="Arial"/>
                <a:sym typeface="Arial"/>
              </a:rPr>
              <a:t>: Allow users to choose their desired level of security, with default settings that protect them without requiring complex configurations.</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3. Minimize Data Collection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Data Minimization</a:t>
            </a:r>
            <a:r>
              <a:rPr lang="en-US" sz="1100">
                <a:latin typeface="Arial"/>
                <a:ea typeface="Arial"/>
                <a:cs typeface="Arial"/>
                <a:sym typeface="Arial"/>
              </a:rPr>
              <a:t>: Collect only the data necessary for the service to function effectively. By reducing the amount of data collected, you minimize potential risks while simplifying the user experience.</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Edge Computing</a:t>
            </a:r>
            <a:r>
              <a:rPr lang="en-US" sz="1100">
                <a:latin typeface="Arial"/>
                <a:ea typeface="Arial"/>
                <a:cs typeface="Arial"/>
                <a:sym typeface="Arial"/>
              </a:rPr>
              <a:t>: Process data locally in the vehicle rather than sending it to the cloud, reducing the amount of data transmitted and stored externally, thereby enhancing privacy.</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4. Seamless Authentication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Biometric Authentication</a:t>
            </a:r>
            <a:r>
              <a:rPr lang="en-US" sz="1100">
                <a:latin typeface="Arial"/>
                <a:ea typeface="Arial"/>
                <a:cs typeface="Arial"/>
                <a:sym typeface="Arial"/>
              </a:rPr>
              <a:t>: Use biometric methods (e.g., fingerprint, facial recognition) for seamless yet secure authentication. These methods provide high security while being quick and easy for the user.</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Single Sign-On (SSO) Integration</a:t>
            </a:r>
            <a:r>
              <a:rPr lang="en-US" sz="1100">
                <a:latin typeface="Arial"/>
                <a:ea typeface="Arial"/>
                <a:cs typeface="Arial"/>
                <a:sym typeface="Arial"/>
              </a:rPr>
              <a:t>: Integrate with existing SSO services so users can log in once and access multiple systems without repeatedly entering credentials, improving both security and convenience.</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5. Regular Security Updates</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Automatic Updates</a:t>
            </a:r>
            <a:r>
              <a:rPr lang="en-US" sz="1100">
                <a:latin typeface="Arial"/>
                <a:ea typeface="Arial"/>
                <a:cs typeface="Arial"/>
                <a:sym typeface="Arial"/>
              </a:rPr>
              <a:t>: Ensure the vehicle's system can receive and install security updates automatically with minimal disruption to the user. This keeps the system secure without requiring user intervention.</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OTA (Over-the-Air) Updates</a:t>
            </a:r>
            <a:r>
              <a:rPr lang="en-US" sz="1100">
                <a:latin typeface="Arial"/>
                <a:ea typeface="Arial"/>
                <a:cs typeface="Arial"/>
                <a:sym typeface="Arial"/>
              </a:rPr>
              <a:t>: Use OTA updates to keep the vehicle’s software current, protecting against new vulnerabilities without the need for users to take action.</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6. Privacy by Design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End-to-End Encryption</a:t>
            </a:r>
            <a:r>
              <a:rPr lang="en-US" sz="1100">
                <a:latin typeface="Arial"/>
                <a:ea typeface="Arial"/>
                <a:cs typeface="Arial"/>
                <a:sym typeface="Arial"/>
              </a:rPr>
              <a:t>: Implement strong encryption for data both at rest and in transit. This ensures that even if data is intercepted, it remains inaccessible to unauthorized parties.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Anonymization and Pseudonymization</a:t>
            </a:r>
            <a:r>
              <a:rPr lang="en-US" sz="1100">
                <a:latin typeface="Arial"/>
                <a:ea typeface="Arial"/>
                <a:cs typeface="Arial"/>
                <a:sym typeface="Arial"/>
              </a:rPr>
              <a:t>: Whenever possible, anonymize or pseudonymize data to protect user identity while still allowing data analysis for improving services.</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7. User Feedback Loop</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User Feedback Mechanisms</a:t>
            </a:r>
            <a:r>
              <a:rPr lang="en-US" sz="1100">
                <a:latin typeface="Arial"/>
                <a:ea typeface="Arial"/>
                <a:cs typeface="Arial"/>
                <a:sym typeface="Arial"/>
              </a:rPr>
              <a:t>: Continuously gather user feedback on privacy and security features. Use this feedback to iteratively improve the balance between security and user experience.</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Educational Interfaces</a:t>
            </a:r>
            <a:r>
              <a:rPr lang="en-US" sz="1100">
                <a:latin typeface="Arial"/>
                <a:ea typeface="Arial"/>
                <a:cs typeface="Arial"/>
                <a:sym typeface="Arial"/>
              </a:rPr>
              <a:t>: Educate users about the importance of privacy and security within the UI. Empower users to make informed decisions about their data without feeling overwhelmed.</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8. Redundancy and Reliability</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Fail-Safe Mechanisms</a:t>
            </a:r>
            <a:r>
              <a:rPr lang="en-US" sz="1100">
                <a:latin typeface="Arial"/>
                <a:ea typeface="Arial"/>
                <a:cs typeface="Arial"/>
                <a:sym typeface="Arial"/>
              </a:rPr>
              <a:t>: Implement fail-safe mechanisms that maintain the security and privacy of user data even in the case of a system failure. Ensure that these mechanisms do not degrade the user experience.</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Data Recovery and Backup</a:t>
            </a:r>
            <a:r>
              <a:rPr lang="en-US" sz="1100">
                <a:latin typeface="Arial"/>
                <a:ea typeface="Arial"/>
                <a:cs typeface="Arial"/>
                <a:sym typeface="Arial"/>
              </a:rPr>
              <a:t>: Ensure data is securely backed up and can be recovered in case of a system failure, without compromising user privacy or experience.</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9. Human-Machine Interaction (HMI)</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Intuitive Interfaces</a:t>
            </a:r>
            <a:r>
              <a:rPr lang="en-US" sz="1100">
                <a:latin typeface="Arial"/>
                <a:ea typeface="Arial"/>
                <a:cs typeface="Arial"/>
                <a:sym typeface="Arial"/>
              </a:rPr>
              <a:t>: Design intuitive interfaces that make it easy for users to understand and manage their data security. Use visual cues and simple language to guide users through privacy settings.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Voice-Controlled Security Features</a:t>
            </a:r>
            <a:r>
              <a:rPr lang="en-US" sz="1100">
                <a:latin typeface="Arial"/>
                <a:ea typeface="Arial"/>
                <a:cs typeface="Arial"/>
                <a:sym typeface="Arial"/>
              </a:rPr>
              <a:t>: Enable voice-activated commands for security features, allowing users to manage their data without taking their eyes off the road or going through complex menus.</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10. Regulatory Compliance</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Compliance with GDPR and Other Regulations</a:t>
            </a:r>
            <a:r>
              <a:rPr lang="en-US" sz="1100">
                <a:latin typeface="Arial"/>
                <a:ea typeface="Arial"/>
                <a:cs typeface="Arial"/>
                <a:sym typeface="Arial"/>
              </a:rPr>
              <a:t>: Ensure that the vehicle’s data handling practices comply with relevant privacy regulations (e.g., GDPR). Compliance builds trust and demonstrates a commitment to user privacy.</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Audit and Transparency</a:t>
            </a:r>
            <a:r>
              <a:rPr lang="en-US" sz="1100">
                <a:latin typeface="Arial"/>
                <a:ea typeface="Arial"/>
                <a:cs typeface="Arial"/>
                <a:sym typeface="Arial"/>
              </a:rPr>
              <a:t>: Regularly audit data security practices and be transparent about how user data is handled and protected.</a:t>
            </a:r>
            <a:endParaRPr sz="1100">
              <a:latin typeface="Arial"/>
              <a:ea typeface="Arial"/>
              <a:cs typeface="Arial"/>
              <a:sym typeface="Arial"/>
            </a:endParaRPr>
          </a:p>
          <a:p>
            <a:pPr indent="0" lvl="0" marL="0" rtl="0" algn="l">
              <a:lnSpc>
                <a:spcPct val="115000"/>
              </a:lnSpc>
              <a:spcBef>
                <a:spcPts val="1400"/>
              </a:spcBef>
              <a:spcAft>
                <a:spcPts val="0"/>
              </a:spcAft>
              <a:buSzPts val="1400"/>
              <a:buNone/>
            </a:pPr>
            <a:r>
              <a:rPr b="1" lang="en-US" sz="1300">
                <a:latin typeface="Arial"/>
                <a:ea typeface="Arial"/>
                <a:cs typeface="Arial"/>
                <a:sym typeface="Arial"/>
              </a:rPr>
              <a:t>Conclusion</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Balancing UX and Security</a:t>
            </a:r>
            <a:r>
              <a:rPr lang="en-US" sz="1100">
                <a:latin typeface="Arial"/>
                <a:ea typeface="Arial"/>
                <a:cs typeface="Arial"/>
                <a:sym typeface="Arial"/>
              </a:rPr>
              <a:t>: Emphasize that achieving a balance between user experience and security is not only possible but necessary. By integrating security seamlessly into the user experience, it’s possible to protect user data without compromising the convenience and enjoyment of using the vehicle.</a:t>
            </a:r>
            <a:endParaRPr sz="1100">
              <a:latin typeface="Arial"/>
              <a:ea typeface="Arial"/>
              <a:cs typeface="Arial"/>
              <a:sym typeface="Arial"/>
            </a:endParaRPr>
          </a:p>
          <a:p>
            <a:pPr indent="-317500" lvl="0" marL="457200" rtl="0" algn="l">
              <a:lnSpc>
                <a:spcPct val="100000"/>
              </a:lnSpc>
              <a:spcBef>
                <a:spcPts val="0"/>
              </a:spcBef>
              <a:spcAft>
                <a:spcPts val="0"/>
              </a:spcAft>
              <a:buSzPts val="1400"/>
              <a:buChar char="-"/>
            </a:pPr>
            <a:r>
              <a:t/>
            </a:r>
            <a:endParaRPr/>
          </a:p>
        </p:txBody>
      </p:sp>
      <p:sp>
        <p:nvSpPr>
          <p:cNvPr id="151" name="Google Shape;151;g2f110035c2b_0_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eb3f84bf8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g2eb3f84bf8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AG slide</a:t>
            </a:r>
            <a:endParaRPr/>
          </a:p>
        </p:txBody>
      </p:sp>
      <p:sp>
        <p:nvSpPr>
          <p:cNvPr id="180" name="Google Shape;180;g2eb3f84bf82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f8064de7f6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TG slide, others or skip?</a:t>
            </a:r>
            <a:endParaRPr/>
          </a:p>
        </p:txBody>
      </p:sp>
      <p:sp>
        <p:nvSpPr>
          <p:cNvPr id="210" name="Google Shape;210;g1f8064de7f6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2f110035c2b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lang="en-US"/>
              <a:t>AG slide</a:t>
            </a:r>
            <a:endParaRPr/>
          </a:p>
          <a:p>
            <a:pPr indent="-317500" lvl="0" marL="457200" rtl="0" algn="l">
              <a:lnSpc>
                <a:spcPct val="100000"/>
              </a:lnSpc>
              <a:spcBef>
                <a:spcPts val="0"/>
              </a:spcBef>
              <a:spcAft>
                <a:spcPts val="0"/>
              </a:spcAft>
              <a:buSzPts val="1400"/>
              <a:buChar char="-"/>
            </a:pPr>
            <a:r>
              <a:rPr lang="en-US"/>
              <a:t>Add references: </a:t>
            </a:r>
            <a:r>
              <a:rPr lang="en-US" u="sng">
                <a:solidFill>
                  <a:schemeClr val="hlink"/>
                </a:solidFill>
                <a:hlinkClick r:id="rId2"/>
              </a:rPr>
              <a:t>https://bmi.usercontent.opencode.de/eudi-wallet/eidas2/projekt/</a:t>
            </a:r>
            <a:endParaRPr/>
          </a:p>
          <a:p>
            <a:pPr indent="0" lvl="0" marL="0" rtl="0" algn="l">
              <a:lnSpc>
                <a:spcPct val="115000"/>
              </a:lnSpc>
              <a:spcBef>
                <a:spcPts val="1200"/>
              </a:spcBef>
              <a:spcAft>
                <a:spcPts val="0"/>
              </a:spcAft>
              <a:buSzPts val="1400"/>
              <a:buNone/>
            </a:pPr>
            <a:r>
              <a:rPr lang="en-US" sz="1000">
                <a:latin typeface="Arial"/>
                <a:ea typeface="Arial"/>
                <a:cs typeface="Arial"/>
                <a:sym typeface="Arial"/>
              </a:rPr>
              <a:t>European Digital Identity Wallets (EUDIW) as envisioned by the ARF and this document shall provide a set of well-defined, generic functions. Use cases are implemented by ecosystem participants on top of these functions as required. Figure 1 illustrates this concept.</a:t>
            </a:r>
            <a:endParaRPr sz="1000">
              <a:latin typeface="Arial"/>
              <a:ea typeface="Arial"/>
              <a:cs typeface="Arial"/>
              <a:sym typeface="Arial"/>
            </a:endParaRPr>
          </a:p>
          <a:p>
            <a:pPr indent="0" lvl="0" marL="0" rtl="0" algn="l">
              <a:lnSpc>
                <a:spcPct val="115000"/>
              </a:lnSpc>
              <a:spcBef>
                <a:spcPts val="1200"/>
              </a:spcBef>
              <a:spcAft>
                <a:spcPts val="1200"/>
              </a:spcAft>
              <a:buSzPts val="1400"/>
              <a:buNone/>
            </a:pPr>
            <a:r>
              <a:rPr lang="en-US" sz="1000">
                <a:latin typeface="Arial"/>
                <a:ea typeface="Arial"/>
                <a:cs typeface="Arial"/>
                <a:sym typeface="Arial"/>
              </a:rPr>
              <a:t>EUDI musst provide exclusion of tracking and ensuring the unlinkability of user behavior, including by publishers of evidence and by service providers</a:t>
            </a:r>
            <a:endParaRPr/>
          </a:p>
        </p:txBody>
      </p:sp>
      <p:sp>
        <p:nvSpPr>
          <p:cNvPr id="220" name="Google Shape;220;g2f110035c2b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10.png"/><Relationship Id="rId4" Type="http://schemas.openxmlformats.org/officeDocument/2006/relationships/image" Target="../media/image2.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 Id="rId3"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p:cSld name="Cover Slide">
    <p:spTree>
      <p:nvGrpSpPr>
        <p:cNvPr id="15" name="Shape 15"/>
        <p:cNvGrpSpPr/>
        <p:nvPr/>
      </p:nvGrpSpPr>
      <p:grpSpPr>
        <a:xfrm>
          <a:off x="0" y="0"/>
          <a:ext cx="0" cy="0"/>
          <a:chOff x="0" y="0"/>
          <a:chExt cx="0" cy="0"/>
        </a:xfrm>
      </p:grpSpPr>
      <p:pic>
        <p:nvPicPr>
          <p:cNvPr descr="A picture containing background pattern&#10;&#10;Description automatically generated" id="16" name="Google Shape;16;p5"/>
          <p:cNvPicPr preferRelativeResize="0"/>
          <p:nvPr/>
        </p:nvPicPr>
        <p:blipFill rotWithShape="1">
          <a:blip r:embed="rId2">
            <a:alphaModFix/>
          </a:blip>
          <a:srcRect b="2258" l="15211" r="16982" t="1082"/>
          <a:stretch/>
        </p:blipFill>
        <p:spPr>
          <a:xfrm>
            <a:off x="-12699" y="0"/>
            <a:ext cx="6972299" cy="6858000"/>
          </a:xfrm>
          <a:prstGeom prst="rect">
            <a:avLst/>
          </a:prstGeom>
          <a:noFill/>
          <a:ln>
            <a:noFill/>
          </a:ln>
        </p:spPr>
      </p:pic>
      <p:pic>
        <p:nvPicPr>
          <p:cNvPr descr="Background pattern&#10;&#10;Description automatically generated with medium confidence" id="17" name="Google Shape;17;p5"/>
          <p:cNvPicPr preferRelativeResize="0"/>
          <p:nvPr/>
        </p:nvPicPr>
        <p:blipFill rotWithShape="1">
          <a:blip r:embed="rId3">
            <a:alphaModFix/>
          </a:blip>
          <a:srcRect b="49998" l="23889" r="0" t="15896"/>
          <a:stretch/>
        </p:blipFill>
        <p:spPr>
          <a:xfrm>
            <a:off x="6959600" y="4524065"/>
            <a:ext cx="5232400" cy="2344445"/>
          </a:xfrm>
          <a:prstGeom prst="rect">
            <a:avLst/>
          </a:prstGeom>
          <a:noFill/>
          <a:ln>
            <a:noFill/>
          </a:ln>
        </p:spPr>
      </p:pic>
      <p:pic>
        <p:nvPicPr>
          <p:cNvPr descr="Background pattern&#10;&#10;Description automatically generated with medium confidence" id="18" name="Google Shape;18;p5"/>
          <p:cNvPicPr preferRelativeResize="0"/>
          <p:nvPr/>
        </p:nvPicPr>
        <p:blipFill rotWithShape="1">
          <a:blip r:embed="rId3">
            <a:alphaModFix/>
          </a:blip>
          <a:srcRect b="50605" l="23889" r="0" t="17791"/>
          <a:stretch/>
        </p:blipFill>
        <p:spPr>
          <a:xfrm flipH="1" rot="10800000">
            <a:off x="6959600" y="-1"/>
            <a:ext cx="5232400" cy="2172469"/>
          </a:xfrm>
          <a:prstGeom prst="rect">
            <a:avLst/>
          </a:prstGeom>
          <a:noFill/>
          <a:ln>
            <a:noFill/>
          </a:ln>
        </p:spPr>
      </p:pic>
      <p:sp>
        <p:nvSpPr>
          <p:cNvPr id="19" name="Google Shape;19;p5"/>
          <p:cNvSpPr/>
          <p:nvPr/>
        </p:nvSpPr>
        <p:spPr>
          <a:xfrm>
            <a:off x="0" y="2167197"/>
            <a:ext cx="6959600" cy="2481943"/>
          </a:xfrm>
          <a:prstGeom prst="rect">
            <a:avLst/>
          </a:prstGeom>
          <a:gradFill>
            <a:gsLst>
              <a:gs pos="0">
                <a:srgbClr val="00B1C3">
                  <a:alpha val="53725"/>
                </a:srgbClr>
              </a:gs>
              <a:gs pos="66000">
                <a:srgbClr val="345DA7">
                  <a:alpha val="78823"/>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A picture containing graphical user interface&#10;&#10;Description automatically generated" id="20" name="Google Shape;20;p5"/>
          <p:cNvPicPr preferRelativeResize="0"/>
          <p:nvPr/>
        </p:nvPicPr>
        <p:blipFill rotWithShape="1">
          <a:blip r:embed="rId4">
            <a:alphaModFix/>
          </a:blip>
          <a:srcRect b="0" l="0" r="0" t="0"/>
          <a:stretch/>
        </p:blipFill>
        <p:spPr>
          <a:xfrm>
            <a:off x="7820025" y="2898952"/>
            <a:ext cx="3524249" cy="1143423"/>
          </a:xfrm>
          <a:prstGeom prst="rect">
            <a:avLst/>
          </a:prstGeom>
          <a:noFill/>
          <a:ln>
            <a:noFill/>
          </a:ln>
        </p:spPr>
      </p:pic>
      <p:sp>
        <p:nvSpPr>
          <p:cNvPr id="21" name="Google Shape;21;p5"/>
          <p:cNvSpPr txBox="1"/>
          <p:nvPr>
            <p:ph type="ctrTitle"/>
          </p:nvPr>
        </p:nvSpPr>
        <p:spPr>
          <a:xfrm>
            <a:off x="355983" y="2701110"/>
            <a:ext cx="6640129" cy="5705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5"/>
          <p:cNvSpPr txBox="1"/>
          <p:nvPr>
            <p:ph idx="1" type="body"/>
          </p:nvPr>
        </p:nvSpPr>
        <p:spPr>
          <a:xfrm>
            <a:off x="355600" y="3429000"/>
            <a:ext cx="6604000"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5"/>
          <p:cNvSpPr txBox="1"/>
          <p:nvPr>
            <p:ph idx="2" type="body"/>
          </p:nvPr>
        </p:nvSpPr>
        <p:spPr>
          <a:xfrm>
            <a:off x="355600" y="3922166"/>
            <a:ext cx="4637088"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p:cSld name="Content Slide">
    <p:spTree>
      <p:nvGrpSpPr>
        <p:cNvPr id="24" name="Shape 24"/>
        <p:cNvGrpSpPr/>
        <p:nvPr/>
      </p:nvGrpSpPr>
      <p:grpSpPr>
        <a:xfrm>
          <a:off x="0" y="0"/>
          <a:ext cx="0" cy="0"/>
          <a:chOff x="0" y="0"/>
          <a:chExt cx="0" cy="0"/>
        </a:xfrm>
      </p:grpSpPr>
      <p:pic>
        <p:nvPicPr>
          <p:cNvPr descr="Picture 12" id="25" name="Google Shape;25;p6"/>
          <p:cNvPicPr preferRelativeResize="0"/>
          <p:nvPr/>
        </p:nvPicPr>
        <p:blipFill rotWithShape="1">
          <a:blip r:embed="rId2">
            <a:alphaModFix/>
          </a:blip>
          <a:srcRect b="0" l="0" r="6521" t="29536"/>
          <a:stretch/>
        </p:blipFill>
        <p:spPr>
          <a:xfrm>
            <a:off x="10319993" y="0"/>
            <a:ext cx="1872007" cy="1524000"/>
          </a:xfrm>
          <a:prstGeom prst="rect">
            <a:avLst/>
          </a:prstGeom>
          <a:noFill/>
          <a:ln>
            <a:noFill/>
          </a:ln>
        </p:spPr>
      </p:pic>
      <p:pic>
        <p:nvPicPr>
          <p:cNvPr descr="Picture 7" id="26" name="Google Shape;26;p6"/>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27" name="Google Shape;27;p6"/>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28" name="Google Shape;28;p6"/>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29" name="Google Shape;29;p6"/>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6"/>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6"/>
          <p:cNvSpPr txBox="1"/>
          <p:nvPr>
            <p:ph idx="1" type="body"/>
          </p:nvPr>
        </p:nvSpPr>
        <p:spPr>
          <a:xfrm>
            <a:off x="334963" y="1220432"/>
            <a:ext cx="6854876" cy="4285459"/>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1000"/>
              </a:spcBef>
              <a:spcAft>
                <a:spcPts val="0"/>
              </a:spcAft>
              <a:buClr>
                <a:schemeClr val="dk1"/>
              </a:buClr>
              <a:buSzPts val="2000"/>
              <a:buFont typeface="NTR"/>
              <a:buChar char="−"/>
              <a:defRPr sz="2000"/>
            </a:lvl2pPr>
            <a:lvl3pPr indent="-355600" lvl="2" marL="1371600" algn="l">
              <a:lnSpc>
                <a:spcPct val="90000"/>
              </a:lnSpc>
              <a:spcBef>
                <a:spcPts val="600"/>
              </a:spcBef>
              <a:spcAft>
                <a:spcPts val="0"/>
              </a:spcAft>
              <a:buClr>
                <a:schemeClr val="dk1"/>
              </a:buClr>
              <a:buSzPts val="2000"/>
              <a:buFont typeface="Noto Sans Symbols"/>
              <a:buChar char="▪"/>
              <a:defRPr sz="2000"/>
            </a:lvl3pPr>
            <a:lvl4pPr indent="-342900" lvl="3" marL="1828800" algn="l">
              <a:lnSpc>
                <a:spcPct val="90000"/>
              </a:lnSpc>
              <a:spcBef>
                <a:spcPts val="600"/>
              </a:spcBef>
              <a:spcAft>
                <a:spcPts val="0"/>
              </a:spcAft>
              <a:buClr>
                <a:schemeClr val="dk1"/>
              </a:buClr>
              <a:buSzPts val="1800"/>
              <a:buChar char="•"/>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p:cSld name="Last Slide">
    <p:spTree>
      <p:nvGrpSpPr>
        <p:cNvPr id="33" name="Shape 33"/>
        <p:cNvGrpSpPr/>
        <p:nvPr/>
      </p:nvGrpSpPr>
      <p:grpSpPr>
        <a:xfrm>
          <a:off x="0" y="0"/>
          <a:ext cx="0" cy="0"/>
          <a:chOff x="0" y="0"/>
          <a:chExt cx="0" cy="0"/>
        </a:xfrm>
      </p:grpSpPr>
      <p:pic>
        <p:nvPicPr>
          <p:cNvPr descr="A car driving on a road&#10;&#10;Description automatically generated with low confidence" id="34" name="Google Shape;34;p7"/>
          <p:cNvPicPr preferRelativeResize="0"/>
          <p:nvPr/>
        </p:nvPicPr>
        <p:blipFill rotWithShape="1">
          <a:blip r:embed="rId2">
            <a:alphaModFix/>
          </a:blip>
          <a:srcRect b="0" l="0" r="15254" t="0"/>
          <a:stretch/>
        </p:blipFill>
        <p:spPr>
          <a:xfrm>
            <a:off x="4239034" y="7042"/>
            <a:ext cx="7952966" cy="6850958"/>
          </a:xfrm>
          <a:prstGeom prst="rect">
            <a:avLst/>
          </a:prstGeom>
          <a:noFill/>
          <a:ln>
            <a:noFill/>
          </a:ln>
        </p:spPr>
      </p:pic>
      <p:sp>
        <p:nvSpPr>
          <p:cNvPr id="35" name="Google Shape;35;p7"/>
          <p:cNvSpPr txBox="1"/>
          <p:nvPr>
            <p:ph type="title"/>
          </p:nvPr>
        </p:nvSpPr>
        <p:spPr>
          <a:xfrm>
            <a:off x="1481958" y="3007410"/>
            <a:ext cx="5514153" cy="555551"/>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6" name="Google Shape;36;p7"/>
          <p:cNvPicPr preferRelativeResize="0"/>
          <p:nvPr/>
        </p:nvPicPr>
        <p:blipFill rotWithShape="1">
          <a:blip r:embed="rId3">
            <a:alphaModFix/>
          </a:blip>
          <a:srcRect b="0" l="0" r="0" t="0"/>
          <a:stretch/>
        </p:blipFill>
        <p:spPr>
          <a:xfrm>
            <a:off x="465238" y="549275"/>
            <a:ext cx="3670300" cy="1193800"/>
          </a:xfrm>
          <a:prstGeom prst="rect">
            <a:avLst/>
          </a:prstGeom>
          <a:noFill/>
          <a:ln>
            <a:noFill/>
          </a:ln>
        </p:spPr>
      </p:pic>
      <p:sp>
        <p:nvSpPr>
          <p:cNvPr id="37" name="Google Shape;37;p7"/>
          <p:cNvSpPr txBox="1"/>
          <p:nvPr>
            <p:ph idx="1" type="subTitle"/>
          </p:nvPr>
        </p:nvSpPr>
        <p:spPr>
          <a:xfrm>
            <a:off x="7136524" y="4834759"/>
            <a:ext cx="4330262" cy="483475"/>
          </a:xfrm>
          <a:prstGeom prst="rect">
            <a:avLst/>
          </a:prstGeom>
          <a:noFill/>
          <a:ln>
            <a:noFill/>
          </a:ln>
        </p:spPr>
        <p:txBody>
          <a:bodyPr anchorCtr="0" anchor="t" bIns="45700" lIns="91425" spcFirstLastPara="1" rIns="91425" wrap="square" tIns="4570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8" name="Google Shape;38;p7"/>
          <p:cNvSpPr txBox="1"/>
          <p:nvPr>
            <p:ph idx="2" type="body"/>
          </p:nvPr>
        </p:nvSpPr>
        <p:spPr>
          <a:xfrm>
            <a:off x="7126288" y="5434013"/>
            <a:ext cx="4371975" cy="550862"/>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Clr>
                <a:schemeClr val="lt1"/>
              </a:buClr>
              <a:buSzPts val="2400"/>
              <a:buNone/>
              <a:defRPr>
                <a:solidFill>
                  <a:schemeClr val="lt1"/>
                </a:solidFill>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amp; Graphs">
  <p:cSld name="Charts &amp; Graphs">
    <p:spTree>
      <p:nvGrpSpPr>
        <p:cNvPr id="39" name="Shape 39"/>
        <p:cNvGrpSpPr/>
        <p:nvPr/>
      </p:nvGrpSpPr>
      <p:grpSpPr>
        <a:xfrm>
          <a:off x="0" y="0"/>
          <a:ext cx="0" cy="0"/>
          <a:chOff x="0" y="0"/>
          <a:chExt cx="0" cy="0"/>
        </a:xfrm>
      </p:grpSpPr>
      <p:sp>
        <p:nvSpPr>
          <p:cNvPr id="40" name="Google Shape;40;p8"/>
          <p:cNvSpPr txBox="1"/>
          <p:nvPr>
            <p:ph idx="1" type="body"/>
          </p:nvPr>
        </p:nvSpPr>
        <p:spPr>
          <a:xfrm>
            <a:off x="334964"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228600" lvl="1" marL="914400" algn="l">
              <a:lnSpc>
                <a:spcPct val="90000"/>
              </a:lnSpc>
              <a:spcBef>
                <a:spcPts val="1000"/>
              </a:spcBef>
              <a:spcAft>
                <a:spcPts val="0"/>
              </a:spcAft>
              <a:buClr>
                <a:schemeClr val="dk1"/>
              </a:buClr>
              <a:buSzPts val="2000"/>
              <a:buNone/>
              <a:defRPr/>
            </a:lvl2pPr>
            <a:lvl3pPr indent="-228600" lvl="2" marL="1371600" algn="l">
              <a:lnSpc>
                <a:spcPct val="90000"/>
              </a:lnSpc>
              <a:spcBef>
                <a:spcPts val="600"/>
              </a:spcBef>
              <a:spcAft>
                <a:spcPts val="0"/>
              </a:spcAft>
              <a:buClr>
                <a:schemeClr val="dk1"/>
              </a:buClr>
              <a:buSzPts val="1800"/>
              <a:buNone/>
              <a:defRPr/>
            </a:lvl3pPr>
            <a:lvl4pPr indent="-228600" lvl="3" marL="1828800" algn="l">
              <a:lnSpc>
                <a:spcPct val="90000"/>
              </a:lnSpc>
              <a:spcBef>
                <a:spcPts val="600"/>
              </a:spcBef>
              <a:spcAft>
                <a:spcPts val="0"/>
              </a:spcAft>
              <a:buClr>
                <a:schemeClr val="dk1"/>
              </a:buClr>
              <a:buSzPts val="1400"/>
              <a:buNone/>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8"/>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pic>
        <p:nvPicPr>
          <p:cNvPr descr="Picture 7" id="42" name="Google Shape;42;p8"/>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43" name="Google Shape;43;p8"/>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44" name="Google Shape;44;p8"/>
          <p:cNvSpPr txBox="1"/>
          <p:nvPr>
            <p:ph idx="2" type="body"/>
          </p:nvPr>
        </p:nvSpPr>
        <p:spPr>
          <a:xfrm>
            <a:off x="6219570"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228600" lvl="1" marL="914400" algn="l">
              <a:lnSpc>
                <a:spcPct val="90000"/>
              </a:lnSpc>
              <a:spcBef>
                <a:spcPts val="1000"/>
              </a:spcBef>
              <a:spcAft>
                <a:spcPts val="0"/>
              </a:spcAft>
              <a:buClr>
                <a:schemeClr val="dk1"/>
              </a:buClr>
              <a:buSzPts val="2000"/>
              <a:buNone/>
              <a:defRPr/>
            </a:lvl2pPr>
            <a:lvl3pPr indent="-228600" lvl="2" marL="1371600" algn="l">
              <a:lnSpc>
                <a:spcPct val="90000"/>
              </a:lnSpc>
              <a:spcBef>
                <a:spcPts val="600"/>
              </a:spcBef>
              <a:spcAft>
                <a:spcPts val="0"/>
              </a:spcAft>
              <a:buClr>
                <a:schemeClr val="dk1"/>
              </a:buClr>
              <a:buSzPts val="1800"/>
              <a:buNone/>
              <a:defRPr/>
            </a:lvl3pPr>
            <a:lvl4pPr indent="-228600" lvl="3" marL="1828800" algn="l">
              <a:lnSpc>
                <a:spcPct val="90000"/>
              </a:lnSpc>
              <a:spcBef>
                <a:spcPts val="600"/>
              </a:spcBef>
              <a:spcAft>
                <a:spcPts val="0"/>
              </a:spcAft>
              <a:buClr>
                <a:schemeClr val="dk1"/>
              </a:buClr>
              <a:buSzPts val="1400"/>
              <a:buNone/>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8"/>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8"/>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image">
  <p:cSld name="Content with image">
    <p:spTree>
      <p:nvGrpSpPr>
        <p:cNvPr id="48" name="Shape 48"/>
        <p:cNvGrpSpPr/>
        <p:nvPr/>
      </p:nvGrpSpPr>
      <p:grpSpPr>
        <a:xfrm>
          <a:off x="0" y="0"/>
          <a:ext cx="0" cy="0"/>
          <a:chOff x="0" y="0"/>
          <a:chExt cx="0" cy="0"/>
        </a:xfrm>
      </p:grpSpPr>
      <p:pic>
        <p:nvPicPr>
          <p:cNvPr descr="A picture containing city, night, spaghetti junction&#10;&#10;Description automatically generated" id="49" name="Google Shape;49;p9"/>
          <p:cNvPicPr preferRelativeResize="0"/>
          <p:nvPr/>
        </p:nvPicPr>
        <p:blipFill rotWithShape="1">
          <a:blip r:embed="rId2">
            <a:alphaModFix/>
          </a:blip>
          <a:srcRect b="0" l="8829" r="3165" t="0"/>
          <a:stretch/>
        </p:blipFill>
        <p:spPr>
          <a:xfrm>
            <a:off x="7514897" y="1220432"/>
            <a:ext cx="4677101" cy="4303683"/>
          </a:xfrm>
          <a:prstGeom prst="rect">
            <a:avLst/>
          </a:prstGeom>
          <a:noFill/>
          <a:ln>
            <a:noFill/>
          </a:ln>
        </p:spPr>
      </p:pic>
      <p:sp>
        <p:nvSpPr>
          <p:cNvPr id="50" name="Google Shape;50;p9"/>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9"/>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52" name="Google Shape;52;p9"/>
          <p:cNvSpPr/>
          <p:nvPr/>
        </p:nvSpPr>
        <p:spPr>
          <a:xfrm>
            <a:off x="7514897" y="1739274"/>
            <a:ext cx="4677101" cy="2455394"/>
          </a:xfrm>
          <a:prstGeom prst="rect">
            <a:avLst/>
          </a:prstGeom>
          <a:gradFill>
            <a:gsLst>
              <a:gs pos="0">
                <a:srgbClr val="00B1C3">
                  <a:alpha val="74117"/>
                </a:srgbClr>
              </a:gs>
              <a:gs pos="66000">
                <a:srgbClr val="345DA7">
                  <a:alpha val="78823"/>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53" name="Google Shape;53;p9"/>
          <p:cNvSpPr txBox="1"/>
          <p:nvPr>
            <p:ph idx="1" type="subTitle"/>
          </p:nvPr>
        </p:nvSpPr>
        <p:spPr>
          <a:xfrm>
            <a:off x="7704571" y="2032162"/>
            <a:ext cx="4306808" cy="2009259"/>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1"/>
              </a:buClr>
              <a:buSzPts val="2000"/>
              <a:buNone/>
              <a:defRPr sz="20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Picture 7" id="54" name="Google Shape;54;p9"/>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55" name="Google Shape;55;p9"/>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56" name="Google Shape;56;p9"/>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9"/>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9"/>
          <p:cNvSpPr txBox="1"/>
          <p:nvPr>
            <p:ph idx="2" type="body"/>
          </p:nvPr>
        </p:nvSpPr>
        <p:spPr>
          <a:xfrm>
            <a:off x="334963" y="1220432"/>
            <a:ext cx="6854876" cy="4285459"/>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1000"/>
              </a:spcBef>
              <a:spcAft>
                <a:spcPts val="0"/>
              </a:spcAft>
              <a:buClr>
                <a:schemeClr val="dk1"/>
              </a:buClr>
              <a:buSzPts val="2000"/>
              <a:buFont typeface="NTR"/>
              <a:buChar char="−"/>
              <a:defRPr sz="2000"/>
            </a:lvl2pPr>
            <a:lvl3pPr indent="-355600" lvl="2" marL="1371600" algn="l">
              <a:lnSpc>
                <a:spcPct val="90000"/>
              </a:lnSpc>
              <a:spcBef>
                <a:spcPts val="600"/>
              </a:spcBef>
              <a:spcAft>
                <a:spcPts val="0"/>
              </a:spcAft>
              <a:buClr>
                <a:schemeClr val="dk1"/>
              </a:buClr>
              <a:buSzPts val="2000"/>
              <a:buFont typeface="Noto Sans Symbols"/>
              <a:buChar char="▪"/>
              <a:defRPr sz="2000"/>
            </a:lvl3pPr>
            <a:lvl4pPr indent="-342900" lvl="3" marL="1828800" algn="l">
              <a:lnSpc>
                <a:spcPct val="90000"/>
              </a:lnSpc>
              <a:spcBef>
                <a:spcPts val="600"/>
              </a:spcBef>
              <a:spcAft>
                <a:spcPts val="0"/>
              </a:spcAft>
              <a:buClr>
                <a:schemeClr val="dk1"/>
              </a:buClr>
              <a:buSzPts val="1800"/>
              <a:buChar char="•"/>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p:cSld name="Blank Slide">
    <p:spTree>
      <p:nvGrpSpPr>
        <p:cNvPr id="59" name="Shape 59"/>
        <p:cNvGrpSpPr/>
        <p:nvPr/>
      </p:nvGrpSpPr>
      <p:grpSpPr>
        <a:xfrm>
          <a:off x="0" y="0"/>
          <a:ext cx="0" cy="0"/>
          <a:chOff x="0" y="0"/>
          <a:chExt cx="0" cy="0"/>
        </a:xfrm>
      </p:grpSpPr>
      <p:sp>
        <p:nvSpPr>
          <p:cNvPr id="60" name="Google Shape;60;p10"/>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pic>
        <p:nvPicPr>
          <p:cNvPr descr="Picture 7" id="61" name="Google Shape;61;p10"/>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62" name="Google Shape;62;p10"/>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63" name="Google Shape;63;p10"/>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10"/>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10"/>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Divider Slide">
    <p:spTree>
      <p:nvGrpSpPr>
        <p:cNvPr id="66" name="Shape 66"/>
        <p:cNvGrpSpPr/>
        <p:nvPr/>
      </p:nvGrpSpPr>
      <p:grpSpPr>
        <a:xfrm>
          <a:off x="0" y="0"/>
          <a:ext cx="0" cy="0"/>
          <a:chOff x="0" y="0"/>
          <a:chExt cx="0" cy="0"/>
        </a:xfrm>
      </p:grpSpPr>
      <p:pic>
        <p:nvPicPr>
          <p:cNvPr descr="Chart, radar chart&#10;&#10;Description automatically generated" id="67" name="Google Shape;67;p11"/>
          <p:cNvPicPr preferRelativeResize="0"/>
          <p:nvPr/>
        </p:nvPicPr>
        <p:blipFill rotWithShape="1">
          <a:blip r:embed="rId2">
            <a:alphaModFix/>
          </a:blip>
          <a:srcRect b="0" l="0" r="0" t="19482"/>
          <a:stretch/>
        </p:blipFill>
        <p:spPr>
          <a:xfrm>
            <a:off x="0" y="0"/>
            <a:ext cx="12192000" cy="2679153"/>
          </a:xfrm>
          <a:prstGeom prst="rect">
            <a:avLst/>
          </a:prstGeom>
          <a:noFill/>
          <a:ln>
            <a:noFill/>
          </a:ln>
        </p:spPr>
      </p:pic>
      <p:sp>
        <p:nvSpPr>
          <p:cNvPr id="68" name="Google Shape;68;p11"/>
          <p:cNvSpPr txBox="1"/>
          <p:nvPr>
            <p:ph type="title"/>
          </p:nvPr>
        </p:nvSpPr>
        <p:spPr>
          <a:xfrm>
            <a:off x="3222089" y="2882687"/>
            <a:ext cx="8100848" cy="5913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11"/>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rgbClr val="00B1C3"/>
                </a:solidFill>
                <a:latin typeface="Calibri"/>
                <a:ea typeface="Calibri"/>
                <a:cs typeface="Calibri"/>
                <a:sym typeface="Calibri"/>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70" name="Google Shape;70;p11"/>
          <p:cNvSpPr txBox="1"/>
          <p:nvPr>
            <p:ph idx="1" type="subTitle"/>
          </p:nvPr>
        </p:nvSpPr>
        <p:spPr>
          <a:xfrm>
            <a:off x="3213221" y="3474003"/>
            <a:ext cx="6904311"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dk1"/>
              </a:buClr>
              <a:buSzPts val="2000"/>
              <a:buNone/>
              <a:defRPr sz="2000"/>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Picture 7" id="71" name="Google Shape;71;p11"/>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72" name="Google Shape;72;p11"/>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73" name="Google Shape;73;p11"/>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1"/>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200">
                <a:solidFill>
                  <a:srgbClr val="7F7F7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
          <p:cNvSpPr txBox="1"/>
          <p:nvPr>
            <p:ph idx="1" type="body"/>
          </p:nvPr>
        </p:nvSpPr>
        <p:spPr>
          <a:xfrm>
            <a:off x="354724" y="1196975"/>
            <a:ext cx="6886904" cy="4351338"/>
          </a:xfrm>
          <a:prstGeom prst="rect">
            <a:avLst/>
          </a:prstGeom>
          <a:noFill/>
          <a:ln>
            <a:noFill/>
          </a:ln>
        </p:spPr>
        <p:txBody>
          <a:bodyPr anchorCtr="0" anchor="t" bIns="45700" lIns="91425" spcFirstLastPara="1" rIns="91425" wrap="square" tIns="45700">
            <a:normAutofit/>
          </a:bodyPr>
          <a:lstStyle>
            <a:lvl1pPr indent="-381000" lvl="0" marL="457200" marR="0" rtl="0" algn="l">
              <a:lnSpc>
                <a:spcPct val="90000"/>
              </a:lnSpc>
              <a:spcBef>
                <a:spcPts val="10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17500" lvl="3" marL="1828800" marR="0" rtl="0" algn="l">
              <a:lnSpc>
                <a:spcPct val="90000"/>
              </a:lnSpc>
              <a:spcBef>
                <a:spcPts val="600"/>
              </a:spcBef>
              <a:spcAft>
                <a:spcPts val="0"/>
              </a:spcAft>
              <a:buClr>
                <a:schemeClr val="dk1"/>
              </a:buClr>
              <a:buSzPts val="1400"/>
              <a:buFont typeface="Arial"/>
              <a:buChar char="•"/>
              <a:defRPr b="0" i="1" sz="1400" u="none" cap="none" strike="noStrike">
                <a:solidFill>
                  <a:schemeClr val="dk1"/>
                </a:solidFill>
                <a:latin typeface="Calibri"/>
                <a:ea typeface="Calibri"/>
                <a:cs typeface="Calibri"/>
                <a:sym typeface="Calibri"/>
              </a:defRPr>
            </a:lvl4pPr>
            <a:lvl5pPr indent="-342900" lvl="4" marL="22860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 name="Google Shape;11;p4"/>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r>
              <a:rPr b="1" lang="en-US">
                <a:solidFill>
                  <a:srgbClr val="00B1C3"/>
                </a:solidFill>
              </a:rPr>
              <a:t>| </a:t>
            </a:r>
            <a:fld id="{00000000-1234-1234-1234-123412341234}" type="slidenum">
              <a:rPr lang="en-US"/>
              <a:t>‹#›</a:t>
            </a:fld>
            <a:endParaRPr/>
          </a:p>
        </p:txBody>
      </p:sp>
      <p:sp>
        <p:nvSpPr>
          <p:cNvPr id="12" name="Google Shape;12;p4"/>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0"/>
              </a:spcBef>
              <a:spcAft>
                <a:spcPts val="0"/>
              </a:spcAft>
              <a:buClr>
                <a:schemeClr val="dk1"/>
              </a:buClr>
              <a:buSzPts val="3600"/>
              <a:buFont typeface="Calibri"/>
              <a:buNone/>
              <a:defRPr b="1" i="0" sz="3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3" name="Google Shape;13;p4"/>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7F7F7F"/>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4"/>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7F7F7F"/>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4.png"/><Relationship Id="rId5"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hyperlink" Target="https://digital-strategy.ec.europa.eu/en/factpages/data-act-explained" TargetMode="External"/><Relationship Id="rId4" Type="http://schemas.openxmlformats.org/officeDocument/2006/relationships/hyperlink" Target="https://gdpr-info.eu/" TargetMode="External"/><Relationship Id="rId5" Type="http://schemas.openxmlformats.org/officeDocument/2006/relationships/hyperlink" Target="https://digital-strategy.ec.europa.eu/en/policies/eudi-wallet-implementation" TargetMode="External"/><Relationship Id="rId6" Type="http://schemas.openxmlformats.org/officeDocument/2006/relationships/hyperlink" Target="https://www.dock.io/post/self-sovereign-identit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epic.org/dppa/" TargetMode="Externa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gitlab.opencode.de/bmi/eudi-wallet/eidas-2.0-architekturkonzept/-/blob/main/architecture-proposal.pdf?ref_type=heads" TargetMode="External"/><Relationship Id="rId4" Type="http://schemas.openxmlformats.org/officeDocument/2006/relationships/hyperlink" Target="https://www.aamva.org/getmedia/261ed16b-3f5c-4678-a2db-cc3016934234/MobileDLImplementationGuidelines-Version1-3.pdf" TargetMode="External"/><Relationship Id="rId5" Type="http://schemas.openxmlformats.org/officeDocument/2006/relationships/image" Target="../media/image17.png"/><Relationship Id="rId6" Type="http://schemas.openxmlformats.org/officeDocument/2006/relationships/image" Target="../media/image9.png"/><Relationship Id="rId7"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
          <p:cNvSpPr txBox="1"/>
          <p:nvPr>
            <p:ph type="ctrTitle"/>
          </p:nvPr>
        </p:nvSpPr>
        <p:spPr>
          <a:xfrm>
            <a:off x="355983" y="2701110"/>
            <a:ext cx="6640200" cy="5706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Calibri"/>
              <a:buNone/>
            </a:pPr>
            <a:r>
              <a:rPr lang="en-US"/>
              <a:t>Connected Vehicle Cloud Architecture</a:t>
            </a:r>
            <a:endParaRPr/>
          </a:p>
        </p:txBody>
      </p:sp>
      <p:sp>
        <p:nvSpPr>
          <p:cNvPr id="80" name="Google Shape;80;p1"/>
          <p:cNvSpPr txBox="1"/>
          <p:nvPr>
            <p:ph idx="1" type="body"/>
          </p:nvPr>
        </p:nvSpPr>
        <p:spPr>
          <a:xfrm>
            <a:off x="355600" y="3429000"/>
            <a:ext cx="6604000" cy="4873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000"/>
              <a:buNone/>
            </a:pPr>
            <a:r>
              <a:rPr b="1" lang="en-US" sz="2100"/>
              <a:t>Design For Interoperable Digital Trust </a:t>
            </a:r>
            <a:endParaRPr b="1" sz="2100"/>
          </a:p>
        </p:txBody>
      </p:sp>
      <p:sp>
        <p:nvSpPr>
          <p:cNvPr id="81" name="Google Shape;81;p1"/>
          <p:cNvSpPr txBox="1"/>
          <p:nvPr>
            <p:ph idx="2" type="body"/>
          </p:nvPr>
        </p:nvSpPr>
        <p:spPr>
          <a:xfrm>
            <a:off x="387850" y="4073676"/>
            <a:ext cx="4708200" cy="625500"/>
          </a:xfrm>
          <a:prstGeom prst="rect">
            <a:avLst/>
          </a:prstGeom>
          <a:noFill/>
          <a:ln>
            <a:noFill/>
          </a:ln>
        </p:spPr>
        <p:txBody>
          <a:bodyPr anchorCtr="0" anchor="t" bIns="45700" lIns="91425" spcFirstLastPara="1" rIns="91425" wrap="square" tIns="45700">
            <a:normAutofit/>
          </a:bodyPr>
          <a:lstStyle/>
          <a:p>
            <a:pPr indent="0" lvl="0" marL="0" rtl="0" algn="l">
              <a:lnSpc>
                <a:spcPct val="70000"/>
              </a:lnSpc>
              <a:spcBef>
                <a:spcPts val="0"/>
              </a:spcBef>
              <a:spcAft>
                <a:spcPts val="0"/>
              </a:spcAft>
              <a:buClr>
                <a:schemeClr val="lt1"/>
              </a:buClr>
              <a:buSzPts val="1850"/>
              <a:buNone/>
            </a:pPr>
            <a:r>
              <a:rPr lang="en-US" sz="1550"/>
              <a:t>COVESA All Member Meeting</a:t>
            </a:r>
            <a:endParaRPr sz="1550"/>
          </a:p>
          <a:p>
            <a:pPr indent="0" lvl="0" marL="0" rtl="0" algn="l">
              <a:lnSpc>
                <a:spcPct val="70000"/>
              </a:lnSpc>
              <a:spcBef>
                <a:spcPts val="1000"/>
              </a:spcBef>
              <a:spcAft>
                <a:spcPts val="1000"/>
              </a:spcAft>
              <a:buClr>
                <a:schemeClr val="lt1"/>
              </a:buClr>
              <a:buSzPts val="1850"/>
              <a:buNone/>
            </a:pPr>
            <a:r>
              <a:rPr lang="en-US" sz="1550"/>
              <a:t>September 25</a:t>
            </a:r>
            <a:r>
              <a:rPr baseline="30000" lang="en-US" sz="1550"/>
              <a:t>th</a:t>
            </a:r>
            <a:r>
              <a:rPr lang="en-US" sz="1550"/>
              <a:t>, 2024</a:t>
            </a:r>
            <a:endParaRPr sz="1550"/>
          </a:p>
        </p:txBody>
      </p:sp>
      <p:sp>
        <p:nvSpPr>
          <p:cNvPr id="82" name="Google Shape;82;p1"/>
          <p:cNvSpPr txBox="1"/>
          <p:nvPr>
            <p:ph idx="4294967295" type="sldNum"/>
          </p:nvPr>
        </p:nvSpPr>
        <p:spPr>
          <a:xfrm>
            <a:off x="9448800" y="6429375"/>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r>
              <a:rPr b="1" lang="en-US" sz="1200">
                <a:solidFill>
                  <a:srgbClr val="00B1C3"/>
                </a:solidFill>
              </a:rPr>
              <a:t>| </a:t>
            </a:r>
            <a:fld id="{00000000-1234-1234-1234-123412341234}" type="slidenum">
              <a:rPr lang="en-US"/>
              <a:t>‹#›</a:t>
            </a:fld>
            <a:endParaRPr/>
          </a:p>
        </p:txBody>
      </p:sp>
      <p:sp>
        <p:nvSpPr>
          <p:cNvPr id="83" name="Google Shape;83;p1"/>
          <p:cNvSpPr txBox="1"/>
          <p:nvPr>
            <p:ph idx="4294967295" type="ftr"/>
          </p:nvPr>
        </p:nvSpPr>
        <p:spPr>
          <a:xfrm>
            <a:off x="0" y="6429375"/>
            <a:ext cx="1946275"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a:solidFill>
                  <a:schemeClr val="lt1"/>
                </a:solidFill>
              </a:rPr>
              <a:t>Copyright ©2024 COVESA</a:t>
            </a:r>
            <a:endParaRPr>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g1f8064de7f6_0_0"/>
          <p:cNvSpPr txBox="1"/>
          <p:nvPr>
            <p:ph type="title"/>
          </p:nvPr>
        </p:nvSpPr>
        <p:spPr>
          <a:xfrm>
            <a:off x="177750" y="232225"/>
            <a:ext cx="9986100" cy="6228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Calibri"/>
              <a:buNone/>
            </a:pPr>
            <a:r>
              <a:rPr lang="en-US"/>
              <a:t>Reclaiming the In-Car Experience: How a Unified Ecosystem Can Outpace Smartphone Dominance</a:t>
            </a:r>
            <a:endParaRPr/>
          </a:p>
        </p:txBody>
      </p:sp>
      <p:sp>
        <p:nvSpPr>
          <p:cNvPr id="236" name="Google Shape;236;g1f8064de7f6_0_0"/>
          <p:cNvSpPr txBox="1"/>
          <p:nvPr>
            <p:ph idx="1" type="body"/>
          </p:nvPr>
        </p:nvSpPr>
        <p:spPr>
          <a:xfrm>
            <a:off x="5286550" y="1772900"/>
            <a:ext cx="6549000" cy="2949900"/>
          </a:xfrm>
          <a:prstGeom prst="rect">
            <a:avLst/>
          </a:prstGeom>
          <a:noFill/>
          <a:ln>
            <a:noFill/>
          </a:ln>
        </p:spPr>
        <p:txBody>
          <a:bodyPr anchorCtr="0" anchor="t" bIns="45700" lIns="91425" spcFirstLastPara="1" rIns="91425" wrap="square" tIns="45700">
            <a:normAutofit lnSpcReduction="20000"/>
          </a:bodyPr>
          <a:lstStyle/>
          <a:p>
            <a:pPr indent="-361950" lvl="0" marL="457200" rtl="0" algn="l">
              <a:lnSpc>
                <a:spcPct val="115000"/>
              </a:lnSpc>
              <a:spcBef>
                <a:spcPts val="0"/>
              </a:spcBef>
              <a:spcAft>
                <a:spcPts val="0"/>
              </a:spcAft>
              <a:buSzPts val="2100"/>
              <a:buChar char="•"/>
            </a:pPr>
            <a:r>
              <a:rPr b="1" lang="en-US" sz="2100"/>
              <a:t>SmartPhone</a:t>
            </a:r>
            <a:r>
              <a:rPr lang="en-US" sz="2100"/>
              <a:t> is the personal digital assistant, </a:t>
            </a:r>
            <a:r>
              <a:rPr b="1" lang="en-US" sz="2100"/>
              <a:t>ruling the life</a:t>
            </a:r>
            <a:r>
              <a:rPr lang="en-US" sz="2100"/>
              <a:t> of (most) people.</a:t>
            </a:r>
            <a:endParaRPr sz="2100"/>
          </a:p>
          <a:p>
            <a:pPr indent="-361950" lvl="0" marL="457200" rtl="0" algn="l">
              <a:lnSpc>
                <a:spcPct val="115000"/>
              </a:lnSpc>
              <a:spcBef>
                <a:spcPts val="1000"/>
              </a:spcBef>
              <a:spcAft>
                <a:spcPts val="0"/>
              </a:spcAft>
              <a:buSzPts val="2100"/>
              <a:buChar char="•"/>
            </a:pPr>
            <a:r>
              <a:rPr lang="en-US" sz="2100"/>
              <a:t>SmartPhone</a:t>
            </a:r>
            <a:r>
              <a:rPr lang="en-US" sz="2100"/>
              <a:t> </a:t>
            </a:r>
            <a:r>
              <a:rPr b="1" lang="en-US" sz="2100"/>
              <a:t>knows more about the </a:t>
            </a:r>
            <a:r>
              <a:rPr b="1" lang="en-US" sz="2100"/>
              <a:t>individual </a:t>
            </a:r>
            <a:r>
              <a:rPr lang="en-US" sz="2100"/>
              <a:t>digital life and real life </a:t>
            </a:r>
            <a:r>
              <a:rPr b="1" lang="en-US" sz="2100"/>
              <a:t>than any other device</a:t>
            </a:r>
            <a:r>
              <a:rPr lang="en-US" sz="2100"/>
              <a:t>.</a:t>
            </a:r>
            <a:endParaRPr sz="2100"/>
          </a:p>
          <a:p>
            <a:pPr indent="-361950" lvl="0" marL="457200" rtl="0" algn="l">
              <a:lnSpc>
                <a:spcPct val="115000"/>
              </a:lnSpc>
              <a:spcBef>
                <a:spcPts val="1000"/>
              </a:spcBef>
              <a:spcAft>
                <a:spcPts val="1000"/>
              </a:spcAft>
              <a:buSzPts val="2100"/>
              <a:buChar char="•"/>
            </a:pPr>
            <a:r>
              <a:rPr b="1" lang="en-US" sz="2100" u="sng"/>
              <a:t>SmartPhone is covering the full mobility spectrum</a:t>
            </a:r>
            <a:r>
              <a:rPr lang="en-US" sz="2100"/>
              <a:t> from airports, airlines, public transportations, walking, biking, hiking, boating, riding, parking, charging and driving.</a:t>
            </a:r>
            <a:endParaRPr sz="2100"/>
          </a:p>
        </p:txBody>
      </p:sp>
      <p:pic>
        <p:nvPicPr>
          <p:cNvPr id="237" name="Google Shape;237;g1f8064de7f6_0_0"/>
          <p:cNvPicPr preferRelativeResize="0"/>
          <p:nvPr/>
        </p:nvPicPr>
        <p:blipFill>
          <a:blip r:embed="rId3">
            <a:alphaModFix/>
          </a:blip>
          <a:stretch>
            <a:fillRect/>
          </a:stretch>
        </p:blipFill>
        <p:spPr>
          <a:xfrm>
            <a:off x="0" y="1856750"/>
            <a:ext cx="4867275" cy="2782200"/>
          </a:xfrm>
          <a:prstGeom prst="rect">
            <a:avLst/>
          </a:prstGeom>
          <a:noFill/>
          <a:ln>
            <a:noFill/>
          </a:ln>
        </p:spPr>
      </p:pic>
      <p:sp>
        <p:nvSpPr>
          <p:cNvPr id="238" name="Google Shape;238;g1f8064de7f6_0_0"/>
          <p:cNvSpPr txBox="1"/>
          <p:nvPr/>
        </p:nvSpPr>
        <p:spPr>
          <a:xfrm>
            <a:off x="432550" y="5149400"/>
            <a:ext cx="11016000" cy="881700"/>
          </a:xfrm>
          <a:prstGeom prst="rect">
            <a:avLst/>
          </a:prstGeom>
          <a:noFill/>
          <a:ln cap="flat" cmpd="sng" w="9525">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US" sz="2400">
                <a:solidFill>
                  <a:schemeClr val="dk1"/>
                </a:solidFill>
                <a:latin typeface="Calibri"/>
                <a:ea typeface="Calibri"/>
                <a:cs typeface="Calibri"/>
                <a:sym typeface="Calibri"/>
              </a:rPr>
              <a:t>Regaining Control of In-Vehicle Digital Experiences Requires </a:t>
            </a:r>
            <a:r>
              <a:rPr b="1" lang="en-US" sz="2400" u="sng">
                <a:solidFill>
                  <a:schemeClr val="dk1"/>
                </a:solidFill>
                <a:latin typeface="Calibri"/>
                <a:ea typeface="Calibri"/>
                <a:cs typeface="Calibri"/>
                <a:sym typeface="Calibri"/>
              </a:rPr>
              <a:t>Ecosystem Unity</a:t>
            </a:r>
            <a:r>
              <a:rPr b="1" lang="en-US" sz="2400">
                <a:solidFill>
                  <a:schemeClr val="dk1"/>
                </a:solidFill>
                <a:latin typeface="Calibri"/>
                <a:ea typeface="Calibri"/>
                <a:cs typeface="Calibri"/>
                <a:sym typeface="Calibri"/>
              </a:rPr>
              <a:t> </a:t>
            </a:r>
            <a:br>
              <a:rPr b="1" lang="en-US" sz="2400">
                <a:solidFill>
                  <a:schemeClr val="dk1"/>
                </a:solidFill>
                <a:latin typeface="Calibri"/>
                <a:ea typeface="Calibri"/>
                <a:cs typeface="Calibri"/>
                <a:sym typeface="Calibri"/>
              </a:rPr>
            </a:br>
            <a:r>
              <a:rPr b="1" lang="en-US" sz="2400">
                <a:solidFill>
                  <a:schemeClr val="dk1"/>
                </a:solidFill>
                <a:latin typeface="Calibri"/>
                <a:ea typeface="Calibri"/>
                <a:cs typeface="Calibri"/>
                <a:sym typeface="Calibri"/>
              </a:rPr>
              <a:t>to Create a Mobility Roaming Profile That Outperforms Smartphones</a:t>
            </a:r>
            <a:endParaRPr b="1" sz="2400">
              <a:solidFill>
                <a:schemeClr val="dk1"/>
              </a:solidFill>
              <a:latin typeface="Calibri"/>
              <a:ea typeface="Calibri"/>
              <a:cs typeface="Calibri"/>
              <a:sym typeface="Calibri"/>
            </a:endParaRPr>
          </a:p>
        </p:txBody>
      </p:sp>
      <p:sp>
        <p:nvSpPr>
          <p:cNvPr id="239" name="Google Shape;239;g1f8064de7f6_0_0"/>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g2d2fa0b0033_8_20"/>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246" name="Google Shape;246;g2d2fa0b0033_8_20"/>
          <p:cNvSpPr txBox="1"/>
          <p:nvPr>
            <p:ph type="title"/>
          </p:nvPr>
        </p:nvSpPr>
        <p:spPr>
          <a:xfrm>
            <a:off x="334974" y="276525"/>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1800"/>
              <a:buNone/>
            </a:pPr>
            <a:r>
              <a:rPr lang="en-US"/>
              <a:t>A</a:t>
            </a:r>
            <a:r>
              <a:rPr lang="en-US"/>
              <a:t> Typology of Vehicle Digital Services</a:t>
            </a:r>
            <a:endParaRPr/>
          </a:p>
        </p:txBody>
      </p:sp>
      <p:pic>
        <p:nvPicPr>
          <p:cNvPr id="247" name="Google Shape;247;g2d2fa0b0033_8_20"/>
          <p:cNvPicPr preferRelativeResize="0"/>
          <p:nvPr/>
        </p:nvPicPr>
        <p:blipFill>
          <a:blip r:embed="rId3">
            <a:alphaModFix/>
          </a:blip>
          <a:stretch>
            <a:fillRect/>
          </a:stretch>
        </p:blipFill>
        <p:spPr>
          <a:xfrm>
            <a:off x="0" y="1757376"/>
            <a:ext cx="6168975" cy="2931150"/>
          </a:xfrm>
          <a:prstGeom prst="rect">
            <a:avLst/>
          </a:prstGeom>
          <a:noFill/>
          <a:ln>
            <a:noFill/>
          </a:ln>
        </p:spPr>
      </p:pic>
      <p:sp>
        <p:nvSpPr>
          <p:cNvPr id="248" name="Google Shape;248;g2d2fa0b0033_8_20"/>
          <p:cNvSpPr txBox="1"/>
          <p:nvPr/>
        </p:nvSpPr>
        <p:spPr>
          <a:xfrm>
            <a:off x="6529150" y="1617050"/>
            <a:ext cx="5205600" cy="3211800"/>
          </a:xfrm>
          <a:prstGeom prst="rect">
            <a:avLst/>
          </a:prstGeom>
          <a:noFill/>
          <a:ln>
            <a:noFill/>
          </a:ln>
        </p:spPr>
        <p:txBody>
          <a:bodyPr anchorCtr="0" anchor="t" bIns="91425" lIns="91425" spcFirstLastPara="1" rIns="91425" wrap="square" tIns="91425">
            <a:spAutoFit/>
          </a:bodyPr>
          <a:lstStyle/>
          <a:p>
            <a:pPr indent="-355600" lvl="0" marL="457200" rtl="0" algn="l">
              <a:spcBef>
                <a:spcPts val="0"/>
              </a:spcBef>
              <a:spcAft>
                <a:spcPts val="0"/>
              </a:spcAft>
              <a:buClr>
                <a:schemeClr val="dk1"/>
              </a:buClr>
              <a:buSzPts val="2000"/>
              <a:buFont typeface="Calibri"/>
              <a:buChar char="●"/>
            </a:pPr>
            <a:r>
              <a:rPr lang="en-US" sz="2000">
                <a:solidFill>
                  <a:schemeClr val="dk1"/>
                </a:solidFill>
                <a:latin typeface="Calibri"/>
                <a:ea typeface="Calibri"/>
                <a:cs typeface="Calibri"/>
                <a:sym typeface="Calibri"/>
              </a:rPr>
              <a:t>The </a:t>
            </a:r>
            <a:r>
              <a:rPr b="1" lang="en-US" sz="2000">
                <a:solidFill>
                  <a:schemeClr val="dk1"/>
                </a:solidFill>
                <a:latin typeface="Calibri"/>
                <a:ea typeface="Calibri"/>
                <a:cs typeface="Calibri"/>
                <a:sym typeface="Calibri"/>
              </a:rPr>
              <a:t>Smartphone can access all service categories</a:t>
            </a:r>
            <a:r>
              <a:rPr lang="en-US" sz="2000">
                <a:solidFill>
                  <a:schemeClr val="dk1"/>
                </a:solidFill>
                <a:latin typeface="Calibri"/>
                <a:ea typeface="Calibri"/>
                <a:cs typeface="Calibri"/>
                <a:sym typeface="Calibri"/>
              </a:rPr>
              <a:t> - provided they are integrated into a mobile app.</a:t>
            </a:r>
            <a:endParaRPr sz="2000">
              <a:solidFill>
                <a:schemeClr val="dk1"/>
              </a:solidFill>
              <a:latin typeface="Calibri"/>
              <a:ea typeface="Calibri"/>
              <a:cs typeface="Calibri"/>
              <a:sym typeface="Calibri"/>
            </a:endParaRPr>
          </a:p>
          <a:p>
            <a:pPr indent="-355600" lvl="0" marL="457200" rtl="0" algn="l">
              <a:spcBef>
                <a:spcPts val="1000"/>
              </a:spcBef>
              <a:spcAft>
                <a:spcPts val="0"/>
              </a:spcAft>
              <a:buClr>
                <a:schemeClr val="dk1"/>
              </a:buClr>
              <a:buSzPts val="2000"/>
              <a:buFont typeface="Calibri"/>
              <a:buChar char="●"/>
            </a:pPr>
            <a:r>
              <a:rPr b="1" lang="en-US" sz="2000">
                <a:solidFill>
                  <a:schemeClr val="dk1"/>
                </a:solidFill>
                <a:latin typeface="Calibri"/>
                <a:ea typeface="Calibri"/>
                <a:cs typeface="Calibri"/>
                <a:sym typeface="Calibri"/>
              </a:rPr>
              <a:t>OEMs are solely aware of their own category 4 and 5 services</a:t>
            </a:r>
            <a:r>
              <a:rPr lang="en-US" sz="2000">
                <a:solidFill>
                  <a:schemeClr val="dk1"/>
                </a:solidFill>
                <a:latin typeface="Calibri"/>
                <a:ea typeface="Calibri"/>
                <a:cs typeface="Calibri"/>
                <a:sym typeface="Calibri"/>
              </a:rPr>
              <a:t>, along with the associated owner subscriptions.</a:t>
            </a:r>
            <a:endParaRPr sz="2000">
              <a:solidFill>
                <a:schemeClr val="dk1"/>
              </a:solidFill>
              <a:latin typeface="Calibri"/>
              <a:ea typeface="Calibri"/>
              <a:cs typeface="Calibri"/>
              <a:sym typeface="Calibri"/>
            </a:endParaRPr>
          </a:p>
          <a:p>
            <a:pPr indent="-355600" lvl="0" marL="457200" rtl="0" algn="l">
              <a:spcBef>
                <a:spcPts val="1000"/>
              </a:spcBef>
              <a:spcAft>
                <a:spcPts val="1000"/>
              </a:spcAft>
              <a:buClr>
                <a:schemeClr val="dk1"/>
              </a:buClr>
              <a:buSzPts val="2000"/>
              <a:buFont typeface="Calibri"/>
              <a:buChar char="●"/>
            </a:pPr>
            <a:r>
              <a:rPr b="1" lang="en-US" sz="2000">
                <a:solidFill>
                  <a:schemeClr val="dk1"/>
                </a:solidFill>
                <a:latin typeface="Calibri"/>
                <a:ea typeface="Calibri"/>
                <a:cs typeface="Calibri"/>
                <a:sym typeface="Calibri"/>
              </a:rPr>
              <a:t>OEMs are not competing in category 3 (cross brand)</a:t>
            </a:r>
            <a:r>
              <a:rPr lang="en-US" sz="2000">
                <a:solidFill>
                  <a:schemeClr val="dk1"/>
                </a:solidFill>
                <a:latin typeface="Calibri"/>
                <a:ea typeface="Calibri"/>
                <a:cs typeface="Calibri"/>
                <a:sym typeface="Calibri"/>
              </a:rPr>
              <a:t>, which is the main battleground for large-scale deployment.</a:t>
            </a:r>
            <a:endParaRPr sz="2000">
              <a:solidFill>
                <a:schemeClr val="dk1"/>
              </a:solidFill>
              <a:latin typeface="Calibri"/>
              <a:ea typeface="Calibri"/>
              <a:cs typeface="Calibri"/>
              <a:sym typeface="Calibri"/>
            </a:endParaRPr>
          </a:p>
        </p:txBody>
      </p:sp>
      <p:sp>
        <p:nvSpPr>
          <p:cNvPr id="249" name="Google Shape;249;g2d2fa0b0033_8_20"/>
          <p:cNvSpPr txBox="1"/>
          <p:nvPr/>
        </p:nvSpPr>
        <p:spPr>
          <a:xfrm>
            <a:off x="432550" y="5149400"/>
            <a:ext cx="11016000" cy="881700"/>
          </a:xfrm>
          <a:prstGeom prst="rect">
            <a:avLst/>
          </a:prstGeom>
          <a:noFill/>
          <a:ln cap="flat" cmpd="sng" w="9525">
            <a:solidFill>
              <a:srgbClr val="FF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US" sz="2400">
                <a:solidFill>
                  <a:schemeClr val="dk1"/>
                </a:solidFill>
                <a:latin typeface="Calibri"/>
                <a:ea typeface="Calibri"/>
                <a:cs typeface="Calibri"/>
                <a:sym typeface="Calibri"/>
              </a:rPr>
              <a:t>OEMs cannot deliver a comprehensive digital mobility experience without an appropriate individual profile that encompasses all 5 categories.</a:t>
            </a:r>
            <a:endParaRPr b="1" sz="24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g1f8064de7f6_0_20"/>
          <p:cNvSpPr txBox="1"/>
          <p:nvPr>
            <p:ph type="title"/>
          </p:nvPr>
        </p:nvSpPr>
        <p:spPr>
          <a:xfrm>
            <a:off x="354725" y="365125"/>
            <a:ext cx="9801600" cy="6228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Calibri"/>
              <a:buNone/>
            </a:pPr>
            <a:r>
              <a:rPr lang="en-US"/>
              <a:t>Delivering the ultimate in-car experience requires more accurate data </a:t>
            </a:r>
            <a:r>
              <a:rPr lang="en-US"/>
              <a:t>than</a:t>
            </a:r>
            <a:r>
              <a:rPr lang="en-US"/>
              <a:t> the car or the OEM can ever gather</a:t>
            </a:r>
            <a:endParaRPr/>
          </a:p>
        </p:txBody>
      </p:sp>
      <p:sp>
        <p:nvSpPr>
          <p:cNvPr id="255" name="Google Shape;255;g1f8064de7f6_0_20"/>
          <p:cNvSpPr txBox="1"/>
          <p:nvPr>
            <p:ph idx="1" type="body"/>
          </p:nvPr>
        </p:nvSpPr>
        <p:spPr>
          <a:xfrm>
            <a:off x="696450" y="1707000"/>
            <a:ext cx="11222100" cy="4459800"/>
          </a:xfrm>
          <a:prstGeom prst="rect">
            <a:avLst/>
          </a:prstGeom>
          <a:noFill/>
          <a:ln>
            <a:noFill/>
          </a:ln>
        </p:spPr>
        <p:txBody>
          <a:bodyPr anchorCtr="0" anchor="t" bIns="45700" lIns="91425" spcFirstLastPara="1" rIns="91425" wrap="square" tIns="45700">
            <a:noAutofit/>
          </a:bodyPr>
          <a:lstStyle/>
          <a:p>
            <a:pPr indent="-365125" lvl="0" marL="457200" rtl="0" algn="l">
              <a:lnSpc>
                <a:spcPct val="115000"/>
              </a:lnSpc>
              <a:spcBef>
                <a:spcPts val="0"/>
              </a:spcBef>
              <a:spcAft>
                <a:spcPts val="0"/>
              </a:spcAft>
              <a:buSzPts val="2150"/>
              <a:buChar char="•"/>
            </a:pPr>
            <a:r>
              <a:rPr lang="en-US" sz="2150"/>
              <a:t>The data supply chain is plagued by misalignments between available, desired, and essential data, creating a paradox of incompleteness</a:t>
            </a:r>
            <a:endParaRPr sz="2150"/>
          </a:p>
          <a:p>
            <a:pPr indent="-365125" lvl="1" marL="914400" rtl="0" algn="l">
              <a:lnSpc>
                <a:spcPct val="115000"/>
              </a:lnSpc>
              <a:spcBef>
                <a:spcPts val="1000"/>
              </a:spcBef>
              <a:spcAft>
                <a:spcPts val="0"/>
              </a:spcAft>
              <a:buSzPts val="2150"/>
              <a:buChar char="−"/>
            </a:pPr>
            <a:r>
              <a:rPr lang="en-US" sz="2150"/>
              <a:t>The data you have may not be the data you want</a:t>
            </a:r>
            <a:endParaRPr sz="2150"/>
          </a:p>
          <a:p>
            <a:pPr indent="-365125" lvl="1" marL="914400" rtl="0" algn="l">
              <a:lnSpc>
                <a:spcPct val="115000"/>
              </a:lnSpc>
              <a:spcBef>
                <a:spcPts val="1000"/>
              </a:spcBef>
              <a:spcAft>
                <a:spcPts val="0"/>
              </a:spcAft>
              <a:buSzPts val="2150"/>
              <a:buChar char="−"/>
            </a:pPr>
            <a:r>
              <a:rPr lang="en-US" sz="2150"/>
              <a:t>The data you want may not be the data you need</a:t>
            </a:r>
            <a:endParaRPr sz="2150"/>
          </a:p>
          <a:p>
            <a:pPr indent="-365125" lvl="1" marL="914400" rtl="0" algn="l">
              <a:lnSpc>
                <a:spcPct val="115000"/>
              </a:lnSpc>
              <a:spcBef>
                <a:spcPts val="1000"/>
              </a:spcBef>
              <a:spcAft>
                <a:spcPts val="0"/>
              </a:spcAft>
              <a:buSzPts val="2150"/>
              <a:buChar char="−"/>
            </a:pPr>
            <a:r>
              <a:rPr lang="en-US" sz="2150"/>
              <a:t>The data you need may  not be the one you can get</a:t>
            </a:r>
            <a:endParaRPr sz="2150"/>
          </a:p>
          <a:p>
            <a:pPr indent="-365125" lvl="0" marL="457200" rtl="0" algn="l">
              <a:lnSpc>
                <a:spcPct val="115000"/>
              </a:lnSpc>
              <a:spcBef>
                <a:spcPts val="1000"/>
              </a:spcBef>
              <a:spcAft>
                <a:spcPts val="0"/>
              </a:spcAft>
              <a:buSzPts val="2150"/>
              <a:buChar char="•"/>
            </a:pPr>
            <a:r>
              <a:rPr lang="en-US" sz="2150"/>
              <a:t>The Risks of Inaccurate Data in the Data Supply Chain</a:t>
            </a:r>
            <a:endParaRPr sz="2150"/>
          </a:p>
          <a:p>
            <a:pPr indent="-365125" lvl="1" marL="914400" rtl="0" algn="l">
              <a:lnSpc>
                <a:spcPct val="115000"/>
              </a:lnSpc>
              <a:spcBef>
                <a:spcPts val="1000"/>
              </a:spcBef>
              <a:spcAft>
                <a:spcPts val="0"/>
              </a:spcAft>
              <a:buSzPts val="2150"/>
              <a:buChar char="−"/>
            </a:pPr>
            <a:r>
              <a:rPr lang="en-US" sz="2150"/>
              <a:t>Inaccurate data is worthless</a:t>
            </a:r>
            <a:endParaRPr sz="2150"/>
          </a:p>
          <a:p>
            <a:pPr indent="-365125" lvl="1" marL="914400" rtl="0" algn="l">
              <a:lnSpc>
                <a:spcPct val="115000"/>
              </a:lnSpc>
              <a:spcBef>
                <a:spcPts val="1000"/>
              </a:spcBef>
              <a:spcAft>
                <a:spcPts val="0"/>
              </a:spcAft>
              <a:buSzPts val="2150"/>
              <a:buChar char="−"/>
            </a:pPr>
            <a:r>
              <a:rPr lang="en-US" sz="2150"/>
              <a:t>Inaccurate data leads, at best, to bad user experience</a:t>
            </a:r>
            <a:endParaRPr sz="2150"/>
          </a:p>
          <a:p>
            <a:pPr indent="-365125" lvl="1" marL="914400" rtl="0" algn="l">
              <a:lnSpc>
                <a:spcPct val="115000"/>
              </a:lnSpc>
              <a:spcBef>
                <a:spcPts val="1000"/>
              </a:spcBef>
              <a:spcAft>
                <a:spcPts val="1000"/>
              </a:spcAft>
              <a:buSzPts val="2150"/>
              <a:buChar char="−"/>
            </a:pPr>
            <a:r>
              <a:rPr lang="en-US" sz="2150"/>
              <a:t>Inaccurate data drugs AI into hyper-hallucination</a:t>
            </a:r>
            <a:endParaRPr sz="2150"/>
          </a:p>
        </p:txBody>
      </p:sp>
      <p:sp>
        <p:nvSpPr>
          <p:cNvPr id="256" name="Google Shape;256;g1f8064de7f6_0_20"/>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27295a59dd2_1_0"/>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263" name="Google Shape;263;g27295a59dd2_1_0"/>
          <p:cNvSpPr txBox="1"/>
          <p:nvPr>
            <p:ph type="title"/>
          </p:nvPr>
        </p:nvSpPr>
        <p:spPr>
          <a:xfrm>
            <a:off x="354725" y="365125"/>
            <a:ext cx="9981000" cy="10440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SzPct val="50000"/>
              <a:buNone/>
            </a:pPr>
            <a:r>
              <a:rPr lang="en-US"/>
              <a:t>A Food-for-Thoughts High-Level Blueprint for OEM Mobility Roaming Profiles</a:t>
            </a:r>
            <a:endParaRPr/>
          </a:p>
        </p:txBody>
      </p:sp>
      <p:pic>
        <p:nvPicPr>
          <p:cNvPr id="264" name="Google Shape;264;g27295a59dd2_1_0"/>
          <p:cNvPicPr preferRelativeResize="0"/>
          <p:nvPr/>
        </p:nvPicPr>
        <p:blipFill>
          <a:blip r:embed="rId3">
            <a:alphaModFix/>
          </a:blip>
          <a:stretch>
            <a:fillRect/>
          </a:stretch>
        </p:blipFill>
        <p:spPr>
          <a:xfrm>
            <a:off x="647125" y="1709550"/>
            <a:ext cx="10380475" cy="39987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g1f8064de7f6_0_25"/>
          <p:cNvSpPr txBox="1"/>
          <p:nvPr>
            <p:ph type="title"/>
          </p:nvPr>
        </p:nvSpPr>
        <p:spPr>
          <a:xfrm>
            <a:off x="354724" y="365125"/>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Design goals: </a:t>
            </a:r>
            <a:r>
              <a:rPr lang="en-US">
                <a:highlight>
                  <a:srgbClr val="FFFF00"/>
                </a:highlight>
              </a:rPr>
              <a:t>Call To Action</a:t>
            </a:r>
            <a:endParaRPr>
              <a:highlight>
                <a:srgbClr val="FFFF00"/>
              </a:highlight>
            </a:endParaRPr>
          </a:p>
        </p:txBody>
      </p:sp>
      <p:sp>
        <p:nvSpPr>
          <p:cNvPr id="270" name="Google Shape;270;g1f8064de7f6_0_25"/>
          <p:cNvSpPr txBox="1"/>
          <p:nvPr>
            <p:ph idx="1" type="body"/>
          </p:nvPr>
        </p:nvSpPr>
        <p:spPr>
          <a:xfrm>
            <a:off x="1793338" y="1338932"/>
            <a:ext cx="6855000" cy="4285500"/>
          </a:xfrm>
          <a:prstGeom prst="rect">
            <a:avLst/>
          </a:prstGeom>
          <a:noFill/>
          <a:ln>
            <a:noFill/>
          </a:ln>
        </p:spPr>
        <p:txBody>
          <a:bodyPr anchorCtr="0" anchor="t" bIns="45700" lIns="91425" spcFirstLastPara="1" rIns="91425" wrap="square" tIns="45700">
            <a:normAutofit/>
          </a:bodyPr>
          <a:lstStyle/>
          <a:p>
            <a:pPr indent="-355600" lvl="0" marL="457200" rtl="0" algn="l">
              <a:lnSpc>
                <a:spcPct val="90000"/>
              </a:lnSpc>
              <a:spcBef>
                <a:spcPts val="0"/>
              </a:spcBef>
              <a:spcAft>
                <a:spcPts val="0"/>
              </a:spcAft>
              <a:buSzPts val="2000"/>
              <a:buChar char="-"/>
            </a:pPr>
            <a:r>
              <a:rPr lang="en-US"/>
              <a:t>General Goals</a:t>
            </a:r>
            <a:endParaRPr/>
          </a:p>
          <a:p>
            <a:pPr indent="-355600" lvl="1" marL="914400" rtl="0" algn="l">
              <a:lnSpc>
                <a:spcPct val="90000"/>
              </a:lnSpc>
              <a:spcBef>
                <a:spcPts val="0"/>
              </a:spcBef>
              <a:spcAft>
                <a:spcPts val="0"/>
              </a:spcAft>
              <a:buSzPts val="2000"/>
              <a:buChar char="-"/>
            </a:pPr>
            <a:r>
              <a:rPr lang="en-US"/>
              <a:t>Good Usability &amp; User Experience</a:t>
            </a:r>
            <a:endParaRPr/>
          </a:p>
          <a:p>
            <a:pPr indent="-355600" lvl="1" marL="914400" rtl="0" algn="l">
              <a:lnSpc>
                <a:spcPct val="90000"/>
              </a:lnSpc>
              <a:spcBef>
                <a:spcPts val="0"/>
              </a:spcBef>
              <a:spcAft>
                <a:spcPts val="0"/>
              </a:spcAft>
              <a:buSzPts val="2000"/>
              <a:buChar char="-"/>
            </a:pPr>
            <a:r>
              <a:rPr lang="en-US"/>
              <a:t>Ease of use</a:t>
            </a:r>
            <a:endParaRPr/>
          </a:p>
          <a:p>
            <a:pPr indent="-355600" lvl="1" marL="914400" rtl="0" algn="l">
              <a:lnSpc>
                <a:spcPct val="90000"/>
              </a:lnSpc>
              <a:spcBef>
                <a:spcPts val="0"/>
              </a:spcBef>
              <a:spcAft>
                <a:spcPts val="0"/>
              </a:spcAft>
              <a:buSzPts val="2000"/>
              <a:buChar char="-"/>
            </a:pPr>
            <a:r>
              <a:rPr lang="en-US"/>
              <a:t>Safety / Security</a:t>
            </a:r>
            <a:endParaRPr/>
          </a:p>
          <a:p>
            <a:pPr indent="-355600" lvl="1" marL="914400" rtl="0" algn="l">
              <a:lnSpc>
                <a:spcPct val="90000"/>
              </a:lnSpc>
              <a:spcBef>
                <a:spcPts val="0"/>
              </a:spcBef>
              <a:spcAft>
                <a:spcPts val="0"/>
              </a:spcAft>
              <a:buSzPts val="2000"/>
              <a:buChar char="-"/>
            </a:pPr>
            <a:r>
              <a:rPr lang="en-US"/>
              <a:t>Interoperability</a:t>
            </a:r>
            <a:endParaRPr/>
          </a:p>
          <a:p>
            <a:pPr indent="-355600" lvl="0" marL="457200" rtl="0" algn="l">
              <a:lnSpc>
                <a:spcPct val="90000"/>
              </a:lnSpc>
              <a:spcBef>
                <a:spcPts val="0"/>
              </a:spcBef>
              <a:spcAft>
                <a:spcPts val="0"/>
              </a:spcAft>
              <a:buSzPts val="2000"/>
              <a:buChar char="-"/>
            </a:pPr>
            <a:r>
              <a:rPr lang="en-US"/>
              <a:t>Opt out per trip</a:t>
            </a:r>
            <a:endParaRPr/>
          </a:p>
          <a:p>
            <a:pPr indent="-355600" lvl="1" marL="914400" rtl="0" algn="l">
              <a:lnSpc>
                <a:spcPct val="90000"/>
              </a:lnSpc>
              <a:spcBef>
                <a:spcPts val="0"/>
              </a:spcBef>
              <a:spcAft>
                <a:spcPts val="0"/>
              </a:spcAft>
              <a:buSzPts val="2000"/>
              <a:buChar char="-"/>
            </a:pPr>
            <a:r>
              <a:rPr lang="en-US"/>
              <a:t>use cases, domestic violence, undercover law enforcement operations</a:t>
            </a:r>
            <a:endParaRPr/>
          </a:p>
          <a:p>
            <a:pPr indent="-355600" lvl="0" marL="457200" rtl="0" algn="l">
              <a:lnSpc>
                <a:spcPct val="90000"/>
              </a:lnSpc>
              <a:spcBef>
                <a:spcPts val="0"/>
              </a:spcBef>
              <a:spcAft>
                <a:spcPts val="0"/>
              </a:spcAft>
              <a:buSzPts val="2000"/>
              <a:buChar char="-"/>
            </a:pPr>
            <a:r>
              <a:rPr lang="en-US"/>
              <a:t>Roles - driver, owner, passenger, AV passenger </a:t>
            </a:r>
            <a:endParaRPr/>
          </a:p>
          <a:p>
            <a:pPr indent="-355600" lvl="0" marL="457200" rtl="0" algn="l">
              <a:lnSpc>
                <a:spcPct val="90000"/>
              </a:lnSpc>
              <a:spcBef>
                <a:spcPts val="0"/>
              </a:spcBef>
              <a:spcAft>
                <a:spcPts val="0"/>
              </a:spcAft>
              <a:buSzPts val="2000"/>
              <a:buChar char="-"/>
            </a:pPr>
            <a:r>
              <a:rPr lang="en-US"/>
              <a:t>Trusted 3rd Party role for data exchange</a:t>
            </a:r>
            <a:endParaRPr/>
          </a:p>
          <a:p>
            <a:pPr indent="-355600" lvl="0" marL="457200" rtl="0" algn="l">
              <a:lnSpc>
                <a:spcPct val="90000"/>
              </a:lnSpc>
              <a:spcBef>
                <a:spcPts val="0"/>
              </a:spcBef>
              <a:spcAft>
                <a:spcPts val="0"/>
              </a:spcAft>
              <a:buSzPts val="2000"/>
              <a:buChar char="-"/>
            </a:pPr>
            <a:r>
              <a:rPr lang="en-US"/>
              <a:t>Resilience to </a:t>
            </a:r>
            <a:r>
              <a:rPr lang="en-US"/>
              <a:t>compliance and regulatory changes</a:t>
            </a:r>
            <a:endParaRPr/>
          </a:p>
        </p:txBody>
      </p:sp>
      <p:sp>
        <p:nvSpPr>
          <p:cNvPr id="271" name="Google Shape;271;g1f8064de7f6_0_25"/>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g2f19be409dd_0_5"/>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278" name="Google Shape;278;g2f19be409dd_0_5"/>
          <p:cNvSpPr txBox="1"/>
          <p:nvPr>
            <p:ph type="title"/>
          </p:nvPr>
        </p:nvSpPr>
        <p:spPr>
          <a:xfrm>
            <a:off x="354724" y="365125"/>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1800"/>
              <a:buNone/>
            </a:pPr>
            <a:r>
              <a:rPr lang="en-US"/>
              <a:t>Next steps</a:t>
            </a:r>
            <a:endParaRPr/>
          </a:p>
        </p:txBody>
      </p:sp>
      <p:sp>
        <p:nvSpPr>
          <p:cNvPr id="279" name="Google Shape;279;g2f19be409dd_0_5"/>
          <p:cNvSpPr txBox="1"/>
          <p:nvPr>
            <p:ph idx="1" type="body"/>
          </p:nvPr>
        </p:nvSpPr>
        <p:spPr>
          <a:xfrm>
            <a:off x="1377475" y="1147975"/>
            <a:ext cx="10257900" cy="48369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lnSpc>
                <a:spcPct val="115000"/>
              </a:lnSpc>
              <a:spcBef>
                <a:spcPts val="1000"/>
              </a:spcBef>
              <a:spcAft>
                <a:spcPts val="0"/>
              </a:spcAft>
              <a:buSzPct val="100000"/>
              <a:buNone/>
            </a:pPr>
            <a:r>
              <a:rPr lang="en-US"/>
              <a:t>Much of this is outside the scope of the COVESA Commercial and Fleet Vehicle Expert Group, additional groups must be formed with strong coordination starting with a Consent and Privacy Birds of a Feather (BoF) activity. </a:t>
            </a:r>
            <a:endParaRPr/>
          </a:p>
          <a:p>
            <a:pPr indent="0" lvl="0" marL="0" rtl="0" algn="l">
              <a:lnSpc>
                <a:spcPct val="115000"/>
              </a:lnSpc>
              <a:spcBef>
                <a:spcPts val="1000"/>
              </a:spcBef>
              <a:spcAft>
                <a:spcPts val="0"/>
              </a:spcAft>
              <a:buSzPct val="100000"/>
              <a:buNone/>
            </a:pPr>
            <a:r>
              <a:t/>
            </a:r>
            <a:endParaRPr/>
          </a:p>
          <a:p>
            <a:pPr indent="0" lvl="0" marL="0" rtl="0" algn="l">
              <a:lnSpc>
                <a:spcPct val="115000"/>
              </a:lnSpc>
              <a:spcBef>
                <a:spcPts val="1000"/>
              </a:spcBef>
              <a:spcAft>
                <a:spcPts val="0"/>
              </a:spcAft>
              <a:buSzPct val="100000"/>
              <a:buNone/>
            </a:pPr>
            <a:r>
              <a:rPr lang="en-US"/>
              <a:t>Automotive Telematics Ecosystem Needs </a:t>
            </a:r>
            <a:endParaRPr/>
          </a:p>
          <a:p>
            <a:pPr indent="-336550" lvl="0" marL="457200" rtl="0" algn="l">
              <a:lnSpc>
                <a:spcPct val="115000"/>
              </a:lnSpc>
              <a:spcBef>
                <a:spcPts val="1000"/>
              </a:spcBef>
              <a:spcAft>
                <a:spcPts val="0"/>
              </a:spcAft>
              <a:buSzPct val="100000"/>
              <a:buChar char="•"/>
            </a:pPr>
            <a:r>
              <a:rPr lang="en-US"/>
              <a:t>Profile management</a:t>
            </a:r>
            <a:endParaRPr/>
          </a:p>
          <a:p>
            <a:pPr indent="-336550" lvl="0" marL="457200" rtl="0" algn="l">
              <a:lnSpc>
                <a:spcPct val="115000"/>
              </a:lnSpc>
              <a:spcBef>
                <a:spcPts val="1000"/>
              </a:spcBef>
              <a:spcAft>
                <a:spcPts val="0"/>
              </a:spcAft>
              <a:buSzPct val="100000"/>
              <a:buChar char="•"/>
            </a:pPr>
            <a:r>
              <a:rPr lang="en-US"/>
              <a:t>Consent &amp; Privacy management</a:t>
            </a:r>
            <a:endParaRPr/>
          </a:p>
          <a:p>
            <a:pPr indent="-336550" lvl="0" marL="457200" rtl="0" algn="l">
              <a:lnSpc>
                <a:spcPct val="115000"/>
              </a:lnSpc>
              <a:spcBef>
                <a:spcPts val="1000"/>
              </a:spcBef>
              <a:spcAft>
                <a:spcPts val="0"/>
              </a:spcAft>
              <a:buSzPct val="100000"/>
              <a:buChar char="•"/>
            </a:pPr>
            <a:r>
              <a:rPr lang="en-US"/>
              <a:t>Common data model (COVESA VSS)</a:t>
            </a:r>
            <a:endParaRPr/>
          </a:p>
          <a:p>
            <a:pPr indent="-336550" lvl="0" marL="457200" rtl="0" algn="l">
              <a:lnSpc>
                <a:spcPct val="115000"/>
              </a:lnSpc>
              <a:spcBef>
                <a:spcPts val="1000"/>
              </a:spcBef>
              <a:spcAft>
                <a:spcPts val="0"/>
              </a:spcAft>
              <a:buSzPct val="100000"/>
              <a:buChar char="•"/>
            </a:pPr>
            <a:r>
              <a:rPr lang="en-US"/>
              <a:t>Industry vertical requirements (Commercial and Fleet EG)</a:t>
            </a:r>
            <a:endParaRPr/>
          </a:p>
          <a:p>
            <a:pPr indent="-336550" lvl="0" marL="457200" rtl="0" algn="l">
              <a:lnSpc>
                <a:spcPct val="115000"/>
              </a:lnSpc>
              <a:spcBef>
                <a:spcPts val="1000"/>
              </a:spcBef>
              <a:spcAft>
                <a:spcPts val="0"/>
              </a:spcAft>
              <a:buSzPct val="100000"/>
              <a:buChar char="•"/>
            </a:pPr>
            <a:r>
              <a:rPr lang="en-US"/>
              <a:t>Consistent protocols and authentication means (FIDO involvement)</a:t>
            </a:r>
            <a:endParaRPr/>
          </a:p>
          <a:p>
            <a:pPr indent="-336550" lvl="0" marL="457200" rtl="0" algn="l">
              <a:lnSpc>
                <a:spcPct val="115000"/>
              </a:lnSpc>
              <a:spcBef>
                <a:spcPts val="1000"/>
              </a:spcBef>
              <a:spcAft>
                <a:spcPts val="0"/>
              </a:spcAft>
              <a:buSzPct val="100000"/>
              <a:buChar char="•"/>
            </a:pPr>
            <a:r>
              <a:rPr lang="en-US"/>
              <a:t>Streamlined information flows - provisioning services for vehicles at delivery or subscription</a:t>
            </a:r>
            <a:endParaRPr/>
          </a:p>
          <a:p>
            <a:pPr indent="-336550" lvl="0" marL="457200" rtl="0" algn="l">
              <a:lnSpc>
                <a:spcPct val="115000"/>
              </a:lnSpc>
              <a:spcBef>
                <a:spcPts val="1000"/>
              </a:spcBef>
              <a:spcAft>
                <a:spcPts val="0"/>
              </a:spcAft>
              <a:buSzPct val="100000"/>
              <a:buChar char="•"/>
            </a:pPr>
            <a:r>
              <a:rPr lang="en-US"/>
              <a:t>…</a:t>
            </a:r>
            <a:endParaRPr/>
          </a:p>
          <a:p>
            <a:pPr indent="0" lvl="0" marL="0" rtl="0" algn="l">
              <a:lnSpc>
                <a:spcPct val="115000"/>
              </a:lnSpc>
              <a:spcBef>
                <a:spcPts val="1000"/>
              </a:spcBef>
              <a:spcAft>
                <a:spcPts val="1000"/>
              </a:spcAft>
              <a:buSzPct val="100000"/>
              <a:buNone/>
            </a:pPr>
            <a:r>
              <a:rPr lang="en-US"/>
              <a:t>Convene group to sketch out specifics on information architecture, flows, prioritized areas of focus, identifying existing external efforts to leverage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g303203da79b_0_60"/>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286" name="Google Shape;286;g303203da79b_0_60"/>
          <p:cNvSpPr txBox="1"/>
          <p:nvPr>
            <p:ph type="title"/>
          </p:nvPr>
        </p:nvSpPr>
        <p:spPr>
          <a:xfrm>
            <a:off x="2238425" y="2255175"/>
            <a:ext cx="7206300" cy="20088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SzPts val="1620"/>
              <a:buNone/>
            </a:pPr>
            <a:r>
              <a:rPr lang="en-US" sz="3640"/>
              <a:t>Questions ?</a:t>
            </a:r>
            <a:endParaRPr sz="3640"/>
          </a:p>
          <a:p>
            <a:pPr indent="0" lvl="0" marL="0" rtl="0" algn="ctr">
              <a:lnSpc>
                <a:spcPct val="90000"/>
              </a:lnSpc>
              <a:spcBef>
                <a:spcPts val="0"/>
              </a:spcBef>
              <a:spcAft>
                <a:spcPts val="0"/>
              </a:spcAft>
              <a:buSzPts val="1620"/>
              <a:buNone/>
            </a:pPr>
            <a:r>
              <a:rPr lang="en-US" sz="3640"/>
              <a:t>Comments ?</a:t>
            </a:r>
            <a:endParaRPr sz="3640"/>
          </a:p>
          <a:p>
            <a:pPr indent="0" lvl="0" marL="0" rtl="0" algn="ctr">
              <a:lnSpc>
                <a:spcPct val="90000"/>
              </a:lnSpc>
              <a:spcBef>
                <a:spcPts val="0"/>
              </a:spcBef>
              <a:spcAft>
                <a:spcPts val="0"/>
              </a:spcAft>
              <a:buSzPts val="1620"/>
              <a:buNone/>
            </a:pPr>
            <a:r>
              <a:rPr lang="en-US" sz="3640"/>
              <a:t>Feedbacks ?</a:t>
            </a:r>
            <a:endParaRPr sz="3640"/>
          </a:p>
          <a:p>
            <a:pPr indent="0" lvl="0" marL="0" rtl="0" algn="ctr">
              <a:lnSpc>
                <a:spcPct val="90000"/>
              </a:lnSpc>
              <a:spcBef>
                <a:spcPts val="0"/>
              </a:spcBef>
              <a:spcAft>
                <a:spcPts val="0"/>
              </a:spcAft>
              <a:buSzPts val="1620"/>
              <a:buNone/>
            </a:pPr>
            <a:r>
              <a:rPr lang="en-US" sz="3640"/>
              <a:t>Ideas ?</a:t>
            </a:r>
            <a:endParaRPr sz="364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3"/>
          <p:cNvSpPr txBox="1"/>
          <p:nvPr>
            <p:ph type="title"/>
          </p:nvPr>
        </p:nvSpPr>
        <p:spPr>
          <a:xfrm>
            <a:off x="1481958" y="3007410"/>
            <a:ext cx="5514153" cy="55555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3240"/>
              <a:buFont typeface="Calibri"/>
              <a:buNone/>
            </a:pPr>
            <a:r>
              <a:rPr lang="en-US" sz="4740"/>
              <a:t>Thank You!</a:t>
            </a:r>
            <a:endParaRPr sz="474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5" name="Shape 295"/>
        <p:cNvGrpSpPr/>
        <p:nvPr/>
      </p:nvGrpSpPr>
      <p:grpSpPr>
        <a:xfrm>
          <a:off x="0" y="0"/>
          <a:ext cx="0" cy="0"/>
          <a:chOff x="0" y="0"/>
          <a:chExt cx="0" cy="0"/>
        </a:xfrm>
      </p:grpSpPr>
      <p:sp>
        <p:nvSpPr>
          <p:cNvPr id="296" name="Google Shape;296;g1f8064de7f6_0_30"/>
          <p:cNvSpPr txBox="1"/>
          <p:nvPr>
            <p:ph type="title"/>
          </p:nvPr>
        </p:nvSpPr>
        <p:spPr>
          <a:xfrm>
            <a:off x="354724" y="365125"/>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Benefits to separation of roles</a:t>
            </a:r>
            <a:endParaRPr/>
          </a:p>
        </p:txBody>
      </p:sp>
      <p:sp>
        <p:nvSpPr>
          <p:cNvPr id="297" name="Google Shape;297;g1f8064de7f6_0_30"/>
          <p:cNvSpPr txBox="1"/>
          <p:nvPr>
            <p:ph idx="1" type="body"/>
          </p:nvPr>
        </p:nvSpPr>
        <p:spPr>
          <a:xfrm>
            <a:off x="334963" y="1220432"/>
            <a:ext cx="6855000" cy="4285500"/>
          </a:xfrm>
          <a:prstGeom prst="rect">
            <a:avLst/>
          </a:prstGeom>
          <a:noFill/>
          <a:ln>
            <a:noFill/>
          </a:ln>
        </p:spPr>
        <p:txBody>
          <a:bodyPr anchorCtr="0" anchor="t" bIns="45700" lIns="91425" spcFirstLastPara="1" rIns="91425" wrap="square" tIns="45700">
            <a:normAutofit/>
          </a:bodyPr>
          <a:lstStyle/>
          <a:p>
            <a:pPr indent="-355600" lvl="0" marL="457200" rtl="0" algn="l">
              <a:lnSpc>
                <a:spcPct val="90000"/>
              </a:lnSpc>
              <a:spcBef>
                <a:spcPts val="0"/>
              </a:spcBef>
              <a:spcAft>
                <a:spcPts val="0"/>
              </a:spcAft>
              <a:buSzPts val="2000"/>
              <a:buChar char="-"/>
            </a:pPr>
            <a:r>
              <a:rPr lang="en-US"/>
              <a:t>Separating authentication/authorization from providing and processing data provides interoperability and </a:t>
            </a:r>
            <a:r>
              <a:rPr b="1" lang="en-US"/>
              <a:t>mitigate</a:t>
            </a:r>
            <a:r>
              <a:rPr lang="en-US"/>
              <a:t> provider/processor financial </a:t>
            </a:r>
            <a:r>
              <a:rPr b="1" lang="en-US"/>
              <a:t>risk</a:t>
            </a:r>
            <a:r>
              <a:rPr lang="en-US"/>
              <a:t>  </a:t>
            </a:r>
            <a:endParaRPr/>
          </a:p>
          <a:p>
            <a:pPr indent="-355600" lvl="0" marL="457200" rtl="0" algn="l">
              <a:lnSpc>
                <a:spcPct val="90000"/>
              </a:lnSpc>
              <a:spcBef>
                <a:spcPts val="0"/>
              </a:spcBef>
              <a:spcAft>
                <a:spcPts val="0"/>
              </a:spcAft>
              <a:buSzPts val="2000"/>
              <a:buChar char="-"/>
            </a:pPr>
            <a:r>
              <a:rPr lang="en-US"/>
              <a:t>Auth*n provider should be independent of OEMs</a:t>
            </a:r>
            <a:endParaRPr/>
          </a:p>
          <a:p>
            <a:pPr indent="-355600" lvl="0" marL="457200" rtl="0" algn="l">
              <a:lnSpc>
                <a:spcPct val="90000"/>
              </a:lnSpc>
              <a:spcBef>
                <a:spcPts val="0"/>
              </a:spcBef>
              <a:spcAft>
                <a:spcPts val="0"/>
              </a:spcAft>
              <a:buSzPts val="2000"/>
              <a:buChar char="-"/>
            </a:pPr>
            <a:r>
              <a:rPr lang="en-US"/>
              <a:t>Examples / Use Cases</a:t>
            </a:r>
            <a:endParaRPr/>
          </a:p>
          <a:p>
            <a:pPr indent="-355600" lvl="1" marL="914400" rtl="0" algn="l">
              <a:lnSpc>
                <a:spcPct val="90000"/>
              </a:lnSpc>
              <a:spcBef>
                <a:spcPts val="0"/>
              </a:spcBef>
              <a:spcAft>
                <a:spcPts val="0"/>
              </a:spcAft>
              <a:buSzPts val="2000"/>
              <a:buChar char="-"/>
            </a:pPr>
            <a:r>
              <a:rPr lang="en-US"/>
              <a:t>Drivers do not operate a single vehicle nor vehicles solely from one manufacturer</a:t>
            </a:r>
            <a:endParaRPr/>
          </a:p>
          <a:p>
            <a:pPr indent="-355600" lvl="1" marL="914400" rtl="0" algn="l">
              <a:lnSpc>
                <a:spcPct val="90000"/>
              </a:lnSpc>
              <a:spcBef>
                <a:spcPts val="0"/>
              </a:spcBef>
              <a:spcAft>
                <a:spcPts val="0"/>
              </a:spcAft>
              <a:buSzPts val="2000"/>
              <a:buChar char="-"/>
            </a:pPr>
            <a:r>
              <a:rPr lang="en-US"/>
              <a:t>Reluctance to enter personal information per OEM (driver’s license, insurance, services, contacts, preferences)</a:t>
            </a:r>
            <a:endParaRPr/>
          </a:p>
          <a:p>
            <a:pPr indent="-355600" lvl="1" marL="914400" rtl="0" algn="l">
              <a:lnSpc>
                <a:spcPct val="90000"/>
              </a:lnSpc>
              <a:spcBef>
                <a:spcPts val="0"/>
              </a:spcBef>
              <a:spcAft>
                <a:spcPts val="0"/>
              </a:spcAft>
              <a:buSzPts val="2000"/>
              <a:buChar char="-"/>
            </a:pPr>
            <a:r>
              <a:t/>
            </a:r>
            <a:endParaRPr/>
          </a:p>
        </p:txBody>
      </p:sp>
      <p:sp>
        <p:nvSpPr>
          <p:cNvPr id="298" name="Google Shape;298;g1f8064de7f6_0_30"/>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2" name="Shape 302"/>
        <p:cNvGrpSpPr/>
        <p:nvPr/>
      </p:nvGrpSpPr>
      <p:grpSpPr>
        <a:xfrm>
          <a:off x="0" y="0"/>
          <a:ext cx="0" cy="0"/>
          <a:chOff x="0" y="0"/>
          <a:chExt cx="0" cy="0"/>
        </a:xfrm>
      </p:grpSpPr>
      <p:sp>
        <p:nvSpPr>
          <p:cNvPr id="303" name="Google Shape;303;g2d2fa0b0033_8_9"/>
          <p:cNvSpPr txBox="1"/>
          <p:nvPr>
            <p:ph type="title"/>
          </p:nvPr>
        </p:nvSpPr>
        <p:spPr>
          <a:xfrm>
            <a:off x="177750" y="232225"/>
            <a:ext cx="9986100" cy="6228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Calibri"/>
              <a:buNone/>
            </a:pPr>
            <a:r>
              <a:rPr lang="en-US"/>
              <a:t>Reclaiming the In-Car Experience: How a Unified Ecosystem Can Outpace Smartphone Dominance</a:t>
            </a:r>
            <a:endParaRPr/>
          </a:p>
        </p:txBody>
      </p:sp>
      <p:pic>
        <p:nvPicPr>
          <p:cNvPr id="304" name="Google Shape;304;g2d2fa0b0033_8_9"/>
          <p:cNvPicPr preferRelativeResize="0"/>
          <p:nvPr/>
        </p:nvPicPr>
        <p:blipFill>
          <a:blip r:embed="rId3">
            <a:alphaModFix/>
          </a:blip>
          <a:stretch>
            <a:fillRect/>
          </a:stretch>
        </p:blipFill>
        <p:spPr>
          <a:xfrm>
            <a:off x="2340625" y="1821150"/>
            <a:ext cx="7051665" cy="4030824"/>
          </a:xfrm>
          <a:prstGeom prst="rect">
            <a:avLst/>
          </a:prstGeom>
          <a:noFill/>
          <a:ln>
            <a:noFill/>
          </a:ln>
        </p:spPr>
      </p:pic>
      <p:sp>
        <p:nvSpPr>
          <p:cNvPr id="305" name="Google Shape;305;g2d2fa0b0033_8_9"/>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g303203da79b_0_0"/>
          <p:cNvSpPr txBox="1"/>
          <p:nvPr>
            <p:ph type="title"/>
          </p:nvPr>
        </p:nvSpPr>
        <p:spPr>
          <a:xfrm>
            <a:off x="354724" y="365125"/>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Introduction</a:t>
            </a:r>
            <a:endParaRPr/>
          </a:p>
        </p:txBody>
      </p:sp>
      <p:sp>
        <p:nvSpPr>
          <p:cNvPr id="89" name="Google Shape;89;g303203da79b_0_0"/>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pic>
        <p:nvPicPr>
          <p:cNvPr id="90" name="Google Shape;90;g303203da79b_0_0"/>
          <p:cNvPicPr preferRelativeResize="0"/>
          <p:nvPr/>
        </p:nvPicPr>
        <p:blipFill rotWithShape="1">
          <a:blip r:embed="rId3">
            <a:alphaModFix/>
          </a:blip>
          <a:srcRect b="9346" l="0" r="13141" t="0"/>
          <a:stretch/>
        </p:blipFill>
        <p:spPr>
          <a:xfrm>
            <a:off x="1607150" y="1791750"/>
            <a:ext cx="1472700" cy="1537200"/>
          </a:xfrm>
          <a:prstGeom prst="ellipse">
            <a:avLst/>
          </a:prstGeom>
          <a:noFill/>
          <a:ln>
            <a:noFill/>
          </a:ln>
        </p:spPr>
      </p:pic>
      <p:sp>
        <p:nvSpPr>
          <p:cNvPr id="91" name="Google Shape;91;g303203da79b_0_0"/>
          <p:cNvSpPr txBox="1"/>
          <p:nvPr/>
        </p:nvSpPr>
        <p:spPr>
          <a:xfrm>
            <a:off x="1433625" y="4519150"/>
            <a:ext cx="2027100" cy="323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900">
                <a:solidFill>
                  <a:srgbClr val="666666"/>
                </a:solidFill>
              </a:rPr>
              <a:t>https://www.linkedin.com/in/tedguild/</a:t>
            </a:r>
            <a:endParaRPr sz="900">
              <a:solidFill>
                <a:srgbClr val="666666"/>
              </a:solidFill>
            </a:endParaRPr>
          </a:p>
        </p:txBody>
      </p:sp>
      <p:sp>
        <p:nvSpPr>
          <p:cNvPr id="92" name="Google Shape;92;g303203da79b_0_0"/>
          <p:cNvSpPr txBox="1"/>
          <p:nvPr/>
        </p:nvSpPr>
        <p:spPr>
          <a:xfrm>
            <a:off x="4624975" y="4519150"/>
            <a:ext cx="21654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900">
                <a:solidFill>
                  <a:srgbClr val="666666"/>
                </a:solidFill>
              </a:rPr>
              <a:t>https://www.linkedin.com/in/ansgar-gerlicher-0949a84b/</a:t>
            </a:r>
            <a:endParaRPr sz="900">
              <a:solidFill>
                <a:srgbClr val="666666"/>
              </a:solidFill>
            </a:endParaRPr>
          </a:p>
        </p:txBody>
      </p:sp>
      <p:pic>
        <p:nvPicPr>
          <p:cNvPr id="93" name="Google Shape;93;g303203da79b_0_0"/>
          <p:cNvPicPr preferRelativeResize="0"/>
          <p:nvPr/>
        </p:nvPicPr>
        <p:blipFill>
          <a:blip r:embed="rId4">
            <a:alphaModFix/>
          </a:blip>
          <a:stretch>
            <a:fillRect/>
          </a:stretch>
        </p:blipFill>
        <p:spPr>
          <a:xfrm>
            <a:off x="8244325" y="1791750"/>
            <a:ext cx="1537200" cy="1537200"/>
          </a:xfrm>
          <a:prstGeom prst="ellipse">
            <a:avLst/>
          </a:prstGeom>
          <a:noFill/>
          <a:ln>
            <a:noFill/>
          </a:ln>
        </p:spPr>
      </p:pic>
      <p:sp>
        <p:nvSpPr>
          <p:cNvPr id="94" name="Google Shape;94;g303203da79b_0_0"/>
          <p:cNvSpPr txBox="1"/>
          <p:nvPr/>
        </p:nvSpPr>
        <p:spPr>
          <a:xfrm>
            <a:off x="8108650" y="4519150"/>
            <a:ext cx="21222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900">
                <a:solidFill>
                  <a:srgbClr val="666666"/>
                </a:solidFill>
              </a:rPr>
              <a:t>https://www.linkedin.com/in/philippe-le-berre-964a3716a/</a:t>
            </a:r>
            <a:endParaRPr sz="900">
              <a:solidFill>
                <a:srgbClr val="666666"/>
              </a:solidFill>
            </a:endParaRPr>
          </a:p>
        </p:txBody>
      </p:sp>
      <p:sp>
        <p:nvSpPr>
          <p:cNvPr id="95" name="Google Shape;95;g303203da79b_0_0"/>
          <p:cNvSpPr txBox="1"/>
          <p:nvPr/>
        </p:nvSpPr>
        <p:spPr>
          <a:xfrm>
            <a:off x="7825850" y="3493375"/>
            <a:ext cx="26193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600">
                <a:solidFill>
                  <a:schemeClr val="dk1"/>
                </a:solidFill>
                <a:latin typeface="Calibri"/>
                <a:ea typeface="Calibri"/>
                <a:cs typeface="Calibri"/>
                <a:sym typeface="Calibri"/>
              </a:rPr>
              <a:t>Philippe Le Berre</a:t>
            </a:r>
            <a:endParaRPr b="1" sz="1600">
              <a:solidFill>
                <a:schemeClr val="dk1"/>
              </a:solidFill>
              <a:latin typeface="Calibri"/>
              <a:ea typeface="Calibri"/>
              <a:cs typeface="Calibri"/>
              <a:sym typeface="Calibri"/>
            </a:endParaRPr>
          </a:p>
        </p:txBody>
      </p:sp>
      <p:sp>
        <p:nvSpPr>
          <p:cNvPr id="96" name="Google Shape;96;g303203da79b_0_0"/>
          <p:cNvSpPr txBox="1"/>
          <p:nvPr/>
        </p:nvSpPr>
        <p:spPr>
          <a:xfrm>
            <a:off x="4398025" y="3489875"/>
            <a:ext cx="26193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600">
                <a:solidFill>
                  <a:schemeClr val="dk1"/>
                </a:solidFill>
                <a:latin typeface="Calibri"/>
                <a:ea typeface="Calibri"/>
                <a:cs typeface="Calibri"/>
                <a:sym typeface="Calibri"/>
              </a:rPr>
              <a:t>Ansgar Gerlicher</a:t>
            </a:r>
            <a:endParaRPr b="1" sz="1600">
              <a:solidFill>
                <a:schemeClr val="dk1"/>
              </a:solidFill>
              <a:latin typeface="Calibri"/>
              <a:ea typeface="Calibri"/>
              <a:cs typeface="Calibri"/>
              <a:sym typeface="Calibri"/>
            </a:endParaRPr>
          </a:p>
        </p:txBody>
      </p:sp>
      <p:sp>
        <p:nvSpPr>
          <p:cNvPr id="97" name="Google Shape;97;g303203da79b_0_0"/>
          <p:cNvSpPr txBox="1"/>
          <p:nvPr/>
        </p:nvSpPr>
        <p:spPr>
          <a:xfrm>
            <a:off x="1033850" y="3516625"/>
            <a:ext cx="2619300" cy="431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600">
                <a:solidFill>
                  <a:schemeClr val="dk1"/>
                </a:solidFill>
                <a:latin typeface="Calibri"/>
                <a:ea typeface="Calibri"/>
                <a:cs typeface="Calibri"/>
                <a:sym typeface="Calibri"/>
              </a:rPr>
              <a:t>Ted Guild</a:t>
            </a:r>
            <a:endParaRPr b="1" sz="1600">
              <a:solidFill>
                <a:schemeClr val="dk1"/>
              </a:solidFill>
              <a:latin typeface="Calibri"/>
              <a:ea typeface="Calibri"/>
              <a:cs typeface="Calibri"/>
              <a:sym typeface="Calibri"/>
            </a:endParaRPr>
          </a:p>
        </p:txBody>
      </p:sp>
      <p:sp>
        <p:nvSpPr>
          <p:cNvPr id="98" name="Google Shape;98;g303203da79b_0_0"/>
          <p:cNvSpPr txBox="1"/>
          <p:nvPr/>
        </p:nvSpPr>
        <p:spPr>
          <a:xfrm>
            <a:off x="4239488" y="3920375"/>
            <a:ext cx="30000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US" sz="1000">
                <a:solidFill>
                  <a:schemeClr val="dk1"/>
                </a:solidFill>
                <a:highlight>
                  <a:srgbClr val="FFFFFF"/>
                </a:highlight>
                <a:latin typeface="Roboto"/>
                <a:ea typeface="Roboto"/>
                <a:cs typeface="Roboto"/>
                <a:sym typeface="Roboto"/>
              </a:rPr>
              <a:t>Professor, Startup Mentor &amp; Entrepreneur</a:t>
            </a:r>
            <a:endParaRPr i="1" sz="1000">
              <a:solidFill>
                <a:schemeClr val="dk1"/>
              </a:solidFill>
              <a:highlight>
                <a:srgbClr val="FFFFFF"/>
              </a:highlight>
              <a:latin typeface="Roboto"/>
              <a:ea typeface="Roboto"/>
              <a:cs typeface="Roboto"/>
              <a:sym typeface="Roboto"/>
            </a:endParaRPr>
          </a:p>
          <a:p>
            <a:pPr indent="0" lvl="0" marL="0" rtl="0" algn="ctr">
              <a:spcBef>
                <a:spcPts val="0"/>
              </a:spcBef>
              <a:spcAft>
                <a:spcPts val="0"/>
              </a:spcAft>
              <a:buNone/>
            </a:pPr>
            <a:r>
              <a:rPr i="1" lang="en-US" sz="1000">
                <a:solidFill>
                  <a:schemeClr val="dk1"/>
                </a:solidFill>
                <a:highlight>
                  <a:srgbClr val="FFFFFF"/>
                </a:highlight>
                <a:latin typeface="Roboto"/>
                <a:ea typeface="Roboto"/>
                <a:cs typeface="Roboto"/>
                <a:sym typeface="Roboto"/>
              </a:rPr>
              <a:t>Stuttgart, Germany</a:t>
            </a:r>
            <a:endParaRPr i="1" sz="1000">
              <a:solidFill>
                <a:schemeClr val="dk1"/>
              </a:solidFill>
              <a:highlight>
                <a:srgbClr val="FFFFFF"/>
              </a:highlight>
              <a:latin typeface="Roboto"/>
              <a:ea typeface="Roboto"/>
              <a:cs typeface="Roboto"/>
              <a:sym typeface="Roboto"/>
            </a:endParaRPr>
          </a:p>
        </p:txBody>
      </p:sp>
      <p:sp>
        <p:nvSpPr>
          <p:cNvPr id="99" name="Google Shape;99;g303203da79b_0_0"/>
          <p:cNvSpPr txBox="1"/>
          <p:nvPr/>
        </p:nvSpPr>
        <p:spPr>
          <a:xfrm>
            <a:off x="947175" y="3920375"/>
            <a:ext cx="30000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US" sz="1000">
                <a:solidFill>
                  <a:schemeClr val="dk1"/>
                </a:solidFill>
                <a:highlight>
                  <a:srgbClr val="FFFFFF"/>
                </a:highlight>
                <a:latin typeface="Roboto"/>
                <a:ea typeface="Roboto"/>
                <a:cs typeface="Roboto"/>
                <a:sym typeface="Roboto"/>
              </a:rPr>
              <a:t>Connectivity Standards Lead at GEOTAB</a:t>
            </a:r>
            <a:endParaRPr i="1" sz="1000">
              <a:solidFill>
                <a:schemeClr val="dk1"/>
              </a:solidFill>
              <a:highlight>
                <a:srgbClr val="FFFFFF"/>
              </a:highlight>
              <a:latin typeface="Roboto"/>
              <a:ea typeface="Roboto"/>
              <a:cs typeface="Roboto"/>
              <a:sym typeface="Roboto"/>
            </a:endParaRPr>
          </a:p>
          <a:p>
            <a:pPr indent="0" lvl="0" marL="0" rtl="0" algn="ctr">
              <a:spcBef>
                <a:spcPts val="0"/>
              </a:spcBef>
              <a:spcAft>
                <a:spcPts val="0"/>
              </a:spcAft>
              <a:buNone/>
            </a:pPr>
            <a:r>
              <a:rPr i="1" lang="en-US" sz="1000">
                <a:solidFill>
                  <a:schemeClr val="dk1"/>
                </a:solidFill>
                <a:highlight>
                  <a:srgbClr val="FFFFFF"/>
                </a:highlight>
                <a:latin typeface="Roboto"/>
                <a:ea typeface="Roboto"/>
                <a:cs typeface="Roboto"/>
                <a:sym typeface="Roboto"/>
              </a:rPr>
              <a:t>Portland, USA</a:t>
            </a:r>
            <a:endParaRPr i="1" sz="1000">
              <a:solidFill>
                <a:schemeClr val="dk1"/>
              </a:solidFill>
              <a:highlight>
                <a:srgbClr val="FFFFFF"/>
              </a:highlight>
              <a:latin typeface="Roboto"/>
              <a:ea typeface="Roboto"/>
              <a:cs typeface="Roboto"/>
              <a:sym typeface="Roboto"/>
            </a:endParaRPr>
          </a:p>
        </p:txBody>
      </p:sp>
      <p:sp>
        <p:nvSpPr>
          <p:cNvPr id="100" name="Google Shape;100;g303203da79b_0_0"/>
          <p:cNvSpPr txBox="1"/>
          <p:nvPr/>
        </p:nvSpPr>
        <p:spPr>
          <a:xfrm>
            <a:off x="7635463" y="3947713"/>
            <a:ext cx="30000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US" sz="1000">
                <a:solidFill>
                  <a:schemeClr val="dk1"/>
                </a:solidFill>
                <a:highlight>
                  <a:srgbClr val="FFFFFF"/>
                </a:highlight>
                <a:latin typeface="Roboto"/>
                <a:ea typeface="Roboto"/>
                <a:cs typeface="Roboto"/>
                <a:sym typeface="Roboto"/>
              </a:rPr>
              <a:t>CTO at 360ofMe</a:t>
            </a:r>
            <a:endParaRPr i="1" sz="1000">
              <a:solidFill>
                <a:schemeClr val="dk1"/>
              </a:solidFill>
              <a:highlight>
                <a:srgbClr val="FFFFFF"/>
              </a:highlight>
              <a:latin typeface="Roboto"/>
              <a:ea typeface="Roboto"/>
              <a:cs typeface="Roboto"/>
              <a:sym typeface="Roboto"/>
            </a:endParaRPr>
          </a:p>
          <a:p>
            <a:pPr indent="0" lvl="0" marL="0" rtl="0" algn="ctr">
              <a:spcBef>
                <a:spcPts val="0"/>
              </a:spcBef>
              <a:spcAft>
                <a:spcPts val="0"/>
              </a:spcAft>
              <a:buNone/>
            </a:pPr>
            <a:r>
              <a:rPr i="1" lang="en-US" sz="1000">
                <a:solidFill>
                  <a:schemeClr val="dk1"/>
                </a:solidFill>
                <a:highlight>
                  <a:srgbClr val="FFFFFF"/>
                </a:highlight>
                <a:latin typeface="Roboto"/>
                <a:ea typeface="Roboto"/>
                <a:cs typeface="Roboto"/>
                <a:sym typeface="Roboto"/>
              </a:rPr>
              <a:t>Geneva, Switzerland</a:t>
            </a:r>
            <a:endParaRPr i="1" sz="1000">
              <a:solidFill>
                <a:schemeClr val="dk1"/>
              </a:solidFill>
              <a:highlight>
                <a:srgbClr val="FFFFFF"/>
              </a:highlight>
              <a:latin typeface="Roboto"/>
              <a:ea typeface="Roboto"/>
              <a:cs typeface="Roboto"/>
              <a:sym typeface="Roboto"/>
            </a:endParaRPr>
          </a:p>
        </p:txBody>
      </p:sp>
      <p:pic>
        <p:nvPicPr>
          <p:cNvPr id="101" name="Google Shape;101;g303203da79b_0_0"/>
          <p:cNvPicPr preferRelativeResize="0"/>
          <p:nvPr/>
        </p:nvPicPr>
        <p:blipFill rotWithShape="1">
          <a:blip r:embed="rId5">
            <a:alphaModFix/>
          </a:blip>
          <a:srcRect b="28816" l="19934" r="23176" t="8878"/>
          <a:stretch/>
        </p:blipFill>
        <p:spPr>
          <a:xfrm>
            <a:off x="4970900" y="1706250"/>
            <a:ext cx="1537200" cy="1592100"/>
          </a:xfrm>
          <a:prstGeom prst="ellipse">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0" name="Shape 310"/>
        <p:cNvGrpSpPr/>
        <p:nvPr/>
      </p:nvGrpSpPr>
      <p:grpSpPr>
        <a:xfrm>
          <a:off x="0" y="0"/>
          <a:ext cx="0" cy="0"/>
          <a:chOff x="0" y="0"/>
          <a:chExt cx="0" cy="0"/>
        </a:xfrm>
      </p:grpSpPr>
      <p:sp>
        <p:nvSpPr>
          <p:cNvPr id="311" name="Google Shape;311;g27295a59dd2_1_13"/>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312" name="Google Shape;312;g27295a59dd2_1_13"/>
          <p:cNvSpPr txBox="1"/>
          <p:nvPr>
            <p:ph type="title"/>
          </p:nvPr>
        </p:nvSpPr>
        <p:spPr>
          <a:xfrm>
            <a:off x="354724" y="365125"/>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1800"/>
              <a:buNone/>
            </a:pPr>
            <a:r>
              <a:rPr lang="en-US"/>
              <a:t>RACI / Data Model / Data Flow</a:t>
            </a:r>
            <a:endParaRPr/>
          </a:p>
        </p:txBody>
      </p:sp>
      <p:sp>
        <p:nvSpPr>
          <p:cNvPr id="313" name="Google Shape;313;g27295a59dd2_1_13"/>
          <p:cNvSpPr txBox="1"/>
          <p:nvPr>
            <p:ph idx="1" type="body"/>
          </p:nvPr>
        </p:nvSpPr>
        <p:spPr>
          <a:xfrm>
            <a:off x="334963" y="1220432"/>
            <a:ext cx="6855000" cy="42855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2000"/>
              <a:buNone/>
            </a:pPr>
            <a:r>
              <a:rPr lang="en-US"/>
              <a:t>Roles &amp; Responsibilities of each party</a:t>
            </a:r>
            <a:endParaRPr/>
          </a:p>
          <a:p>
            <a:pPr indent="0" lvl="0" marL="0" rtl="0" algn="l">
              <a:lnSpc>
                <a:spcPct val="90000"/>
              </a:lnSpc>
              <a:spcBef>
                <a:spcPts val="1000"/>
              </a:spcBef>
              <a:spcAft>
                <a:spcPts val="0"/>
              </a:spcAft>
              <a:buSzPts val="2000"/>
              <a:buNone/>
            </a:pPr>
            <a:r>
              <a:t/>
            </a:r>
            <a:endParaRPr/>
          </a:p>
          <a:p>
            <a:pPr indent="0" lvl="0" marL="0" rtl="0" algn="l">
              <a:lnSpc>
                <a:spcPct val="90000"/>
              </a:lnSpc>
              <a:spcBef>
                <a:spcPts val="1000"/>
              </a:spcBef>
              <a:spcAft>
                <a:spcPts val="0"/>
              </a:spcAft>
              <a:buSzPts val="2000"/>
              <a:buNone/>
            </a:pPr>
            <a:r>
              <a:rPr lang="en-US"/>
              <a:t>Baseline/high level data model from identity, authentication, profile, consent, privacy level, to service/subscription to link to VISS/VSS (entities)</a:t>
            </a:r>
            <a:endParaRPr/>
          </a:p>
          <a:p>
            <a:pPr indent="0" lvl="0" marL="0" rtl="0" algn="l">
              <a:lnSpc>
                <a:spcPct val="90000"/>
              </a:lnSpc>
              <a:spcBef>
                <a:spcPts val="1000"/>
              </a:spcBef>
              <a:spcAft>
                <a:spcPts val="0"/>
              </a:spcAft>
              <a:buSzPts val="2000"/>
              <a:buNone/>
            </a:pPr>
            <a:r>
              <a:t/>
            </a:r>
            <a:endParaRPr/>
          </a:p>
          <a:p>
            <a:pPr indent="0" lvl="0" marL="0" rtl="0" algn="l">
              <a:lnSpc>
                <a:spcPct val="90000"/>
              </a:lnSpc>
              <a:spcBef>
                <a:spcPts val="1000"/>
              </a:spcBef>
              <a:spcAft>
                <a:spcPts val="0"/>
              </a:spcAft>
              <a:buSzPts val="2000"/>
              <a:buNone/>
            </a:pPr>
            <a:r>
              <a:rPr lang="en-US"/>
              <a:t>High level Data Flow of all key functions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8" name="Shape 318"/>
        <p:cNvGrpSpPr/>
        <p:nvPr/>
      </p:nvGrpSpPr>
      <p:grpSpPr>
        <a:xfrm>
          <a:off x="0" y="0"/>
          <a:ext cx="0" cy="0"/>
          <a:chOff x="0" y="0"/>
          <a:chExt cx="0" cy="0"/>
        </a:xfrm>
      </p:grpSpPr>
      <p:sp>
        <p:nvSpPr>
          <p:cNvPr id="319" name="Google Shape;319;g2d2fa0b0033_8_309"/>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320" name="Google Shape;320;g2d2fa0b0033_8_309"/>
          <p:cNvSpPr txBox="1"/>
          <p:nvPr>
            <p:ph type="title"/>
          </p:nvPr>
        </p:nvSpPr>
        <p:spPr>
          <a:xfrm>
            <a:off x="354724" y="365125"/>
            <a:ext cx="10515600" cy="6228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SzPct val="50000"/>
              <a:buNone/>
            </a:pPr>
            <a:r>
              <a:rPr lang="en-US"/>
              <a:t>Integrating Privacy and Consent: Trust as a Competitive Advantage</a:t>
            </a:r>
            <a:endParaRPr/>
          </a:p>
        </p:txBody>
      </p:sp>
      <p:pic>
        <p:nvPicPr>
          <p:cNvPr id="321" name="Google Shape;321;g2d2fa0b0033_8_309"/>
          <p:cNvPicPr preferRelativeResize="0"/>
          <p:nvPr/>
        </p:nvPicPr>
        <p:blipFill>
          <a:blip r:embed="rId3">
            <a:alphaModFix/>
          </a:blip>
          <a:stretch>
            <a:fillRect/>
          </a:stretch>
        </p:blipFill>
        <p:spPr>
          <a:xfrm>
            <a:off x="1001525" y="1982075"/>
            <a:ext cx="9997687" cy="3375538"/>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5" name="Shape 325"/>
        <p:cNvGrpSpPr/>
        <p:nvPr/>
      </p:nvGrpSpPr>
      <p:grpSpPr>
        <a:xfrm>
          <a:off x="0" y="0"/>
          <a:ext cx="0" cy="0"/>
          <a:chOff x="0" y="0"/>
          <a:chExt cx="0" cy="0"/>
        </a:xfrm>
      </p:grpSpPr>
      <p:sp>
        <p:nvSpPr>
          <p:cNvPr id="326" name="Google Shape;326;g2f19be409dd_0_0"/>
          <p:cNvSpPr txBox="1"/>
          <p:nvPr>
            <p:ph idx="1" type="body"/>
          </p:nvPr>
        </p:nvSpPr>
        <p:spPr>
          <a:xfrm>
            <a:off x="334975" y="1122625"/>
            <a:ext cx="9773400" cy="4125300"/>
          </a:xfrm>
          <a:prstGeom prst="rect">
            <a:avLst/>
          </a:prstGeom>
          <a:noFill/>
          <a:ln>
            <a:noFill/>
          </a:ln>
        </p:spPr>
        <p:txBody>
          <a:bodyPr anchorCtr="0" anchor="t" bIns="45700" lIns="91425" spcFirstLastPara="1" rIns="91425" wrap="square" tIns="45700">
            <a:normAutofit/>
          </a:bodyPr>
          <a:lstStyle/>
          <a:p>
            <a:pPr indent="-215900" lvl="0" marL="342900" rtl="0" algn="l">
              <a:lnSpc>
                <a:spcPct val="100000"/>
              </a:lnSpc>
              <a:spcBef>
                <a:spcPts val="0"/>
              </a:spcBef>
              <a:spcAft>
                <a:spcPts val="0"/>
              </a:spcAft>
              <a:buClr>
                <a:schemeClr val="dk1"/>
              </a:buClr>
              <a:buSzPts val="2000"/>
              <a:buNone/>
            </a:pPr>
            <a:r>
              <a:rPr lang="en-US"/>
              <a:t>European Union has been making broad legislative requirements on the collection, use and individual access to data</a:t>
            </a:r>
            <a:endParaRPr/>
          </a:p>
          <a:p>
            <a:pPr indent="-215900" lvl="0" marL="342900" rtl="0" algn="l">
              <a:lnSpc>
                <a:spcPct val="100000"/>
              </a:lnSpc>
              <a:spcBef>
                <a:spcPts val="0"/>
              </a:spcBef>
              <a:spcAft>
                <a:spcPts val="0"/>
              </a:spcAft>
              <a:buClr>
                <a:schemeClr val="dk1"/>
              </a:buClr>
              <a:buSzPts val="2000"/>
              <a:buNone/>
            </a:pPr>
            <a:r>
              <a:rPr lang="en-US"/>
              <a:t> </a:t>
            </a:r>
            <a:endParaRPr/>
          </a:p>
          <a:p>
            <a:pPr indent="-355600" lvl="0" marL="457200" rtl="0" algn="l">
              <a:lnSpc>
                <a:spcPct val="100000"/>
              </a:lnSpc>
              <a:spcBef>
                <a:spcPts val="0"/>
              </a:spcBef>
              <a:spcAft>
                <a:spcPts val="0"/>
              </a:spcAft>
              <a:buSzPts val="2000"/>
              <a:buChar char="•"/>
            </a:pPr>
            <a:r>
              <a:rPr lang="en-US" u="sng">
                <a:solidFill>
                  <a:schemeClr val="hlink"/>
                </a:solidFill>
                <a:hlinkClick r:id="rId3"/>
              </a:rPr>
              <a:t>EU Data Act</a:t>
            </a:r>
            <a:endParaRPr/>
          </a:p>
          <a:p>
            <a:pPr indent="-355600" lvl="1" marL="914400" rtl="0" algn="l">
              <a:lnSpc>
                <a:spcPct val="100000"/>
              </a:lnSpc>
              <a:spcBef>
                <a:spcPts val="1000"/>
              </a:spcBef>
              <a:spcAft>
                <a:spcPts val="0"/>
              </a:spcAft>
              <a:buSzPts val="2000"/>
              <a:buChar char="−"/>
            </a:pPr>
            <a:r>
              <a:rPr lang="en-US"/>
              <a:t>IoT device (definition extends to connected vehicles) that collect data must make it available to owners</a:t>
            </a:r>
            <a:endParaRPr/>
          </a:p>
          <a:p>
            <a:pPr indent="-355600" lvl="0" marL="457200" rtl="0" algn="l">
              <a:lnSpc>
                <a:spcPct val="100000"/>
              </a:lnSpc>
              <a:spcBef>
                <a:spcPts val="1000"/>
              </a:spcBef>
              <a:spcAft>
                <a:spcPts val="0"/>
              </a:spcAft>
              <a:buSzPts val="2000"/>
              <a:buChar char="•"/>
            </a:pPr>
            <a:r>
              <a:rPr lang="en-US" u="sng">
                <a:solidFill>
                  <a:schemeClr val="hlink"/>
                </a:solidFill>
                <a:highlight>
                  <a:srgbClr val="FFFFFF"/>
                </a:highlight>
                <a:hlinkClick r:id="rId4"/>
              </a:rPr>
              <a:t>EU General Data Protection Regulation (GDPR) </a:t>
            </a:r>
            <a:endParaRPr>
              <a:solidFill>
                <a:srgbClr val="181818"/>
              </a:solidFill>
              <a:highlight>
                <a:srgbClr val="FFFFFF"/>
              </a:highlight>
            </a:endParaRPr>
          </a:p>
          <a:p>
            <a:pPr indent="-355600" lvl="1" marL="914400" rtl="0" algn="l">
              <a:lnSpc>
                <a:spcPct val="100000"/>
              </a:lnSpc>
              <a:spcBef>
                <a:spcPts val="1000"/>
              </a:spcBef>
              <a:spcAft>
                <a:spcPts val="0"/>
              </a:spcAft>
              <a:buClr>
                <a:srgbClr val="181818"/>
              </a:buClr>
              <a:buSzPts val="2000"/>
              <a:buChar char="−"/>
            </a:pPr>
            <a:r>
              <a:rPr lang="en-US">
                <a:solidFill>
                  <a:srgbClr val="181818"/>
                </a:solidFill>
                <a:highlight>
                  <a:srgbClr val="FFFFFF"/>
                </a:highlight>
              </a:rPr>
              <a:t>follows citizens regardless of what country they are in and who is collecting data</a:t>
            </a:r>
            <a:endParaRPr>
              <a:solidFill>
                <a:srgbClr val="181818"/>
              </a:solidFill>
              <a:highlight>
                <a:srgbClr val="FFFFFF"/>
              </a:highlight>
            </a:endParaRPr>
          </a:p>
          <a:p>
            <a:pPr indent="-355600" lvl="0" marL="457200" rtl="0" algn="l">
              <a:lnSpc>
                <a:spcPct val="100000"/>
              </a:lnSpc>
              <a:spcBef>
                <a:spcPts val="1000"/>
              </a:spcBef>
              <a:spcAft>
                <a:spcPts val="0"/>
              </a:spcAft>
              <a:buClr>
                <a:srgbClr val="181818"/>
              </a:buClr>
              <a:buSzPts val="2000"/>
              <a:buFont typeface="Calibri"/>
              <a:buChar char="•"/>
            </a:pPr>
            <a:r>
              <a:rPr lang="en-US" u="sng">
                <a:solidFill>
                  <a:schemeClr val="hlink"/>
                </a:solidFill>
                <a:highlight>
                  <a:schemeClr val="lt1"/>
                </a:highlight>
                <a:hlinkClick r:id="rId5"/>
              </a:rPr>
              <a:t>EU Digital Identity</a:t>
            </a:r>
            <a:r>
              <a:rPr lang="en-US">
                <a:solidFill>
                  <a:srgbClr val="181818"/>
                </a:solidFill>
                <a:highlight>
                  <a:schemeClr val="lt1"/>
                </a:highlight>
              </a:rPr>
              <a:t> - </a:t>
            </a:r>
            <a:r>
              <a:rPr lang="en-US" u="sng">
                <a:solidFill>
                  <a:schemeClr val="hlink"/>
                </a:solidFill>
                <a:highlight>
                  <a:schemeClr val="lt1"/>
                </a:highlight>
                <a:hlinkClick r:id="rId6"/>
              </a:rPr>
              <a:t>Self Sovereign Identity</a:t>
            </a:r>
            <a:r>
              <a:rPr lang="en-US">
                <a:solidFill>
                  <a:srgbClr val="181818"/>
                </a:solidFill>
                <a:highlight>
                  <a:schemeClr val="lt1"/>
                </a:highlight>
              </a:rPr>
              <a:t> (SSI)</a:t>
            </a:r>
            <a:endParaRPr>
              <a:solidFill>
                <a:srgbClr val="181818"/>
              </a:solidFill>
              <a:highlight>
                <a:schemeClr val="lt1"/>
              </a:highlight>
            </a:endParaRPr>
          </a:p>
          <a:p>
            <a:pPr indent="-355600" lvl="1" marL="914400" rtl="0" algn="l">
              <a:lnSpc>
                <a:spcPct val="100000"/>
              </a:lnSpc>
              <a:spcBef>
                <a:spcPts val="1000"/>
              </a:spcBef>
              <a:spcAft>
                <a:spcPts val="1000"/>
              </a:spcAft>
              <a:buClr>
                <a:srgbClr val="181818"/>
              </a:buClr>
              <a:buSzPts val="2000"/>
              <a:buChar char="−"/>
            </a:pPr>
            <a:r>
              <a:rPr lang="en-US">
                <a:solidFill>
                  <a:srgbClr val="181818"/>
                </a:solidFill>
                <a:highlight>
                  <a:schemeClr val="lt1"/>
                </a:highlight>
              </a:rPr>
              <a:t>Lower cost, increased security, empowers individuals, creates interoperability instead of silos </a:t>
            </a:r>
            <a:endParaRPr/>
          </a:p>
        </p:txBody>
      </p:sp>
      <p:sp>
        <p:nvSpPr>
          <p:cNvPr id="327" name="Google Shape;327;g2f19be409dd_0_0"/>
          <p:cNvSpPr txBox="1"/>
          <p:nvPr>
            <p:ph type="title"/>
          </p:nvPr>
        </p:nvSpPr>
        <p:spPr>
          <a:xfrm>
            <a:off x="354724" y="365125"/>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Building an Interoperable Ecosystem: EU</a:t>
            </a:r>
            <a:endParaRPr/>
          </a:p>
        </p:txBody>
      </p:sp>
      <p:sp>
        <p:nvSpPr>
          <p:cNvPr id="328" name="Google Shape;328;g2f19be409dd_0_0"/>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329" name="Google Shape;329;g2f19be409dd_0_0"/>
          <p:cNvSpPr txBox="1"/>
          <p:nvPr/>
        </p:nvSpPr>
        <p:spPr>
          <a:xfrm>
            <a:off x="694075" y="5382625"/>
            <a:ext cx="10927800" cy="800400"/>
          </a:xfrm>
          <a:prstGeom prst="rect">
            <a:avLst/>
          </a:prstGeom>
          <a:no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1300"/>
              </a:spcBef>
              <a:spcAft>
                <a:spcPts val="0"/>
              </a:spcAft>
              <a:buClr>
                <a:schemeClr val="dk1"/>
              </a:buClr>
              <a:buSzPts val="2000"/>
              <a:buFont typeface="Arial"/>
              <a:buNone/>
            </a:pPr>
            <a:r>
              <a:rPr lang="en-US" sz="2000">
                <a:solidFill>
                  <a:schemeClr val="dk1"/>
                </a:solidFill>
                <a:latin typeface="Calibri"/>
                <a:ea typeface="Calibri"/>
                <a:cs typeface="Calibri"/>
                <a:sym typeface="Calibri"/>
              </a:rPr>
              <a:t>Selling connected vehicles in the EU requires clear informed consent, SSI-based authentication, </a:t>
            </a:r>
            <a:br>
              <a:rPr lang="en-US" sz="2000">
                <a:solidFill>
                  <a:schemeClr val="dk1"/>
                </a:solidFill>
                <a:latin typeface="Calibri"/>
                <a:ea typeface="Calibri"/>
                <a:cs typeface="Calibri"/>
                <a:sym typeface="Calibri"/>
              </a:rPr>
            </a:br>
            <a:r>
              <a:rPr lang="en-US" sz="2000">
                <a:solidFill>
                  <a:schemeClr val="dk1"/>
                </a:solidFill>
                <a:latin typeface="Calibri"/>
                <a:ea typeface="Calibri"/>
                <a:cs typeface="Calibri"/>
                <a:sym typeface="Calibri"/>
              </a:rPr>
              <a:t>and user-controlled third-party data access</a:t>
            </a:r>
            <a:endParaRPr sz="24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g1f8064de7f6_0_35"/>
          <p:cNvSpPr txBox="1"/>
          <p:nvPr>
            <p:ph type="title"/>
          </p:nvPr>
        </p:nvSpPr>
        <p:spPr>
          <a:xfrm>
            <a:off x="354724" y="365125"/>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Agenda</a:t>
            </a:r>
            <a:endParaRPr/>
          </a:p>
        </p:txBody>
      </p:sp>
      <p:sp>
        <p:nvSpPr>
          <p:cNvPr id="107" name="Google Shape;107;g1f8064de7f6_0_35"/>
          <p:cNvSpPr txBox="1"/>
          <p:nvPr>
            <p:ph idx="1" type="body"/>
          </p:nvPr>
        </p:nvSpPr>
        <p:spPr>
          <a:xfrm>
            <a:off x="1584225" y="2115525"/>
            <a:ext cx="8100600" cy="3680100"/>
          </a:xfrm>
          <a:prstGeom prst="rect">
            <a:avLst/>
          </a:prstGeom>
          <a:noFill/>
          <a:ln>
            <a:noFill/>
          </a:ln>
        </p:spPr>
        <p:txBody>
          <a:bodyPr anchorCtr="0" anchor="t" bIns="45700" lIns="91425" spcFirstLastPara="1" rIns="91425" wrap="square" tIns="45700">
            <a:normAutofit/>
          </a:bodyPr>
          <a:lstStyle/>
          <a:p>
            <a:pPr indent="-355600" lvl="0" marL="457200" rtl="0" algn="l">
              <a:lnSpc>
                <a:spcPct val="90000"/>
              </a:lnSpc>
              <a:spcBef>
                <a:spcPts val="0"/>
              </a:spcBef>
              <a:spcAft>
                <a:spcPts val="0"/>
              </a:spcAft>
              <a:buSzPts val="2000"/>
              <a:buChar char="•"/>
            </a:pPr>
            <a:r>
              <a:rPr lang="en-US"/>
              <a:t>State of the Industry</a:t>
            </a:r>
            <a:endParaRPr/>
          </a:p>
          <a:p>
            <a:pPr indent="-355600" lvl="0" marL="457200" rtl="0" algn="l">
              <a:lnSpc>
                <a:spcPct val="90000"/>
              </a:lnSpc>
              <a:spcBef>
                <a:spcPts val="0"/>
              </a:spcBef>
              <a:spcAft>
                <a:spcPts val="0"/>
              </a:spcAft>
              <a:buSzPts val="2000"/>
              <a:buChar char="•"/>
            </a:pPr>
            <a:r>
              <a:rPr lang="en-US"/>
              <a:t>Liabilities and issues with current approach</a:t>
            </a:r>
            <a:endParaRPr/>
          </a:p>
          <a:p>
            <a:pPr indent="-355600" lvl="0" marL="457200" rtl="0" algn="l">
              <a:lnSpc>
                <a:spcPct val="90000"/>
              </a:lnSpc>
              <a:spcBef>
                <a:spcPts val="1000"/>
              </a:spcBef>
              <a:spcAft>
                <a:spcPts val="0"/>
              </a:spcAft>
              <a:buSzPts val="2000"/>
              <a:buChar char="•"/>
            </a:pPr>
            <a:r>
              <a:rPr lang="en-US"/>
              <a:t>Importance of Privacy and User Data Rights</a:t>
            </a:r>
            <a:endParaRPr/>
          </a:p>
          <a:p>
            <a:pPr indent="-355600" lvl="0" marL="457200" rtl="0" algn="l">
              <a:lnSpc>
                <a:spcPct val="90000"/>
              </a:lnSpc>
              <a:spcBef>
                <a:spcPts val="1000"/>
              </a:spcBef>
              <a:spcAft>
                <a:spcPts val="0"/>
              </a:spcAft>
              <a:buSzPts val="2000"/>
              <a:buChar char="•"/>
            </a:pPr>
            <a:r>
              <a:rPr lang="en-US"/>
              <a:t>Relevant laws and regulations</a:t>
            </a:r>
            <a:endParaRPr/>
          </a:p>
          <a:p>
            <a:pPr indent="-355600" lvl="0" marL="457200" rtl="0" algn="l">
              <a:lnSpc>
                <a:spcPct val="90000"/>
              </a:lnSpc>
              <a:spcBef>
                <a:spcPts val="1000"/>
              </a:spcBef>
              <a:spcAft>
                <a:spcPts val="0"/>
              </a:spcAft>
              <a:buSzPts val="2000"/>
              <a:buChar char="•"/>
            </a:pPr>
            <a:r>
              <a:rPr lang="en-US"/>
              <a:t>Importance of accurate and beyond the car personal data</a:t>
            </a:r>
            <a:endParaRPr/>
          </a:p>
          <a:p>
            <a:pPr indent="-355600" lvl="0" marL="457200" rtl="0" algn="l">
              <a:lnSpc>
                <a:spcPct val="90000"/>
              </a:lnSpc>
              <a:spcBef>
                <a:spcPts val="1000"/>
              </a:spcBef>
              <a:spcAft>
                <a:spcPts val="0"/>
              </a:spcAft>
              <a:buSzPts val="2000"/>
              <a:buChar char="•"/>
            </a:pPr>
            <a:r>
              <a:rPr lang="en-US"/>
              <a:t>Design goals </a:t>
            </a:r>
            <a:endParaRPr/>
          </a:p>
          <a:p>
            <a:pPr indent="-355600" lvl="0" marL="457200" rtl="0" algn="l">
              <a:lnSpc>
                <a:spcPct val="90000"/>
              </a:lnSpc>
              <a:spcBef>
                <a:spcPts val="1000"/>
              </a:spcBef>
              <a:spcAft>
                <a:spcPts val="0"/>
              </a:spcAft>
              <a:buSzPts val="2000"/>
              <a:buChar char="•"/>
            </a:pPr>
            <a:r>
              <a:rPr lang="en-US"/>
              <a:t>Benefits to separation of roles</a:t>
            </a:r>
            <a:endParaRPr/>
          </a:p>
          <a:p>
            <a:pPr indent="-355600" lvl="0" marL="457200" rtl="0" algn="l">
              <a:lnSpc>
                <a:spcPct val="90000"/>
              </a:lnSpc>
              <a:spcBef>
                <a:spcPts val="1000"/>
              </a:spcBef>
              <a:spcAft>
                <a:spcPts val="1000"/>
              </a:spcAft>
              <a:buSzPts val="2000"/>
              <a:buChar char="•"/>
            </a:pPr>
            <a:r>
              <a:rPr lang="en-US"/>
              <a:t>Possible Information Architectures </a:t>
            </a:r>
            <a:endParaRPr/>
          </a:p>
        </p:txBody>
      </p:sp>
      <p:sp>
        <p:nvSpPr>
          <p:cNvPr id="108" name="Google Shape;108;g1f8064de7f6_0_35"/>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109" name="Google Shape;109;g1f8064de7f6_0_35"/>
          <p:cNvSpPr txBox="1"/>
          <p:nvPr/>
        </p:nvSpPr>
        <p:spPr>
          <a:xfrm>
            <a:off x="928100" y="1120775"/>
            <a:ext cx="92907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2200">
                <a:solidFill>
                  <a:schemeClr val="dk1"/>
                </a:solidFill>
                <a:latin typeface="Calibri"/>
                <a:ea typeface="Calibri"/>
                <a:cs typeface="Calibri"/>
                <a:sym typeface="Calibri"/>
              </a:rPr>
              <a:t>Open discussion on what is needed to enable automotive as a cohesive, cross industry ecosystem, empowering end users and enabling services</a:t>
            </a:r>
            <a:endParaRPr sz="22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The Unsustainable State of the Industry</a:t>
            </a:r>
            <a:endParaRPr/>
          </a:p>
        </p:txBody>
      </p:sp>
      <p:sp>
        <p:nvSpPr>
          <p:cNvPr id="115" name="Google Shape;115;p2"/>
          <p:cNvSpPr txBox="1"/>
          <p:nvPr>
            <p:ph idx="1" type="body"/>
          </p:nvPr>
        </p:nvSpPr>
        <p:spPr>
          <a:xfrm>
            <a:off x="4005325" y="1052375"/>
            <a:ext cx="7440300" cy="5092800"/>
          </a:xfrm>
          <a:prstGeom prst="rect">
            <a:avLst/>
          </a:prstGeom>
          <a:noFill/>
          <a:ln>
            <a:noFill/>
          </a:ln>
        </p:spPr>
        <p:txBody>
          <a:bodyPr anchorCtr="0" anchor="t" bIns="45700" lIns="91425" spcFirstLastPara="1" rIns="91425" wrap="square" tIns="45700">
            <a:normAutofit fontScale="77500" lnSpcReduction="10000"/>
          </a:bodyPr>
          <a:lstStyle/>
          <a:p>
            <a:pPr indent="-327025" lvl="0" marL="457200" rtl="0" algn="l">
              <a:lnSpc>
                <a:spcPct val="115000"/>
              </a:lnSpc>
              <a:spcBef>
                <a:spcPts val="0"/>
              </a:spcBef>
              <a:spcAft>
                <a:spcPts val="0"/>
              </a:spcAft>
              <a:buSzPct val="100000"/>
              <a:buChar char="•"/>
            </a:pPr>
            <a:r>
              <a:rPr lang="en-US"/>
              <a:t>Silo approach - per OEM</a:t>
            </a:r>
            <a:endParaRPr/>
          </a:p>
          <a:p>
            <a:pPr indent="-327025" lvl="1" marL="914400" rtl="0" algn="l">
              <a:lnSpc>
                <a:spcPct val="115000"/>
              </a:lnSpc>
              <a:spcBef>
                <a:spcPts val="1000"/>
              </a:spcBef>
              <a:spcAft>
                <a:spcPts val="0"/>
              </a:spcAft>
              <a:buSzPct val="100000"/>
              <a:buChar char="−"/>
            </a:pPr>
            <a:r>
              <a:rPr lang="en-US"/>
              <a:t>No widespread interoperability only one off partnerships</a:t>
            </a:r>
            <a:endParaRPr/>
          </a:p>
          <a:p>
            <a:pPr indent="-327025" lvl="1" marL="914400" rtl="0" algn="l">
              <a:lnSpc>
                <a:spcPct val="115000"/>
              </a:lnSpc>
              <a:spcBef>
                <a:spcPts val="1000"/>
              </a:spcBef>
              <a:spcAft>
                <a:spcPts val="0"/>
              </a:spcAft>
              <a:buSzPct val="100000"/>
              <a:buChar char="−"/>
            </a:pPr>
            <a:r>
              <a:rPr lang="en-US"/>
              <a:t>No consistent data model</a:t>
            </a:r>
            <a:endParaRPr/>
          </a:p>
          <a:p>
            <a:pPr indent="-327025" lvl="1" marL="914400" rtl="0" algn="l">
              <a:lnSpc>
                <a:spcPct val="115000"/>
              </a:lnSpc>
              <a:spcBef>
                <a:spcPts val="1000"/>
              </a:spcBef>
              <a:spcAft>
                <a:spcPts val="0"/>
              </a:spcAft>
              <a:buSzPct val="100000"/>
              <a:buChar char="−"/>
            </a:pPr>
            <a:r>
              <a:rPr lang="en-US"/>
              <a:t>No consistent privacy &amp; consent model</a:t>
            </a:r>
            <a:endParaRPr/>
          </a:p>
          <a:p>
            <a:pPr indent="-327025" lvl="1" marL="914400" rtl="0" algn="l">
              <a:lnSpc>
                <a:spcPct val="115000"/>
              </a:lnSpc>
              <a:spcBef>
                <a:spcPts val="1000"/>
              </a:spcBef>
              <a:spcAft>
                <a:spcPts val="0"/>
              </a:spcAft>
              <a:buSzPct val="100000"/>
              <a:buChar char="−"/>
            </a:pPr>
            <a:r>
              <a:rPr lang="en-US"/>
              <a:t>Mismatched protocols</a:t>
            </a:r>
            <a:endParaRPr/>
          </a:p>
          <a:p>
            <a:pPr indent="-327025" lvl="1" marL="914400" rtl="0" algn="l">
              <a:lnSpc>
                <a:spcPct val="115000"/>
              </a:lnSpc>
              <a:spcBef>
                <a:spcPts val="1000"/>
              </a:spcBef>
              <a:spcAft>
                <a:spcPts val="0"/>
              </a:spcAft>
              <a:buSzPct val="100000"/>
              <a:buChar char="−"/>
            </a:pPr>
            <a:r>
              <a:rPr lang="en-US"/>
              <a:t>Lack of portability for vehicle owner, driver, passengers and service providers</a:t>
            </a:r>
            <a:endParaRPr/>
          </a:p>
          <a:p>
            <a:pPr indent="-327025" lvl="1" marL="914400" rtl="0" algn="l">
              <a:lnSpc>
                <a:spcPct val="115000"/>
              </a:lnSpc>
              <a:spcBef>
                <a:spcPts val="1000"/>
              </a:spcBef>
              <a:spcAft>
                <a:spcPts val="0"/>
              </a:spcAft>
              <a:buSzPct val="100000"/>
              <a:buChar char="−"/>
            </a:pPr>
            <a:r>
              <a:rPr lang="en-US"/>
              <a:t>Lack of transparency to vehicle owner, driver, passengers</a:t>
            </a:r>
            <a:endParaRPr/>
          </a:p>
          <a:p>
            <a:pPr indent="-327025" lvl="1" marL="914400" rtl="0" algn="l">
              <a:lnSpc>
                <a:spcPct val="115000"/>
              </a:lnSpc>
              <a:spcBef>
                <a:spcPts val="1000"/>
              </a:spcBef>
              <a:spcAft>
                <a:spcPts val="0"/>
              </a:spcAft>
              <a:buSzPct val="100000"/>
              <a:buChar char="−"/>
            </a:pPr>
            <a:r>
              <a:rPr lang="en-US"/>
              <a:t>In North America usually consent buried in initial purchase agreement, in EU often consent required per drive</a:t>
            </a:r>
            <a:endParaRPr/>
          </a:p>
          <a:p>
            <a:pPr indent="-327025" lvl="1" marL="914400" rtl="0" algn="l">
              <a:lnSpc>
                <a:spcPct val="115000"/>
              </a:lnSpc>
              <a:spcBef>
                <a:spcPts val="1000"/>
              </a:spcBef>
              <a:spcAft>
                <a:spcPts val="0"/>
              </a:spcAft>
              <a:buSzPct val="100000"/>
              <a:buChar char="−"/>
            </a:pPr>
            <a:r>
              <a:rPr lang="en-US"/>
              <a:t>Inability or unwillingness to make individual exceptions</a:t>
            </a:r>
            <a:endParaRPr/>
          </a:p>
          <a:p>
            <a:pPr indent="-327025" lvl="0" marL="457200" rtl="0" algn="l">
              <a:lnSpc>
                <a:spcPct val="115000"/>
              </a:lnSpc>
              <a:spcBef>
                <a:spcPts val="1000"/>
              </a:spcBef>
              <a:spcAft>
                <a:spcPts val="0"/>
              </a:spcAft>
              <a:buSzPct val="100000"/>
              <a:buChar char="•"/>
            </a:pPr>
            <a:r>
              <a:rPr lang="en-US"/>
              <a:t>Consent for data collection either missing, blanket default with notice only or OEM specific, turning silo into a tower  </a:t>
            </a:r>
            <a:endParaRPr/>
          </a:p>
          <a:p>
            <a:pPr indent="-327025" lvl="0" marL="457200" rtl="0" algn="l">
              <a:lnSpc>
                <a:spcPct val="115000"/>
              </a:lnSpc>
              <a:spcBef>
                <a:spcPts val="1000"/>
              </a:spcBef>
              <a:spcAft>
                <a:spcPts val="0"/>
              </a:spcAft>
              <a:buSzPct val="100000"/>
              <a:buChar char="•"/>
            </a:pPr>
            <a:r>
              <a:rPr lang="en-US"/>
              <a:t>Often poor user experience and limited services</a:t>
            </a:r>
            <a:r>
              <a:rPr lang="en-US">
                <a:extLst>
                  <a:ext uri="http://customooxmlschemas.google.com/">
                    <go:slidesCustomData xmlns:go="http://customooxmlschemas.google.com/" textRoundtripDataId="0"/>
                  </a:ext>
                </a:extLst>
              </a:rPr>
              <a:t>*</a:t>
            </a:r>
            <a:endParaRPr/>
          </a:p>
          <a:p>
            <a:pPr indent="-327025" lvl="0" marL="457200" rtl="0" algn="l">
              <a:lnSpc>
                <a:spcPct val="115000"/>
              </a:lnSpc>
              <a:spcBef>
                <a:spcPts val="1000"/>
              </a:spcBef>
              <a:spcAft>
                <a:spcPts val="1000"/>
              </a:spcAft>
              <a:buSzPct val="100000"/>
              <a:buChar char="•"/>
            </a:pPr>
            <a:r>
              <a:rPr lang="en-US"/>
              <a:t>Smartphone (Android + iOS) as the main challengers</a:t>
            </a:r>
            <a:endParaRPr/>
          </a:p>
        </p:txBody>
      </p:sp>
      <p:sp>
        <p:nvSpPr>
          <p:cNvPr id="116" name="Google Shape;116;p2"/>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pic>
        <p:nvPicPr>
          <p:cNvPr id="117" name="Google Shape;117;p2"/>
          <p:cNvPicPr preferRelativeResize="0"/>
          <p:nvPr/>
        </p:nvPicPr>
        <p:blipFill rotWithShape="1">
          <a:blip r:embed="rId3">
            <a:alphaModFix/>
          </a:blip>
          <a:srcRect b="11288" l="0" r="0" t="10316"/>
          <a:stretch/>
        </p:blipFill>
        <p:spPr>
          <a:xfrm>
            <a:off x="0" y="2257025"/>
            <a:ext cx="3779950" cy="23439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g2ffd77f64a2_0_24"/>
          <p:cNvSpPr txBox="1"/>
          <p:nvPr>
            <p:ph type="title"/>
          </p:nvPr>
        </p:nvSpPr>
        <p:spPr>
          <a:xfrm>
            <a:off x="354725" y="365125"/>
            <a:ext cx="9458100" cy="622800"/>
          </a:xfrm>
          <a:prstGeom prst="rect">
            <a:avLst/>
          </a:prstGeom>
          <a:noFill/>
          <a:ln>
            <a:noFill/>
          </a:ln>
        </p:spPr>
        <p:txBody>
          <a:bodyPr anchorCtr="0" anchor="t" bIns="45700" lIns="91425" spcFirstLastPara="1" rIns="91425" wrap="square" tIns="45700">
            <a:normAutofit fontScale="90000"/>
          </a:bodyPr>
          <a:lstStyle/>
          <a:p>
            <a:pPr indent="0" lvl="0" marL="0" rtl="0" algn="l">
              <a:spcBef>
                <a:spcPts val="0"/>
              </a:spcBef>
              <a:spcAft>
                <a:spcPts val="0"/>
              </a:spcAft>
              <a:buClr>
                <a:schemeClr val="dk1"/>
              </a:buClr>
              <a:buSzPct val="100000"/>
              <a:buFont typeface="Calibri"/>
              <a:buNone/>
            </a:pPr>
            <a:r>
              <a:rPr lang="en-US"/>
              <a:t>Creating a Trusted Digital Experience: Enhancing UX through Safety, Security, and Privacy</a:t>
            </a:r>
            <a:endParaRPr/>
          </a:p>
          <a:p>
            <a:pPr indent="0" lvl="0" marL="0" rtl="0" algn="l">
              <a:lnSpc>
                <a:spcPct val="90000"/>
              </a:lnSpc>
              <a:spcBef>
                <a:spcPts val="0"/>
              </a:spcBef>
              <a:spcAft>
                <a:spcPts val="0"/>
              </a:spcAft>
              <a:buClr>
                <a:schemeClr val="dk1"/>
              </a:buClr>
              <a:buSzPct val="100000"/>
              <a:buFont typeface="Calibri"/>
              <a:buNone/>
            </a:pPr>
            <a:r>
              <a:t/>
            </a:r>
            <a:endParaRPr/>
          </a:p>
        </p:txBody>
      </p:sp>
      <p:cxnSp>
        <p:nvCxnSpPr>
          <p:cNvPr id="123" name="Google Shape;123;g2ffd77f64a2_0_24"/>
          <p:cNvCxnSpPr/>
          <p:nvPr/>
        </p:nvCxnSpPr>
        <p:spPr>
          <a:xfrm rot="10800000">
            <a:off x="4899625" y="1763275"/>
            <a:ext cx="0" cy="4097100"/>
          </a:xfrm>
          <a:prstGeom prst="straightConnector1">
            <a:avLst/>
          </a:prstGeom>
          <a:noFill/>
          <a:ln cap="flat" cmpd="sng" w="9525">
            <a:solidFill>
              <a:schemeClr val="dk2"/>
            </a:solidFill>
            <a:prstDash val="solid"/>
            <a:round/>
            <a:headEnd len="med" w="med" type="none"/>
            <a:tailEnd len="med" w="med" type="triangle"/>
          </a:ln>
        </p:spPr>
      </p:cxnSp>
      <p:cxnSp>
        <p:nvCxnSpPr>
          <p:cNvPr id="124" name="Google Shape;124;g2ffd77f64a2_0_24"/>
          <p:cNvCxnSpPr/>
          <p:nvPr/>
        </p:nvCxnSpPr>
        <p:spPr>
          <a:xfrm>
            <a:off x="4899625" y="5859750"/>
            <a:ext cx="4558800" cy="0"/>
          </a:xfrm>
          <a:prstGeom prst="straightConnector1">
            <a:avLst/>
          </a:prstGeom>
          <a:noFill/>
          <a:ln cap="flat" cmpd="sng" w="9525">
            <a:solidFill>
              <a:schemeClr val="dk2"/>
            </a:solidFill>
            <a:prstDash val="solid"/>
            <a:round/>
            <a:headEnd len="med" w="med" type="none"/>
            <a:tailEnd len="med" w="med" type="triangle"/>
          </a:ln>
        </p:spPr>
      </p:cxnSp>
      <p:sp>
        <p:nvSpPr>
          <p:cNvPr id="125" name="Google Shape;125;g2ffd77f64a2_0_24"/>
          <p:cNvSpPr txBox="1"/>
          <p:nvPr/>
        </p:nvSpPr>
        <p:spPr>
          <a:xfrm>
            <a:off x="6592075" y="5808975"/>
            <a:ext cx="330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a:solidFill>
                  <a:schemeClr val="dk1"/>
                </a:solidFill>
                <a:latin typeface="Helvetica Neue"/>
                <a:ea typeface="Helvetica Neue"/>
                <a:cs typeface="Helvetica Neue"/>
                <a:sym typeface="Helvetica Neue"/>
              </a:rPr>
              <a:t>Digital Trust</a:t>
            </a:r>
            <a:endParaRPr b="1">
              <a:solidFill>
                <a:schemeClr val="dk1"/>
              </a:solidFill>
              <a:latin typeface="Helvetica Neue"/>
              <a:ea typeface="Helvetica Neue"/>
              <a:cs typeface="Helvetica Neue"/>
              <a:sym typeface="Helvetica Neue"/>
            </a:endParaRPr>
          </a:p>
        </p:txBody>
      </p:sp>
      <p:sp>
        <p:nvSpPr>
          <p:cNvPr id="126" name="Google Shape;126;g2ffd77f64a2_0_24"/>
          <p:cNvSpPr txBox="1"/>
          <p:nvPr/>
        </p:nvSpPr>
        <p:spPr>
          <a:xfrm rot="-5400000">
            <a:off x="3835650" y="3516900"/>
            <a:ext cx="1673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a:solidFill>
                  <a:schemeClr val="dk1"/>
                </a:solidFill>
                <a:latin typeface="Helvetica Neue"/>
                <a:ea typeface="Helvetica Neue"/>
                <a:cs typeface="Helvetica Neue"/>
                <a:sym typeface="Helvetica Neue"/>
              </a:rPr>
              <a:t>Usability &amp; UX</a:t>
            </a:r>
            <a:endParaRPr b="1">
              <a:solidFill>
                <a:schemeClr val="dk1"/>
              </a:solidFill>
              <a:latin typeface="Helvetica Neue"/>
              <a:ea typeface="Helvetica Neue"/>
              <a:cs typeface="Helvetica Neue"/>
              <a:sym typeface="Helvetica Neue"/>
            </a:endParaRPr>
          </a:p>
        </p:txBody>
      </p:sp>
      <p:sp>
        <p:nvSpPr>
          <p:cNvPr id="127" name="Google Shape;127;g2ffd77f64a2_0_24"/>
          <p:cNvSpPr txBox="1"/>
          <p:nvPr/>
        </p:nvSpPr>
        <p:spPr>
          <a:xfrm>
            <a:off x="4388850" y="1763275"/>
            <a:ext cx="56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elvetica Neue Light"/>
                <a:ea typeface="Helvetica Neue Light"/>
                <a:cs typeface="Helvetica Neue Light"/>
                <a:sym typeface="Helvetica Neue Light"/>
              </a:rPr>
              <a:t>High</a:t>
            </a:r>
            <a:endParaRPr>
              <a:solidFill>
                <a:schemeClr val="dk1"/>
              </a:solidFill>
              <a:latin typeface="Helvetica Neue Light"/>
              <a:ea typeface="Helvetica Neue Light"/>
              <a:cs typeface="Helvetica Neue Light"/>
              <a:sym typeface="Helvetica Neue Light"/>
            </a:endParaRPr>
          </a:p>
        </p:txBody>
      </p:sp>
      <p:sp>
        <p:nvSpPr>
          <p:cNvPr id="128" name="Google Shape;128;g2ffd77f64a2_0_24"/>
          <p:cNvSpPr txBox="1"/>
          <p:nvPr/>
        </p:nvSpPr>
        <p:spPr>
          <a:xfrm>
            <a:off x="8972425" y="5859750"/>
            <a:ext cx="56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elvetica Neue Light"/>
                <a:ea typeface="Helvetica Neue Light"/>
                <a:cs typeface="Helvetica Neue Light"/>
                <a:sym typeface="Helvetica Neue Light"/>
              </a:rPr>
              <a:t>High</a:t>
            </a:r>
            <a:endParaRPr>
              <a:solidFill>
                <a:schemeClr val="dk1"/>
              </a:solidFill>
              <a:latin typeface="Helvetica Neue Light"/>
              <a:ea typeface="Helvetica Neue Light"/>
              <a:cs typeface="Helvetica Neue Light"/>
              <a:sym typeface="Helvetica Neue Light"/>
            </a:endParaRPr>
          </a:p>
        </p:txBody>
      </p:sp>
      <p:sp>
        <p:nvSpPr>
          <p:cNvPr id="129" name="Google Shape;129;g2ffd77f64a2_0_24"/>
          <p:cNvSpPr txBox="1"/>
          <p:nvPr/>
        </p:nvSpPr>
        <p:spPr>
          <a:xfrm>
            <a:off x="4924875" y="5859750"/>
            <a:ext cx="56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elvetica Neue Light"/>
                <a:ea typeface="Helvetica Neue Light"/>
                <a:cs typeface="Helvetica Neue Light"/>
                <a:sym typeface="Helvetica Neue Light"/>
              </a:rPr>
              <a:t>Low</a:t>
            </a:r>
            <a:endParaRPr>
              <a:solidFill>
                <a:schemeClr val="dk1"/>
              </a:solidFill>
              <a:latin typeface="Helvetica Neue Light"/>
              <a:ea typeface="Helvetica Neue Light"/>
              <a:cs typeface="Helvetica Neue Light"/>
              <a:sym typeface="Helvetica Neue Light"/>
            </a:endParaRPr>
          </a:p>
        </p:txBody>
      </p:sp>
      <p:sp>
        <p:nvSpPr>
          <p:cNvPr id="130" name="Google Shape;130;g2ffd77f64a2_0_24"/>
          <p:cNvSpPr txBox="1"/>
          <p:nvPr/>
        </p:nvSpPr>
        <p:spPr>
          <a:xfrm>
            <a:off x="4415875" y="5460175"/>
            <a:ext cx="56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elvetica Neue Light"/>
                <a:ea typeface="Helvetica Neue Light"/>
                <a:cs typeface="Helvetica Neue Light"/>
                <a:sym typeface="Helvetica Neue Light"/>
              </a:rPr>
              <a:t>Low</a:t>
            </a:r>
            <a:endParaRPr>
              <a:solidFill>
                <a:schemeClr val="dk1"/>
              </a:solidFill>
              <a:latin typeface="Helvetica Neue Light"/>
              <a:ea typeface="Helvetica Neue Light"/>
              <a:cs typeface="Helvetica Neue Light"/>
              <a:sym typeface="Helvetica Neue Light"/>
            </a:endParaRPr>
          </a:p>
        </p:txBody>
      </p:sp>
      <p:sp>
        <p:nvSpPr>
          <p:cNvPr id="131" name="Google Shape;131;g2ffd77f64a2_0_24"/>
          <p:cNvSpPr/>
          <p:nvPr/>
        </p:nvSpPr>
        <p:spPr>
          <a:xfrm>
            <a:off x="5054400" y="1763275"/>
            <a:ext cx="4207500" cy="3957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32" name="Google Shape;132;g2ffd77f64a2_0_24"/>
          <p:cNvSpPr txBox="1"/>
          <p:nvPr/>
        </p:nvSpPr>
        <p:spPr>
          <a:xfrm>
            <a:off x="6141300" y="1223900"/>
            <a:ext cx="2033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elvetica Neue Light"/>
                <a:ea typeface="Helvetica Neue Light"/>
                <a:cs typeface="Helvetica Neue Light"/>
                <a:sym typeface="Helvetica Neue Light"/>
              </a:rPr>
              <a:t>Apps &amp; Services Space</a:t>
            </a:r>
            <a:endParaRPr>
              <a:solidFill>
                <a:schemeClr val="dk1"/>
              </a:solidFill>
              <a:latin typeface="Helvetica Neue Light"/>
              <a:ea typeface="Helvetica Neue Light"/>
              <a:cs typeface="Helvetica Neue Light"/>
              <a:sym typeface="Helvetica Neue Light"/>
            </a:endParaRPr>
          </a:p>
        </p:txBody>
      </p:sp>
      <p:cxnSp>
        <p:nvCxnSpPr>
          <p:cNvPr id="133" name="Google Shape;133;g2ffd77f64a2_0_24"/>
          <p:cNvCxnSpPr>
            <a:stCxn id="131" idx="2"/>
            <a:endCxn id="131" idx="0"/>
          </p:cNvCxnSpPr>
          <p:nvPr/>
        </p:nvCxnSpPr>
        <p:spPr>
          <a:xfrm rot="10800000">
            <a:off x="7158150" y="1763275"/>
            <a:ext cx="0" cy="3957300"/>
          </a:xfrm>
          <a:prstGeom prst="straightConnector1">
            <a:avLst/>
          </a:prstGeom>
          <a:noFill/>
          <a:ln cap="flat" cmpd="sng" w="9525">
            <a:solidFill>
              <a:schemeClr val="dk2"/>
            </a:solidFill>
            <a:prstDash val="solid"/>
            <a:round/>
            <a:headEnd len="med" w="med" type="none"/>
            <a:tailEnd len="med" w="med" type="none"/>
          </a:ln>
        </p:spPr>
      </p:cxnSp>
      <p:cxnSp>
        <p:nvCxnSpPr>
          <p:cNvPr id="134" name="Google Shape;134;g2ffd77f64a2_0_24"/>
          <p:cNvCxnSpPr>
            <a:stCxn id="131" idx="1"/>
            <a:endCxn id="131" idx="3"/>
          </p:cNvCxnSpPr>
          <p:nvPr/>
        </p:nvCxnSpPr>
        <p:spPr>
          <a:xfrm>
            <a:off x="5054400" y="3741925"/>
            <a:ext cx="4207500" cy="0"/>
          </a:xfrm>
          <a:prstGeom prst="straightConnector1">
            <a:avLst/>
          </a:prstGeom>
          <a:noFill/>
          <a:ln cap="flat" cmpd="sng" w="9525">
            <a:solidFill>
              <a:schemeClr val="dk2"/>
            </a:solidFill>
            <a:prstDash val="solid"/>
            <a:round/>
            <a:headEnd len="med" w="med" type="none"/>
            <a:tailEnd len="med" w="med" type="none"/>
          </a:ln>
        </p:spPr>
      </p:cxnSp>
      <p:sp>
        <p:nvSpPr>
          <p:cNvPr id="135" name="Google Shape;135;g2ffd77f64a2_0_24"/>
          <p:cNvSpPr txBox="1"/>
          <p:nvPr/>
        </p:nvSpPr>
        <p:spPr>
          <a:xfrm>
            <a:off x="6095550" y="3403225"/>
            <a:ext cx="1062600" cy="3387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US" sz="1000">
                <a:solidFill>
                  <a:schemeClr val="dk1"/>
                </a:solidFill>
                <a:latin typeface="Calibri"/>
                <a:ea typeface="Calibri"/>
                <a:cs typeface="Calibri"/>
                <a:sym typeface="Calibri"/>
              </a:rPr>
              <a:t>Quadrant I</a:t>
            </a:r>
            <a:endParaRPr sz="1000">
              <a:solidFill>
                <a:schemeClr val="dk1"/>
              </a:solidFill>
              <a:latin typeface="Calibri"/>
              <a:ea typeface="Calibri"/>
              <a:cs typeface="Calibri"/>
              <a:sym typeface="Calibri"/>
            </a:endParaRPr>
          </a:p>
        </p:txBody>
      </p:sp>
      <p:sp>
        <p:nvSpPr>
          <p:cNvPr id="136" name="Google Shape;136;g2ffd77f64a2_0_24"/>
          <p:cNvSpPr txBox="1"/>
          <p:nvPr/>
        </p:nvSpPr>
        <p:spPr>
          <a:xfrm>
            <a:off x="7158150" y="3386725"/>
            <a:ext cx="1062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000">
                <a:solidFill>
                  <a:schemeClr val="dk1"/>
                </a:solidFill>
                <a:latin typeface="Calibri"/>
                <a:ea typeface="Calibri"/>
                <a:cs typeface="Calibri"/>
                <a:sym typeface="Calibri"/>
              </a:rPr>
              <a:t>Quadrant II</a:t>
            </a:r>
            <a:endParaRPr sz="1000">
              <a:solidFill>
                <a:schemeClr val="dk1"/>
              </a:solidFill>
              <a:latin typeface="Calibri"/>
              <a:ea typeface="Calibri"/>
              <a:cs typeface="Calibri"/>
              <a:sym typeface="Calibri"/>
            </a:endParaRPr>
          </a:p>
        </p:txBody>
      </p:sp>
      <p:sp>
        <p:nvSpPr>
          <p:cNvPr id="137" name="Google Shape;137;g2ffd77f64a2_0_24"/>
          <p:cNvSpPr txBox="1"/>
          <p:nvPr/>
        </p:nvSpPr>
        <p:spPr>
          <a:xfrm>
            <a:off x="6095550" y="3741925"/>
            <a:ext cx="1062600" cy="3387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US" sz="1000">
                <a:solidFill>
                  <a:schemeClr val="dk1"/>
                </a:solidFill>
                <a:latin typeface="Calibri"/>
                <a:ea typeface="Calibri"/>
                <a:cs typeface="Calibri"/>
                <a:sym typeface="Calibri"/>
              </a:rPr>
              <a:t>Quadrant III</a:t>
            </a:r>
            <a:endParaRPr sz="1000">
              <a:solidFill>
                <a:schemeClr val="dk1"/>
              </a:solidFill>
              <a:latin typeface="Calibri"/>
              <a:ea typeface="Calibri"/>
              <a:cs typeface="Calibri"/>
              <a:sym typeface="Calibri"/>
            </a:endParaRPr>
          </a:p>
        </p:txBody>
      </p:sp>
      <p:sp>
        <p:nvSpPr>
          <p:cNvPr id="138" name="Google Shape;138;g2ffd77f64a2_0_24"/>
          <p:cNvSpPr txBox="1"/>
          <p:nvPr/>
        </p:nvSpPr>
        <p:spPr>
          <a:xfrm>
            <a:off x="7158150" y="3741925"/>
            <a:ext cx="1062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000">
                <a:solidFill>
                  <a:schemeClr val="dk1"/>
                </a:solidFill>
                <a:latin typeface="Calibri"/>
                <a:ea typeface="Calibri"/>
                <a:cs typeface="Calibri"/>
                <a:sym typeface="Calibri"/>
              </a:rPr>
              <a:t>Quadrant IV</a:t>
            </a:r>
            <a:endParaRPr sz="1000">
              <a:solidFill>
                <a:schemeClr val="dk1"/>
              </a:solidFill>
              <a:latin typeface="Calibri"/>
              <a:ea typeface="Calibri"/>
              <a:cs typeface="Calibri"/>
              <a:sym typeface="Calibri"/>
            </a:endParaRPr>
          </a:p>
        </p:txBody>
      </p:sp>
      <p:cxnSp>
        <p:nvCxnSpPr>
          <p:cNvPr id="139" name="Google Shape;139;g2ffd77f64a2_0_24"/>
          <p:cNvCxnSpPr>
            <a:stCxn id="140" idx="7"/>
            <a:endCxn id="141" idx="3"/>
          </p:cNvCxnSpPr>
          <p:nvPr/>
        </p:nvCxnSpPr>
        <p:spPr>
          <a:xfrm flipH="1" rot="10800000">
            <a:off x="6812727" y="3366973"/>
            <a:ext cx="729000" cy="695400"/>
          </a:xfrm>
          <a:prstGeom prst="straightConnector1">
            <a:avLst/>
          </a:prstGeom>
          <a:noFill/>
          <a:ln cap="flat" cmpd="sng" w="76200">
            <a:solidFill>
              <a:schemeClr val="dk2"/>
            </a:solidFill>
            <a:prstDash val="solid"/>
            <a:round/>
            <a:headEnd len="med" w="med" type="none"/>
            <a:tailEnd len="med" w="med" type="triangle"/>
          </a:ln>
        </p:spPr>
      </p:cxnSp>
      <p:sp>
        <p:nvSpPr>
          <p:cNvPr id="142" name="Google Shape;142;g2ffd77f64a2_0_24"/>
          <p:cNvSpPr/>
          <p:nvPr/>
        </p:nvSpPr>
        <p:spPr>
          <a:xfrm>
            <a:off x="849975" y="1530925"/>
            <a:ext cx="3030000" cy="2528400"/>
          </a:xfrm>
          <a:prstGeom prst="wedgeRoundRectCallout">
            <a:avLst>
              <a:gd fmla="val 166540" name="adj1"/>
              <a:gd fmla="val 28538" name="adj2"/>
              <a:gd fmla="val 0" name="adj3"/>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500">
                <a:latin typeface="Helvetica Neue"/>
                <a:ea typeface="Helvetica Neue"/>
                <a:cs typeface="Helvetica Neue"/>
                <a:sym typeface="Helvetica Neue"/>
              </a:rPr>
              <a:t>Guidelines and Standards are </a:t>
            </a:r>
            <a:r>
              <a:rPr b="1" lang="en-US" sz="2500">
                <a:latin typeface="Helvetica Neue"/>
                <a:ea typeface="Helvetica Neue"/>
                <a:cs typeface="Helvetica Neue"/>
                <a:sym typeface="Helvetica Neue"/>
              </a:rPr>
              <a:t>required</a:t>
            </a:r>
            <a:r>
              <a:rPr b="1" lang="en-US" sz="2500">
                <a:latin typeface="Helvetica Neue"/>
                <a:ea typeface="Helvetica Neue"/>
                <a:cs typeface="Helvetica Neue"/>
                <a:sym typeface="Helvetica Neue"/>
              </a:rPr>
              <a:t> to achieve this transition!</a:t>
            </a:r>
            <a:endParaRPr b="1" sz="2500">
              <a:latin typeface="Helvetica Neue"/>
              <a:ea typeface="Helvetica Neue"/>
              <a:cs typeface="Helvetica Neue"/>
              <a:sym typeface="Helvetica Neue"/>
            </a:endParaRPr>
          </a:p>
        </p:txBody>
      </p:sp>
      <p:sp>
        <p:nvSpPr>
          <p:cNvPr id="143" name="Google Shape;143;g2ffd77f64a2_0_24"/>
          <p:cNvSpPr txBox="1"/>
          <p:nvPr/>
        </p:nvSpPr>
        <p:spPr>
          <a:xfrm>
            <a:off x="2764500" y="6495925"/>
            <a:ext cx="84549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900">
                <a:solidFill>
                  <a:schemeClr val="dk1"/>
                </a:solidFill>
                <a:latin typeface="Helvetica Neue Light"/>
                <a:ea typeface="Helvetica Neue Light"/>
                <a:cs typeface="Helvetica Neue Light"/>
                <a:sym typeface="Helvetica Neue Light"/>
              </a:rPr>
              <a:t>*Graphic based on IEEESSIT, 2017: https://technologyandsociety.org/deconstructing-the-relationship-between-privacy-and-security/</a:t>
            </a:r>
            <a:endParaRPr sz="900">
              <a:solidFill>
                <a:schemeClr val="dk1"/>
              </a:solidFill>
              <a:latin typeface="Helvetica Neue Light"/>
              <a:ea typeface="Helvetica Neue Light"/>
              <a:cs typeface="Helvetica Neue Light"/>
              <a:sym typeface="Helvetica Neue Light"/>
            </a:endParaRPr>
          </a:p>
        </p:txBody>
      </p:sp>
      <p:sp>
        <p:nvSpPr>
          <p:cNvPr id="144" name="Google Shape;144;g2ffd77f64a2_0_24"/>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145" name="Google Shape;145;g2ffd77f64a2_0_24"/>
          <p:cNvSpPr txBox="1"/>
          <p:nvPr/>
        </p:nvSpPr>
        <p:spPr>
          <a:xfrm>
            <a:off x="7332600" y="2031025"/>
            <a:ext cx="1772100" cy="1339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500">
                <a:solidFill>
                  <a:srgbClr val="38761D"/>
                </a:solidFill>
                <a:latin typeface="Helvetica Neue Light"/>
                <a:ea typeface="Helvetica Neue Light"/>
                <a:cs typeface="Helvetica Neue Light"/>
                <a:sym typeface="Helvetica Neue Light"/>
              </a:rPr>
              <a:t>Accomplishes safety, security &amp; privacy </a:t>
            </a:r>
            <a:r>
              <a:rPr b="1" lang="en-US" sz="1500">
                <a:solidFill>
                  <a:srgbClr val="38761D"/>
                </a:solidFill>
                <a:latin typeface="Helvetica Neue"/>
                <a:ea typeface="Helvetica Neue"/>
                <a:cs typeface="Helvetica Neue"/>
                <a:sym typeface="Helvetica Neue"/>
              </a:rPr>
              <a:t>objectives</a:t>
            </a:r>
            <a:r>
              <a:rPr lang="en-US" sz="1500">
                <a:solidFill>
                  <a:srgbClr val="38761D"/>
                </a:solidFill>
                <a:latin typeface="Helvetica Neue Light"/>
                <a:ea typeface="Helvetica Neue Light"/>
                <a:cs typeface="Helvetica Neue Light"/>
                <a:sym typeface="Helvetica Neue Light"/>
              </a:rPr>
              <a:t> while providing a great UX</a:t>
            </a:r>
            <a:endParaRPr sz="2400">
              <a:solidFill>
                <a:srgbClr val="38761D"/>
              </a:solidFill>
              <a:latin typeface="Calibri"/>
              <a:ea typeface="Calibri"/>
              <a:cs typeface="Calibri"/>
              <a:sym typeface="Calibri"/>
            </a:endParaRPr>
          </a:p>
        </p:txBody>
      </p:sp>
      <p:sp>
        <p:nvSpPr>
          <p:cNvPr id="146" name="Google Shape;146;g2ffd77f64a2_0_24"/>
          <p:cNvSpPr txBox="1"/>
          <p:nvPr/>
        </p:nvSpPr>
        <p:spPr>
          <a:xfrm>
            <a:off x="5253325" y="2077400"/>
            <a:ext cx="1660500" cy="1339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500">
                <a:solidFill>
                  <a:schemeClr val="dk1"/>
                </a:solidFill>
                <a:latin typeface="Helvetica Neue Light"/>
                <a:ea typeface="Helvetica Neue Light"/>
                <a:cs typeface="Helvetica Neue Light"/>
                <a:sym typeface="Helvetica Neue Light"/>
              </a:rPr>
              <a:t>Provides a great UX while </a:t>
            </a:r>
            <a:r>
              <a:rPr b="1" lang="en-US" sz="1500">
                <a:solidFill>
                  <a:schemeClr val="dk1"/>
                </a:solidFill>
                <a:latin typeface="Helvetica Neue"/>
                <a:ea typeface="Helvetica Neue"/>
                <a:cs typeface="Helvetica Neue"/>
                <a:sym typeface="Helvetica Neue"/>
              </a:rPr>
              <a:t>not</a:t>
            </a:r>
            <a:r>
              <a:rPr lang="en-US" sz="1500">
                <a:solidFill>
                  <a:schemeClr val="dk1"/>
                </a:solidFill>
                <a:latin typeface="Helvetica Neue Light"/>
                <a:ea typeface="Helvetica Neue Light"/>
                <a:cs typeface="Helvetica Neue Light"/>
                <a:sym typeface="Helvetica Neue Light"/>
              </a:rPr>
              <a:t> accomplishing security &amp; privacy objectives</a:t>
            </a:r>
            <a:endParaRPr sz="2400">
              <a:solidFill>
                <a:schemeClr val="dk1"/>
              </a:solidFill>
              <a:latin typeface="Calibri"/>
              <a:ea typeface="Calibri"/>
              <a:cs typeface="Calibri"/>
              <a:sym typeface="Calibri"/>
            </a:endParaRPr>
          </a:p>
        </p:txBody>
      </p:sp>
      <p:sp>
        <p:nvSpPr>
          <p:cNvPr id="147" name="Google Shape;147;g2ffd77f64a2_0_24"/>
          <p:cNvSpPr txBox="1"/>
          <p:nvPr/>
        </p:nvSpPr>
        <p:spPr>
          <a:xfrm>
            <a:off x="5266850" y="4001238"/>
            <a:ext cx="1660500" cy="1339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US" sz="1500">
                <a:solidFill>
                  <a:schemeClr val="dk1"/>
                </a:solidFill>
                <a:latin typeface="Helvetica Neue"/>
                <a:ea typeface="Helvetica Neue"/>
                <a:cs typeface="Helvetica Neue"/>
                <a:sym typeface="Helvetica Neue"/>
              </a:rPr>
              <a:t>Neither</a:t>
            </a:r>
            <a:r>
              <a:rPr lang="en-US" sz="1500">
                <a:solidFill>
                  <a:schemeClr val="dk1"/>
                </a:solidFill>
                <a:latin typeface="Helvetica Neue Light"/>
                <a:ea typeface="Helvetica Neue Light"/>
                <a:cs typeface="Helvetica Neue Light"/>
                <a:sym typeface="Helvetica Neue Light"/>
              </a:rPr>
              <a:t> provides a great UX </a:t>
            </a:r>
            <a:r>
              <a:rPr b="1" lang="en-US" sz="1500">
                <a:solidFill>
                  <a:schemeClr val="dk1"/>
                </a:solidFill>
                <a:latin typeface="Helvetica Neue"/>
                <a:ea typeface="Helvetica Neue"/>
                <a:cs typeface="Helvetica Neue"/>
                <a:sym typeface="Helvetica Neue"/>
              </a:rPr>
              <a:t>nor</a:t>
            </a:r>
            <a:r>
              <a:rPr lang="en-US" sz="1500">
                <a:solidFill>
                  <a:schemeClr val="dk1"/>
                </a:solidFill>
                <a:latin typeface="Helvetica Neue Light"/>
                <a:ea typeface="Helvetica Neue Light"/>
                <a:cs typeface="Helvetica Neue Light"/>
                <a:sym typeface="Helvetica Neue Light"/>
              </a:rPr>
              <a:t> accomplishes security &amp; privacy objectives</a:t>
            </a:r>
            <a:endParaRPr sz="2400">
              <a:solidFill>
                <a:schemeClr val="dk1"/>
              </a:solidFill>
              <a:latin typeface="Calibri"/>
              <a:ea typeface="Calibri"/>
              <a:cs typeface="Calibri"/>
              <a:sym typeface="Calibri"/>
            </a:endParaRPr>
          </a:p>
        </p:txBody>
      </p:sp>
      <p:sp>
        <p:nvSpPr>
          <p:cNvPr id="148" name="Google Shape;148;g2ffd77f64a2_0_24"/>
          <p:cNvSpPr txBox="1"/>
          <p:nvPr/>
        </p:nvSpPr>
        <p:spPr>
          <a:xfrm>
            <a:off x="7332600" y="4047613"/>
            <a:ext cx="1660500" cy="1339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500">
                <a:solidFill>
                  <a:schemeClr val="dk1"/>
                </a:solidFill>
                <a:latin typeface="Helvetica Neue Light"/>
                <a:ea typeface="Helvetica Neue Light"/>
                <a:cs typeface="Helvetica Neue Light"/>
                <a:sym typeface="Helvetica Neue Light"/>
              </a:rPr>
              <a:t>Accomplishes security &amp; privacy objectives while providing a </a:t>
            </a:r>
            <a:r>
              <a:rPr b="1" lang="en-US" sz="1500">
                <a:solidFill>
                  <a:schemeClr val="dk1"/>
                </a:solidFill>
                <a:latin typeface="Helvetica Neue"/>
                <a:ea typeface="Helvetica Neue"/>
                <a:cs typeface="Helvetica Neue"/>
                <a:sym typeface="Helvetica Neue"/>
              </a:rPr>
              <a:t>bad</a:t>
            </a:r>
            <a:r>
              <a:rPr lang="en-US" sz="1500">
                <a:solidFill>
                  <a:schemeClr val="dk1"/>
                </a:solidFill>
                <a:latin typeface="Helvetica Neue Light"/>
                <a:ea typeface="Helvetica Neue Light"/>
                <a:cs typeface="Helvetica Neue Light"/>
                <a:sym typeface="Helvetica Neue Light"/>
              </a:rPr>
              <a:t>  UX</a:t>
            </a:r>
            <a:endParaRPr sz="2400">
              <a:solidFill>
                <a:schemeClr val="dk1"/>
              </a:solidFill>
              <a:latin typeface="Calibri"/>
              <a:ea typeface="Calibri"/>
              <a:cs typeface="Calibri"/>
              <a:sym typeface="Calibri"/>
            </a:endParaRPr>
          </a:p>
        </p:txBody>
      </p:sp>
      <p:sp>
        <p:nvSpPr>
          <p:cNvPr id="140" name="Google Shape;140;g2ffd77f64a2_0_24"/>
          <p:cNvSpPr/>
          <p:nvPr/>
        </p:nvSpPr>
        <p:spPr>
          <a:xfrm>
            <a:off x="5231775" y="3791125"/>
            <a:ext cx="1852200" cy="1852200"/>
          </a:xfrm>
          <a:prstGeom prst="flowChartConnector">
            <a:avLst/>
          </a:prstGeom>
          <a:solidFill>
            <a:srgbClr val="E06666"/>
          </a:solidFill>
          <a:ln cap="flat" cmpd="sng" w="9525">
            <a:solidFill>
              <a:srgbClr val="88888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sz="1500">
                <a:solidFill>
                  <a:schemeClr val="lt1"/>
                </a:solidFill>
                <a:latin typeface="Helvetica Neue"/>
                <a:ea typeface="Helvetica Neue"/>
                <a:cs typeface="Helvetica Neue"/>
                <a:sym typeface="Helvetica Neue"/>
              </a:rPr>
              <a:t>Automotive Apps &amp; Services today</a:t>
            </a:r>
            <a:endParaRPr b="1" sz="1500">
              <a:solidFill>
                <a:schemeClr val="lt1"/>
              </a:solidFill>
              <a:latin typeface="Helvetica Neue"/>
              <a:ea typeface="Helvetica Neue"/>
              <a:cs typeface="Helvetica Neue"/>
              <a:sym typeface="Helvetica Neue"/>
            </a:endParaRPr>
          </a:p>
        </p:txBody>
      </p:sp>
      <p:sp>
        <p:nvSpPr>
          <p:cNvPr id="141" name="Google Shape;141;g2ffd77f64a2_0_24"/>
          <p:cNvSpPr/>
          <p:nvPr/>
        </p:nvSpPr>
        <p:spPr>
          <a:xfrm>
            <a:off x="7248525" y="1786125"/>
            <a:ext cx="2001300" cy="1852200"/>
          </a:xfrm>
          <a:prstGeom prst="flowChartConnector">
            <a:avLst/>
          </a:prstGeom>
          <a:solidFill>
            <a:srgbClr val="93C47D"/>
          </a:solidFill>
          <a:ln cap="flat" cmpd="sng" w="9525">
            <a:solidFill>
              <a:srgbClr val="888888"/>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sz="1700">
                <a:solidFill>
                  <a:schemeClr val="lt1"/>
                </a:solidFill>
                <a:latin typeface="Helvetica Neue"/>
                <a:ea typeface="Helvetica Neue"/>
                <a:cs typeface="Helvetica Neue"/>
                <a:sym typeface="Helvetica Neue"/>
              </a:rPr>
              <a:t>Automotive Apps &amp; Services tomorrow</a:t>
            </a:r>
            <a:endParaRPr b="1" sz="1700">
              <a:solidFill>
                <a:schemeClr val="lt1"/>
              </a:solidFill>
              <a:latin typeface="Helvetica Neue"/>
              <a:ea typeface="Helvetica Neue"/>
              <a:cs typeface="Helvetica Neue"/>
              <a:sym typeface="Helvetica Neue"/>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gtEl>
                                        <p:attrNameLst>
                                          <p:attrName>style.visibility</p:attrName>
                                        </p:attrNameLst>
                                      </p:cBhvr>
                                      <p:to>
                                        <p:strVal val="visible"/>
                                      </p:to>
                                    </p:set>
                                  </p:childTnLst>
                                </p:cTn>
                              </p:par>
                            </p:childTnLst>
                          </p:cTn>
                        </p:par>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1000"/>
                                        <p:tgtEl>
                                          <p:spTgt spid="139"/>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1000"/>
                                        <p:tgtEl>
                                          <p:spTgt spid="1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g2f110035c2b_0_28"/>
          <p:cNvSpPr txBox="1"/>
          <p:nvPr>
            <p:ph type="title"/>
          </p:nvPr>
        </p:nvSpPr>
        <p:spPr>
          <a:xfrm>
            <a:off x="354725" y="365125"/>
            <a:ext cx="9768300" cy="6228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Calibri"/>
              <a:buNone/>
            </a:pPr>
            <a:r>
              <a:rPr lang="en-US"/>
              <a:t>Creating a Trusted Digital Experience: Enhancing UX through Safety, Security, and Privacy</a:t>
            </a:r>
            <a:endParaRPr/>
          </a:p>
        </p:txBody>
      </p:sp>
      <p:sp>
        <p:nvSpPr>
          <p:cNvPr id="154" name="Google Shape;154;g2f110035c2b_0_28"/>
          <p:cNvSpPr txBox="1"/>
          <p:nvPr>
            <p:ph idx="1" type="body"/>
          </p:nvPr>
        </p:nvSpPr>
        <p:spPr>
          <a:xfrm>
            <a:off x="354727" y="1599175"/>
            <a:ext cx="6228300" cy="4285500"/>
          </a:xfrm>
          <a:prstGeom prst="rect">
            <a:avLst/>
          </a:prstGeom>
          <a:noFill/>
          <a:ln>
            <a:noFill/>
          </a:ln>
        </p:spPr>
        <p:txBody>
          <a:bodyPr anchorCtr="0" anchor="t" bIns="45700" lIns="91425" spcFirstLastPara="1" rIns="91425" wrap="square" tIns="45700">
            <a:noAutofit/>
          </a:bodyPr>
          <a:lstStyle/>
          <a:p>
            <a:pPr indent="-323850" lvl="0" marL="457200" rtl="0" algn="l">
              <a:lnSpc>
                <a:spcPct val="95000"/>
              </a:lnSpc>
              <a:spcBef>
                <a:spcPts val="0"/>
              </a:spcBef>
              <a:spcAft>
                <a:spcPts val="0"/>
              </a:spcAft>
              <a:buSzPts val="1500"/>
              <a:buChar char="•"/>
            </a:pPr>
            <a:r>
              <a:rPr b="1" lang="en-US" sz="1500"/>
              <a:t>User-Centric Design</a:t>
            </a:r>
            <a:endParaRPr b="1" sz="1500"/>
          </a:p>
          <a:p>
            <a:pPr indent="-323850" lvl="1" marL="914400" rtl="0" algn="l">
              <a:lnSpc>
                <a:spcPct val="95000"/>
              </a:lnSpc>
              <a:spcBef>
                <a:spcPts val="0"/>
              </a:spcBef>
              <a:spcAft>
                <a:spcPts val="0"/>
              </a:spcAft>
              <a:buSzPts val="1500"/>
              <a:buChar char="−"/>
            </a:pPr>
            <a:r>
              <a:rPr lang="en-US" sz="1500"/>
              <a:t>Prioritize ease of use while maintaining security</a:t>
            </a:r>
            <a:endParaRPr sz="1500"/>
          </a:p>
          <a:p>
            <a:pPr indent="-323850" lvl="1" marL="914400" rtl="0" algn="l">
              <a:lnSpc>
                <a:spcPct val="95000"/>
              </a:lnSpc>
              <a:spcBef>
                <a:spcPts val="0"/>
              </a:spcBef>
              <a:spcAft>
                <a:spcPts val="0"/>
              </a:spcAft>
              <a:buSzPts val="1500"/>
              <a:buChar char="−"/>
            </a:pPr>
            <a:r>
              <a:rPr lang="en-US" sz="1500"/>
              <a:t>Simple digital trust settings: easy control over data sharing</a:t>
            </a:r>
            <a:endParaRPr sz="1500"/>
          </a:p>
          <a:p>
            <a:pPr indent="-323850" lvl="1" marL="914400" rtl="0" algn="l">
              <a:lnSpc>
                <a:spcPct val="95000"/>
              </a:lnSpc>
              <a:spcBef>
                <a:spcPts val="0"/>
              </a:spcBef>
              <a:spcAft>
                <a:spcPts val="0"/>
              </a:spcAft>
              <a:buSzPts val="1500"/>
              <a:buChar char="−"/>
            </a:pPr>
            <a:r>
              <a:rPr lang="en-US" sz="1500"/>
              <a:t>Clear communication of privacy &amp; security features (without overwhelming users)</a:t>
            </a:r>
            <a:endParaRPr sz="1500"/>
          </a:p>
          <a:p>
            <a:pPr indent="0" lvl="0" marL="914400" rtl="0" algn="l">
              <a:lnSpc>
                <a:spcPct val="95000"/>
              </a:lnSpc>
              <a:spcBef>
                <a:spcPts val="0"/>
              </a:spcBef>
              <a:spcAft>
                <a:spcPts val="0"/>
              </a:spcAft>
              <a:buSzPts val="770"/>
              <a:buNone/>
            </a:pPr>
            <a:r>
              <a:t/>
            </a:r>
            <a:endParaRPr sz="1500"/>
          </a:p>
          <a:p>
            <a:pPr indent="-323850" lvl="0" marL="457200" rtl="0" algn="l">
              <a:lnSpc>
                <a:spcPct val="95000"/>
              </a:lnSpc>
              <a:spcBef>
                <a:spcPts val="0"/>
              </a:spcBef>
              <a:spcAft>
                <a:spcPts val="0"/>
              </a:spcAft>
              <a:buSzPts val="1500"/>
              <a:buChar char="•"/>
            </a:pPr>
            <a:r>
              <a:rPr b="1" lang="en-US" sz="1500"/>
              <a:t>Seamless Authentication</a:t>
            </a:r>
            <a:endParaRPr b="1" sz="1500"/>
          </a:p>
          <a:p>
            <a:pPr indent="-323850" lvl="1" marL="914400" rtl="0" algn="l">
              <a:lnSpc>
                <a:spcPct val="95000"/>
              </a:lnSpc>
              <a:spcBef>
                <a:spcPts val="0"/>
              </a:spcBef>
              <a:spcAft>
                <a:spcPts val="0"/>
              </a:spcAft>
              <a:buSzPts val="1500"/>
              <a:buChar char="−"/>
            </a:pPr>
            <a:r>
              <a:rPr lang="en-US" sz="1500"/>
              <a:t>Use biometric methods (fingerprint, facial recognition)</a:t>
            </a:r>
            <a:endParaRPr sz="1500"/>
          </a:p>
          <a:p>
            <a:pPr indent="-323850" lvl="1" marL="914400" rtl="0" algn="l">
              <a:lnSpc>
                <a:spcPct val="95000"/>
              </a:lnSpc>
              <a:spcBef>
                <a:spcPts val="0"/>
              </a:spcBef>
              <a:spcAft>
                <a:spcPts val="0"/>
              </a:spcAft>
              <a:buSzPts val="1500"/>
              <a:buChar char="−"/>
            </a:pPr>
            <a:r>
              <a:rPr lang="en-US" sz="1500"/>
              <a:t>Vehicle integration: FIDO &amp; Single Sign-on (SSO) standards</a:t>
            </a:r>
            <a:endParaRPr sz="1500"/>
          </a:p>
          <a:p>
            <a:pPr indent="-323850" lvl="1" marL="914400" rtl="0" algn="l">
              <a:lnSpc>
                <a:spcPct val="95000"/>
              </a:lnSpc>
              <a:spcBef>
                <a:spcPts val="0"/>
              </a:spcBef>
              <a:spcAft>
                <a:spcPts val="0"/>
              </a:spcAft>
              <a:buSzPts val="1500"/>
              <a:buChar char="−"/>
            </a:pPr>
            <a:r>
              <a:rPr lang="en-US" sz="1500"/>
              <a:t>Multi-Factor/Multi-Modal Authentication</a:t>
            </a:r>
            <a:endParaRPr sz="1500"/>
          </a:p>
          <a:p>
            <a:pPr indent="0" lvl="0" marL="914400" rtl="0" algn="l">
              <a:lnSpc>
                <a:spcPct val="95000"/>
              </a:lnSpc>
              <a:spcBef>
                <a:spcPts val="0"/>
              </a:spcBef>
              <a:spcAft>
                <a:spcPts val="0"/>
              </a:spcAft>
              <a:buSzPts val="770"/>
              <a:buNone/>
            </a:pPr>
            <a:r>
              <a:t/>
            </a:r>
            <a:endParaRPr sz="1500"/>
          </a:p>
          <a:p>
            <a:pPr indent="-323850" lvl="0" marL="457200" rtl="0" algn="l">
              <a:lnSpc>
                <a:spcPct val="95000"/>
              </a:lnSpc>
              <a:spcBef>
                <a:spcPts val="0"/>
              </a:spcBef>
              <a:spcAft>
                <a:spcPts val="0"/>
              </a:spcAft>
              <a:buSzPts val="1500"/>
              <a:buChar char="•"/>
            </a:pPr>
            <a:r>
              <a:rPr b="1" lang="en-US" sz="1500"/>
              <a:t>Intuitive Interfaces</a:t>
            </a:r>
            <a:endParaRPr b="1" sz="1500"/>
          </a:p>
          <a:p>
            <a:pPr indent="-323850" lvl="1" marL="914400" rtl="0" algn="l">
              <a:lnSpc>
                <a:spcPct val="95000"/>
              </a:lnSpc>
              <a:spcBef>
                <a:spcPts val="0"/>
              </a:spcBef>
              <a:spcAft>
                <a:spcPts val="0"/>
              </a:spcAft>
              <a:buSzPts val="1500"/>
              <a:buChar char="−"/>
            </a:pPr>
            <a:r>
              <a:rPr lang="en-US" sz="1500"/>
              <a:t>Human-Centered Design (HCD) for intuitive interfaces</a:t>
            </a:r>
            <a:endParaRPr sz="1500"/>
          </a:p>
          <a:p>
            <a:pPr indent="-323850" lvl="1" marL="914400" rtl="0" algn="l">
              <a:lnSpc>
                <a:spcPct val="95000"/>
              </a:lnSpc>
              <a:spcBef>
                <a:spcPts val="0"/>
              </a:spcBef>
              <a:spcAft>
                <a:spcPts val="0"/>
              </a:spcAft>
              <a:buSzPts val="1500"/>
              <a:buChar char="−"/>
            </a:pPr>
            <a:r>
              <a:rPr lang="en-US" sz="1500"/>
              <a:t>Voice control for driving convenience; research needed for safe LLM us</a:t>
            </a:r>
            <a:r>
              <a:rPr lang="en-US" sz="1500"/>
              <a:t>e</a:t>
            </a:r>
            <a:endParaRPr sz="1500"/>
          </a:p>
          <a:p>
            <a:pPr indent="0" lvl="0" marL="914400" rtl="0" algn="l">
              <a:lnSpc>
                <a:spcPct val="95000"/>
              </a:lnSpc>
              <a:spcBef>
                <a:spcPts val="0"/>
              </a:spcBef>
              <a:spcAft>
                <a:spcPts val="0"/>
              </a:spcAft>
              <a:buNone/>
            </a:pPr>
            <a:r>
              <a:t/>
            </a:r>
            <a:endParaRPr sz="1500"/>
          </a:p>
          <a:p>
            <a:pPr indent="-323850" lvl="0" marL="457200" rtl="0" algn="l">
              <a:lnSpc>
                <a:spcPct val="95000"/>
              </a:lnSpc>
              <a:spcBef>
                <a:spcPts val="0"/>
              </a:spcBef>
              <a:spcAft>
                <a:spcPts val="0"/>
              </a:spcAft>
              <a:buSzPts val="1500"/>
              <a:buChar char="•"/>
            </a:pPr>
            <a:r>
              <a:rPr b="1" lang="en-US" sz="1500"/>
              <a:t>Balancing UX and Security &amp; Privacy</a:t>
            </a:r>
            <a:endParaRPr b="1" sz="1500"/>
          </a:p>
          <a:p>
            <a:pPr indent="-323850" lvl="1" marL="914400" rtl="0" algn="l">
              <a:lnSpc>
                <a:spcPct val="95000"/>
              </a:lnSpc>
              <a:spcBef>
                <a:spcPts val="0"/>
              </a:spcBef>
              <a:spcAft>
                <a:spcPts val="0"/>
              </a:spcAft>
              <a:buSzPts val="1500"/>
              <a:buChar char="−"/>
            </a:pPr>
            <a:r>
              <a:rPr lang="en-US" sz="1500"/>
              <a:t>Seamless security and privacy integration improves both safety and user experience</a:t>
            </a:r>
            <a:endParaRPr sz="1500"/>
          </a:p>
        </p:txBody>
      </p:sp>
      <p:cxnSp>
        <p:nvCxnSpPr>
          <p:cNvPr id="155" name="Google Shape;155;g2f110035c2b_0_28"/>
          <p:cNvCxnSpPr/>
          <p:nvPr/>
        </p:nvCxnSpPr>
        <p:spPr>
          <a:xfrm rot="10800000">
            <a:off x="7192050" y="1788200"/>
            <a:ext cx="0" cy="4097100"/>
          </a:xfrm>
          <a:prstGeom prst="straightConnector1">
            <a:avLst/>
          </a:prstGeom>
          <a:noFill/>
          <a:ln cap="flat" cmpd="sng" w="9525">
            <a:solidFill>
              <a:schemeClr val="dk2"/>
            </a:solidFill>
            <a:prstDash val="solid"/>
            <a:round/>
            <a:headEnd len="med" w="med" type="none"/>
            <a:tailEnd len="med" w="med" type="triangle"/>
          </a:ln>
        </p:spPr>
      </p:cxnSp>
      <p:cxnSp>
        <p:nvCxnSpPr>
          <p:cNvPr id="156" name="Google Shape;156;g2f110035c2b_0_28"/>
          <p:cNvCxnSpPr/>
          <p:nvPr/>
        </p:nvCxnSpPr>
        <p:spPr>
          <a:xfrm>
            <a:off x="7192050" y="5884675"/>
            <a:ext cx="4558800" cy="0"/>
          </a:xfrm>
          <a:prstGeom prst="straightConnector1">
            <a:avLst/>
          </a:prstGeom>
          <a:noFill/>
          <a:ln cap="flat" cmpd="sng" w="9525">
            <a:solidFill>
              <a:schemeClr val="dk2"/>
            </a:solidFill>
            <a:prstDash val="solid"/>
            <a:round/>
            <a:headEnd len="med" w="med" type="none"/>
            <a:tailEnd len="med" w="med" type="triangle"/>
          </a:ln>
        </p:spPr>
      </p:cxnSp>
      <p:sp>
        <p:nvSpPr>
          <p:cNvPr id="157" name="Google Shape;157;g2f110035c2b_0_28"/>
          <p:cNvSpPr txBox="1"/>
          <p:nvPr/>
        </p:nvSpPr>
        <p:spPr>
          <a:xfrm>
            <a:off x="8884500" y="5833900"/>
            <a:ext cx="3301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a:solidFill>
                  <a:schemeClr val="dk1"/>
                </a:solidFill>
                <a:latin typeface="Helvetica Neue"/>
                <a:ea typeface="Helvetica Neue"/>
                <a:cs typeface="Helvetica Neue"/>
                <a:sym typeface="Helvetica Neue"/>
              </a:rPr>
              <a:t>Digital Trust</a:t>
            </a:r>
            <a:endParaRPr b="1">
              <a:solidFill>
                <a:schemeClr val="dk1"/>
              </a:solidFill>
              <a:latin typeface="Helvetica Neue"/>
              <a:ea typeface="Helvetica Neue"/>
              <a:cs typeface="Helvetica Neue"/>
              <a:sym typeface="Helvetica Neue"/>
            </a:endParaRPr>
          </a:p>
        </p:txBody>
      </p:sp>
      <p:sp>
        <p:nvSpPr>
          <p:cNvPr id="158" name="Google Shape;158;g2f110035c2b_0_28"/>
          <p:cNvSpPr txBox="1"/>
          <p:nvPr/>
        </p:nvSpPr>
        <p:spPr>
          <a:xfrm rot="-5400000">
            <a:off x="6128075" y="3541825"/>
            <a:ext cx="1673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a:solidFill>
                  <a:schemeClr val="dk1"/>
                </a:solidFill>
                <a:latin typeface="Helvetica Neue"/>
                <a:ea typeface="Helvetica Neue"/>
                <a:cs typeface="Helvetica Neue"/>
                <a:sym typeface="Helvetica Neue"/>
              </a:rPr>
              <a:t>Usability &amp; UX</a:t>
            </a:r>
            <a:endParaRPr b="1">
              <a:solidFill>
                <a:schemeClr val="dk1"/>
              </a:solidFill>
              <a:latin typeface="Helvetica Neue"/>
              <a:ea typeface="Helvetica Neue"/>
              <a:cs typeface="Helvetica Neue"/>
              <a:sym typeface="Helvetica Neue"/>
            </a:endParaRPr>
          </a:p>
        </p:txBody>
      </p:sp>
      <p:sp>
        <p:nvSpPr>
          <p:cNvPr id="159" name="Google Shape;159;g2f110035c2b_0_28"/>
          <p:cNvSpPr txBox="1"/>
          <p:nvPr/>
        </p:nvSpPr>
        <p:spPr>
          <a:xfrm>
            <a:off x="6583025" y="1788200"/>
            <a:ext cx="665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elvetica Neue Light"/>
                <a:ea typeface="Helvetica Neue Light"/>
                <a:cs typeface="Helvetica Neue Light"/>
                <a:sym typeface="Helvetica Neue Light"/>
              </a:rPr>
              <a:t>High</a:t>
            </a:r>
            <a:endParaRPr>
              <a:solidFill>
                <a:schemeClr val="dk1"/>
              </a:solidFill>
              <a:latin typeface="Helvetica Neue Light"/>
              <a:ea typeface="Helvetica Neue Light"/>
              <a:cs typeface="Helvetica Neue Light"/>
              <a:sym typeface="Helvetica Neue Light"/>
            </a:endParaRPr>
          </a:p>
        </p:txBody>
      </p:sp>
      <p:sp>
        <p:nvSpPr>
          <p:cNvPr id="160" name="Google Shape;160;g2f110035c2b_0_28"/>
          <p:cNvSpPr txBox="1"/>
          <p:nvPr/>
        </p:nvSpPr>
        <p:spPr>
          <a:xfrm>
            <a:off x="11264850" y="5884675"/>
            <a:ext cx="56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rgbClr val="274E13"/>
                </a:solidFill>
                <a:latin typeface="Helvetica Neue Light"/>
                <a:ea typeface="Helvetica Neue Light"/>
                <a:cs typeface="Helvetica Neue Light"/>
                <a:sym typeface="Helvetica Neue Light"/>
              </a:rPr>
              <a:t>High</a:t>
            </a:r>
            <a:endParaRPr>
              <a:solidFill>
                <a:srgbClr val="274E13"/>
              </a:solidFill>
              <a:latin typeface="Helvetica Neue Light"/>
              <a:ea typeface="Helvetica Neue Light"/>
              <a:cs typeface="Helvetica Neue Light"/>
              <a:sym typeface="Helvetica Neue Light"/>
            </a:endParaRPr>
          </a:p>
        </p:txBody>
      </p:sp>
      <p:sp>
        <p:nvSpPr>
          <p:cNvPr id="161" name="Google Shape;161;g2f110035c2b_0_28"/>
          <p:cNvSpPr txBox="1"/>
          <p:nvPr/>
        </p:nvSpPr>
        <p:spPr>
          <a:xfrm>
            <a:off x="7217300" y="5884675"/>
            <a:ext cx="56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elvetica Neue Light"/>
                <a:ea typeface="Helvetica Neue Light"/>
                <a:cs typeface="Helvetica Neue Light"/>
                <a:sym typeface="Helvetica Neue Light"/>
              </a:rPr>
              <a:t>Low</a:t>
            </a:r>
            <a:endParaRPr>
              <a:solidFill>
                <a:schemeClr val="dk1"/>
              </a:solidFill>
              <a:latin typeface="Helvetica Neue Light"/>
              <a:ea typeface="Helvetica Neue Light"/>
              <a:cs typeface="Helvetica Neue Light"/>
              <a:sym typeface="Helvetica Neue Light"/>
            </a:endParaRPr>
          </a:p>
        </p:txBody>
      </p:sp>
      <p:sp>
        <p:nvSpPr>
          <p:cNvPr id="162" name="Google Shape;162;g2f110035c2b_0_28"/>
          <p:cNvSpPr txBox="1"/>
          <p:nvPr/>
        </p:nvSpPr>
        <p:spPr>
          <a:xfrm>
            <a:off x="6708300" y="5485100"/>
            <a:ext cx="56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elvetica Neue Light"/>
                <a:ea typeface="Helvetica Neue Light"/>
                <a:cs typeface="Helvetica Neue Light"/>
                <a:sym typeface="Helvetica Neue Light"/>
              </a:rPr>
              <a:t>Low</a:t>
            </a:r>
            <a:endParaRPr>
              <a:solidFill>
                <a:schemeClr val="dk1"/>
              </a:solidFill>
              <a:latin typeface="Helvetica Neue Light"/>
              <a:ea typeface="Helvetica Neue Light"/>
              <a:cs typeface="Helvetica Neue Light"/>
              <a:sym typeface="Helvetica Neue Light"/>
            </a:endParaRPr>
          </a:p>
        </p:txBody>
      </p:sp>
      <p:sp>
        <p:nvSpPr>
          <p:cNvPr id="163" name="Google Shape;163;g2f110035c2b_0_28"/>
          <p:cNvSpPr/>
          <p:nvPr/>
        </p:nvSpPr>
        <p:spPr>
          <a:xfrm>
            <a:off x="7346825" y="1788200"/>
            <a:ext cx="4207500" cy="3957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64" name="Google Shape;164;g2f110035c2b_0_28"/>
          <p:cNvSpPr txBox="1"/>
          <p:nvPr/>
        </p:nvSpPr>
        <p:spPr>
          <a:xfrm>
            <a:off x="8433725" y="1248825"/>
            <a:ext cx="2033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chemeClr val="dk1"/>
                </a:solidFill>
                <a:latin typeface="Helvetica Neue Light"/>
                <a:ea typeface="Helvetica Neue Light"/>
                <a:cs typeface="Helvetica Neue Light"/>
                <a:sym typeface="Helvetica Neue Light"/>
              </a:rPr>
              <a:t>Apps &amp; Services Space</a:t>
            </a:r>
            <a:endParaRPr>
              <a:solidFill>
                <a:schemeClr val="dk1"/>
              </a:solidFill>
              <a:latin typeface="Helvetica Neue Light"/>
              <a:ea typeface="Helvetica Neue Light"/>
              <a:cs typeface="Helvetica Neue Light"/>
              <a:sym typeface="Helvetica Neue Light"/>
            </a:endParaRPr>
          </a:p>
        </p:txBody>
      </p:sp>
      <p:cxnSp>
        <p:nvCxnSpPr>
          <p:cNvPr id="165" name="Google Shape;165;g2f110035c2b_0_28"/>
          <p:cNvCxnSpPr>
            <a:stCxn id="163" idx="2"/>
            <a:endCxn id="163" idx="0"/>
          </p:cNvCxnSpPr>
          <p:nvPr/>
        </p:nvCxnSpPr>
        <p:spPr>
          <a:xfrm rot="10800000">
            <a:off x="9450575" y="1788200"/>
            <a:ext cx="0" cy="3957300"/>
          </a:xfrm>
          <a:prstGeom prst="straightConnector1">
            <a:avLst/>
          </a:prstGeom>
          <a:noFill/>
          <a:ln cap="flat" cmpd="sng" w="9525">
            <a:solidFill>
              <a:schemeClr val="dk2"/>
            </a:solidFill>
            <a:prstDash val="solid"/>
            <a:round/>
            <a:headEnd len="med" w="med" type="none"/>
            <a:tailEnd len="med" w="med" type="none"/>
          </a:ln>
        </p:spPr>
      </p:cxnSp>
      <p:cxnSp>
        <p:nvCxnSpPr>
          <p:cNvPr id="166" name="Google Shape;166;g2f110035c2b_0_28"/>
          <p:cNvCxnSpPr>
            <a:stCxn id="163" idx="1"/>
            <a:endCxn id="163" idx="3"/>
          </p:cNvCxnSpPr>
          <p:nvPr/>
        </p:nvCxnSpPr>
        <p:spPr>
          <a:xfrm>
            <a:off x="7346825" y="3766850"/>
            <a:ext cx="4207500" cy="0"/>
          </a:xfrm>
          <a:prstGeom prst="straightConnector1">
            <a:avLst/>
          </a:prstGeom>
          <a:noFill/>
          <a:ln cap="flat" cmpd="sng" w="9525">
            <a:solidFill>
              <a:schemeClr val="dk2"/>
            </a:solidFill>
            <a:prstDash val="solid"/>
            <a:round/>
            <a:headEnd len="med" w="med" type="none"/>
            <a:tailEnd len="med" w="med" type="none"/>
          </a:ln>
        </p:spPr>
      </p:cxnSp>
      <p:sp>
        <p:nvSpPr>
          <p:cNvPr id="167" name="Google Shape;167;g2f110035c2b_0_28"/>
          <p:cNvSpPr txBox="1"/>
          <p:nvPr/>
        </p:nvSpPr>
        <p:spPr>
          <a:xfrm>
            <a:off x="9690100" y="2088950"/>
            <a:ext cx="1772100" cy="1339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US" sz="1500">
                <a:solidFill>
                  <a:srgbClr val="38761D"/>
                </a:solidFill>
                <a:latin typeface="Helvetica Neue"/>
                <a:ea typeface="Helvetica Neue"/>
                <a:cs typeface="Helvetica Neue"/>
                <a:sym typeface="Helvetica Neue"/>
              </a:rPr>
              <a:t>Accomplishes</a:t>
            </a:r>
            <a:r>
              <a:rPr lang="en-US" sz="1500">
                <a:solidFill>
                  <a:srgbClr val="38761D"/>
                </a:solidFill>
                <a:latin typeface="Helvetica Neue Light"/>
                <a:ea typeface="Helvetica Neue Light"/>
                <a:cs typeface="Helvetica Neue Light"/>
                <a:sym typeface="Helvetica Neue Light"/>
              </a:rPr>
              <a:t> </a:t>
            </a:r>
            <a:r>
              <a:rPr lang="en-US" sz="1500">
                <a:solidFill>
                  <a:srgbClr val="38761D"/>
                </a:solidFill>
                <a:latin typeface="Helvetica Neue Light"/>
                <a:ea typeface="Helvetica Neue Light"/>
                <a:cs typeface="Helvetica Neue Light"/>
                <a:sym typeface="Helvetica Neue Light"/>
              </a:rPr>
              <a:t>safety, security &amp; privacy </a:t>
            </a:r>
            <a:r>
              <a:rPr b="1" lang="en-US" sz="1500">
                <a:solidFill>
                  <a:srgbClr val="38761D"/>
                </a:solidFill>
                <a:latin typeface="Helvetica Neue"/>
                <a:ea typeface="Helvetica Neue"/>
                <a:cs typeface="Helvetica Neue"/>
                <a:sym typeface="Helvetica Neue"/>
              </a:rPr>
              <a:t>objectives</a:t>
            </a:r>
            <a:r>
              <a:rPr lang="en-US" sz="1500">
                <a:solidFill>
                  <a:srgbClr val="38761D"/>
                </a:solidFill>
                <a:latin typeface="Helvetica Neue Light"/>
                <a:ea typeface="Helvetica Neue Light"/>
                <a:cs typeface="Helvetica Neue Light"/>
                <a:sym typeface="Helvetica Neue Light"/>
              </a:rPr>
              <a:t> </a:t>
            </a:r>
            <a:r>
              <a:rPr lang="en-US" sz="1500">
                <a:solidFill>
                  <a:srgbClr val="38761D"/>
                </a:solidFill>
                <a:latin typeface="Helvetica Neue Light"/>
                <a:ea typeface="Helvetica Neue Light"/>
                <a:cs typeface="Helvetica Neue Light"/>
                <a:sym typeface="Helvetica Neue Light"/>
              </a:rPr>
              <a:t>while providing a great UX</a:t>
            </a:r>
            <a:endParaRPr sz="2400">
              <a:solidFill>
                <a:srgbClr val="38761D"/>
              </a:solidFill>
              <a:latin typeface="Calibri"/>
              <a:ea typeface="Calibri"/>
              <a:cs typeface="Calibri"/>
              <a:sym typeface="Calibri"/>
            </a:endParaRPr>
          </a:p>
        </p:txBody>
      </p:sp>
      <p:sp>
        <p:nvSpPr>
          <p:cNvPr id="168" name="Google Shape;168;g2f110035c2b_0_28"/>
          <p:cNvSpPr txBox="1"/>
          <p:nvPr/>
        </p:nvSpPr>
        <p:spPr>
          <a:xfrm>
            <a:off x="7610825" y="2135325"/>
            <a:ext cx="1660500" cy="1339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500">
                <a:solidFill>
                  <a:schemeClr val="dk1"/>
                </a:solidFill>
                <a:latin typeface="Helvetica Neue Light"/>
                <a:ea typeface="Helvetica Neue Light"/>
                <a:cs typeface="Helvetica Neue Light"/>
                <a:sym typeface="Helvetica Neue Light"/>
              </a:rPr>
              <a:t>P</a:t>
            </a:r>
            <a:r>
              <a:rPr lang="en-US" sz="1500">
                <a:solidFill>
                  <a:schemeClr val="dk1"/>
                </a:solidFill>
                <a:latin typeface="Helvetica Neue Light"/>
                <a:ea typeface="Helvetica Neue Light"/>
                <a:cs typeface="Helvetica Neue Light"/>
                <a:sym typeface="Helvetica Neue Light"/>
              </a:rPr>
              <a:t>rovides a great UX while </a:t>
            </a:r>
            <a:r>
              <a:rPr b="1" lang="en-US" sz="1500">
                <a:solidFill>
                  <a:schemeClr val="dk1"/>
                </a:solidFill>
                <a:latin typeface="Helvetica Neue"/>
                <a:ea typeface="Helvetica Neue"/>
                <a:cs typeface="Helvetica Neue"/>
                <a:sym typeface="Helvetica Neue"/>
              </a:rPr>
              <a:t>not</a:t>
            </a:r>
            <a:r>
              <a:rPr lang="en-US" sz="1500">
                <a:solidFill>
                  <a:schemeClr val="dk1"/>
                </a:solidFill>
                <a:latin typeface="Helvetica Neue Light"/>
                <a:ea typeface="Helvetica Neue Light"/>
                <a:cs typeface="Helvetica Neue Light"/>
                <a:sym typeface="Helvetica Neue Light"/>
              </a:rPr>
              <a:t> accomplishing security &amp; privacy objectives</a:t>
            </a:r>
            <a:endParaRPr sz="2400">
              <a:solidFill>
                <a:schemeClr val="dk1"/>
              </a:solidFill>
              <a:latin typeface="Calibri"/>
              <a:ea typeface="Calibri"/>
              <a:cs typeface="Calibri"/>
              <a:sym typeface="Calibri"/>
            </a:endParaRPr>
          </a:p>
        </p:txBody>
      </p:sp>
      <p:sp>
        <p:nvSpPr>
          <p:cNvPr id="169" name="Google Shape;169;g2f110035c2b_0_28"/>
          <p:cNvSpPr txBox="1"/>
          <p:nvPr/>
        </p:nvSpPr>
        <p:spPr>
          <a:xfrm>
            <a:off x="7624350" y="4059163"/>
            <a:ext cx="1660500" cy="1339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b="1" lang="en-US" sz="1500">
                <a:solidFill>
                  <a:schemeClr val="dk1"/>
                </a:solidFill>
                <a:latin typeface="Helvetica Neue"/>
                <a:ea typeface="Helvetica Neue"/>
                <a:cs typeface="Helvetica Neue"/>
                <a:sym typeface="Helvetica Neue"/>
              </a:rPr>
              <a:t>Neither</a:t>
            </a:r>
            <a:r>
              <a:rPr lang="en-US" sz="1500">
                <a:solidFill>
                  <a:schemeClr val="dk1"/>
                </a:solidFill>
                <a:latin typeface="Helvetica Neue Light"/>
                <a:ea typeface="Helvetica Neue Light"/>
                <a:cs typeface="Helvetica Neue Light"/>
                <a:sym typeface="Helvetica Neue Light"/>
              </a:rPr>
              <a:t> provides a great UX </a:t>
            </a:r>
            <a:r>
              <a:rPr b="1" lang="en-US" sz="1500">
                <a:solidFill>
                  <a:schemeClr val="dk1"/>
                </a:solidFill>
                <a:latin typeface="Helvetica Neue"/>
                <a:ea typeface="Helvetica Neue"/>
                <a:cs typeface="Helvetica Neue"/>
                <a:sym typeface="Helvetica Neue"/>
              </a:rPr>
              <a:t>nor</a:t>
            </a:r>
            <a:r>
              <a:rPr lang="en-US" sz="1500">
                <a:solidFill>
                  <a:schemeClr val="dk1"/>
                </a:solidFill>
                <a:latin typeface="Helvetica Neue Light"/>
                <a:ea typeface="Helvetica Neue Light"/>
                <a:cs typeface="Helvetica Neue Light"/>
                <a:sym typeface="Helvetica Neue Light"/>
              </a:rPr>
              <a:t> accomplishes security &amp; privacy objectives</a:t>
            </a:r>
            <a:endParaRPr sz="2400">
              <a:solidFill>
                <a:schemeClr val="dk1"/>
              </a:solidFill>
              <a:latin typeface="Calibri"/>
              <a:ea typeface="Calibri"/>
              <a:cs typeface="Calibri"/>
              <a:sym typeface="Calibri"/>
            </a:endParaRPr>
          </a:p>
        </p:txBody>
      </p:sp>
      <p:sp>
        <p:nvSpPr>
          <p:cNvPr id="170" name="Google Shape;170;g2f110035c2b_0_28"/>
          <p:cNvSpPr txBox="1"/>
          <p:nvPr/>
        </p:nvSpPr>
        <p:spPr>
          <a:xfrm>
            <a:off x="9690100" y="4105538"/>
            <a:ext cx="1660500" cy="1339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1500">
                <a:solidFill>
                  <a:schemeClr val="dk1"/>
                </a:solidFill>
                <a:latin typeface="Helvetica Neue Light"/>
                <a:ea typeface="Helvetica Neue Light"/>
                <a:cs typeface="Helvetica Neue Light"/>
                <a:sym typeface="Helvetica Neue Light"/>
              </a:rPr>
              <a:t>Accomplishes security &amp; privacy objectives while providing a </a:t>
            </a:r>
            <a:r>
              <a:rPr b="1" lang="en-US" sz="1500">
                <a:solidFill>
                  <a:schemeClr val="dk1"/>
                </a:solidFill>
                <a:latin typeface="Helvetica Neue"/>
                <a:ea typeface="Helvetica Neue"/>
                <a:cs typeface="Helvetica Neue"/>
                <a:sym typeface="Helvetica Neue"/>
              </a:rPr>
              <a:t>bad</a:t>
            </a:r>
            <a:r>
              <a:rPr lang="en-US" sz="1500">
                <a:solidFill>
                  <a:schemeClr val="dk1"/>
                </a:solidFill>
                <a:latin typeface="Helvetica Neue Light"/>
                <a:ea typeface="Helvetica Neue Light"/>
                <a:cs typeface="Helvetica Neue Light"/>
                <a:sym typeface="Helvetica Neue Light"/>
              </a:rPr>
              <a:t>  UX</a:t>
            </a:r>
            <a:endParaRPr sz="2400">
              <a:solidFill>
                <a:schemeClr val="dk1"/>
              </a:solidFill>
              <a:latin typeface="Calibri"/>
              <a:ea typeface="Calibri"/>
              <a:cs typeface="Calibri"/>
              <a:sym typeface="Calibri"/>
            </a:endParaRPr>
          </a:p>
        </p:txBody>
      </p:sp>
      <p:sp>
        <p:nvSpPr>
          <p:cNvPr id="171" name="Google Shape;171;g2f110035c2b_0_28"/>
          <p:cNvSpPr txBox="1"/>
          <p:nvPr/>
        </p:nvSpPr>
        <p:spPr>
          <a:xfrm>
            <a:off x="2764500" y="6495925"/>
            <a:ext cx="84549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900">
                <a:solidFill>
                  <a:schemeClr val="dk1"/>
                </a:solidFill>
                <a:latin typeface="Helvetica Neue Light"/>
                <a:ea typeface="Helvetica Neue Light"/>
                <a:cs typeface="Helvetica Neue Light"/>
                <a:sym typeface="Helvetica Neue Light"/>
              </a:rPr>
              <a:t>*Graphic based on IEEESSIT, 2017: https://technologyandsociety.org/deconstructing-the-relationship-between-privacy-and-security/</a:t>
            </a:r>
            <a:endParaRPr sz="900">
              <a:solidFill>
                <a:schemeClr val="dk1"/>
              </a:solidFill>
              <a:latin typeface="Helvetica Neue Light"/>
              <a:ea typeface="Helvetica Neue Light"/>
              <a:cs typeface="Helvetica Neue Light"/>
              <a:sym typeface="Helvetica Neue Light"/>
            </a:endParaRPr>
          </a:p>
        </p:txBody>
      </p:sp>
      <p:sp>
        <p:nvSpPr>
          <p:cNvPr id="172" name="Google Shape;172;g2f110035c2b_0_28"/>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173" name="Google Shape;173;g2f110035c2b_0_28"/>
          <p:cNvSpPr txBox="1"/>
          <p:nvPr/>
        </p:nvSpPr>
        <p:spPr>
          <a:xfrm>
            <a:off x="8387975" y="3429000"/>
            <a:ext cx="1062600" cy="3387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US" sz="1000">
                <a:solidFill>
                  <a:schemeClr val="dk1"/>
                </a:solidFill>
                <a:latin typeface="Calibri"/>
                <a:ea typeface="Calibri"/>
                <a:cs typeface="Calibri"/>
                <a:sym typeface="Calibri"/>
              </a:rPr>
              <a:t>Quadrant </a:t>
            </a:r>
            <a:r>
              <a:rPr lang="en-US" sz="1000">
                <a:solidFill>
                  <a:schemeClr val="dk1"/>
                </a:solidFill>
                <a:latin typeface="Calibri"/>
                <a:ea typeface="Calibri"/>
                <a:cs typeface="Calibri"/>
                <a:sym typeface="Calibri"/>
              </a:rPr>
              <a:t>I</a:t>
            </a:r>
            <a:endParaRPr sz="1000">
              <a:solidFill>
                <a:schemeClr val="dk1"/>
              </a:solidFill>
              <a:latin typeface="Calibri"/>
              <a:ea typeface="Calibri"/>
              <a:cs typeface="Calibri"/>
              <a:sym typeface="Calibri"/>
            </a:endParaRPr>
          </a:p>
        </p:txBody>
      </p:sp>
      <p:sp>
        <p:nvSpPr>
          <p:cNvPr id="174" name="Google Shape;174;g2f110035c2b_0_28"/>
          <p:cNvSpPr txBox="1"/>
          <p:nvPr/>
        </p:nvSpPr>
        <p:spPr>
          <a:xfrm>
            <a:off x="9450575" y="3428150"/>
            <a:ext cx="1062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000">
                <a:solidFill>
                  <a:schemeClr val="dk1"/>
                </a:solidFill>
                <a:latin typeface="Calibri"/>
                <a:ea typeface="Calibri"/>
                <a:cs typeface="Calibri"/>
                <a:sym typeface="Calibri"/>
              </a:rPr>
              <a:t>Quadrant II</a:t>
            </a:r>
            <a:endParaRPr sz="1000">
              <a:solidFill>
                <a:schemeClr val="dk1"/>
              </a:solidFill>
              <a:latin typeface="Calibri"/>
              <a:ea typeface="Calibri"/>
              <a:cs typeface="Calibri"/>
              <a:sym typeface="Calibri"/>
            </a:endParaRPr>
          </a:p>
        </p:txBody>
      </p:sp>
      <p:sp>
        <p:nvSpPr>
          <p:cNvPr id="175" name="Google Shape;175;g2f110035c2b_0_28"/>
          <p:cNvSpPr txBox="1"/>
          <p:nvPr/>
        </p:nvSpPr>
        <p:spPr>
          <a:xfrm>
            <a:off x="8387975" y="3766850"/>
            <a:ext cx="1062600" cy="3387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US" sz="1000">
                <a:solidFill>
                  <a:schemeClr val="dk1"/>
                </a:solidFill>
                <a:latin typeface="Calibri"/>
                <a:ea typeface="Calibri"/>
                <a:cs typeface="Calibri"/>
                <a:sym typeface="Calibri"/>
              </a:rPr>
              <a:t>Quadrant III</a:t>
            </a:r>
            <a:endParaRPr sz="1000">
              <a:solidFill>
                <a:schemeClr val="dk1"/>
              </a:solidFill>
              <a:latin typeface="Calibri"/>
              <a:ea typeface="Calibri"/>
              <a:cs typeface="Calibri"/>
              <a:sym typeface="Calibri"/>
            </a:endParaRPr>
          </a:p>
        </p:txBody>
      </p:sp>
      <p:sp>
        <p:nvSpPr>
          <p:cNvPr id="176" name="Google Shape;176;g2f110035c2b_0_28"/>
          <p:cNvSpPr txBox="1"/>
          <p:nvPr/>
        </p:nvSpPr>
        <p:spPr>
          <a:xfrm>
            <a:off x="9450575" y="3766850"/>
            <a:ext cx="1062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000">
                <a:solidFill>
                  <a:schemeClr val="dk1"/>
                </a:solidFill>
                <a:latin typeface="Calibri"/>
                <a:ea typeface="Calibri"/>
                <a:cs typeface="Calibri"/>
                <a:sym typeface="Calibri"/>
              </a:rPr>
              <a:t>Quadrant IV</a:t>
            </a:r>
            <a:endParaRPr sz="10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g2eb3f84bf82_0_0"/>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183" name="Google Shape;183;g2eb3f84bf82_0_0"/>
          <p:cNvSpPr txBox="1"/>
          <p:nvPr>
            <p:ph type="title"/>
          </p:nvPr>
        </p:nvSpPr>
        <p:spPr>
          <a:xfrm>
            <a:off x="354724" y="365125"/>
            <a:ext cx="10515600" cy="622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1800"/>
              <a:buNone/>
            </a:pPr>
            <a:r>
              <a:rPr lang="en-US"/>
              <a:t>Trends &amp; Challenges in Providing Digital Services</a:t>
            </a:r>
            <a:endParaRPr/>
          </a:p>
        </p:txBody>
      </p:sp>
      <p:sp>
        <p:nvSpPr>
          <p:cNvPr id="184" name="Google Shape;184;g2eb3f84bf82_0_0"/>
          <p:cNvSpPr txBox="1"/>
          <p:nvPr>
            <p:ph idx="1" type="body"/>
          </p:nvPr>
        </p:nvSpPr>
        <p:spPr>
          <a:xfrm>
            <a:off x="334975" y="1220425"/>
            <a:ext cx="6406500" cy="4797300"/>
          </a:xfrm>
          <a:prstGeom prst="rect">
            <a:avLst/>
          </a:prstGeom>
          <a:noFill/>
          <a:ln>
            <a:noFill/>
          </a:ln>
        </p:spPr>
        <p:txBody>
          <a:bodyPr anchorCtr="0" anchor="t" bIns="45700" lIns="91425" spcFirstLastPara="1" rIns="91425" wrap="square" tIns="45700">
            <a:normAutofit fontScale="85000" lnSpcReduction="10000"/>
          </a:bodyPr>
          <a:lstStyle/>
          <a:p>
            <a:pPr indent="0" lvl="0" marL="0" marR="0" rtl="0" algn="l">
              <a:lnSpc>
                <a:spcPct val="115000"/>
              </a:lnSpc>
              <a:spcBef>
                <a:spcPts val="0"/>
              </a:spcBef>
              <a:spcAft>
                <a:spcPts val="0"/>
              </a:spcAft>
              <a:buNone/>
            </a:pPr>
            <a:r>
              <a:rPr b="1" lang="en-US"/>
              <a:t>Trends</a:t>
            </a:r>
            <a:endParaRPr b="1"/>
          </a:p>
          <a:p>
            <a:pPr indent="-336550" lvl="0" marL="457200" marR="0" rtl="0" algn="l">
              <a:lnSpc>
                <a:spcPct val="115000"/>
              </a:lnSpc>
              <a:spcBef>
                <a:spcPts val="0"/>
              </a:spcBef>
              <a:spcAft>
                <a:spcPts val="0"/>
              </a:spcAft>
              <a:buSzPct val="100000"/>
              <a:buChar char="•"/>
            </a:pPr>
            <a:r>
              <a:rPr lang="en-US"/>
              <a:t>OEM-Owned systems compete with CarPlay &amp; Android Automotive</a:t>
            </a:r>
            <a:endParaRPr/>
          </a:p>
          <a:p>
            <a:pPr indent="-336550" lvl="1" marL="914400" marR="0" rtl="0" algn="l">
              <a:lnSpc>
                <a:spcPct val="115000"/>
              </a:lnSpc>
              <a:spcBef>
                <a:spcPts val="0"/>
              </a:spcBef>
              <a:spcAft>
                <a:spcPts val="0"/>
              </a:spcAft>
              <a:buSzPct val="100000"/>
              <a:buChar char="−"/>
            </a:pPr>
            <a:r>
              <a:rPr lang="en-US"/>
              <a:t>Some OEMs struggle in Software-Development and shift to third-party systems </a:t>
            </a:r>
            <a:endParaRPr/>
          </a:p>
          <a:p>
            <a:pPr indent="-336550" lvl="0" marL="457200" marR="0" rtl="0" algn="l">
              <a:lnSpc>
                <a:spcPct val="115000"/>
              </a:lnSpc>
              <a:spcBef>
                <a:spcPts val="0"/>
              </a:spcBef>
              <a:spcAft>
                <a:spcPts val="0"/>
              </a:spcAft>
              <a:buSzPct val="100000"/>
              <a:buChar char="•"/>
            </a:pPr>
            <a:r>
              <a:rPr lang="en-US"/>
              <a:t>Growing demand for connected features and services</a:t>
            </a:r>
            <a:endParaRPr/>
          </a:p>
          <a:p>
            <a:pPr indent="-336550" lvl="1" marL="914400" marR="0" rtl="0" algn="l">
              <a:lnSpc>
                <a:spcPct val="115000"/>
              </a:lnSpc>
              <a:spcBef>
                <a:spcPts val="0"/>
              </a:spcBef>
              <a:spcAft>
                <a:spcPts val="0"/>
              </a:spcAft>
              <a:buSzPct val="100000"/>
              <a:buChar char="−"/>
            </a:pPr>
            <a:r>
              <a:rPr lang="en-US"/>
              <a:t>Requires individual user profiles across multiple vehicles</a:t>
            </a:r>
            <a:endParaRPr/>
          </a:p>
          <a:p>
            <a:pPr indent="-336550" lvl="1" marL="914400" marR="0" rtl="0" algn="l">
              <a:lnSpc>
                <a:spcPct val="115000"/>
              </a:lnSpc>
              <a:spcBef>
                <a:spcPts val="0"/>
              </a:spcBef>
              <a:spcAft>
                <a:spcPts val="0"/>
              </a:spcAft>
              <a:buSzPct val="100000"/>
              <a:buChar char="−"/>
            </a:pPr>
            <a:r>
              <a:rPr lang="en-US"/>
              <a:t>Standardized interfaces and signals required for app &amp; service development</a:t>
            </a:r>
            <a:endParaRPr/>
          </a:p>
          <a:p>
            <a:pPr indent="0" lvl="0" marL="914400" marR="0" rtl="0" algn="l">
              <a:lnSpc>
                <a:spcPct val="115000"/>
              </a:lnSpc>
              <a:spcBef>
                <a:spcPts val="0"/>
              </a:spcBef>
              <a:spcAft>
                <a:spcPts val="0"/>
              </a:spcAft>
              <a:buNone/>
            </a:pPr>
            <a:r>
              <a:t/>
            </a:r>
            <a:endParaRPr/>
          </a:p>
          <a:p>
            <a:pPr indent="0" lvl="0" marL="0" marR="0" rtl="0" algn="l">
              <a:lnSpc>
                <a:spcPct val="115000"/>
              </a:lnSpc>
              <a:spcBef>
                <a:spcPts val="0"/>
              </a:spcBef>
              <a:spcAft>
                <a:spcPts val="0"/>
              </a:spcAft>
              <a:buNone/>
            </a:pPr>
            <a:r>
              <a:rPr b="1" lang="en-US"/>
              <a:t>Challenges</a:t>
            </a:r>
            <a:endParaRPr b="1"/>
          </a:p>
          <a:p>
            <a:pPr indent="-336550" lvl="0" marL="457200" marR="0" rtl="0" algn="l">
              <a:lnSpc>
                <a:spcPct val="115000"/>
              </a:lnSpc>
              <a:spcBef>
                <a:spcPts val="0"/>
              </a:spcBef>
              <a:spcAft>
                <a:spcPts val="0"/>
              </a:spcAft>
              <a:buSzPct val="100000"/>
              <a:buChar char="•"/>
            </a:pPr>
            <a:r>
              <a:rPr lang="en-US"/>
              <a:t>Multiple proprietary interfaces from OEMs, Google and Apple complicate service provider efforts</a:t>
            </a:r>
            <a:endParaRPr/>
          </a:p>
          <a:p>
            <a:pPr indent="-336550" lvl="0" marL="457200" marR="0" rtl="0" algn="l">
              <a:lnSpc>
                <a:spcPct val="115000"/>
              </a:lnSpc>
              <a:spcBef>
                <a:spcPts val="0"/>
              </a:spcBef>
              <a:spcAft>
                <a:spcPts val="0"/>
              </a:spcAft>
              <a:buSzPct val="100000"/>
              <a:buChar char="•"/>
            </a:pPr>
            <a:r>
              <a:rPr lang="en-US"/>
              <a:t>User lock-in: difficult to switch smartphone or car brand without losing functionality</a:t>
            </a:r>
            <a:endParaRPr/>
          </a:p>
          <a:p>
            <a:pPr indent="-336550" lvl="0" marL="457200" marR="0" rtl="0" algn="l">
              <a:lnSpc>
                <a:spcPct val="115000"/>
              </a:lnSpc>
              <a:spcBef>
                <a:spcPts val="0"/>
              </a:spcBef>
              <a:spcAft>
                <a:spcPts val="0"/>
              </a:spcAft>
              <a:buSzPct val="100000"/>
              <a:buChar char="•"/>
            </a:pPr>
            <a:r>
              <a:rPr lang="en-US"/>
              <a:t>Lack of standardized privacy, data protection, and user control over data flow</a:t>
            </a:r>
            <a:endParaRPr/>
          </a:p>
        </p:txBody>
      </p:sp>
      <p:sp>
        <p:nvSpPr>
          <p:cNvPr id="185" name="Google Shape;185;g2eb3f84bf82_0_0"/>
          <p:cNvSpPr/>
          <p:nvPr/>
        </p:nvSpPr>
        <p:spPr>
          <a:xfrm>
            <a:off x="7042350" y="4674375"/>
            <a:ext cx="5057400" cy="1310400"/>
          </a:xfrm>
          <a:prstGeom prst="roundRect">
            <a:avLst>
              <a:gd fmla="val 16667" name="adj"/>
            </a:avLst>
          </a:prstGeom>
          <a:solidFill>
            <a:srgbClr val="88888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86" name="Google Shape;186;g2eb3f84bf82_0_0"/>
          <p:cNvSpPr txBox="1"/>
          <p:nvPr/>
        </p:nvSpPr>
        <p:spPr>
          <a:xfrm>
            <a:off x="8884700" y="5660400"/>
            <a:ext cx="18831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500">
                <a:solidFill>
                  <a:schemeClr val="lt1"/>
                </a:solidFill>
                <a:latin typeface="Helvetica Neue"/>
                <a:ea typeface="Helvetica Neue"/>
                <a:cs typeface="Helvetica Neue"/>
                <a:sym typeface="Helvetica Neue"/>
              </a:rPr>
              <a:t>Vehicle Platforms</a:t>
            </a:r>
            <a:endParaRPr b="1" sz="1500">
              <a:solidFill>
                <a:schemeClr val="lt1"/>
              </a:solidFill>
              <a:latin typeface="Helvetica Neue"/>
              <a:ea typeface="Helvetica Neue"/>
              <a:cs typeface="Helvetica Neue"/>
              <a:sym typeface="Helvetica Neue"/>
            </a:endParaRPr>
          </a:p>
        </p:txBody>
      </p:sp>
      <p:sp>
        <p:nvSpPr>
          <p:cNvPr id="187" name="Google Shape;187;g2eb3f84bf82_0_0"/>
          <p:cNvSpPr/>
          <p:nvPr/>
        </p:nvSpPr>
        <p:spPr>
          <a:xfrm>
            <a:off x="7117100" y="4780100"/>
            <a:ext cx="767700" cy="365100"/>
          </a:xfrm>
          <a:prstGeom prst="roundRect">
            <a:avLst>
              <a:gd fmla="val 16667" name="adj"/>
            </a:avLst>
          </a:prstGeom>
          <a:solidFill>
            <a:srgbClr val="6D9EE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OEM1</a:t>
            </a:r>
            <a:endParaRPr>
              <a:latin typeface="Helvetica Neue Light"/>
              <a:ea typeface="Helvetica Neue Light"/>
              <a:cs typeface="Helvetica Neue Light"/>
              <a:sym typeface="Helvetica Neue Light"/>
            </a:endParaRPr>
          </a:p>
        </p:txBody>
      </p:sp>
      <p:sp>
        <p:nvSpPr>
          <p:cNvPr id="188" name="Google Shape;188;g2eb3f84bf82_0_0"/>
          <p:cNvSpPr/>
          <p:nvPr/>
        </p:nvSpPr>
        <p:spPr>
          <a:xfrm>
            <a:off x="8799500" y="4780100"/>
            <a:ext cx="1780500" cy="880200"/>
          </a:xfrm>
          <a:prstGeom prst="roundRect">
            <a:avLst>
              <a:gd fmla="val 16667" name="adj"/>
            </a:avLst>
          </a:prstGeom>
          <a:solidFill>
            <a:srgbClr val="4A86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Android Automotive</a:t>
            </a:r>
            <a:endParaRPr>
              <a:latin typeface="Helvetica Neue Light"/>
              <a:ea typeface="Helvetica Neue Light"/>
              <a:cs typeface="Helvetica Neue Light"/>
              <a:sym typeface="Helvetica Neue Light"/>
            </a:endParaRPr>
          </a:p>
        </p:txBody>
      </p:sp>
      <p:sp>
        <p:nvSpPr>
          <p:cNvPr id="189" name="Google Shape;189;g2eb3f84bf82_0_0"/>
          <p:cNvSpPr/>
          <p:nvPr/>
        </p:nvSpPr>
        <p:spPr>
          <a:xfrm>
            <a:off x="7958288" y="4780100"/>
            <a:ext cx="767700" cy="365100"/>
          </a:xfrm>
          <a:prstGeom prst="roundRect">
            <a:avLst>
              <a:gd fmla="val 16667" name="adj"/>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OEM2</a:t>
            </a:r>
            <a:endParaRPr>
              <a:latin typeface="Helvetica Neue Light"/>
              <a:ea typeface="Helvetica Neue Light"/>
              <a:cs typeface="Helvetica Neue Light"/>
              <a:sym typeface="Helvetica Neue Light"/>
            </a:endParaRPr>
          </a:p>
        </p:txBody>
      </p:sp>
      <p:sp>
        <p:nvSpPr>
          <p:cNvPr id="190" name="Google Shape;190;g2eb3f84bf82_0_0"/>
          <p:cNvSpPr/>
          <p:nvPr/>
        </p:nvSpPr>
        <p:spPr>
          <a:xfrm>
            <a:off x="10708400" y="4780100"/>
            <a:ext cx="1287900" cy="880200"/>
          </a:xfrm>
          <a:prstGeom prst="roundRect">
            <a:avLst>
              <a:gd fmla="val 16667" name="adj"/>
            </a:avLst>
          </a:prstGeom>
          <a:solidFill>
            <a:srgbClr val="4A86E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CarPlay</a:t>
            </a:r>
            <a:endParaRPr>
              <a:latin typeface="Helvetica Neue Light"/>
              <a:ea typeface="Helvetica Neue Light"/>
              <a:cs typeface="Helvetica Neue Light"/>
              <a:sym typeface="Helvetica Neue Light"/>
            </a:endParaRPr>
          </a:p>
        </p:txBody>
      </p:sp>
      <p:sp>
        <p:nvSpPr>
          <p:cNvPr id="191" name="Google Shape;191;g2eb3f84bf82_0_0"/>
          <p:cNvSpPr/>
          <p:nvPr/>
        </p:nvSpPr>
        <p:spPr>
          <a:xfrm>
            <a:off x="7117100" y="5249825"/>
            <a:ext cx="767700" cy="365100"/>
          </a:xfrm>
          <a:prstGeom prst="roundRect">
            <a:avLst>
              <a:gd fmla="val 16667" name="adj"/>
            </a:avLst>
          </a:prstGeom>
          <a:solidFill>
            <a:srgbClr val="8E7CC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OEM3</a:t>
            </a:r>
            <a:endParaRPr>
              <a:latin typeface="Helvetica Neue Light"/>
              <a:ea typeface="Helvetica Neue Light"/>
              <a:cs typeface="Helvetica Neue Light"/>
              <a:sym typeface="Helvetica Neue Light"/>
            </a:endParaRPr>
          </a:p>
        </p:txBody>
      </p:sp>
      <p:sp>
        <p:nvSpPr>
          <p:cNvPr id="192" name="Google Shape;192;g2eb3f84bf82_0_0"/>
          <p:cNvSpPr/>
          <p:nvPr/>
        </p:nvSpPr>
        <p:spPr>
          <a:xfrm>
            <a:off x="7958288" y="5249825"/>
            <a:ext cx="767700" cy="365100"/>
          </a:xfrm>
          <a:prstGeom prst="roundRect">
            <a:avLst>
              <a:gd fmla="val 16667" name="adj"/>
            </a:avLst>
          </a:prstGeom>
          <a:solidFill>
            <a:srgbClr val="E0666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OEM4</a:t>
            </a:r>
            <a:endParaRPr>
              <a:latin typeface="Helvetica Neue Light"/>
              <a:ea typeface="Helvetica Neue Light"/>
              <a:cs typeface="Helvetica Neue Light"/>
              <a:sym typeface="Helvetica Neue Light"/>
            </a:endParaRPr>
          </a:p>
        </p:txBody>
      </p:sp>
      <p:sp>
        <p:nvSpPr>
          <p:cNvPr id="193" name="Google Shape;193;g2eb3f84bf82_0_0"/>
          <p:cNvSpPr/>
          <p:nvPr/>
        </p:nvSpPr>
        <p:spPr>
          <a:xfrm>
            <a:off x="7042350" y="2927450"/>
            <a:ext cx="5057400" cy="16845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94" name="Google Shape;194;g2eb3f84bf82_0_0"/>
          <p:cNvSpPr txBox="1"/>
          <p:nvPr/>
        </p:nvSpPr>
        <p:spPr>
          <a:xfrm>
            <a:off x="8842000" y="4267625"/>
            <a:ext cx="18354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500">
                <a:solidFill>
                  <a:schemeClr val="dk1"/>
                </a:solidFill>
                <a:latin typeface="Helvetica Neue"/>
                <a:ea typeface="Helvetica Neue"/>
                <a:cs typeface="Helvetica Neue"/>
                <a:sym typeface="Helvetica Neue"/>
              </a:rPr>
              <a:t>Data &amp; Services</a:t>
            </a:r>
            <a:endParaRPr b="1" sz="1500">
              <a:solidFill>
                <a:schemeClr val="dk1"/>
              </a:solidFill>
              <a:latin typeface="Helvetica Neue"/>
              <a:ea typeface="Helvetica Neue"/>
              <a:cs typeface="Helvetica Neue"/>
              <a:sym typeface="Helvetica Neue"/>
            </a:endParaRPr>
          </a:p>
        </p:txBody>
      </p:sp>
      <p:sp>
        <p:nvSpPr>
          <p:cNvPr id="195" name="Google Shape;195;g2eb3f84bf82_0_0"/>
          <p:cNvSpPr/>
          <p:nvPr/>
        </p:nvSpPr>
        <p:spPr>
          <a:xfrm>
            <a:off x="7190912" y="3019100"/>
            <a:ext cx="1335600" cy="1501200"/>
          </a:xfrm>
          <a:prstGeom prst="roundRect">
            <a:avLst>
              <a:gd fmla="val 16667" name="adj"/>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In-Vehicle Apps </a:t>
            </a:r>
            <a:r>
              <a:rPr lang="en-US" sz="1200">
                <a:latin typeface="Helvetica Neue Light"/>
                <a:ea typeface="Helvetica Neue Light"/>
                <a:cs typeface="Helvetica Neue Light"/>
                <a:sym typeface="Helvetica Neue Light"/>
              </a:rPr>
              <a:t>(Android, CarPlay, games, social media, e-mail, …)</a:t>
            </a:r>
            <a:endParaRPr sz="1200">
              <a:latin typeface="Helvetica Neue Light"/>
              <a:ea typeface="Helvetica Neue Light"/>
              <a:cs typeface="Helvetica Neue Light"/>
              <a:sym typeface="Helvetica Neue Light"/>
            </a:endParaRPr>
          </a:p>
        </p:txBody>
      </p:sp>
      <p:sp>
        <p:nvSpPr>
          <p:cNvPr id="196" name="Google Shape;196;g2eb3f84bf82_0_0"/>
          <p:cNvSpPr/>
          <p:nvPr/>
        </p:nvSpPr>
        <p:spPr>
          <a:xfrm>
            <a:off x="8581538" y="3009325"/>
            <a:ext cx="1998300" cy="1203600"/>
          </a:xfrm>
          <a:prstGeom prst="roundRect">
            <a:avLst>
              <a:gd fmla="val 16667" name="adj"/>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Remote </a:t>
            </a:r>
            <a:r>
              <a:rPr lang="en-US">
                <a:latin typeface="Helvetica Neue Light"/>
                <a:ea typeface="Helvetica Neue Light"/>
                <a:cs typeface="Helvetica Neue Light"/>
                <a:sym typeface="Helvetica Neue Light"/>
              </a:rPr>
              <a:t>Apps </a:t>
            </a:r>
            <a:r>
              <a:rPr lang="en-US" sz="1200">
                <a:latin typeface="Helvetica Neue Light"/>
                <a:ea typeface="Helvetica Neue Light"/>
                <a:cs typeface="Helvetica Neue Light"/>
                <a:sym typeface="Helvetica Neue Light"/>
              </a:rPr>
              <a:t>(car-sharing, vehicle control, parking, …)</a:t>
            </a:r>
            <a:endParaRPr sz="1200">
              <a:latin typeface="Helvetica Neue Light"/>
              <a:ea typeface="Helvetica Neue Light"/>
              <a:cs typeface="Helvetica Neue Light"/>
              <a:sym typeface="Helvetica Neue Light"/>
            </a:endParaRPr>
          </a:p>
        </p:txBody>
      </p:sp>
      <p:sp>
        <p:nvSpPr>
          <p:cNvPr id="197" name="Google Shape;197;g2eb3f84bf82_0_0"/>
          <p:cNvSpPr/>
          <p:nvPr/>
        </p:nvSpPr>
        <p:spPr>
          <a:xfrm>
            <a:off x="10634900" y="3019100"/>
            <a:ext cx="1412700" cy="1501200"/>
          </a:xfrm>
          <a:prstGeom prst="roundRect">
            <a:avLst>
              <a:gd fmla="val 16667" name="adj"/>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Cloud Services</a:t>
            </a:r>
            <a:r>
              <a:rPr lang="en-US">
                <a:latin typeface="Helvetica Neue Light"/>
                <a:ea typeface="Helvetica Neue Light"/>
                <a:cs typeface="Helvetica Neue Light"/>
                <a:sym typeface="Helvetica Neue Light"/>
              </a:rPr>
              <a:t> </a:t>
            </a:r>
            <a:r>
              <a:rPr lang="en-US" sz="1200">
                <a:latin typeface="Helvetica Neue Light"/>
                <a:ea typeface="Helvetica Neue Light"/>
                <a:cs typeface="Helvetica Neue Light"/>
                <a:sym typeface="Helvetica Neue Light"/>
              </a:rPr>
              <a:t>(insurance, fleet-mgmt remote diagnostics, …)</a:t>
            </a:r>
            <a:endParaRPr sz="1200">
              <a:latin typeface="Helvetica Neue Light"/>
              <a:ea typeface="Helvetica Neue Light"/>
              <a:cs typeface="Helvetica Neue Light"/>
              <a:sym typeface="Helvetica Neue Light"/>
            </a:endParaRPr>
          </a:p>
        </p:txBody>
      </p:sp>
      <p:sp>
        <p:nvSpPr>
          <p:cNvPr id="198" name="Google Shape;198;g2eb3f84bf82_0_0"/>
          <p:cNvSpPr/>
          <p:nvPr/>
        </p:nvSpPr>
        <p:spPr>
          <a:xfrm>
            <a:off x="7052000" y="1115425"/>
            <a:ext cx="5057400" cy="1749600"/>
          </a:xfrm>
          <a:prstGeom prst="roundRect">
            <a:avLst>
              <a:gd fmla="val 16667" name="adj"/>
            </a:avLst>
          </a:prstGeom>
          <a:solidFill>
            <a:srgbClr val="FF99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199" name="Google Shape;199;g2eb3f84bf82_0_0"/>
          <p:cNvSpPr txBox="1"/>
          <p:nvPr/>
        </p:nvSpPr>
        <p:spPr>
          <a:xfrm>
            <a:off x="8250775" y="2539125"/>
            <a:ext cx="28149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1500">
                <a:solidFill>
                  <a:schemeClr val="dk1"/>
                </a:solidFill>
                <a:latin typeface="Helvetica Neue"/>
                <a:ea typeface="Helvetica Neue"/>
                <a:cs typeface="Helvetica Neue"/>
                <a:sym typeface="Helvetica Neue"/>
              </a:rPr>
              <a:t>Challenges &amp; Opportunities</a:t>
            </a:r>
            <a:endParaRPr b="1" sz="1500">
              <a:solidFill>
                <a:schemeClr val="dk1"/>
              </a:solidFill>
              <a:latin typeface="Helvetica Neue"/>
              <a:ea typeface="Helvetica Neue"/>
              <a:cs typeface="Helvetica Neue"/>
              <a:sym typeface="Helvetica Neue"/>
            </a:endParaRPr>
          </a:p>
        </p:txBody>
      </p:sp>
      <p:sp>
        <p:nvSpPr>
          <p:cNvPr id="200" name="Google Shape;200;g2eb3f84bf82_0_0"/>
          <p:cNvSpPr/>
          <p:nvPr/>
        </p:nvSpPr>
        <p:spPr>
          <a:xfrm>
            <a:off x="7117100" y="1207099"/>
            <a:ext cx="1153500" cy="799200"/>
          </a:xfrm>
          <a:prstGeom prst="roundRect">
            <a:avLst>
              <a:gd fmla="val 16667" name="adj"/>
            </a:avLst>
          </a:prstGeom>
          <a:solidFill>
            <a:srgbClr val="EA99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Proprietary interfaces</a:t>
            </a:r>
            <a:endParaRPr>
              <a:latin typeface="Helvetica Neue Light"/>
              <a:ea typeface="Helvetica Neue Light"/>
              <a:cs typeface="Helvetica Neue Light"/>
              <a:sym typeface="Helvetica Neue Light"/>
            </a:endParaRPr>
          </a:p>
        </p:txBody>
      </p:sp>
      <p:sp>
        <p:nvSpPr>
          <p:cNvPr id="201" name="Google Shape;201;g2eb3f84bf82_0_0"/>
          <p:cNvSpPr/>
          <p:nvPr/>
        </p:nvSpPr>
        <p:spPr>
          <a:xfrm>
            <a:off x="8334025" y="1207099"/>
            <a:ext cx="1153500" cy="799200"/>
          </a:xfrm>
          <a:prstGeom prst="roundRect">
            <a:avLst>
              <a:gd fmla="val 16667" name="adj"/>
            </a:avLst>
          </a:prstGeom>
          <a:solidFill>
            <a:srgbClr val="EA99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User lock-in</a:t>
            </a:r>
            <a:endParaRPr>
              <a:latin typeface="Helvetica Neue Light"/>
              <a:ea typeface="Helvetica Neue Light"/>
              <a:cs typeface="Helvetica Neue Light"/>
              <a:sym typeface="Helvetica Neue Light"/>
            </a:endParaRPr>
          </a:p>
        </p:txBody>
      </p:sp>
      <p:sp>
        <p:nvSpPr>
          <p:cNvPr id="202" name="Google Shape;202;g2eb3f84bf82_0_0"/>
          <p:cNvSpPr/>
          <p:nvPr/>
        </p:nvSpPr>
        <p:spPr>
          <a:xfrm>
            <a:off x="9534975" y="1207100"/>
            <a:ext cx="1287900" cy="799200"/>
          </a:xfrm>
          <a:prstGeom prst="roundRect">
            <a:avLst>
              <a:gd fmla="val 16667" name="adj"/>
            </a:avLst>
          </a:prstGeom>
          <a:solidFill>
            <a:srgbClr val="EA99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Security &amp; Privacy</a:t>
            </a:r>
            <a:endParaRPr>
              <a:latin typeface="Helvetica Neue Light"/>
              <a:ea typeface="Helvetica Neue Light"/>
              <a:cs typeface="Helvetica Neue Light"/>
              <a:sym typeface="Helvetica Neue Light"/>
            </a:endParaRPr>
          </a:p>
        </p:txBody>
      </p:sp>
      <p:sp>
        <p:nvSpPr>
          <p:cNvPr id="203" name="Google Shape;203;g2eb3f84bf82_0_0"/>
          <p:cNvSpPr/>
          <p:nvPr/>
        </p:nvSpPr>
        <p:spPr>
          <a:xfrm>
            <a:off x="10870325" y="1220423"/>
            <a:ext cx="1153500" cy="622800"/>
          </a:xfrm>
          <a:prstGeom prst="roundRect">
            <a:avLst>
              <a:gd fmla="val 16667" name="adj"/>
            </a:avLst>
          </a:prstGeom>
          <a:solidFill>
            <a:srgbClr val="EA999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Usability &amp; UX</a:t>
            </a:r>
            <a:endParaRPr>
              <a:latin typeface="Helvetica Neue Light"/>
              <a:ea typeface="Helvetica Neue Light"/>
              <a:cs typeface="Helvetica Neue Light"/>
              <a:sym typeface="Helvetica Neue Light"/>
            </a:endParaRPr>
          </a:p>
        </p:txBody>
      </p:sp>
      <p:sp>
        <p:nvSpPr>
          <p:cNvPr id="204" name="Google Shape;204;g2eb3f84bf82_0_0"/>
          <p:cNvSpPr/>
          <p:nvPr/>
        </p:nvSpPr>
        <p:spPr>
          <a:xfrm>
            <a:off x="7151150" y="2086725"/>
            <a:ext cx="1085400" cy="622800"/>
          </a:xfrm>
          <a:prstGeom prst="roundRect">
            <a:avLst>
              <a:gd fmla="val 16667" name="adj"/>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Guidelines</a:t>
            </a:r>
            <a:endParaRPr>
              <a:latin typeface="Helvetica Neue Light"/>
              <a:ea typeface="Helvetica Neue Light"/>
              <a:cs typeface="Helvetica Neue Light"/>
              <a:sym typeface="Helvetica Neue Light"/>
            </a:endParaRPr>
          </a:p>
        </p:txBody>
      </p:sp>
      <p:sp>
        <p:nvSpPr>
          <p:cNvPr id="205" name="Google Shape;205;g2eb3f84bf82_0_0"/>
          <p:cNvSpPr/>
          <p:nvPr/>
        </p:nvSpPr>
        <p:spPr>
          <a:xfrm>
            <a:off x="8334025" y="2086725"/>
            <a:ext cx="1187400" cy="452400"/>
          </a:xfrm>
          <a:prstGeom prst="roundRect">
            <a:avLst>
              <a:gd fmla="val 16667" name="adj"/>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Standards</a:t>
            </a:r>
            <a:endParaRPr>
              <a:latin typeface="Helvetica Neue Light"/>
              <a:ea typeface="Helvetica Neue Light"/>
              <a:cs typeface="Helvetica Neue Light"/>
              <a:sym typeface="Helvetica Neue Light"/>
            </a:endParaRPr>
          </a:p>
        </p:txBody>
      </p:sp>
      <p:sp>
        <p:nvSpPr>
          <p:cNvPr id="206" name="Google Shape;206;g2eb3f84bf82_0_0"/>
          <p:cNvSpPr/>
          <p:nvPr/>
        </p:nvSpPr>
        <p:spPr>
          <a:xfrm>
            <a:off x="9567900" y="2099150"/>
            <a:ext cx="1254900" cy="452400"/>
          </a:xfrm>
          <a:prstGeom prst="roundRect">
            <a:avLst>
              <a:gd fmla="val 16667" name="adj"/>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Regulations</a:t>
            </a:r>
            <a:endParaRPr>
              <a:latin typeface="Helvetica Neue Light"/>
              <a:ea typeface="Helvetica Neue Light"/>
              <a:cs typeface="Helvetica Neue Light"/>
              <a:sym typeface="Helvetica Neue Light"/>
            </a:endParaRPr>
          </a:p>
        </p:txBody>
      </p:sp>
      <p:sp>
        <p:nvSpPr>
          <p:cNvPr id="207" name="Google Shape;207;g2eb3f84bf82_0_0"/>
          <p:cNvSpPr/>
          <p:nvPr/>
        </p:nvSpPr>
        <p:spPr>
          <a:xfrm>
            <a:off x="10870325" y="1940588"/>
            <a:ext cx="1153500" cy="880200"/>
          </a:xfrm>
          <a:prstGeom prst="roundRect">
            <a:avLst>
              <a:gd fmla="val 16667" name="adj"/>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Helvetica Neue Light"/>
                <a:ea typeface="Helvetica Neue Light"/>
                <a:cs typeface="Helvetica Neue Light"/>
                <a:sym typeface="Helvetica Neue Light"/>
              </a:rPr>
              <a:t>User Profiles / Digital Identities</a:t>
            </a:r>
            <a:endParaRPr>
              <a:latin typeface="Helvetica Neue Light"/>
              <a:ea typeface="Helvetica Neue Light"/>
              <a:cs typeface="Helvetica Neue Light"/>
              <a:sym typeface="Helvetica Neue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g1f8064de7f6_0_5"/>
          <p:cNvSpPr txBox="1"/>
          <p:nvPr>
            <p:ph idx="1" type="body"/>
          </p:nvPr>
        </p:nvSpPr>
        <p:spPr>
          <a:xfrm>
            <a:off x="3630950" y="1628825"/>
            <a:ext cx="7740000" cy="3709500"/>
          </a:xfrm>
          <a:prstGeom prst="rect">
            <a:avLst/>
          </a:prstGeom>
          <a:noFill/>
          <a:ln>
            <a:noFill/>
          </a:ln>
        </p:spPr>
        <p:txBody>
          <a:bodyPr anchorCtr="0" anchor="t" bIns="45700" lIns="91425" spcFirstLastPara="1" rIns="91425" wrap="square" tIns="45700">
            <a:noAutofit/>
          </a:bodyPr>
          <a:lstStyle/>
          <a:p>
            <a:pPr indent="-317579" lvl="0" marL="457200" rtl="0" algn="l">
              <a:lnSpc>
                <a:spcPct val="105000"/>
              </a:lnSpc>
              <a:spcBef>
                <a:spcPts val="0"/>
              </a:spcBef>
              <a:spcAft>
                <a:spcPts val="0"/>
              </a:spcAft>
              <a:buSzPts val="1401"/>
              <a:buChar char="•"/>
            </a:pPr>
            <a:r>
              <a:rPr b="1" lang="en-US" sz="1401"/>
              <a:t>66% of all countries have privacy laws:</a:t>
            </a:r>
            <a:endParaRPr sz="1401">
              <a:solidFill>
                <a:srgbClr val="181818"/>
              </a:solidFill>
              <a:highlight>
                <a:schemeClr val="lt1"/>
              </a:highlight>
            </a:endParaRPr>
          </a:p>
          <a:p>
            <a:pPr indent="-304879" lvl="1" marL="914400" rtl="0" algn="l">
              <a:lnSpc>
                <a:spcPct val="105000"/>
              </a:lnSpc>
              <a:spcBef>
                <a:spcPts val="1000"/>
              </a:spcBef>
              <a:spcAft>
                <a:spcPts val="0"/>
              </a:spcAft>
              <a:buSzPts val="1201"/>
              <a:buChar char="−"/>
            </a:pPr>
            <a:r>
              <a:rPr lang="en-US" sz="1201">
                <a:solidFill>
                  <a:srgbClr val="181818"/>
                </a:solidFill>
                <a:highlight>
                  <a:schemeClr val="lt1"/>
                </a:highlight>
              </a:rPr>
              <a:t>EU-27</a:t>
            </a:r>
            <a:r>
              <a:rPr lang="en-US" sz="1201"/>
              <a:t> leading personal privacy and data access (GPDR, NIS2, RED, DMA, DSA, Data Act, Digital Id, etc)</a:t>
            </a:r>
            <a:endParaRPr sz="1201"/>
          </a:p>
          <a:p>
            <a:pPr indent="-304879" lvl="1" marL="914400" rtl="0" algn="l">
              <a:lnSpc>
                <a:spcPct val="105000"/>
              </a:lnSpc>
              <a:spcBef>
                <a:spcPts val="1000"/>
              </a:spcBef>
              <a:spcAft>
                <a:spcPts val="0"/>
              </a:spcAft>
              <a:buSzPts val="1201"/>
              <a:buChar char="−"/>
            </a:pPr>
            <a:r>
              <a:rPr lang="en-US" sz="1201" u="sng">
                <a:solidFill>
                  <a:schemeClr val="hlink"/>
                </a:solidFill>
                <a:hlinkClick r:id="rId3"/>
              </a:rPr>
              <a:t>Drivers Privacy Protection Act (DPPA)</a:t>
            </a:r>
            <a:endParaRPr sz="1201">
              <a:solidFill>
                <a:srgbClr val="181818"/>
              </a:solidFill>
              <a:highlight>
                <a:srgbClr val="FFFFFF"/>
              </a:highlight>
            </a:endParaRPr>
          </a:p>
          <a:p>
            <a:pPr indent="-304879" lvl="1" marL="914400" rtl="0" algn="l">
              <a:lnSpc>
                <a:spcPct val="105000"/>
              </a:lnSpc>
              <a:spcBef>
                <a:spcPts val="1000"/>
              </a:spcBef>
              <a:spcAft>
                <a:spcPts val="0"/>
              </a:spcAft>
              <a:buClr>
                <a:srgbClr val="181818"/>
              </a:buClr>
              <a:buSzPts val="1201"/>
              <a:buChar char="−"/>
            </a:pPr>
            <a:r>
              <a:rPr lang="en-US" sz="1201">
                <a:solidFill>
                  <a:srgbClr val="181818"/>
                </a:solidFill>
                <a:highlight>
                  <a:schemeClr val="lt1"/>
                </a:highlight>
              </a:rPr>
              <a:t>Japan, </a:t>
            </a:r>
            <a:r>
              <a:rPr lang="en-US" sz="1201">
                <a:solidFill>
                  <a:srgbClr val="181818"/>
                </a:solidFill>
                <a:highlight>
                  <a:schemeClr val="lt1"/>
                </a:highlight>
              </a:rPr>
              <a:t>Act on the Protection of Personal Information (APPI)	</a:t>
            </a:r>
            <a:endParaRPr sz="1201">
              <a:solidFill>
                <a:srgbClr val="181818"/>
              </a:solidFill>
              <a:highlight>
                <a:schemeClr val="lt1"/>
              </a:highlight>
            </a:endParaRPr>
          </a:p>
          <a:p>
            <a:pPr indent="-304879" lvl="1" marL="914400" rtl="0" algn="l">
              <a:lnSpc>
                <a:spcPct val="105000"/>
              </a:lnSpc>
              <a:spcBef>
                <a:spcPts val="1000"/>
              </a:spcBef>
              <a:spcAft>
                <a:spcPts val="0"/>
              </a:spcAft>
              <a:buClr>
                <a:srgbClr val="181818"/>
              </a:buClr>
              <a:buSzPts val="1201"/>
              <a:buChar char="−"/>
            </a:pPr>
            <a:r>
              <a:rPr lang="en-US" sz="1201">
                <a:solidFill>
                  <a:srgbClr val="181818"/>
                </a:solidFill>
                <a:highlight>
                  <a:schemeClr val="lt1"/>
                </a:highlight>
              </a:rPr>
              <a:t>Australian Privacy Principles</a:t>
            </a:r>
            <a:endParaRPr sz="1201">
              <a:solidFill>
                <a:srgbClr val="181818"/>
              </a:solidFill>
              <a:highlight>
                <a:srgbClr val="FFFFFF"/>
              </a:highlight>
            </a:endParaRPr>
          </a:p>
          <a:p>
            <a:pPr indent="-304879" lvl="1" marL="914400" rtl="0" algn="l">
              <a:lnSpc>
                <a:spcPct val="105000"/>
              </a:lnSpc>
              <a:spcBef>
                <a:spcPts val="1000"/>
              </a:spcBef>
              <a:spcAft>
                <a:spcPts val="0"/>
              </a:spcAft>
              <a:buClr>
                <a:srgbClr val="181818"/>
              </a:buClr>
              <a:buSzPts val="1201"/>
              <a:buChar char="−"/>
            </a:pPr>
            <a:r>
              <a:rPr lang="en-US" sz="1201">
                <a:solidFill>
                  <a:srgbClr val="181818"/>
                </a:solidFill>
                <a:highlight>
                  <a:schemeClr val="lt1"/>
                </a:highlight>
              </a:rPr>
              <a:t>Personal Information Protection and Electronic Documents Act (PIPEDA)</a:t>
            </a:r>
            <a:endParaRPr sz="1201">
              <a:solidFill>
                <a:srgbClr val="181818"/>
              </a:solidFill>
              <a:highlight>
                <a:srgbClr val="FFFFFF"/>
              </a:highlight>
            </a:endParaRPr>
          </a:p>
          <a:p>
            <a:pPr indent="-304879" lvl="1" marL="914400" rtl="0" algn="l">
              <a:lnSpc>
                <a:spcPct val="105000"/>
              </a:lnSpc>
              <a:spcBef>
                <a:spcPts val="1000"/>
              </a:spcBef>
              <a:spcAft>
                <a:spcPts val="0"/>
              </a:spcAft>
              <a:buClr>
                <a:srgbClr val="181818"/>
              </a:buClr>
              <a:buSzPts val="1201"/>
              <a:buChar char="−"/>
            </a:pPr>
            <a:r>
              <a:rPr lang="en-US" sz="1201">
                <a:solidFill>
                  <a:srgbClr val="181818"/>
                </a:solidFill>
                <a:highlight>
                  <a:srgbClr val="FFFFFF"/>
                </a:highlight>
              </a:rPr>
              <a:t>California Consumer Privacy Act (CCPA) &amp; California Privacy Rights Act (CPRA)</a:t>
            </a:r>
            <a:endParaRPr sz="1201">
              <a:solidFill>
                <a:srgbClr val="181818"/>
              </a:solidFill>
              <a:highlight>
                <a:srgbClr val="FFFFFF"/>
              </a:highlight>
            </a:endParaRPr>
          </a:p>
          <a:p>
            <a:pPr indent="-304879" lvl="1" marL="914400" rtl="0" algn="l">
              <a:lnSpc>
                <a:spcPct val="105000"/>
              </a:lnSpc>
              <a:spcBef>
                <a:spcPts val="1000"/>
              </a:spcBef>
              <a:spcAft>
                <a:spcPts val="0"/>
              </a:spcAft>
              <a:buClr>
                <a:srgbClr val="181818"/>
              </a:buClr>
              <a:buSzPts val="1201"/>
              <a:buChar char="−"/>
            </a:pPr>
            <a:r>
              <a:rPr lang="en-US" sz="1201">
                <a:solidFill>
                  <a:srgbClr val="181818"/>
                </a:solidFill>
                <a:highlight>
                  <a:srgbClr val="FFFFFF"/>
                </a:highlight>
              </a:rPr>
              <a:t>Privacy and Electronic Communications Regulations</a:t>
            </a:r>
            <a:endParaRPr sz="1201"/>
          </a:p>
          <a:p>
            <a:pPr indent="-317579" lvl="0" marL="457200" rtl="0" algn="l">
              <a:lnSpc>
                <a:spcPct val="105000"/>
              </a:lnSpc>
              <a:spcBef>
                <a:spcPts val="1000"/>
              </a:spcBef>
              <a:spcAft>
                <a:spcPts val="0"/>
              </a:spcAft>
              <a:buSzPts val="1401"/>
              <a:buChar char="•"/>
            </a:pPr>
            <a:r>
              <a:rPr lang="en-US" sz="1401"/>
              <a:t>Enabling cross-border connected services so the vehicle can adjust its configuration to applicable laws, possibly consent renewal or new consent, based on its location.</a:t>
            </a:r>
            <a:endParaRPr sz="1401"/>
          </a:p>
          <a:p>
            <a:pPr indent="-317579" lvl="0" marL="457200" rtl="0" algn="l">
              <a:lnSpc>
                <a:spcPct val="105000"/>
              </a:lnSpc>
              <a:spcBef>
                <a:spcPts val="1000"/>
              </a:spcBef>
              <a:spcAft>
                <a:spcPts val="1000"/>
              </a:spcAft>
              <a:buSzPts val="1401"/>
              <a:buChar char="•"/>
            </a:pPr>
            <a:r>
              <a:rPr lang="en-US" sz="1401"/>
              <a:t>Dynamically adjust Data Residency based on vehicle location and applicable laws to the owner, driver, passengers.</a:t>
            </a:r>
            <a:endParaRPr sz="1401"/>
          </a:p>
        </p:txBody>
      </p:sp>
      <p:sp>
        <p:nvSpPr>
          <p:cNvPr id="213" name="Google Shape;213;g1f8064de7f6_0_5"/>
          <p:cNvSpPr txBox="1"/>
          <p:nvPr>
            <p:ph type="title"/>
          </p:nvPr>
        </p:nvSpPr>
        <p:spPr>
          <a:xfrm>
            <a:off x="334975" y="204150"/>
            <a:ext cx="9967800" cy="6228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Calibri"/>
              <a:buNone/>
            </a:pPr>
            <a:r>
              <a:rPr lang="en-US"/>
              <a:t>Building an Interoperable Ecosystem in an increasing diverse regulatory environment</a:t>
            </a:r>
            <a:endParaRPr/>
          </a:p>
        </p:txBody>
      </p:sp>
      <p:sp>
        <p:nvSpPr>
          <p:cNvPr id="214" name="Google Shape;214;g1f8064de7f6_0_5"/>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sp>
        <p:nvSpPr>
          <p:cNvPr id="215" name="Google Shape;215;g1f8064de7f6_0_5"/>
          <p:cNvSpPr txBox="1"/>
          <p:nvPr/>
        </p:nvSpPr>
        <p:spPr>
          <a:xfrm>
            <a:off x="1491875" y="5467325"/>
            <a:ext cx="9066600" cy="711000"/>
          </a:xfrm>
          <a:prstGeom prst="rect">
            <a:avLst/>
          </a:prstGeom>
          <a:no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lnSpc>
                <a:spcPct val="90000"/>
              </a:lnSpc>
              <a:spcBef>
                <a:spcPts val="0"/>
              </a:spcBef>
              <a:spcAft>
                <a:spcPts val="1000"/>
              </a:spcAft>
              <a:buNone/>
            </a:pPr>
            <a:r>
              <a:rPr b="1" lang="en-US" sz="1900">
                <a:solidFill>
                  <a:schemeClr val="dk1"/>
                </a:solidFill>
                <a:latin typeface="Calibri"/>
                <a:ea typeface="Calibri"/>
                <a:cs typeface="Calibri"/>
                <a:sym typeface="Calibri"/>
              </a:rPr>
              <a:t>Designing for the most restrictive provides more future proofing and less costly revision especially if adopted industry wide - collective lift.</a:t>
            </a:r>
            <a:endParaRPr b="1" sz="2300">
              <a:solidFill>
                <a:schemeClr val="dk1"/>
              </a:solidFill>
              <a:latin typeface="Calibri"/>
              <a:ea typeface="Calibri"/>
              <a:cs typeface="Calibri"/>
              <a:sym typeface="Calibri"/>
            </a:endParaRPr>
          </a:p>
        </p:txBody>
      </p:sp>
      <p:sp>
        <p:nvSpPr>
          <p:cNvPr id="216" name="Google Shape;216;g1f8064de7f6_0_5"/>
          <p:cNvSpPr txBox="1"/>
          <p:nvPr/>
        </p:nvSpPr>
        <p:spPr>
          <a:xfrm>
            <a:off x="905575" y="1171200"/>
            <a:ext cx="93972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US" sz="2000">
                <a:solidFill>
                  <a:schemeClr val="dk1"/>
                </a:solidFill>
                <a:latin typeface="Calibri"/>
                <a:ea typeface="Calibri"/>
                <a:cs typeface="Calibri"/>
                <a:sym typeface="Calibri"/>
              </a:rPr>
              <a:t>All designs must address present and future regulatory requirements.</a:t>
            </a:r>
            <a:endParaRPr sz="2000">
              <a:solidFill>
                <a:schemeClr val="dk1"/>
              </a:solidFill>
              <a:latin typeface="Calibri"/>
              <a:ea typeface="Calibri"/>
              <a:cs typeface="Calibri"/>
              <a:sym typeface="Calibri"/>
            </a:endParaRPr>
          </a:p>
        </p:txBody>
      </p:sp>
      <p:pic>
        <p:nvPicPr>
          <p:cNvPr id="217" name="Google Shape;217;g1f8064de7f6_0_5"/>
          <p:cNvPicPr preferRelativeResize="0"/>
          <p:nvPr/>
        </p:nvPicPr>
        <p:blipFill rotWithShape="1">
          <a:blip r:embed="rId4">
            <a:alphaModFix/>
          </a:blip>
          <a:srcRect b="21669" l="0" r="0" t="4245"/>
          <a:stretch/>
        </p:blipFill>
        <p:spPr>
          <a:xfrm>
            <a:off x="0" y="2393850"/>
            <a:ext cx="3206774" cy="19157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2f110035c2b_0_7"/>
          <p:cNvSpPr txBox="1"/>
          <p:nvPr>
            <p:ph type="title"/>
          </p:nvPr>
        </p:nvSpPr>
        <p:spPr>
          <a:xfrm>
            <a:off x="334975" y="257225"/>
            <a:ext cx="9708600" cy="6228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9090"/>
              <a:buFont typeface="Calibri"/>
              <a:buNone/>
            </a:pPr>
            <a:r>
              <a:rPr lang="en-US" sz="3300"/>
              <a:t>Is it possible to ignore Digital Id and Digital Driving License?</a:t>
            </a:r>
            <a:endParaRPr sz="3300"/>
          </a:p>
        </p:txBody>
      </p:sp>
      <p:sp>
        <p:nvSpPr>
          <p:cNvPr id="223" name="Google Shape;223;g2f110035c2b_0_7"/>
          <p:cNvSpPr txBox="1"/>
          <p:nvPr>
            <p:ph idx="1" type="body"/>
          </p:nvPr>
        </p:nvSpPr>
        <p:spPr>
          <a:xfrm>
            <a:off x="302725" y="918300"/>
            <a:ext cx="5902800" cy="4474200"/>
          </a:xfrm>
          <a:prstGeom prst="rect">
            <a:avLst/>
          </a:prstGeom>
          <a:noFill/>
          <a:ln>
            <a:noFill/>
          </a:ln>
        </p:spPr>
        <p:txBody>
          <a:bodyPr anchorCtr="0" anchor="t" bIns="45700" lIns="91425" spcFirstLastPara="1" rIns="91425" wrap="square" tIns="45700">
            <a:normAutofit lnSpcReduction="20000"/>
          </a:bodyPr>
          <a:lstStyle/>
          <a:p>
            <a:pPr indent="-330200" lvl="0" marL="457200" rtl="0" algn="l">
              <a:lnSpc>
                <a:spcPct val="115000"/>
              </a:lnSpc>
              <a:spcBef>
                <a:spcPts val="0"/>
              </a:spcBef>
              <a:spcAft>
                <a:spcPts val="0"/>
              </a:spcAft>
              <a:buSzPts val="1600"/>
              <a:buChar char="•"/>
            </a:pPr>
            <a:r>
              <a:rPr lang="en-US" sz="1600"/>
              <a:t>The EU will introduce the European Digital Identity Wallet (EUDI-Wallet)</a:t>
            </a:r>
            <a:endParaRPr sz="1600"/>
          </a:p>
          <a:p>
            <a:pPr indent="-330200" lvl="1" marL="914400" rtl="0" algn="l">
              <a:lnSpc>
                <a:spcPct val="115000"/>
              </a:lnSpc>
              <a:spcBef>
                <a:spcPts val="1000"/>
              </a:spcBef>
              <a:spcAft>
                <a:spcPts val="0"/>
              </a:spcAft>
              <a:buSzPts val="1600"/>
              <a:buChar char="−"/>
            </a:pPr>
            <a:r>
              <a:rPr lang="en-US" sz="1600"/>
              <a:t>Personal digital wallet for all EU citizens, free, open-source and secure</a:t>
            </a:r>
            <a:endParaRPr sz="1600"/>
          </a:p>
          <a:p>
            <a:pPr indent="-330200" lvl="1" marL="914400" rtl="0" algn="l">
              <a:lnSpc>
                <a:spcPct val="115000"/>
              </a:lnSpc>
              <a:spcBef>
                <a:spcPts val="1000"/>
              </a:spcBef>
              <a:spcAft>
                <a:spcPts val="0"/>
              </a:spcAft>
              <a:buSzPts val="1600"/>
              <a:buChar char="−"/>
            </a:pPr>
            <a:r>
              <a:rPr lang="en-US" sz="1600"/>
              <a:t>All public and private organisations as well as large online platforms must accept a EUDI-Wallet if requested (e.g. for login / authentication)</a:t>
            </a:r>
            <a:endParaRPr sz="1600"/>
          </a:p>
          <a:p>
            <a:pPr indent="-330200" lvl="1" marL="914400" rtl="0" algn="l">
              <a:lnSpc>
                <a:spcPct val="115000"/>
              </a:lnSpc>
              <a:spcBef>
                <a:spcPts val="1000"/>
              </a:spcBef>
              <a:spcAft>
                <a:spcPts val="0"/>
              </a:spcAft>
              <a:buSzPts val="1600"/>
              <a:buChar char="−"/>
            </a:pPr>
            <a:r>
              <a:rPr b="1" lang="en-US" sz="1600"/>
              <a:t>Until beginning 2027 all EU states are required to provide a EUDI-Wallet solution to their citizens</a:t>
            </a:r>
            <a:endParaRPr b="1" sz="1600"/>
          </a:p>
          <a:p>
            <a:pPr indent="-330200" lvl="0" marL="457200" rtl="0" algn="l">
              <a:lnSpc>
                <a:spcPct val="115000"/>
              </a:lnSpc>
              <a:spcBef>
                <a:spcPts val="1000"/>
              </a:spcBef>
              <a:spcAft>
                <a:spcPts val="0"/>
              </a:spcAft>
              <a:buSzPts val="1600"/>
              <a:buChar char="•"/>
            </a:pPr>
            <a:r>
              <a:rPr b="1" lang="en-US" sz="1600"/>
              <a:t>California, mDL</a:t>
            </a:r>
            <a:r>
              <a:rPr lang="en-US" sz="1600"/>
              <a:t>, </a:t>
            </a:r>
            <a:r>
              <a:rPr b="1" lang="en-US" sz="1600"/>
              <a:t>Digital Driver License</a:t>
            </a:r>
            <a:r>
              <a:rPr lang="en-US" sz="1600"/>
              <a:t> - supported by Apple Wallet.</a:t>
            </a:r>
            <a:endParaRPr sz="1600"/>
          </a:p>
          <a:p>
            <a:pPr indent="-330200" lvl="1" marL="914400" rtl="0" algn="l">
              <a:lnSpc>
                <a:spcPct val="115000"/>
              </a:lnSpc>
              <a:spcBef>
                <a:spcPts val="1000"/>
              </a:spcBef>
              <a:spcAft>
                <a:spcPts val="0"/>
              </a:spcAft>
              <a:buSzPts val="1600"/>
              <a:buChar char="−"/>
            </a:pPr>
            <a:r>
              <a:rPr lang="en-US" sz="1600"/>
              <a:t>ISO/IEC 18013-5 Personal identification — ISO-compliant driving licence</a:t>
            </a:r>
            <a:endParaRPr sz="1600"/>
          </a:p>
          <a:p>
            <a:pPr indent="-330200" lvl="0" marL="457200" rtl="0" algn="l">
              <a:lnSpc>
                <a:spcPct val="115000"/>
              </a:lnSpc>
              <a:spcBef>
                <a:spcPts val="1000"/>
              </a:spcBef>
              <a:spcAft>
                <a:spcPts val="1000"/>
              </a:spcAft>
              <a:buSzPts val="1600"/>
              <a:buChar char="•"/>
            </a:pPr>
            <a:r>
              <a:rPr lang="en-US" sz="1600"/>
              <a:t>India, Japan, etc, most countries have a Digital Id program underway.</a:t>
            </a:r>
            <a:endParaRPr sz="1600"/>
          </a:p>
        </p:txBody>
      </p:sp>
      <p:sp>
        <p:nvSpPr>
          <p:cNvPr id="224" name="Google Shape;224;g2f110035c2b_0_7"/>
          <p:cNvSpPr txBox="1"/>
          <p:nvPr/>
        </p:nvSpPr>
        <p:spPr>
          <a:xfrm>
            <a:off x="422300" y="6495775"/>
            <a:ext cx="9452100" cy="233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900"/>
              <a:buFont typeface="Arial"/>
              <a:buNone/>
            </a:pPr>
            <a:r>
              <a:rPr b="0" i="0" lang="en-US" sz="600" u="none" cap="none" strike="noStrike">
                <a:solidFill>
                  <a:srgbClr val="7F7F7F"/>
                </a:solidFill>
                <a:latin typeface="Calibri"/>
                <a:ea typeface="Calibri"/>
                <a:cs typeface="Calibri"/>
                <a:sym typeface="Calibri"/>
              </a:rPr>
              <a:t>Sources: </a:t>
            </a:r>
            <a:r>
              <a:rPr b="0" i="0" lang="en-US" sz="600" u="sng" cap="none" strike="noStrike">
                <a:solidFill>
                  <a:srgbClr val="7F7F7F"/>
                </a:solidFill>
                <a:latin typeface="Calibri"/>
                <a:ea typeface="Calibri"/>
                <a:cs typeface="Calibri"/>
                <a:sym typeface="Calibri"/>
                <a:hlinkClick r:id="rId3">
                  <a:extLst>
                    <a:ext uri="{A12FA001-AC4F-418D-AE19-62706E023703}">
                      <ahyp:hlinkClr val="tx"/>
                    </a:ext>
                  </a:extLst>
                </a:hlinkClick>
              </a:rPr>
              <a:t>https://gitlab.opencode.de/bmi/eudi-wallet/eidas-2.0-architekturkonzept/-/blob/main/architecture-proposal.pdf?ref_type=heads</a:t>
            </a:r>
            <a:r>
              <a:rPr lang="en-US" sz="1300">
                <a:solidFill>
                  <a:srgbClr val="7F7F7F"/>
                </a:solidFill>
              </a:rPr>
              <a:t>, </a:t>
            </a:r>
            <a:r>
              <a:rPr lang="en-US" sz="600" u="sng">
                <a:solidFill>
                  <a:srgbClr val="7F7F7F"/>
                </a:solidFill>
                <a:latin typeface="Calibri"/>
                <a:ea typeface="Calibri"/>
                <a:cs typeface="Calibri"/>
                <a:sym typeface="Calibri"/>
                <a:hlinkClick r:id="rId4">
                  <a:extLst>
                    <a:ext uri="{A12FA001-AC4F-418D-AE19-62706E023703}">
                      <ahyp:hlinkClr val="tx"/>
                    </a:ext>
                  </a:extLst>
                </a:hlinkClick>
              </a:rPr>
              <a:t>https://www.aamva.org/getmedia/261ed16b-3f5c-4678-a2db-cc3016934234/MobileDLImplementationGuidelines-Version1-3.pdf</a:t>
            </a:r>
            <a:r>
              <a:rPr lang="en-US" sz="600">
                <a:solidFill>
                  <a:srgbClr val="7F7F7F"/>
                </a:solidFill>
                <a:latin typeface="Calibri"/>
                <a:ea typeface="Calibri"/>
                <a:cs typeface="Calibri"/>
                <a:sym typeface="Calibri"/>
              </a:rPr>
              <a:t> </a:t>
            </a:r>
            <a:endParaRPr sz="600">
              <a:solidFill>
                <a:srgbClr val="7F7F7F"/>
              </a:solidFill>
              <a:latin typeface="Calibri"/>
              <a:ea typeface="Calibri"/>
              <a:cs typeface="Calibri"/>
              <a:sym typeface="Calibri"/>
            </a:endParaRPr>
          </a:p>
        </p:txBody>
      </p:sp>
      <p:sp>
        <p:nvSpPr>
          <p:cNvPr id="225" name="Google Shape;225;g2f110035c2b_0_7"/>
          <p:cNvSpPr txBox="1"/>
          <p:nvPr>
            <p:ph idx="12" type="sldNum"/>
          </p:nvPr>
        </p:nvSpPr>
        <p:spPr>
          <a:xfrm>
            <a:off x="7413171" y="642992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r>
              <a:rPr lang="en-US"/>
              <a:t>| </a:t>
            </a:r>
            <a:fld id="{00000000-1234-1234-1234-123412341234}" type="slidenum">
              <a:rPr b="0" lang="en-US">
                <a:solidFill>
                  <a:srgbClr val="888888"/>
                </a:solidFill>
              </a:rPr>
              <a:t>‹#›</a:t>
            </a:fld>
            <a:endParaRPr b="0">
              <a:solidFill>
                <a:srgbClr val="888888"/>
              </a:solidFill>
            </a:endParaRPr>
          </a:p>
        </p:txBody>
      </p:sp>
      <p:pic>
        <p:nvPicPr>
          <p:cNvPr id="226" name="Google Shape;226;g2f110035c2b_0_7"/>
          <p:cNvPicPr preferRelativeResize="0"/>
          <p:nvPr/>
        </p:nvPicPr>
        <p:blipFill>
          <a:blip r:embed="rId5">
            <a:alphaModFix/>
          </a:blip>
          <a:stretch>
            <a:fillRect/>
          </a:stretch>
        </p:blipFill>
        <p:spPr>
          <a:xfrm>
            <a:off x="9644550" y="3550749"/>
            <a:ext cx="2300625" cy="1931551"/>
          </a:xfrm>
          <a:prstGeom prst="rect">
            <a:avLst/>
          </a:prstGeom>
          <a:noFill/>
          <a:ln>
            <a:noFill/>
          </a:ln>
          <a:effectLst>
            <a:outerShdw blurRad="57150" rotWithShape="0" algn="bl" dir="5400000" dist="19050">
              <a:srgbClr val="000000">
                <a:alpha val="50000"/>
              </a:srgbClr>
            </a:outerShdw>
          </a:effectLst>
        </p:spPr>
      </p:pic>
      <p:pic>
        <p:nvPicPr>
          <p:cNvPr id="227" name="Google Shape;227;g2f110035c2b_0_7"/>
          <p:cNvPicPr preferRelativeResize="0"/>
          <p:nvPr/>
        </p:nvPicPr>
        <p:blipFill rotWithShape="1">
          <a:blip r:embed="rId6">
            <a:alphaModFix/>
          </a:blip>
          <a:srcRect b="0" l="0" r="0" t="0"/>
          <a:stretch/>
        </p:blipFill>
        <p:spPr>
          <a:xfrm>
            <a:off x="6712150" y="1093175"/>
            <a:ext cx="3726901" cy="2560807"/>
          </a:xfrm>
          <a:prstGeom prst="rect">
            <a:avLst/>
          </a:prstGeom>
          <a:noFill/>
          <a:ln>
            <a:noFill/>
          </a:ln>
          <a:effectLst>
            <a:outerShdw blurRad="57150" rotWithShape="0" algn="bl" dir="5400000" dist="19050">
              <a:srgbClr val="000000">
                <a:alpha val="50000"/>
              </a:srgbClr>
            </a:outerShdw>
          </a:effectLst>
        </p:spPr>
      </p:pic>
      <p:pic>
        <p:nvPicPr>
          <p:cNvPr id="228" name="Google Shape;228;g2f110035c2b_0_7"/>
          <p:cNvPicPr preferRelativeResize="0"/>
          <p:nvPr/>
        </p:nvPicPr>
        <p:blipFill>
          <a:blip r:embed="rId7">
            <a:alphaModFix/>
          </a:blip>
          <a:stretch>
            <a:fillRect/>
          </a:stretch>
        </p:blipFill>
        <p:spPr>
          <a:xfrm>
            <a:off x="6866950" y="4101738"/>
            <a:ext cx="3007442" cy="1880425"/>
          </a:xfrm>
          <a:prstGeom prst="rect">
            <a:avLst/>
          </a:prstGeom>
          <a:noFill/>
          <a:ln>
            <a:noFill/>
          </a:ln>
          <a:effectLst>
            <a:outerShdw blurRad="57150" rotWithShape="0" algn="bl" dir="5400000" dist="19050">
              <a:srgbClr val="000000">
                <a:alpha val="50000"/>
              </a:srgbClr>
            </a:outerShdw>
          </a:effectLst>
        </p:spPr>
      </p:pic>
      <p:sp>
        <p:nvSpPr>
          <p:cNvPr id="229" name="Google Shape;229;g2f110035c2b_0_7"/>
          <p:cNvSpPr txBox="1"/>
          <p:nvPr/>
        </p:nvSpPr>
        <p:spPr>
          <a:xfrm>
            <a:off x="422300" y="5436175"/>
            <a:ext cx="5970300" cy="738900"/>
          </a:xfrm>
          <a:prstGeom prst="rect">
            <a:avLst/>
          </a:prstGeom>
          <a:no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US" sz="1800">
                <a:solidFill>
                  <a:schemeClr val="dk1"/>
                </a:solidFill>
                <a:latin typeface="Calibri"/>
                <a:ea typeface="Calibri"/>
                <a:cs typeface="Calibri"/>
                <a:sym typeface="Calibri"/>
              </a:rPr>
              <a:t>Digital IDs are smartphone-centric; the role of the vehicle in it needs to be defined.</a:t>
            </a:r>
            <a:endParaRPr b="1" sz="1800">
              <a:solidFill>
                <a:schemeClr val="dk1"/>
              </a:solidFill>
              <a:latin typeface="Calibri"/>
              <a:ea typeface="Calibri"/>
              <a:cs typeface="Calibri"/>
              <a:sym typeface="Calibri"/>
            </a:endParaRPr>
          </a:p>
        </p:txBody>
      </p:sp>
      <p:cxnSp>
        <p:nvCxnSpPr>
          <p:cNvPr id="230" name="Google Shape;230;g2f110035c2b_0_7"/>
          <p:cNvCxnSpPr/>
          <p:nvPr/>
        </p:nvCxnSpPr>
        <p:spPr>
          <a:xfrm rot="10800000">
            <a:off x="6018600" y="5089675"/>
            <a:ext cx="0" cy="258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2021-09-21T14:14:34Z</dcterms:created>
  <dc:creator>Chris Bowers</dc:creator>
</cp:coreProperties>
</file>