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 autoCompressPictures="0">
  <p:sldMasterIdLst>
    <p:sldMasterId id="2147483648" r:id="rId1"/>
  </p:sldMasterIdLst>
  <p:notesMasterIdLst>
    <p:notesMasterId r:id="rId17"/>
  </p:notesMasterIdLst>
  <p:sldIdLst>
    <p:sldId id="256" r:id="rId2"/>
    <p:sldId id="257" r:id="rId3"/>
    <p:sldId id="266" r:id="rId4"/>
    <p:sldId id="259" r:id="rId5"/>
    <p:sldId id="265" r:id="rId6"/>
    <p:sldId id="273" r:id="rId7"/>
    <p:sldId id="269" r:id="rId8"/>
    <p:sldId id="270" r:id="rId9"/>
    <p:sldId id="261" r:id="rId10"/>
    <p:sldId id="262" r:id="rId11"/>
    <p:sldId id="267" r:id="rId12"/>
    <p:sldId id="263" r:id="rId13"/>
    <p:sldId id="268" r:id="rId14"/>
    <p:sldId id="264" r:id="rId15"/>
    <p:sldId id="272" r:id="rId16"/>
  </p:sldIdLst>
  <p:sldSz cx="14630400" cy="8229600"/>
  <p:notesSz cx="8229600" cy="14630400"/>
  <p:embeddedFontLst>
    <p:embeddedFont>
      <p:font typeface="DM Sans" pitchFamily="2" charset="77"/>
      <p:regular r:id="rId18"/>
      <p:bold r:id="rId19"/>
      <p:italic r:id="rId20"/>
      <p:boldItalic r:id="rId21"/>
    </p:embeddedFont>
    <p:embeddedFont>
      <p:font typeface="Inter" panose="020B0604020202020204" pitchFamily="34" charset="0"/>
      <p:regular r:id="rId22"/>
    </p:embeddedFont>
    <p:embeddedFont>
      <p:font typeface="Lato" panose="020F0502020204030203" pitchFamily="34" charset="0"/>
      <p:regular r:id="rId23"/>
      <p:bold r:id="rId24"/>
      <p:italic r:id="rId25"/>
      <p:boldItalic r:id="rId26"/>
    </p:embeddedFont>
  </p:embeddedFontLst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BC5B8"/>
    <a:srgbClr val="EFECE6"/>
    <a:srgbClr val="E6E6E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1"/>
    <p:restoredTop sz="96327"/>
  </p:normalViewPr>
  <p:slideViewPr>
    <p:cSldViewPr snapToGrid="0" snapToObjects="1">
      <p:cViewPr varScale="1">
        <p:scale>
          <a:sx n="103" d="100"/>
          <a:sy n="103" d="100"/>
        </p:scale>
        <p:origin x="552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1.fntdata"/><Relationship Id="rId26" Type="http://schemas.openxmlformats.org/officeDocument/2006/relationships/font" Target="fonts/font9.fntdata"/><Relationship Id="rId3" Type="http://schemas.openxmlformats.org/officeDocument/2006/relationships/slide" Target="slides/slide2.xml"/><Relationship Id="rId21" Type="http://schemas.openxmlformats.org/officeDocument/2006/relationships/font" Target="fonts/font4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5" Type="http://schemas.openxmlformats.org/officeDocument/2006/relationships/font" Target="fonts/font8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font" Target="fonts/font3.fntdata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7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6.fntdata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font" Target="fonts/font2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5.fntdata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44337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722678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892622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652749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229441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5643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47589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729781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lide 9 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DDD6CC"/>
          </a:solidFill>
          <a:ln/>
        </p:spPr>
      </p:sp>
      <p:sp>
        <p:nvSpPr>
          <p:cNvPr id="3" name="Shape 1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EFECE6"/>
          </a:solidFill>
          <a:ln/>
        </p:spPr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lide 1 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DDD6CC"/>
          </a:solidFill>
          <a:ln/>
        </p:spPr>
      </p:sp>
      <p:sp>
        <p:nvSpPr>
          <p:cNvPr id="3" name="Shape 1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EFECE6"/>
          </a:solidFill>
          <a:ln/>
        </p:spPr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lide 2 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DDD6CC"/>
          </a:solidFill>
          <a:ln/>
        </p:spPr>
      </p:sp>
      <p:sp>
        <p:nvSpPr>
          <p:cNvPr id="3" name="Shape 1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EFECE6"/>
          </a:solidFill>
          <a:ln/>
        </p:spPr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lide 3 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DDD6CC"/>
          </a:solidFill>
          <a:ln/>
        </p:spPr>
      </p:sp>
      <p:sp>
        <p:nvSpPr>
          <p:cNvPr id="3" name="Shape 1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EFECE6"/>
          </a:solidFill>
          <a:ln/>
        </p:spPr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lide 4 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DDD6CC"/>
          </a:solidFill>
          <a:ln/>
        </p:spPr>
      </p:sp>
      <p:sp>
        <p:nvSpPr>
          <p:cNvPr id="3" name="Shape 1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EFECE6"/>
          </a:solidFill>
          <a:ln/>
        </p:spPr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lide 5 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DDD6CC"/>
          </a:solidFill>
          <a:ln/>
        </p:spPr>
      </p:sp>
      <p:sp>
        <p:nvSpPr>
          <p:cNvPr id="3" name="Shape 1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EFECE6"/>
          </a:solidFill>
          <a:ln/>
        </p:spPr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lide 6 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DDD6CC"/>
          </a:solidFill>
          <a:ln/>
        </p:spPr>
      </p:sp>
      <p:sp>
        <p:nvSpPr>
          <p:cNvPr id="3" name="Shape 1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EFECE6"/>
          </a:solidFill>
          <a:ln/>
        </p:spPr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lide 7 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DDD6CC"/>
          </a:solidFill>
          <a:ln/>
        </p:spPr>
      </p:sp>
      <p:sp>
        <p:nvSpPr>
          <p:cNvPr id="3" name="Shape 1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EFECE6"/>
          </a:solidFill>
          <a:ln/>
        </p:spPr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lide 8 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DDD6CC"/>
          </a:solidFill>
          <a:ln/>
        </p:spPr>
      </p:sp>
      <p:sp>
        <p:nvSpPr>
          <p:cNvPr id="3" name="Shape 1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EFECE6"/>
          </a:solidFill>
          <a:ln/>
        </p:spPr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5486400" cy="8229600"/>
          </a:xfrm>
          <a:prstGeom prst="rect">
            <a:avLst/>
          </a:prstGeom>
        </p:spPr>
      </p:pic>
      <p:sp>
        <p:nvSpPr>
          <p:cNvPr id="3" name="Text 0"/>
          <p:cNvSpPr/>
          <p:nvPr/>
        </p:nvSpPr>
        <p:spPr>
          <a:xfrm>
            <a:off x="6350437" y="1187768"/>
            <a:ext cx="7415927" cy="3193971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lnSpc>
                <a:spcPts val="8350"/>
              </a:lnSpc>
              <a:buNone/>
            </a:pPr>
            <a:r>
              <a:rPr lang="en-US" sz="6700" b="1" dirty="0">
                <a:solidFill>
                  <a:srgbClr val="282824"/>
                </a:solidFill>
                <a:latin typeface="Lato" pitchFamily="34" charset="0"/>
                <a:ea typeface="Lato" pitchFamily="34" charset="-122"/>
                <a:cs typeface="Lato" pitchFamily="34" charset="-120"/>
              </a:rPr>
              <a:t>Boosting COVESA Marketing with VSS Explorer</a:t>
            </a:r>
            <a:endParaRPr lang="en-US" sz="6700" dirty="0"/>
          </a:p>
        </p:txBody>
      </p:sp>
      <p:sp>
        <p:nvSpPr>
          <p:cNvPr id="4" name="Text 1"/>
          <p:cNvSpPr/>
          <p:nvPr/>
        </p:nvSpPr>
        <p:spPr>
          <a:xfrm>
            <a:off x="6350437" y="4752023"/>
            <a:ext cx="7415927" cy="158019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lnSpc>
                <a:spcPts val="3100"/>
              </a:lnSpc>
              <a:buNone/>
            </a:pPr>
            <a:r>
              <a:rPr lang="en-US" sz="1900" dirty="0">
                <a:solidFill>
                  <a:srgbClr val="4A4A45"/>
                </a:solidFill>
                <a:latin typeface="Lato" pitchFamily="34" charset="0"/>
                <a:ea typeface="Lato" pitchFamily="34" charset="-122"/>
                <a:cs typeface="Lato" pitchFamily="34" charset="-120"/>
              </a:rPr>
              <a:t>The VSS Explorer is a powerful tool to expand COVESA VSS standard acceptance. It offers visual features to explain VSS, excite non-technical audiences, and engage the external community. Let's explore how it can boost our marketing efforts.</a:t>
            </a:r>
            <a:endParaRPr lang="en-US" sz="1900" dirty="0"/>
          </a:p>
        </p:txBody>
      </p:sp>
      <p:sp>
        <p:nvSpPr>
          <p:cNvPr id="5" name="Shape 2"/>
          <p:cNvSpPr/>
          <p:nvPr/>
        </p:nvSpPr>
        <p:spPr>
          <a:xfrm>
            <a:off x="6350437" y="6628328"/>
            <a:ext cx="394930" cy="394930"/>
          </a:xfrm>
          <a:prstGeom prst="roundRect">
            <a:avLst>
              <a:gd name="adj" fmla="val 23151155"/>
            </a:avLst>
          </a:prstGeom>
          <a:noFill/>
          <a:ln w="7620">
            <a:solidFill>
              <a:srgbClr val="FFFFFF"/>
            </a:solidFill>
            <a:prstDash val="solid"/>
          </a:ln>
        </p:spPr>
        <p:txBody>
          <a:bodyPr/>
          <a:lstStyle/>
          <a:p>
            <a:endParaRPr lang="en-US"/>
          </a:p>
        </p:txBody>
      </p:sp>
      <p:pic>
        <p:nvPicPr>
          <p:cNvPr id="6" name="Image 1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58057" y="6635948"/>
            <a:ext cx="379690" cy="379690"/>
          </a:xfrm>
          <a:prstGeom prst="rect">
            <a:avLst/>
          </a:prstGeom>
        </p:spPr>
      </p:pic>
      <p:sp>
        <p:nvSpPr>
          <p:cNvPr id="7" name="Text 3"/>
          <p:cNvSpPr/>
          <p:nvPr/>
        </p:nvSpPr>
        <p:spPr>
          <a:xfrm>
            <a:off x="6868716" y="6609874"/>
            <a:ext cx="1897380" cy="43195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3400"/>
              </a:lnSpc>
              <a:buNone/>
            </a:pPr>
            <a:r>
              <a:rPr lang="en-US" sz="2400" b="1" dirty="0">
                <a:solidFill>
                  <a:srgbClr val="4A4A45"/>
                </a:solidFill>
                <a:latin typeface="Lato" pitchFamily="34" charset="0"/>
                <a:ea typeface="Lato" pitchFamily="34" charset="-122"/>
                <a:cs typeface="Lato" pitchFamily="34" charset="-120"/>
              </a:rPr>
              <a:t>by Dirk Slama, Bosch</a:t>
            </a:r>
            <a:endParaRPr lang="en-US" sz="24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0"/>
          <p:cNvSpPr/>
          <p:nvPr/>
        </p:nvSpPr>
        <p:spPr>
          <a:xfrm>
            <a:off x="879277" y="1129308"/>
            <a:ext cx="7415927" cy="154305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r>
              <a:rPr lang="en-US" sz="5400" dirty="0"/>
              <a:t>1.5 Use Case: Vehicle </a:t>
            </a:r>
            <a:br>
              <a:rPr lang="en-US" sz="5400" dirty="0"/>
            </a:br>
            <a:r>
              <a:rPr lang="en-US" sz="5400" dirty="0"/>
              <a:t>Variant Management</a:t>
            </a:r>
          </a:p>
        </p:txBody>
      </p:sp>
      <p:pic>
        <p:nvPicPr>
          <p:cNvPr id="2" name="Image 0" descr="preencoded.png">
            <a:extLst>
              <a:ext uri="{FF2B5EF4-FFF2-40B4-BE49-F238E27FC236}">
                <a16:creationId xmlns:a16="http://schemas.microsoft.com/office/drawing/2014/main" id="{56CCB071-2BDE-58ED-BD2A-7D2D10184B5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44000" y="0"/>
            <a:ext cx="5486400" cy="8229600"/>
          </a:xfrm>
          <a:prstGeom prst="rect">
            <a:avLst/>
          </a:prstGeom>
        </p:spPr>
      </p:pic>
      <p:sp>
        <p:nvSpPr>
          <p:cNvPr id="18" name="Shape 1">
            <a:extLst>
              <a:ext uri="{FF2B5EF4-FFF2-40B4-BE49-F238E27FC236}">
                <a16:creationId xmlns:a16="http://schemas.microsoft.com/office/drawing/2014/main" id="{085BE464-2EC4-CC41-AE01-36E572EB03AC}"/>
              </a:ext>
            </a:extLst>
          </p:cNvPr>
          <p:cNvSpPr/>
          <p:nvPr/>
        </p:nvSpPr>
        <p:spPr>
          <a:xfrm>
            <a:off x="864037" y="3643193"/>
            <a:ext cx="7415927" cy="2856547"/>
          </a:xfrm>
          <a:prstGeom prst="roundRect">
            <a:avLst>
              <a:gd name="adj" fmla="val 1296"/>
            </a:avLst>
          </a:prstGeom>
          <a:noFill/>
          <a:ln w="15240">
            <a:solidFill>
              <a:srgbClr val="000000">
                <a:alpha val="8000"/>
              </a:srgbClr>
            </a:solidFill>
            <a:prstDash val="solid"/>
          </a:ln>
        </p:spPr>
        <p:txBody>
          <a:bodyPr/>
          <a:lstStyle/>
          <a:p>
            <a:endParaRPr lang="en-US"/>
          </a:p>
        </p:txBody>
      </p:sp>
      <p:sp>
        <p:nvSpPr>
          <p:cNvPr id="19" name="Shape 2">
            <a:extLst>
              <a:ext uri="{FF2B5EF4-FFF2-40B4-BE49-F238E27FC236}">
                <a16:creationId xmlns:a16="http://schemas.microsoft.com/office/drawing/2014/main" id="{04264865-21BD-B3F5-3738-1037B962E399}"/>
              </a:ext>
            </a:extLst>
          </p:cNvPr>
          <p:cNvSpPr/>
          <p:nvPr/>
        </p:nvSpPr>
        <p:spPr>
          <a:xfrm>
            <a:off x="879277" y="3658433"/>
            <a:ext cx="7385447" cy="706517"/>
          </a:xfrm>
          <a:prstGeom prst="rect">
            <a:avLst/>
          </a:prstGeom>
          <a:solidFill>
            <a:srgbClr val="FFFFFF">
              <a:alpha val="4000"/>
            </a:srgbClr>
          </a:solidFill>
          <a:ln/>
        </p:spPr>
        <p:txBody>
          <a:bodyPr/>
          <a:lstStyle/>
          <a:p>
            <a:endParaRPr lang="en-US"/>
          </a:p>
        </p:txBody>
      </p:sp>
      <p:sp>
        <p:nvSpPr>
          <p:cNvPr id="20" name="Text 3">
            <a:extLst>
              <a:ext uri="{FF2B5EF4-FFF2-40B4-BE49-F238E27FC236}">
                <a16:creationId xmlns:a16="http://schemas.microsoft.com/office/drawing/2014/main" id="{639A8657-8239-6C3A-15B9-F67E7B027F4D}"/>
              </a:ext>
            </a:extLst>
          </p:cNvPr>
          <p:cNvSpPr/>
          <p:nvPr/>
        </p:nvSpPr>
        <p:spPr>
          <a:xfrm>
            <a:off x="1126093" y="3814167"/>
            <a:ext cx="3195280" cy="3950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>
              <a:lnSpc>
                <a:spcPts val="3100"/>
              </a:lnSpc>
              <a:buNone/>
            </a:pPr>
            <a:r>
              <a:rPr lang="en-US" sz="1900" b="1" dirty="0">
                <a:solidFill>
                  <a:srgbClr val="161613"/>
                </a:solidFill>
                <a:latin typeface="Inter" pitchFamily="34" charset="0"/>
                <a:ea typeface="Inter" pitchFamily="34" charset="-122"/>
                <a:cs typeface="Inter" pitchFamily="34" charset="-120"/>
              </a:rPr>
              <a:t>Partner</a:t>
            </a:r>
            <a:endParaRPr lang="en-US" sz="1900" b="1" dirty="0"/>
          </a:p>
        </p:txBody>
      </p:sp>
      <p:sp>
        <p:nvSpPr>
          <p:cNvPr id="21" name="Text 4">
            <a:extLst>
              <a:ext uri="{FF2B5EF4-FFF2-40B4-BE49-F238E27FC236}">
                <a16:creationId xmlns:a16="http://schemas.microsoft.com/office/drawing/2014/main" id="{D88FE09B-1B87-5921-AF9C-2C29EFC497FA}"/>
              </a:ext>
            </a:extLst>
          </p:cNvPr>
          <p:cNvSpPr/>
          <p:nvPr/>
        </p:nvSpPr>
        <p:spPr>
          <a:xfrm>
            <a:off x="4822627" y="3814167"/>
            <a:ext cx="3195280" cy="3950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>
              <a:lnSpc>
                <a:spcPts val="3100"/>
              </a:lnSpc>
              <a:buNone/>
            </a:pPr>
            <a:r>
              <a:rPr lang="en-US" sz="1900" b="1" dirty="0">
                <a:solidFill>
                  <a:srgbClr val="161613"/>
                </a:solidFill>
                <a:latin typeface="Inter" pitchFamily="34" charset="0"/>
                <a:ea typeface="Inter" pitchFamily="34" charset="-122"/>
                <a:cs typeface="Inter" pitchFamily="34" charset="-120"/>
              </a:rPr>
              <a:t>Contribution</a:t>
            </a:r>
            <a:endParaRPr lang="en-US" sz="1900" b="1" dirty="0"/>
          </a:p>
        </p:txBody>
      </p:sp>
      <p:sp>
        <p:nvSpPr>
          <p:cNvPr id="22" name="Shape 5">
            <a:extLst>
              <a:ext uri="{FF2B5EF4-FFF2-40B4-BE49-F238E27FC236}">
                <a16:creationId xmlns:a16="http://schemas.microsoft.com/office/drawing/2014/main" id="{06CFF734-B407-804B-449F-A3AABB5D0287}"/>
              </a:ext>
            </a:extLst>
          </p:cNvPr>
          <p:cNvSpPr/>
          <p:nvPr/>
        </p:nvSpPr>
        <p:spPr>
          <a:xfrm>
            <a:off x="879277" y="4364950"/>
            <a:ext cx="7385447" cy="706517"/>
          </a:xfrm>
          <a:prstGeom prst="rect">
            <a:avLst/>
          </a:prstGeom>
          <a:solidFill>
            <a:srgbClr val="000000">
              <a:alpha val="4000"/>
            </a:srgbClr>
          </a:solidFill>
          <a:ln/>
        </p:spPr>
        <p:txBody>
          <a:bodyPr/>
          <a:lstStyle/>
          <a:p>
            <a:endParaRPr lang="en-US"/>
          </a:p>
        </p:txBody>
      </p:sp>
      <p:sp>
        <p:nvSpPr>
          <p:cNvPr id="23" name="Text 6">
            <a:extLst>
              <a:ext uri="{FF2B5EF4-FFF2-40B4-BE49-F238E27FC236}">
                <a16:creationId xmlns:a16="http://schemas.microsoft.com/office/drawing/2014/main" id="{EA44A483-1CA4-B422-751E-5373C630476C}"/>
              </a:ext>
            </a:extLst>
          </p:cNvPr>
          <p:cNvSpPr/>
          <p:nvPr/>
        </p:nvSpPr>
        <p:spPr>
          <a:xfrm>
            <a:off x="1126093" y="4520684"/>
            <a:ext cx="3195280" cy="3950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>
              <a:lnSpc>
                <a:spcPts val="3100"/>
              </a:lnSpc>
              <a:buNone/>
            </a:pPr>
            <a:r>
              <a:rPr lang="en-US" sz="1900" dirty="0">
                <a:solidFill>
                  <a:srgbClr val="161613"/>
                </a:solidFill>
                <a:latin typeface="Inter" pitchFamily="34" charset="0"/>
                <a:ea typeface="Inter" pitchFamily="34" charset="-122"/>
                <a:cs typeface="Inter" pitchFamily="34" charset="-120"/>
              </a:rPr>
              <a:t>Bosch</a:t>
            </a:r>
            <a:endParaRPr lang="en-US" sz="1900" dirty="0"/>
          </a:p>
        </p:txBody>
      </p:sp>
      <p:sp>
        <p:nvSpPr>
          <p:cNvPr id="24" name="Text 7">
            <a:extLst>
              <a:ext uri="{FF2B5EF4-FFF2-40B4-BE49-F238E27FC236}">
                <a16:creationId xmlns:a16="http://schemas.microsoft.com/office/drawing/2014/main" id="{683C3EBF-1DAC-615E-B7DD-915CBE85A902}"/>
              </a:ext>
            </a:extLst>
          </p:cNvPr>
          <p:cNvSpPr/>
          <p:nvPr/>
        </p:nvSpPr>
        <p:spPr>
          <a:xfrm>
            <a:off x="4822627" y="4520684"/>
            <a:ext cx="3195280" cy="3950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>
              <a:lnSpc>
                <a:spcPts val="3100"/>
              </a:lnSpc>
              <a:buNone/>
            </a:pPr>
            <a:r>
              <a:rPr lang="en-US" sz="1900" dirty="0">
                <a:solidFill>
                  <a:srgbClr val="161613"/>
                </a:solidFill>
                <a:latin typeface="Inter" pitchFamily="34" charset="0"/>
                <a:ea typeface="Inter" pitchFamily="34" charset="-122"/>
                <a:cs typeface="Inter" pitchFamily="34" charset="-120"/>
              </a:rPr>
              <a:t>System integration</a:t>
            </a:r>
            <a:endParaRPr lang="en-US" sz="1900" dirty="0"/>
          </a:p>
        </p:txBody>
      </p:sp>
      <p:sp>
        <p:nvSpPr>
          <p:cNvPr id="25" name="Shape 8">
            <a:extLst>
              <a:ext uri="{FF2B5EF4-FFF2-40B4-BE49-F238E27FC236}">
                <a16:creationId xmlns:a16="http://schemas.microsoft.com/office/drawing/2014/main" id="{AC7102D9-5854-9934-C267-3CFB929E83C4}"/>
              </a:ext>
            </a:extLst>
          </p:cNvPr>
          <p:cNvSpPr/>
          <p:nvPr/>
        </p:nvSpPr>
        <p:spPr>
          <a:xfrm>
            <a:off x="879277" y="5071467"/>
            <a:ext cx="7385447" cy="706517"/>
          </a:xfrm>
          <a:prstGeom prst="rect">
            <a:avLst/>
          </a:prstGeom>
          <a:solidFill>
            <a:srgbClr val="FFFFFF">
              <a:alpha val="4000"/>
            </a:srgbClr>
          </a:solidFill>
          <a:ln/>
        </p:spPr>
        <p:txBody>
          <a:bodyPr/>
          <a:lstStyle/>
          <a:p>
            <a:endParaRPr lang="en-US"/>
          </a:p>
        </p:txBody>
      </p:sp>
      <p:sp>
        <p:nvSpPr>
          <p:cNvPr id="26" name="Text 9">
            <a:extLst>
              <a:ext uri="{FF2B5EF4-FFF2-40B4-BE49-F238E27FC236}">
                <a16:creationId xmlns:a16="http://schemas.microsoft.com/office/drawing/2014/main" id="{0C37BFB1-F298-D14A-33E6-B527F0C09C61}"/>
              </a:ext>
            </a:extLst>
          </p:cNvPr>
          <p:cNvSpPr/>
          <p:nvPr/>
        </p:nvSpPr>
        <p:spPr>
          <a:xfrm>
            <a:off x="1126093" y="5227201"/>
            <a:ext cx="3195280" cy="3950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>
              <a:lnSpc>
                <a:spcPts val="3100"/>
              </a:lnSpc>
              <a:buNone/>
            </a:pPr>
            <a:r>
              <a:rPr lang="en-US" sz="1900" dirty="0">
                <a:solidFill>
                  <a:srgbClr val="161613"/>
                </a:solidFill>
                <a:latin typeface="Inter" pitchFamily="34" charset="0"/>
                <a:ea typeface="Inter" pitchFamily="34" charset="-122"/>
                <a:cs typeface="Inter" pitchFamily="34" charset="-120"/>
              </a:rPr>
              <a:t>Mercedes</a:t>
            </a:r>
            <a:endParaRPr lang="en-US" sz="1900" dirty="0"/>
          </a:p>
        </p:txBody>
      </p:sp>
      <p:sp>
        <p:nvSpPr>
          <p:cNvPr id="27" name="Text 10">
            <a:extLst>
              <a:ext uri="{FF2B5EF4-FFF2-40B4-BE49-F238E27FC236}">
                <a16:creationId xmlns:a16="http://schemas.microsoft.com/office/drawing/2014/main" id="{194E1898-31DD-E04E-8751-F7C342728F01}"/>
              </a:ext>
            </a:extLst>
          </p:cNvPr>
          <p:cNvSpPr/>
          <p:nvPr/>
        </p:nvSpPr>
        <p:spPr>
          <a:xfrm>
            <a:off x="4822627" y="5227201"/>
            <a:ext cx="3195280" cy="3950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>
              <a:lnSpc>
                <a:spcPts val="3100"/>
              </a:lnSpc>
              <a:buNone/>
            </a:pPr>
            <a:r>
              <a:rPr lang="en-US" sz="1900" dirty="0">
                <a:solidFill>
                  <a:srgbClr val="161613"/>
                </a:solidFill>
                <a:latin typeface="Inter" pitchFamily="34" charset="0"/>
                <a:ea typeface="Inter" pitchFamily="34" charset="-122"/>
                <a:cs typeface="Inter" pitchFamily="34" charset="-120"/>
              </a:rPr>
              <a:t>OEM variant data</a:t>
            </a:r>
            <a:endParaRPr lang="en-US" sz="1900" dirty="0"/>
          </a:p>
        </p:txBody>
      </p:sp>
      <p:sp>
        <p:nvSpPr>
          <p:cNvPr id="28" name="Shape 11">
            <a:extLst>
              <a:ext uri="{FF2B5EF4-FFF2-40B4-BE49-F238E27FC236}">
                <a16:creationId xmlns:a16="http://schemas.microsoft.com/office/drawing/2014/main" id="{9DCFDA97-9913-F699-EC9E-02C8D6FC1D5D}"/>
              </a:ext>
            </a:extLst>
          </p:cNvPr>
          <p:cNvSpPr/>
          <p:nvPr/>
        </p:nvSpPr>
        <p:spPr>
          <a:xfrm>
            <a:off x="879277" y="5777984"/>
            <a:ext cx="7385447" cy="706517"/>
          </a:xfrm>
          <a:prstGeom prst="rect">
            <a:avLst/>
          </a:prstGeom>
          <a:solidFill>
            <a:srgbClr val="000000">
              <a:alpha val="4000"/>
            </a:srgbClr>
          </a:solidFill>
          <a:ln/>
        </p:spPr>
        <p:txBody>
          <a:bodyPr/>
          <a:lstStyle/>
          <a:p>
            <a:endParaRPr lang="en-US"/>
          </a:p>
        </p:txBody>
      </p:sp>
      <p:sp>
        <p:nvSpPr>
          <p:cNvPr id="29" name="Text 12">
            <a:extLst>
              <a:ext uri="{FF2B5EF4-FFF2-40B4-BE49-F238E27FC236}">
                <a16:creationId xmlns:a16="http://schemas.microsoft.com/office/drawing/2014/main" id="{64AAE55D-88E0-D1DA-4547-68382C0F3C5E}"/>
              </a:ext>
            </a:extLst>
          </p:cNvPr>
          <p:cNvSpPr/>
          <p:nvPr/>
        </p:nvSpPr>
        <p:spPr>
          <a:xfrm>
            <a:off x="1126093" y="5933718"/>
            <a:ext cx="3195280" cy="3950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>
              <a:lnSpc>
                <a:spcPts val="3100"/>
              </a:lnSpc>
              <a:buNone/>
            </a:pPr>
            <a:r>
              <a:rPr lang="en-US" sz="1900" dirty="0">
                <a:solidFill>
                  <a:srgbClr val="161613"/>
                </a:solidFill>
                <a:latin typeface="Inter" pitchFamily="34" charset="0"/>
                <a:ea typeface="Inter" pitchFamily="34" charset="-122"/>
                <a:cs typeface="Inter" pitchFamily="34" charset="-120"/>
              </a:rPr>
              <a:t>Steinbeis</a:t>
            </a:r>
            <a:endParaRPr lang="en-US" sz="1900" dirty="0"/>
          </a:p>
        </p:txBody>
      </p:sp>
      <p:sp>
        <p:nvSpPr>
          <p:cNvPr id="30" name="Text 13">
            <a:extLst>
              <a:ext uri="{FF2B5EF4-FFF2-40B4-BE49-F238E27FC236}">
                <a16:creationId xmlns:a16="http://schemas.microsoft.com/office/drawing/2014/main" id="{DABF45F4-FDC9-AE76-4FEA-E5E30330E6AC}"/>
              </a:ext>
            </a:extLst>
          </p:cNvPr>
          <p:cNvSpPr/>
          <p:nvPr/>
        </p:nvSpPr>
        <p:spPr>
          <a:xfrm>
            <a:off x="4822627" y="5933718"/>
            <a:ext cx="3195280" cy="3950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>
              <a:lnSpc>
                <a:spcPts val="3100"/>
              </a:lnSpc>
              <a:buNone/>
            </a:pPr>
            <a:r>
              <a:rPr lang="en-US" sz="1900" dirty="0">
                <a:solidFill>
                  <a:srgbClr val="161613"/>
                </a:solidFill>
                <a:latin typeface="Inter" pitchFamily="34" charset="0"/>
                <a:ea typeface="Inter" pitchFamily="34" charset="-122"/>
                <a:cs typeface="Inter" pitchFamily="34" charset="-120"/>
              </a:rPr>
              <a:t>Research support</a:t>
            </a:r>
            <a:endParaRPr lang="en-US" sz="19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5486400" cy="8229600"/>
          </a:xfrm>
          <a:prstGeom prst="rect">
            <a:avLst/>
          </a:prstGeom>
        </p:spPr>
      </p:pic>
      <p:sp>
        <p:nvSpPr>
          <p:cNvPr id="3" name="Text 0"/>
          <p:cNvSpPr/>
          <p:nvPr/>
        </p:nvSpPr>
        <p:spPr>
          <a:xfrm>
            <a:off x="6257806" y="606743"/>
            <a:ext cx="7601188" cy="1377553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lnSpc>
                <a:spcPts val="5400"/>
              </a:lnSpc>
              <a:buNone/>
            </a:pPr>
            <a:r>
              <a:rPr lang="en-US" sz="4300" b="1" dirty="0">
                <a:solidFill>
                  <a:srgbClr val="282824"/>
                </a:solidFill>
                <a:latin typeface="Lato" pitchFamily="34" charset="0"/>
                <a:ea typeface="Lato" pitchFamily="34" charset="-122"/>
                <a:cs typeface="Lato" pitchFamily="34" charset="-120"/>
              </a:rPr>
              <a:t>Boosting COVESA Marketing with VSS Explorer</a:t>
            </a:r>
          </a:p>
        </p:txBody>
      </p:sp>
      <p:sp>
        <p:nvSpPr>
          <p:cNvPr id="4" name="Shape 1"/>
          <p:cNvSpPr/>
          <p:nvPr/>
        </p:nvSpPr>
        <p:spPr>
          <a:xfrm>
            <a:off x="6573203" y="2314932"/>
            <a:ext cx="30480" cy="5307806"/>
          </a:xfrm>
          <a:prstGeom prst="roundRect">
            <a:avLst>
              <a:gd name="adj" fmla="val 108479"/>
            </a:avLst>
          </a:prstGeom>
          <a:solidFill>
            <a:srgbClr val="CBC5B8"/>
          </a:solidFill>
          <a:ln/>
        </p:spPr>
        <p:txBody>
          <a:bodyPr/>
          <a:lstStyle/>
          <a:p>
            <a:endParaRPr lang="en-US"/>
          </a:p>
        </p:txBody>
      </p:sp>
      <p:sp>
        <p:nvSpPr>
          <p:cNvPr id="5" name="Shape 2"/>
          <p:cNvSpPr/>
          <p:nvPr/>
        </p:nvSpPr>
        <p:spPr>
          <a:xfrm>
            <a:off x="6805910" y="2795468"/>
            <a:ext cx="771406" cy="30480"/>
          </a:xfrm>
          <a:prstGeom prst="roundRect">
            <a:avLst>
              <a:gd name="adj" fmla="val 108479"/>
            </a:avLst>
          </a:prstGeom>
          <a:solidFill>
            <a:srgbClr val="CBC5B8"/>
          </a:solidFill>
          <a:ln/>
        </p:spPr>
        <p:txBody>
          <a:bodyPr/>
          <a:lstStyle/>
          <a:p>
            <a:endParaRPr lang="en-US"/>
          </a:p>
        </p:txBody>
      </p:sp>
      <p:sp>
        <p:nvSpPr>
          <p:cNvPr id="6" name="Shape 3"/>
          <p:cNvSpPr/>
          <p:nvPr/>
        </p:nvSpPr>
        <p:spPr>
          <a:xfrm>
            <a:off x="6340495" y="2562820"/>
            <a:ext cx="495895" cy="495895"/>
          </a:xfrm>
          <a:prstGeom prst="roundRect">
            <a:avLst>
              <a:gd name="adj" fmla="val 6668"/>
            </a:avLst>
          </a:prstGeom>
          <a:solidFill>
            <a:srgbClr val="E5DFD2"/>
          </a:solidFill>
          <a:ln/>
        </p:spPr>
        <p:txBody>
          <a:bodyPr/>
          <a:lstStyle/>
          <a:p>
            <a:endParaRPr lang="en-US"/>
          </a:p>
        </p:txBody>
      </p:sp>
      <p:sp>
        <p:nvSpPr>
          <p:cNvPr id="7" name="Text 4"/>
          <p:cNvSpPr/>
          <p:nvPr/>
        </p:nvSpPr>
        <p:spPr>
          <a:xfrm>
            <a:off x="6492538" y="2645450"/>
            <a:ext cx="191810" cy="33063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2600"/>
              </a:lnSpc>
              <a:buNone/>
            </a:pPr>
            <a:r>
              <a:rPr lang="en-US" sz="2600" b="1" dirty="0">
                <a:solidFill>
                  <a:srgbClr val="CBC5B8"/>
                </a:solidFill>
                <a:latin typeface="Lato" pitchFamily="34" charset="0"/>
                <a:ea typeface="Lato" pitchFamily="34" charset="-122"/>
                <a:cs typeface="Lato" pitchFamily="34" charset="-120"/>
              </a:rPr>
              <a:t>1</a:t>
            </a:r>
            <a:endParaRPr lang="en-US" sz="2600" dirty="0">
              <a:solidFill>
                <a:srgbClr val="CBC5B8"/>
              </a:solidFill>
            </a:endParaRPr>
          </a:p>
        </p:txBody>
      </p:sp>
      <p:sp>
        <p:nvSpPr>
          <p:cNvPr id="8" name="Text 5"/>
          <p:cNvSpPr/>
          <p:nvPr/>
        </p:nvSpPr>
        <p:spPr>
          <a:xfrm>
            <a:off x="7800737" y="2535317"/>
            <a:ext cx="2755344" cy="34432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700"/>
              </a:lnSpc>
              <a:buNone/>
            </a:pPr>
            <a:r>
              <a:rPr lang="en-US" sz="2150" b="1" dirty="0">
                <a:solidFill>
                  <a:srgbClr val="CBC5B8"/>
                </a:solidFill>
                <a:latin typeface="Lato" pitchFamily="34" charset="0"/>
                <a:ea typeface="Lato" pitchFamily="34" charset="-122"/>
                <a:cs typeface="Lato" pitchFamily="34" charset="-120"/>
              </a:rPr>
              <a:t>VSS Content Campaign</a:t>
            </a:r>
            <a:endParaRPr lang="en-US" sz="2150" dirty="0">
              <a:solidFill>
                <a:srgbClr val="CBC5B8"/>
              </a:solidFill>
            </a:endParaRPr>
          </a:p>
        </p:txBody>
      </p:sp>
      <p:sp>
        <p:nvSpPr>
          <p:cNvPr id="9" name="Text 6"/>
          <p:cNvSpPr/>
          <p:nvPr/>
        </p:nvSpPr>
        <p:spPr>
          <a:xfrm>
            <a:off x="7800737" y="3011805"/>
            <a:ext cx="6058257" cy="70508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750"/>
              </a:lnSpc>
              <a:buNone/>
            </a:pPr>
            <a:r>
              <a:rPr lang="en-US" sz="1700" dirty="0">
                <a:solidFill>
                  <a:srgbClr val="CBC5B8"/>
                </a:solidFill>
                <a:latin typeface="Lato" pitchFamily="34" charset="0"/>
                <a:ea typeface="Lato" pitchFamily="34" charset="-122"/>
                <a:cs typeface="Lato" pitchFamily="34" charset="-120"/>
              </a:rPr>
              <a:t>Develop short videos and blog posts showcasing the full potential of VSS</a:t>
            </a:r>
            <a:endParaRPr lang="en-US" sz="1700" dirty="0">
              <a:solidFill>
                <a:srgbClr val="CBC5B8"/>
              </a:solidFill>
            </a:endParaRPr>
          </a:p>
        </p:txBody>
      </p:sp>
      <p:sp>
        <p:nvSpPr>
          <p:cNvPr id="10" name="Shape 7"/>
          <p:cNvSpPr/>
          <p:nvPr/>
        </p:nvSpPr>
        <p:spPr>
          <a:xfrm>
            <a:off x="6805910" y="4638199"/>
            <a:ext cx="771406" cy="30480"/>
          </a:xfrm>
          <a:prstGeom prst="roundRect">
            <a:avLst>
              <a:gd name="adj" fmla="val 108479"/>
            </a:avLst>
          </a:prstGeom>
          <a:solidFill>
            <a:srgbClr val="CBC5B8"/>
          </a:solidFill>
          <a:ln/>
        </p:spPr>
        <p:txBody>
          <a:bodyPr/>
          <a:lstStyle/>
          <a:p>
            <a:endParaRPr lang="en-US"/>
          </a:p>
        </p:txBody>
      </p:sp>
      <p:sp>
        <p:nvSpPr>
          <p:cNvPr id="11" name="Shape 8"/>
          <p:cNvSpPr/>
          <p:nvPr/>
        </p:nvSpPr>
        <p:spPr>
          <a:xfrm>
            <a:off x="6340495" y="4405551"/>
            <a:ext cx="495895" cy="495895"/>
          </a:xfrm>
          <a:prstGeom prst="roundRect">
            <a:avLst>
              <a:gd name="adj" fmla="val 6668"/>
            </a:avLst>
          </a:prstGeom>
          <a:solidFill>
            <a:srgbClr val="E5DFD2"/>
          </a:solidFill>
          <a:ln/>
        </p:spPr>
        <p:txBody>
          <a:bodyPr/>
          <a:lstStyle/>
          <a:p>
            <a:endParaRPr lang="en-US"/>
          </a:p>
        </p:txBody>
      </p:sp>
      <p:sp>
        <p:nvSpPr>
          <p:cNvPr id="12" name="Text 9"/>
          <p:cNvSpPr/>
          <p:nvPr/>
        </p:nvSpPr>
        <p:spPr>
          <a:xfrm>
            <a:off x="6492538" y="4488180"/>
            <a:ext cx="191810" cy="33063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2600"/>
              </a:lnSpc>
              <a:buNone/>
            </a:pPr>
            <a:r>
              <a:rPr lang="en-US" sz="2600" b="1" dirty="0">
                <a:solidFill>
                  <a:srgbClr val="4A4A45"/>
                </a:solidFill>
                <a:latin typeface="Lato" pitchFamily="34" charset="0"/>
                <a:ea typeface="Lato" pitchFamily="34" charset="-122"/>
                <a:cs typeface="Lato" pitchFamily="34" charset="-120"/>
              </a:rPr>
              <a:t>2</a:t>
            </a:r>
            <a:endParaRPr lang="en-US" sz="2600" dirty="0"/>
          </a:p>
        </p:txBody>
      </p:sp>
      <p:sp>
        <p:nvSpPr>
          <p:cNvPr id="13" name="Text 10"/>
          <p:cNvSpPr/>
          <p:nvPr/>
        </p:nvSpPr>
        <p:spPr>
          <a:xfrm>
            <a:off x="7800737" y="4378047"/>
            <a:ext cx="3394234" cy="34432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700"/>
              </a:lnSpc>
              <a:buNone/>
            </a:pPr>
            <a:r>
              <a:rPr lang="en-US" sz="2150" b="1" dirty="0">
                <a:solidFill>
                  <a:srgbClr val="4A4A45"/>
                </a:solidFill>
                <a:latin typeface="Lato" pitchFamily="34" charset="0"/>
                <a:ea typeface="Lato" pitchFamily="34" charset="-122"/>
                <a:cs typeface="Lato" pitchFamily="34" charset="-120"/>
              </a:rPr>
              <a:t>VSS Community Buzz</a:t>
            </a:r>
            <a:endParaRPr lang="en-US" sz="2150" dirty="0"/>
          </a:p>
        </p:txBody>
      </p:sp>
      <p:sp>
        <p:nvSpPr>
          <p:cNvPr id="14" name="Text 11"/>
          <p:cNvSpPr/>
          <p:nvPr/>
        </p:nvSpPr>
        <p:spPr>
          <a:xfrm>
            <a:off x="7800737" y="4854535"/>
            <a:ext cx="6058257" cy="70508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750"/>
              </a:lnSpc>
              <a:buNone/>
            </a:pPr>
            <a:r>
              <a:rPr lang="en-US" sz="1700" dirty="0">
                <a:solidFill>
                  <a:srgbClr val="4A4A45"/>
                </a:solidFill>
                <a:latin typeface="Lato" pitchFamily="34" charset="0"/>
                <a:ea typeface="Lato" pitchFamily="34" charset="-122"/>
                <a:cs typeface="Lato" pitchFamily="34" charset="-120"/>
              </a:rPr>
              <a:t>Generate Exciting Updates from Our VSS Community for Everyone</a:t>
            </a:r>
            <a:endParaRPr lang="en-US" sz="1700" dirty="0"/>
          </a:p>
        </p:txBody>
      </p:sp>
      <p:sp>
        <p:nvSpPr>
          <p:cNvPr id="15" name="Shape 12"/>
          <p:cNvSpPr/>
          <p:nvPr/>
        </p:nvSpPr>
        <p:spPr>
          <a:xfrm>
            <a:off x="6805910" y="6480929"/>
            <a:ext cx="771406" cy="30480"/>
          </a:xfrm>
          <a:prstGeom prst="roundRect">
            <a:avLst>
              <a:gd name="adj" fmla="val 108479"/>
            </a:avLst>
          </a:prstGeom>
          <a:solidFill>
            <a:srgbClr val="CBC5B8"/>
          </a:solidFill>
          <a:ln/>
        </p:spPr>
        <p:txBody>
          <a:bodyPr/>
          <a:lstStyle/>
          <a:p>
            <a:endParaRPr lang="en-US"/>
          </a:p>
        </p:txBody>
      </p:sp>
      <p:sp>
        <p:nvSpPr>
          <p:cNvPr id="16" name="Shape 13"/>
          <p:cNvSpPr/>
          <p:nvPr/>
        </p:nvSpPr>
        <p:spPr>
          <a:xfrm>
            <a:off x="6340495" y="6248281"/>
            <a:ext cx="495895" cy="495895"/>
          </a:xfrm>
          <a:prstGeom prst="roundRect">
            <a:avLst>
              <a:gd name="adj" fmla="val 6668"/>
            </a:avLst>
          </a:prstGeom>
          <a:solidFill>
            <a:srgbClr val="E5DFD2"/>
          </a:solidFill>
          <a:ln/>
        </p:spPr>
        <p:txBody>
          <a:bodyPr/>
          <a:lstStyle/>
          <a:p>
            <a:endParaRPr lang="en-US"/>
          </a:p>
        </p:txBody>
      </p:sp>
      <p:sp>
        <p:nvSpPr>
          <p:cNvPr id="17" name="Text 14"/>
          <p:cNvSpPr/>
          <p:nvPr/>
        </p:nvSpPr>
        <p:spPr>
          <a:xfrm>
            <a:off x="6492538" y="6330910"/>
            <a:ext cx="191810" cy="33063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2600"/>
              </a:lnSpc>
              <a:buNone/>
            </a:pPr>
            <a:r>
              <a:rPr lang="en-US" sz="2600" b="1" dirty="0">
                <a:solidFill>
                  <a:srgbClr val="CBC5B8"/>
                </a:solidFill>
                <a:latin typeface="Lato" pitchFamily="34" charset="0"/>
                <a:ea typeface="Lato" pitchFamily="34" charset="-122"/>
                <a:cs typeface="Lato" pitchFamily="34" charset="-120"/>
              </a:rPr>
              <a:t>3</a:t>
            </a:r>
            <a:endParaRPr lang="en-US" sz="2600" dirty="0">
              <a:solidFill>
                <a:srgbClr val="CBC5B8"/>
              </a:solidFill>
            </a:endParaRPr>
          </a:p>
        </p:txBody>
      </p:sp>
      <p:sp>
        <p:nvSpPr>
          <p:cNvPr id="18" name="Text 15"/>
          <p:cNvSpPr/>
          <p:nvPr/>
        </p:nvSpPr>
        <p:spPr>
          <a:xfrm>
            <a:off x="7800737" y="6220777"/>
            <a:ext cx="3276005" cy="34432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700"/>
              </a:lnSpc>
              <a:buNone/>
            </a:pPr>
            <a:r>
              <a:rPr lang="en-US" sz="2150" b="1" dirty="0">
                <a:solidFill>
                  <a:srgbClr val="CBC5B8"/>
                </a:solidFill>
                <a:latin typeface="Lato" pitchFamily="34" charset="0"/>
                <a:ea typeface="Lato" pitchFamily="34" charset="-122"/>
                <a:cs typeface="Lato" pitchFamily="34" charset="-120"/>
              </a:rPr>
              <a:t>External Community Engagement</a:t>
            </a:r>
            <a:endParaRPr lang="en-US" sz="2150" dirty="0">
              <a:solidFill>
                <a:srgbClr val="CBC5B8"/>
              </a:solidFill>
            </a:endParaRPr>
          </a:p>
        </p:txBody>
      </p:sp>
      <p:sp>
        <p:nvSpPr>
          <p:cNvPr id="19" name="Text 16"/>
          <p:cNvSpPr/>
          <p:nvPr/>
        </p:nvSpPr>
        <p:spPr>
          <a:xfrm>
            <a:off x="7800737" y="6697266"/>
            <a:ext cx="6058257" cy="70508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750"/>
              </a:lnSpc>
              <a:buNone/>
            </a:pPr>
            <a:r>
              <a:rPr lang="en-US" sz="1700" dirty="0">
                <a:solidFill>
                  <a:srgbClr val="CBC5B8"/>
                </a:solidFill>
                <a:latin typeface="Lato" pitchFamily="34" charset="0"/>
                <a:ea typeface="Lato" pitchFamily="34" charset="-122"/>
                <a:cs typeface="Lato" pitchFamily="34" charset="-120"/>
              </a:rPr>
              <a:t>Build relationships, share knowledge, and promote collaboration around VSS</a:t>
            </a:r>
            <a:endParaRPr lang="en-US" sz="1700" dirty="0">
              <a:solidFill>
                <a:srgbClr val="CBC5B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837657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0"/>
          <p:cNvSpPr/>
          <p:nvPr/>
        </p:nvSpPr>
        <p:spPr>
          <a:xfrm>
            <a:off x="723305" y="622816"/>
            <a:ext cx="7697391" cy="129182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lnSpc>
                <a:spcPts val="5050"/>
              </a:lnSpc>
              <a:buNone/>
            </a:pPr>
            <a:r>
              <a:rPr lang="en-US" sz="4050" b="1" dirty="0">
                <a:solidFill>
                  <a:srgbClr val="282824"/>
                </a:solidFill>
                <a:latin typeface="Lato" pitchFamily="34" charset="0"/>
                <a:ea typeface="Lato" pitchFamily="34" charset="-122"/>
                <a:cs typeface="Lato" pitchFamily="34" charset="-120"/>
              </a:rPr>
              <a:t>VSS Community Buzz</a:t>
            </a:r>
          </a:p>
        </p:txBody>
      </p:sp>
      <p:sp>
        <p:nvSpPr>
          <p:cNvPr id="4" name="Shape 1"/>
          <p:cNvSpPr/>
          <p:nvPr/>
        </p:nvSpPr>
        <p:spPr>
          <a:xfrm>
            <a:off x="723305" y="2224564"/>
            <a:ext cx="7697391" cy="1190625"/>
          </a:xfrm>
          <a:prstGeom prst="roundRect">
            <a:avLst>
              <a:gd name="adj" fmla="val 2604"/>
            </a:avLst>
          </a:prstGeom>
          <a:solidFill>
            <a:srgbClr val="E5DFD2"/>
          </a:solidFill>
          <a:ln/>
        </p:spPr>
        <p:txBody>
          <a:bodyPr/>
          <a:lstStyle/>
          <a:p>
            <a:endParaRPr lang="en-US"/>
          </a:p>
        </p:txBody>
      </p:sp>
      <p:sp>
        <p:nvSpPr>
          <p:cNvPr id="5" name="Text 2"/>
          <p:cNvSpPr/>
          <p:nvPr/>
        </p:nvSpPr>
        <p:spPr>
          <a:xfrm>
            <a:off x="929878" y="2431137"/>
            <a:ext cx="2583537" cy="32289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>
              <a:lnSpc>
                <a:spcPts val="2500"/>
              </a:lnSpc>
              <a:buNone/>
            </a:pPr>
            <a:r>
              <a:rPr lang="en-US" sz="2000" b="1" dirty="0">
                <a:solidFill>
                  <a:srgbClr val="4A4A45"/>
                </a:solidFill>
                <a:latin typeface="Lato" pitchFamily="34" charset="0"/>
                <a:ea typeface="Lato" pitchFamily="34" charset="-122"/>
                <a:cs typeface="Lato" pitchFamily="34" charset="-120"/>
              </a:rPr>
              <a:t>Visual Prototypes</a:t>
            </a:r>
            <a:endParaRPr lang="en-US" sz="2000" dirty="0"/>
          </a:p>
        </p:txBody>
      </p:sp>
      <p:sp>
        <p:nvSpPr>
          <p:cNvPr id="6" name="Text 3"/>
          <p:cNvSpPr/>
          <p:nvPr/>
        </p:nvSpPr>
        <p:spPr>
          <a:xfrm>
            <a:off x="929878" y="2877979"/>
            <a:ext cx="7284244" cy="33063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>
              <a:lnSpc>
                <a:spcPts val="2600"/>
              </a:lnSpc>
              <a:buNone/>
            </a:pPr>
            <a:r>
              <a:rPr lang="en-US" sz="1600" dirty="0">
                <a:solidFill>
                  <a:srgbClr val="4A4A45"/>
                </a:solidFill>
                <a:latin typeface="Lato" pitchFamily="34" charset="0"/>
                <a:ea typeface="Lato" pitchFamily="34" charset="-122"/>
                <a:cs typeface="Lato" pitchFamily="34" charset="-120"/>
              </a:rPr>
              <a:t>Create prototypes for each COVESA VSS functional extension, e.g. VSS 4.1</a:t>
            </a:r>
            <a:endParaRPr lang="en-US" sz="1600" dirty="0"/>
          </a:p>
        </p:txBody>
      </p:sp>
      <p:sp>
        <p:nvSpPr>
          <p:cNvPr id="7" name="Shape 4"/>
          <p:cNvSpPr/>
          <p:nvPr/>
        </p:nvSpPr>
        <p:spPr>
          <a:xfrm>
            <a:off x="723305" y="3621762"/>
            <a:ext cx="7697391" cy="1190625"/>
          </a:xfrm>
          <a:prstGeom prst="roundRect">
            <a:avLst>
              <a:gd name="adj" fmla="val 2604"/>
            </a:avLst>
          </a:prstGeom>
          <a:solidFill>
            <a:srgbClr val="E5DFD2"/>
          </a:solidFill>
          <a:ln/>
        </p:spPr>
        <p:txBody>
          <a:bodyPr/>
          <a:lstStyle/>
          <a:p>
            <a:endParaRPr lang="en-US"/>
          </a:p>
        </p:txBody>
      </p:sp>
      <p:sp>
        <p:nvSpPr>
          <p:cNvPr id="8" name="Text 5"/>
          <p:cNvSpPr/>
          <p:nvPr/>
        </p:nvSpPr>
        <p:spPr>
          <a:xfrm>
            <a:off x="929878" y="3828336"/>
            <a:ext cx="2938224" cy="32289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>
              <a:lnSpc>
                <a:spcPts val="2500"/>
              </a:lnSpc>
              <a:buNone/>
            </a:pPr>
            <a:r>
              <a:rPr lang="en-US" sz="2000" b="1" dirty="0">
                <a:solidFill>
                  <a:srgbClr val="4A4A45"/>
                </a:solidFill>
                <a:latin typeface="Lato" pitchFamily="34" charset="0"/>
                <a:ea typeface="Lato" pitchFamily="34" charset="-122"/>
                <a:cs typeface="Lato" pitchFamily="34" charset="-120"/>
              </a:rPr>
              <a:t>Use Case Communication</a:t>
            </a:r>
            <a:endParaRPr lang="en-US" sz="2000" dirty="0"/>
          </a:p>
        </p:txBody>
      </p:sp>
      <p:sp>
        <p:nvSpPr>
          <p:cNvPr id="9" name="Text 6"/>
          <p:cNvSpPr/>
          <p:nvPr/>
        </p:nvSpPr>
        <p:spPr>
          <a:xfrm>
            <a:off x="929878" y="4275177"/>
            <a:ext cx="7284244" cy="33063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>
              <a:lnSpc>
                <a:spcPts val="2600"/>
              </a:lnSpc>
              <a:buNone/>
            </a:pPr>
            <a:r>
              <a:rPr lang="en-US" sz="1600" dirty="0">
                <a:solidFill>
                  <a:srgbClr val="4A4A45"/>
                </a:solidFill>
                <a:latin typeface="Lato" pitchFamily="34" charset="0"/>
                <a:ea typeface="Lato" pitchFamily="34" charset="-122"/>
                <a:cs typeface="Lato" pitchFamily="34" charset="-120"/>
              </a:rPr>
              <a:t>Develop short videos explaining new features and their applications.</a:t>
            </a:r>
            <a:endParaRPr lang="en-US" sz="1600" dirty="0"/>
          </a:p>
        </p:txBody>
      </p:sp>
      <p:sp>
        <p:nvSpPr>
          <p:cNvPr id="10" name="Shape 7"/>
          <p:cNvSpPr/>
          <p:nvPr/>
        </p:nvSpPr>
        <p:spPr>
          <a:xfrm>
            <a:off x="723305" y="5018961"/>
            <a:ext cx="7697391" cy="1190625"/>
          </a:xfrm>
          <a:prstGeom prst="roundRect">
            <a:avLst>
              <a:gd name="adj" fmla="val 2604"/>
            </a:avLst>
          </a:prstGeom>
          <a:solidFill>
            <a:srgbClr val="E5DFD2"/>
          </a:solidFill>
          <a:ln/>
        </p:spPr>
        <p:txBody>
          <a:bodyPr/>
          <a:lstStyle/>
          <a:p>
            <a:endParaRPr lang="en-US"/>
          </a:p>
        </p:txBody>
      </p:sp>
      <p:sp>
        <p:nvSpPr>
          <p:cNvPr id="11" name="Text 8"/>
          <p:cNvSpPr/>
          <p:nvPr/>
        </p:nvSpPr>
        <p:spPr>
          <a:xfrm>
            <a:off x="929878" y="5225534"/>
            <a:ext cx="2583537" cy="32289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>
              <a:lnSpc>
                <a:spcPts val="2500"/>
              </a:lnSpc>
              <a:buNone/>
            </a:pPr>
            <a:r>
              <a:rPr lang="en-US" sz="2000" b="1" dirty="0">
                <a:solidFill>
                  <a:srgbClr val="4A4A45"/>
                </a:solidFill>
                <a:latin typeface="Lato" pitchFamily="34" charset="0"/>
                <a:ea typeface="Lato" pitchFamily="34" charset="-122"/>
                <a:cs typeface="Lato" pitchFamily="34" charset="-120"/>
              </a:rPr>
              <a:t>Regular Updates</a:t>
            </a:r>
            <a:endParaRPr lang="en-US" sz="2000" dirty="0"/>
          </a:p>
        </p:txBody>
      </p:sp>
      <p:sp>
        <p:nvSpPr>
          <p:cNvPr id="12" name="Text 9"/>
          <p:cNvSpPr/>
          <p:nvPr/>
        </p:nvSpPr>
        <p:spPr>
          <a:xfrm>
            <a:off x="929878" y="5672376"/>
            <a:ext cx="7284244" cy="33063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>
              <a:lnSpc>
                <a:spcPts val="2600"/>
              </a:lnSpc>
              <a:buNone/>
            </a:pPr>
            <a:r>
              <a:rPr lang="en-US" sz="1600" dirty="0">
                <a:solidFill>
                  <a:srgbClr val="4A4A45"/>
                </a:solidFill>
                <a:latin typeface="Lato" pitchFamily="34" charset="0"/>
                <a:ea typeface="Lato" pitchFamily="34" charset="-122"/>
                <a:cs typeface="Lato" pitchFamily="34" charset="-120"/>
              </a:rPr>
              <a:t>Maintain a steady stream of news to keep the community engaged.</a:t>
            </a:r>
            <a:endParaRPr lang="en-US" sz="1600" dirty="0"/>
          </a:p>
        </p:txBody>
      </p:sp>
      <p:sp>
        <p:nvSpPr>
          <p:cNvPr id="13" name="Shape 10"/>
          <p:cNvSpPr/>
          <p:nvPr/>
        </p:nvSpPr>
        <p:spPr>
          <a:xfrm>
            <a:off x="723305" y="6416159"/>
            <a:ext cx="7697391" cy="1190625"/>
          </a:xfrm>
          <a:prstGeom prst="roundRect">
            <a:avLst>
              <a:gd name="adj" fmla="val 2604"/>
            </a:avLst>
          </a:prstGeom>
          <a:solidFill>
            <a:srgbClr val="E5DFD2"/>
          </a:solidFill>
          <a:ln/>
        </p:spPr>
        <p:txBody>
          <a:bodyPr/>
          <a:lstStyle/>
          <a:p>
            <a:endParaRPr lang="en-US"/>
          </a:p>
        </p:txBody>
      </p:sp>
      <p:sp>
        <p:nvSpPr>
          <p:cNvPr id="14" name="Text 11"/>
          <p:cNvSpPr/>
          <p:nvPr/>
        </p:nvSpPr>
        <p:spPr>
          <a:xfrm>
            <a:off x="929878" y="6622733"/>
            <a:ext cx="2583537" cy="32289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>
              <a:lnSpc>
                <a:spcPts val="2500"/>
              </a:lnSpc>
              <a:buNone/>
            </a:pPr>
            <a:r>
              <a:rPr lang="en-US" sz="2000" b="1" dirty="0">
                <a:solidFill>
                  <a:srgbClr val="4A4A45"/>
                </a:solidFill>
                <a:latin typeface="Lato" pitchFamily="34" charset="0"/>
                <a:ea typeface="Lato" pitchFamily="34" charset="-122"/>
                <a:cs typeface="Lato" pitchFamily="34" charset="-120"/>
              </a:rPr>
              <a:t>Showcase Innovation</a:t>
            </a:r>
            <a:endParaRPr lang="en-US" sz="2000" dirty="0"/>
          </a:p>
        </p:txBody>
      </p:sp>
      <p:sp>
        <p:nvSpPr>
          <p:cNvPr id="15" name="Text 12"/>
          <p:cNvSpPr/>
          <p:nvPr/>
        </p:nvSpPr>
        <p:spPr>
          <a:xfrm>
            <a:off x="929878" y="7069574"/>
            <a:ext cx="7284244" cy="33063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>
              <a:lnSpc>
                <a:spcPts val="2600"/>
              </a:lnSpc>
              <a:buNone/>
            </a:pPr>
            <a:r>
              <a:rPr lang="en-US" sz="1600" dirty="0">
                <a:solidFill>
                  <a:srgbClr val="4A4A45"/>
                </a:solidFill>
                <a:latin typeface="Lato" pitchFamily="34" charset="0"/>
                <a:ea typeface="Lato" pitchFamily="34" charset="-122"/>
                <a:cs typeface="Lato" pitchFamily="34" charset="-120"/>
              </a:rPr>
              <a:t>Highlight how extensions enable cutting-edge automotive solutions.</a:t>
            </a:r>
            <a:endParaRPr lang="en-US" sz="1600" dirty="0"/>
          </a:p>
        </p:txBody>
      </p:sp>
      <p:pic>
        <p:nvPicPr>
          <p:cNvPr id="16" name="Image 0" descr="preencoded.png">
            <a:extLst>
              <a:ext uri="{FF2B5EF4-FFF2-40B4-BE49-F238E27FC236}">
                <a16:creationId xmlns:a16="http://schemas.microsoft.com/office/drawing/2014/main" id="{69498133-1CD3-20F2-6171-8B55A7F61F1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44000" y="0"/>
            <a:ext cx="5486400" cy="8229600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5486400" cy="8229600"/>
          </a:xfrm>
          <a:prstGeom prst="rect">
            <a:avLst/>
          </a:prstGeom>
        </p:spPr>
      </p:pic>
      <p:sp>
        <p:nvSpPr>
          <p:cNvPr id="3" name="Text 0"/>
          <p:cNvSpPr/>
          <p:nvPr/>
        </p:nvSpPr>
        <p:spPr>
          <a:xfrm>
            <a:off x="6257806" y="606743"/>
            <a:ext cx="7601188" cy="1377553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lnSpc>
                <a:spcPts val="5400"/>
              </a:lnSpc>
              <a:buNone/>
            </a:pPr>
            <a:r>
              <a:rPr lang="en-US" sz="4300" b="1" dirty="0">
                <a:solidFill>
                  <a:srgbClr val="282824"/>
                </a:solidFill>
                <a:latin typeface="Lato" pitchFamily="34" charset="0"/>
                <a:ea typeface="Lato" pitchFamily="34" charset="-122"/>
                <a:cs typeface="Lato" pitchFamily="34" charset="-120"/>
              </a:rPr>
              <a:t>Boosting COVESA Marketing with VSS Explorer</a:t>
            </a:r>
          </a:p>
        </p:txBody>
      </p:sp>
      <p:sp>
        <p:nvSpPr>
          <p:cNvPr id="4" name="Shape 1"/>
          <p:cNvSpPr/>
          <p:nvPr/>
        </p:nvSpPr>
        <p:spPr>
          <a:xfrm>
            <a:off x="6573203" y="2314932"/>
            <a:ext cx="30480" cy="5307806"/>
          </a:xfrm>
          <a:prstGeom prst="roundRect">
            <a:avLst>
              <a:gd name="adj" fmla="val 108479"/>
            </a:avLst>
          </a:prstGeom>
          <a:solidFill>
            <a:srgbClr val="CBC5B8"/>
          </a:solidFill>
          <a:ln/>
        </p:spPr>
        <p:txBody>
          <a:bodyPr/>
          <a:lstStyle/>
          <a:p>
            <a:endParaRPr lang="en-US"/>
          </a:p>
        </p:txBody>
      </p:sp>
      <p:sp>
        <p:nvSpPr>
          <p:cNvPr id="5" name="Shape 2"/>
          <p:cNvSpPr/>
          <p:nvPr/>
        </p:nvSpPr>
        <p:spPr>
          <a:xfrm>
            <a:off x="6805910" y="2795468"/>
            <a:ext cx="771406" cy="30480"/>
          </a:xfrm>
          <a:prstGeom prst="roundRect">
            <a:avLst>
              <a:gd name="adj" fmla="val 108479"/>
            </a:avLst>
          </a:prstGeom>
          <a:solidFill>
            <a:srgbClr val="CBC5B8"/>
          </a:solidFill>
          <a:ln/>
        </p:spPr>
        <p:txBody>
          <a:bodyPr/>
          <a:lstStyle/>
          <a:p>
            <a:endParaRPr lang="en-US"/>
          </a:p>
        </p:txBody>
      </p:sp>
      <p:sp>
        <p:nvSpPr>
          <p:cNvPr id="6" name="Shape 3"/>
          <p:cNvSpPr/>
          <p:nvPr/>
        </p:nvSpPr>
        <p:spPr>
          <a:xfrm>
            <a:off x="6340495" y="2562820"/>
            <a:ext cx="495895" cy="495895"/>
          </a:xfrm>
          <a:prstGeom prst="roundRect">
            <a:avLst>
              <a:gd name="adj" fmla="val 6668"/>
            </a:avLst>
          </a:prstGeom>
          <a:solidFill>
            <a:srgbClr val="E5DFD2"/>
          </a:solidFill>
          <a:ln/>
        </p:spPr>
        <p:txBody>
          <a:bodyPr/>
          <a:lstStyle/>
          <a:p>
            <a:endParaRPr lang="en-US"/>
          </a:p>
        </p:txBody>
      </p:sp>
      <p:sp>
        <p:nvSpPr>
          <p:cNvPr id="7" name="Text 4"/>
          <p:cNvSpPr/>
          <p:nvPr/>
        </p:nvSpPr>
        <p:spPr>
          <a:xfrm>
            <a:off x="6492538" y="2645450"/>
            <a:ext cx="191810" cy="33063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2600"/>
              </a:lnSpc>
              <a:buNone/>
            </a:pPr>
            <a:r>
              <a:rPr lang="en-US" sz="2600" b="1" dirty="0">
                <a:solidFill>
                  <a:srgbClr val="CBC5B8"/>
                </a:solidFill>
                <a:latin typeface="Lato" pitchFamily="34" charset="0"/>
                <a:ea typeface="Lato" pitchFamily="34" charset="-122"/>
                <a:cs typeface="Lato" pitchFamily="34" charset="-120"/>
              </a:rPr>
              <a:t>1</a:t>
            </a:r>
            <a:endParaRPr lang="en-US" sz="2600" dirty="0">
              <a:solidFill>
                <a:srgbClr val="CBC5B8"/>
              </a:solidFill>
            </a:endParaRPr>
          </a:p>
        </p:txBody>
      </p:sp>
      <p:sp>
        <p:nvSpPr>
          <p:cNvPr id="8" name="Text 5"/>
          <p:cNvSpPr/>
          <p:nvPr/>
        </p:nvSpPr>
        <p:spPr>
          <a:xfrm>
            <a:off x="7800737" y="2535317"/>
            <a:ext cx="2755344" cy="34432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700"/>
              </a:lnSpc>
              <a:buNone/>
            </a:pPr>
            <a:r>
              <a:rPr lang="en-US" sz="2150" b="1" dirty="0">
                <a:solidFill>
                  <a:srgbClr val="CBC5B8"/>
                </a:solidFill>
                <a:latin typeface="Lato" pitchFamily="34" charset="0"/>
                <a:ea typeface="Lato" pitchFamily="34" charset="-122"/>
                <a:cs typeface="Lato" pitchFamily="34" charset="-120"/>
              </a:rPr>
              <a:t>VSS Content Campaign</a:t>
            </a:r>
            <a:endParaRPr lang="en-US" sz="2150" dirty="0">
              <a:solidFill>
                <a:srgbClr val="CBC5B8"/>
              </a:solidFill>
            </a:endParaRPr>
          </a:p>
        </p:txBody>
      </p:sp>
      <p:sp>
        <p:nvSpPr>
          <p:cNvPr id="9" name="Text 6"/>
          <p:cNvSpPr/>
          <p:nvPr/>
        </p:nvSpPr>
        <p:spPr>
          <a:xfrm>
            <a:off x="7800737" y="3011805"/>
            <a:ext cx="6058257" cy="70508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750"/>
              </a:lnSpc>
              <a:buNone/>
            </a:pPr>
            <a:r>
              <a:rPr lang="en-US" sz="1700" dirty="0">
                <a:solidFill>
                  <a:srgbClr val="CBC5B8"/>
                </a:solidFill>
                <a:latin typeface="Lato" pitchFamily="34" charset="0"/>
                <a:ea typeface="Lato" pitchFamily="34" charset="-122"/>
                <a:cs typeface="Lato" pitchFamily="34" charset="-120"/>
              </a:rPr>
              <a:t>Develop short videos and blog posts showcasing the full potential of VSS</a:t>
            </a:r>
            <a:endParaRPr lang="en-US" sz="1700" dirty="0">
              <a:solidFill>
                <a:srgbClr val="CBC5B8"/>
              </a:solidFill>
            </a:endParaRPr>
          </a:p>
        </p:txBody>
      </p:sp>
      <p:sp>
        <p:nvSpPr>
          <p:cNvPr id="10" name="Shape 7"/>
          <p:cNvSpPr/>
          <p:nvPr/>
        </p:nvSpPr>
        <p:spPr>
          <a:xfrm>
            <a:off x="6805910" y="4638199"/>
            <a:ext cx="771406" cy="30480"/>
          </a:xfrm>
          <a:prstGeom prst="roundRect">
            <a:avLst>
              <a:gd name="adj" fmla="val 108479"/>
            </a:avLst>
          </a:prstGeom>
          <a:solidFill>
            <a:srgbClr val="CBC5B8"/>
          </a:solidFill>
          <a:ln/>
        </p:spPr>
        <p:txBody>
          <a:bodyPr/>
          <a:lstStyle/>
          <a:p>
            <a:endParaRPr lang="en-US"/>
          </a:p>
        </p:txBody>
      </p:sp>
      <p:sp>
        <p:nvSpPr>
          <p:cNvPr id="11" name="Shape 8"/>
          <p:cNvSpPr/>
          <p:nvPr/>
        </p:nvSpPr>
        <p:spPr>
          <a:xfrm>
            <a:off x="6340495" y="4405551"/>
            <a:ext cx="495895" cy="495895"/>
          </a:xfrm>
          <a:prstGeom prst="roundRect">
            <a:avLst>
              <a:gd name="adj" fmla="val 6668"/>
            </a:avLst>
          </a:prstGeom>
          <a:solidFill>
            <a:srgbClr val="E5DFD2"/>
          </a:solidFill>
          <a:ln/>
        </p:spPr>
        <p:txBody>
          <a:bodyPr/>
          <a:lstStyle/>
          <a:p>
            <a:endParaRPr lang="en-US"/>
          </a:p>
        </p:txBody>
      </p:sp>
      <p:sp>
        <p:nvSpPr>
          <p:cNvPr id="12" name="Text 9"/>
          <p:cNvSpPr/>
          <p:nvPr/>
        </p:nvSpPr>
        <p:spPr>
          <a:xfrm>
            <a:off x="6492538" y="4488180"/>
            <a:ext cx="191810" cy="33063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2600"/>
              </a:lnSpc>
              <a:buNone/>
            </a:pPr>
            <a:r>
              <a:rPr lang="en-US" sz="2600" b="1" dirty="0">
                <a:solidFill>
                  <a:srgbClr val="CBC5B8"/>
                </a:solidFill>
                <a:latin typeface="Lato" pitchFamily="34" charset="0"/>
                <a:ea typeface="Lato" pitchFamily="34" charset="-122"/>
                <a:cs typeface="Lato" pitchFamily="34" charset="-120"/>
              </a:rPr>
              <a:t>2</a:t>
            </a:r>
            <a:endParaRPr lang="en-US" sz="2600" dirty="0">
              <a:solidFill>
                <a:srgbClr val="CBC5B8"/>
              </a:solidFill>
            </a:endParaRPr>
          </a:p>
        </p:txBody>
      </p:sp>
      <p:sp>
        <p:nvSpPr>
          <p:cNvPr id="13" name="Text 10"/>
          <p:cNvSpPr/>
          <p:nvPr/>
        </p:nvSpPr>
        <p:spPr>
          <a:xfrm>
            <a:off x="7800737" y="4378047"/>
            <a:ext cx="3394234" cy="34432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700"/>
              </a:lnSpc>
              <a:buNone/>
            </a:pPr>
            <a:r>
              <a:rPr lang="en-US" sz="2150" b="1" dirty="0">
                <a:solidFill>
                  <a:srgbClr val="CBC5B8"/>
                </a:solidFill>
                <a:latin typeface="Lato" pitchFamily="34" charset="0"/>
                <a:ea typeface="Lato" pitchFamily="34" charset="-122"/>
                <a:cs typeface="Lato" pitchFamily="34" charset="-120"/>
              </a:rPr>
              <a:t>VSS Community Buzz</a:t>
            </a:r>
            <a:endParaRPr lang="en-US" sz="2150" dirty="0">
              <a:solidFill>
                <a:srgbClr val="CBC5B8"/>
              </a:solidFill>
            </a:endParaRPr>
          </a:p>
        </p:txBody>
      </p:sp>
      <p:sp>
        <p:nvSpPr>
          <p:cNvPr id="14" name="Text 11"/>
          <p:cNvSpPr/>
          <p:nvPr/>
        </p:nvSpPr>
        <p:spPr>
          <a:xfrm>
            <a:off x="7800737" y="4854535"/>
            <a:ext cx="6058257" cy="70508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750"/>
              </a:lnSpc>
              <a:buNone/>
            </a:pPr>
            <a:r>
              <a:rPr lang="en-US" sz="1700" dirty="0">
                <a:solidFill>
                  <a:srgbClr val="CBC5B8"/>
                </a:solidFill>
                <a:latin typeface="Lato" pitchFamily="34" charset="0"/>
                <a:ea typeface="Lato" pitchFamily="34" charset="-122"/>
                <a:cs typeface="Lato" pitchFamily="34" charset="-120"/>
              </a:rPr>
              <a:t>Generate Exciting Updates from Our VSS Community for Everyone</a:t>
            </a:r>
            <a:endParaRPr lang="en-US" sz="1700" dirty="0">
              <a:solidFill>
                <a:srgbClr val="CBC5B8"/>
              </a:solidFill>
            </a:endParaRPr>
          </a:p>
        </p:txBody>
      </p:sp>
      <p:sp>
        <p:nvSpPr>
          <p:cNvPr id="15" name="Shape 12"/>
          <p:cNvSpPr/>
          <p:nvPr/>
        </p:nvSpPr>
        <p:spPr>
          <a:xfrm>
            <a:off x="6805910" y="6480929"/>
            <a:ext cx="771406" cy="30480"/>
          </a:xfrm>
          <a:prstGeom prst="roundRect">
            <a:avLst>
              <a:gd name="adj" fmla="val 108479"/>
            </a:avLst>
          </a:prstGeom>
          <a:solidFill>
            <a:srgbClr val="CBC5B8"/>
          </a:solidFill>
          <a:ln/>
        </p:spPr>
        <p:txBody>
          <a:bodyPr/>
          <a:lstStyle/>
          <a:p>
            <a:endParaRPr lang="en-US"/>
          </a:p>
        </p:txBody>
      </p:sp>
      <p:sp>
        <p:nvSpPr>
          <p:cNvPr id="16" name="Shape 13"/>
          <p:cNvSpPr/>
          <p:nvPr/>
        </p:nvSpPr>
        <p:spPr>
          <a:xfrm>
            <a:off x="6340495" y="6248281"/>
            <a:ext cx="495895" cy="495895"/>
          </a:xfrm>
          <a:prstGeom prst="roundRect">
            <a:avLst>
              <a:gd name="adj" fmla="val 6668"/>
            </a:avLst>
          </a:prstGeom>
          <a:solidFill>
            <a:srgbClr val="E5DFD2"/>
          </a:solidFill>
          <a:ln/>
        </p:spPr>
        <p:txBody>
          <a:bodyPr/>
          <a:lstStyle/>
          <a:p>
            <a:endParaRPr lang="en-US"/>
          </a:p>
        </p:txBody>
      </p:sp>
      <p:sp>
        <p:nvSpPr>
          <p:cNvPr id="17" name="Text 14"/>
          <p:cNvSpPr/>
          <p:nvPr/>
        </p:nvSpPr>
        <p:spPr>
          <a:xfrm>
            <a:off x="6492538" y="6330910"/>
            <a:ext cx="191810" cy="33063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2600"/>
              </a:lnSpc>
              <a:buNone/>
            </a:pPr>
            <a:r>
              <a:rPr lang="en-US" sz="2600" b="1" dirty="0">
                <a:solidFill>
                  <a:srgbClr val="4A4A45"/>
                </a:solidFill>
                <a:latin typeface="Lato" pitchFamily="34" charset="0"/>
                <a:ea typeface="Lato" pitchFamily="34" charset="-122"/>
                <a:cs typeface="Lato" pitchFamily="34" charset="-120"/>
              </a:rPr>
              <a:t>3</a:t>
            </a:r>
            <a:endParaRPr lang="en-US" sz="2600" dirty="0"/>
          </a:p>
        </p:txBody>
      </p:sp>
      <p:sp>
        <p:nvSpPr>
          <p:cNvPr id="18" name="Text 15"/>
          <p:cNvSpPr/>
          <p:nvPr/>
        </p:nvSpPr>
        <p:spPr>
          <a:xfrm>
            <a:off x="7800737" y="6220777"/>
            <a:ext cx="3276005" cy="34432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700"/>
              </a:lnSpc>
              <a:buNone/>
            </a:pPr>
            <a:r>
              <a:rPr lang="en-US" sz="2150" b="1" dirty="0">
                <a:solidFill>
                  <a:srgbClr val="4A4A45"/>
                </a:solidFill>
                <a:latin typeface="Lato" pitchFamily="34" charset="0"/>
                <a:ea typeface="Lato" pitchFamily="34" charset="-122"/>
                <a:cs typeface="Lato" pitchFamily="34" charset="-120"/>
              </a:rPr>
              <a:t>External Community Engagement</a:t>
            </a:r>
            <a:endParaRPr lang="en-US" sz="2150" dirty="0"/>
          </a:p>
        </p:txBody>
      </p:sp>
      <p:sp>
        <p:nvSpPr>
          <p:cNvPr id="19" name="Text 16"/>
          <p:cNvSpPr/>
          <p:nvPr/>
        </p:nvSpPr>
        <p:spPr>
          <a:xfrm>
            <a:off x="7800737" y="6697266"/>
            <a:ext cx="6058257" cy="70508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750"/>
              </a:lnSpc>
              <a:buNone/>
            </a:pPr>
            <a:r>
              <a:rPr lang="en-US" sz="1700" dirty="0">
                <a:solidFill>
                  <a:srgbClr val="4A4A45"/>
                </a:solidFill>
                <a:latin typeface="Lato" pitchFamily="34" charset="0"/>
                <a:ea typeface="Lato" pitchFamily="34" charset="-122"/>
                <a:cs typeface="Lato" pitchFamily="34" charset="-120"/>
              </a:rPr>
              <a:t>Build relationships, share knowledge, and promote collaboration around VSS</a:t>
            </a:r>
            <a:endParaRPr lang="en-US" sz="1700" dirty="0"/>
          </a:p>
        </p:txBody>
      </p:sp>
    </p:spTree>
    <p:extLst>
      <p:ext uri="{BB962C8B-B14F-4D97-AF65-F5344CB8AC3E}">
        <p14:creationId xmlns:p14="http://schemas.microsoft.com/office/powerpoint/2010/main" val="159921409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0"/>
          <p:cNvSpPr/>
          <p:nvPr/>
        </p:nvSpPr>
        <p:spPr>
          <a:xfrm>
            <a:off x="864037" y="1215628"/>
            <a:ext cx="9263896" cy="77152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>
              <a:lnSpc>
                <a:spcPts val="6050"/>
              </a:lnSpc>
              <a:buNone/>
            </a:pPr>
            <a:r>
              <a:rPr lang="en-US" sz="4850" b="1" dirty="0">
                <a:solidFill>
                  <a:srgbClr val="282824"/>
                </a:solidFill>
                <a:latin typeface="Lato" pitchFamily="34" charset="0"/>
                <a:ea typeface="Lato" pitchFamily="34" charset="-122"/>
                <a:cs typeface="Lato" pitchFamily="34" charset="-120"/>
              </a:rPr>
              <a:t>External Community Engagement</a:t>
            </a:r>
            <a:endParaRPr lang="en-US" sz="4850" dirty="0"/>
          </a:p>
        </p:txBody>
      </p:sp>
      <p:sp>
        <p:nvSpPr>
          <p:cNvPr id="4" name="Text 1"/>
          <p:cNvSpPr/>
          <p:nvPr/>
        </p:nvSpPr>
        <p:spPr>
          <a:xfrm>
            <a:off x="864037" y="5294948"/>
            <a:ext cx="3086100" cy="38576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3000"/>
              </a:lnSpc>
              <a:buNone/>
            </a:pPr>
            <a:r>
              <a:rPr lang="en-US" sz="2400" b="1" dirty="0">
                <a:solidFill>
                  <a:srgbClr val="4A4A45"/>
                </a:solidFill>
                <a:latin typeface="Lato" pitchFamily="34" charset="0"/>
                <a:ea typeface="Lato" pitchFamily="34" charset="-122"/>
                <a:cs typeface="Lato" pitchFamily="34" charset="-120"/>
              </a:rPr>
              <a:t>Hands-On Experience</a:t>
            </a:r>
            <a:endParaRPr lang="en-US" sz="2400" dirty="0"/>
          </a:p>
        </p:txBody>
      </p:sp>
      <p:sp>
        <p:nvSpPr>
          <p:cNvPr id="5" name="Text 2"/>
          <p:cNvSpPr/>
          <p:nvPr/>
        </p:nvSpPr>
        <p:spPr>
          <a:xfrm>
            <a:off x="864037" y="5828824"/>
            <a:ext cx="4053840" cy="118514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3100"/>
              </a:lnSpc>
              <a:buNone/>
            </a:pPr>
            <a:r>
              <a:rPr lang="en-US" sz="1900" dirty="0">
                <a:solidFill>
                  <a:srgbClr val="4A4A45"/>
                </a:solidFill>
                <a:latin typeface="Lato" pitchFamily="34" charset="0"/>
                <a:ea typeface="Lato" pitchFamily="34" charset="-122"/>
                <a:cs typeface="Lato" pitchFamily="34" charset="-120"/>
              </a:rPr>
              <a:t>Encourage non-members to try COVESA VSS with open-source </a:t>
            </a:r>
            <a:br>
              <a:rPr lang="en-US" sz="1900" dirty="0">
                <a:solidFill>
                  <a:srgbClr val="4A4A45"/>
                </a:solidFill>
                <a:latin typeface="Lato" pitchFamily="34" charset="0"/>
                <a:ea typeface="Lato" pitchFamily="34" charset="-122"/>
                <a:cs typeface="Lato" pitchFamily="34" charset="-120"/>
              </a:rPr>
            </a:br>
            <a:r>
              <a:rPr lang="en-US" sz="1900" dirty="0">
                <a:solidFill>
                  <a:srgbClr val="4A4A45"/>
                </a:solidFill>
                <a:latin typeface="Lato" pitchFamily="34" charset="0"/>
                <a:ea typeface="Lato" pitchFamily="34" charset="-122"/>
                <a:cs typeface="Lato" pitchFamily="34" charset="-120"/>
              </a:rPr>
              <a:t>tools and </a:t>
            </a:r>
            <a:r>
              <a:rPr lang="en-US" sz="1900" dirty="0" err="1">
                <a:solidFill>
                  <a:srgbClr val="4A4A45"/>
                </a:solidFill>
                <a:latin typeface="Lato" pitchFamily="34" charset="0"/>
                <a:ea typeface="Lato" pitchFamily="34" charset="-122"/>
                <a:cs typeface="Lato" pitchFamily="34" charset="-120"/>
              </a:rPr>
              <a:t>GenAI</a:t>
            </a:r>
            <a:endParaRPr lang="en-US" sz="1900" dirty="0"/>
          </a:p>
        </p:txBody>
      </p:sp>
      <p:sp>
        <p:nvSpPr>
          <p:cNvPr id="7" name="Text 3"/>
          <p:cNvSpPr/>
          <p:nvPr/>
        </p:nvSpPr>
        <p:spPr>
          <a:xfrm>
            <a:off x="5288161" y="5294948"/>
            <a:ext cx="3086100" cy="38576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3000"/>
              </a:lnSpc>
              <a:buNone/>
            </a:pPr>
            <a:r>
              <a:rPr lang="en-US" sz="2400" b="1" dirty="0">
                <a:solidFill>
                  <a:srgbClr val="4A4A45"/>
                </a:solidFill>
                <a:latin typeface="Lato" pitchFamily="34" charset="0"/>
                <a:ea typeface="Lato" pitchFamily="34" charset="-122"/>
                <a:cs typeface="Lato" pitchFamily="34" charset="-120"/>
              </a:rPr>
              <a:t>Community Growth</a:t>
            </a:r>
            <a:endParaRPr lang="en-US" sz="2400" dirty="0"/>
          </a:p>
        </p:txBody>
      </p:sp>
      <p:sp>
        <p:nvSpPr>
          <p:cNvPr id="8" name="Text 4"/>
          <p:cNvSpPr/>
          <p:nvPr/>
        </p:nvSpPr>
        <p:spPr>
          <a:xfrm>
            <a:off x="5288161" y="5828824"/>
            <a:ext cx="4053959" cy="118514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3100"/>
              </a:lnSpc>
              <a:buNone/>
            </a:pPr>
            <a:r>
              <a:rPr lang="en-US" sz="1900" dirty="0">
                <a:solidFill>
                  <a:srgbClr val="4A4A45"/>
                </a:solidFill>
                <a:latin typeface="Lato" pitchFamily="34" charset="0"/>
                <a:ea typeface="Lato" pitchFamily="34" charset="-122"/>
                <a:cs typeface="Lato" pitchFamily="34" charset="-120"/>
              </a:rPr>
              <a:t>Foster discussions and collaborations around VSS applications.</a:t>
            </a:r>
          </a:p>
        </p:txBody>
      </p:sp>
      <p:sp>
        <p:nvSpPr>
          <p:cNvPr id="10" name="Text 5"/>
          <p:cNvSpPr/>
          <p:nvPr/>
        </p:nvSpPr>
        <p:spPr>
          <a:xfrm>
            <a:off x="9712404" y="5294948"/>
            <a:ext cx="3086100" cy="38576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3000"/>
              </a:lnSpc>
              <a:buNone/>
            </a:pPr>
            <a:r>
              <a:rPr lang="en-US" sz="2400" b="1" dirty="0">
                <a:solidFill>
                  <a:srgbClr val="4A4A45"/>
                </a:solidFill>
                <a:latin typeface="Lato" pitchFamily="34" charset="0"/>
                <a:ea typeface="Lato" pitchFamily="34" charset="-122"/>
                <a:cs typeface="Lato" pitchFamily="34" charset="-120"/>
              </a:rPr>
              <a:t>Increased Visibility</a:t>
            </a:r>
            <a:endParaRPr lang="en-US" sz="2400" dirty="0"/>
          </a:p>
        </p:txBody>
      </p:sp>
      <p:sp>
        <p:nvSpPr>
          <p:cNvPr id="11" name="Text 6"/>
          <p:cNvSpPr/>
          <p:nvPr/>
        </p:nvSpPr>
        <p:spPr>
          <a:xfrm>
            <a:off x="9712404" y="5828824"/>
            <a:ext cx="4053840" cy="118514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3100"/>
              </a:lnSpc>
              <a:buNone/>
            </a:pPr>
            <a:r>
              <a:rPr lang="en-US" sz="1900" dirty="0">
                <a:solidFill>
                  <a:srgbClr val="4A4A45"/>
                </a:solidFill>
                <a:latin typeface="Lato" pitchFamily="34" charset="0"/>
                <a:ea typeface="Lato" pitchFamily="34" charset="-122"/>
                <a:cs typeface="Lato" pitchFamily="34" charset="-120"/>
              </a:rPr>
              <a:t>Track and boost VSS adoption through targeted community engagement.</a:t>
            </a:r>
          </a:p>
        </p:txBody>
      </p:sp>
      <p:pic>
        <p:nvPicPr>
          <p:cNvPr id="12" name="Image 2" descr="preencoded.png">
            <a:extLst>
              <a:ext uri="{FF2B5EF4-FFF2-40B4-BE49-F238E27FC236}">
                <a16:creationId xmlns:a16="http://schemas.microsoft.com/office/drawing/2014/main" id="{026EC90D-F0BE-DA2E-C758-DEF7C50DEF4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12404" y="2480905"/>
            <a:ext cx="4053840" cy="2505432"/>
          </a:xfrm>
          <a:prstGeom prst="rect">
            <a:avLst/>
          </a:prstGeom>
        </p:spPr>
      </p:pic>
      <p:pic>
        <p:nvPicPr>
          <p:cNvPr id="13" name="Image 0" descr="preencoded.png">
            <a:extLst>
              <a:ext uri="{FF2B5EF4-FFF2-40B4-BE49-F238E27FC236}">
                <a16:creationId xmlns:a16="http://schemas.microsoft.com/office/drawing/2014/main" id="{52138EA9-63E8-9163-252A-37D65D9D5A1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64037" y="2480905"/>
            <a:ext cx="4053840" cy="2505432"/>
          </a:xfrm>
          <a:prstGeom prst="rect">
            <a:avLst/>
          </a:prstGeom>
        </p:spPr>
      </p:pic>
      <p:pic>
        <p:nvPicPr>
          <p:cNvPr id="14" name="Image 1" descr="preencoded.png">
            <a:extLst>
              <a:ext uri="{FF2B5EF4-FFF2-40B4-BE49-F238E27FC236}">
                <a16:creationId xmlns:a16="http://schemas.microsoft.com/office/drawing/2014/main" id="{2CF1A311-996D-F607-B038-894D72707BA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88161" y="2480905"/>
            <a:ext cx="4053959" cy="2505432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5486400" cy="8229600"/>
          </a:xfrm>
          <a:prstGeom prst="rect">
            <a:avLst/>
          </a:prstGeom>
        </p:spPr>
      </p:pic>
      <p:sp>
        <p:nvSpPr>
          <p:cNvPr id="3" name="Text 0"/>
          <p:cNvSpPr/>
          <p:nvPr/>
        </p:nvSpPr>
        <p:spPr>
          <a:xfrm>
            <a:off x="6274951" y="772597"/>
            <a:ext cx="7566898" cy="97166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>
              <a:lnSpc>
                <a:spcPts val="7650"/>
              </a:lnSpc>
              <a:buNone/>
            </a:pPr>
            <a:r>
              <a:rPr lang="en-US" sz="6100" b="1" dirty="0">
                <a:solidFill>
                  <a:srgbClr val="282824"/>
                </a:solidFill>
                <a:latin typeface="Lato" pitchFamily="34" charset="0"/>
                <a:ea typeface="Lato" pitchFamily="34" charset="-122"/>
                <a:cs typeface="Lato" pitchFamily="34" charset="-120"/>
              </a:rPr>
              <a:t>Proposed Project </a:t>
            </a:r>
            <a:br>
              <a:rPr lang="en-US" sz="6100" b="1" dirty="0">
                <a:solidFill>
                  <a:srgbClr val="282824"/>
                </a:solidFill>
                <a:latin typeface="Lato" pitchFamily="34" charset="0"/>
                <a:ea typeface="Lato" pitchFamily="34" charset="-122"/>
                <a:cs typeface="Lato" pitchFamily="34" charset="-120"/>
              </a:rPr>
            </a:br>
            <a:r>
              <a:rPr lang="en-US" sz="6100" b="1" dirty="0">
                <a:solidFill>
                  <a:srgbClr val="282824"/>
                </a:solidFill>
                <a:latin typeface="Lato" pitchFamily="34" charset="0"/>
                <a:ea typeface="Lato" pitchFamily="34" charset="-122"/>
                <a:cs typeface="Lato" pitchFamily="34" charset="-120"/>
              </a:rPr>
              <a:t>Setup</a:t>
            </a:r>
            <a:endParaRPr lang="en-US" sz="6100" dirty="0"/>
          </a:p>
        </p:txBody>
      </p:sp>
      <p:sp>
        <p:nvSpPr>
          <p:cNvPr id="5" name="Shape 2"/>
          <p:cNvSpPr/>
          <p:nvPr/>
        </p:nvSpPr>
        <p:spPr>
          <a:xfrm>
            <a:off x="6274951" y="3579971"/>
            <a:ext cx="506849" cy="506849"/>
          </a:xfrm>
          <a:prstGeom prst="roundRect">
            <a:avLst>
              <a:gd name="adj" fmla="val 6668"/>
            </a:avLst>
          </a:prstGeom>
          <a:solidFill>
            <a:srgbClr val="E5DFD2"/>
          </a:solidFill>
          <a:ln/>
        </p:spPr>
        <p:txBody>
          <a:bodyPr/>
          <a:lstStyle/>
          <a:p>
            <a:endParaRPr lang="en-US"/>
          </a:p>
        </p:txBody>
      </p:sp>
      <p:sp>
        <p:nvSpPr>
          <p:cNvPr id="6" name="Text 3"/>
          <p:cNvSpPr/>
          <p:nvPr/>
        </p:nvSpPr>
        <p:spPr>
          <a:xfrm>
            <a:off x="6430328" y="3664387"/>
            <a:ext cx="196096" cy="3378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2650"/>
              </a:lnSpc>
              <a:buNone/>
            </a:pPr>
            <a:endParaRPr lang="en-US" sz="2650" dirty="0"/>
          </a:p>
        </p:txBody>
      </p:sp>
      <p:sp>
        <p:nvSpPr>
          <p:cNvPr id="7" name="Text 4"/>
          <p:cNvSpPr/>
          <p:nvPr/>
        </p:nvSpPr>
        <p:spPr>
          <a:xfrm>
            <a:off x="7007066" y="3579971"/>
            <a:ext cx="2816304" cy="3519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>
              <a:lnSpc>
                <a:spcPts val="2750"/>
              </a:lnSpc>
              <a:buNone/>
            </a:pPr>
            <a:r>
              <a:rPr lang="en-US" sz="2200" b="1" dirty="0">
                <a:solidFill>
                  <a:srgbClr val="4A4A45"/>
                </a:solidFill>
                <a:latin typeface="Lato" pitchFamily="34" charset="0"/>
                <a:ea typeface="Lato" pitchFamily="34" charset="-122"/>
                <a:cs typeface="Lato" pitchFamily="34" charset="-120"/>
              </a:rPr>
              <a:t>IP Policies</a:t>
            </a:r>
            <a:endParaRPr lang="en-US" sz="2200" dirty="0"/>
          </a:p>
        </p:txBody>
      </p:sp>
      <p:sp>
        <p:nvSpPr>
          <p:cNvPr id="8" name="Text 5"/>
          <p:cNvSpPr/>
          <p:nvPr/>
        </p:nvSpPr>
        <p:spPr>
          <a:xfrm>
            <a:off x="7007066" y="4067056"/>
            <a:ext cx="6834783" cy="36040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>
              <a:lnSpc>
                <a:spcPts val="2800"/>
              </a:lnSpc>
              <a:buNone/>
            </a:pPr>
            <a:r>
              <a:rPr lang="en-US" sz="1750" dirty="0">
                <a:solidFill>
                  <a:srgbClr val="4A4A45"/>
                </a:solidFill>
                <a:latin typeface="Lato" pitchFamily="34" charset="0"/>
                <a:ea typeface="Lato" pitchFamily="34" charset="-122"/>
                <a:cs typeface="Lato" pitchFamily="34" charset="-120"/>
              </a:rPr>
              <a:t>IP for all newly created content managed according to COVESA policies</a:t>
            </a:r>
            <a:endParaRPr lang="en-US" sz="1750" dirty="0"/>
          </a:p>
        </p:txBody>
      </p:sp>
      <p:sp>
        <p:nvSpPr>
          <p:cNvPr id="9" name="Shape 6"/>
          <p:cNvSpPr/>
          <p:nvPr/>
        </p:nvSpPr>
        <p:spPr>
          <a:xfrm>
            <a:off x="6274951" y="4906089"/>
            <a:ext cx="506849" cy="506849"/>
          </a:xfrm>
          <a:prstGeom prst="roundRect">
            <a:avLst>
              <a:gd name="adj" fmla="val 6668"/>
            </a:avLst>
          </a:prstGeom>
          <a:solidFill>
            <a:srgbClr val="E5DFD2"/>
          </a:solidFill>
          <a:ln/>
        </p:spPr>
        <p:txBody>
          <a:bodyPr/>
          <a:lstStyle/>
          <a:p>
            <a:endParaRPr lang="en-US"/>
          </a:p>
        </p:txBody>
      </p:sp>
      <p:sp>
        <p:nvSpPr>
          <p:cNvPr id="10" name="Text 7"/>
          <p:cNvSpPr/>
          <p:nvPr/>
        </p:nvSpPr>
        <p:spPr>
          <a:xfrm>
            <a:off x="6430328" y="4990505"/>
            <a:ext cx="196096" cy="3378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2650"/>
              </a:lnSpc>
              <a:buNone/>
            </a:pPr>
            <a:endParaRPr lang="en-US" sz="2650" dirty="0"/>
          </a:p>
        </p:txBody>
      </p:sp>
      <p:sp>
        <p:nvSpPr>
          <p:cNvPr id="11" name="Text 8"/>
          <p:cNvSpPr/>
          <p:nvPr/>
        </p:nvSpPr>
        <p:spPr>
          <a:xfrm>
            <a:off x="7007066" y="4906089"/>
            <a:ext cx="2816304" cy="3519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>
              <a:lnSpc>
                <a:spcPts val="2750"/>
              </a:lnSpc>
              <a:buNone/>
            </a:pPr>
            <a:r>
              <a:rPr lang="en-US" sz="2200" b="1" dirty="0">
                <a:solidFill>
                  <a:srgbClr val="4A4A45"/>
                </a:solidFill>
                <a:latin typeface="Lato" pitchFamily="34" charset="0"/>
                <a:ea typeface="Lato" pitchFamily="34" charset="-122"/>
                <a:cs typeface="Lato" pitchFamily="34" charset="-120"/>
              </a:rPr>
              <a:t>Source Code</a:t>
            </a:r>
            <a:endParaRPr lang="en-US" sz="2200" dirty="0"/>
          </a:p>
        </p:txBody>
      </p:sp>
      <p:sp>
        <p:nvSpPr>
          <p:cNvPr id="12" name="Text 9"/>
          <p:cNvSpPr/>
          <p:nvPr/>
        </p:nvSpPr>
        <p:spPr>
          <a:xfrm>
            <a:off x="7007066" y="5393174"/>
            <a:ext cx="6834783" cy="720804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lnSpc>
                <a:spcPts val="2800"/>
              </a:lnSpc>
              <a:buNone/>
            </a:pPr>
            <a:r>
              <a:rPr lang="en-US" sz="1750" dirty="0">
                <a:solidFill>
                  <a:srgbClr val="4A4A45"/>
                </a:solidFill>
                <a:latin typeface="Lato" pitchFamily="34" charset="0"/>
                <a:ea typeface="Lato" pitchFamily="34" charset="-122"/>
                <a:cs typeface="Lato" pitchFamily="34" charset="-120"/>
              </a:rPr>
              <a:t>Code for underlying playground in Eclipse SDV; code for SDV prototypes with COVESA</a:t>
            </a:r>
            <a:endParaRPr lang="en-US" sz="1750" dirty="0"/>
          </a:p>
        </p:txBody>
      </p:sp>
      <p:sp>
        <p:nvSpPr>
          <p:cNvPr id="13" name="Shape 10"/>
          <p:cNvSpPr/>
          <p:nvPr/>
        </p:nvSpPr>
        <p:spPr>
          <a:xfrm>
            <a:off x="6274951" y="6592610"/>
            <a:ext cx="506849" cy="506849"/>
          </a:xfrm>
          <a:prstGeom prst="roundRect">
            <a:avLst>
              <a:gd name="adj" fmla="val 6668"/>
            </a:avLst>
          </a:prstGeom>
          <a:solidFill>
            <a:srgbClr val="E5DFD2"/>
          </a:solidFill>
          <a:ln/>
        </p:spPr>
        <p:txBody>
          <a:bodyPr/>
          <a:lstStyle/>
          <a:p>
            <a:endParaRPr lang="en-US"/>
          </a:p>
        </p:txBody>
      </p:sp>
      <p:sp>
        <p:nvSpPr>
          <p:cNvPr id="14" name="Text 11"/>
          <p:cNvSpPr/>
          <p:nvPr/>
        </p:nvSpPr>
        <p:spPr>
          <a:xfrm>
            <a:off x="6430328" y="6677025"/>
            <a:ext cx="196096" cy="3378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2650"/>
              </a:lnSpc>
              <a:buNone/>
            </a:pPr>
            <a:endParaRPr lang="en-US" sz="2650" dirty="0"/>
          </a:p>
        </p:txBody>
      </p:sp>
      <p:sp>
        <p:nvSpPr>
          <p:cNvPr id="15" name="Text 12"/>
          <p:cNvSpPr/>
          <p:nvPr/>
        </p:nvSpPr>
        <p:spPr>
          <a:xfrm>
            <a:off x="7007066" y="6663860"/>
            <a:ext cx="2816304" cy="3519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>
              <a:lnSpc>
                <a:spcPts val="2750"/>
              </a:lnSpc>
              <a:buNone/>
            </a:pPr>
            <a:r>
              <a:rPr lang="en-US" sz="2200" b="1" dirty="0">
                <a:solidFill>
                  <a:srgbClr val="4A4A45"/>
                </a:solidFill>
                <a:latin typeface="Lato" pitchFamily="34" charset="0"/>
                <a:ea typeface="Lato" pitchFamily="34" charset="-122"/>
                <a:cs typeface="Lato" pitchFamily="34" charset="-120"/>
              </a:rPr>
              <a:t>Cost Model</a:t>
            </a:r>
            <a:endParaRPr lang="en-US" sz="2200" dirty="0"/>
          </a:p>
        </p:txBody>
      </p:sp>
      <p:sp>
        <p:nvSpPr>
          <p:cNvPr id="16" name="Text 13"/>
          <p:cNvSpPr/>
          <p:nvPr/>
        </p:nvSpPr>
        <p:spPr>
          <a:xfrm>
            <a:off x="7007066" y="7091569"/>
            <a:ext cx="6834783" cy="36040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>
              <a:lnSpc>
                <a:spcPts val="2800"/>
              </a:lnSpc>
              <a:buNone/>
            </a:pPr>
            <a:r>
              <a:rPr lang="en-US" sz="1750" dirty="0">
                <a:solidFill>
                  <a:srgbClr val="4A4A45"/>
                </a:solidFill>
                <a:latin typeface="Lato" pitchFamily="34" charset="0"/>
                <a:ea typeface="Lato" pitchFamily="34" charset="-122"/>
                <a:cs typeface="Lato" pitchFamily="34" charset="-120"/>
              </a:rPr>
              <a:t>Open source = free usage; server operations costs to be discussed</a:t>
            </a:r>
            <a:endParaRPr lang="en-US" sz="1750" dirty="0"/>
          </a:p>
        </p:txBody>
      </p:sp>
      <p:sp>
        <p:nvSpPr>
          <p:cNvPr id="17" name="Shape 14"/>
          <p:cNvSpPr/>
          <p:nvPr/>
        </p:nvSpPr>
        <p:spPr>
          <a:xfrm>
            <a:off x="6274951" y="8051005"/>
            <a:ext cx="360402" cy="360402"/>
          </a:xfrm>
          <a:prstGeom prst="roundRect">
            <a:avLst>
              <a:gd name="adj" fmla="val 25369131"/>
            </a:avLst>
          </a:prstGeom>
          <a:noFill/>
          <a:ln w="7620">
            <a:solidFill>
              <a:srgbClr val="FFFFFF"/>
            </a:solidFill>
            <a:prstDash val="solid"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5486400" cy="8229600"/>
          </a:xfrm>
          <a:prstGeom prst="rect">
            <a:avLst/>
          </a:prstGeom>
        </p:spPr>
      </p:pic>
      <p:sp>
        <p:nvSpPr>
          <p:cNvPr id="3" name="Text 0"/>
          <p:cNvSpPr/>
          <p:nvPr/>
        </p:nvSpPr>
        <p:spPr>
          <a:xfrm>
            <a:off x="6257806" y="606743"/>
            <a:ext cx="7601188" cy="1377553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lnSpc>
                <a:spcPts val="5400"/>
              </a:lnSpc>
              <a:buNone/>
            </a:pPr>
            <a:r>
              <a:rPr lang="en-US" sz="4300" b="1" dirty="0">
                <a:solidFill>
                  <a:srgbClr val="282824"/>
                </a:solidFill>
                <a:latin typeface="Lato" pitchFamily="34" charset="0"/>
                <a:ea typeface="Lato" pitchFamily="34" charset="-122"/>
                <a:cs typeface="Lato" pitchFamily="34" charset="-120"/>
              </a:rPr>
              <a:t>Boosting COVESA Marketing with VSS Explorer</a:t>
            </a:r>
          </a:p>
        </p:txBody>
      </p:sp>
      <p:sp>
        <p:nvSpPr>
          <p:cNvPr id="4" name="Shape 1"/>
          <p:cNvSpPr/>
          <p:nvPr/>
        </p:nvSpPr>
        <p:spPr>
          <a:xfrm>
            <a:off x="6573203" y="2314932"/>
            <a:ext cx="30480" cy="5307806"/>
          </a:xfrm>
          <a:prstGeom prst="roundRect">
            <a:avLst>
              <a:gd name="adj" fmla="val 108479"/>
            </a:avLst>
          </a:prstGeom>
          <a:solidFill>
            <a:srgbClr val="CBC5B8"/>
          </a:solidFill>
          <a:ln/>
        </p:spPr>
        <p:txBody>
          <a:bodyPr/>
          <a:lstStyle/>
          <a:p>
            <a:endParaRPr lang="en-US"/>
          </a:p>
        </p:txBody>
      </p:sp>
      <p:sp>
        <p:nvSpPr>
          <p:cNvPr id="5" name="Shape 2"/>
          <p:cNvSpPr/>
          <p:nvPr/>
        </p:nvSpPr>
        <p:spPr>
          <a:xfrm>
            <a:off x="6805910" y="2795468"/>
            <a:ext cx="771406" cy="30480"/>
          </a:xfrm>
          <a:prstGeom prst="roundRect">
            <a:avLst>
              <a:gd name="adj" fmla="val 108479"/>
            </a:avLst>
          </a:prstGeom>
          <a:solidFill>
            <a:srgbClr val="CBC5B8"/>
          </a:solidFill>
          <a:ln/>
        </p:spPr>
        <p:txBody>
          <a:bodyPr/>
          <a:lstStyle/>
          <a:p>
            <a:endParaRPr lang="en-US"/>
          </a:p>
        </p:txBody>
      </p:sp>
      <p:sp>
        <p:nvSpPr>
          <p:cNvPr id="6" name="Shape 3"/>
          <p:cNvSpPr/>
          <p:nvPr/>
        </p:nvSpPr>
        <p:spPr>
          <a:xfrm>
            <a:off x="6340495" y="2562820"/>
            <a:ext cx="495895" cy="495895"/>
          </a:xfrm>
          <a:prstGeom prst="roundRect">
            <a:avLst>
              <a:gd name="adj" fmla="val 6668"/>
            </a:avLst>
          </a:prstGeom>
          <a:solidFill>
            <a:srgbClr val="E5DFD2"/>
          </a:solidFill>
          <a:ln/>
        </p:spPr>
        <p:txBody>
          <a:bodyPr/>
          <a:lstStyle/>
          <a:p>
            <a:endParaRPr lang="en-US"/>
          </a:p>
        </p:txBody>
      </p:sp>
      <p:sp>
        <p:nvSpPr>
          <p:cNvPr id="7" name="Text 4"/>
          <p:cNvSpPr/>
          <p:nvPr/>
        </p:nvSpPr>
        <p:spPr>
          <a:xfrm>
            <a:off x="6492538" y="2645450"/>
            <a:ext cx="191810" cy="33063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2600"/>
              </a:lnSpc>
              <a:buNone/>
            </a:pPr>
            <a:r>
              <a:rPr lang="en-US" sz="2600" b="1" dirty="0">
                <a:solidFill>
                  <a:srgbClr val="4A4A45"/>
                </a:solidFill>
                <a:latin typeface="Lato" pitchFamily="34" charset="0"/>
                <a:ea typeface="Lato" pitchFamily="34" charset="-122"/>
                <a:cs typeface="Lato" pitchFamily="34" charset="-120"/>
              </a:rPr>
              <a:t>1</a:t>
            </a:r>
            <a:endParaRPr lang="en-US" sz="2600" dirty="0"/>
          </a:p>
        </p:txBody>
      </p:sp>
      <p:sp>
        <p:nvSpPr>
          <p:cNvPr id="8" name="Text 5"/>
          <p:cNvSpPr/>
          <p:nvPr/>
        </p:nvSpPr>
        <p:spPr>
          <a:xfrm>
            <a:off x="7800737" y="2535317"/>
            <a:ext cx="2755344" cy="34432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700"/>
              </a:lnSpc>
              <a:buNone/>
            </a:pPr>
            <a:r>
              <a:rPr lang="en-US" sz="2150" b="1" dirty="0">
                <a:solidFill>
                  <a:srgbClr val="4A4A45"/>
                </a:solidFill>
                <a:latin typeface="Lato" pitchFamily="34" charset="0"/>
                <a:ea typeface="Lato" pitchFamily="34" charset="-122"/>
                <a:cs typeface="Lato" pitchFamily="34" charset="-120"/>
              </a:rPr>
              <a:t>VSS Content Campaign</a:t>
            </a:r>
            <a:endParaRPr lang="en-US" sz="2150" dirty="0"/>
          </a:p>
        </p:txBody>
      </p:sp>
      <p:sp>
        <p:nvSpPr>
          <p:cNvPr id="9" name="Text 6"/>
          <p:cNvSpPr/>
          <p:nvPr/>
        </p:nvSpPr>
        <p:spPr>
          <a:xfrm>
            <a:off x="7800737" y="3011805"/>
            <a:ext cx="6058257" cy="70508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750"/>
              </a:lnSpc>
              <a:buNone/>
            </a:pPr>
            <a:r>
              <a:rPr lang="en-US" sz="1700" dirty="0">
                <a:solidFill>
                  <a:srgbClr val="4A4A45"/>
                </a:solidFill>
                <a:latin typeface="Lato" pitchFamily="34" charset="0"/>
                <a:ea typeface="Lato" pitchFamily="34" charset="-122"/>
                <a:cs typeface="Lato" pitchFamily="34" charset="-120"/>
              </a:rPr>
              <a:t>Develop short videos and blog posts showcasing the full potential of VSS</a:t>
            </a:r>
            <a:endParaRPr lang="en-US" sz="1700" dirty="0"/>
          </a:p>
        </p:txBody>
      </p:sp>
      <p:sp>
        <p:nvSpPr>
          <p:cNvPr id="10" name="Shape 7"/>
          <p:cNvSpPr/>
          <p:nvPr/>
        </p:nvSpPr>
        <p:spPr>
          <a:xfrm>
            <a:off x="6805910" y="4638199"/>
            <a:ext cx="771406" cy="30480"/>
          </a:xfrm>
          <a:prstGeom prst="roundRect">
            <a:avLst>
              <a:gd name="adj" fmla="val 108479"/>
            </a:avLst>
          </a:prstGeom>
          <a:solidFill>
            <a:srgbClr val="CBC5B8"/>
          </a:solidFill>
          <a:ln/>
        </p:spPr>
        <p:txBody>
          <a:bodyPr/>
          <a:lstStyle/>
          <a:p>
            <a:endParaRPr lang="en-US"/>
          </a:p>
        </p:txBody>
      </p:sp>
      <p:sp>
        <p:nvSpPr>
          <p:cNvPr id="11" name="Shape 8"/>
          <p:cNvSpPr/>
          <p:nvPr/>
        </p:nvSpPr>
        <p:spPr>
          <a:xfrm>
            <a:off x="6340495" y="4405551"/>
            <a:ext cx="495895" cy="495895"/>
          </a:xfrm>
          <a:prstGeom prst="roundRect">
            <a:avLst>
              <a:gd name="adj" fmla="val 6668"/>
            </a:avLst>
          </a:prstGeom>
          <a:solidFill>
            <a:srgbClr val="E5DFD2"/>
          </a:solidFill>
          <a:ln/>
        </p:spPr>
        <p:txBody>
          <a:bodyPr/>
          <a:lstStyle/>
          <a:p>
            <a:endParaRPr lang="en-US"/>
          </a:p>
        </p:txBody>
      </p:sp>
      <p:sp>
        <p:nvSpPr>
          <p:cNvPr id="12" name="Text 9"/>
          <p:cNvSpPr/>
          <p:nvPr/>
        </p:nvSpPr>
        <p:spPr>
          <a:xfrm>
            <a:off x="6492538" y="4488180"/>
            <a:ext cx="191810" cy="33063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2600"/>
              </a:lnSpc>
              <a:buNone/>
            </a:pPr>
            <a:r>
              <a:rPr lang="en-US" sz="2600" b="1" dirty="0">
                <a:solidFill>
                  <a:srgbClr val="4A4A45"/>
                </a:solidFill>
                <a:latin typeface="Lato" pitchFamily="34" charset="0"/>
                <a:ea typeface="Lato" pitchFamily="34" charset="-122"/>
                <a:cs typeface="Lato" pitchFamily="34" charset="-120"/>
              </a:rPr>
              <a:t>2</a:t>
            </a:r>
            <a:endParaRPr lang="en-US" sz="2600" dirty="0"/>
          </a:p>
        </p:txBody>
      </p:sp>
      <p:sp>
        <p:nvSpPr>
          <p:cNvPr id="13" name="Text 10"/>
          <p:cNvSpPr/>
          <p:nvPr/>
        </p:nvSpPr>
        <p:spPr>
          <a:xfrm>
            <a:off x="7800737" y="4378047"/>
            <a:ext cx="3394234" cy="34432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700"/>
              </a:lnSpc>
              <a:buNone/>
            </a:pPr>
            <a:r>
              <a:rPr lang="en-US" sz="2150" b="1" dirty="0">
                <a:solidFill>
                  <a:srgbClr val="4A4A45"/>
                </a:solidFill>
                <a:latin typeface="Lato" pitchFamily="34" charset="0"/>
                <a:ea typeface="Lato" pitchFamily="34" charset="-122"/>
                <a:cs typeface="Lato" pitchFamily="34" charset="-120"/>
              </a:rPr>
              <a:t>VSS Community Buzz</a:t>
            </a:r>
            <a:endParaRPr lang="en-US" sz="2150" dirty="0"/>
          </a:p>
        </p:txBody>
      </p:sp>
      <p:sp>
        <p:nvSpPr>
          <p:cNvPr id="14" name="Text 11"/>
          <p:cNvSpPr/>
          <p:nvPr/>
        </p:nvSpPr>
        <p:spPr>
          <a:xfrm>
            <a:off x="7800737" y="4854535"/>
            <a:ext cx="6058257" cy="70508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750"/>
              </a:lnSpc>
              <a:buNone/>
            </a:pPr>
            <a:r>
              <a:rPr lang="en-US" sz="1700" dirty="0">
                <a:solidFill>
                  <a:srgbClr val="4A4A45"/>
                </a:solidFill>
                <a:latin typeface="Lato" pitchFamily="34" charset="0"/>
                <a:ea typeface="Lato" pitchFamily="34" charset="-122"/>
                <a:cs typeface="Lato" pitchFamily="34" charset="-120"/>
              </a:rPr>
              <a:t>Generate Exciting Updates from Our VSS Community for Everyone</a:t>
            </a:r>
            <a:endParaRPr lang="en-US" sz="1700" dirty="0"/>
          </a:p>
        </p:txBody>
      </p:sp>
      <p:sp>
        <p:nvSpPr>
          <p:cNvPr id="15" name="Shape 12"/>
          <p:cNvSpPr/>
          <p:nvPr/>
        </p:nvSpPr>
        <p:spPr>
          <a:xfrm>
            <a:off x="6805910" y="6480929"/>
            <a:ext cx="771406" cy="30480"/>
          </a:xfrm>
          <a:prstGeom prst="roundRect">
            <a:avLst>
              <a:gd name="adj" fmla="val 108479"/>
            </a:avLst>
          </a:prstGeom>
          <a:solidFill>
            <a:srgbClr val="CBC5B8"/>
          </a:solidFill>
          <a:ln/>
        </p:spPr>
        <p:txBody>
          <a:bodyPr/>
          <a:lstStyle/>
          <a:p>
            <a:endParaRPr lang="en-US"/>
          </a:p>
        </p:txBody>
      </p:sp>
      <p:sp>
        <p:nvSpPr>
          <p:cNvPr id="16" name="Shape 13"/>
          <p:cNvSpPr/>
          <p:nvPr/>
        </p:nvSpPr>
        <p:spPr>
          <a:xfrm>
            <a:off x="6340495" y="6248281"/>
            <a:ext cx="495895" cy="495895"/>
          </a:xfrm>
          <a:prstGeom prst="roundRect">
            <a:avLst>
              <a:gd name="adj" fmla="val 6668"/>
            </a:avLst>
          </a:prstGeom>
          <a:solidFill>
            <a:srgbClr val="E5DFD2"/>
          </a:solidFill>
          <a:ln/>
        </p:spPr>
        <p:txBody>
          <a:bodyPr/>
          <a:lstStyle/>
          <a:p>
            <a:endParaRPr lang="en-US"/>
          </a:p>
        </p:txBody>
      </p:sp>
      <p:sp>
        <p:nvSpPr>
          <p:cNvPr id="17" name="Text 14"/>
          <p:cNvSpPr/>
          <p:nvPr/>
        </p:nvSpPr>
        <p:spPr>
          <a:xfrm>
            <a:off x="6492538" y="6330910"/>
            <a:ext cx="191810" cy="33063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2600"/>
              </a:lnSpc>
              <a:buNone/>
            </a:pPr>
            <a:r>
              <a:rPr lang="en-US" sz="2600" b="1" dirty="0">
                <a:solidFill>
                  <a:srgbClr val="4A4A45"/>
                </a:solidFill>
                <a:latin typeface="Lato" pitchFamily="34" charset="0"/>
                <a:ea typeface="Lato" pitchFamily="34" charset="-122"/>
                <a:cs typeface="Lato" pitchFamily="34" charset="-120"/>
              </a:rPr>
              <a:t>3</a:t>
            </a:r>
            <a:endParaRPr lang="en-US" sz="2600" dirty="0"/>
          </a:p>
        </p:txBody>
      </p:sp>
      <p:sp>
        <p:nvSpPr>
          <p:cNvPr id="18" name="Text 15"/>
          <p:cNvSpPr/>
          <p:nvPr/>
        </p:nvSpPr>
        <p:spPr>
          <a:xfrm>
            <a:off x="7800737" y="6220777"/>
            <a:ext cx="3276005" cy="34432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700"/>
              </a:lnSpc>
              <a:buNone/>
            </a:pPr>
            <a:r>
              <a:rPr lang="en-US" sz="2150" b="1" dirty="0">
                <a:solidFill>
                  <a:srgbClr val="4A4A45"/>
                </a:solidFill>
                <a:latin typeface="Lato" pitchFamily="34" charset="0"/>
                <a:ea typeface="Lato" pitchFamily="34" charset="-122"/>
                <a:cs typeface="Lato" pitchFamily="34" charset="-120"/>
              </a:rPr>
              <a:t>External Community Engagement</a:t>
            </a:r>
            <a:endParaRPr lang="en-US" sz="2150" dirty="0"/>
          </a:p>
        </p:txBody>
      </p:sp>
      <p:sp>
        <p:nvSpPr>
          <p:cNvPr id="19" name="Text 16"/>
          <p:cNvSpPr/>
          <p:nvPr/>
        </p:nvSpPr>
        <p:spPr>
          <a:xfrm>
            <a:off x="7800737" y="6697266"/>
            <a:ext cx="6058257" cy="70508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750"/>
              </a:lnSpc>
              <a:buNone/>
            </a:pPr>
            <a:r>
              <a:rPr lang="en-US" sz="1700" dirty="0">
                <a:solidFill>
                  <a:srgbClr val="4A4A45"/>
                </a:solidFill>
                <a:latin typeface="Lato" pitchFamily="34" charset="0"/>
                <a:ea typeface="Lato" pitchFamily="34" charset="-122"/>
                <a:cs typeface="Lato" pitchFamily="34" charset="-120"/>
              </a:rPr>
              <a:t>Build relationships, share knowledge, and promote collaboration around VSS</a:t>
            </a:r>
            <a:endParaRPr lang="en-US" sz="17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5486400" cy="8229600"/>
          </a:xfrm>
          <a:prstGeom prst="rect">
            <a:avLst/>
          </a:prstGeom>
        </p:spPr>
      </p:pic>
      <p:sp>
        <p:nvSpPr>
          <p:cNvPr id="3" name="Text 0"/>
          <p:cNvSpPr/>
          <p:nvPr/>
        </p:nvSpPr>
        <p:spPr>
          <a:xfrm>
            <a:off x="6257806" y="606743"/>
            <a:ext cx="7601188" cy="1377553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lnSpc>
                <a:spcPts val="5400"/>
              </a:lnSpc>
              <a:buNone/>
            </a:pPr>
            <a:r>
              <a:rPr lang="en-US" sz="4300" b="1" dirty="0">
                <a:solidFill>
                  <a:srgbClr val="282824"/>
                </a:solidFill>
                <a:latin typeface="Lato" pitchFamily="34" charset="0"/>
                <a:ea typeface="Lato" pitchFamily="34" charset="-122"/>
                <a:cs typeface="Lato" pitchFamily="34" charset="-120"/>
              </a:rPr>
              <a:t>Boosting COVESA Marketing with VSS Explorer</a:t>
            </a:r>
          </a:p>
        </p:txBody>
      </p:sp>
      <p:sp>
        <p:nvSpPr>
          <p:cNvPr id="4" name="Shape 1"/>
          <p:cNvSpPr/>
          <p:nvPr/>
        </p:nvSpPr>
        <p:spPr>
          <a:xfrm>
            <a:off x="6573203" y="2314932"/>
            <a:ext cx="30480" cy="5307806"/>
          </a:xfrm>
          <a:prstGeom prst="roundRect">
            <a:avLst>
              <a:gd name="adj" fmla="val 108479"/>
            </a:avLst>
          </a:prstGeom>
          <a:solidFill>
            <a:srgbClr val="CBC5B8"/>
          </a:solidFill>
          <a:ln/>
        </p:spPr>
        <p:txBody>
          <a:bodyPr/>
          <a:lstStyle/>
          <a:p>
            <a:endParaRPr lang="en-US"/>
          </a:p>
        </p:txBody>
      </p:sp>
      <p:sp>
        <p:nvSpPr>
          <p:cNvPr id="5" name="Shape 2"/>
          <p:cNvSpPr/>
          <p:nvPr/>
        </p:nvSpPr>
        <p:spPr>
          <a:xfrm>
            <a:off x="6805910" y="2795468"/>
            <a:ext cx="771406" cy="30480"/>
          </a:xfrm>
          <a:prstGeom prst="roundRect">
            <a:avLst>
              <a:gd name="adj" fmla="val 108479"/>
            </a:avLst>
          </a:prstGeom>
          <a:solidFill>
            <a:srgbClr val="CBC5B8"/>
          </a:solidFill>
          <a:ln/>
        </p:spPr>
        <p:txBody>
          <a:bodyPr/>
          <a:lstStyle/>
          <a:p>
            <a:endParaRPr lang="en-US"/>
          </a:p>
        </p:txBody>
      </p:sp>
      <p:sp>
        <p:nvSpPr>
          <p:cNvPr id="6" name="Shape 3"/>
          <p:cNvSpPr/>
          <p:nvPr/>
        </p:nvSpPr>
        <p:spPr>
          <a:xfrm>
            <a:off x="6340495" y="2562820"/>
            <a:ext cx="495895" cy="495895"/>
          </a:xfrm>
          <a:prstGeom prst="roundRect">
            <a:avLst>
              <a:gd name="adj" fmla="val 6668"/>
            </a:avLst>
          </a:prstGeom>
          <a:solidFill>
            <a:srgbClr val="E5DFD2"/>
          </a:solidFill>
          <a:ln/>
        </p:spPr>
        <p:txBody>
          <a:bodyPr/>
          <a:lstStyle/>
          <a:p>
            <a:endParaRPr lang="en-US"/>
          </a:p>
        </p:txBody>
      </p:sp>
      <p:sp>
        <p:nvSpPr>
          <p:cNvPr id="7" name="Text 4"/>
          <p:cNvSpPr/>
          <p:nvPr/>
        </p:nvSpPr>
        <p:spPr>
          <a:xfrm>
            <a:off x="6492538" y="2645450"/>
            <a:ext cx="191810" cy="33063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2600"/>
              </a:lnSpc>
              <a:buNone/>
            </a:pPr>
            <a:r>
              <a:rPr lang="en-US" sz="2600" b="1" dirty="0">
                <a:solidFill>
                  <a:srgbClr val="4A4A45"/>
                </a:solidFill>
                <a:latin typeface="Lato" pitchFamily="34" charset="0"/>
                <a:ea typeface="Lato" pitchFamily="34" charset="-122"/>
                <a:cs typeface="Lato" pitchFamily="34" charset="-120"/>
              </a:rPr>
              <a:t>1</a:t>
            </a:r>
            <a:endParaRPr lang="en-US" sz="2600" dirty="0"/>
          </a:p>
        </p:txBody>
      </p:sp>
      <p:sp>
        <p:nvSpPr>
          <p:cNvPr id="8" name="Text 5"/>
          <p:cNvSpPr/>
          <p:nvPr/>
        </p:nvSpPr>
        <p:spPr>
          <a:xfrm>
            <a:off x="7800737" y="2535317"/>
            <a:ext cx="2755344" cy="34432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700"/>
              </a:lnSpc>
              <a:buNone/>
            </a:pPr>
            <a:r>
              <a:rPr lang="en-US" sz="2150" b="1" dirty="0">
                <a:solidFill>
                  <a:srgbClr val="4A4A45"/>
                </a:solidFill>
                <a:latin typeface="Lato" pitchFamily="34" charset="0"/>
                <a:ea typeface="Lato" pitchFamily="34" charset="-122"/>
                <a:cs typeface="Lato" pitchFamily="34" charset="-120"/>
              </a:rPr>
              <a:t>VSS Content Campaign</a:t>
            </a:r>
            <a:endParaRPr lang="en-US" sz="2150" dirty="0"/>
          </a:p>
        </p:txBody>
      </p:sp>
      <p:sp>
        <p:nvSpPr>
          <p:cNvPr id="9" name="Text 6"/>
          <p:cNvSpPr/>
          <p:nvPr/>
        </p:nvSpPr>
        <p:spPr>
          <a:xfrm>
            <a:off x="7800737" y="3011805"/>
            <a:ext cx="6058257" cy="70508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750"/>
              </a:lnSpc>
              <a:buNone/>
            </a:pPr>
            <a:r>
              <a:rPr lang="en-US" sz="1700" dirty="0">
                <a:solidFill>
                  <a:srgbClr val="4A4A45"/>
                </a:solidFill>
                <a:latin typeface="Lato" pitchFamily="34" charset="0"/>
                <a:ea typeface="Lato" pitchFamily="34" charset="-122"/>
                <a:cs typeface="Lato" pitchFamily="34" charset="-120"/>
              </a:rPr>
              <a:t>Develop short videos and blog posts showcasing the full potential of VSS</a:t>
            </a:r>
            <a:endParaRPr lang="en-US" sz="1700" dirty="0"/>
          </a:p>
        </p:txBody>
      </p:sp>
      <p:sp>
        <p:nvSpPr>
          <p:cNvPr id="10" name="Shape 7"/>
          <p:cNvSpPr/>
          <p:nvPr/>
        </p:nvSpPr>
        <p:spPr>
          <a:xfrm>
            <a:off x="6805910" y="4638199"/>
            <a:ext cx="771406" cy="30480"/>
          </a:xfrm>
          <a:prstGeom prst="roundRect">
            <a:avLst>
              <a:gd name="adj" fmla="val 108479"/>
            </a:avLst>
          </a:prstGeom>
          <a:solidFill>
            <a:srgbClr val="CBC5B8"/>
          </a:solidFill>
          <a:ln/>
        </p:spPr>
        <p:txBody>
          <a:bodyPr/>
          <a:lstStyle/>
          <a:p>
            <a:endParaRPr lang="en-US"/>
          </a:p>
        </p:txBody>
      </p:sp>
      <p:sp>
        <p:nvSpPr>
          <p:cNvPr id="11" name="Shape 8"/>
          <p:cNvSpPr/>
          <p:nvPr/>
        </p:nvSpPr>
        <p:spPr>
          <a:xfrm>
            <a:off x="6340495" y="4405551"/>
            <a:ext cx="495895" cy="495895"/>
          </a:xfrm>
          <a:prstGeom prst="roundRect">
            <a:avLst>
              <a:gd name="adj" fmla="val 6668"/>
            </a:avLst>
          </a:prstGeom>
          <a:solidFill>
            <a:srgbClr val="E5DFD2"/>
          </a:solidFill>
          <a:ln/>
        </p:spPr>
        <p:txBody>
          <a:bodyPr/>
          <a:lstStyle/>
          <a:p>
            <a:endParaRPr lang="en-US"/>
          </a:p>
        </p:txBody>
      </p:sp>
      <p:sp>
        <p:nvSpPr>
          <p:cNvPr id="12" name="Text 9"/>
          <p:cNvSpPr/>
          <p:nvPr/>
        </p:nvSpPr>
        <p:spPr>
          <a:xfrm>
            <a:off x="6492538" y="4488180"/>
            <a:ext cx="191810" cy="33063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2600"/>
              </a:lnSpc>
              <a:buNone/>
            </a:pPr>
            <a:r>
              <a:rPr lang="en-US" sz="2600" b="1" dirty="0">
                <a:solidFill>
                  <a:srgbClr val="CBC5B8"/>
                </a:solidFill>
                <a:latin typeface="Lato" pitchFamily="34" charset="0"/>
                <a:ea typeface="Lato" pitchFamily="34" charset="-122"/>
                <a:cs typeface="Lato" pitchFamily="34" charset="-120"/>
              </a:rPr>
              <a:t>2</a:t>
            </a:r>
            <a:endParaRPr lang="en-US" sz="2600" dirty="0">
              <a:solidFill>
                <a:srgbClr val="CBC5B8"/>
              </a:solidFill>
            </a:endParaRPr>
          </a:p>
        </p:txBody>
      </p:sp>
      <p:sp>
        <p:nvSpPr>
          <p:cNvPr id="13" name="Text 10"/>
          <p:cNvSpPr/>
          <p:nvPr/>
        </p:nvSpPr>
        <p:spPr>
          <a:xfrm>
            <a:off x="7800737" y="4378047"/>
            <a:ext cx="3394234" cy="34432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700"/>
              </a:lnSpc>
              <a:buNone/>
            </a:pPr>
            <a:r>
              <a:rPr lang="en-US" sz="2150" b="1" dirty="0">
                <a:solidFill>
                  <a:srgbClr val="CBC5B8"/>
                </a:solidFill>
                <a:latin typeface="Lato" pitchFamily="34" charset="0"/>
                <a:ea typeface="Lato" pitchFamily="34" charset="-122"/>
                <a:cs typeface="Lato" pitchFamily="34" charset="-120"/>
              </a:rPr>
              <a:t>VSS Community Buzz</a:t>
            </a:r>
            <a:endParaRPr lang="en-US" sz="2150" dirty="0">
              <a:solidFill>
                <a:srgbClr val="CBC5B8"/>
              </a:solidFill>
            </a:endParaRPr>
          </a:p>
        </p:txBody>
      </p:sp>
      <p:sp>
        <p:nvSpPr>
          <p:cNvPr id="14" name="Text 11"/>
          <p:cNvSpPr/>
          <p:nvPr/>
        </p:nvSpPr>
        <p:spPr>
          <a:xfrm>
            <a:off x="7800737" y="4854535"/>
            <a:ext cx="6058257" cy="70508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750"/>
              </a:lnSpc>
              <a:buNone/>
            </a:pPr>
            <a:r>
              <a:rPr lang="en-US" sz="1700" dirty="0">
                <a:solidFill>
                  <a:srgbClr val="CBC5B8"/>
                </a:solidFill>
                <a:latin typeface="Lato" pitchFamily="34" charset="0"/>
                <a:ea typeface="Lato" pitchFamily="34" charset="-122"/>
                <a:cs typeface="Lato" pitchFamily="34" charset="-120"/>
              </a:rPr>
              <a:t>Generate Exciting Updates from Our VSS Community for Everyone</a:t>
            </a:r>
            <a:endParaRPr lang="en-US" sz="1700" dirty="0">
              <a:solidFill>
                <a:srgbClr val="CBC5B8"/>
              </a:solidFill>
            </a:endParaRPr>
          </a:p>
        </p:txBody>
      </p:sp>
      <p:sp>
        <p:nvSpPr>
          <p:cNvPr id="15" name="Shape 12"/>
          <p:cNvSpPr/>
          <p:nvPr/>
        </p:nvSpPr>
        <p:spPr>
          <a:xfrm>
            <a:off x="6805910" y="6480929"/>
            <a:ext cx="771406" cy="30480"/>
          </a:xfrm>
          <a:prstGeom prst="roundRect">
            <a:avLst>
              <a:gd name="adj" fmla="val 108479"/>
            </a:avLst>
          </a:prstGeom>
          <a:solidFill>
            <a:srgbClr val="CBC5B8"/>
          </a:solidFill>
          <a:ln/>
        </p:spPr>
        <p:txBody>
          <a:bodyPr/>
          <a:lstStyle/>
          <a:p>
            <a:endParaRPr lang="en-US"/>
          </a:p>
        </p:txBody>
      </p:sp>
      <p:sp>
        <p:nvSpPr>
          <p:cNvPr id="16" name="Shape 13"/>
          <p:cNvSpPr/>
          <p:nvPr/>
        </p:nvSpPr>
        <p:spPr>
          <a:xfrm>
            <a:off x="6340495" y="6248281"/>
            <a:ext cx="495895" cy="495895"/>
          </a:xfrm>
          <a:prstGeom prst="roundRect">
            <a:avLst>
              <a:gd name="adj" fmla="val 6668"/>
            </a:avLst>
          </a:prstGeom>
          <a:solidFill>
            <a:srgbClr val="E5DFD2"/>
          </a:solidFill>
          <a:ln/>
        </p:spPr>
        <p:txBody>
          <a:bodyPr/>
          <a:lstStyle/>
          <a:p>
            <a:endParaRPr lang="en-US"/>
          </a:p>
        </p:txBody>
      </p:sp>
      <p:sp>
        <p:nvSpPr>
          <p:cNvPr id="17" name="Text 14"/>
          <p:cNvSpPr/>
          <p:nvPr/>
        </p:nvSpPr>
        <p:spPr>
          <a:xfrm>
            <a:off x="6492538" y="6330910"/>
            <a:ext cx="191810" cy="33063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2600"/>
              </a:lnSpc>
              <a:buNone/>
            </a:pPr>
            <a:r>
              <a:rPr lang="en-US" sz="2600" b="1" dirty="0">
                <a:solidFill>
                  <a:srgbClr val="CBC5B8"/>
                </a:solidFill>
                <a:latin typeface="Lato" pitchFamily="34" charset="0"/>
                <a:ea typeface="Lato" pitchFamily="34" charset="-122"/>
                <a:cs typeface="Lato" pitchFamily="34" charset="-120"/>
              </a:rPr>
              <a:t>3</a:t>
            </a:r>
            <a:endParaRPr lang="en-US" sz="2600" dirty="0">
              <a:solidFill>
                <a:srgbClr val="CBC5B8"/>
              </a:solidFill>
            </a:endParaRPr>
          </a:p>
        </p:txBody>
      </p:sp>
      <p:sp>
        <p:nvSpPr>
          <p:cNvPr id="18" name="Text 15"/>
          <p:cNvSpPr/>
          <p:nvPr/>
        </p:nvSpPr>
        <p:spPr>
          <a:xfrm>
            <a:off x="7800737" y="6220777"/>
            <a:ext cx="3276005" cy="34432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700"/>
              </a:lnSpc>
              <a:buNone/>
            </a:pPr>
            <a:r>
              <a:rPr lang="en-US" sz="2150" b="1" dirty="0">
                <a:solidFill>
                  <a:srgbClr val="CBC5B8"/>
                </a:solidFill>
                <a:latin typeface="Lato" pitchFamily="34" charset="0"/>
                <a:ea typeface="Lato" pitchFamily="34" charset="-122"/>
                <a:cs typeface="Lato" pitchFamily="34" charset="-120"/>
              </a:rPr>
              <a:t>External Community Engagement</a:t>
            </a:r>
            <a:endParaRPr lang="en-US" sz="2150" dirty="0">
              <a:solidFill>
                <a:srgbClr val="CBC5B8"/>
              </a:solidFill>
            </a:endParaRPr>
          </a:p>
        </p:txBody>
      </p:sp>
      <p:sp>
        <p:nvSpPr>
          <p:cNvPr id="19" name="Text 16"/>
          <p:cNvSpPr/>
          <p:nvPr/>
        </p:nvSpPr>
        <p:spPr>
          <a:xfrm>
            <a:off x="7800737" y="6697266"/>
            <a:ext cx="6058257" cy="70508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750"/>
              </a:lnSpc>
              <a:buNone/>
            </a:pPr>
            <a:r>
              <a:rPr lang="en-US" sz="1700" dirty="0">
                <a:solidFill>
                  <a:srgbClr val="CBC5B8"/>
                </a:solidFill>
                <a:latin typeface="Lato" pitchFamily="34" charset="0"/>
                <a:ea typeface="Lato" pitchFamily="34" charset="-122"/>
                <a:cs typeface="Lato" pitchFamily="34" charset="-120"/>
              </a:rPr>
              <a:t>Build relationships, share knowledge, and promote collaboration around VSS</a:t>
            </a:r>
            <a:endParaRPr lang="en-US" sz="1700" dirty="0">
              <a:solidFill>
                <a:srgbClr val="CBC5B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87925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Gerader Verbinder 12">
            <a:extLst>
              <a:ext uri="{FF2B5EF4-FFF2-40B4-BE49-F238E27FC236}">
                <a16:creationId xmlns:a16="http://schemas.microsoft.com/office/drawing/2014/main" id="{7340CADD-6D85-855E-7E5B-ACBB1C9EE877}"/>
              </a:ext>
            </a:extLst>
          </p:cNvPr>
          <p:cNvCxnSpPr/>
          <p:nvPr/>
        </p:nvCxnSpPr>
        <p:spPr>
          <a:xfrm>
            <a:off x="0" y="694854"/>
            <a:ext cx="14630400" cy="0"/>
          </a:xfrm>
          <a:prstGeom prst="line">
            <a:avLst/>
          </a:prstGeom>
          <a:ln w="19050">
            <a:solidFill>
              <a:srgbClr val="CBC5B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 0"/>
          <p:cNvSpPr/>
          <p:nvPr/>
        </p:nvSpPr>
        <p:spPr>
          <a:xfrm>
            <a:off x="4284130" y="309091"/>
            <a:ext cx="6486789" cy="771525"/>
          </a:xfrm>
          <a:prstGeom prst="rect">
            <a:avLst/>
          </a:prstGeom>
          <a:solidFill>
            <a:srgbClr val="EFECE6"/>
          </a:solidFill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6050"/>
              </a:lnSpc>
              <a:buNone/>
            </a:pPr>
            <a:r>
              <a:rPr lang="en-US" sz="4850" b="1" dirty="0">
                <a:solidFill>
                  <a:srgbClr val="282824"/>
                </a:solidFill>
                <a:latin typeface="Lato" pitchFamily="34" charset="0"/>
                <a:ea typeface="Lato" pitchFamily="34" charset="-122"/>
                <a:cs typeface="Lato" pitchFamily="34" charset="-120"/>
              </a:rPr>
              <a:t>VSS Content Campaign</a:t>
            </a:r>
            <a:endParaRPr lang="en-US" sz="4850" dirty="0"/>
          </a:p>
        </p:txBody>
      </p:sp>
      <p:sp>
        <p:nvSpPr>
          <p:cNvPr id="10" name="Shape 3">
            <a:extLst>
              <a:ext uri="{FF2B5EF4-FFF2-40B4-BE49-F238E27FC236}">
                <a16:creationId xmlns:a16="http://schemas.microsoft.com/office/drawing/2014/main" id="{E3299112-3D0E-03DB-28B4-1AB3858E912F}"/>
              </a:ext>
            </a:extLst>
          </p:cNvPr>
          <p:cNvSpPr/>
          <p:nvPr/>
        </p:nvSpPr>
        <p:spPr>
          <a:xfrm>
            <a:off x="792785" y="462206"/>
            <a:ext cx="495895" cy="495895"/>
          </a:xfrm>
          <a:prstGeom prst="roundRect">
            <a:avLst>
              <a:gd name="adj" fmla="val 6668"/>
            </a:avLst>
          </a:prstGeom>
          <a:solidFill>
            <a:srgbClr val="E5DFD2"/>
          </a:solidFill>
          <a:ln/>
        </p:spPr>
        <p:txBody>
          <a:bodyPr/>
          <a:lstStyle/>
          <a:p>
            <a:endParaRPr lang="en-US"/>
          </a:p>
        </p:txBody>
      </p:sp>
      <p:sp>
        <p:nvSpPr>
          <p:cNvPr id="11" name="Text 4">
            <a:extLst>
              <a:ext uri="{FF2B5EF4-FFF2-40B4-BE49-F238E27FC236}">
                <a16:creationId xmlns:a16="http://schemas.microsoft.com/office/drawing/2014/main" id="{76A9C962-9F4D-5532-A5E0-49E1ACDBC116}"/>
              </a:ext>
            </a:extLst>
          </p:cNvPr>
          <p:cNvSpPr/>
          <p:nvPr/>
        </p:nvSpPr>
        <p:spPr>
          <a:xfrm>
            <a:off x="944828" y="544836"/>
            <a:ext cx="191810" cy="33063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2600"/>
              </a:lnSpc>
              <a:buNone/>
            </a:pPr>
            <a:r>
              <a:rPr lang="en-US" sz="2600" b="1" dirty="0">
                <a:solidFill>
                  <a:srgbClr val="4A4A45"/>
                </a:solidFill>
                <a:latin typeface="Lato" pitchFamily="34" charset="0"/>
                <a:ea typeface="Lato" pitchFamily="34" charset="-122"/>
                <a:cs typeface="Lato" pitchFamily="34" charset="-120"/>
              </a:rPr>
              <a:t>1</a:t>
            </a:r>
            <a:endParaRPr lang="en-US" sz="2600" dirty="0"/>
          </a:p>
        </p:txBody>
      </p:sp>
      <p:sp>
        <p:nvSpPr>
          <p:cNvPr id="28" name="Text 3">
            <a:extLst>
              <a:ext uri="{FF2B5EF4-FFF2-40B4-BE49-F238E27FC236}">
                <a16:creationId xmlns:a16="http://schemas.microsoft.com/office/drawing/2014/main" id="{2C076AA1-3578-98C9-383B-31B682A64D24}"/>
              </a:ext>
            </a:extLst>
          </p:cNvPr>
          <p:cNvSpPr/>
          <p:nvPr/>
        </p:nvSpPr>
        <p:spPr>
          <a:xfrm>
            <a:off x="888750" y="3712019"/>
            <a:ext cx="3086100" cy="38576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>
              <a:lnSpc>
                <a:spcPts val="3000"/>
              </a:lnSpc>
              <a:buNone/>
            </a:pPr>
            <a:r>
              <a:rPr lang="en-US" sz="2400" b="1" dirty="0">
                <a:solidFill>
                  <a:srgbClr val="4A4A45"/>
                </a:solidFill>
                <a:latin typeface="Lato" pitchFamily="34" charset="0"/>
                <a:ea typeface="Lato" pitchFamily="34" charset="-122"/>
                <a:cs typeface="Lato" pitchFamily="34" charset="-120"/>
              </a:rPr>
              <a:t>Content Types</a:t>
            </a:r>
            <a:endParaRPr lang="en-US" sz="2400" dirty="0"/>
          </a:p>
        </p:txBody>
      </p:sp>
      <p:sp>
        <p:nvSpPr>
          <p:cNvPr id="29" name="Text 4">
            <a:extLst>
              <a:ext uri="{FF2B5EF4-FFF2-40B4-BE49-F238E27FC236}">
                <a16:creationId xmlns:a16="http://schemas.microsoft.com/office/drawing/2014/main" id="{C34AAC82-6D7F-3D5E-57D5-4B4B34C26692}"/>
              </a:ext>
            </a:extLst>
          </p:cNvPr>
          <p:cNvSpPr/>
          <p:nvPr/>
        </p:nvSpPr>
        <p:spPr>
          <a:xfrm>
            <a:off x="888750" y="4245895"/>
            <a:ext cx="3333988" cy="118514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lnSpc>
                <a:spcPts val="3100"/>
              </a:lnSpc>
              <a:buNone/>
            </a:pPr>
            <a:r>
              <a:rPr lang="en-US" sz="1900" dirty="0">
                <a:solidFill>
                  <a:srgbClr val="4A4A45"/>
                </a:solidFill>
                <a:latin typeface="Lato" pitchFamily="34" charset="0"/>
                <a:ea typeface="Lato" pitchFamily="34" charset="-122"/>
                <a:cs typeface="Lato" pitchFamily="34" charset="-120"/>
              </a:rPr>
              <a:t>Create a series of short videos and blog posts to communicate the value of COVESA VSS</a:t>
            </a:r>
          </a:p>
        </p:txBody>
      </p:sp>
      <p:sp>
        <p:nvSpPr>
          <p:cNvPr id="30" name="Text 3">
            <a:extLst>
              <a:ext uri="{FF2B5EF4-FFF2-40B4-BE49-F238E27FC236}">
                <a16:creationId xmlns:a16="http://schemas.microsoft.com/office/drawing/2014/main" id="{ECBDEFF3-B1E8-FB1F-B15F-CCE616C4E36D}"/>
              </a:ext>
            </a:extLst>
          </p:cNvPr>
          <p:cNvSpPr/>
          <p:nvPr/>
        </p:nvSpPr>
        <p:spPr>
          <a:xfrm>
            <a:off x="10027653" y="3712019"/>
            <a:ext cx="3086100" cy="38576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>
              <a:lnSpc>
                <a:spcPts val="3000"/>
              </a:lnSpc>
              <a:buNone/>
            </a:pPr>
            <a:r>
              <a:rPr lang="en-US" sz="2400" b="1" dirty="0">
                <a:solidFill>
                  <a:srgbClr val="4A4A45"/>
                </a:solidFill>
                <a:latin typeface="Lato" pitchFamily="34" charset="0"/>
                <a:ea typeface="Lato" pitchFamily="34" charset="-122"/>
                <a:cs typeface="Lato" pitchFamily="34" charset="-120"/>
              </a:rPr>
              <a:t>Broad Audience</a:t>
            </a:r>
            <a:endParaRPr lang="en-US" sz="2400" dirty="0"/>
          </a:p>
        </p:txBody>
      </p:sp>
      <p:sp>
        <p:nvSpPr>
          <p:cNvPr id="31" name="Text 4">
            <a:extLst>
              <a:ext uri="{FF2B5EF4-FFF2-40B4-BE49-F238E27FC236}">
                <a16:creationId xmlns:a16="http://schemas.microsoft.com/office/drawing/2014/main" id="{30CB0C27-48E6-F920-41E1-2B744CEDA60B}"/>
              </a:ext>
            </a:extLst>
          </p:cNvPr>
          <p:cNvSpPr/>
          <p:nvPr/>
        </p:nvSpPr>
        <p:spPr>
          <a:xfrm>
            <a:off x="10027653" y="4245895"/>
            <a:ext cx="3333988" cy="118514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lnSpc>
                <a:spcPts val="3100"/>
              </a:lnSpc>
              <a:buNone/>
            </a:pPr>
            <a:r>
              <a:rPr lang="en-US" sz="1900" dirty="0">
                <a:solidFill>
                  <a:srgbClr val="4A4A45"/>
                </a:solidFill>
                <a:latin typeface="Lato" pitchFamily="34" charset="0"/>
                <a:ea typeface="Lato" pitchFamily="34" charset="-122"/>
                <a:cs typeface="Lato" pitchFamily="34" charset="-120"/>
              </a:rPr>
              <a:t>Use this to translate the COVESA VSS value proposition from technical benefits to a non-technical audience</a:t>
            </a:r>
          </a:p>
        </p:txBody>
      </p:sp>
      <p:sp>
        <p:nvSpPr>
          <p:cNvPr id="32" name="Text 3">
            <a:extLst>
              <a:ext uri="{FF2B5EF4-FFF2-40B4-BE49-F238E27FC236}">
                <a16:creationId xmlns:a16="http://schemas.microsoft.com/office/drawing/2014/main" id="{F1BD3927-BD76-8247-DBEF-E8DCECCBEDBA}"/>
              </a:ext>
            </a:extLst>
          </p:cNvPr>
          <p:cNvSpPr/>
          <p:nvPr/>
        </p:nvSpPr>
        <p:spPr>
          <a:xfrm>
            <a:off x="5801174" y="3712019"/>
            <a:ext cx="3086100" cy="38576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>
              <a:lnSpc>
                <a:spcPts val="3000"/>
              </a:lnSpc>
              <a:buNone/>
            </a:pPr>
            <a:r>
              <a:rPr lang="en-US" sz="2400" b="1" dirty="0">
                <a:solidFill>
                  <a:srgbClr val="4A4A45"/>
                </a:solidFill>
                <a:latin typeface="Lato" pitchFamily="34" charset="0"/>
                <a:ea typeface="Lato" pitchFamily="34" charset="-122"/>
                <a:cs typeface="Lato" pitchFamily="34" charset="-120"/>
              </a:rPr>
              <a:t>Content Modules</a:t>
            </a:r>
            <a:endParaRPr lang="en-US" sz="2400" dirty="0"/>
          </a:p>
        </p:txBody>
      </p:sp>
      <p:sp>
        <p:nvSpPr>
          <p:cNvPr id="33" name="Text 4">
            <a:extLst>
              <a:ext uri="{FF2B5EF4-FFF2-40B4-BE49-F238E27FC236}">
                <a16:creationId xmlns:a16="http://schemas.microsoft.com/office/drawing/2014/main" id="{6F8C286B-2EE0-34E8-F5B7-AD8B50C3E5F4}"/>
              </a:ext>
            </a:extLst>
          </p:cNvPr>
          <p:cNvSpPr/>
          <p:nvPr/>
        </p:nvSpPr>
        <p:spPr>
          <a:xfrm>
            <a:off x="5801174" y="4245895"/>
            <a:ext cx="3333988" cy="118514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lnSpc>
                <a:spcPts val="3100"/>
              </a:lnSpc>
              <a:buNone/>
            </a:pPr>
            <a:r>
              <a:rPr lang="en-US" sz="1900" dirty="0">
                <a:solidFill>
                  <a:srgbClr val="4A4A45"/>
                </a:solidFill>
                <a:latin typeface="Lato" pitchFamily="34" charset="0"/>
                <a:ea typeface="Lato" pitchFamily="34" charset="-122"/>
                <a:cs typeface="Lato" pitchFamily="34" charset="-120"/>
              </a:rPr>
              <a:t>Create easy to digest and highly relevant content, using </a:t>
            </a:r>
            <a:br>
              <a:rPr lang="en-US" sz="1900" dirty="0">
                <a:solidFill>
                  <a:srgbClr val="4A4A45"/>
                </a:solidFill>
                <a:latin typeface="Lato" pitchFamily="34" charset="0"/>
                <a:ea typeface="Lato" pitchFamily="34" charset="-122"/>
                <a:cs typeface="Lato" pitchFamily="34" charset="-120"/>
              </a:rPr>
            </a:br>
            <a:r>
              <a:rPr lang="en-US" sz="1900" dirty="0">
                <a:solidFill>
                  <a:srgbClr val="4A4A45"/>
                </a:solidFill>
                <a:latin typeface="Lato" pitchFamily="34" charset="0"/>
                <a:ea typeface="Lato" pitchFamily="34" charset="-122"/>
                <a:cs typeface="Lato" pitchFamily="34" charset="-120"/>
              </a:rPr>
              <a:t>modular structure</a:t>
            </a:r>
          </a:p>
        </p:txBody>
      </p:sp>
    </p:spTree>
    <p:extLst>
      <p:ext uri="{BB962C8B-B14F-4D97-AF65-F5344CB8AC3E}">
        <p14:creationId xmlns:p14="http://schemas.microsoft.com/office/powerpoint/2010/main" val="38647493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Gerader Verbinder 12">
            <a:extLst>
              <a:ext uri="{FF2B5EF4-FFF2-40B4-BE49-F238E27FC236}">
                <a16:creationId xmlns:a16="http://schemas.microsoft.com/office/drawing/2014/main" id="{7340CADD-6D85-855E-7E5B-ACBB1C9EE877}"/>
              </a:ext>
            </a:extLst>
          </p:cNvPr>
          <p:cNvCxnSpPr/>
          <p:nvPr/>
        </p:nvCxnSpPr>
        <p:spPr>
          <a:xfrm>
            <a:off x="0" y="694854"/>
            <a:ext cx="14630400" cy="0"/>
          </a:xfrm>
          <a:prstGeom prst="line">
            <a:avLst/>
          </a:prstGeom>
          <a:ln w="19050">
            <a:solidFill>
              <a:srgbClr val="CBC5B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 0"/>
          <p:cNvSpPr/>
          <p:nvPr/>
        </p:nvSpPr>
        <p:spPr>
          <a:xfrm>
            <a:off x="4284130" y="309091"/>
            <a:ext cx="6486789" cy="771525"/>
          </a:xfrm>
          <a:prstGeom prst="rect">
            <a:avLst/>
          </a:prstGeom>
          <a:solidFill>
            <a:srgbClr val="EFECE6"/>
          </a:solidFill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6050"/>
              </a:lnSpc>
              <a:buNone/>
            </a:pPr>
            <a:r>
              <a:rPr lang="en-US" sz="4850" b="1" dirty="0">
                <a:solidFill>
                  <a:srgbClr val="282824"/>
                </a:solidFill>
                <a:latin typeface="Lato" pitchFamily="34" charset="0"/>
                <a:ea typeface="Lato" pitchFamily="34" charset="-122"/>
                <a:cs typeface="Lato" pitchFamily="34" charset="-120"/>
              </a:rPr>
              <a:t>VSS Content Modules</a:t>
            </a:r>
            <a:endParaRPr lang="en-US" sz="4850" dirty="0"/>
          </a:p>
        </p:txBody>
      </p:sp>
      <p:sp>
        <p:nvSpPr>
          <p:cNvPr id="10" name="Shape 3">
            <a:extLst>
              <a:ext uri="{FF2B5EF4-FFF2-40B4-BE49-F238E27FC236}">
                <a16:creationId xmlns:a16="http://schemas.microsoft.com/office/drawing/2014/main" id="{E3299112-3D0E-03DB-28B4-1AB3858E912F}"/>
              </a:ext>
            </a:extLst>
          </p:cNvPr>
          <p:cNvSpPr/>
          <p:nvPr/>
        </p:nvSpPr>
        <p:spPr>
          <a:xfrm>
            <a:off x="792785" y="462206"/>
            <a:ext cx="495895" cy="495895"/>
          </a:xfrm>
          <a:prstGeom prst="roundRect">
            <a:avLst>
              <a:gd name="adj" fmla="val 6668"/>
            </a:avLst>
          </a:prstGeom>
          <a:solidFill>
            <a:srgbClr val="E5DFD2"/>
          </a:solidFill>
          <a:ln/>
        </p:spPr>
        <p:txBody>
          <a:bodyPr/>
          <a:lstStyle/>
          <a:p>
            <a:endParaRPr lang="en-US"/>
          </a:p>
        </p:txBody>
      </p:sp>
      <p:sp>
        <p:nvSpPr>
          <p:cNvPr id="11" name="Text 4">
            <a:extLst>
              <a:ext uri="{FF2B5EF4-FFF2-40B4-BE49-F238E27FC236}">
                <a16:creationId xmlns:a16="http://schemas.microsoft.com/office/drawing/2014/main" id="{76A9C962-9F4D-5532-A5E0-49E1ACDBC116}"/>
              </a:ext>
            </a:extLst>
          </p:cNvPr>
          <p:cNvSpPr/>
          <p:nvPr/>
        </p:nvSpPr>
        <p:spPr>
          <a:xfrm>
            <a:off x="944828" y="544836"/>
            <a:ext cx="191810" cy="33063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2600"/>
              </a:lnSpc>
              <a:buNone/>
            </a:pPr>
            <a:r>
              <a:rPr lang="en-US" sz="2600" b="1" dirty="0">
                <a:solidFill>
                  <a:srgbClr val="4A4A45"/>
                </a:solidFill>
                <a:latin typeface="Lato" pitchFamily="34" charset="0"/>
                <a:ea typeface="Lato" pitchFamily="34" charset="-122"/>
                <a:cs typeface="Lato" pitchFamily="34" charset="-120"/>
              </a:rPr>
              <a:t>1</a:t>
            </a:r>
            <a:endParaRPr lang="en-US" sz="2600" dirty="0"/>
          </a:p>
        </p:txBody>
      </p:sp>
      <p:sp>
        <p:nvSpPr>
          <p:cNvPr id="18" name="Rechteck 17">
            <a:extLst>
              <a:ext uri="{FF2B5EF4-FFF2-40B4-BE49-F238E27FC236}">
                <a16:creationId xmlns:a16="http://schemas.microsoft.com/office/drawing/2014/main" id="{411F5EF2-B7FF-07CB-5E44-BC5BF4554412}"/>
              </a:ext>
            </a:extLst>
          </p:cNvPr>
          <p:cNvSpPr/>
          <p:nvPr/>
        </p:nvSpPr>
        <p:spPr>
          <a:xfrm>
            <a:off x="1288679" y="3455719"/>
            <a:ext cx="5028993" cy="1068780"/>
          </a:xfrm>
          <a:prstGeom prst="rect">
            <a:avLst/>
          </a:prstGeom>
          <a:ln w="19050">
            <a:solidFill>
              <a:srgbClr val="CBC5B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de-DE" sz="2400" dirty="0">
                <a:solidFill>
                  <a:schemeClr val="tx1"/>
                </a:solidFill>
              </a:rPr>
              <a:t>1.1 VSS </a:t>
            </a:r>
            <a:r>
              <a:rPr lang="de-DE" sz="2400" dirty="0" err="1">
                <a:solidFill>
                  <a:schemeClr val="tx1"/>
                </a:solidFill>
              </a:rPr>
              <a:t>Functional</a:t>
            </a:r>
            <a:r>
              <a:rPr lang="de-DE" sz="2400" dirty="0">
                <a:solidFill>
                  <a:schemeClr val="tx1"/>
                </a:solidFill>
              </a:rPr>
              <a:t> </a:t>
            </a:r>
            <a:r>
              <a:rPr lang="de-DE" sz="2400" dirty="0" err="1">
                <a:solidFill>
                  <a:schemeClr val="tx1"/>
                </a:solidFill>
              </a:rPr>
              <a:t>Overview</a:t>
            </a:r>
            <a:endParaRPr lang="de-DE" sz="2400" dirty="0">
              <a:solidFill>
                <a:schemeClr val="tx1"/>
              </a:solidFill>
            </a:endParaRPr>
          </a:p>
        </p:txBody>
      </p:sp>
      <p:sp>
        <p:nvSpPr>
          <p:cNvPr id="19" name="Rechteck 18">
            <a:extLst>
              <a:ext uri="{FF2B5EF4-FFF2-40B4-BE49-F238E27FC236}">
                <a16:creationId xmlns:a16="http://schemas.microsoft.com/office/drawing/2014/main" id="{141C5846-F5A8-0133-94C1-E9770638DC69}"/>
              </a:ext>
            </a:extLst>
          </p:cNvPr>
          <p:cNvSpPr/>
          <p:nvPr/>
        </p:nvSpPr>
        <p:spPr>
          <a:xfrm>
            <a:off x="1288679" y="4722841"/>
            <a:ext cx="5028993" cy="1068780"/>
          </a:xfrm>
          <a:prstGeom prst="rect">
            <a:avLst/>
          </a:prstGeom>
          <a:ln w="19050">
            <a:solidFill>
              <a:srgbClr val="CBC5B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sz="2400" dirty="0"/>
              <a:t>1.2 Use Case Overview</a:t>
            </a:r>
            <a:endParaRPr lang="de-DE" sz="2400" dirty="0"/>
          </a:p>
        </p:txBody>
      </p:sp>
      <p:sp>
        <p:nvSpPr>
          <p:cNvPr id="20" name="Rechteck 19">
            <a:extLst>
              <a:ext uri="{FF2B5EF4-FFF2-40B4-BE49-F238E27FC236}">
                <a16:creationId xmlns:a16="http://schemas.microsoft.com/office/drawing/2014/main" id="{AC5AC24D-BD9C-436C-9A35-356067999434}"/>
              </a:ext>
            </a:extLst>
          </p:cNvPr>
          <p:cNvSpPr/>
          <p:nvPr/>
        </p:nvSpPr>
        <p:spPr>
          <a:xfrm>
            <a:off x="1288679" y="5989963"/>
            <a:ext cx="5028993" cy="1068780"/>
          </a:xfrm>
          <a:prstGeom prst="rect">
            <a:avLst/>
          </a:prstGeom>
          <a:ln w="19050">
            <a:solidFill>
              <a:srgbClr val="CBC5B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sz="2400" dirty="0"/>
              <a:t>1.3 VSS and </a:t>
            </a:r>
            <a:r>
              <a:rPr lang="en-US" sz="2400" dirty="0" err="1"/>
              <a:t>GenAI</a:t>
            </a:r>
            <a:endParaRPr lang="en-US" sz="2400" dirty="0"/>
          </a:p>
        </p:txBody>
      </p:sp>
      <p:sp>
        <p:nvSpPr>
          <p:cNvPr id="21" name="Rechteck 20">
            <a:extLst>
              <a:ext uri="{FF2B5EF4-FFF2-40B4-BE49-F238E27FC236}">
                <a16:creationId xmlns:a16="http://schemas.microsoft.com/office/drawing/2014/main" id="{FE79B6A5-525E-AE89-FD10-0DDA48EE674C}"/>
              </a:ext>
            </a:extLst>
          </p:cNvPr>
          <p:cNvSpPr/>
          <p:nvPr/>
        </p:nvSpPr>
        <p:spPr>
          <a:xfrm>
            <a:off x="7461869" y="3455719"/>
            <a:ext cx="5028993" cy="1068780"/>
          </a:xfrm>
          <a:prstGeom prst="rect">
            <a:avLst/>
          </a:prstGeom>
          <a:ln w="19050">
            <a:solidFill>
              <a:srgbClr val="CBC5B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de-DE" sz="2400" dirty="0"/>
              <a:t>1.4 Range Extension</a:t>
            </a:r>
          </a:p>
        </p:txBody>
      </p:sp>
      <p:sp>
        <p:nvSpPr>
          <p:cNvPr id="22" name="Rechteck 21">
            <a:extLst>
              <a:ext uri="{FF2B5EF4-FFF2-40B4-BE49-F238E27FC236}">
                <a16:creationId xmlns:a16="http://schemas.microsoft.com/office/drawing/2014/main" id="{8EADE89D-28D6-826A-A1AE-DC13DD8B28D1}"/>
              </a:ext>
            </a:extLst>
          </p:cNvPr>
          <p:cNvSpPr/>
          <p:nvPr/>
        </p:nvSpPr>
        <p:spPr>
          <a:xfrm>
            <a:off x="7461869" y="4722841"/>
            <a:ext cx="5028993" cy="1068780"/>
          </a:xfrm>
          <a:prstGeom prst="rect">
            <a:avLst/>
          </a:prstGeom>
          <a:ln w="19050">
            <a:solidFill>
              <a:srgbClr val="CBC5B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de-DE" sz="2400" dirty="0"/>
              <a:t>1.5 Variant Management</a:t>
            </a:r>
          </a:p>
        </p:txBody>
      </p:sp>
      <p:sp>
        <p:nvSpPr>
          <p:cNvPr id="24" name="Textfeld 23">
            <a:extLst>
              <a:ext uri="{FF2B5EF4-FFF2-40B4-BE49-F238E27FC236}">
                <a16:creationId xmlns:a16="http://schemas.microsoft.com/office/drawing/2014/main" id="{3FD40661-0156-3975-4B54-0C67F0F6ED1E}"/>
              </a:ext>
            </a:extLst>
          </p:cNvPr>
          <p:cNvSpPr txBox="1"/>
          <p:nvPr/>
        </p:nvSpPr>
        <p:spPr>
          <a:xfrm>
            <a:off x="1288680" y="2795712"/>
            <a:ext cx="118622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b="1" dirty="0"/>
              <a:t>General</a:t>
            </a:r>
          </a:p>
        </p:txBody>
      </p:sp>
      <p:sp>
        <p:nvSpPr>
          <p:cNvPr id="25" name="Textfeld 24">
            <a:extLst>
              <a:ext uri="{FF2B5EF4-FFF2-40B4-BE49-F238E27FC236}">
                <a16:creationId xmlns:a16="http://schemas.microsoft.com/office/drawing/2014/main" id="{D1E4305B-AC29-66F0-00C6-1456E004CC3C}"/>
              </a:ext>
            </a:extLst>
          </p:cNvPr>
          <p:cNvSpPr txBox="1"/>
          <p:nvPr/>
        </p:nvSpPr>
        <p:spPr>
          <a:xfrm>
            <a:off x="7461869" y="2795712"/>
            <a:ext cx="14510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b="1" dirty="0"/>
              <a:t>Use Cases</a:t>
            </a:r>
          </a:p>
        </p:txBody>
      </p:sp>
    </p:spTree>
    <p:extLst>
      <p:ext uri="{BB962C8B-B14F-4D97-AF65-F5344CB8AC3E}">
        <p14:creationId xmlns:p14="http://schemas.microsoft.com/office/powerpoint/2010/main" val="21980691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4630400" cy="2973110"/>
          </a:xfrm>
          <a:prstGeom prst="rect">
            <a:avLst/>
          </a:prstGeom>
        </p:spPr>
      </p:pic>
      <p:sp>
        <p:nvSpPr>
          <p:cNvPr id="3" name="Text 0"/>
          <p:cNvSpPr/>
          <p:nvPr/>
        </p:nvSpPr>
        <p:spPr>
          <a:xfrm>
            <a:off x="832485" y="3997523"/>
            <a:ext cx="12959715" cy="74318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/>
            <a:r>
              <a:rPr lang="en-US" sz="5400" dirty="0"/>
              <a:t>1.1 Showcasing COVESA VSS Functional Coverage</a:t>
            </a:r>
          </a:p>
        </p:txBody>
      </p:sp>
      <p:pic>
        <p:nvPicPr>
          <p:cNvPr id="4" name="Image 1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2485" y="5216176"/>
            <a:ext cx="594598" cy="594598"/>
          </a:xfrm>
          <a:prstGeom prst="rect">
            <a:avLst/>
          </a:prstGeom>
        </p:spPr>
      </p:pic>
      <p:sp>
        <p:nvSpPr>
          <p:cNvPr id="5" name="Text 1"/>
          <p:cNvSpPr/>
          <p:nvPr/>
        </p:nvSpPr>
        <p:spPr>
          <a:xfrm>
            <a:off x="832485" y="6048542"/>
            <a:ext cx="2973110" cy="37159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900"/>
              </a:lnSpc>
              <a:buNone/>
            </a:pPr>
            <a:r>
              <a:rPr lang="en-US" sz="2300" dirty="0">
                <a:solidFill>
                  <a:srgbClr val="161613"/>
                </a:solidFill>
                <a:latin typeface="DM Sans" pitchFamily="34" charset="0"/>
                <a:ea typeface="DM Sans" pitchFamily="34" charset="-122"/>
                <a:cs typeface="DM Sans" pitchFamily="34" charset="-120"/>
              </a:rPr>
              <a:t>Body and Cabin</a:t>
            </a:r>
            <a:endParaRPr lang="en-US" sz="2300" dirty="0"/>
          </a:p>
        </p:txBody>
      </p:sp>
      <p:sp>
        <p:nvSpPr>
          <p:cNvPr id="6" name="Text 2"/>
          <p:cNvSpPr/>
          <p:nvPr/>
        </p:nvSpPr>
        <p:spPr>
          <a:xfrm>
            <a:off x="832485" y="6562773"/>
            <a:ext cx="4083963" cy="76104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950"/>
              </a:lnSpc>
              <a:buNone/>
            </a:pPr>
            <a:r>
              <a:rPr lang="en-US" sz="1850" dirty="0">
                <a:solidFill>
                  <a:srgbClr val="161613"/>
                </a:solidFill>
                <a:latin typeface="Inter" pitchFamily="34" charset="0"/>
                <a:ea typeface="Inter" pitchFamily="34" charset="-122"/>
                <a:cs typeface="Inter" pitchFamily="34" charset="-120"/>
              </a:rPr>
              <a:t>Explore vehicle structure and interior components.</a:t>
            </a:r>
            <a:endParaRPr lang="en-US" sz="1850" dirty="0"/>
          </a:p>
        </p:txBody>
      </p:sp>
      <p:pic>
        <p:nvPicPr>
          <p:cNvPr id="7" name="Image 2" descr="preencoded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73159" y="5216176"/>
            <a:ext cx="594598" cy="594598"/>
          </a:xfrm>
          <a:prstGeom prst="rect">
            <a:avLst/>
          </a:prstGeom>
        </p:spPr>
      </p:pic>
      <p:sp>
        <p:nvSpPr>
          <p:cNvPr id="8" name="Text 3"/>
          <p:cNvSpPr/>
          <p:nvPr/>
        </p:nvSpPr>
        <p:spPr>
          <a:xfrm>
            <a:off x="5273159" y="6048542"/>
            <a:ext cx="3266956" cy="37159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900"/>
              </a:lnSpc>
              <a:buNone/>
            </a:pPr>
            <a:r>
              <a:rPr lang="en-US" sz="2300" dirty="0">
                <a:solidFill>
                  <a:srgbClr val="161613"/>
                </a:solidFill>
                <a:latin typeface="DM Sans" pitchFamily="34" charset="0"/>
                <a:ea typeface="DM Sans" pitchFamily="34" charset="-122"/>
                <a:cs typeface="DM Sans" pitchFamily="34" charset="-120"/>
              </a:rPr>
              <a:t>Powertrain and Chassis</a:t>
            </a:r>
            <a:endParaRPr lang="en-US" sz="2300" dirty="0"/>
          </a:p>
        </p:txBody>
      </p:sp>
      <p:sp>
        <p:nvSpPr>
          <p:cNvPr id="9" name="Text 4"/>
          <p:cNvSpPr/>
          <p:nvPr/>
        </p:nvSpPr>
        <p:spPr>
          <a:xfrm>
            <a:off x="5273159" y="6562773"/>
            <a:ext cx="4083963" cy="76104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950"/>
              </a:lnSpc>
              <a:buNone/>
            </a:pPr>
            <a:r>
              <a:rPr lang="en-US" sz="1850" dirty="0">
                <a:solidFill>
                  <a:srgbClr val="161613"/>
                </a:solidFill>
                <a:latin typeface="Inter" pitchFamily="34" charset="0"/>
                <a:ea typeface="Inter" pitchFamily="34" charset="-122"/>
                <a:cs typeface="Inter" pitchFamily="34" charset="-120"/>
              </a:rPr>
              <a:t>Dive into vehicle performance and handling systems.</a:t>
            </a:r>
            <a:endParaRPr lang="en-US" sz="1850" dirty="0"/>
          </a:p>
        </p:txBody>
      </p:sp>
      <p:pic>
        <p:nvPicPr>
          <p:cNvPr id="10" name="Image 3" descr="preencoded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713833" y="5216176"/>
            <a:ext cx="594598" cy="594598"/>
          </a:xfrm>
          <a:prstGeom prst="rect">
            <a:avLst/>
          </a:prstGeom>
        </p:spPr>
      </p:pic>
      <p:sp>
        <p:nvSpPr>
          <p:cNvPr id="11" name="Text 5"/>
          <p:cNvSpPr/>
          <p:nvPr/>
        </p:nvSpPr>
        <p:spPr>
          <a:xfrm>
            <a:off x="9713833" y="6048542"/>
            <a:ext cx="3104078" cy="37159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900"/>
              </a:lnSpc>
              <a:buNone/>
            </a:pPr>
            <a:r>
              <a:rPr lang="en-US" sz="2300" dirty="0">
                <a:solidFill>
                  <a:srgbClr val="161613"/>
                </a:solidFill>
                <a:latin typeface="DM Sans" pitchFamily="34" charset="0"/>
                <a:ea typeface="DM Sans" pitchFamily="34" charset="-122"/>
                <a:cs typeface="DM Sans" pitchFamily="34" charset="-120"/>
              </a:rPr>
              <a:t>Connectivity and OBD</a:t>
            </a:r>
            <a:endParaRPr lang="en-US" sz="2300" dirty="0"/>
          </a:p>
        </p:txBody>
      </p:sp>
      <p:sp>
        <p:nvSpPr>
          <p:cNvPr id="12" name="Text 6"/>
          <p:cNvSpPr/>
          <p:nvPr/>
        </p:nvSpPr>
        <p:spPr>
          <a:xfrm>
            <a:off x="9713833" y="6562773"/>
            <a:ext cx="4083963" cy="76104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950"/>
              </a:lnSpc>
              <a:buNone/>
            </a:pPr>
            <a:r>
              <a:rPr lang="en-US" sz="1850" dirty="0">
                <a:solidFill>
                  <a:srgbClr val="161613"/>
                </a:solidFill>
                <a:latin typeface="Inter" pitchFamily="34" charset="0"/>
                <a:ea typeface="Inter" pitchFamily="34" charset="-122"/>
                <a:cs typeface="Inter" pitchFamily="34" charset="-120"/>
              </a:rPr>
              <a:t>Highlight data exchange and diagnostics capabilities.</a:t>
            </a:r>
            <a:endParaRPr lang="en-US" sz="185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0"/>
          <p:cNvSpPr/>
          <p:nvPr/>
        </p:nvSpPr>
        <p:spPr>
          <a:xfrm>
            <a:off x="864037" y="3895725"/>
            <a:ext cx="12815649" cy="77152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/>
            <a:r>
              <a:rPr lang="de-DE" sz="5400" dirty="0">
                <a:solidFill>
                  <a:schemeClr val="tx1"/>
                </a:solidFill>
              </a:rPr>
              <a:t>1.2 VSS Use Case </a:t>
            </a:r>
            <a:r>
              <a:rPr lang="de-DE" sz="5400" dirty="0" err="1">
                <a:solidFill>
                  <a:schemeClr val="tx1"/>
                </a:solidFill>
              </a:rPr>
              <a:t>Overview</a:t>
            </a:r>
            <a:endParaRPr lang="de-DE" sz="5400" dirty="0">
              <a:solidFill>
                <a:schemeClr val="tx1"/>
              </a:solidFill>
            </a:endParaRPr>
          </a:p>
        </p:txBody>
      </p:sp>
      <p:sp>
        <p:nvSpPr>
          <p:cNvPr id="6" name="Text 3"/>
          <p:cNvSpPr/>
          <p:nvPr/>
        </p:nvSpPr>
        <p:spPr>
          <a:xfrm>
            <a:off x="1298145" y="5283992"/>
            <a:ext cx="3086100" cy="38576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>
              <a:lnSpc>
                <a:spcPts val="3000"/>
              </a:lnSpc>
              <a:buNone/>
            </a:pPr>
            <a:r>
              <a:rPr lang="en-US" sz="2400" b="1" dirty="0">
                <a:solidFill>
                  <a:srgbClr val="4A4A45"/>
                </a:solidFill>
                <a:latin typeface="Lato" pitchFamily="34" charset="0"/>
                <a:ea typeface="Lato" pitchFamily="34" charset="-122"/>
                <a:cs typeface="Lato" pitchFamily="34" charset="-120"/>
              </a:rPr>
              <a:t>Overview</a:t>
            </a:r>
            <a:endParaRPr lang="en-US" sz="2400" dirty="0"/>
          </a:p>
        </p:txBody>
      </p:sp>
      <p:sp>
        <p:nvSpPr>
          <p:cNvPr id="7" name="Text 4"/>
          <p:cNvSpPr/>
          <p:nvPr/>
        </p:nvSpPr>
        <p:spPr>
          <a:xfrm>
            <a:off x="1298145" y="5817868"/>
            <a:ext cx="3333988" cy="118514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lnSpc>
                <a:spcPts val="3100"/>
              </a:lnSpc>
              <a:buNone/>
            </a:pPr>
            <a:r>
              <a:rPr lang="en-US" sz="1900" dirty="0">
                <a:solidFill>
                  <a:srgbClr val="4A4A45"/>
                </a:solidFill>
                <a:latin typeface="Lato" pitchFamily="34" charset="0"/>
                <a:ea typeface="Lato" pitchFamily="34" charset="-122"/>
                <a:cs typeface="Lato" pitchFamily="34" charset="-120"/>
              </a:rPr>
              <a:t>A short video showcasing different use cases utilizing the COVESA VSS tree</a:t>
            </a:r>
            <a:endParaRPr lang="en-US" sz="1900" dirty="0"/>
          </a:p>
        </p:txBody>
      </p:sp>
      <p:sp>
        <p:nvSpPr>
          <p:cNvPr id="10" name="Text 7"/>
          <p:cNvSpPr/>
          <p:nvPr/>
        </p:nvSpPr>
        <p:spPr>
          <a:xfrm>
            <a:off x="5681193" y="5283992"/>
            <a:ext cx="3333988" cy="77152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lnSpc>
                <a:spcPts val="3000"/>
              </a:lnSpc>
              <a:buNone/>
            </a:pPr>
            <a:r>
              <a:rPr lang="en-US" sz="2400" b="1" dirty="0">
                <a:solidFill>
                  <a:srgbClr val="4A4A45"/>
                </a:solidFill>
                <a:latin typeface="Lato" pitchFamily="34" charset="0"/>
                <a:ea typeface="Lato" pitchFamily="34" charset="-122"/>
                <a:cs typeface="Lato" pitchFamily="34" charset="-120"/>
              </a:rPr>
              <a:t>Basic Use Cases</a:t>
            </a:r>
            <a:endParaRPr lang="en-US" sz="2400" dirty="0"/>
          </a:p>
        </p:txBody>
      </p:sp>
      <p:sp>
        <p:nvSpPr>
          <p:cNvPr id="11" name="Text 8"/>
          <p:cNvSpPr/>
          <p:nvPr/>
        </p:nvSpPr>
        <p:spPr>
          <a:xfrm>
            <a:off x="5681193" y="5817868"/>
            <a:ext cx="3333988" cy="118514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lnSpc>
                <a:spcPts val="3100"/>
              </a:lnSpc>
              <a:buNone/>
            </a:pPr>
            <a:r>
              <a:rPr lang="en-US" sz="1900" dirty="0">
                <a:solidFill>
                  <a:srgbClr val="4A4A45"/>
                </a:solidFill>
                <a:latin typeface="Lato" pitchFamily="34" charset="0"/>
                <a:ea typeface="Lato" pitchFamily="34" charset="-122"/>
                <a:cs typeface="Lato" pitchFamily="34" charset="-120"/>
              </a:rPr>
              <a:t>Showcase basic apps like wiper management</a:t>
            </a:r>
            <a:endParaRPr lang="en-US" sz="1900" dirty="0"/>
          </a:p>
        </p:txBody>
      </p:sp>
      <p:sp>
        <p:nvSpPr>
          <p:cNvPr id="14" name="Text 11"/>
          <p:cNvSpPr/>
          <p:nvPr/>
        </p:nvSpPr>
        <p:spPr>
          <a:xfrm>
            <a:off x="10064240" y="5283992"/>
            <a:ext cx="3119318" cy="38576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>
              <a:lnSpc>
                <a:spcPts val="3000"/>
              </a:lnSpc>
              <a:buNone/>
            </a:pPr>
            <a:r>
              <a:rPr lang="en-US" sz="2400" b="1" dirty="0">
                <a:solidFill>
                  <a:srgbClr val="4A4A45"/>
                </a:solidFill>
                <a:latin typeface="Lato" pitchFamily="34" charset="0"/>
                <a:ea typeface="Lato" pitchFamily="34" charset="-122"/>
                <a:cs typeface="Lato" pitchFamily="34" charset="-120"/>
              </a:rPr>
              <a:t>Advanced Use Cases</a:t>
            </a:r>
            <a:endParaRPr lang="en-US" sz="2400" dirty="0"/>
          </a:p>
        </p:txBody>
      </p:sp>
      <p:sp>
        <p:nvSpPr>
          <p:cNvPr id="15" name="Text 12"/>
          <p:cNvSpPr/>
          <p:nvPr/>
        </p:nvSpPr>
        <p:spPr>
          <a:xfrm>
            <a:off x="10064240" y="5817868"/>
            <a:ext cx="3333988" cy="118514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lnSpc>
                <a:spcPts val="3100"/>
              </a:lnSpc>
              <a:buNone/>
            </a:pPr>
            <a:r>
              <a:rPr lang="en-US" sz="1900" dirty="0">
                <a:solidFill>
                  <a:srgbClr val="4A4A45"/>
                </a:solidFill>
                <a:latin typeface="Lato" pitchFamily="34" charset="0"/>
                <a:ea typeface="Lato" pitchFamily="34" charset="-122"/>
                <a:cs typeface="Lato" pitchFamily="34" charset="-120"/>
              </a:rPr>
              <a:t>Show more advanced use cases like subscription business models</a:t>
            </a:r>
            <a:endParaRPr lang="en-US" sz="1900" dirty="0"/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9467E79A-950D-A95F-3ECE-F443EBBB788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-27606"/>
            <a:ext cx="14630400" cy="3009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191268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0"/>
          <p:cNvSpPr/>
          <p:nvPr/>
        </p:nvSpPr>
        <p:spPr>
          <a:xfrm>
            <a:off x="6295301" y="548703"/>
            <a:ext cx="5697401" cy="77152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r>
              <a:rPr lang="de-DE" sz="5400" dirty="0">
                <a:solidFill>
                  <a:schemeClr val="tx1"/>
                </a:solidFill>
              </a:rPr>
              <a:t>1.3 VSS and </a:t>
            </a:r>
            <a:r>
              <a:rPr lang="de-DE" sz="5400" dirty="0" err="1">
                <a:solidFill>
                  <a:schemeClr val="tx1"/>
                </a:solidFill>
              </a:rPr>
              <a:t>GenAI</a:t>
            </a:r>
            <a:endParaRPr lang="de-DE" sz="5400" dirty="0">
              <a:solidFill>
                <a:schemeClr val="tx1"/>
              </a:solidFill>
            </a:endParaRPr>
          </a:p>
        </p:txBody>
      </p:sp>
      <p:sp>
        <p:nvSpPr>
          <p:cNvPr id="6" name="Text 3"/>
          <p:cNvSpPr/>
          <p:nvPr/>
        </p:nvSpPr>
        <p:spPr>
          <a:xfrm>
            <a:off x="7376984" y="2419869"/>
            <a:ext cx="3086100" cy="38576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>
              <a:lnSpc>
                <a:spcPts val="3000"/>
              </a:lnSpc>
              <a:buNone/>
            </a:pPr>
            <a:r>
              <a:rPr lang="en-US" sz="2400" b="1" dirty="0">
                <a:solidFill>
                  <a:srgbClr val="4A4A45"/>
                </a:solidFill>
                <a:latin typeface="Lato" pitchFamily="34" charset="0"/>
                <a:ea typeface="Lato" pitchFamily="34" charset="-122"/>
                <a:cs typeface="Lato" pitchFamily="34" charset="-120"/>
              </a:rPr>
              <a:t>Overview</a:t>
            </a:r>
            <a:endParaRPr lang="en-US" sz="2400" dirty="0"/>
          </a:p>
        </p:txBody>
      </p:sp>
      <p:sp>
        <p:nvSpPr>
          <p:cNvPr id="7" name="Text 4"/>
          <p:cNvSpPr/>
          <p:nvPr/>
        </p:nvSpPr>
        <p:spPr>
          <a:xfrm>
            <a:off x="7376984" y="2953745"/>
            <a:ext cx="5697400" cy="118514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lnSpc>
                <a:spcPts val="3100"/>
              </a:lnSpc>
              <a:buNone/>
            </a:pPr>
            <a:r>
              <a:rPr lang="en-US" sz="1900" dirty="0">
                <a:solidFill>
                  <a:srgbClr val="4A4A45"/>
                </a:solidFill>
                <a:latin typeface="Lato" pitchFamily="34" charset="0"/>
                <a:ea typeface="Lato" pitchFamily="34" charset="-122"/>
                <a:cs typeface="Lato" pitchFamily="34" charset="-120"/>
              </a:rPr>
              <a:t>A short video showcasing how COVESA VSS can be combined with </a:t>
            </a:r>
            <a:r>
              <a:rPr lang="en-US" sz="1900" dirty="0" err="1">
                <a:solidFill>
                  <a:srgbClr val="4A4A45"/>
                </a:solidFill>
                <a:latin typeface="Lato" pitchFamily="34" charset="0"/>
                <a:ea typeface="Lato" pitchFamily="34" charset="-122"/>
                <a:cs typeface="Lato" pitchFamily="34" charset="-120"/>
              </a:rPr>
              <a:t>GenAI</a:t>
            </a:r>
            <a:r>
              <a:rPr lang="en-US" sz="1900" dirty="0">
                <a:solidFill>
                  <a:srgbClr val="4A4A45"/>
                </a:solidFill>
                <a:latin typeface="Lato" pitchFamily="34" charset="0"/>
                <a:ea typeface="Lato" pitchFamily="34" charset="-122"/>
                <a:cs typeface="Lato" pitchFamily="34" charset="-120"/>
              </a:rPr>
              <a:t> to rapidly create working vehicle applications</a:t>
            </a:r>
            <a:endParaRPr lang="en-US" sz="1900" dirty="0"/>
          </a:p>
        </p:txBody>
      </p:sp>
      <p:sp>
        <p:nvSpPr>
          <p:cNvPr id="10" name="Text 7"/>
          <p:cNvSpPr/>
          <p:nvPr/>
        </p:nvSpPr>
        <p:spPr>
          <a:xfrm>
            <a:off x="7376984" y="5373528"/>
            <a:ext cx="3333988" cy="77152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lnSpc>
                <a:spcPts val="3000"/>
              </a:lnSpc>
              <a:buNone/>
            </a:pPr>
            <a:r>
              <a:rPr lang="en-US" sz="2400" b="1" dirty="0">
                <a:solidFill>
                  <a:srgbClr val="4A4A45"/>
                </a:solidFill>
                <a:latin typeface="Lato" pitchFamily="34" charset="0"/>
                <a:ea typeface="Lato" pitchFamily="34" charset="-122"/>
                <a:cs typeface="Lato" pitchFamily="34" charset="-120"/>
              </a:rPr>
              <a:t>Partners</a:t>
            </a:r>
            <a:endParaRPr lang="en-US" sz="2400" dirty="0"/>
          </a:p>
        </p:txBody>
      </p:sp>
      <p:sp>
        <p:nvSpPr>
          <p:cNvPr id="11" name="Text 8"/>
          <p:cNvSpPr/>
          <p:nvPr/>
        </p:nvSpPr>
        <p:spPr>
          <a:xfrm>
            <a:off x="7376984" y="5907404"/>
            <a:ext cx="3333988" cy="118514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lnSpc>
                <a:spcPts val="3100"/>
              </a:lnSpc>
              <a:buNone/>
            </a:pPr>
            <a:r>
              <a:rPr lang="en-US" sz="1900" dirty="0">
                <a:solidFill>
                  <a:srgbClr val="4A4A45"/>
                </a:solidFill>
                <a:latin typeface="Lato" pitchFamily="34" charset="0"/>
                <a:ea typeface="Lato" pitchFamily="34" charset="-122"/>
                <a:cs typeface="Lato" pitchFamily="34" charset="-120"/>
              </a:rPr>
              <a:t>Bosch, ETAS, AWS</a:t>
            </a:r>
            <a:endParaRPr lang="en-US" sz="1900" dirty="0"/>
          </a:p>
        </p:txBody>
      </p:sp>
      <p:pic>
        <p:nvPicPr>
          <p:cNvPr id="2" name="Image 0" descr="preencoded.png">
            <a:extLst>
              <a:ext uri="{FF2B5EF4-FFF2-40B4-BE49-F238E27FC236}">
                <a16:creationId xmlns:a16="http://schemas.microsoft.com/office/drawing/2014/main" id="{328A548D-173A-81D9-591A-BD07B404CE0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5486400" cy="822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505602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5486400" cy="8229600"/>
          </a:xfrm>
          <a:prstGeom prst="rect">
            <a:avLst/>
          </a:prstGeom>
        </p:spPr>
      </p:pic>
      <p:sp>
        <p:nvSpPr>
          <p:cNvPr id="3" name="Text 0"/>
          <p:cNvSpPr/>
          <p:nvPr/>
        </p:nvSpPr>
        <p:spPr>
          <a:xfrm>
            <a:off x="6245900" y="598527"/>
            <a:ext cx="6485334" cy="6781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r>
              <a:rPr lang="en-US" sz="5400" dirty="0"/>
              <a:t>1.4 Use Case: </a:t>
            </a:r>
            <a:br>
              <a:rPr lang="en-US" sz="5400" dirty="0"/>
            </a:br>
            <a:r>
              <a:rPr lang="en-US" sz="5400" dirty="0"/>
              <a:t>Range Extension</a:t>
            </a:r>
          </a:p>
        </p:txBody>
      </p:sp>
      <p:pic>
        <p:nvPicPr>
          <p:cNvPr id="4" name="Image 1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45900" y="4607242"/>
            <a:ext cx="542449" cy="542449"/>
          </a:xfrm>
          <a:prstGeom prst="rect">
            <a:avLst/>
          </a:prstGeom>
        </p:spPr>
      </p:pic>
      <p:sp>
        <p:nvSpPr>
          <p:cNvPr id="5" name="Text 1"/>
          <p:cNvSpPr/>
          <p:nvPr/>
        </p:nvSpPr>
        <p:spPr>
          <a:xfrm>
            <a:off x="7112799" y="4728030"/>
            <a:ext cx="2712482" cy="338971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650"/>
              </a:lnSpc>
              <a:buNone/>
            </a:pPr>
            <a:r>
              <a:rPr lang="en-US" sz="2100" b="1" dirty="0">
                <a:solidFill>
                  <a:srgbClr val="4A4A45"/>
                </a:solidFill>
                <a:latin typeface="Lato" pitchFamily="34" charset="0"/>
                <a:ea typeface="Lato" pitchFamily="34" charset="-122"/>
                <a:cs typeface="Lato" pitchFamily="34" charset="-120"/>
              </a:rPr>
              <a:t>Simulation with VSS</a:t>
            </a:r>
            <a:endParaRPr lang="en-US" sz="2100" dirty="0"/>
          </a:p>
        </p:txBody>
      </p:sp>
      <p:sp>
        <p:nvSpPr>
          <p:cNvPr id="6" name="Text 2"/>
          <p:cNvSpPr/>
          <p:nvPr/>
        </p:nvSpPr>
        <p:spPr>
          <a:xfrm>
            <a:off x="7112799" y="5197136"/>
            <a:ext cx="7625001" cy="34718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700"/>
              </a:lnSpc>
              <a:buNone/>
            </a:pPr>
            <a:r>
              <a:rPr lang="en-US" sz="1700" dirty="0">
                <a:solidFill>
                  <a:srgbClr val="4A4A45"/>
                </a:solidFill>
                <a:latin typeface="Lato" pitchFamily="34" charset="0"/>
                <a:ea typeface="Lato" pitchFamily="34" charset="-122"/>
                <a:cs typeface="Lato" pitchFamily="34" charset="-120"/>
              </a:rPr>
              <a:t>Illustrate simulation of VSS values using advanced simulation (ANSYS)</a:t>
            </a:r>
            <a:endParaRPr lang="en-US" sz="1700" dirty="0"/>
          </a:p>
        </p:txBody>
      </p:sp>
      <p:pic>
        <p:nvPicPr>
          <p:cNvPr id="10" name="Image 3" descr="preencoded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45900" y="6040466"/>
            <a:ext cx="542449" cy="542449"/>
          </a:xfrm>
          <a:prstGeom prst="rect">
            <a:avLst/>
          </a:prstGeom>
        </p:spPr>
      </p:pic>
      <p:sp>
        <p:nvSpPr>
          <p:cNvPr id="11" name="Text 5"/>
          <p:cNvSpPr/>
          <p:nvPr/>
        </p:nvSpPr>
        <p:spPr>
          <a:xfrm>
            <a:off x="7112799" y="6255521"/>
            <a:ext cx="2712482" cy="338971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650"/>
              </a:lnSpc>
              <a:buNone/>
            </a:pPr>
            <a:r>
              <a:rPr lang="en-US" sz="2100" b="1" dirty="0">
                <a:solidFill>
                  <a:srgbClr val="4A4A45"/>
                </a:solidFill>
                <a:latin typeface="Lato" pitchFamily="34" charset="0"/>
                <a:ea typeface="Lato" pitchFamily="34" charset="-122"/>
                <a:cs typeface="Lato" pitchFamily="34" charset="-120"/>
              </a:rPr>
              <a:t>Partner Synergy</a:t>
            </a:r>
            <a:endParaRPr lang="en-US" sz="2100" dirty="0"/>
          </a:p>
        </p:txBody>
      </p:sp>
      <p:sp>
        <p:nvSpPr>
          <p:cNvPr id="12" name="Text 6"/>
          <p:cNvSpPr/>
          <p:nvPr/>
        </p:nvSpPr>
        <p:spPr>
          <a:xfrm>
            <a:off x="7112799" y="6724628"/>
            <a:ext cx="7625001" cy="34718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700"/>
              </a:lnSpc>
              <a:buNone/>
            </a:pPr>
            <a:r>
              <a:rPr lang="en-US" sz="1700" dirty="0">
                <a:solidFill>
                  <a:srgbClr val="4A4A45"/>
                </a:solidFill>
                <a:latin typeface="Lato" pitchFamily="34" charset="0"/>
                <a:ea typeface="Lato" pitchFamily="34" charset="-122"/>
                <a:cs typeface="Lato" pitchFamily="34" charset="-120"/>
              </a:rPr>
              <a:t>Emphasize the collaborative effort in developing this use case:</a:t>
            </a:r>
          </a:p>
          <a:p>
            <a:pPr marL="0" indent="0" algn="l">
              <a:lnSpc>
                <a:spcPts val="2700"/>
              </a:lnSpc>
              <a:buNone/>
            </a:pPr>
            <a:r>
              <a:rPr lang="en-US" sz="1700" dirty="0"/>
              <a:t>Hyundai </a:t>
            </a:r>
            <a:r>
              <a:rPr lang="en-US" sz="1700" dirty="0" err="1"/>
              <a:t>Mobis</a:t>
            </a:r>
            <a:r>
              <a:rPr lang="en-US" sz="1700" dirty="0"/>
              <a:t>, Bosch, ETAS, AWS, ANSYS, Steinbeis</a:t>
            </a:r>
          </a:p>
        </p:txBody>
      </p:sp>
      <p:pic>
        <p:nvPicPr>
          <p:cNvPr id="13" name="Image 2" descr="preencoded.png">
            <a:extLst>
              <a:ext uri="{FF2B5EF4-FFF2-40B4-BE49-F238E27FC236}">
                <a16:creationId xmlns:a16="http://schemas.microsoft.com/office/drawing/2014/main" id="{A6240315-2F6C-0F65-CC31-B02A177B161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245900" y="3091311"/>
            <a:ext cx="542449" cy="542449"/>
          </a:xfrm>
          <a:prstGeom prst="rect">
            <a:avLst/>
          </a:prstGeom>
        </p:spPr>
      </p:pic>
      <p:sp>
        <p:nvSpPr>
          <p:cNvPr id="14" name="Text 3">
            <a:extLst>
              <a:ext uri="{FF2B5EF4-FFF2-40B4-BE49-F238E27FC236}">
                <a16:creationId xmlns:a16="http://schemas.microsoft.com/office/drawing/2014/main" id="{40D43A1E-E24F-645F-2A74-E4403662FBE0}"/>
              </a:ext>
            </a:extLst>
          </p:cNvPr>
          <p:cNvSpPr/>
          <p:nvPr/>
        </p:nvSpPr>
        <p:spPr>
          <a:xfrm>
            <a:off x="7112799" y="3357989"/>
            <a:ext cx="2712482" cy="338971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650"/>
              </a:lnSpc>
              <a:buNone/>
            </a:pPr>
            <a:r>
              <a:rPr lang="en-US" sz="2100" b="1" dirty="0">
                <a:solidFill>
                  <a:srgbClr val="4A4A45"/>
                </a:solidFill>
                <a:latin typeface="Lato" pitchFamily="34" charset="0"/>
                <a:ea typeface="Lato" pitchFamily="34" charset="-122"/>
                <a:cs typeface="Lato" pitchFamily="34" charset="-120"/>
              </a:rPr>
              <a:t>Vehicle Intelligence</a:t>
            </a:r>
            <a:endParaRPr lang="en-US" sz="2100" dirty="0"/>
          </a:p>
        </p:txBody>
      </p:sp>
      <p:sp>
        <p:nvSpPr>
          <p:cNvPr id="15" name="Text 4">
            <a:extLst>
              <a:ext uri="{FF2B5EF4-FFF2-40B4-BE49-F238E27FC236}">
                <a16:creationId xmlns:a16="http://schemas.microsoft.com/office/drawing/2014/main" id="{72D87F21-4975-D3FE-F57B-E361987849F6}"/>
              </a:ext>
            </a:extLst>
          </p:cNvPr>
          <p:cNvSpPr/>
          <p:nvPr/>
        </p:nvSpPr>
        <p:spPr>
          <a:xfrm>
            <a:off x="7112799" y="3827096"/>
            <a:ext cx="7625001" cy="34718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700"/>
              </a:lnSpc>
              <a:buNone/>
            </a:pPr>
            <a:r>
              <a:rPr lang="en-US" sz="1700" dirty="0">
                <a:solidFill>
                  <a:srgbClr val="4A4A45"/>
                </a:solidFill>
                <a:latin typeface="Lato" pitchFamily="34" charset="0"/>
                <a:ea typeface="Lato" pitchFamily="34" charset="-122"/>
                <a:cs typeface="Lato" pitchFamily="34" charset="-120"/>
              </a:rPr>
              <a:t>Showcase how VSS data improves BEV vehicle range</a:t>
            </a:r>
            <a:endParaRPr lang="en-US" sz="17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671</Words>
  <Application>Microsoft Macintosh PowerPoint</Application>
  <PresentationFormat>Custom</PresentationFormat>
  <Paragraphs>134</Paragraphs>
  <Slides>15</Slides>
  <Notes>15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0" baseType="lpstr">
      <vt:lpstr>Arial</vt:lpstr>
      <vt:lpstr>Inter</vt:lpstr>
      <vt:lpstr>Lato</vt:lpstr>
      <vt:lpstr>DM Sans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PptxGenJS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PptxGenJS Presentation</dc:title>
  <dc:subject>PptxGenJS Presentation</dc:subject>
  <dc:creator>PptxGenJS</dc:creator>
  <cp:lastModifiedBy>Paul Boyes</cp:lastModifiedBy>
  <cp:revision>3</cp:revision>
  <dcterms:created xsi:type="dcterms:W3CDTF">2024-09-16T17:48:54Z</dcterms:created>
  <dcterms:modified xsi:type="dcterms:W3CDTF">2024-09-18T04:30:57Z</dcterms:modified>
</cp:coreProperties>
</file>