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469" r:id="rId3"/>
    <p:sldId id="452" r:id="rId4"/>
    <p:sldId id="499" r:id="rId5"/>
    <p:sldId id="477" r:id="rId6"/>
    <p:sldId id="492" r:id="rId7"/>
    <p:sldId id="494" r:id="rId8"/>
    <p:sldId id="498" r:id="rId9"/>
    <p:sldId id="497" r:id="rId10"/>
    <p:sldId id="481" r:id="rId11"/>
    <p:sldId id="451" r:id="rId12"/>
    <p:sldId id="505" r:id="rId13"/>
    <p:sldId id="500" r:id="rId14"/>
    <p:sldId id="450" r:id="rId15"/>
    <p:sldId id="462" r:id="rId16"/>
    <p:sldId id="483" r:id="rId17"/>
    <p:sldId id="485" r:id="rId18"/>
    <p:sldId id="486" r:id="rId19"/>
    <p:sldId id="487" r:id="rId20"/>
    <p:sldId id="488" r:id="rId21"/>
    <p:sldId id="490" r:id="rId22"/>
    <p:sldId id="484" r:id="rId23"/>
    <p:sldId id="507" r:id="rId24"/>
    <p:sldId id="2147480179" r:id="rId25"/>
    <p:sldId id="493" r:id="rId26"/>
    <p:sldId id="495" r:id="rId27"/>
    <p:sldId id="496" r:id="rId28"/>
    <p:sldId id="459" r:id="rId29"/>
    <p:sldId id="260" r:id="rId30"/>
    <p:sldId id="479" r:id="rId31"/>
    <p:sldId id="508" r:id="rId32"/>
    <p:sldId id="502" r:id="rId33"/>
    <p:sldId id="456" r:id="rId34"/>
    <p:sldId id="503" r:id="rId35"/>
    <p:sldId id="457" r:id="rId36"/>
    <p:sldId id="506" r:id="rId37"/>
    <p:sldId id="465" r:id="rId38"/>
    <p:sldId id="443" r:id="rId39"/>
    <p:sldId id="458" r:id="rId40"/>
    <p:sldId id="259" r:id="rId41"/>
    <p:sldId id="264" r:id="rId42"/>
    <p:sldId id="261" r:id="rId4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1C41C56F-FBEC-E141-ABA9-26EE27033BB8}">
          <p14:sldIdLst>
            <p14:sldId id="256"/>
            <p14:sldId id="469"/>
            <p14:sldId id="452"/>
            <p14:sldId id="499"/>
            <p14:sldId id="477"/>
            <p14:sldId id="492"/>
            <p14:sldId id="494"/>
            <p14:sldId id="498"/>
            <p14:sldId id="497"/>
            <p14:sldId id="481"/>
            <p14:sldId id="451"/>
            <p14:sldId id="505"/>
            <p14:sldId id="500"/>
          </p14:sldIdLst>
        </p14:section>
        <p14:section name="HAONAN" id="{D3C29106-1BA6-4A48-BBFF-C56D52574BA4}">
          <p14:sldIdLst>
            <p14:sldId id="450"/>
            <p14:sldId id="462"/>
            <p14:sldId id="483"/>
            <p14:sldId id="485"/>
            <p14:sldId id="486"/>
            <p14:sldId id="487"/>
            <p14:sldId id="488"/>
            <p14:sldId id="490"/>
            <p14:sldId id="484"/>
            <p14:sldId id="507"/>
            <p14:sldId id="2147480179"/>
            <p14:sldId id="493"/>
            <p14:sldId id="495"/>
            <p14:sldId id="496"/>
            <p14:sldId id="459"/>
            <p14:sldId id="260"/>
            <p14:sldId id="479"/>
            <p14:sldId id="508"/>
            <p14:sldId id="502"/>
            <p14:sldId id="456"/>
            <p14:sldId id="503"/>
            <p14:sldId id="457"/>
            <p14:sldId id="506"/>
          </p14:sldIdLst>
        </p14:section>
        <p14:section name="BACKUP" id="{EE08BBA9-F1CB-6D44-A5F5-609C52C87A1F}">
          <p14:sldIdLst>
            <p14:sldId id="465"/>
            <p14:sldId id="443"/>
            <p14:sldId id="458"/>
            <p14:sldId id="259"/>
            <p14:sldId id="264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53" roundtripDataSignature="AMtx7mjm0+LysH81UX93HrD347TMQojc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B615"/>
    <a:srgbClr val="92D050"/>
    <a:srgbClr val="FF0000"/>
    <a:srgbClr val="0070C0"/>
    <a:srgbClr val="7030A0"/>
    <a:srgbClr val="DF0169"/>
    <a:srgbClr val="00818E"/>
    <a:srgbClr val="004951"/>
    <a:srgbClr val="DDC2A2"/>
    <a:srgbClr val="745F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231106-FF33-E34A-AEDE-9723CD877969}" v="1155" dt="2025-05-19T07:51:00.0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5"/>
    <p:restoredTop sz="90618"/>
  </p:normalViewPr>
  <p:slideViewPr>
    <p:cSldViewPr snapToGrid="0">
      <p:cViewPr varScale="1">
        <p:scale>
          <a:sx n="141" d="100"/>
          <a:sy n="141" d="100"/>
        </p:scale>
        <p:origin x="132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3" Type="http://customschemas.google.com/relationships/presentationmetadata" Target="metadata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7C997F-5D45-434F-8171-5D172460F1A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7AFFA70-A136-0947-92BF-98862EA3875E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xfrm>
          <a:off x="2175667" y="0"/>
          <a:ext cx="4004829" cy="4004829"/>
        </a:xfrm>
        <a:prstGeom prst="ellipse">
          <a:avLst/>
        </a:prstGeom>
        <a:gradFill>
          <a:gsLst>
            <a:gs pos="53400">
              <a:srgbClr val="395E4F">
                <a:alpha val="6000"/>
              </a:srgbClr>
            </a:gs>
            <a:gs pos="0">
              <a:srgbClr val="7030A0"/>
            </a:gs>
            <a:gs pos="100000">
              <a:srgbClr val="024152"/>
            </a:gs>
          </a:gsLst>
          <a:lin ang="9600000" scaled="0"/>
        </a:gradFill>
        <a:ln w="6350" cap="flat" cmpd="sng" algn="ctr">
          <a:solidFill>
            <a:srgbClr val="548D9E"/>
          </a:solidFill>
          <a:prstDash val="solid"/>
          <a:miter lim="800000"/>
        </a:ln>
        <a:effectLst/>
      </dgm:spPr>
      <dgm:t>
        <a:bodyPr lIns="72000" tIns="36000" rIns="0" bIns="0" rtlCol="0" anchor="t" anchorCtr="0"/>
        <a:lstStyle/>
        <a:p>
          <a:pPr marR="0" lvl="0" algn="l" defTabSz="914400" rtl="0" eaLnBrk="1" fontAlgn="auto" latinLnBrk="0" hangingPunct="1">
            <a:lnSpc>
              <a:spcPct val="100000"/>
            </a:lnSpc>
            <a:buClrTx/>
            <a:buSzTx/>
            <a:buNone/>
            <a:tabLst/>
            <a:defRPr/>
          </a:pPr>
          <a:endParaRPr kumimoji="0" lang="de-DE" sz="1200" b="1" i="0" u="sng" strike="noStrike" kern="1200" cap="none" spc="0" normalizeH="0" baseline="0">
            <a:ln>
              <a:noFill/>
            </a:ln>
            <a:solidFill>
              <a:srgbClr val="FFFFFF">
                <a:lumMod val="95000"/>
              </a:srgbClr>
            </a:solidFill>
            <a:effectLst/>
            <a:uLnTx/>
            <a:uFillTx/>
            <a:latin typeface="BMWGroupTN Condensed"/>
            <a:ea typeface="+mn-ea"/>
            <a:cs typeface="+mn-cs"/>
          </a:endParaRPr>
        </a:p>
      </dgm:t>
    </dgm:pt>
    <dgm:pt modelId="{9079EA82-D9DA-044C-8A9C-C49C34EEF47B}" type="sibTrans" cxnId="{4D6CD680-644A-514D-801E-F7720C666F37}">
      <dgm:prSet/>
      <dgm:spPr/>
      <dgm:t>
        <a:bodyPr/>
        <a:lstStyle/>
        <a:p>
          <a:endParaRPr lang="de-DE"/>
        </a:p>
      </dgm:t>
    </dgm:pt>
    <dgm:pt modelId="{52305EE2-B882-6344-AEC0-BF26065DA0FE}" type="parTrans" cxnId="{4D6CD680-644A-514D-801E-F7720C666F37}">
      <dgm:prSet/>
      <dgm:spPr/>
      <dgm:t>
        <a:bodyPr/>
        <a:lstStyle/>
        <a:p>
          <a:endParaRPr lang="de-DE"/>
        </a:p>
      </dgm:t>
    </dgm:pt>
    <dgm:pt modelId="{DC383E0B-53D7-6C41-ABB6-FB4C95B20A39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xfrm>
          <a:off x="271768" y="10952"/>
          <a:ext cx="4004829" cy="4004829"/>
        </a:xfrm>
        <a:prstGeom prst="ellipse">
          <a:avLst/>
        </a:prstGeom>
        <a:gradFill>
          <a:gsLst>
            <a:gs pos="55000">
              <a:srgbClr val="395E4F">
                <a:alpha val="6000"/>
              </a:srgbClr>
            </a:gs>
            <a:gs pos="0">
              <a:srgbClr val="BC7A25"/>
            </a:gs>
            <a:gs pos="100000">
              <a:srgbClr val="024152"/>
            </a:gs>
          </a:gsLst>
          <a:lin ang="9600000" scaled="0"/>
        </a:gradFill>
        <a:ln w="6350" cap="flat" cmpd="sng" algn="ctr">
          <a:solidFill>
            <a:srgbClr val="548D9E"/>
          </a:solidFill>
          <a:prstDash val="solid"/>
          <a:miter lim="800000"/>
        </a:ln>
        <a:effectLst/>
      </dgm:spPr>
      <dgm:t>
        <a:bodyPr lIns="72000" tIns="36000" rIns="0" bIns="45720" rtlCol="0" anchor="t" anchorCtr="0"/>
        <a:lstStyle/>
        <a:p>
          <a:pPr marR="0" lvl="0" algn="l" defTabSz="914400" rtl="0" eaLnBrk="1" fontAlgn="auto" latinLnBrk="0" hangingPunct="1">
            <a:lnSpc>
              <a:spcPct val="100000"/>
            </a:lnSpc>
            <a:buClrTx/>
            <a:buSzTx/>
            <a:buNone/>
            <a:tabLst/>
            <a:defRPr/>
          </a:pPr>
          <a:endParaRPr lang="de-DE" sz="1200" b="1" kern="1200">
            <a:solidFill>
              <a:srgbClr val="FFFFFF"/>
            </a:solidFill>
            <a:latin typeface="BMWGroupTN Condensed"/>
            <a:ea typeface="+mn-ea"/>
            <a:cs typeface="+mn-cs"/>
          </a:endParaRPr>
        </a:p>
      </dgm:t>
    </dgm:pt>
    <dgm:pt modelId="{F4C6FB0D-73CE-9E4E-AA2C-23C063815345}" type="sibTrans" cxnId="{A3802651-2D04-F043-8A2C-901012A6E910}">
      <dgm:prSet/>
      <dgm:spPr/>
      <dgm:t>
        <a:bodyPr/>
        <a:lstStyle/>
        <a:p>
          <a:endParaRPr lang="de-DE"/>
        </a:p>
      </dgm:t>
    </dgm:pt>
    <dgm:pt modelId="{71FDB8EA-86CD-1D4E-83FF-3ECF3B6D62F1}" type="parTrans" cxnId="{A3802651-2D04-F043-8A2C-901012A6E910}">
      <dgm:prSet/>
      <dgm:spPr/>
      <dgm:t>
        <a:bodyPr/>
        <a:lstStyle/>
        <a:p>
          <a:endParaRPr lang="de-DE"/>
        </a:p>
      </dgm:t>
    </dgm:pt>
    <dgm:pt modelId="{B98CB21C-8D14-B94F-8663-234C9D3A8E0F}" type="pres">
      <dgm:prSet presAssocID="{F27C997F-5D45-434F-8171-5D172460F1A8}" presName="compositeShape" presStyleCnt="0">
        <dgm:presLayoutVars>
          <dgm:chMax val="7"/>
          <dgm:dir/>
          <dgm:resizeHandles val="exact"/>
        </dgm:presLayoutVars>
      </dgm:prSet>
      <dgm:spPr/>
    </dgm:pt>
    <dgm:pt modelId="{A9CB6CAF-44F1-A549-98A4-E54EC8A6C351}" type="pres">
      <dgm:prSet presAssocID="{DC383E0B-53D7-6C41-ABB6-FB4C95B20A39}" presName="circ1" presStyleLbl="vennNode1" presStyleIdx="0" presStyleCnt="2"/>
      <dgm:spPr/>
    </dgm:pt>
    <dgm:pt modelId="{E8CB1ADE-2EFA-6A4C-A774-E6400B00769B}" type="pres">
      <dgm:prSet presAssocID="{DC383E0B-53D7-6C41-ABB6-FB4C95B20A3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AB59334-3C6A-8A42-9344-C152A6FEAD6F}" type="pres">
      <dgm:prSet presAssocID="{D7AFFA70-A136-0947-92BF-98862EA3875E}" presName="circ2" presStyleLbl="vennNode1" presStyleIdx="1" presStyleCnt="2" custLinFactNeighborX="-24532" custLinFactNeighborY="-910"/>
      <dgm:spPr/>
    </dgm:pt>
    <dgm:pt modelId="{585018E5-3511-CA4E-8CC4-9754AE637132}" type="pres">
      <dgm:prSet presAssocID="{D7AFFA70-A136-0947-92BF-98862EA3875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2406636-648B-BF41-8D06-C3366DD923A7}" type="presOf" srcId="{DC383E0B-53D7-6C41-ABB6-FB4C95B20A39}" destId="{A9CB6CAF-44F1-A549-98A4-E54EC8A6C351}" srcOrd="0" destOrd="0" presId="urn:microsoft.com/office/officeart/2005/8/layout/venn1"/>
    <dgm:cxn modelId="{2CB5DE3F-012F-924A-950F-DEB3C540E780}" type="presOf" srcId="{DC383E0B-53D7-6C41-ABB6-FB4C95B20A39}" destId="{E8CB1ADE-2EFA-6A4C-A774-E6400B00769B}" srcOrd="1" destOrd="0" presId="urn:microsoft.com/office/officeart/2005/8/layout/venn1"/>
    <dgm:cxn modelId="{A3802651-2D04-F043-8A2C-901012A6E910}" srcId="{F27C997F-5D45-434F-8171-5D172460F1A8}" destId="{DC383E0B-53D7-6C41-ABB6-FB4C95B20A39}" srcOrd="0" destOrd="0" parTransId="{71FDB8EA-86CD-1D4E-83FF-3ECF3B6D62F1}" sibTransId="{F4C6FB0D-73CE-9E4E-AA2C-23C063815345}"/>
    <dgm:cxn modelId="{4D6CD680-644A-514D-801E-F7720C666F37}" srcId="{F27C997F-5D45-434F-8171-5D172460F1A8}" destId="{D7AFFA70-A136-0947-92BF-98862EA3875E}" srcOrd="1" destOrd="0" parTransId="{52305EE2-B882-6344-AEC0-BF26065DA0FE}" sibTransId="{9079EA82-D9DA-044C-8A9C-C49C34EEF47B}"/>
    <dgm:cxn modelId="{DF2BC0DE-E909-E84F-926F-5D300483603D}" type="presOf" srcId="{F27C997F-5D45-434F-8171-5D172460F1A8}" destId="{B98CB21C-8D14-B94F-8663-234C9D3A8E0F}" srcOrd="0" destOrd="0" presId="urn:microsoft.com/office/officeart/2005/8/layout/venn1"/>
    <dgm:cxn modelId="{85B2F6E6-92E9-5B43-9805-2E2D4409EF26}" type="presOf" srcId="{D7AFFA70-A136-0947-92BF-98862EA3875E}" destId="{585018E5-3511-CA4E-8CC4-9754AE637132}" srcOrd="1" destOrd="0" presId="urn:microsoft.com/office/officeart/2005/8/layout/venn1"/>
    <dgm:cxn modelId="{7C200DED-88AE-EA40-A92E-A7CD18A1D70C}" type="presOf" srcId="{D7AFFA70-A136-0947-92BF-98862EA3875E}" destId="{4AB59334-3C6A-8A42-9344-C152A6FEAD6F}" srcOrd="0" destOrd="0" presId="urn:microsoft.com/office/officeart/2005/8/layout/venn1"/>
    <dgm:cxn modelId="{36E34B7C-105A-8448-B1C4-5529218E1C90}" type="presParOf" srcId="{B98CB21C-8D14-B94F-8663-234C9D3A8E0F}" destId="{A9CB6CAF-44F1-A549-98A4-E54EC8A6C351}" srcOrd="0" destOrd="0" presId="urn:microsoft.com/office/officeart/2005/8/layout/venn1"/>
    <dgm:cxn modelId="{77346403-0036-3240-84E4-D70660C9FB15}" type="presParOf" srcId="{B98CB21C-8D14-B94F-8663-234C9D3A8E0F}" destId="{E8CB1ADE-2EFA-6A4C-A774-E6400B00769B}" srcOrd="1" destOrd="0" presId="urn:microsoft.com/office/officeart/2005/8/layout/venn1"/>
    <dgm:cxn modelId="{C6E9C87F-CE2A-894C-A215-532510D7098F}" type="presParOf" srcId="{B98CB21C-8D14-B94F-8663-234C9D3A8E0F}" destId="{4AB59334-3C6A-8A42-9344-C152A6FEAD6F}" srcOrd="2" destOrd="0" presId="urn:microsoft.com/office/officeart/2005/8/layout/venn1"/>
    <dgm:cxn modelId="{2FED65CE-D20F-C64B-BFEA-5D4731203B3C}" type="presParOf" srcId="{B98CB21C-8D14-B94F-8663-234C9D3A8E0F}" destId="{585018E5-3511-CA4E-8CC4-9754AE637132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FAA7F4-0570-C740-921E-50BED46A538A}" type="doc">
      <dgm:prSet loTypeId="urn:microsoft.com/office/officeart/2005/8/layout/pyramid1" loCatId="" qsTypeId="urn:microsoft.com/office/officeart/2005/8/quickstyle/simple1" qsCatId="simple" csTypeId="urn:microsoft.com/office/officeart/2005/8/colors/accent1_2" csCatId="accent1" phldr="1"/>
      <dgm:spPr/>
    </dgm:pt>
    <dgm:pt modelId="{E8AAD31C-8B25-3747-B32A-A4EF63D10731}">
      <dgm:prSet phldrT="[Text]" custT="1"/>
      <dgm:spPr>
        <a:solidFill>
          <a:srgbClr val="4773C9"/>
        </a:solidFill>
      </dgm:spPr>
      <dgm:t>
        <a:bodyPr/>
        <a:lstStyle/>
        <a:p>
          <a:endParaRPr lang="de-DE" sz="2000"/>
        </a:p>
        <a:p>
          <a:endParaRPr lang="de-DE" sz="1200">
            <a:solidFill>
              <a:schemeClr val="bg1"/>
            </a:solidFill>
          </a:endParaRPr>
        </a:p>
        <a:p>
          <a:endParaRPr lang="de-DE" sz="1200">
            <a:solidFill>
              <a:schemeClr val="bg1"/>
            </a:solidFill>
          </a:endParaRPr>
        </a:p>
        <a:p>
          <a:endParaRPr lang="de-DE" sz="1200">
            <a:solidFill>
              <a:schemeClr val="bg1"/>
            </a:solidFill>
          </a:endParaRPr>
        </a:p>
        <a:p>
          <a:endParaRPr lang="de-DE" sz="1200">
            <a:solidFill>
              <a:schemeClr val="bg1"/>
            </a:solidFill>
          </a:endParaRPr>
        </a:p>
      </dgm:t>
    </dgm:pt>
    <dgm:pt modelId="{409D75F7-B51F-C64C-B1E2-4174EF380D3A}" type="parTrans" cxnId="{D4B79E39-02F9-B64E-84AF-8101F0281D8D}">
      <dgm:prSet/>
      <dgm:spPr/>
      <dgm:t>
        <a:bodyPr/>
        <a:lstStyle/>
        <a:p>
          <a:endParaRPr lang="de-DE" sz="2400"/>
        </a:p>
      </dgm:t>
    </dgm:pt>
    <dgm:pt modelId="{B2770E04-8511-EC43-A6C4-2943EC00C49D}" type="sibTrans" cxnId="{D4B79E39-02F9-B64E-84AF-8101F0281D8D}">
      <dgm:prSet/>
      <dgm:spPr/>
      <dgm:t>
        <a:bodyPr/>
        <a:lstStyle/>
        <a:p>
          <a:endParaRPr lang="de-DE" sz="2400"/>
        </a:p>
      </dgm:t>
    </dgm:pt>
    <dgm:pt modelId="{377630C5-9F10-DD45-9EC5-3A2EE5E98863}">
      <dgm:prSet phldrT="[Text]" custT="1"/>
      <dgm:spPr>
        <a:solidFill>
          <a:srgbClr val="507E31"/>
        </a:solidFill>
      </dgm:spPr>
      <dgm:t>
        <a:bodyPr/>
        <a:lstStyle/>
        <a:p>
          <a:pPr algn="ctr"/>
          <a:endParaRPr lang="de-DE" sz="1200">
            <a:solidFill>
              <a:schemeClr val="bg1"/>
            </a:solidFill>
          </a:endParaRPr>
        </a:p>
        <a:p>
          <a:pPr algn="ctr"/>
          <a:endParaRPr lang="de-DE" sz="1200">
            <a:solidFill>
              <a:schemeClr val="bg1"/>
            </a:solidFill>
          </a:endParaRPr>
        </a:p>
        <a:p>
          <a:pPr algn="ctr"/>
          <a:endParaRPr lang="de-DE" sz="1200">
            <a:solidFill>
              <a:schemeClr val="bg1"/>
            </a:solidFill>
          </a:endParaRPr>
        </a:p>
        <a:p>
          <a:pPr algn="ctr"/>
          <a:endParaRPr lang="de-DE" sz="1200">
            <a:solidFill>
              <a:schemeClr val="bg1"/>
            </a:solidFill>
          </a:endParaRPr>
        </a:p>
      </dgm:t>
    </dgm:pt>
    <dgm:pt modelId="{FADFE908-F3FF-0140-B6F4-4A548020CF3E}" type="parTrans" cxnId="{D008FA2D-EFB5-3444-870F-EC4FDD062F36}">
      <dgm:prSet/>
      <dgm:spPr/>
      <dgm:t>
        <a:bodyPr/>
        <a:lstStyle/>
        <a:p>
          <a:endParaRPr lang="de-DE" sz="2400"/>
        </a:p>
      </dgm:t>
    </dgm:pt>
    <dgm:pt modelId="{7B08F49F-DDA9-0440-A2C9-C83B4122352D}" type="sibTrans" cxnId="{D008FA2D-EFB5-3444-870F-EC4FDD062F36}">
      <dgm:prSet/>
      <dgm:spPr/>
      <dgm:t>
        <a:bodyPr/>
        <a:lstStyle/>
        <a:p>
          <a:endParaRPr lang="de-DE" sz="2400"/>
        </a:p>
      </dgm:t>
    </dgm:pt>
    <dgm:pt modelId="{E399C9D2-7313-C045-8758-7D430848D25A}">
      <dgm:prSet phldrT="[Text]" custT="1"/>
      <dgm:spPr>
        <a:solidFill>
          <a:srgbClr val="A9D18F"/>
        </a:solidFill>
      </dgm:spPr>
      <dgm:t>
        <a:bodyPr/>
        <a:lstStyle/>
        <a:p>
          <a:pPr algn="l"/>
          <a:endParaRPr lang="de-DE" sz="1200">
            <a:solidFill>
              <a:schemeClr val="bg1"/>
            </a:solidFill>
          </a:endParaRPr>
        </a:p>
      </dgm:t>
    </dgm:pt>
    <dgm:pt modelId="{07230C23-52F3-4B42-BF02-F36E9DBA61B2}" type="parTrans" cxnId="{827783F3-3440-2B47-962D-631563013743}">
      <dgm:prSet/>
      <dgm:spPr/>
      <dgm:t>
        <a:bodyPr/>
        <a:lstStyle/>
        <a:p>
          <a:endParaRPr lang="de-DE" sz="2400"/>
        </a:p>
      </dgm:t>
    </dgm:pt>
    <dgm:pt modelId="{0E8E3926-F89B-0045-AB35-1EDB32218280}" type="sibTrans" cxnId="{827783F3-3440-2B47-962D-631563013743}">
      <dgm:prSet/>
      <dgm:spPr/>
      <dgm:t>
        <a:bodyPr/>
        <a:lstStyle/>
        <a:p>
          <a:endParaRPr lang="de-DE" sz="2400"/>
        </a:p>
      </dgm:t>
    </dgm:pt>
    <dgm:pt modelId="{29B1C9DE-D7BC-A448-901E-427E15A8FF56}">
      <dgm:prSet custT="1"/>
      <dgm:spPr>
        <a:solidFill>
          <a:srgbClr val="EA7B2D"/>
        </a:solidFill>
      </dgm:spPr>
      <dgm:t>
        <a:bodyPr/>
        <a:lstStyle/>
        <a:p>
          <a:pPr algn="l"/>
          <a:endParaRPr lang="de-DE" sz="1200">
            <a:solidFill>
              <a:schemeClr val="bg1"/>
            </a:solidFill>
          </a:endParaRPr>
        </a:p>
      </dgm:t>
    </dgm:pt>
    <dgm:pt modelId="{0F0396F1-B1A8-304D-ADD6-69C50F6592A7}" type="parTrans" cxnId="{7FC5E248-BAF4-C64B-B6D7-51C08B31BBE8}">
      <dgm:prSet/>
      <dgm:spPr/>
      <dgm:t>
        <a:bodyPr/>
        <a:lstStyle/>
        <a:p>
          <a:endParaRPr lang="de-DE" sz="2400"/>
        </a:p>
      </dgm:t>
    </dgm:pt>
    <dgm:pt modelId="{930BCCFB-C455-EF44-A17A-3400BAAD914C}" type="sibTrans" cxnId="{7FC5E248-BAF4-C64B-B6D7-51C08B31BBE8}">
      <dgm:prSet/>
      <dgm:spPr/>
      <dgm:t>
        <a:bodyPr/>
        <a:lstStyle/>
        <a:p>
          <a:endParaRPr lang="de-DE" sz="2400"/>
        </a:p>
      </dgm:t>
    </dgm:pt>
    <dgm:pt modelId="{EAC96CE5-5949-6340-958A-0D44B7986538}" type="pres">
      <dgm:prSet presAssocID="{A8FAA7F4-0570-C740-921E-50BED46A538A}" presName="Name0" presStyleCnt="0">
        <dgm:presLayoutVars>
          <dgm:dir/>
          <dgm:animLvl val="lvl"/>
          <dgm:resizeHandles val="exact"/>
        </dgm:presLayoutVars>
      </dgm:prSet>
      <dgm:spPr/>
    </dgm:pt>
    <dgm:pt modelId="{85F7C74D-C1E5-6147-A3B3-571DA5A8FBF8}" type="pres">
      <dgm:prSet presAssocID="{E8AAD31C-8B25-3747-B32A-A4EF63D10731}" presName="Name8" presStyleCnt="0"/>
      <dgm:spPr/>
    </dgm:pt>
    <dgm:pt modelId="{9C64475C-200A-7046-9912-A35D1B6557A0}" type="pres">
      <dgm:prSet presAssocID="{E8AAD31C-8B25-3747-B32A-A4EF63D10731}" presName="level" presStyleLbl="node1" presStyleIdx="0" presStyleCnt="4">
        <dgm:presLayoutVars>
          <dgm:chMax val="1"/>
          <dgm:bulletEnabled val="1"/>
        </dgm:presLayoutVars>
      </dgm:prSet>
      <dgm:spPr/>
    </dgm:pt>
    <dgm:pt modelId="{9D755999-CA2E-D74D-AEC7-0D417C442CCD}" type="pres">
      <dgm:prSet presAssocID="{E8AAD31C-8B25-3747-B32A-A4EF63D1073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6793B8D-1484-2F4C-B168-622F3788BEC7}" type="pres">
      <dgm:prSet presAssocID="{377630C5-9F10-DD45-9EC5-3A2EE5E98863}" presName="Name8" presStyleCnt="0"/>
      <dgm:spPr/>
    </dgm:pt>
    <dgm:pt modelId="{10755C6C-4517-AD42-AC88-14DBB8C0BC26}" type="pres">
      <dgm:prSet presAssocID="{377630C5-9F10-DD45-9EC5-3A2EE5E98863}" presName="level" presStyleLbl="node1" presStyleIdx="1" presStyleCnt="4">
        <dgm:presLayoutVars>
          <dgm:chMax val="1"/>
          <dgm:bulletEnabled val="1"/>
        </dgm:presLayoutVars>
      </dgm:prSet>
      <dgm:spPr/>
    </dgm:pt>
    <dgm:pt modelId="{8DC3D7DA-6B60-E04C-B208-6B699B894A6B}" type="pres">
      <dgm:prSet presAssocID="{377630C5-9F10-DD45-9EC5-3A2EE5E9886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0A32DD3-2E39-754A-A7EA-3A4B5A93CCF9}" type="pres">
      <dgm:prSet presAssocID="{E399C9D2-7313-C045-8758-7D430848D25A}" presName="Name8" presStyleCnt="0"/>
      <dgm:spPr/>
    </dgm:pt>
    <dgm:pt modelId="{24171A61-C034-E945-99C1-50049E7FABD6}" type="pres">
      <dgm:prSet presAssocID="{E399C9D2-7313-C045-8758-7D430848D25A}" presName="level" presStyleLbl="node1" presStyleIdx="2" presStyleCnt="4">
        <dgm:presLayoutVars>
          <dgm:chMax val="1"/>
          <dgm:bulletEnabled val="1"/>
        </dgm:presLayoutVars>
      </dgm:prSet>
      <dgm:spPr/>
    </dgm:pt>
    <dgm:pt modelId="{2AE34E50-E730-D942-B8CB-2E1A07788BF5}" type="pres">
      <dgm:prSet presAssocID="{E399C9D2-7313-C045-8758-7D430848D25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FCA0E79-C3F0-DE49-A644-28EC54F2DAFB}" type="pres">
      <dgm:prSet presAssocID="{29B1C9DE-D7BC-A448-901E-427E15A8FF56}" presName="Name8" presStyleCnt="0"/>
      <dgm:spPr/>
    </dgm:pt>
    <dgm:pt modelId="{4866730E-C756-6744-92FE-1B9A8EC120CE}" type="pres">
      <dgm:prSet presAssocID="{29B1C9DE-D7BC-A448-901E-427E15A8FF56}" presName="level" presStyleLbl="node1" presStyleIdx="3" presStyleCnt="4">
        <dgm:presLayoutVars>
          <dgm:chMax val="1"/>
          <dgm:bulletEnabled val="1"/>
        </dgm:presLayoutVars>
      </dgm:prSet>
      <dgm:spPr/>
    </dgm:pt>
    <dgm:pt modelId="{527C67C5-87F4-1A4F-8D8F-FC5EA654571B}" type="pres">
      <dgm:prSet presAssocID="{29B1C9DE-D7BC-A448-901E-427E15A8FF56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CC3C308-3110-C04C-950F-2D776033CF15}" type="presOf" srcId="{E8AAD31C-8B25-3747-B32A-A4EF63D10731}" destId="{9C64475C-200A-7046-9912-A35D1B6557A0}" srcOrd="0" destOrd="0" presId="urn:microsoft.com/office/officeart/2005/8/layout/pyramid1"/>
    <dgm:cxn modelId="{D008FA2D-EFB5-3444-870F-EC4FDD062F36}" srcId="{A8FAA7F4-0570-C740-921E-50BED46A538A}" destId="{377630C5-9F10-DD45-9EC5-3A2EE5E98863}" srcOrd="1" destOrd="0" parTransId="{FADFE908-F3FF-0140-B6F4-4A548020CF3E}" sibTransId="{7B08F49F-DDA9-0440-A2C9-C83B4122352D}"/>
    <dgm:cxn modelId="{D4B79E39-02F9-B64E-84AF-8101F0281D8D}" srcId="{A8FAA7F4-0570-C740-921E-50BED46A538A}" destId="{E8AAD31C-8B25-3747-B32A-A4EF63D10731}" srcOrd="0" destOrd="0" parTransId="{409D75F7-B51F-C64C-B1E2-4174EF380D3A}" sibTransId="{B2770E04-8511-EC43-A6C4-2943EC00C49D}"/>
    <dgm:cxn modelId="{7FC5E248-BAF4-C64B-B6D7-51C08B31BBE8}" srcId="{A8FAA7F4-0570-C740-921E-50BED46A538A}" destId="{29B1C9DE-D7BC-A448-901E-427E15A8FF56}" srcOrd="3" destOrd="0" parTransId="{0F0396F1-B1A8-304D-ADD6-69C50F6592A7}" sibTransId="{930BCCFB-C455-EF44-A17A-3400BAAD914C}"/>
    <dgm:cxn modelId="{3A360460-B7B5-9747-B45D-283622A4861E}" type="presOf" srcId="{29B1C9DE-D7BC-A448-901E-427E15A8FF56}" destId="{527C67C5-87F4-1A4F-8D8F-FC5EA654571B}" srcOrd="1" destOrd="0" presId="urn:microsoft.com/office/officeart/2005/8/layout/pyramid1"/>
    <dgm:cxn modelId="{1140BCA9-8072-2F4C-AF19-D75B69B20261}" type="presOf" srcId="{E8AAD31C-8B25-3747-B32A-A4EF63D10731}" destId="{9D755999-CA2E-D74D-AEC7-0D417C442CCD}" srcOrd="1" destOrd="0" presId="urn:microsoft.com/office/officeart/2005/8/layout/pyramid1"/>
    <dgm:cxn modelId="{64A1AEBA-2D02-3641-A4C3-26ED2937E1D3}" type="presOf" srcId="{29B1C9DE-D7BC-A448-901E-427E15A8FF56}" destId="{4866730E-C756-6744-92FE-1B9A8EC120CE}" srcOrd="0" destOrd="0" presId="urn:microsoft.com/office/officeart/2005/8/layout/pyramid1"/>
    <dgm:cxn modelId="{756283BE-2698-D94A-B522-88AF59E441AB}" type="presOf" srcId="{E399C9D2-7313-C045-8758-7D430848D25A}" destId="{24171A61-C034-E945-99C1-50049E7FABD6}" srcOrd="0" destOrd="0" presId="urn:microsoft.com/office/officeart/2005/8/layout/pyramid1"/>
    <dgm:cxn modelId="{F97071D2-416A-4C43-AD50-A4C20950C6AB}" type="presOf" srcId="{377630C5-9F10-DD45-9EC5-3A2EE5E98863}" destId="{10755C6C-4517-AD42-AC88-14DBB8C0BC26}" srcOrd="0" destOrd="0" presId="urn:microsoft.com/office/officeart/2005/8/layout/pyramid1"/>
    <dgm:cxn modelId="{36454AE0-7123-FF43-8F3E-3C357225C7F8}" type="presOf" srcId="{377630C5-9F10-DD45-9EC5-3A2EE5E98863}" destId="{8DC3D7DA-6B60-E04C-B208-6B699B894A6B}" srcOrd="1" destOrd="0" presId="urn:microsoft.com/office/officeart/2005/8/layout/pyramid1"/>
    <dgm:cxn modelId="{46446BF1-278E-2641-95BB-9E799BB66904}" type="presOf" srcId="{E399C9D2-7313-C045-8758-7D430848D25A}" destId="{2AE34E50-E730-D942-B8CB-2E1A07788BF5}" srcOrd="1" destOrd="0" presId="urn:microsoft.com/office/officeart/2005/8/layout/pyramid1"/>
    <dgm:cxn modelId="{827783F3-3440-2B47-962D-631563013743}" srcId="{A8FAA7F4-0570-C740-921E-50BED46A538A}" destId="{E399C9D2-7313-C045-8758-7D430848D25A}" srcOrd="2" destOrd="0" parTransId="{07230C23-52F3-4B42-BF02-F36E9DBA61B2}" sibTransId="{0E8E3926-F89B-0045-AB35-1EDB32218280}"/>
    <dgm:cxn modelId="{69F7E2F6-90CA-8040-A377-12D506FD38E6}" type="presOf" srcId="{A8FAA7F4-0570-C740-921E-50BED46A538A}" destId="{EAC96CE5-5949-6340-958A-0D44B7986538}" srcOrd="0" destOrd="0" presId="urn:microsoft.com/office/officeart/2005/8/layout/pyramid1"/>
    <dgm:cxn modelId="{9DCAC851-66D1-F244-A54D-D9509C6F7D62}" type="presParOf" srcId="{EAC96CE5-5949-6340-958A-0D44B7986538}" destId="{85F7C74D-C1E5-6147-A3B3-571DA5A8FBF8}" srcOrd="0" destOrd="0" presId="urn:microsoft.com/office/officeart/2005/8/layout/pyramid1"/>
    <dgm:cxn modelId="{C7F06808-31AF-3E4F-B006-DD13EFF9508C}" type="presParOf" srcId="{85F7C74D-C1E5-6147-A3B3-571DA5A8FBF8}" destId="{9C64475C-200A-7046-9912-A35D1B6557A0}" srcOrd="0" destOrd="0" presId="urn:microsoft.com/office/officeart/2005/8/layout/pyramid1"/>
    <dgm:cxn modelId="{CDECECAC-6703-FB42-89D1-A4E8F03FEE62}" type="presParOf" srcId="{85F7C74D-C1E5-6147-A3B3-571DA5A8FBF8}" destId="{9D755999-CA2E-D74D-AEC7-0D417C442CCD}" srcOrd="1" destOrd="0" presId="urn:microsoft.com/office/officeart/2005/8/layout/pyramid1"/>
    <dgm:cxn modelId="{74529473-E8D5-994E-87E4-96A104E51898}" type="presParOf" srcId="{EAC96CE5-5949-6340-958A-0D44B7986538}" destId="{56793B8D-1484-2F4C-B168-622F3788BEC7}" srcOrd="1" destOrd="0" presId="urn:microsoft.com/office/officeart/2005/8/layout/pyramid1"/>
    <dgm:cxn modelId="{B7B70991-AEFB-0945-80C5-2CCBEC645B0C}" type="presParOf" srcId="{56793B8D-1484-2F4C-B168-622F3788BEC7}" destId="{10755C6C-4517-AD42-AC88-14DBB8C0BC26}" srcOrd="0" destOrd="0" presId="urn:microsoft.com/office/officeart/2005/8/layout/pyramid1"/>
    <dgm:cxn modelId="{C6CF7034-4221-9845-94B1-5519303D0D58}" type="presParOf" srcId="{56793B8D-1484-2F4C-B168-622F3788BEC7}" destId="{8DC3D7DA-6B60-E04C-B208-6B699B894A6B}" srcOrd="1" destOrd="0" presId="urn:microsoft.com/office/officeart/2005/8/layout/pyramid1"/>
    <dgm:cxn modelId="{61200785-5A06-4B48-BE0D-7472F0099112}" type="presParOf" srcId="{EAC96CE5-5949-6340-958A-0D44B7986538}" destId="{E0A32DD3-2E39-754A-A7EA-3A4B5A93CCF9}" srcOrd="2" destOrd="0" presId="urn:microsoft.com/office/officeart/2005/8/layout/pyramid1"/>
    <dgm:cxn modelId="{C8BB7F80-9B7D-924E-AC19-E9B29538F390}" type="presParOf" srcId="{E0A32DD3-2E39-754A-A7EA-3A4B5A93CCF9}" destId="{24171A61-C034-E945-99C1-50049E7FABD6}" srcOrd="0" destOrd="0" presId="urn:microsoft.com/office/officeart/2005/8/layout/pyramid1"/>
    <dgm:cxn modelId="{761CBC24-72FB-884D-A489-E3306ABFB478}" type="presParOf" srcId="{E0A32DD3-2E39-754A-A7EA-3A4B5A93CCF9}" destId="{2AE34E50-E730-D942-B8CB-2E1A07788BF5}" srcOrd="1" destOrd="0" presId="urn:microsoft.com/office/officeart/2005/8/layout/pyramid1"/>
    <dgm:cxn modelId="{395642E1-A4FA-FB41-A198-B93453462BFF}" type="presParOf" srcId="{EAC96CE5-5949-6340-958A-0D44B7986538}" destId="{BFCA0E79-C3F0-DE49-A644-28EC54F2DAFB}" srcOrd="3" destOrd="0" presId="urn:microsoft.com/office/officeart/2005/8/layout/pyramid1"/>
    <dgm:cxn modelId="{C8988554-B334-304F-B897-BB872821263D}" type="presParOf" srcId="{BFCA0E79-C3F0-DE49-A644-28EC54F2DAFB}" destId="{4866730E-C756-6744-92FE-1B9A8EC120CE}" srcOrd="0" destOrd="0" presId="urn:microsoft.com/office/officeart/2005/8/layout/pyramid1"/>
    <dgm:cxn modelId="{8E5E5957-103A-104B-98D8-131E15A8BF41}" type="presParOf" srcId="{BFCA0E79-C3F0-DE49-A644-28EC54F2DAFB}" destId="{527C67C5-87F4-1A4F-8D8F-FC5EA654571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FAA7F4-0570-C740-921E-50BED46A538A}" type="doc">
      <dgm:prSet loTypeId="urn:microsoft.com/office/officeart/2005/8/layout/pyramid1" loCatId="" qsTypeId="urn:microsoft.com/office/officeart/2005/8/quickstyle/simple1" qsCatId="simple" csTypeId="urn:microsoft.com/office/officeart/2005/8/colors/accent1_2" csCatId="accent1" phldr="1"/>
      <dgm:spPr/>
    </dgm:pt>
    <dgm:pt modelId="{E8AAD31C-8B25-3747-B32A-A4EF63D10731}">
      <dgm:prSet phldrT="[Text]" custT="1"/>
      <dgm:spPr>
        <a:solidFill>
          <a:srgbClr val="4773C9"/>
        </a:solidFill>
      </dgm:spPr>
      <dgm:t>
        <a:bodyPr/>
        <a:lstStyle/>
        <a:p>
          <a:endParaRPr lang="de-DE" sz="2000"/>
        </a:p>
        <a:p>
          <a:endParaRPr lang="de-DE" sz="1200">
            <a:solidFill>
              <a:schemeClr val="bg1"/>
            </a:solidFill>
          </a:endParaRPr>
        </a:p>
        <a:p>
          <a:endParaRPr lang="de-DE" sz="1200">
            <a:solidFill>
              <a:schemeClr val="bg1"/>
            </a:solidFill>
          </a:endParaRPr>
        </a:p>
        <a:p>
          <a:endParaRPr lang="de-DE" sz="1200">
            <a:solidFill>
              <a:schemeClr val="bg1"/>
            </a:solidFill>
          </a:endParaRPr>
        </a:p>
        <a:p>
          <a:endParaRPr lang="de-DE" sz="1200">
            <a:solidFill>
              <a:schemeClr val="bg1"/>
            </a:solidFill>
          </a:endParaRPr>
        </a:p>
      </dgm:t>
    </dgm:pt>
    <dgm:pt modelId="{409D75F7-B51F-C64C-B1E2-4174EF380D3A}" type="parTrans" cxnId="{D4B79E39-02F9-B64E-84AF-8101F0281D8D}">
      <dgm:prSet/>
      <dgm:spPr/>
      <dgm:t>
        <a:bodyPr/>
        <a:lstStyle/>
        <a:p>
          <a:endParaRPr lang="de-DE" sz="2400"/>
        </a:p>
      </dgm:t>
    </dgm:pt>
    <dgm:pt modelId="{B2770E04-8511-EC43-A6C4-2943EC00C49D}" type="sibTrans" cxnId="{D4B79E39-02F9-B64E-84AF-8101F0281D8D}">
      <dgm:prSet/>
      <dgm:spPr/>
      <dgm:t>
        <a:bodyPr/>
        <a:lstStyle/>
        <a:p>
          <a:endParaRPr lang="de-DE" sz="2400"/>
        </a:p>
      </dgm:t>
    </dgm:pt>
    <dgm:pt modelId="{377630C5-9F10-DD45-9EC5-3A2EE5E98863}">
      <dgm:prSet phldrT="[Text]" custT="1"/>
      <dgm:spPr>
        <a:solidFill>
          <a:srgbClr val="507E31"/>
        </a:solidFill>
      </dgm:spPr>
      <dgm:t>
        <a:bodyPr/>
        <a:lstStyle/>
        <a:p>
          <a:pPr algn="l"/>
          <a:endParaRPr lang="de-DE" sz="1200">
            <a:solidFill>
              <a:schemeClr val="bg1"/>
            </a:solidFill>
          </a:endParaRPr>
        </a:p>
        <a:p>
          <a:pPr algn="l"/>
          <a:endParaRPr lang="de-DE" sz="1200">
            <a:solidFill>
              <a:schemeClr val="bg1"/>
            </a:solidFill>
          </a:endParaRPr>
        </a:p>
        <a:p>
          <a:pPr algn="l"/>
          <a:endParaRPr lang="de-DE" sz="1200">
            <a:solidFill>
              <a:schemeClr val="bg1"/>
            </a:solidFill>
          </a:endParaRPr>
        </a:p>
        <a:p>
          <a:pPr algn="l"/>
          <a:endParaRPr lang="de-DE" sz="1200">
            <a:solidFill>
              <a:schemeClr val="bg1"/>
            </a:solidFill>
          </a:endParaRPr>
        </a:p>
      </dgm:t>
    </dgm:pt>
    <dgm:pt modelId="{FADFE908-F3FF-0140-B6F4-4A548020CF3E}" type="parTrans" cxnId="{D008FA2D-EFB5-3444-870F-EC4FDD062F36}">
      <dgm:prSet/>
      <dgm:spPr/>
      <dgm:t>
        <a:bodyPr/>
        <a:lstStyle/>
        <a:p>
          <a:endParaRPr lang="de-DE" sz="2400"/>
        </a:p>
      </dgm:t>
    </dgm:pt>
    <dgm:pt modelId="{7B08F49F-DDA9-0440-A2C9-C83B4122352D}" type="sibTrans" cxnId="{D008FA2D-EFB5-3444-870F-EC4FDD062F36}">
      <dgm:prSet/>
      <dgm:spPr/>
      <dgm:t>
        <a:bodyPr/>
        <a:lstStyle/>
        <a:p>
          <a:endParaRPr lang="de-DE" sz="2400"/>
        </a:p>
      </dgm:t>
    </dgm:pt>
    <dgm:pt modelId="{E399C9D2-7313-C045-8758-7D430848D25A}">
      <dgm:prSet phldrT="[Text]" custT="1"/>
      <dgm:spPr>
        <a:solidFill>
          <a:srgbClr val="A9D18F"/>
        </a:solidFill>
      </dgm:spPr>
      <dgm:t>
        <a:bodyPr/>
        <a:lstStyle/>
        <a:p>
          <a:pPr algn="l"/>
          <a:endParaRPr lang="de-DE" sz="1200">
            <a:solidFill>
              <a:schemeClr val="bg1"/>
            </a:solidFill>
          </a:endParaRPr>
        </a:p>
      </dgm:t>
    </dgm:pt>
    <dgm:pt modelId="{07230C23-52F3-4B42-BF02-F36E9DBA61B2}" type="parTrans" cxnId="{827783F3-3440-2B47-962D-631563013743}">
      <dgm:prSet/>
      <dgm:spPr/>
      <dgm:t>
        <a:bodyPr/>
        <a:lstStyle/>
        <a:p>
          <a:endParaRPr lang="de-DE" sz="2400"/>
        </a:p>
      </dgm:t>
    </dgm:pt>
    <dgm:pt modelId="{0E8E3926-F89B-0045-AB35-1EDB32218280}" type="sibTrans" cxnId="{827783F3-3440-2B47-962D-631563013743}">
      <dgm:prSet/>
      <dgm:spPr/>
      <dgm:t>
        <a:bodyPr/>
        <a:lstStyle/>
        <a:p>
          <a:endParaRPr lang="de-DE" sz="2400"/>
        </a:p>
      </dgm:t>
    </dgm:pt>
    <dgm:pt modelId="{29B1C9DE-D7BC-A448-901E-427E15A8FF56}">
      <dgm:prSet custT="1"/>
      <dgm:spPr>
        <a:solidFill>
          <a:srgbClr val="EA7B2D"/>
        </a:solidFill>
      </dgm:spPr>
      <dgm:t>
        <a:bodyPr/>
        <a:lstStyle/>
        <a:p>
          <a:pPr algn="l"/>
          <a:endParaRPr lang="de-DE" sz="1200">
            <a:solidFill>
              <a:schemeClr val="bg1"/>
            </a:solidFill>
          </a:endParaRPr>
        </a:p>
      </dgm:t>
    </dgm:pt>
    <dgm:pt modelId="{0F0396F1-B1A8-304D-ADD6-69C50F6592A7}" type="parTrans" cxnId="{7FC5E248-BAF4-C64B-B6D7-51C08B31BBE8}">
      <dgm:prSet/>
      <dgm:spPr/>
      <dgm:t>
        <a:bodyPr/>
        <a:lstStyle/>
        <a:p>
          <a:endParaRPr lang="de-DE" sz="2400"/>
        </a:p>
      </dgm:t>
    </dgm:pt>
    <dgm:pt modelId="{930BCCFB-C455-EF44-A17A-3400BAAD914C}" type="sibTrans" cxnId="{7FC5E248-BAF4-C64B-B6D7-51C08B31BBE8}">
      <dgm:prSet/>
      <dgm:spPr/>
      <dgm:t>
        <a:bodyPr/>
        <a:lstStyle/>
        <a:p>
          <a:endParaRPr lang="de-DE" sz="2400"/>
        </a:p>
      </dgm:t>
    </dgm:pt>
    <dgm:pt modelId="{EAC96CE5-5949-6340-958A-0D44B7986538}" type="pres">
      <dgm:prSet presAssocID="{A8FAA7F4-0570-C740-921E-50BED46A538A}" presName="Name0" presStyleCnt="0">
        <dgm:presLayoutVars>
          <dgm:dir/>
          <dgm:animLvl val="lvl"/>
          <dgm:resizeHandles val="exact"/>
        </dgm:presLayoutVars>
      </dgm:prSet>
      <dgm:spPr/>
    </dgm:pt>
    <dgm:pt modelId="{85F7C74D-C1E5-6147-A3B3-571DA5A8FBF8}" type="pres">
      <dgm:prSet presAssocID="{E8AAD31C-8B25-3747-B32A-A4EF63D10731}" presName="Name8" presStyleCnt="0"/>
      <dgm:spPr/>
    </dgm:pt>
    <dgm:pt modelId="{9C64475C-200A-7046-9912-A35D1B6557A0}" type="pres">
      <dgm:prSet presAssocID="{E8AAD31C-8B25-3747-B32A-A4EF63D10731}" presName="level" presStyleLbl="node1" presStyleIdx="0" presStyleCnt="4">
        <dgm:presLayoutVars>
          <dgm:chMax val="1"/>
          <dgm:bulletEnabled val="1"/>
        </dgm:presLayoutVars>
      </dgm:prSet>
      <dgm:spPr/>
    </dgm:pt>
    <dgm:pt modelId="{9D755999-CA2E-D74D-AEC7-0D417C442CCD}" type="pres">
      <dgm:prSet presAssocID="{E8AAD31C-8B25-3747-B32A-A4EF63D1073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6793B8D-1484-2F4C-B168-622F3788BEC7}" type="pres">
      <dgm:prSet presAssocID="{377630C5-9F10-DD45-9EC5-3A2EE5E98863}" presName="Name8" presStyleCnt="0"/>
      <dgm:spPr/>
    </dgm:pt>
    <dgm:pt modelId="{10755C6C-4517-AD42-AC88-14DBB8C0BC26}" type="pres">
      <dgm:prSet presAssocID="{377630C5-9F10-DD45-9EC5-3A2EE5E98863}" presName="level" presStyleLbl="node1" presStyleIdx="1" presStyleCnt="4">
        <dgm:presLayoutVars>
          <dgm:chMax val="1"/>
          <dgm:bulletEnabled val="1"/>
        </dgm:presLayoutVars>
      </dgm:prSet>
      <dgm:spPr/>
    </dgm:pt>
    <dgm:pt modelId="{8DC3D7DA-6B60-E04C-B208-6B699B894A6B}" type="pres">
      <dgm:prSet presAssocID="{377630C5-9F10-DD45-9EC5-3A2EE5E9886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0A32DD3-2E39-754A-A7EA-3A4B5A93CCF9}" type="pres">
      <dgm:prSet presAssocID="{E399C9D2-7313-C045-8758-7D430848D25A}" presName="Name8" presStyleCnt="0"/>
      <dgm:spPr/>
    </dgm:pt>
    <dgm:pt modelId="{24171A61-C034-E945-99C1-50049E7FABD6}" type="pres">
      <dgm:prSet presAssocID="{E399C9D2-7313-C045-8758-7D430848D25A}" presName="level" presStyleLbl="node1" presStyleIdx="2" presStyleCnt="4">
        <dgm:presLayoutVars>
          <dgm:chMax val="1"/>
          <dgm:bulletEnabled val="1"/>
        </dgm:presLayoutVars>
      </dgm:prSet>
      <dgm:spPr/>
    </dgm:pt>
    <dgm:pt modelId="{2AE34E50-E730-D942-B8CB-2E1A07788BF5}" type="pres">
      <dgm:prSet presAssocID="{E399C9D2-7313-C045-8758-7D430848D25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FCA0E79-C3F0-DE49-A644-28EC54F2DAFB}" type="pres">
      <dgm:prSet presAssocID="{29B1C9DE-D7BC-A448-901E-427E15A8FF56}" presName="Name8" presStyleCnt="0"/>
      <dgm:spPr/>
    </dgm:pt>
    <dgm:pt modelId="{4866730E-C756-6744-92FE-1B9A8EC120CE}" type="pres">
      <dgm:prSet presAssocID="{29B1C9DE-D7BC-A448-901E-427E15A8FF56}" presName="level" presStyleLbl="node1" presStyleIdx="3" presStyleCnt="4">
        <dgm:presLayoutVars>
          <dgm:chMax val="1"/>
          <dgm:bulletEnabled val="1"/>
        </dgm:presLayoutVars>
      </dgm:prSet>
      <dgm:spPr/>
    </dgm:pt>
    <dgm:pt modelId="{527C67C5-87F4-1A4F-8D8F-FC5EA654571B}" type="pres">
      <dgm:prSet presAssocID="{29B1C9DE-D7BC-A448-901E-427E15A8FF56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CC3C308-3110-C04C-950F-2D776033CF15}" type="presOf" srcId="{E8AAD31C-8B25-3747-B32A-A4EF63D10731}" destId="{9C64475C-200A-7046-9912-A35D1B6557A0}" srcOrd="0" destOrd="0" presId="urn:microsoft.com/office/officeart/2005/8/layout/pyramid1"/>
    <dgm:cxn modelId="{D008FA2D-EFB5-3444-870F-EC4FDD062F36}" srcId="{A8FAA7F4-0570-C740-921E-50BED46A538A}" destId="{377630C5-9F10-DD45-9EC5-3A2EE5E98863}" srcOrd="1" destOrd="0" parTransId="{FADFE908-F3FF-0140-B6F4-4A548020CF3E}" sibTransId="{7B08F49F-DDA9-0440-A2C9-C83B4122352D}"/>
    <dgm:cxn modelId="{D4B79E39-02F9-B64E-84AF-8101F0281D8D}" srcId="{A8FAA7F4-0570-C740-921E-50BED46A538A}" destId="{E8AAD31C-8B25-3747-B32A-A4EF63D10731}" srcOrd="0" destOrd="0" parTransId="{409D75F7-B51F-C64C-B1E2-4174EF380D3A}" sibTransId="{B2770E04-8511-EC43-A6C4-2943EC00C49D}"/>
    <dgm:cxn modelId="{7FC5E248-BAF4-C64B-B6D7-51C08B31BBE8}" srcId="{A8FAA7F4-0570-C740-921E-50BED46A538A}" destId="{29B1C9DE-D7BC-A448-901E-427E15A8FF56}" srcOrd="3" destOrd="0" parTransId="{0F0396F1-B1A8-304D-ADD6-69C50F6592A7}" sibTransId="{930BCCFB-C455-EF44-A17A-3400BAAD914C}"/>
    <dgm:cxn modelId="{3A360460-B7B5-9747-B45D-283622A4861E}" type="presOf" srcId="{29B1C9DE-D7BC-A448-901E-427E15A8FF56}" destId="{527C67C5-87F4-1A4F-8D8F-FC5EA654571B}" srcOrd="1" destOrd="0" presId="urn:microsoft.com/office/officeart/2005/8/layout/pyramid1"/>
    <dgm:cxn modelId="{1140BCA9-8072-2F4C-AF19-D75B69B20261}" type="presOf" srcId="{E8AAD31C-8B25-3747-B32A-A4EF63D10731}" destId="{9D755999-CA2E-D74D-AEC7-0D417C442CCD}" srcOrd="1" destOrd="0" presId="urn:microsoft.com/office/officeart/2005/8/layout/pyramid1"/>
    <dgm:cxn modelId="{64A1AEBA-2D02-3641-A4C3-26ED2937E1D3}" type="presOf" srcId="{29B1C9DE-D7BC-A448-901E-427E15A8FF56}" destId="{4866730E-C756-6744-92FE-1B9A8EC120CE}" srcOrd="0" destOrd="0" presId="urn:microsoft.com/office/officeart/2005/8/layout/pyramid1"/>
    <dgm:cxn modelId="{756283BE-2698-D94A-B522-88AF59E441AB}" type="presOf" srcId="{E399C9D2-7313-C045-8758-7D430848D25A}" destId="{24171A61-C034-E945-99C1-50049E7FABD6}" srcOrd="0" destOrd="0" presId="urn:microsoft.com/office/officeart/2005/8/layout/pyramid1"/>
    <dgm:cxn modelId="{F97071D2-416A-4C43-AD50-A4C20950C6AB}" type="presOf" srcId="{377630C5-9F10-DD45-9EC5-3A2EE5E98863}" destId="{10755C6C-4517-AD42-AC88-14DBB8C0BC26}" srcOrd="0" destOrd="0" presId="urn:microsoft.com/office/officeart/2005/8/layout/pyramid1"/>
    <dgm:cxn modelId="{36454AE0-7123-FF43-8F3E-3C357225C7F8}" type="presOf" srcId="{377630C5-9F10-DD45-9EC5-3A2EE5E98863}" destId="{8DC3D7DA-6B60-E04C-B208-6B699B894A6B}" srcOrd="1" destOrd="0" presId="urn:microsoft.com/office/officeart/2005/8/layout/pyramid1"/>
    <dgm:cxn modelId="{46446BF1-278E-2641-95BB-9E799BB66904}" type="presOf" srcId="{E399C9D2-7313-C045-8758-7D430848D25A}" destId="{2AE34E50-E730-D942-B8CB-2E1A07788BF5}" srcOrd="1" destOrd="0" presId="urn:microsoft.com/office/officeart/2005/8/layout/pyramid1"/>
    <dgm:cxn modelId="{827783F3-3440-2B47-962D-631563013743}" srcId="{A8FAA7F4-0570-C740-921E-50BED46A538A}" destId="{E399C9D2-7313-C045-8758-7D430848D25A}" srcOrd="2" destOrd="0" parTransId="{07230C23-52F3-4B42-BF02-F36E9DBA61B2}" sibTransId="{0E8E3926-F89B-0045-AB35-1EDB32218280}"/>
    <dgm:cxn modelId="{69F7E2F6-90CA-8040-A377-12D506FD38E6}" type="presOf" srcId="{A8FAA7F4-0570-C740-921E-50BED46A538A}" destId="{EAC96CE5-5949-6340-958A-0D44B7986538}" srcOrd="0" destOrd="0" presId="urn:microsoft.com/office/officeart/2005/8/layout/pyramid1"/>
    <dgm:cxn modelId="{9DCAC851-66D1-F244-A54D-D9509C6F7D62}" type="presParOf" srcId="{EAC96CE5-5949-6340-958A-0D44B7986538}" destId="{85F7C74D-C1E5-6147-A3B3-571DA5A8FBF8}" srcOrd="0" destOrd="0" presId="urn:microsoft.com/office/officeart/2005/8/layout/pyramid1"/>
    <dgm:cxn modelId="{C7F06808-31AF-3E4F-B006-DD13EFF9508C}" type="presParOf" srcId="{85F7C74D-C1E5-6147-A3B3-571DA5A8FBF8}" destId="{9C64475C-200A-7046-9912-A35D1B6557A0}" srcOrd="0" destOrd="0" presId="urn:microsoft.com/office/officeart/2005/8/layout/pyramid1"/>
    <dgm:cxn modelId="{CDECECAC-6703-FB42-89D1-A4E8F03FEE62}" type="presParOf" srcId="{85F7C74D-C1E5-6147-A3B3-571DA5A8FBF8}" destId="{9D755999-CA2E-D74D-AEC7-0D417C442CCD}" srcOrd="1" destOrd="0" presId="urn:microsoft.com/office/officeart/2005/8/layout/pyramid1"/>
    <dgm:cxn modelId="{74529473-E8D5-994E-87E4-96A104E51898}" type="presParOf" srcId="{EAC96CE5-5949-6340-958A-0D44B7986538}" destId="{56793B8D-1484-2F4C-B168-622F3788BEC7}" srcOrd="1" destOrd="0" presId="urn:microsoft.com/office/officeart/2005/8/layout/pyramid1"/>
    <dgm:cxn modelId="{B7B70991-AEFB-0945-80C5-2CCBEC645B0C}" type="presParOf" srcId="{56793B8D-1484-2F4C-B168-622F3788BEC7}" destId="{10755C6C-4517-AD42-AC88-14DBB8C0BC26}" srcOrd="0" destOrd="0" presId="urn:microsoft.com/office/officeart/2005/8/layout/pyramid1"/>
    <dgm:cxn modelId="{C6CF7034-4221-9845-94B1-5519303D0D58}" type="presParOf" srcId="{56793B8D-1484-2F4C-B168-622F3788BEC7}" destId="{8DC3D7DA-6B60-E04C-B208-6B699B894A6B}" srcOrd="1" destOrd="0" presId="urn:microsoft.com/office/officeart/2005/8/layout/pyramid1"/>
    <dgm:cxn modelId="{61200785-5A06-4B48-BE0D-7472F0099112}" type="presParOf" srcId="{EAC96CE5-5949-6340-958A-0D44B7986538}" destId="{E0A32DD3-2E39-754A-A7EA-3A4B5A93CCF9}" srcOrd="2" destOrd="0" presId="urn:microsoft.com/office/officeart/2005/8/layout/pyramid1"/>
    <dgm:cxn modelId="{C8BB7F80-9B7D-924E-AC19-E9B29538F390}" type="presParOf" srcId="{E0A32DD3-2E39-754A-A7EA-3A4B5A93CCF9}" destId="{24171A61-C034-E945-99C1-50049E7FABD6}" srcOrd="0" destOrd="0" presId="urn:microsoft.com/office/officeart/2005/8/layout/pyramid1"/>
    <dgm:cxn modelId="{761CBC24-72FB-884D-A489-E3306ABFB478}" type="presParOf" srcId="{E0A32DD3-2E39-754A-A7EA-3A4B5A93CCF9}" destId="{2AE34E50-E730-D942-B8CB-2E1A07788BF5}" srcOrd="1" destOrd="0" presId="urn:microsoft.com/office/officeart/2005/8/layout/pyramid1"/>
    <dgm:cxn modelId="{395642E1-A4FA-FB41-A198-B93453462BFF}" type="presParOf" srcId="{EAC96CE5-5949-6340-958A-0D44B7986538}" destId="{BFCA0E79-C3F0-DE49-A644-28EC54F2DAFB}" srcOrd="3" destOrd="0" presId="urn:microsoft.com/office/officeart/2005/8/layout/pyramid1"/>
    <dgm:cxn modelId="{C8988554-B334-304F-B897-BB872821263D}" type="presParOf" srcId="{BFCA0E79-C3F0-DE49-A644-28EC54F2DAFB}" destId="{4866730E-C756-6744-92FE-1B9A8EC120CE}" srcOrd="0" destOrd="0" presId="urn:microsoft.com/office/officeart/2005/8/layout/pyramid1"/>
    <dgm:cxn modelId="{8E5E5957-103A-104B-98D8-131E15A8BF41}" type="presParOf" srcId="{BFCA0E79-C3F0-DE49-A644-28EC54F2DAFB}" destId="{527C67C5-87F4-1A4F-8D8F-FC5EA654571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CB6CAF-44F1-A549-98A4-E54EC8A6C351}">
      <dsp:nvSpPr>
        <dsp:cNvPr id="0" name=""/>
        <dsp:cNvSpPr/>
      </dsp:nvSpPr>
      <dsp:spPr>
        <a:xfrm>
          <a:off x="142512" y="79053"/>
          <a:ext cx="3515310" cy="3515310"/>
        </a:xfrm>
        <a:prstGeom prst="ellipse">
          <a:avLst/>
        </a:prstGeom>
        <a:gradFill>
          <a:gsLst>
            <a:gs pos="55000">
              <a:srgbClr val="395E4F">
                <a:alpha val="6000"/>
              </a:srgbClr>
            </a:gs>
            <a:gs pos="0">
              <a:srgbClr val="BC7A25"/>
            </a:gs>
            <a:gs pos="100000">
              <a:srgbClr val="024152"/>
            </a:gs>
          </a:gsLst>
          <a:lin ang="9600000" scaled="0"/>
        </a:gradFill>
        <a:ln w="6350" cap="flat" cmpd="sng" algn="ctr">
          <a:solidFill>
            <a:srgbClr val="548D9E"/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2000" tIns="36000" rIns="0" bIns="45720" numCol="1" spcCol="1270" rtlCol="0" anchor="t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None/>
            <a:tabLst/>
            <a:defRPr/>
          </a:pPr>
          <a:endParaRPr lang="de-DE" sz="1200" b="1" kern="1200">
            <a:solidFill>
              <a:srgbClr val="FFFFFF"/>
            </a:solidFill>
            <a:latin typeface="BMWGroupTN Condensed"/>
            <a:ea typeface="+mn-ea"/>
            <a:cs typeface="+mn-cs"/>
          </a:endParaRPr>
        </a:p>
      </dsp:txBody>
      <dsp:txXfrm>
        <a:off x="930214" y="886976"/>
        <a:ext cx="1433195" cy="1899465"/>
      </dsp:txXfrm>
    </dsp:sp>
    <dsp:sp modelId="{4AB59334-3C6A-8A42-9344-C152A6FEAD6F}">
      <dsp:nvSpPr>
        <dsp:cNvPr id="0" name=""/>
        <dsp:cNvSpPr/>
      </dsp:nvSpPr>
      <dsp:spPr>
        <a:xfrm>
          <a:off x="1813693" y="47064"/>
          <a:ext cx="3515310" cy="3515310"/>
        </a:xfrm>
        <a:prstGeom prst="ellipse">
          <a:avLst/>
        </a:prstGeom>
        <a:gradFill>
          <a:gsLst>
            <a:gs pos="53400">
              <a:srgbClr val="395E4F">
                <a:alpha val="6000"/>
              </a:srgbClr>
            </a:gs>
            <a:gs pos="0">
              <a:srgbClr val="7030A0"/>
            </a:gs>
            <a:gs pos="100000">
              <a:srgbClr val="024152"/>
            </a:gs>
          </a:gsLst>
          <a:lin ang="9600000" scaled="0"/>
        </a:gradFill>
        <a:ln w="6350" cap="flat" cmpd="sng" algn="ctr">
          <a:solidFill>
            <a:srgbClr val="548D9E"/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2000" tIns="36000" rIns="0" bIns="0" numCol="1" spcCol="1270" rtlCol="0" anchor="t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None/>
            <a:tabLst/>
            <a:defRPr/>
          </a:pPr>
          <a:endParaRPr kumimoji="0" lang="de-DE" sz="1200" b="1" i="0" u="sng" strike="noStrike" kern="1200" cap="none" spc="0" normalizeH="0" baseline="0">
            <a:ln>
              <a:noFill/>
            </a:ln>
            <a:solidFill>
              <a:srgbClr val="FFFFFF">
                <a:lumMod val="95000"/>
              </a:srgbClr>
            </a:solidFill>
            <a:effectLst/>
            <a:uLnTx/>
            <a:uFillTx/>
            <a:latin typeface="BMWGroupTN Condensed"/>
            <a:ea typeface="+mn-ea"/>
            <a:cs typeface="+mn-cs"/>
          </a:endParaRPr>
        </a:p>
      </dsp:txBody>
      <dsp:txXfrm>
        <a:off x="3108106" y="854987"/>
        <a:ext cx="1433195" cy="18994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64475C-200A-7046-9912-A35D1B6557A0}">
      <dsp:nvSpPr>
        <dsp:cNvPr id="0" name=""/>
        <dsp:cNvSpPr/>
      </dsp:nvSpPr>
      <dsp:spPr>
        <a:xfrm>
          <a:off x="993452" y="0"/>
          <a:ext cx="662301" cy="1196255"/>
        </a:xfrm>
        <a:prstGeom prst="trapezoid">
          <a:avLst>
            <a:gd name="adj" fmla="val 50000"/>
          </a:avLst>
        </a:prstGeom>
        <a:solidFill>
          <a:srgbClr val="4773C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</dsp:txBody>
      <dsp:txXfrm>
        <a:off x="993452" y="0"/>
        <a:ext cx="662301" cy="1196255"/>
      </dsp:txXfrm>
    </dsp:sp>
    <dsp:sp modelId="{10755C6C-4517-AD42-AC88-14DBB8C0BC26}">
      <dsp:nvSpPr>
        <dsp:cNvPr id="0" name=""/>
        <dsp:cNvSpPr/>
      </dsp:nvSpPr>
      <dsp:spPr>
        <a:xfrm>
          <a:off x="662301" y="1196255"/>
          <a:ext cx="1324603" cy="1196255"/>
        </a:xfrm>
        <a:prstGeom prst="trapezoid">
          <a:avLst>
            <a:gd name="adj" fmla="val 27682"/>
          </a:avLst>
        </a:prstGeom>
        <a:solidFill>
          <a:srgbClr val="507E3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</dsp:txBody>
      <dsp:txXfrm>
        <a:off x="894107" y="1196255"/>
        <a:ext cx="860992" cy="1196255"/>
      </dsp:txXfrm>
    </dsp:sp>
    <dsp:sp modelId="{24171A61-C034-E945-99C1-50049E7FABD6}">
      <dsp:nvSpPr>
        <dsp:cNvPr id="0" name=""/>
        <dsp:cNvSpPr/>
      </dsp:nvSpPr>
      <dsp:spPr>
        <a:xfrm>
          <a:off x="331150" y="2392510"/>
          <a:ext cx="1986905" cy="1196255"/>
        </a:xfrm>
        <a:prstGeom prst="trapezoid">
          <a:avLst>
            <a:gd name="adj" fmla="val 27682"/>
          </a:avLst>
        </a:prstGeom>
        <a:solidFill>
          <a:srgbClr val="A9D18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</dsp:txBody>
      <dsp:txXfrm>
        <a:off x="678859" y="2392510"/>
        <a:ext cx="1291488" cy="1196255"/>
      </dsp:txXfrm>
    </dsp:sp>
    <dsp:sp modelId="{4866730E-C756-6744-92FE-1B9A8EC120CE}">
      <dsp:nvSpPr>
        <dsp:cNvPr id="0" name=""/>
        <dsp:cNvSpPr/>
      </dsp:nvSpPr>
      <dsp:spPr>
        <a:xfrm>
          <a:off x="0" y="3588765"/>
          <a:ext cx="2649207" cy="1196255"/>
        </a:xfrm>
        <a:prstGeom prst="trapezoid">
          <a:avLst>
            <a:gd name="adj" fmla="val 27682"/>
          </a:avLst>
        </a:prstGeom>
        <a:solidFill>
          <a:srgbClr val="EA7B2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</dsp:txBody>
      <dsp:txXfrm>
        <a:off x="463611" y="3588765"/>
        <a:ext cx="1721984" cy="11962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64475C-200A-7046-9912-A35D1B6557A0}">
      <dsp:nvSpPr>
        <dsp:cNvPr id="0" name=""/>
        <dsp:cNvSpPr/>
      </dsp:nvSpPr>
      <dsp:spPr>
        <a:xfrm>
          <a:off x="993452" y="0"/>
          <a:ext cx="662301" cy="1196255"/>
        </a:xfrm>
        <a:prstGeom prst="trapezoid">
          <a:avLst>
            <a:gd name="adj" fmla="val 50000"/>
          </a:avLst>
        </a:prstGeom>
        <a:solidFill>
          <a:srgbClr val="4773C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kern="120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</dsp:txBody>
      <dsp:txXfrm>
        <a:off x="993452" y="0"/>
        <a:ext cx="662301" cy="1196255"/>
      </dsp:txXfrm>
    </dsp:sp>
    <dsp:sp modelId="{10755C6C-4517-AD42-AC88-14DBB8C0BC26}">
      <dsp:nvSpPr>
        <dsp:cNvPr id="0" name=""/>
        <dsp:cNvSpPr/>
      </dsp:nvSpPr>
      <dsp:spPr>
        <a:xfrm>
          <a:off x="662301" y="1196255"/>
          <a:ext cx="1324603" cy="1196255"/>
        </a:xfrm>
        <a:prstGeom prst="trapezoid">
          <a:avLst>
            <a:gd name="adj" fmla="val 27682"/>
          </a:avLst>
        </a:prstGeom>
        <a:solidFill>
          <a:srgbClr val="507E3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</dsp:txBody>
      <dsp:txXfrm>
        <a:off x="894107" y="1196255"/>
        <a:ext cx="860992" cy="1196255"/>
      </dsp:txXfrm>
    </dsp:sp>
    <dsp:sp modelId="{24171A61-C034-E945-99C1-50049E7FABD6}">
      <dsp:nvSpPr>
        <dsp:cNvPr id="0" name=""/>
        <dsp:cNvSpPr/>
      </dsp:nvSpPr>
      <dsp:spPr>
        <a:xfrm>
          <a:off x="331150" y="2392510"/>
          <a:ext cx="1986905" cy="1196255"/>
        </a:xfrm>
        <a:prstGeom prst="trapezoid">
          <a:avLst>
            <a:gd name="adj" fmla="val 27682"/>
          </a:avLst>
        </a:prstGeom>
        <a:solidFill>
          <a:srgbClr val="A9D18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</dsp:txBody>
      <dsp:txXfrm>
        <a:off x="678859" y="2392510"/>
        <a:ext cx="1291488" cy="1196255"/>
      </dsp:txXfrm>
    </dsp:sp>
    <dsp:sp modelId="{4866730E-C756-6744-92FE-1B9A8EC120CE}">
      <dsp:nvSpPr>
        <dsp:cNvPr id="0" name=""/>
        <dsp:cNvSpPr/>
      </dsp:nvSpPr>
      <dsp:spPr>
        <a:xfrm>
          <a:off x="0" y="3588765"/>
          <a:ext cx="2649207" cy="1196255"/>
        </a:xfrm>
        <a:prstGeom prst="trapezoid">
          <a:avLst>
            <a:gd name="adj" fmla="val 27682"/>
          </a:avLst>
        </a:prstGeom>
        <a:solidFill>
          <a:srgbClr val="EA7B2D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>
            <a:solidFill>
              <a:schemeClr val="bg1"/>
            </a:solidFill>
          </a:endParaRPr>
        </a:p>
      </dsp:txBody>
      <dsp:txXfrm>
        <a:off x="463611" y="3588765"/>
        <a:ext cx="1721984" cy="1196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 dirty="0"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170FC-8CCC-0402-F641-3428FF63B3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7916F1B-A8F5-0204-AF77-F711603B7F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9C48C62-4FD8-67DD-DA9F-C05EA4E084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AutoNum type="arabicPeriod"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3D4FC00-D135-AFE4-A743-0692501108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B7A2B-9D63-4AB1-9A7A-EE5F3179648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715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A0362-7462-63D7-330B-D3EBDA567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AFCBF8-5A53-A1D4-B527-8DA80E7B67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CB5248-5206-1F5C-E8C3-EB144F4C26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145EB8-7A0C-62FD-F89D-58A47473D8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4109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2831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23F19-8345-A9C1-A0D2-945E9FBB2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F08715-B684-1433-F803-864B205351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749221-845E-EF9C-17BA-F9FA42610D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E5BD54-F54B-DAC3-E26F-E44AEEF7DD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31263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240FC-3147-E157-CFA7-0D2F174A2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5D3E768-9345-22A5-ABB2-1EA37EBEAB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C88AB2F-DEC8-E8A4-A43F-74B7E2B294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/>
              <a:t>First question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“Who is this?” → fast answer (perception, learned).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“Who was his predecessor? Who was the predecessor’s VP?” → slower (logical reasoning).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Emphasize: </a:t>
            </a:r>
            <a:r>
              <a:rPr lang="en-GB" i="1"/>
              <a:t>two types of thinking</a:t>
            </a:r>
            <a:r>
              <a:rPr lang="en-GB"/>
              <a:t>: fast (pattern recognition), slow (inference).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None/>
            </a:pPr>
            <a:r>
              <a:rPr lang="en-DE"/>
              <a:t>👉 </a:t>
            </a:r>
            <a:r>
              <a:rPr lang="en-GB" b="1"/>
              <a:t>Transition:</a:t>
            </a:r>
            <a:endParaRPr lang="en-GB"/>
          </a:p>
          <a:p>
            <a:r>
              <a:rPr lang="en-GB"/>
              <a:t>“Let’s break down exactly what’s happening in your mind as you answer those questions — it mirrors how AI systems are designed.”</a:t>
            </a:r>
          </a:p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1A24F2-A398-E871-9FBC-D4D99D1C67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53E3B5-1270-F946-AFB6-A3E753894DF0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71350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GB" b="1"/>
              <a:t>Slide 3: AI Mimics Human Intelligence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Go through each step: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/>
              <a:t>Perception → you recognized the image.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/>
              <a:t>Learning → you’ve seen him before.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/>
              <a:t>Knowledge representation → you know facts like “Biden is also a president.”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/>
              <a:t>Reasoning → you deduce connections (predecessor = ends when other begins).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/>
              <a:t>Planning → decide whether to answer aloud.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“This is how human intelligence works — and how AI tries to mimic it.”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click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“ML and reasoning both try to extract knowledge — one via patterns, one via logic.”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None/>
            </a:pPr>
            <a:r>
              <a:rPr lang="en-DE"/>
              <a:t>👉 </a:t>
            </a:r>
            <a:r>
              <a:rPr lang="en-GB" b="1"/>
              <a:t>Transition:</a:t>
            </a:r>
            <a:endParaRPr lang="en-GB"/>
          </a:p>
          <a:p>
            <a:r>
              <a:rPr lang="en-GB"/>
              <a:t>“But they </a:t>
            </a:r>
            <a:r>
              <a:rPr lang="en-GB" b="1"/>
              <a:t>don’t</a:t>
            </a:r>
            <a:r>
              <a:rPr lang="en-GB"/>
              <a:t> do everything </a:t>
            </a:r>
            <a:r>
              <a:rPr lang="en-GB" b="1"/>
              <a:t>equally</a:t>
            </a:r>
            <a:r>
              <a:rPr lang="en-GB"/>
              <a:t> well. Let’s look at where </a:t>
            </a:r>
            <a:r>
              <a:rPr lang="en-GB" b="1"/>
              <a:t>reasoning</a:t>
            </a:r>
            <a:r>
              <a:rPr lang="en-GB"/>
              <a:t> begins to outperform.”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44847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/>
              <a:t>ML cannot answer new questions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“ML learns from </a:t>
            </a:r>
            <a:r>
              <a:rPr lang="en-GB" b="1"/>
              <a:t>patterns</a:t>
            </a:r>
            <a:r>
              <a:rPr lang="en-GB"/>
              <a:t> — but what if the </a:t>
            </a:r>
            <a:r>
              <a:rPr lang="en-GB" b="1"/>
              <a:t>question</a:t>
            </a:r>
            <a:r>
              <a:rPr lang="en-GB"/>
              <a:t> w</a:t>
            </a:r>
            <a:r>
              <a:rPr lang="en-GB" b="1"/>
              <a:t>asn’t</a:t>
            </a:r>
            <a:r>
              <a:rPr lang="en-GB"/>
              <a:t> in the training data?”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“It </a:t>
            </a:r>
            <a:r>
              <a:rPr lang="en-GB" b="1"/>
              <a:t>can’t reason through new logic </a:t>
            </a:r>
            <a:r>
              <a:rPr lang="en-GB"/>
              <a:t>— it only </a:t>
            </a:r>
            <a:r>
              <a:rPr lang="en-GB" b="1"/>
              <a:t>interpolates</a:t>
            </a:r>
            <a:r>
              <a:rPr lang="en-GB"/>
              <a:t>.”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For </a:t>
            </a:r>
            <a:r>
              <a:rPr lang="en-GB" b="1"/>
              <a:t>example</a:t>
            </a:r>
            <a:r>
              <a:rPr lang="en-GB"/>
              <a:t>, lets ask which country 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/>
              <a:t>Click</a:t>
            </a:r>
            <a:r>
              <a:rPr lang="en-GB"/>
              <a:t>, ML has no NO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/>
              <a:t>Click</a:t>
            </a:r>
            <a:r>
              <a:rPr lang="en-GB"/>
              <a:t>, reasoning can using a rule saying every president of a </a:t>
            </a:r>
            <a:r>
              <a:rPr lang="en-GB" err="1"/>
              <a:t>coutry</a:t>
            </a:r>
            <a:r>
              <a:rPr lang="en-GB"/>
              <a:t> must be the citizen of that country.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None/>
            </a:pPr>
            <a:r>
              <a:rPr lang="en-DE"/>
              <a:t>👉 </a:t>
            </a:r>
            <a:r>
              <a:rPr lang="en-GB" b="1"/>
              <a:t>Transition:</a:t>
            </a:r>
            <a:endParaRPr lang="en-GB"/>
          </a:p>
          <a:p>
            <a:r>
              <a:rPr lang="en-GB"/>
              <a:t>..even if ML gives an answer… can it explain </a:t>
            </a:r>
            <a:r>
              <a:rPr lang="en-GB" b="1" i="1"/>
              <a:t>why</a:t>
            </a:r>
            <a:r>
              <a:rPr lang="en-GB"/>
              <a:t>?”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37636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/>
              <a:t>ML cannot explain why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Lets see why: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/>
              <a:t>Click </a:t>
            </a:r>
            <a:r>
              <a:rPr lang="en-GB" b="1" err="1"/>
              <a:t>fro</a:t>
            </a:r>
            <a:r>
              <a:rPr lang="en-GB" b="1"/>
              <a:t> ML, lets</a:t>
            </a:r>
            <a:r>
              <a:rPr lang="en-GB" b="0"/>
              <a:t> give additional data, </a:t>
            </a:r>
            <a:r>
              <a:rPr lang="en-GB"/>
              <a:t>ML correlates that  Trump is a citizen from Biden, but </a:t>
            </a:r>
            <a:r>
              <a:rPr lang="en-GB" b="1"/>
              <a:t>can’t explain</a:t>
            </a:r>
            <a:r>
              <a:rPr lang="en-GB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/>
              <a:t>Click</a:t>
            </a:r>
            <a:r>
              <a:rPr lang="en-GB"/>
              <a:t> A </a:t>
            </a:r>
            <a:r>
              <a:rPr lang="en-GB" b="1"/>
              <a:t>reasoning</a:t>
            </a:r>
            <a:r>
              <a:rPr lang="en-GB"/>
              <a:t> system uses the rule: </a:t>
            </a:r>
            <a:r>
              <a:rPr lang="en-GB" i="1"/>
              <a:t>presidents must be citizens</a:t>
            </a:r>
            <a:r>
              <a:rPr lang="en-GB"/>
              <a:t> → explains Trump’s citizenship.</a:t>
            </a:r>
          </a:p>
          <a:p>
            <a:pPr>
              <a:buFont typeface="Arial" panose="020B0604020202020204" pitchFamily="34" charset="0"/>
              <a:buChar char="•"/>
            </a:pPr>
            <a:endParaRPr lang="en-GB" b="0"/>
          </a:p>
          <a:p>
            <a:pPr>
              <a:buFont typeface="Arial" panose="020B0604020202020204" pitchFamily="34" charset="0"/>
              <a:buChar char="•"/>
            </a:pPr>
            <a:r>
              <a:rPr lang="en-GB" b="1"/>
              <a:t>Analogies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 </a:t>
            </a:r>
            <a:r>
              <a:rPr lang="en-GB" b="0"/>
              <a:t>memorizing exam vs can  understanding.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0"/>
              <a:t> following others without understanding why. 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None/>
            </a:pPr>
            <a:r>
              <a:rPr lang="en-DE"/>
              <a:t>👉 </a:t>
            </a:r>
            <a:r>
              <a:rPr lang="en-GB" b="1"/>
              <a:t>Transition:</a:t>
            </a:r>
            <a:endParaRPr lang="en-GB"/>
          </a:p>
          <a:p>
            <a:r>
              <a:rPr lang="en-GB"/>
              <a:t>“And there’s a third issue: even when ML is correct — it might not be consistent.”</a:t>
            </a:r>
          </a:p>
          <a:p>
            <a:endParaRPr lang="en-GB" i="1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90062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/>
              <a:t>“Train the same model twice — get different answers.”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“Why? Because training involves random seeds, initial weights, etc.”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Font typeface="Arial" panose="020B0604020202020204" pitchFamily="34" charset="0"/>
              <a:buChar char="•"/>
            </a:pPr>
            <a:r>
              <a:rPr lang="en-GB" b="1"/>
              <a:t>Click</a:t>
            </a:r>
            <a:r>
              <a:rPr lang="en-GB"/>
              <a:t>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we might get us with different probabilities.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“This isn’t ideal for critical or regulated systems.”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Font typeface="Arial" panose="020B0604020202020204" pitchFamily="34" charset="0"/>
              <a:buChar char="•"/>
            </a:pPr>
            <a:r>
              <a:rPr lang="en-GB" b="1" err="1"/>
              <a:t>Clinck</a:t>
            </a:r>
            <a:r>
              <a:rPr lang="en-GB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Contrast with reasoning: same facts + rules = always the same result.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None/>
            </a:pPr>
            <a:r>
              <a:rPr lang="en-DE"/>
              <a:t>👉 </a:t>
            </a:r>
            <a:r>
              <a:rPr lang="en-GB" b="1"/>
              <a:t>Transition:</a:t>
            </a:r>
            <a:endParaRPr lang="en-GB"/>
          </a:p>
          <a:p>
            <a:r>
              <a:rPr lang="en-GB"/>
              <a:t>“Meanwhile, LLMs seem to reason — let’s briefly look at what they can and can’t do.”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81424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/>
              <a:t>“LLMs show some reasoning — but it’s still pattern completion, not structured logic.”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“Context, spatial reasoning, long chains of logic? Still very limited.”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5621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3B173-AD79-54E3-3F4C-74DE23604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306A380-A63C-1AFB-56AD-F1E9F50F12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DBE3A07-B10A-4412-4CAF-935A1DCD83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A3C7326-B470-C7A4-A16E-15EB265DC9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53E3B5-1270-F946-AFB6-A3E753894DF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17234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b="1"/>
              <a:t>As we have seen so far Learning based </a:t>
            </a:r>
            <a:r>
              <a:rPr lang="en-GB"/>
              <a:t>approaches have </a:t>
            </a:r>
            <a:r>
              <a:rPr lang="en-GB" b="1"/>
              <a:t>limitations</a:t>
            </a:r>
            <a:r>
              <a:rPr lang="en-GB"/>
              <a:t>, and researchers in </a:t>
            </a:r>
            <a:r>
              <a:rPr lang="en-GB" b="1"/>
              <a:t>AAAI </a:t>
            </a:r>
            <a:r>
              <a:rPr lang="en-GB"/>
              <a:t> now say </a:t>
            </a:r>
            <a:r>
              <a:rPr lang="en-GB" b="1"/>
              <a:t>reasoning</a:t>
            </a:r>
            <a:r>
              <a:rPr lang="en-GB"/>
              <a:t> is </a:t>
            </a:r>
            <a:r>
              <a:rPr lang="en-GB" b="1"/>
              <a:t>critical</a:t>
            </a:r>
            <a:r>
              <a:rPr lang="en-GB"/>
              <a:t> to move forward.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The rise of reasoning is not by change, it is following patterns of </a:t>
            </a:r>
            <a:r>
              <a:rPr lang="en-GB" err="1"/>
              <a:t>teachonlog’s</a:t>
            </a:r>
            <a:r>
              <a:rPr lang="en-GB"/>
              <a:t> rise and fall. Before 2000, it was reasoning, afterwards until now it is learning. -now we’re </a:t>
            </a:r>
            <a:r>
              <a:rPr lang="en-GB" b="1"/>
              <a:t>returning</a:t>
            </a:r>
            <a:r>
              <a:rPr lang="en-GB"/>
              <a:t> to </a:t>
            </a:r>
            <a:r>
              <a:rPr lang="en-GB" b="1"/>
              <a:t>logic</a:t>
            </a:r>
            <a:r>
              <a:rPr lang="en-GB"/>
              <a:t> and </a:t>
            </a:r>
            <a:r>
              <a:rPr lang="en-GB" b="1"/>
              <a:t>structure</a:t>
            </a:r>
            <a:r>
              <a:rPr lang="en-GB"/>
              <a:t>.”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So the bottom-line is AI needs reasoning.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“The, Let’s see how </a:t>
            </a:r>
            <a:r>
              <a:rPr lang="en-GB" b="1"/>
              <a:t>rule-based reasoning works</a:t>
            </a:r>
            <a:r>
              <a:rPr lang="en-GB"/>
              <a:t> .”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03983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9C6684-3A08-8971-FA21-9D7DC1812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7C3514-FC40-FC12-0165-29EF7B7D40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78120E-DD00-396B-7EBF-A84F25DCA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/>
              <a:t>Play video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/>
              <a:t>Optional voiceover: “You’ll see what is the use cases of their person data engine , and </a:t>
            </a:r>
            <a:r>
              <a:rPr lang="en-GB" err="1"/>
              <a:t>udnerth</a:t>
            </a:r>
            <a:r>
              <a:rPr lang="en-GB"/>
              <a:t> </a:t>
            </a:r>
            <a:r>
              <a:rPr lang="en-GB" err="1"/>
              <a:t>techonology</a:t>
            </a:r>
            <a:r>
              <a:rPr lang="en-GB"/>
              <a:t> like </a:t>
            </a:r>
            <a:r>
              <a:rPr lang="en-GB" err="1"/>
              <a:t>knowlge</a:t>
            </a:r>
            <a:r>
              <a:rPr lang="en-GB"/>
              <a:t> graphs, and rules are triggered by context to recommend relevant actions.”</a:t>
            </a:r>
          </a:p>
          <a:p>
            <a:pPr>
              <a:buFont typeface="Arial" panose="020B0604020202020204" pitchFamily="34" charset="0"/>
              <a:buChar char="•"/>
            </a:pPr>
            <a:endParaRPr lang="en-GB"/>
          </a:p>
          <a:p>
            <a:pPr>
              <a:buNone/>
            </a:pPr>
            <a:r>
              <a:rPr lang="en-DE"/>
              <a:t>👉 </a:t>
            </a:r>
            <a:r>
              <a:rPr lang="en-GB" b="1"/>
              <a:t>Transition:</a:t>
            </a:r>
            <a:endParaRPr lang="en-GB"/>
          </a:p>
          <a:p>
            <a:r>
              <a:rPr lang="en-GB"/>
              <a:t>“This same approach has powerful applications in the automotive industry…”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https://</a:t>
            </a:r>
            <a:r>
              <a:rPr lang="en-US" err="1"/>
              <a:t>www.cs.ox.ac.uk</a:t>
            </a:r>
            <a:r>
              <a:rPr lang="en-US"/>
              <a:t>/people/</a:t>
            </a:r>
            <a:r>
              <a:rPr lang="en-US" err="1"/>
              <a:t>boris.motik</a:t>
            </a:r>
            <a:r>
              <a:rPr lang="en-US"/>
              <a:t>/pubs/lhplmh20context-aware-recommendation.pdf</a:t>
            </a:r>
          </a:p>
          <a:p>
            <a:endParaRPr lang="en-US"/>
          </a:p>
          <a:p>
            <a:r>
              <a:rPr lang="en-US"/>
              <a:t>https://</a:t>
            </a:r>
            <a:r>
              <a:rPr lang="en-US" err="1"/>
              <a:t>www.youtube.com</a:t>
            </a:r>
            <a:r>
              <a:rPr lang="en-US"/>
              <a:t>/live/HinL5jCy_oI?si=U9WU2soBt-vA0DAS&amp;t=711</a:t>
            </a:r>
          </a:p>
          <a:p>
            <a:r>
              <a:rPr lang="en-US"/>
              <a:t>Start 11:51</a:t>
            </a:r>
          </a:p>
          <a:p>
            <a:r>
              <a:rPr lang="en-US"/>
              <a:t>Until 15:25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3521C-8C1A-1810-C15B-880FDC7BB5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5B7A2B-9D63-4AB1-9A7A-EE5F31796489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2529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use case is not the main focus rather the infrastructure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11885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car:</a:t>
            </a:r>
            <a:r>
              <a:rPr lang="en-GB" b="0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ObANGLE_20231108193431926659000</a:t>
            </a:r>
            <a:endParaRPr lang="en-GB" b="0">
              <a:solidFill>
                <a:srgbClr val="DADADA"/>
              </a:solidFill>
              <a:effectLst/>
              <a:latin typeface="Menlo" panose="020B0609030804020204" pitchFamily="49" charset="0"/>
            </a:endParaRP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rgbClr val="D8A0DF"/>
                </a:solidFill>
                <a:effectLst/>
                <a:latin typeface="Menlo" panose="020B0609030804020204" pitchFamily="49" charset="0"/>
              </a:rPr>
              <a:t>a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err="1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sosa:</a:t>
            </a:r>
            <a:r>
              <a:rPr lang="en-GB" b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Observation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;</a:t>
            </a:r>
          </a:p>
          <a:p>
            <a:pPr>
              <a:lnSpc>
                <a:spcPts val="1350"/>
              </a:lnSpc>
              <a:buNone/>
            </a:pPr>
            <a:r>
              <a:rPr lang="en-GB" b="0" err="1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sosa:</a:t>
            </a:r>
            <a:r>
              <a:rPr lang="en-GB" b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hasFeatureOfInterest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car:</a:t>
            </a:r>
            <a:r>
              <a:rPr lang="en-GB" b="0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SteeringWheelWBY11CF080CH47083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;</a:t>
            </a:r>
          </a:p>
          <a:p>
            <a:pPr>
              <a:lnSpc>
                <a:spcPts val="1350"/>
              </a:lnSpc>
              <a:buNone/>
            </a:pPr>
            <a:r>
              <a:rPr lang="en-GB" b="0" err="1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sosa:</a:t>
            </a:r>
            <a:r>
              <a:rPr lang="en-GB" b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hasSimpleResult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>
                <a:solidFill>
                  <a:srgbClr val="CE9178"/>
                </a:solidFill>
                <a:effectLst/>
                <a:latin typeface="Menlo" panose="020B0609030804020204" pitchFamily="49" charset="0"/>
              </a:rPr>
              <a:t>"-2"</a:t>
            </a:r>
            <a:r>
              <a:rPr lang="en-GB" b="0">
                <a:solidFill>
                  <a:srgbClr val="DCDCAA"/>
                </a:solidFill>
                <a:effectLst/>
                <a:latin typeface="Menlo" panose="020B0609030804020204" pitchFamily="49" charset="0"/>
              </a:rPr>
              <a:t>^^</a:t>
            </a:r>
            <a:r>
              <a:rPr lang="en-GB" b="0" err="1">
                <a:solidFill>
                  <a:srgbClr val="DCDCAA"/>
                </a:solidFill>
                <a:effectLst/>
                <a:latin typeface="Menlo" panose="020B0609030804020204" pitchFamily="49" charset="0"/>
              </a:rPr>
              <a:t>xsd:int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;</a:t>
            </a:r>
          </a:p>
          <a:p>
            <a:pPr>
              <a:lnSpc>
                <a:spcPts val="1350"/>
              </a:lnSpc>
              <a:buNone/>
            </a:pPr>
            <a:r>
              <a:rPr lang="en-GB" b="0" err="1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sosa:</a:t>
            </a:r>
            <a:r>
              <a:rPr lang="en-GB" b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observedProperty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 err="1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car:</a:t>
            </a:r>
            <a:r>
              <a:rPr lang="en-GB" b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angle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;</a:t>
            </a:r>
          </a:p>
          <a:p>
            <a:pPr>
              <a:lnSpc>
                <a:spcPts val="1350"/>
              </a:lnSpc>
              <a:buNone/>
            </a:pPr>
            <a:r>
              <a:rPr lang="en-GB" b="0" err="1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sosa:</a:t>
            </a:r>
            <a:r>
              <a:rPr lang="en-GB" b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phenomenonTime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b="0">
                <a:solidFill>
                  <a:srgbClr val="CE9178"/>
                </a:solidFill>
                <a:effectLst/>
                <a:latin typeface="Menlo" panose="020B0609030804020204" pitchFamily="49" charset="0"/>
              </a:rPr>
              <a:t>"2023-11-08T19:34:31.926659000Z"</a:t>
            </a:r>
            <a:r>
              <a:rPr lang="en-GB" b="0">
                <a:solidFill>
                  <a:srgbClr val="DCDCAA"/>
                </a:solidFill>
                <a:effectLst/>
                <a:latin typeface="Menlo" panose="020B0609030804020204" pitchFamily="49" charset="0"/>
              </a:rPr>
              <a:t>^^</a:t>
            </a:r>
            <a:r>
              <a:rPr lang="en-GB" b="0" err="1">
                <a:solidFill>
                  <a:srgbClr val="DCDCAA"/>
                </a:solidFill>
                <a:effectLst/>
                <a:latin typeface="Menlo" panose="020B0609030804020204" pitchFamily="49" charset="0"/>
              </a:rPr>
              <a:t>xsd:dateTime</a:t>
            </a:r>
            <a: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  <a:t> .</a:t>
            </a:r>
          </a:p>
          <a:p>
            <a:pPr>
              <a:lnSpc>
                <a:spcPts val="1350"/>
              </a:lnSpc>
            </a:pPr>
            <a:br>
              <a:rPr lang="en-GB" b="0">
                <a:solidFill>
                  <a:srgbClr val="DADADA"/>
                </a:solidFill>
                <a:effectLst/>
                <a:latin typeface="Menlo" panose="020B0609030804020204" pitchFamily="49" charset="0"/>
              </a:rPr>
            </a:br>
            <a:endParaRPr lang="en-GB" b="0">
              <a:solidFill>
                <a:srgbClr val="DADADA"/>
              </a:solidFill>
              <a:effectLst/>
              <a:latin typeface="Menlo" panose="020B0609030804020204" pitchFamily="49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65850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03571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Number of data points :4</a:t>
            </a:r>
          </a:p>
          <a:p>
            <a:r>
              <a:rPr lang="en-US"/>
              <a:t>Number of data signals: 4601</a:t>
            </a:r>
          </a:p>
          <a:p>
            <a:r>
              <a:rPr lang="en-US" err="1"/>
              <a:t>Nuber</a:t>
            </a:r>
            <a:r>
              <a:rPr lang="en-US"/>
              <a:t> of explicit facts : 23,574</a:t>
            </a:r>
          </a:p>
          <a:p>
            <a:r>
              <a:rPr lang="en-US"/>
              <a:t>Number of implicit facts: 23,579</a:t>
            </a:r>
          </a:p>
          <a:p>
            <a:r>
              <a:rPr lang="en-US"/>
              <a:t>Number of rules:8</a:t>
            </a:r>
          </a:p>
          <a:p>
            <a:r>
              <a:rPr lang="en-US"/>
              <a:t>The memory from the </a:t>
            </a:r>
            <a:r>
              <a:rPr lang="en-US" err="1"/>
              <a:t>tripels</a:t>
            </a:r>
            <a:r>
              <a:rPr lang="en-US"/>
              <a:t> :5.6M</a:t>
            </a:r>
          </a:p>
          <a:p>
            <a:r>
              <a:rPr lang="en-US"/>
              <a:t>Bytes per entry: 182,921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20011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E314B-2448-8DA8-7D16-EF6ADE9B9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9492CC0-185A-2440-61CA-8B2F70C619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B0FF00-55D0-F699-324E-5275AE9D4D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7D15EA-E2D6-EE80-C670-06D05FFCD80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88300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F4491-FF05-5A7B-ED69-223B9F7FA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904ED3-CCC5-B245-60FC-2EDDA71C25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27184E-AF2C-180E-5882-77DD59A5FA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Number of data points :4</a:t>
            </a:r>
          </a:p>
          <a:p>
            <a:r>
              <a:rPr lang="en-US"/>
              <a:t>Number of data signals: 4601</a:t>
            </a:r>
          </a:p>
          <a:p>
            <a:r>
              <a:rPr lang="en-US" err="1"/>
              <a:t>Nuber</a:t>
            </a:r>
            <a:r>
              <a:rPr lang="en-US"/>
              <a:t> of explicit facts : 23,574</a:t>
            </a:r>
          </a:p>
          <a:p>
            <a:r>
              <a:rPr lang="en-US"/>
              <a:t>Number of implicit facts: 23,579</a:t>
            </a:r>
          </a:p>
          <a:p>
            <a:r>
              <a:rPr lang="en-US"/>
              <a:t>Number of rules:8</a:t>
            </a:r>
          </a:p>
          <a:p>
            <a:r>
              <a:rPr lang="en-US"/>
              <a:t>The memory from the </a:t>
            </a:r>
            <a:r>
              <a:rPr lang="en-US" err="1"/>
              <a:t>tripels</a:t>
            </a:r>
            <a:r>
              <a:rPr lang="en-US"/>
              <a:t> :5.6M</a:t>
            </a:r>
          </a:p>
          <a:p>
            <a:r>
              <a:rPr lang="en-US"/>
              <a:t>Bytes per entry: 182,921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AEDCF-EBDD-C6BE-951D-4CFE2BCB6B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0524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38BED-A8FF-CFB4-DE2F-1710EF0A78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E83B8D-D22B-B16C-7115-1492478C6A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1A3F30-4DDE-BC70-8810-DFB025B181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D2D86-72CF-E44F-4571-3635DBB8410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70161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FA902E-D6E1-AD09-19A7-A4B7EA8D9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9A62F8-3A21-98F2-07D9-734CC26CBF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F339DE-D63F-E561-34B6-5B475AA5A0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8F64F-0FFD-CAE6-61FE-C85FA46B00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9890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36312A-E63D-72E2-EE72-E1194BAB4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5C9127-57AA-BC2C-3ED7-FB91513ADE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F9F0CF-17CB-DA59-4487-DE8569B463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4AEB67-B815-CF79-4DFD-E4BADF6924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98443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6CF99-3A4F-8B00-7D2A-F7F0029C4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6CB131-FDAC-6586-CAE2-883049AE5F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E67B17-62F5-A808-83BE-23F3C08B1C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545712-4FC3-260A-FCFB-F8D767EEFDB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28279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53E3B5-1270-F946-AFB6-A3E753894DF0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51838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>
                <a:effectLst/>
              </a:rPr>
              <a:t>Vehicle.Chassis.SteeringWheel.Angle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current angle of the steering wheel.</a:t>
            </a:r>
            <a:br>
              <a:rPr lang="en-GB"/>
            </a:b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- </a:t>
            </a:r>
            <a:r>
              <a:rPr lang="en-GB" err="1"/>
              <a:t>Vehicle.CurrentLocation.Latitude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latitude of the vehicle's current location.</a:t>
            </a:r>
            <a:br>
              <a:rPr lang="en-GB"/>
            </a:b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- </a:t>
            </a:r>
            <a:r>
              <a:rPr lang="en-GB" err="1"/>
              <a:t>Vehicle.CurrentLocation.Longitude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longitude of the vehicle's current location.</a:t>
            </a:r>
            <a:br>
              <a:rPr lang="en-GB"/>
            </a:b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- </a:t>
            </a:r>
            <a:r>
              <a:rPr lang="en-GB" err="1"/>
              <a:t>Vehicle.Powertrain.TractionBattery.NominalVoltage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nominal voltage of the vehicle's traction battery.</a:t>
            </a:r>
            <a:br>
              <a:rPr lang="en-GB"/>
            </a:b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- </a:t>
            </a:r>
            <a:r>
              <a:rPr lang="en-GB" err="1"/>
              <a:t>Vehicle.Powertrain.TractionBattery.StateOfCharge.CurrentEnergy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current energy level of the traction battery.</a:t>
            </a:r>
            <a:br>
              <a:rPr lang="en-GB"/>
            </a:b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- </a:t>
            </a:r>
            <a:r>
              <a:rPr lang="en-GB" err="1"/>
              <a:t>Vehicle.Powertrain.Transmission.CurrentGear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current gear of the vehicle's transmission.</a:t>
            </a:r>
            <a:br>
              <a:rPr lang="en-GB"/>
            </a:b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- </a:t>
            </a:r>
            <a:r>
              <a:rPr lang="en-GB" err="1"/>
              <a:t>Vehicle.Speed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current speed of the vehicle.</a:t>
            </a:r>
          </a:p>
          <a:p>
            <a:endParaRPr lang="en-GB" b="0" i="0">
              <a:solidFill>
                <a:srgbClr val="353A41"/>
              </a:solidFill>
              <a:effectLst/>
              <a:latin typeface="-apple-system"/>
            </a:endParaRPr>
          </a:p>
          <a:p>
            <a:endParaRPr lang="en-GB" b="0" i="0">
              <a:solidFill>
                <a:srgbClr val="353A41"/>
              </a:solidFill>
              <a:effectLst/>
              <a:latin typeface="-apple-system"/>
            </a:endParaRPr>
          </a:p>
          <a:p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423 observations </a:t>
            </a:r>
          </a:p>
          <a:p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The length of the trace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70964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{</a:t>
            </a:r>
          </a:p>
          <a:p>
            <a:r>
              <a:rPr lang="en-US"/>
              <a:t>    "type": "subscribe",</a:t>
            </a:r>
          </a:p>
          <a:p>
            <a:r>
              <a:rPr lang="en-US"/>
              <a:t>    "path": "</a:t>
            </a:r>
            <a:r>
              <a:rPr lang="en-US" err="1"/>
              <a:t>AI.Reasoner.InferenceResults</a:t>
            </a:r>
            <a:r>
              <a:rPr lang="en-US"/>
              <a:t>",</a:t>
            </a:r>
          </a:p>
          <a:p>
            <a:r>
              <a:rPr lang="en-US"/>
              <a:t>    "instance": "VIN123",</a:t>
            </a:r>
          </a:p>
          <a:p>
            <a:r>
              <a:rPr lang="en-US"/>
              <a:t>    "schema": "Vehicle"</a:t>
            </a:r>
          </a:p>
          <a:p>
            <a:r>
              <a:rPr lang="en-US"/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02644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09656-F7FE-C441-DF7F-52B3DBE23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4B7441-715A-AE9C-BD18-37EE469ACA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245B6C-DBCC-0433-514F-7545D2EA11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DF73A-8058-0143-70EF-FF3CF495FD5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58923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Delete the rules:</a:t>
            </a:r>
          </a:p>
          <a:p>
            <a:r>
              <a:rPr lang="en-US"/>
              <a:t>curl -</a:t>
            </a:r>
            <a:r>
              <a:rPr lang="en-US" err="1"/>
              <a:t>i</a:t>
            </a:r>
            <a:r>
              <a:rPr lang="en-US"/>
              <a:t> -X PATCH "http://localhost:12110/datastores/ds-test/</a:t>
            </a:r>
            <a:r>
              <a:rPr lang="en-US" err="1"/>
              <a:t>content?operation</a:t>
            </a:r>
            <a:r>
              <a:rPr lang="en-US"/>
              <a:t>=delete-content" \</a:t>
            </a:r>
          </a:p>
          <a:p>
            <a:r>
              <a:rPr lang="en-US"/>
              <a:t>     --user </a:t>
            </a:r>
            <a:r>
              <a:rPr lang="en-US" err="1"/>
              <a:t>project-x-admin:test</a:t>
            </a:r>
            <a:r>
              <a:rPr lang="en-US"/>
              <a:t> \</a:t>
            </a:r>
          </a:p>
          <a:p>
            <a:r>
              <a:rPr lang="en-US"/>
              <a:t>     -H "Content-Type: application/</a:t>
            </a:r>
            <a:r>
              <a:rPr lang="en-US" err="1"/>
              <a:t>x.datalog</a:t>
            </a:r>
            <a:r>
              <a:rPr lang="en-US"/>
              <a:t>" \</a:t>
            </a:r>
          </a:p>
          <a:p>
            <a:r>
              <a:rPr lang="en-US"/>
              <a:t>     -T </a:t>
            </a:r>
            <a:r>
              <a:rPr lang="en-US" err="1"/>
              <a:t>driving_style_inference_rules.dlog</a:t>
            </a:r>
            <a:endParaRPr lang="en-US"/>
          </a:p>
          <a:p>
            <a:endParaRPr lang="en-US"/>
          </a:p>
          <a:p>
            <a:r>
              <a:rPr lang="en-US"/>
              <a:t>Update the rules</a:t>
            </a:r>
          </a:p>
          <a:p>
            <a:r>
              <a:rPr lang="en-US"/>
              <a:t>curl -</a:t>
            </a:r>
            <a:r>
              <a:rPr lang="en-US" err="1"/>
              <a:t>i</a:t>
            </a:r>
            <a:r>
              <a:rPr lang="en-US"/>
              <a:t> -X PUT "http://localhost:12110/datastores/ds-test/content?rules" \</a:t>
            </a:r>
          </a:p>
          <a:p>
            <a:r>
              <a:rPr lang="en-US"/>
              <a:t>     --user </a:t>
            </a:r>
            <a:r>
              <a:rPr lang="en-US" err="1"/>
              <a:t>project-x-admin:test</a:t>
            </a:r>
            <a:r>
              <a:rPr lang="en-US"/>
              <a:t> \</a:t>
            </a:r>
          </a:p>
          <a:p>
            <a:r>
              <a:rPr lang="en-US"/>
              <a:t>     -H "Content-Type: application/</a:t>
            </a:r>
            <a:r>
              <a:rPr lang="en-US" err="1"/>
              <a:t>x.datalog</a:t>
            </a:r>
            <a:r>
              <a:rPr lang="en-US"/>
              <a:t>" \</a:t>
            </a:r>
          </a:p>
          <a:p>
            <a:r>
              <a:rPr lang="en-US"/>
              <a:t>     -T </a:t>
            </a:r>
            <a:r>
              <a:rPr lang="en-US" err="1"/>
              <a:t>driving_style_inference_rules_update.dlog</a:t>
            </a:r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 </a:t>
            </a:r>
          </a:p>
          <a:p>
            <a:r>
              <a:rPr lang="en-US"/>
              <a:t>Take the screenshot of what was created, what was later included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curl -X PUT "http://localhost:12110/datastores/</a:t>
            </a:r>
            <a:r>
              <a:rPr lang="en-US" err="1"/>
              <a:t>dks</a:t>
            </a:r>
            <a:r>
              <a:rPr lang="en-US"/>
              <a:t>/</a:t>
            </a:r>
            <a:r>
              <a:rPr lang="en-US" err="1"/>
              <a:t>content?rules</a:t>
            </a:r>
            <a:r>
              <a:rPr lang="en-US"/>
              <a:t>" \ </a:t>
            </a:r>
          </a:p>
          <a:p>
            <a:r>
              <a:rPr lang="en-US"/>
              <a:t>      -H "Content-Type: application/</a:t>
            </a:r>
            <a:r>
              <a:rPr lang="en-US" err="1"/>
              <a:t>x.datalog</a:t>
            </a:r>
            <a:r>
              <a:rPr lang="en-US"/>
              <a:t>" \</a:t>
            </a:r>
          </a:p>
          <a:p>
            <a:r>
              <a:rPr lang="en-US"/>
              <a:t>     -T </a:t>
            </a:r>
            <a:r>
              <a:rPr lang="en-US" err="1"/>
              <a:t>context_situation_food_recommendation_new.dlog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6636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EEE75-D853-1707-AC14-20EE59813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600144E-5298-045D-BF3C-4070326C91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C1C364B-E81D-C0EB-A9F8-F8262457C1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77C4CA-AD46-35F6-4B9E-8E40863116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53E3B5-1270-F946-AFB6-A3E753894DF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249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E3889-A576-E987-BAB6-73A15BF86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2DD13C9-7AC1-5E2F-4C89-E7DA2A07AF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0BA6306-BDD6-9E77-A4D2-6DE355F0AB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477C0E-3D5A-2C7A-8CAA-5C84BE004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B7A2B-9D63-4AB1-9A7A-EE5F3179648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4200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E3D3E-314C-C628-9711-BFBB9A242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0B99AAE-0795-9C26-902B-7E2806B1E0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AE2FBD4-2AE5-F8D4-6887-4A472C2CC4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95A4A5-F71A-721E-EDA6-DF772B2D39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B7A2B-9D63-4AB1-9A7A-EE5F3179648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1877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2A50D-6FAF-7967-6D93-BF7EE27EC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EA3AC4F-9332-60BB-DA4E-A7697623E1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4BFF985-D390-6B4F-AF99-828C7CD56E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F7EBBE-95F9-F96A-34F6-9CD0D1442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B7A2B-9D63-4AB1-9A7A-EE5F3179648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9215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1A71D-239F-419F-87A4-C787A3595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366F4F8-4948-2FF8-BB26-7EEA2F7198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CCD8EA4-F3C2-2BAC-8A8D-49CD5D63D4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D3AA7B-1E5A-62D4-4B50-EF85C35435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B7A2B-9D63-4AB1-9A7A-EE5F3179648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7144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F0BC0-0D8F-0C76-8C7E-5E6A2842E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E1756AC-D3C9-F711-8095-7179C01798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855913B-716A-D9E8-3A8D-24DDF0C2F8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18275D-EE92-2CB6-F65C-87BF18BEB6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5B7A2B-9D63-4AB1-9A7A-EE5F3179648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2116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8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8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">
  <p:cSld name="Content Slid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6" descr="Picture 12"/>
          <p:cNvPicPr preferRelativeResize="0"/>
          <p:nvPr/>
        </p:nvPicPr>
        <p:blipFill rotWithShape="1">
          <a:blip r:embed="rId2">
            <a:alphaModFix/>
          </a:blip>
          <a:srcRect t="29536" r="6521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6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‹Nr.›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‹Nr.›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">
  <p:cSld name="Content with imag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 descr="A picture containing city, night, spaghetti juncti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‹Nr.›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2" name="Google Shape;52;p9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901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9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‹Nr.›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61" name="Google Shape;61;p10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1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‹Nr.›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1" name="Google Shape;71;p11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6041749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986602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30218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65" r:id="rId7"/>
    <p:sldLayoutId id="2147483666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github.com/COVESA/cdsp" TargetMode="External"/><Relationship Id="rId4" Type="http://schemas.openxmlformats.org/officeDocument/2006/relationships/hyperlink" Target="https://github.com/COVESA/cdsp/blob/main/diagrams/CDSP-C4-Model-Container-diagram.drawio.sv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7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3.jpe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3.jpe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44.svg"/><Relationship Id="rId7" Type="http://schemas.openxmlformats.org/officeDocument/2006/relationships/image" Target="../media/image32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7.png"/><Relationship Id="rId9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9.png"/><Relationship Id="rId4" Type="http://schemas.openxmlformats.org/officeDocument/2006/relationships/hyperlink" Target="https://www.youtube.com/live/HinL5jCy_oI?si=U9WU2soBt-vA0DAS&amp;t=711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sv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55.sv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sv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2.sv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svg"/><Relationship Id="rId5" Type="http://schemas.openxmlformats.org/officeDocument/2006/relationships/image" Target="../media/image68.png"/><Relationship Id="rId4" Type="http://schemas.openxmlformats.org/officeDocument/2006/relationships/image" Target="../media/image62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svg"/><Relationship Id="rId5" Type="http://schemas.openxmlformats.org/officeDocument/2006/relationships/image" Target="../media/image68.png"/><Relationship Id="rId4" Type="http://schemas.openxmlformats.org/officeDocument/2006/relationships/image" Target="../media/image62.sv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3.png"/><Relationship Id="rId4" Type="http://schemas.openxmlformats.org/officeDocument/2006/relationships/hyperlink" Target="https://github.com/COVESA/cdsp/tree/main/examples/knowledgelayer-hello-world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6.png"/><Relationship Id="rId5" Type="http://schemas.openxmlformats.org/officeDocument/2006/relationships/hyperlink" Target="https://wiki.covesa.global/pages/viewpage.action?pageId=71074417" TargetMode="External"/><Relationship Id="rId4" Type="http://schemas.openxmlformats.org/officeDocument/2006/relationships/hyperlink" Target="https://wiki.covesa.global/display/WIK4/Proposal+for+the+elaboration+of+a+proposal+for+a+Data+Architecture+including+a+Knowledge+Layer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3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1127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de-DE"/>
              <a:t>Moving </a:t>
            </a:r>
            <a:r>
              <a:rPr lang="de-DE" err="1"/>
              <a:t>Beyond</a:t>
            </a:r>
            <a:r>
              <a:rPr lang="de-DE"/>
              <a:t> IF-ELSE: </a:t>
            </a:r>
            <a:r>
              <a:rPr lang="de-DE" err="1"/>
              <a:t>Integrating</a:t>
            </a:r>
            <a:r>
              <a:rPr lang="de-DE"/>
              <a:t> Rule-</a:t>
            </a:r>
            <a:r>
              <a:rPr lang="de-DE" err="1"/>
              <a:t>Based</a:t>
            </a:r>
            <a:r>
              <a:rPr lang="de-DE"/>
              <a:t> </a:t>
            </a:r>
            <a:r>
              <a:rPr lang="de-DE" err="1"/>
              <a:t>Semantic</a:t>
            </a:r>
            <a:r>
              <a:rPr lang="de-DE"/>
              <a:t> AI in CDSP</a:t>
            </a:r>
            <a:endParaRPr/>
          </a:p>
        </p:txBody>
      </p:sp>
      <p:sp>
        <p:nvSpPr>
          <p:cNvPr id="81" name="Google Shape;81;p1"/>
          <p:cNvSpPr txBox="1">
            <a:spLocks noGrp="1"/>
          </p:cNvSpPr>
          <p:nvPr>
            <p:ph type="body" idx="2"/>
          </p:nvPr>
        </p:nvSpPr>
        <p:spPr>
          <a:xfrm>
            <a:off x="355982" y="3951499"/>
            <a:ext cx="6640129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de-DE"/>
              <a:t>AI </a:t>
            </a:r>
            <a:r>
              <a:rPr lang="de-DE" err="1"/>
              <a:t>Reasoning</a:t>
            </a:r>
            <a:r>
              <a:rPr lang="de-DE"/>
              <a:t> </a:t>
            </a:r>
            <a:r>
              <a:rPr lang="de-DE" err="1"/>
              <a:t>enables</a:t>
            </a:r>
            <a:r>
              <a:rPr lang="de-DE"/>
              <a:t> </a:t>
            </a:r>
            <a:r>
              <a:rPr lang="de-DE" err="1"/>
              <a:t>Consistent</a:t>
            </a:r>
            <a:r>
              <a:rPr lang="de-DE"/>
              <a:t> </a:t>
            </a:r>
            <a:r>
              <a:rPr lang="de-DE" err="1"/>
              <a:t>Decision</a:t>
            </a:r>
            <a:r>
              <a:rPr lang="de-DE"/>
              <a:t>-Making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endParaRPr/>
          </a:p>
        </p:txBody>
      </p:sp>
      <p:sp>
        <p:nvSpPr>
          <p:cNvPr id="82" name="Google Shape;82;p1"/>
          <p:cNvSpPr txBox="1">
            <a:spLocks noGrp="1"/>
          </p:cNvSpPr>
          <p:nvPr>
            <p:ph type="sldNum" idx="4294967295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83" name="Google Shape;83;p1"/>
          <p:cNvSpPr txBox="1">
            <a:spLocks noGrp="1"/>
          </p:cNvSpPr>
          <p:nvPr>
            <p:ph type="ftr" idx="4294967295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©2025 COVESA</a:t>
            </a:r>
            <a:endParaRPr/>
          </a:p>
        </p:txBody>
      </p:sp>
      <p:sp>
        <p:nvSpPr>
          <p:cNvPr id="2" name="Google Shape;84;p1">
            <a:extLst>
              <a:ext uri="{FF2B5EF4-FFF2-40B4-BE49-F238E27FC236}">
                <a16:creationId xmlns:a16="http://schemas.microsoft.com/office/drawing/2014/main" id="{8176059A-102E-896A-3197-CA824094FB82}"/>
              </a:ext>
            </a:extLst>
          </p:cNvPr>
          <p:cNvSpPr txBox="1">
            <a:spLocks/>
          </p:cNvSpPr>
          <p:nvPr/>
        </p:nvSpPr>
        <p:spPr>
          <a:xfrm>
            <a:off x="1869281" y="642937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3" name="Google Shape;81;p1">
            <a:extLst>
              <a:ext uri="{FF2B5EF4-FFF2-40B4-BE49-F238E27FC236}">
                <a16:creationId xmlns:a16="http://schemas.microsoft.com/office/drawing/2014/main" id="{F627FC87-4D11-21FD-C6CF-A4671D35C335}"/>
              </a:ext>
            </a:extLst>
          </p:cNvPr>
          <p:cNvSpPr txBox="1">
            <a:spLocks/>
          </p:cNvSpPr>
          <p:nvPr/>
        </p:nvSpPr>
        <p:spPr>
          <a:xfrm>
            <a:off x="355599" y="5386660"/>
            <a:ext cx="6275860" cy="926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de-DE" err="1"/>
              <a:t>Haonan</a:t>
            </a:r>
            <a:r>
              <a:rPr lang="de-DE"/>
              <a:t> Qiu, Christian Mühlbauer</a:t>
            </a:r>
            <a:endParaRPr lang="de-DE" b="1"/>
          </a:p>
          <a:p>
            <a:pPr marL="0" indent="0">
              <a:lnSpc>
                <a:spcPct val="160000"/>
              </a:lnSpc>
              <a:spcBef>
                <a:spcPts val="0"/>
              </a:spcBef>
            </a:pPr>
            <a:r>
              <a:rPr lang="de-DE"/>
              <a:t>BMW AG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91A88D-4463-DCCA-A18F-B959CABDAB3B}"/>
              </a:ext>
            </a:extLst>
          </p:cNvPr>
          <p:cNvSpPr txBox="1"/>
          <p:nvPr/>
        </p:nvSpPr>
        <p:spPr>
          <a:xfrm>
            <a:off x="3602516" y="172964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C2398-3EF1-9CC8-89A0-97AB8F269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Title 4">
            <a:extLst>
              <a:ext uri="{FF2B5EF4-FFF2-40B4-BE49-F238E27FC236}">
                <a16:creationId xmlns:a16="http://schemas.microsoft.com/office/drawing/2014/main" id="{FF58FE48-4EE9-6A80-A171-B3BDA5E06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11236285" cy="6197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2400" err="1">
                <a:solidFill>
                  <a:schemeClr val="tx1"/>
                </a:solidFill>
              </a:rPr>
              <a:t>Solving</a:t>
            </a:r>
            <a:r>
              <a:rPr lang="de-DE" sz="2400">
                <a:solidFill>
                  <a:schemeClr val="tx1"/>
                </a:solidFill>
              </a:rPr>
              <a:t> „Knowledge Layer“ Challenges: </a:t>
            </a:r>
            <a:r>
              <a:rPr lang="de-DE" sz="2400" err="1">
                <a:solidFill>
                  <a:schemeClr val="tx1"/>
                </a:solidFill>
              </a:rPr>
              <a:t>Let‘s</a:t>
            </a:r>
            <a:r>
              <a:rPr lang="de-DE" sz="2400">
                <a:solidFill>
                  <a:schemeClr val="tx1"/>
                </a:solidFill>
              </a:rPr>
              <a:t> </a:t>
            </a:r>
            <a:r>
              <a:rPr lang="de-DE" sz="2400" err="1">
                <a:solidFill>
                  <a:schemeClr val="tx1"/>
                </a:solidFill>
              </a:rPr>
              <a:t>start</a:t>
            </a:r>
            <a:r>
              <a:rPr lang="de-DE" sz="2400">
                <a:solidFill>
                  <a:schemeClr val="tx1"/>
                </a:solidFill>
              </a:rPr>
              <a:t> </a:t>
            </a:r>
            <a:r>
              <a:rPr lang="de-DE" sz="2400" err="1">
                <a:solidFill>
                  <a:schemeClr val="tx1"/>
                </a:solidFill>
              </a:rPr>
              <a:t>with</a:t>
            </a:r>
            <a:r>
              <a:rPr lang="de-DE" sz="2400">
                <a:solidFill>
                  <a:schemeClr val="tx1"/>
                </a:solidFill>
              </a:rPr>
              <a:t> an </a:t>
            </a:r>
            <a:r>
              <a:rPr lang="de-DE" sz="2400" err="1">
                <a:solidFill>
                  <a:schemeClr val="tx1"/>
                </a:solidFill>
              </a:rPr>
              <a:t>concrete</a:t>
            </a:r>
            <a:r>
              <a:rPr lang="de-DE" sz="2400">
                <a:solidFill>
                  <a:schemeClr val="tx1"/>
                </a:solidFill>
              </a:rPr>
              <a:t> </a:t>
            </a:r>
            <a:r>
              <a:rPr lang="de-DE" sz="2400" err="1">
                <a:solidFill>
                  <a:schemeClr val="tx1"/>
                </a:solidFill>
              </a:rPr>
              <a:t>example</a:t>
            </a:r>
            <a:endParaRPr lang="de-DE" sz="2400">
              <a:solidFill>
                <a:schemeClr val="tx1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D750794-A672-9218-6689-41BCCC084185}"/>
              </a:ext>
            </a:extLst>
          </p:cNvPr>
          <p:cNvSpPr>
            <a:spLocks/>
          </p:cNvSpPr>
          <p:nvPr/>
        </p:nvSpPr>
        <p:spPr>
          <a:xfrm>
            <a:off x="4066001" y="7053936"/>
            <a:ext cx="8921961" cy="5236262"/>
          </a:xfrm>
          <a:prstGeom prst="rect">
            <a:avLst/>
          </a:prstGeom>
          <a:solidFill>
            <a:srgbClr val="FFFFFF">
              <a:alpha val="88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375" name="Gruppieren 374">
            <a:extLst>
              <a:ext uri="{FF2B5EF4-FFF2-40B4-BE49-F238E27FC236}">
                <a16:creationId xmlns:a16="http://schemas.microsoft.com/office/drawing/2014/main" id="{876BB39B-7D9E-7678-9413-BA5D0F3CBE5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161568" y="1325882"/>
            <a:ext cx="9030432" cy="5282726"/>
            <a:chOff x="3161568" y="1336012"/>
            <a:chExt cx="9030432" cy="5282726"/>
          </a:xfrm>
        </p:grpSpPr>
        <p:sp>
          <p:nvSpPr>
            <p:cNvPr id="376" name="Rechteck 375">
              <a:extLst>
                <a:ext uri="{FF2B5EF4-FFF2-40B4-BE49-F238E27FC236}">
                  <a16:creationId xmlns:a16="http://schemas.microsoft.com/office/drawing/2014/main" id="{742805B7-08BB-FFEF-65C4-690204D9A00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402696" y="1342544"/>
              <a:ext cx="2349539" cy="5182086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1</a:t>
              </a:r>
            </a:p>
          </p:txBody>
        </p:sp>
        <p:sp>
          <p:nvSpPr>
            <p:cNvPr id="377" name="Rechteck 376">
              <a:extLst>
                <a:ext uri="{FF2B5EF4-FFF2-40B4-BE49-F238E27FC236}">
                  <a16:creationId xmlns:a16="http://schemas.microsoft.com/office/drawing/2014/main" id="{8848CA6D-9175-1906-866E-90E585D4EA9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849367" y="1336014"/>
              <a:ext cx="2086616" cy="5188612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2 </a:t>
              </a: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8" name="Rechteck 377">
              <a:extLst>
                <a:ext uri="{FF2B5EF4-FFF2-40B4-BE49-F238E27FC236}">
                  <a16:creationId xmlns:a16="http://schemas.microsoft.com/office/drawing/2014/main" id="{9D40B0A8-03BF-1B04-EDD3-D408E8371C2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098658" y="1336012"/>
              <a:ext cx="1694663" cy="5188614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Mobile</a:t>
              </a:r>
            </a:p>
          </p:txBody>
        </p:sp>
        <p:sp>
          <p:nvSpPr>
            <p:cNvPr id="379" name="Rechteck 378">
              <a:extLst>
                <a:ext uri="{FF2B5EF4-FFF2-40B4-BE49-F238E27FC236}">
                  <a16:creationId xmlns:a16="http://schemas.microsoft.com/office/drawing/2014/main" id="{C0263391-9D34-0EC5-8B0D-445511F60C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014954" y="1336012"/>
              <a:ext cx="2065665" cy="5188614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Cloud</a:t>
              </a:r>
            </a:p>
          </p:txBody>
        </p:sp>
        <p:cxnSp>
          <p:nvCxnSpPr>
            <p:cNvPr id="380" name="Gerade Verbindung 379">
              <a:extLst>
                <a:ext uri="{FF2B5EF4-FFF2-40B4-BE49-F238E27FC236}">
                  <a16:creationId xmlns:a16="http://schemas.microsoft.com/office/drawing/2014/main" id="{734C9B80-4AD2-313D-7BF7-30648B757E3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8030557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381" name="Gerade Verbindung 380">
              <a:extLst>
                <a:ext uri="{FF2B5EF4-FFF2-40B4-BE49-F238E27FC236}">
                  <a16:creationId xmlns:a16="http://schemas.microsoft.com/office/drawing/2014/main" id="{D8E9D7B3-2E9D-68A2-52A0-9A8FBA374A8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9904702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382" name="Gerade Verbindung 381">
              <a:extLst>
                <a:ext uri="{FF2B5EF4-FFF2-40B4-BE49-F238E27FC236}">
                  <a16:creationId xmlns:a16="http://schemas.microsoft.com/office/drawing/2014/main" id="{B7FD5B46-02EB-C1BD-D954-8DAB69ABECD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226882" y="5482354"/>
              <a:ext cx="8965118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383" name="Gerade Verbindung 382">
              <a:extLst>
                <a:ext uri="{FF2B5EF4-FFF2-40B4-BE49-F238E27FC236}">
                  <a16:creationId xmlns:a16="http://schemas.microsoft.com/office/drawing/2014/main" id="{188E0E4E-F25E-7831-8167-2826B78515E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345829" y="4201613"/>
              <a:ext cx="8846171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384" name="Gerade Verbindung 383">
              <a:extLst>
                <a:ext uri="{FF2B5EF4-FFF2-40B4-BE49-F238E27FC236}">
                  <a16:creationId xmlns:a16="http://schemas.microsoft.com/office/drawing/2014/main" id="{AE286487-D354-E025-B917-68CCD3165E6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3161568" y="2193102"/>
              <a:ext cx="8965118" cy="11908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B1EA8E62-2B80-0732-FB44-53CFDC7C34B4}"/>
              </a:ext>
            </a:extLst>
          </p:cNvPr>
          <p:cNvSpPr/>
          <p:nvPr/>
        </p:nvSpPr>
        <p:spPr>
          <a:xfrm>
            <a:off x="3613675" y="4303100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EE7939EE-229D-09D7-1F18-F55F0DB99356}"/>
              </a:ext>
            </a:extLst>
          </p:cNvPr>
          <p:cNvSpPr txBox="1"/>
          <p:nvPr/>
        </p:nvSpPr>
        <p:spPr>
          <a:xfrm>
            <a:off x="3759807" y="4253469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Person.givenName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MARY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60F2B3-54B8-342A-46D3-D6B1C78CAC5A}"/>
              </a:ext>
            </a:extLst>
          </p:cNvPr>
          <p:cNvSpPr/>
          <p:nvPr/>
        </p:nvSpPr>
        <p:spPr>
          <a:xfrm>
            <a:off x="5907758" y="4993655"/>
            <a:ext cx="166091" cy="1660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D0B662E7-9312-C0DE-260B-03D516D40C89}"/>
              </a:ext>
            </a:extLst>
          </p:cNvPr>
          <p:cNvSpPr txBox="1"/>
          <p:nvPr/>
        </p:nvSpPr>
        <p:spPr>
          <a:xfrm>
            <a:off x="6053890" y="4953714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Vehicle.Speed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54 KM/H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05977DA-CB89-6532-765E-79703435F704}"/>
              </a:ext>
            </a:extLst>
          </p:cNvPr>
          <p:cNvSpPr/>
          <p:nvPr/>
        </p:nvSpPr>
        <p:spPr>
          <a:xfrm>
            <a:off x="5907758" y="5224487"/>
            <a:ext cx="166091" cy="1660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082E22A1-B57A-93FE-D769-D2E8077542AD}"/>
              </a:ext>
            </a:extLst>
          </p:cNvPr>
          <p:cNvSpPr txBox="1"/>
          <p:nvPr/>
        </p:nvSpPr>
        <p:spPr>
          <a:xfrm>
            <a:off x="6053890" y="5182128"/>
            <a:ext cx="20190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Vehicle.SteeringAngle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231 </a:t>
            </a:r>
            <a:r>
              <a:rPr kumimoji="0" lang="de-DE" sz="9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degree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B73D769-DA31-D856-33F3-3500443F2AD3}"/>
              </a:ext>
            </a:extLst>
          </p:cNvPr>
          <p:cNvSpPr/>
          <p:nvPr/>
        </p:nvSpPr>
        <p:spPr>
          <a:xfrm>
            <a:off x="8163578" y="4521900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AB33303A-8EA1-E8B9-1454-0E478F17D897}"/>
              </a:ext>
            </a:extLst>
          </p:cNvPr>
          <p:cNvSpPr txBox="1"/>
          <p:nvPr/>
        </p:nvSpPr>
        <p:spPr>
          <a:xfrm>
            <a:off x="6038894" y="4455449"/>
            <a:ext cx="18134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Person.drivingStyle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„aggressive“ 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1ABAE34-1A6B-BCD2-44AC-B225AEFDE258}"/>
              </a:ext>
            </a:extLst>
          </p:cNvPr>
          <p:cNvSpPr/>
          <p:nvPr/>
        </p:nvSpPr>
        <p:spPr>
          <a:xfrm>
            <a:off x="5892762" y="4280586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AFF1B89F-5348-0008-8A78-A9EF9B329234}"/>
              </a:ext>
            </a:extLst>
          </p:cNvPr>
          <p:cNvSpPr txBox="1"/>
          <p:nvPr/>
        </p:nvSpPr>
        <p:spPr>
          <a:xfrm>
            <a:off x="6038894" y="4230955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Person.givenName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MARY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4399769-E5E9-212D-D4A7-A738C0B44A5D}"/>
              </a:ext>
            </a:extLst>
          </p:cNvPr>
          <p:cNvSpPr/>
          <p:nvPr/>
        </p:nvSpPr>
        <p:spPr>
          <a:xfrm>
            <a:off x="3610639" y="5008245"/>
            <a:ext cx="166091" cy="1660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97AA539-9015-BA71-848F-9038550C1F08}"/>
              </a:ext>
            </a:extLst>
          </p:cNvPr>
          <p:cNvSpPr txBox="1"/>
          <p:nvPr/>
        </p:nvSpPr>
        <p:spPr>
          <a:xfrm>
            <a:off x="3756771" y="4968304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Vehicle.Speed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54 KM/H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3F77AFA-77E4-FB41-008F-B8E22784F4FD}"/>
              </a:ext>
            </a:extLst>
          </p:cNvPr>
          <p:cNvSpPr/>
          <p:nvPr/>
        </p:nvSpPr>
        <p:spPr>
          <a:xfrm>
            <a:off x="3610639" y="5239077"/>
            <a:ext cx="166091" cy="1660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F482BFE9-6EDC-9E52-A869-62D6A46A0AA6}"/>
              </a:ext>
            </a:extLst>
          </p:cNvPr>
          <p:cNvSpPr txBox="1"/>
          <p:nvPr/>
        </p:nvSpPr>
        <p:spPr>
          <a:xfrm>
            <a:off x="3756771" y="5196718"/>
            <a:ext cx="21188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</a:t>
            </a:r>
            <a:r>
              <a:rPr lang="de-DE" sz="900" kern="1200" err="1">
                <a:latin typeface="Calibri" panose="020F0502020204030204"/>
              </a:rPr>
              <a:t>Vehicle.SteeringAngle</a:t>
            </a:r>
            <a:r>
              <a:rPr lang="de-DE" sz="900" kern="1200">
                <a:latin typeface="Calibri" panose="020F0502020204030204"/>
              </a:rPr>
              <a:t> = „</a:t>
            </a:r>
            <a:r>
              <a:rPr lang="de-DE" sz="900" b="1" kern="1200">
                <a:latin typeface="Calibri" panose="020F0502020204030204"/>
              </a:rPr>
              <a:t>231 </a:t>
            </a:r>
            <a:r>
              <a:rPr lang="de-DE" sz="900" b="1" kern="1200" err="1">
                <a:latin typeface="Calibri" panose="020F0502020204030204"/>
              </a:rPr>
              <a:t>degree</a:t>
            </a:r>
            <a:r>
              <a:rPr lang="de-DE" sz="900" kern="1200">
                <a:latin typeface="Calibri" panose="020F0502020204030204"/>
              </a:rPr>
              <a:t>“ </a:t>
            </a:r>
            <a:endParaRPr kumimoji="0" 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8" name="Oval 447">
            <a:extLst>
              <a:ext uri="{FF2B5EF4-FFF2-40B4-BE49-F238E27FC236}">
                <a16:creationId xmlns:a16="http://schemas.microsoft.com/office/drawing/2014/main" id="{C7F2EC7D-6C6B-10E8-8203-7DCFBF40E89B}"/>
              </a:ext>
            </a:extLst>
          </p:cNvPr>
          <p:cNvSpPr/>
          <p:nvPr/>
        </p:nvSpPr>
        <p:spPr>
          <a:xfrm>
            <a:off x="3617339" y="4531181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9" name="Textfeld 448">
            <a:extLst>
              <a:ext uri="{FF2B5EF4-FFF2-40B4-BE49-F238E27FC236}">
                <a16:creationId xmlns:a16="http://schemas.microsoft.com/office/drawing/2014/main" id="{510625F6-E38C-8906-B238-B62CC5CAF0F1}"/>
              </a:ext>
            </a:extLst>
          </p:cNvPr>
          <p:cNvSpPr txBox="1"/>
          <p:nvPr/>
        </p:nvSpPr>
        <p:spPr>
          <a:xfrm>
            <a:off x="3783839" y="4491435"/>
            <a:ext cx="18134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Person.drivingStyle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lang="de-DE" sz="900" kern="1200">
                <a:latin typeface="Calibri" panose="020F0502020204030204"/>
                <a:ea typeface="+mn-ea"/>
                <a:cs typeface="+mn-cs"/>
              </a:rPr>
              <a:t>aggressive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450" name="Oval 449">
            <a:extLst>
              <a:ext uri="{FF2B5EF4-FFF2-40B4-BE49-F238E27FC236}">
                <a16:creationId xmlns:a16="http://schemas.microsoft.com/office/drawing/2014/main" id="{F33F1E49-FE29-9B56-6D4A-ADD3EBFC9F71}"/>
              </a:ext>
            </a:extLst>
          </p:cNvPr>
          <p:cNvSpPr/>
          <p:nvPr/>
        </p:nvSpPr>
        <p:spPr>
          <a:xfrm>
            <a:off x="8152783" y="4290993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1" name="Textfeld 450">
            <a:extLst>
              <a:ext uri="{FF2B5EF4-FFF2-40B4-BE49-F238E27FC236}">
                <a16:creationId xmlns:a16="http://schemas.microsoft.com/office/drawing/2014/main" id="{89168CB3-B29A-3EF8-243C-A16AEEC6E773}"/>
              </a:ext>
            </a:extLst>
          </p:cNvPr>
          <p:cNvSpPr txBox="1"/>
          <p:nvPr/>
        </p:nvSpPr>
        <p:spPr>
          <a:xfrm>
            <a:off x="8298915" y="4241362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Person.givenName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MARY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452" name="Oval 451">
            <a:extLst>
              <a:ext uri="{FF2B5EF4-FFF2-40B4-BE49-F238E27FC236}">
                <a16:creationId xmlns:a16="http://schemas.microsoft.com/office/drawing/2014/main" id="{06022115-9ED5-24FA-DC72-65606702813B}"/>
              </a:ext>
            </a:extLst>
          </p:cNvPr>
          <p:cNvSpPr/>
          <p:nvPr/>
        </p:nvSpPr>
        <p:spPr>
          <a:xfrm>
            <a:off x="8152783" y="5018455"/>
            <a:ext cx="166091" cy="1660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3" name="Textfeld 452">
            <a:extLst>
              <a:ext uri="{FF2B5EF4-FFF2-40B4-BE49-F238E27FC236}">
                <a16:creationId xmlns:a16="http://schemas.microsoft.com/office/drawing/2014/main" id="{08252C36-9E92-A9BF-0911-F11A6FB8C7A1}"/>
              </a:ext>
            </a:extLst>
          </p:cNvPr>
          <p:cNvSpPr txBox="1"/>
          <p:nvPr/>
        </p:nvSpPr>
        <p:spPr>
          <a:xfrm>
            <a:off x="8298915" y="4978514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Vehicle.Speed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54 KM/H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454" name="Oval 453">
            <a:extLst>
              <a:ext uri="{FF2B5EF4-FFF2-40B4-BE49-F238E27FC236}">
                <a16:creationId xmlns:a16="http://schemas.microsoft.com/office/drawing/2014/main" id="{E32B1BBA-E1AD-67CF-B9A7-C9AD1280127D}"/>
              </a:ext>
            </a:extLst>
          </p:cNvPr>
          <p:cNvSpPr/>
          <p:nvPr/>
        </p:nvSpPr>
        <p:spPr>
          <a:xfrm>
            <a:off x="8152783" y="5249287"/>
            <a:ext cx="166091" cy="1660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6" name="Textfeld 455">
            <a:extLst>
              <a:ext uri="{FF2B5EF4-FFF2-40B4-BE49-F238E27FC236}">
                <a16:creationId xmlns:a16="http://schemas.microsoft.com/office/drawing/2014/main" id="{3CA92042-E059-013C-F1A0-8DE478CC992E}"/>
              </a:ext>
            </a:extLst>
          </p:cNvPr>
          <p:cNvSpPr txBox="1"/>
          <p:nvPr/>
        </p:nvSpPr>
        <p:spPr>
          <a:xfrm>
            <a:off x="8298915" y="5206928"/>
            <a:ext cx="24965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defRPr/>
            </a:pPr>
            <a:r>
              <a:rPr lang="de-DE" sz="900" kern="1200" err="1">
                <a:latin typeface="Calibri" panose="020F0502020204030204"/>
              </a:rPr>
              <a:t>Vehicle.SteeringAngle</a:t>
            </a:r>
            <a:r>
              <a:rPr lang="de-DE" sz="900" kern="1200">
                <a:latin typeface="Calibri" panose="020F0502020204030204"/>
              </a:rPr>
              <a:t> = „</a:t>
            </a:r>
            <a:r>
              <a:rPr lang="de-DE" sz="900" b="1" kern="1200">
                <a:latin typeface="Calibri" panose="020F0502020204030204"/>
              </a:rPr>
              <a:t>231 </a:t>
            </a:r>
            <a:r>
              <a:rPr lang="de-DE" sz="900" b="1" kern="1200" err="1">
                <a:latin typeface="Calibri" panose="020F0502020204030204"/>
              </a:rPr>
              <a:t>degree</a:t>
            </a:r>
            <a:r>
              <a:rPr lang="de-DE" sz="900" b="1" kern="1200">
                <a:latin typeface="Calibri" panose="020F0502020204030204"/>
              </a:rPr>
              <a:t>“</a:t>
            </a:r>
            <a:endParaRPr lang="de-DE" sz="900" kern="1200">
              <a:latin typeface="Calibri" panose="020F0502020204030204"/>
            </a:endParaRPr>
          </a:p>
        </p:txBody>
      </p:sp>
      <p:sp>
        <p:nvSpPr>
          <p:cNvPr id="457" name="Oval 456">
            <a:extLst>
              <a:ext uri="{FF2B5EF4-FFF2-40B4-BE49-F238E27FC236}">
                <a16:creationId xmlns:a16="http://schemas.microsoft.com/office/drawing/2014/main" id="{BBB9E29E-C184-C75D-42A7-8007EA42CAE4}"/>
              </a:ext>
            </a:extLst>
          </p:cNvPr>
          <p:cNvSpPr/>
          <p:nvPr/>
        </p:nvSpPr>
        <p:spPr>
          <a:xfrm>
            <a:off x="5892761" y="4509000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8" name="Textfeld 457">
            <a:extLst>
              <a:ext uri="{FF2B5EF4-FFF2-40B4-BE49-F238E27FC236}">
                <a16:creationId xmlns:a16="http://schemas.microsoft.com/office/drawing/2014/main" id="{C9CB3EA2-8E03-4BF0-4530-C97C13AC6848}"/>
              </a:ext>
            </a:extLst>
          </p:cNvPr>
          <p:cNvSpPr txBox="1"/>
          <p:nvPr/>
        </p:nvSpPr>
        <p:spPr>
          <a:xfrm>
            <a:off x="8298915" y="4469776"/>
            <a:ext cx="19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Tx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Person.driving</a:t>
            </a:r>
            <a:r>
              <a:rPr lang="de-DE" sz="900" kern="1200"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tyle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lang="de-DE" sz="900" kern="1200">
                <a:latin typeface="Calibri" panose="020F0502020204030204"/>
              </a:rPr>
              <a:t> aggressive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459" name="Oval 458">
            <a:extLst>
              <a:ext uri="{FF2B5EF4-FFF2-40B4-BE49-F238E27FC236}">
                <a16:creationId xmlns:a16="http://schemas.microsoft.com/office/drawing/2014/main" id="{0480D99E-0B95-C53D-AF3E-CF303DA332FB}"/>
              </a:ext>
            </a:extLst>
          </p:cNvPr>
          <p:cNvSpPr/>
          <p:nvPr/>
        </p:nvSpPr>
        <p:spPr>
          <a:xfrm>
            <a:off x="10091166" y="4305583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0" name="Textfeld 459">
            <a:extLst>
              <a:ext uri="{FF2B5EF4-FFF2-40B4-BE49-F238E27FC236}">
                <a16:creationId xmlns:a16="http://schemas.microsoft.com/office/drawing/2014/main" id="{02556116-56A3-5FAA-AFBD-9FF3815F7132}"/>
              </a:ext>
            </a:extLst>
          </p:cNvPr>
          <p:cNvSpPr txBox="1"/>
          <p:nvPr/>
        </p:nvSpPr>
        <p:spPr>
          <a:xfrm>
            <a:off x="10237298" y="4238359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Person.givenName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MARY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461" name="Oval 460">
            <a:extLst>
              <a:ext uri="{FF2B5EF4-FFF2-40B4-BE49-F238E27FC236}">
                <a16:creationId xmlns:a16="http://schemas.microsoft.com/office/drawing/2014/main" id="{6A2D00B4-4196-5032-F836-D9261C31759B}"/>
              </a:ext>
            </a:extLst>
          </p:cNvPr>
          <p:cNvSpPr/>
          <p:nvPr/>
        </p:nvSpPr>
        <p:spPr>
          <a:xfrm>
            <a:off x="10091166" y="5033045"/>
            <a:ext cx="166091" cy="1660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2" name="Textfeld 461">
            <a:extLst>
              <a:ext uri="{FF2B5EF4-FFF2-40B4-BE49-F238E27FC236}">
                <a16:creationId xmlns:a16="http://schemas.microsoft.com/office/drawing/2014/main" id="{B5E82B72-C59D-5918-07BB-69789242D078}"/>
              </a:ext>
            </a:extLst>
          </p:cNvPr>
          <p:cNvSpPr txBox="1"/>
          <p:nvPr/>
        </p:nvSpPr>
        <p:spPr>
          <a:xfrm>
            <a:off x="10237298" y="4975511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Vehicle.Speed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kumimoji="0" lang="de-DE" sz="9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54 KM/H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sp>
        <p:nvSpPr>
          <p:cNvPr id="463" name="Oval 462">
            <a:extLst>
              <a:ext uri="{FF2B5EF4-FFF2-40B4-BE49-F238E27FC236}">
                <a16:creationId xmlns:a16="http://schemas.microsoft.com/office/drawing/2014/main" id="{AA734E04-7CBB-5D8A-4D38-0EE02851BA7C}"/>
              </a:ext>
            </a:extLst>
          </p:cNvPr>
          <p:cNvSpPr/>
          <p:nvPr/>
        </p:nvSpPr>
        <p:spPr>
          <a:xfrm>
            <a:off x="10091166" y="5263877"/>
            <a:ext cx="166091" cy="16609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4" name="Textfeld 463">
            <a:extLst>
              <a:ext uri="{FF2B5EF4-FFF2-40B4-BE49-F238E27FC236}">
                <a16:creationId xmlns:a16="http://schemas.microsoft.com/office/drawing/2014/main" id="{D1E26193-91F4-CA34-85FF-F09048D41CE7}"/>
              </a:ext>
            </a:extLst>
          </p:cNvPr>
          <p:cNvSpPr txBox="1"/>
          <p:nvPr/>
        </p:nvSpPr>
        <p:spPr>
          <a:xfrm>
            <a:off x="10237298" y="5203925"/>
            <a:ext cx="216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defRPr/>
            </a:pPr>
            <a:r>
              <a:rPr lang="de-DE" sz="900" kern="1200" err="1">
                <a:latin typeface="Calibri" panose="020F0502020204030204"/>
              </a:rPr>
              <a:t>Vehicle.SteeringAngle</a:t>
            </a:r>
            <a:r>
              <a:rPr lang="de-DE" sz="900" kern="1200">
                <a:latin typeface="Calibri" panose="020F0502020204030204"/>
              </a:rPr>
              <a:t> = „</a:t>
            </a:r>
            <a:r>
              <a:rPr lang="de-DE" sz="900" b="1" kern="1200">
                <a:latin typeface="Calibri" panose="020F0502020204030204"/>
              </a:rPr>
              <a:t>231 </a:t>
            </a:r>
            <a:r>
              <a:rPr lang="de-DE" sz="900" b="1" kern="1200" err="1">
                <a:latin typeface="Calibri" panose="020F0502020204030204"/>
              </a:rPr>
              <a:t>degree</a:t>
            </a:r>
            <a:r>
              <a:rPr lang="de-DE" sz="900" kern="1200">
                <a:latin typeface="Calibri" panose="020F0502020204030204"/>
              </a:rPr>
              <a:t>“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1" name="Pfeil nach oben 490">
            <a:extLst>
              <a:ext uri="{FF2B5EF4-FFF2-40B4-BE49-F238E27FC236}">
                <a16:creationId xmlns:a16="http://schemas.microsoft.com/office/drawing/2014/main" id="{FEE3AC66-C476-E43B-EDBD-404BFB31882C}"/>
              </a:ext>
            </a:extLst>
          </p:cNvPr>
          <p:cNvSpPr/>
          <p:nvPr/>
        </p:nvSpPr>
        <p:spPr>
          <a:xfrm>
            <a:off x="4155791" y="3730355"/>
            <a:ext cx="377237" cy="51689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Input</a:t>
            </a:r>
          </a:p>
        </p:txBody>
      </p:sp>
      <p:sp>
        <p:nvSpPr>
          <p:cNvPr id="492" name="Pfeil nach oben 491">
            <a:extLst>
              <a:ext uri="{FF2B5EF4-FFF2-40B4-BE49-F238E27FC236}">
                <a16:creationId xmlns:a16="http://schemas.microsoft.com/office/drawing/2014/main" id="{97E0A98E-56D1-E268-4B6C-39DA9567D839}"/>
              </a:ext>
            </a:extLst>
          </p:cNvPr>
          <p:cNvSpPr/>
          <p:nvPr/>
        </p:nvSpPr>
        <p:spPr>
          <a:xfrm rot="10800000">
            <a:off x="4521035" y="3768439"/>
            <a:ext cx="377237" cy="516892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Output</a:t>
            </a:r>
          </a:p>
        </p:txBody>
      </p:sp>
      <p:sp>
        <p:nvSpPr>
          <p:cNvPr id="493" name="Pfeil nach oben 492">
            <a:extLst>
              <a:ext uri="{FF2B5EF4-FFF2-40B4-BE49-F238E27FC236}">
                <a16:creationId xmlns:a16="http://schemas.microsoft.com/office/drawing/2014/main" id="{79EEB36B-0A97-549B-7811-97710D6C8F7A}"/>
              </a:ext>
            </a:extLst>
          </p:cNvPr>
          <p:cNvSpPr/>
          <p:nvPr/>
        </p:nvSpPr>
        <p:spPr>
          <a:xfrm>
            <a:off x="10606830" y="3765536"/>
            <a:ext cx="377237" cy="48655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Input</a:t>
            </a:r>
          </a:p>
        </p:txBody>
      </p:sp>
      <p:sp>
        <p:nvSpPr>
          <p:cNvPr id="494" name="Pfeil nach oben 493">
            <a:extLst>
              <a:ext uri="{FF2B5EF4-FFF2-40B4-BE49-F238E27FC236}">
                <a16:creationId xmlns:a16="http://schemas.microsoft.com/office/drawing/2014/main" id="{A571FE2D-F884-0530-EC74-5E4F1DF76422}"/>
              </a:ext>
            </a:extLst>
          </p:cNvPr>
          <p:cNvSpPr/>
          <p:nvPr/>
        </p:nvSpPr>
        <p:spPr>
          <a:xfrm rot="10800000">
            <a:off x="10972074" y="3803620"/>
            <a:ext cx="377237" cy="486550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Output</a:t>
            </a:r>
          </a:p>
        </p:txBody>
      </p:sp>
      <p:sp>
        <p:nvSpPr>
          <p:cNvPr id="495" name="Oval 494">
            <a:extLst>
              <a:ext uri="{FF2B5EF4-FFF2-40B4-BE49-F238E27FC236}">
                <a16:creationId xmlns:a16="http://schemas.microsoft.com/office/drawing/2014/main" id="{80D81DBA-E906-DF38-4B6C-AB6D9EF5DFFD}"/>
              </a:ext>
            </a:extLst>
          </p:cNvPr>
          <p:cNvSpPr/>
          <p:nvPr/>
        </p:nvSpPr>
        <p:spPr>
          <a:xfrm>
            <a:off x="3610703" y="4764811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6" name="Textfeld 495">
            <a:extLst>
              <a:ext uri="{FF2B5EF4-FFF2-40B4-BE49-F238E27FC236}">
                <a16:creationId xmlns:a16="http://schemas.microsoft.com/office/drawing/2014/main" id="{F4F742D3-E3AE-4D57-CAC1-BC205318F990}"/>
              </a:ext>
            </a:extLst>
          </p:cNvPr>
          <p:cNvSpPr txBox="1"/>
          <p:nvPr/>
        </p:nvSpPr>
        <p:spPr>
          <a:xfrm>
            <a:off x="3756771" y="4727872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defRPr/>
            </a:pPr>
            <a:r>
              <a:rPr lang="de-DE" sz="900" kern="1200" err="1">
                <a:latin typeface="Calibri" panose="020F0502020204030204"/>
              </a:rPr>
              <a:t>Person.fatigueScore</a:t>
            </a:r>
            <a:r>
              <a:rPr lang="de-DE" sz="900" kern="1200">
                <a:latin typeface="Calibri" panose="020F0502020204030204"/>
              </a:rPr>
              <a:t> = „… “ </a:t>
            </a:r>
          </a:p>
        </p:txBody>
      </p:sp>
      <p:sp>
        <p:nvSpPr>
          <p:cNvPr id="497" name="Oval 496">
            <a:extLst>
              <a:ext uri="{FF2B5EF4-FFF2-40B4-BE49-F238E27FC236}">
                <a16:creationId xmlns:a16="http://schemas.microsoft.com/office/drawing/2014/main" id="{EA4AA856-1139-E4EE-4FC3-5B78802F779D}"/>
              </a:ext>
            </a:extLst>
          </p:cNvPr>
          <p:cNvSpPr/>
          <p:nvPr/>
        </p:nvSpPr>
        <p:spPr>
          <a:xfrm>
            <a:off x="5900363" y="4754251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8" name="Textfeld 497">
            <a:extLst>
              <a:ext uri="{FF2B5EF4-FFF2-40B4-BE49-F238E27FC236}">
                <a16:creationId xmlns:a16="http://schemas.microsoft.com/office/drawing/2014/main" id="{AFFA27E7-37DD-D56C-30F0-3BD76BE6571C}"/>
              </a:ext>
            </a:extLst>
          </p:cNvPr>
          <p:cNvSpPr txBox="1"/>
          <p:nvPr/>
        </p:nvSpPr>
        <p:spPr>
          <a:xfrm>
            <a:off x="6046431" y="4717312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defRPr/>
            </a:pPr>
            <a:r>
              <a:rPr lang="de-DE" sz="900" kern="1200" err="1">
                <a:latin typeface="Calibri" panose="020F0502020204030204"/>
              </a:rPr>
              <a:t>Person.fatigueScore</a:t>
            </a:r>
            <a:r>
              <a:rPr lang="de-DE" sz="900" kern="1200">
                <a:latin typeface="Calibri" panose="020F0502020204030204"/>
              </a:rPr>
              <a:t> = „… “ </a:t>
            </a:r>
          </a:p>
        </p:txBody>
      </p:sp>
      <p:sp>
        <p:nvSpPr>
          <p:cNvPr id="499" name="Oval 498">
            <a:extLst>
              <a:ext uri="{FF2B5EF4-FFF2-40B4-BE49-F238E27FC236}">
                <a16:creationId xmlns:a16="http://schemas.microsoft.com/office/drawing/2014/main" id="{E74E0386-9B37-3A71-3E57-8FA9CC406B9B}"/>
              </a:ext>
            </a:extLst>
          </p:cNvPr>
          <p:cNvSpPr/>
          <p:nvPr/>
        </p:nvSpPr>
        <p:spPr>
          <a:xfrm>
            <a:off x="8163579" y="4759884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0" name="Textfeld 499">
            <a:extLst>
              <a:ext uri="{FF2B5EF4-FFF2-40B4-BE49-F238E27FC236}">
                <a16:creationId xmlns:a16="http://schemas.microsoft.com/office/drawing/2014/main" id="{DDC657F5-87CC-7D5E-D62A-1A86F0E583B1}"/>
              </a:ext>
            </a:extLst>
          </p:cNvPr>
          <p:cNvSpPr txBox="1"/>
          <p:nvPr/>
        </p:nvSpPr>
        <p:spPr>
          <a:xfrm>
            <a:off x="8309647" y="4722945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defRPr/>
            </a:pPr>
            <a:r>
              <a:rPr lang="de-DE" sz="900" kern="1200" err="1">
                <a:latin typeface="Calibri" panose="020F0502020204030204"/>
              </a:rPr>
              <a:t>Person.fatigueScore</a:t>
            </a:r>
            <a:r>
              <a:rPr lang="de-DE" sz="900" kern="1200">
                <a:latin typeface="Calibri" panose="020F0502020204030204"/>
              </a:rPr>
              <a:t> = „… “ </a:t>
            </a:r>
          </a:p>
        </p:txBody>
      </p:sp>
      <p:sp>
        <p:nvSpPr>
          <p:cNvPr id="501" name="Oval 500">
            <a:extLst>
              <a:ext uri="{FF2B5EF4-FFF2-40B4-BE49-F238E27FC236}">
                <a16:creationId xmlns:a16="http://schemas.microsoft.com/office/drawing/2014/main" id="{95A00217-3A67-8554-4CAC-11F952931AF8}"/>
              </a:ext>
            </a:extLst>
          </p:cNvPr>
          <p:cNvSpPr/>
          <p:nvPr/>
        </p:nvSpPr>
        <p:spPr>
          <a:xfrm>
            <a:off x="10091230" y="4768808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2" name="Textfeld 501">
            <a:extLst>
              <a:ext uri="{FF2B5EF4-FFF2-40B4-BE49-F238E27FC236}">
                <a16:creationId xmlns:a16="http://schemas.microsoft.com/office/drawing/2014/main" id="{5A45DF02-B779-09BE-43CF-B7653B661EAD}"/>
              </a:ext>
            </a:extLst>
          </p:cNvPr>
          <p:cNvSpPr txBox="1"/>
          <p:nvPr/>
        </p:nvSpPr>
        <p:spPr>
          <a:xfrm>
            <a:off x="10237298" y="4714276"/>
            <a:ext cx="16561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</a:t>
            </a:r>
            <a:r>
              <a:rPr lang="de-DE" sz="900" kern="1200">
                <a:latin typeface="Calibri" panose="020F0502020204030204"/>
                <a:ea typeface="+mn-ea"/>
                <a:cs typeface="+mn-cs"/>
              </a:rPr>
              <a:t>.</a:t>
            </a:r>
            <a:r>
              <a:rPr lang="de-DE" sz="900" kern="1200" err="1">
                <a:latin typeface="Calibri" panose="020F0502020204030204"/>
                <a:ea typeface="+mn-ea"/>
                <a:cs typeface="+mn-cs"/>
              </a:rPr>
              <a:t>fatigueScore</a:t>
            </a:r>
            <a:r>
              <a:rPr lang="de-DE" sz="900" kern="1200"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„… “ </a:t>
            </a:r>
          </a:p>
        </p:txBody>
      </p:sp>
      <p:grpSp>
        <p:nvGrpSpPr>
          <p:cNvPr id="593" name="Gruppieren 592">
            <a:extLst>
              <a:ext uri="{FF2B5EF4-FFF2-40B4-BE49-F238E27FC236}">
                <a16:creationId xmlns:a16="http://schemas.microsoft.com/office/drawing/2014/main" id="{CE5E4D1A-DDF7-B253-3DBA-B73559360F4E}"/>
              </a:ext>
            </a:extLst>
          </p:cNvPr>
          <p:cNvGrpSpPr/>
          <p:nvPr/>
        </p:nvGrpSpPr>
        <p:grpSpPr>
          <a:xfrm>
            <a:off x="11331992" y="2938077"/>
            <a:ext cx="857523" cy="733133"/>
            <a:chOff x="9913302" y="3022114"/>
            <a:chExt cx="857523" cy="733133"/>
          </a:xfrm>
        </p:grpSpPr>
        <p:pic>
          <p:nvPicPr>
            <p:cNvPr id="594" name="Picture 14" descr="künstlioche synapsen und neuronen. Bild 4 von 4">
              <a:extLst>
                <a:ext uri="{FF2B5EF4-FFF2-40B4-BE49-F238E27FC236}">
                  <a16:creationId xmlns:a16="http://schemas.microsoft.com/office/drawing/2014/main" id="{619DDA87-4076-271B-EED4-EADF3D11B3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84692" y="3022114"/>
              <a:ext cx="547735" cy="547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5" name="Textfeld 594">
              <a:extLst>
                <a:ext uri="{FF2B5EF4-FFF2-40B4-BE49-F238E27FC236}">
                  <a16:creationId xmlns:a16="http://schemas.microsoft.com/office/drawing/2014/main" id="{A1C78665-BA74-BDBB-14E1-9546487B1B4D}"/>
                </a:ext>
              </a:extLst>
            </p:cNvPr>
            <p:cNvSpPr txBox="1"/>
            <p:nvPr/>
          </p:nvSpPr>
          <p:spPr>
            <a:xfrm>
              <a:off x="9913302" y="3539803"/>
              <a:ext cx="8575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ML-Inferenz</a:t>
              </a:r>
            </a:p>
          </p:txBody>
        </p:sp>
      </p:grpSp>
      <p:sp>
        <p:nvSpPr>
          <p:cNvPr id="599" name="Textfeld 598">
            <a:extLst>
              <a:ext uri="{FF2B5EF4-FFF2-40B4-BE49-F238E27FC236}">
                <a16:creationId xmlns:a16="http://schemas.microsoft.com/office/drawing/2014/main" id="{A26707E3-E848-8B31-512C-A5DAD738C047}"/>
              </a:ext>
            </a:extLst>
          </p:cNvPr>
          <p:cNvSpPr txBox="1"/>
          <p:nvPr/>
        </p:nvSpPr>
        <p:spPr>
          <a:xfrm>
            <a:off x="10241390" y="4473235"/>
            <a:ext cx="16520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Person.drivingStyle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„???“</a:t>
            </a:r>
          </a:p>
        </p:txBody>
      </p:sp>
      <p:sp>
        <p:nvSpPr>
          <p:cNvPr id="603" name="Textfeld 602">
            <a:extLst>
              <a:ext uri="{FF2B5EF4-FFF2-40B4-BE49-F238E27FC236}">
                <a16:creationId xmlns:a16="http://schemas.microsoft.com/office/drawing/2014/main" id="{6D710F18-79A5-3D9A-807A-3C6D84CA3DD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2518293" y="5805464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Raw Data</a:t>
            </a:r>
          </a:p>
        </p:txBody>
      </p:sp>
      <p:sp>
        <p:nvSpPr>
          <p:cNvPr id="604" name="Textfeld 603">
            <a:extLst>
              <a:ext uri="{FF2B5EF4-FFF2-40B4-BE49-F238E27FC236}">
                <a16:creationId xmlns:a16="http://schemas.microsoft.com/office/drawing/2014/main" id="{7AB3A6ED-CE4D-A231-E4ED-59CE0A5275C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2501837" y="4633323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Information</a:t>
            </a:r>
          </a:p>
        </p:txBody>
      </p:sp>
      <p:sp>
        <p:nvSpPr>
          <p:cNvPr id="605" name="Textfeld 604">
            <a:extLst>
              <a:ext uri="{FF2B5EF4-FFF2-40B4-BE49-F238E27FC236}">
                <a16:creationId xmlns:a16="http://schemas.microsoft.com/office/drawing/2014/main" id="{AD238019-49DC-EAEE-BFEC-D87763B954C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2532946" y="3021856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Knowledge</a:t>
            </a:r>
          </a:p>
        </p:txBody>
      </p:sp>
      <p:sp>
        <p:nvSpPr>
          <p:cNvPr id="606" name="Textfeld 605">
            <a:extLst>
              <a:ext uri="{FF2B5EF4-FFF2-40B4-BE49-F238E27FC236}">
                <a16:creationId xmlns:a16="http://schemas.microsoft.com/office/drawing/2014/main" id="{39993F78-FADA-EB18-56A9-CFBC1FAD936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2538803" y="1585719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Wisdom</a:t>
            </a:r>
          </a:p>
        </p:txBody>
      </p:sp>
      <p:sp>
        <p:nvSpPr>
          <p:cNvPr id="638" name="Textfeld 637">
            <a:extLst>
              <a:ext uri="{FF2B5EF4-FFF2-40B4-BE49-F238E27FC236}">
                <a16:creationId xmlns:a16="http://schemas.microsoft.com/office/drawing/2014/main" id="{94C39FF1-B40F-1FF1-B3B3-C147644BE5BE}"/>
              </a:ext>
            </a:extLst>
          </p:cNvPr>
          <p:cNvSpPr txBox="1"/>
          <p:nvPr/>
        </p:nvSpPr>
        <p:spPr>
          <a:xfrm>
            <a:off x="203466" y="1243923"/>
            <a:ext cx="2918837" cy="756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de-DE" sz="1000" err="1">
                <a:solidFill>
                  <a:schemeClr val="bg2"/>
                </a:solidFill>
              </a:rPr>
              <a:t>How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err="1">
                <a:solidFill>
                  <a:schemeClr val="bg2"/>
                </a:solidFill>
              </a:rPr>
              <a:t>would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err="1">
                <a:solidFill>
                  <a:schemeClr val="bg2"/>
                </a:solidFill>
              </a:rPr>
              <a:t>you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err="1">
                <a:solidFill>
                  <a:schemeClr val="bg2"/>
                </a:solidFill>
              </a:rPr>
              <a:t>develop</a:t>
            </a:r>
            <a:r>
              <a:rPr lang="de-DE" sz="1000">
                <a:solidFill>
                  <a:schemeClr val="bg2"/>
                </a:solidFill>
              </a:rPr>
              <a:t> a </a:t>
            </a:r>
            <a:r>
              <a:rPr lang="de-DE" sz="1000" b="1" err="1">
                <a:solidFill>
                  <a:schemeClr val="bg2"/>
                </a:solidFill>
              </a:rPr>
              <a:t>function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err="1">
                <a:solidFill>
                  <a:schemeClr val="bg2"/>
                </a:solidFill>
              </a:rPr>
              <a:t>responsible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err="1">
                <a:solidFill>
                  <a:schemeClr val="bg2"/>
                </a:solidFill>
              </a:rPr>
              <a:t>for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b="1" err="1">
                <a:solidFill>
                  <a:schemeClr val="bg2"/>
                </a:solidFill>
              </a:rPr>
              <a:t>detecting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err="1">
                <a:solidFill>
                  <a:schemeClr val="bg2"/>
                </a:solidFill>
              </a:rPr>
              <a:t>when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err="1">
                <a:solidFill>
                  <a:schemeClr val="bg2"/>
                </a:solidFill>
              </a:rPr>
              <a:t>the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err="1">
                <a:solidFill>
                  <a:schemeClr val="bg2"/>
                </a:solidFill>
              </a:rPr>
              <a:t>driver</a:t>
            </a:r>
            <a:r>
              <a:rPr lang="de-DE" sz="1000">
                <a:solidFill>
                  <a:schemeClr val="bg2"/>
                </a:solidFill>
              </a:rPr>
              <a:t> </a:t>
            </a:r>
            <a:r>
              <a:rPr lang="de-DE" sz="1000" err="1">
                <a:solidFill>
                  <a:schemeClr val="bg2"/>
                </a:solidFill>
              </a:rPr>
              <a:t>has</a:t>
            </a:r>
            <a:r>
              <a:rPr lang="de-DE" sz="1000">
                <a:solidFill>
                  <a:schemeClr val="bg2"/>
                </a:solidFill>
              </a:rPr>
              <a:t> an </a:t>
            </a:r>
            <a:r>
              <a:rPr lang="de-DE" sz="1000" b="1">
                <a:solidFill>
                  <a:schemeClr val="bg2"/>
                </a:solidFill>
              </a:rPr>
              <a:t>aggressive </a:t>
            </a:r>
            <a:r>
              <a:rPr lang="de-DE" sz="1000" b="1" err="1">
                <a:solidFill>
                  <a:schemeClr val="bg2"/>
                </a:solidFill>
              </a:rPr>
              <a:t>driving</a:t>
            </a:r>
            <a:r>
              <a:rPr lang="de-DE" sz="1000" b="1">
                <a:solidFill>
                  <a:schemeClr val="bg2"/>
                </a:solidFill>
              </a:rPr>
              <a:t> style</a:t>
            </a:r>
            <a:r>
              <a:rPr lang="de-DE" sz="1000">
                <a:solidFill>
                  <a:schemeClr val="bg2"/>
                </a:solidFill>
              </a:rPr>
              <a:t>?</a:t>
            </a:r>
          </a:p>
        </p:txBody>
      </p:sp>
      <p:grpSp>
        <p:nvGrpSpPr>
          <p:cNvPr id="649" name="Gruppieren 648">
            <a:extLst>
              <a:ext uri="{FF2B5EF4-FFF2-40B4-BE49-F238E27FC236}">
                <a16:creationId xmlns:a16="http://schemas.microsoft.com/office/drawing/2014/main" id="{44C0CFFD-123E-8D57-D0BD-51F629B9F212}"/>
              </a:ext>
            </a:extLst>
          </p:cNvPr>
          <p:cNvGrpSpPr/>
          <p:nvPr/>
        </p:nvGrpSpPr>
        <p:grpSpPr>
          <a:xfrm>
            <a:off x="240108" y="2152664"/>
            <a:ext cx="2845003" cy="1741785"/>
            <a:chOff x="188901" y="1800756"/>
            <a:chExt cx="2845003" cy="1741785"/>
          </a:xfrm>
        </p:grpSpPr>
        <p:sp>
          <p:nvSpPr>
            <p:cNvPr id="639" name="Pfeil nach oben 638">
              <a:extLst>
                <a:ext uri="{FF2B5EF4-FFF2-40B4-BE49-F238E27FC236}">
                  <a16:creationId xmlns:a16="http://schemas.microsoft.com/office/drawing/2014/main" id="{3E6A9450-FEFB-3073-C8D7-0956D0F4D6F4}"/>
                </a:ext>
              </a:extLst>
            </p:cNvPr>
            <p:cNvSpPr/>
            <p:nvPr/>
          </p:nvSpPr>
          <p:spPr>
            <a:xfrm rot="10800000">
              <a:off x="1379903" y="1800756"/>
              <a:ext cx="261505" cy="410190"/>
            </a:xfrm>
            <a:prstGeom prst="up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7" name="Ovale Legende 646">
              <a:extLst>
                <a:ext uri="{FF2B5EF4-FFF2-40B4-BE49-F238E27FC236}">
                  <a16:creationId xmlns:a16="http://schemas.microsoft.com/office/drawing/2014/main" id="{42195A88-559D-BA32-D15B-296E4F812F3A}"/>
                </a:ext>
              </a:extLst>
            </p:cNvPr>
            <p:cNvSpPr/>
            <p:nvPr/>
          </p:nvSpPr>
          <p:spPr>
            <a:xfrm>
              <a:off x="188901" y="2277487"/>
              <a:ext cx="2845003" cy="1265054"/>
            </a:xfrm>
            <a:prstGeom prst="wedgeEllipseCallout">
              <a:avLst>
                <a:gd name="adj1" fmla="val -35480"/>
                <a:gd name="adj2" fmla="val 61364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50000"/>
                </a:lnSpc>
              </a:pPr>
              <a:r>
                <a:rPr lang="de-DE" sz="900"/>
                <a:t>„</a:t>
              </a:r>
              <a:r>
                <a:rPr lang="de-DE" sz="900" err="1"/>
                <a:t>If</a:t>
              </a:r>
              <a:r>
                <a:rPr lang="de-DE" sz="900"/>
                <a:t> </a:t>
              </a:r>
              <a:r>
                <a:rPr lang="de-DE" sz="900" b="1" err="1"/>
                <a:t>SteeringWheel</a:t>
              </a:r>
              <a:r>
                <a:rPr lang="de-DE" sz="900" b="1"/>
                <a:t> Angle </a:t>
              </a:r>
              <a:r>
                <a:rPr lang="de-DE" sz="900" err="1"/>
                <a:t>changes</a:t>
              </a:r>
              <a:r>
                <a:rPr lang="de-DE" sz="900"/>
                <a:t> </a:t>
              </a:r>
              <a:r>
                <a:rPr lang="de-DE" sz="900" err="1"/>
                <a:t>by</a:t>
              </a:r>
              <a:r>
                <a:rPr lang="de-DE" sz="900"/>
                <a:t> </a:t>
              </a:r>
              <a:r>
                <a:rPr lang="de-DE" sz="900" err="1"/>
                <a:t>more</a:t>
              </a:r>
              <a:r>
                <a:rPr lang="de-DE" sz="900"/>
                <a:t> </a:t>
              </a:r>
              <a:r>
                <a:rPr lang="de-DE" sz="900" err="1"/>
                <a:t>than</a:t>
              </a:r>
              <a:r>
                <a:rPr lang="de-DE" sz="900"/>
                <a:t> 200 </a:t>
              </a:r>
              <a:r>
                <a:rPr lang="de-DE" sz="900" b="1" err="1"/>
                <a:t>degrees</a:t>
              </a:r>
              <a:r>
                <a:rPr lang="de-DE" sz="900" b="1"/>
                <a:t> in </a:t>
              </a:r>
              <a:r>
                <a:rPr lang="de-DE" sz="900" b="1" err="1"/>
                <a:t>less</a:t>
              </a:r>
              <a:r>
                <a:rPr lang="de-DE" sz="900" b="1"/>
                <a:t> </a:t>
              </a:r>
              <a:r>
                <a:rPr lang="de-DE" sz="900" b="1" err="1"/>
                <a:t>than</a:t>
              </a:r>
              <a:r>
                <a:rPr lang="de-DE" sz="900" b="1"/>
                <a:t> 3 </a:t>
              </a:r>
              <a:r>
                <a:rPr lang="de-DE" sz="900" b="1" err="1"/>
                <a:t>seconds</a:t>
              </a:r>
              <a:r>
                <a:rPr lang="de-DE" sz="900" b="1"/>
                <a:t> </a:t>
              </a:r>
              <a:r>
                <a:rPr lang="de-DE" sz="900"/>
                <a:t>and</a:t>
              </a:r>
              <a:r>
                <a:rPr lang="de-DE" sz="900" b="1"/>
                <a:t> Speed</a:t>
              </a:r>
              <a:r>
                <a:rPr lang="de-DE" sz="900"/>
                <a:t> </a:t>
              </a:r>
              <a:r>
                <a:rPr lang="de-DE" sz="900" err="1"/>
                <a:t>is</a:t>
              </a:r>
              <a:r>
                <a:rPr lang="de-DE" sz="900"/>
                <a:t> </a:t>
              </a:r>
              <a:r>
                <a:rPr lang="de-DE" sz="900" err="1"/>
                <a:t>greater</a:t>
              </a:r>
              <a:r>
                <a:rPr lang="de-DE" sz="900"/>
                <a:t> </a:t>
              </a:r>
              <a:r>
                <a:rPr lang="de-DE" sz="900" err="1"/>
                <a:t>than</a:t>
              </a:r>
              <a:r>
                <a:rPr lang="de-DE" sz="900"/>
                <a:t> 1</a:t>
              </a:r>
              <a:r>
                <a:rPr lang="de-DE" sz="900" b="1"/>
                <a:t>0 km/h</a:t>
              </a:r>
              <a:r>
                <a:rPr lang="de-DE" sz="900"/>
                <a:t>, </a:t>
              </a:r>
              <a:r>
                <a:rPr lang="de-DE" sz="900" err="1"/>
                <a:t>then</a:t>
              </a:r>
              <a:r>
                <a:rPr lang="de-DE" sz="900"/>
                <a:t> </a:t>
              </a:r>
              <a:r>
                <a:rPr lang="de-DE" sz="900" err="1"/>
                <a:t>flag</a:t>
              </a:r>
              <a:r>
                <a:rPr lang="de-DE" sz="900"/>
                <a:t> </a:t>
              </a:r>
              <a:r>
                <a:rPr lang="de-DE" sz="900" err="1"/>
                <a:t>as</a:t>
              </a:r>
              <a:r>
                <a:rPr lang="de-DE" sz="900"/>
                <a:t> </a:t>
              </a:r>
              <a:r>
                <a:rPr lang="de-DE" sz="900" b="1" err="1"/>
                <a:t>aggressivedriving</a:t>
              </a:r>
              <a:r>
                <a:rPr lang="de-DE" sz="900"/>
                <a:t>.“</a:t>
              </a:r>
            </a:p>
          </p:txBody>
        </p:sp>
      </p:grpSp>
      <p:grpSp>
        <p:nvGrpSpPr>
          <p:cNvPr id="652" name="Gruppieren 651">
            <a:extLst>
              <a:ext uri="{FF2B5EF4-FFF2-40B4-BE49-F238E27FC236}">
                <a16:creationId xmlns:a16="http://schemas.microsoft.com/office/drawing/2014/main" id="{0401B889-B228-3A26-C944-3A4DA96E3B90}"/>
              </a:ext>
            </a:extLst>
          </p:cNvPr>
          <p:cNvGrpSpPr/>
          <p:nvPr/>
        </p:nvGrpSpPr>
        <p:grpSpPr>
          <a:xfrm>
            <a:off x="843490" y="4051814"/>
            <a:ext cx="2043244" cy="2356996"/>
            <a:chOff x="1745084" y="3991636"/>
            <a:chExt cx="1203740" cy="2356996"/>
          </a:xfrm>
        </p:grpSpPr>
        <p:sp>
          <p:nvSpPr>
            <p:cNvPr id="650" name="Pfeil nach oben 649">
              <a:extLst>
                <a:ext uri="{FF2B5EF4-FFF2-40B4-BE49-F238E27FC236}">
                  <a16:creationId xmlns:a16="http://schemas.microsoft.com/office/drawing/2014/main" id="{C4BE0B3F-27C4-0D60-2012-40AE763136C8}"/>
                </a:ext>
              </a:extLst>
            </p:cNvPr>
            <p:cNvSpPr/>
            <p:nvPr/>
          </p:nvSpPr>
          <p:spPr>
            <a:xfrm rot="10800000">
              <a:off x="2091618" y="3991636"/>
              <a:ext cx="181322" cy="410190"/>
            </a:xfrm>
            <a:prstGeom prst="up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1" name="Textfeld 650">
              <a:extLst>
                <a:ext uri="{FF2B5EF4-FFF2-40B4-BE49-F238E27FC236}">
                  <a16:creationId xmlns:a16="http://schemas.microsoft.com/office/drawing/2014/main" id="{0895D406-3A29-C0E5-B160-EAC0AE8315DE}"/>
                </a:ext>
              </a:extLst>
            </p:cNvPr>
            <p:cNvSpPr txBox="1"/>
            <p:nvPr/>
          </p:nvSpPr>
          <p:spPr>
            <a:xfrm>
              <a:off x="1745084" y="4438173"/>
              <a:ext cx="1203740" cy="191045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de-DE" sz="1000" b="1">
                  <a:solidFill>
                    <a:schemeClr val="bg2"/>
                  </a:solidFill>
                </a:rPr>
                <a:t>Input Information </a:t>
              </a:r>
              <a:r>
                <a:rPr lang="de-DE" sz="1000" b="1" err="1">
                  <a:solidFill>
                    <a:schemeClr val="bg2"/>
                  </a:solidFill>
                </a:rPr>
                <a:t>needed</a:t>
              </a:r>
              <a:r>
                <a:rPr lang="de-DE" sz="1000" b="1">
                  <a:solidFill>
                    <a:schemeClr val="bg2"/>
                  </a:solidFill>
                </a:rPr>
                <a:t>: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sz="1000">
                  <a:solidFill>
                    <a:schemeClr val="bg2"/>
                  </a:solidFill>
                </a:rPr>
                <a:t>Steering </a:t>
              </a:r>
              <a:r>
                <a:rPr lang="de-DE" sz="1000" err="1">
                  <a:solidFill>
                    <a:schemeClr val="bg2"/>
                  </a:solidFill>
                </a:rPr>
                <a:t>wheel</a:t>
              </a:r>
              <a:r>
                <a:rPr lang="de-DE" sz="1000">
                  <a:solidFill>
                    <a:schemeClr val="bg2"/>
                  </a:solidFill>
                </a:rPr>
                <a:t> angle (VSS)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sz="1000">
                  <a:solidFill>
                    <a:schemeClr val="bg2"/>
                  </a:solidFill>
                </a:rPr>
                <a:t>Time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sz="1000">
                  <a:solidFill>
                    <a:schemeClr val="bg2"/>
                  </a:solidFill>
                </a:rPr>
                <a:t>Vehicle Speed (VSS)</a:t>
              </a:r>
            </a:p>
            <a:p>
              <a:pPr>
                <a:lnSpc>
                  <a:spcPct val="150000"/>
                </a:lnSpc>
              </a:pPr>
              <a:r>
                <a:rPr lang="de-DE" sz="1000" b="1">
                  <a:solidFill>
                    <a:schemeClr val="bg2"/>
                  </a:solidFill>
                </a:rPr>
                <a:t>Output Information </a:t>
              </a:r>
              <a:r>
                <a:rPr lang="de-DE" sz="1000" b="1" err="1">
                  <a:solidFill>
                    <a:schemeClr val="bg2"/>
                  </a:solidFill>
                </a:rPr>
                <a:t>generated</a:t>
              </a:r>
              <a:r>
                <a:rPr lang="de-DE" sz="1000" b="1">
                  <a:solidFill>
                    <a:schemeClr val="bg2"/>
                  </a:solidFill>
                </a:rPr>
                <a:t>: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de-DE" sz="1000" err="1">
                  <a:solidFill>
                    <a:schemeClr val="bg2"/>
                  </a:solidFill>
                </a:rPr>
                <a:t>Driving</a:t>
              </a:r>
              <a:r>
                <a:rPr lang="de-DE" sz="1000">
                  <a:solidFill>
                    <a:schemeClr val="bg2"/>
                  </a:solidFill>
                </a:rPr>
                <a:t> style </a:t>
              </a:r>
              <a:r>
                <a:rPr lang="de-DE" sz="1000" err="1">
                  <a:solidFill>
                    <a:schemeClr val="bg2"/>
                  </a:solidFill>
                </a:rPr>
                <a:t>of</a:t>
              </a:r>
              <a:r>
                <a:rPr lang="de-DE" sz="1000">
                  <a:solidFill>
                    <a:schemeClr val="bg2"/>
                  </a:solidFill>
                </a:rPr>
                <a:t> </a:t>
              </a:r>
              <a:r>
                <a:rPr lang="de-DE" sz="1000" err="1">
                  <a:solidFill>
                    <a:schemeClr val="bg2"/>
                  </a:solidFill>
                </a:rPr>
                <a:t>person</a:t>
              </a:r>
              <a:r>
                <a:rPr lang="de-DE" sz="1000">
                  <a:solidFill>
                    <a:schemeClr val="bg2"/>
                  </a:solidFill>
                </a:rPr>
                <a:t> </a:t>
              </a:r>
              <a:r>
                <a:rPr lang="de-DE" sz="1000" err="1">
                  <a:solidFill>
                    <a:schemeClr val="bg2"/>
                  </a:solidFill>
                </a:rPr>
                <a:t>sitting</a:t>
              </a:r>
              <a:r>
                <a:rPr lang="de-DE" sz="1000">
                  <a:solidFill>
                    <a:schemeClr val="bg2"/>
                  </a:solidFill>
                </a:rPr>
                <a:t> on </a:t>
              </a:r>
              <a:r>
                <a:rPr lang="de-DE" sz="1000" err="1">
                  <a:solidFill>
                    <a:schemeClr val="bg2"/>
                  </a:solidFill>
                </a:rPr>
                <a:t>driver</a:t>
              </a:r>
              <a:r>
                <a:rPr lang="de-DE" sz="1000">
                  <a:solidFill>
                    <a:schemeClr val="bg2"/>
                  </a:solidFill>
                </a:rPr>
                <a:t> </a:t>
              </a:r>
              <a:r>
                <a:rPr lang="de-DE" sz="1000" err="1">
                  <a:solidFill>
                    <a:schemeClr val="bg2"/>
                  </a:solidFill>
                </a:rPr>
                <a:t>seat</a:t>
              </a:r>
              <a:endParaRPr lang="de-DE" sz="1000">
                <a:solidFill>
                  <a:schemeClr val="bg2"/>
                </a:solidFill>
              </a:endParaRPr>
            </a:p>
            <a:p>
              <a:pPr>
                <a:lnSpc>
                  <a:spcPct val="150000"/>
                </a:lnSpc>
                <a:buNone/>
              </a:pPr>
              <a:endParaRPr lang="de-DE" sz="1000">
                <a:solidFill>
                  <a:schemeClr val="bg2"/>
                </a:solidFill>
              </a:endParaRPr>
            </a:p>
          </p:txBody>
        </p:sp>
      </p:grpSp>
      <p:sp>
        <p:nvSpPr>
          <p:cNvPr id="653" name="Oval 652">
            <a:extLst>
              <a:ext uri="{FF2B5EF4-FFF2-40B4-BE49-F238E27FC236}">
                <a16:creationId xmlns:a16="http://schemas.microsoft.com/office/drawing/2014/main" id="{CE12E29E-A963-EA82-5F6B-8D4C292CD311}"/>
              </a:ext>
            </a:extLst>
          </p:cNvPr>
          <p:cNvSpPr/>
          <p:nvPr/>
        </p:nvSpPr>
        <p:spPr>
          <a:xfrm>
            <a:off x="10091166" y="4531181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4" name="Oval 653">
            <a:extLst>
              <a:ext uri="{FF2B5EF4-FFF2-40B4-BE49-F238E27FC236}">
                <a16:creationId xmlns:a16="http://schemas.microsoft.com/office/drawing/2014/main" id="{E2626DFE-BB87-99C9-8DEA-78AEFDED04F0}"/>
              </a:ext>
            </a:extLst>
          </p:cNvPr>
          <p:cNvSpPr/>
          <p:nvPr/>
        </p:nvSpPr>
        <p:spPr>
          <a:xfrm>
            <a:off x="10089316" y="4530464"/>
            <a:ext cx="166091" cy="16609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5" name="Textfeld 654">
            <a:extLst>
              <a:ext uri="{FF2B5EF4-FFF2-40B4-BE49-F238E27FC236}">
                <a16:creationId xmlns:a16="http://schemas.microsoft.com/office/drawing/2014/main" id="{0DB479E6-6B32-564A-4922-D1E6B3300065}"/>
              </a:ext>
            </a:extLst>
          </p:cNvPr>
          <p:cNvSpPr txBox="1"/>
          <p:nvPr/>
        </p:nvSpPr>
        <p:spPr>
          <a:xfrm>
            <a:off x="10244835" y="4472386"/>
            <a:ext cx="22250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Tx/>
              <a:defRPr/>
            </a:pPr>
            <a:r>
              <a:rPr kumimoji="0" lang="de-DE" sz="9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Person.drivingStyle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„</a:t>
            </a:r>
            <a:r>
              <a:rPr lang="de-DE" sz="900" kern="1200">
                <a:latin typeface="Calibri" panose="020F0502020204030204"/>
              </a:rPr>
              <a:t> aggressive</a:t>
            </a: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 </a:t>
            </a:r>
          </a:p>
        </p:txBody>
      </p:sp>
      <p:grpSp>
        <p:nvGrpSpPr>
          <p:cNvPr id="660" name="Gruppieren 659">
            <a:extLst>
              <a:ext uri="{FF2B5EF4-FFF2-40B4-BE49-F238E27FC236}">
                <a16:creationId xmlns:a16="http://schemas.microsoft.com/office/drawing/2014/main" id="{F382E2B5-18D3-28E5-F202-8ED6A0396B90}"/>
              </a:ext>
            </a:extLst>
          </p:cNvPr>
          <p:cNvGrpSpPr/>
          <p:nvPr/>
        </p:nvGrpSpPr>
        <p:grpSpPr>
          <a:xfrm>
            <a:off x="10345344" y="340978"/>
            <a:ext cx="2248650" cy="617670"/>
            <a:chOff x="10389664" y="145319"/>
            <a:chExt cx="2248650" cy="617670"/>
          </a:xfrm>
        </p:grpSpPr>
        <p:sp>
          <p:nvSpPr>
            <p:cNvPr id="657" name="Textfeld 656">
              <a:extLst>
                <a:ext uri="{FF2B5EF4-FFF2-40B4-BE49-F238E27FC236}">
                  <a16:creationId xmlns:a16="http://schemas.microsoft.com/office/drawing/2014/main" id="{3777BC81-5295-041A-4372-4E36034DCD1D}"/>
                </a:ext>
              </a:extLst>
            </p:cNvPr>
            <p:cNvSpPr txBox="1"/>
            <p:nvPr/>
          </p:nvSpPr>
          <p:spPr>
            <a:xfrm>
              <a:off x="10608087" y="145319"/>
              <a:ext cx="2030227" cy="617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de-DE" sz="1200">
                  <a:solidFill>
                    <a:srgbClr val="FFFFFF">
                      <a:lumMod val="50000"/>
                    </a:srgbClr>
                  </a:solidFill>
                </a:rPr>
                <a:t>Other Data Domains</a:t>
              </a:r>
              <a:endPara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VSS</a:t>
              </a:r>
            </a:p>
          </p:txBody>
        </p:sp>
        <p:sp>
          <p:nvSpPr>
            <p:cNvPr id="658" name="Oval 657">
              <a:extLst>
                <a:ext uri="{FF2B5EF4-FFF2-40B4-BE49-F238E27FC236}">
                  <a16:creationId xmlns:a16="http://schemas.microsoft.com/office/drawing/2014/main" id="{A82CC335-6B68-8140-2E66-87EF5267E7A8}"/>
                </a:ext>
              </a:extLst>
            </p:cNvPr>
            <p:cNvSpPr/>
            <p:nvPr/>
          </p:nvSpPr>
          <p:spPr>
            <a:xfrm flipV="1">
              <a:off x="10389664" y="247029"/>
              <a:ext cx="217166" cy="217166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9" name="Oval 658">
              <a:extLst>
                <a:ext uri="{FF2B5EF4-FFF2-40B4-BE49-F238E27FC236}">
                  <a16:creationId xmlns:a16="http://schemas.microsoft.com/office/drawing/2014/main" id="{42983B74-4EF9-DFBA-98AC-3BE381ED97D2}"/>
                </a:ext>
              </a:extLst>
            </p:cNvPr>
            <p:cNvSpPr/>
            <p:nvPr/>
          </p:nvSpPr>
          <p:spPr>
            <a:xfrm flipV="1">
              <a:off x="10389664" y="531728"/>
              <a:ext cx="217166" cy="21716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4" name="Curved Connector 47">
            <a:extLst>
              <a:ext uri="{FF2B5EF4-FFF2-40B4-BE49-F238E27FC236}">
                <a16:creationId xmlns:a16="http://schemas.microsoft.com/office/drawing/2014/main" id="{40E6A577-5E45-4C55-DC4D-1926CCA22A42}"/>
              </a:ext>
            </a:extLst>
          </p:cNvPr>
          <p:cNvCxnSpPr>
            <a:cxnSpLocks/>
            <a:endCxn id="597" idx="0"/>
          </p:cNvCxnSpPr>
          <p:nvPr/>
        </p:nvCxnSpPr>
        <p:spPr>
          <a:xfrm rot="5400000">
            <a:off x="3979284" y="1257736"/>
            <a:ext cx="1786445" cy="1630124"/>
          </a:xfrm>
          <a:prstGeom prst="curvedConnector3">
            <a:avLst>
              <a:gd name="adj1" fmla="val 50000"/>
            </a:avLst>
          </a:prstGeom>
          <a:ln w="952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50AB8F7E-D516-0B4D-E08E-3D3B1EBD7379}"/>
              </a:ext>
            </a:extLst>
          </p:cNvPr>
          <p:cNvSpPr txBox="1"/>
          <p:nvPr/>
        </p:nvSpPr>
        <p:spPr>
          <a:xfrm>
            <a:off x="5131592" y="900614"/>
            <a:ext cx="14880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Today‘s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focus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!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2DD95DF-6061-50DE-C98C-B07CF37B0794}"/>
              </a:ext>
            </a:extLst>
          </p:cNvPr>
          <p:cNvSpPr/>
          <p:nvPr/>
        </p:nvSpPr>
        <p:spPr>
          <a:xfrm>
            <a:off x="3518108" y="2593233"/>
            <a:ext cx="8533684" cy="1270808"/>
          </a:xfrm>
          <a:prstGeom prst="rect">
            <a:avLst/>
          </a:prstGeom>
          <a:solidFill>
            <a:srgbClr val="92D05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Analysis</a:t>
            </a:r>
          </a:p>
        </p:txBody>
      </p:sp>
      <p:pic>
        <p:nvPicPr>
          <p:cNvPr id="471" name="Picture 6" descr="Ein Code-Snippet in C++. Bild 3 von 4">
            <a:extLst>
              <a:ext uri="{FF2B5EF4-FFF2-40B4-BE49-F238E27FC236}">
                <a16:creationId xmlns:a16="http://schemas.microsoft.com/office/drawing/2014/main" id="{38E1BDAD-F44B-88D2-C258-7566D17F6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409" y="2972575"/>
            <a:ext cx="545037" cy="54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2" name="Picture 12" descr="Convolutional neural network machine learning. Bild 2 von 4">
            <a:extLst>
              <a:ext uri="{FF2B5EF4-FFF2-40B4-BE49-F238E27FC236}">
                <a16:creationId xmlns:a16="http://schemas.microsoft.com/office/drawing/2014/main" id="{A49015D1-7BBF-7D6C-77A0-AD6D5D923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436" y="2973145"/>
            <a:ext cx="545025" cy="5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3" name="Picture 14" descr="künstlioche synapsen und neuronen. Bild 4 von 4">
            <a:extLst>
              <a:ext uri="{FF2B5EF4-FFF2-40B4-BE49-F238E27FC236}">
                <a16:creationId xmlns:a16="http://schemas.microsoft.com/office/drawing/2014/main" id="{AA1F5D39-3B38-707B-B98E-7AC7C7C6D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598" y="2973145"/>
            <a:ext cx="547735" cy="54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6" name="Textfeld 475">
            <a:extLst>
              <a:ext uri="{FF2B5EF4-FFF2-40B4-BE49-F238E27FC236}">
                <a16:creationId xmlns:a16="http://schemas.microsoft.com/office/drawing/2014/main" id="{F9AF072B-5F06-CFBE-6901-ACDFBBD7A6C2}"/>
              </a:ext>
            </a:extLst>
          </p:cNvPr>
          <p:cNvSpPr txBox="1"/>
          <p:nvPr/>
        </p:nvSpPr>
        <p:spPr>
          <a:xfrm>
            <a:off x="3784436" y="3479037"/>
            <a:ext cx="6363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Reasoning</a:t>
            </a:r>
            <a:endParaRPr kumimoji="0" lang="de-DE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7" name="Textfeld 476">
            <a:extLst>
              <a:ext uri="{FF2B5EF4-FFF2-40B4-BE49-F238E27FC236}">
                <a16:creationId xmlns:a16="http://schemas.microsoft.com/office/drawing/2014/main" id="{899133DC-7E52-73EF-CE22-A849E1A01D63}"/>
              </a:ext>
            </a:extLst>
          </p:cNvPr>
          <p:cNvSpPr txBox="1"/>
          <p:nvPr/>
        </p:nvSpPr>
        <p:spPr>
          <a:xfrm>
            <a:off x="4455068" y="3490834"/>
            <a:ext cx="4206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Code</a:t>
            </a:r>
          </a:p>
        </p:txBody>
      </p:sp>
      <p:sp>
        <p:nvSpPr>
          <p:cNvPr id="503" name="Textfeld 502">
            <a:extLst>
              <a:ext uri="{FF2B5EF4-FFF2-40B4-BE49-F238E27FC236}">
                <a16:creationId xmlns:a16="http://schemas.microsoft.com/office/drawing/2014/main" id="{88DA6CED-756A-91CB-D8ED-D1F9D15CD6C8}"/>
              </a:ext>
            </a:extLst>
          </p:cNvPr>
          <p:cNvSpPr txBox="1"/>
          <p:nvPr/>
        </p:nvSpPr>
        <p:spPr>
          <a:xfrm>
            <a:off x="4987507" y="3486210"/>
            <a:ext cx="8575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ML-Inferenz</a:t>
            </a:r>
          </a:p>
        </p:txBody>
      </p:sp>
      <p:grpSp>
        <p:nvGrpSpPr>
          <p:cNvPr id="509" name="Gruppieren 508">
            <a:extLst>
              <a:ext uri="{FF2B5EF4-FFF2-40B4-BE49-F238E27FC236}">
                <a16:creationId xmlns:a16="http://schemas.microsoft.com/office/drawing/2014/main" id="{F57D2A82-E394-A326-2D9D-78EE0D2D04B8}"/>
              </a:ext>
            </a:extLst>
          </p:cNvPr>
          <p:cNvGrpSpPr/>
          <p:nvPr/>
        </p:nvGrpSpPr>
        <p:grpSpPr>
          <a:xfrm>
            <a:off x="10178220" y="2938077"/>
            <a:ext cx="636369" cy="721336"/>
            <a:chOff x="8759530" y="3022114"/>
            <a:chExt cx="636369" cy="721336"/>
          </a:xfrm>
        </p:grpSpPr>
        <p:pic>
          <p:nvPicPr>
            <p:cNvPr id="510" name="Picture 12" descr="Convolutional neural network machine learning. Bild 2 von 4">
              <a:extLst>
                <a:ext uri="{FF2B5EF4-FFF2-40B4-BE49-F238E27FC236}">
                  <a16:creationId xmlns:a16="http://schemas.microsoft.com/office/drawing/2014/main" id="{48F2EC8F-25A3-EC10-31F3-66AD93930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530" y="3022114"/>
              <a:ext cx="545025" cy="545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6" name="Textfeld 575">
              <a:extLst>
                <a:ext uri="{FF2B5EF4-FFF2-40B4-BE49-F238E27FC236}">
                  <a16:creationId xmlns:a16="http://schemas.microsoft.com/office/drawing/2014/main" id="{ACEAD558-05BC-1DEB-8237-BE7F5D38EB77}"/>
                </a:ext>
              </a:extLst>
            </p:cNvPr>
            <p:cNvSpPr txBox="1"/>
            <p:nvPr/>
          </p:nvSpPr>
          <p:spPr>
            <a:xfrm>
              <a:off x="8759530" y="3528006"/>
              <a:ext cx="6363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120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Reasoning</a:t>
              </a:r>
              <a:endPara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77" name="Gruppieren 576">
            <a:extLst>
              <a:ext uri="{FF2B5EF4-FFF2-40B4-BE49-F238E27FC236}">
                <a16:creationId xmlns:a16="http://schemas.microsoft.com/office/drawing/2014/main" id="{8F9FEED9-31F0-0931-262E-BA894C5E64AD}"/>
              </a:ext>
            </a:extLst>
          </p:cNvPr>
          <p:cNvGrpSpPr/>
          <p:nvPr/>
        </p:nvGrpSpPr>
        <p:grpSpPr>
          <a:xfrm>
            <a:off x="10780193" y="2937507"/>
            <a:ext cx="545037" cy="733703"/>
            <a:chOff x="9361503" y="3021544"/>
            <a:chExt cx="545037" cy="733703"/>
          </a:xfrm>
        </p:grpSpPr>
        <p:pic>
          <p:nvPicPr>
            <p:cNvPr id="578" name="Picture 6" descr="Ein Code-Snippet in C++. Bild 3 von 4">
              <a:extLst>
                <a:ext uri="{FF2B5EF4-FFF2-40B4-BE49-F238E27FC236}">
                  <a16:creationId xmlns:a16="http://schemas.microsoft.com/office/drawing/2014/main" id="{FBBD1015-3B67-08AC-75FC-36A9D0644C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1503" y="3021544"/>
              <a:ext cx="545037" cy="5450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9" name="Textfeld 578">
              <a:extLst>
                <a:ext uri="{FF2B5EF4-FFF2-40B4-BE49-F238E27FC236}">
                  <a16:creationId xmlns:a16="http://schemas.microsoft.com/office/drawing/2014/main" id="{6CAA2355-BA4C-977E-0244-26558000CA51}"/>
                </a:ext>
              </a:extLst>
            </p:cNvPr>
            <p:cNvSpPr txBox="1"/>
            <p:nvPr/>
          </p:nvSpPr>
          <p:spPr>
            <a:xfrm>
              <a:off x="9430162" y="3539803"/>
              <a:ext cx="4206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Code</a:t>
              </a:r>
            </a:p>
          </p:txBody>
        </p:sp>
      </p:grpSp>
      <p:sp>
        <p:nvSpPr>
          <p:cNvPr id="596" name="Textfeld 595">
            <a:extLst>
              <a:ext uri="{FF2B5EF4-FFF2-40B4-BE49-F238E27FC236}">
                <a16:creationId xmlns:a16="http://schemas.microsoft.com/office/drawing/2014/main" id="{7BF1592B-3BB5-1CBC-5F54-2062312B79EA}"/>
              </a:ext>
            </a:extLst>
          </p:cNvPr>
          <p:cNvSpPr txBox="1"/>
          <p:nvPr/>
        </p:nvSpPr>
        <p:spPr>
          <a:xfrm>
            <a:off x="8615856" y="2993979"/>
            <a:ext cx="110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{…}</a:t>
            </a:r>
          </a:p>
        </p:txBody>
      </p:sp>
      <p:sp>
        <p:nvSpPr>
          <p:cNvPr id="597" name="Rechteck 596">
            <a:extLst>
              <a:ext uri="{FF2B5EF4-FFF2-40B4-BE49-F238E27FC236}">
                <a16:creationId xmlns:a16="http://schemas.microsoft.com/office/drawing/2014/main" id="{BD3DEDF3-FF38-2A88-0FFB-012558285647}"/>
              </a:ext>
            </a:extLst>
          </p:cNvPr>
          <p:cNvSpPr/>
          <p:nvPr/>
        </p:nvSpPr>
        <p:spPr>
          <a:xfrm>
            <a:off x="3785426" y="2966021"/>
            <a:ext cx="544036" cy="55486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8" name="Rechteck 597">
            <a:extLst>
              <a:ext uri="{FF2B5EF4-FFF2-40B4-BE49-F238E27FC236}">
                <a16:creationId xmlns:a16="http://schemas.microsoft.com/office/drawing/2014/main" id="{4705E396-2815-8252-738F-94B8CEF1D2BD}"/>
              </a:ext>
            </a:extLst>
          </p:cNvPr>
          <p:cNvSpPr/>
          <p:nvPr/>
        </p:nvSpPr>
        <p:spPr>
          <a:xfrm>
            <a:off x="11399917" y="2939151"/>
            <a:ext cx="544036" cy="554860"/>
          </a:xfrm>
          <a:prstGeom prst="rect">
            <a:avLst/>
          </a:prstGeom>
          <a:noFill/>
          <a:ln w="539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78" name="Gruppieren 477">
            <a:extLst>
              <a:ext uri="{FF2B5EF4-FFF2-40B4-BE49-F238E27FC236}">
                <a16:creationId xmlns:a16="http://schemas.microsoft.com/office/drawing/2014/main" id="{E41765C9-3EF8-07F0-470F-DB0355D77EE7}"/>
              </a:ext>
            </a:extLst>
          </p:cNvPr>
          <p:cNvGrpSpPr/>
          <p:nvPr/>
        </p:nvGrpSpPr>
        <p:grpSpPr>
          <a:xfrm>
            <a:off x="3511918" y="2843159"/>
            <a:ext cx="468439" cy="571137"/>
            <a:chOff x="1820461" y="3069137"/>
            <a:chExt cx="468439" cy="571137"/>
          </a:xfrm>
        </p:grpSpPr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263EDAD6-58D7-E519-339F-ED871E337DB6}"/>
                </a:ext>
              </a:extLst>
            </p:cNvPr>
            <p:cNvSpPr/>
            <p:nvPr/>
          </p:nvSpPr>
          <p:spPr>
            <a:xfrm>
              <a:off x="1986552" y="3069137"/>
              <a:ext cx="166091" cy="166091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58F21BB5-6D80-80AA-56C7-228FEE962F40}"/>
                </a:ext>
              </a:extLst>
            </p:cNvPr>
            <p:cNvSpPr/>
            <p:nvPr/>
          </p:nvSpPr>
          <p:spPr>
            <a:xfrm>
              <a:off x="1820461" y="3237675"/>
              <a:ext cx="166091" cy="166091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1" name="Oval 480">
              <a:extLst>
                <a:ext uri="{FF2B5EF4-FFF2-40B4-BE49-F238E27FC236}">
                  <a16:creationId xmlns:a16="http://schemas.microsoft.com/office/drawing/2014/main" id="{EA044CD6-1B1A-14CB-2BF7-1D03B937CF33}"/>
                </a:ext>
              </a:extLst>
            </p:cNvPr>
            <p:cNvSpPr/>
            <p:nvPr/>
          </p:nvSpPr>
          <p:spPr>
            <a:xfrm>
              <a:off x="1966831" y="3474183"/>
              <a:ext cx="166091" cy="166091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EBB9FEAA-EA3F-435F-83B2-5BB623B8AC8E}"/>
                </a:ext>
              </a:extLst>
            </p:cNvPr>
            <p:cNvSpPr/>
            <p:nvPr/>
          </p:nvSpPr>
          <p:spPr>
            <a:xfrm>
              <a:off x="2122809" y="3264316"/>
              <a:ext cx="166091" cy="166091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83" name="Gerade Verbindung 482">
              <a:extLst>
                <a:ext uri="{FF2B5EF4-FFF2-40B4-BE49-F238E27FC236}">
                  <a16:creationId xmlns:a16="http://schemas.microsoft.com/office/drawing/2014/main" id="{4E65C090-BBBC-E934-C693-977AEFCC0E78}"/>
                </a:ext>
              </a:extLst>
            </p:cNvPr>
            <p:cNvCxnSpPr>
              <a:cxnSpLocks/>
              <a:stCxn id="479" idx="3"/>
              <a:endCxn id="480" idx="7"/>
            </p:cNvCxnSpPr>
            <p:nvPr/>
          </p:nvCxnSpPr>
          <p:spPr>
            <a:xfrm flipH="1">
              <a:off x="1962229" y="3210905"/>
              <a:ext cx="48646" cy="510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4" name="Gerade Verbindung 483">
              <a:extLst>
                <a:ext uri="{FF2B5EF4-FFF2-40B4-BE49-F238E27FC236}">
                  <a16:creationId xmlns:a16="http://schemas.microsoft.com/office/drawing/2014/main" id="{C506EADE-41C8-9326-3767-3D567E5FC914}"/>
                </a:ext>
              </a:extLst>
            </p:cNvPr>
            <p:cNvCxnSpPr>
              <a:cxnSpLocks/>
              <a:stCxn id="479" idx="5"/>
              <a:endCxn id="482" idx="1"/>
            </p:cNvCxnSpPr>
            <p:nvPr/>
          </p:nvCxnSpPr>
          <p:spPr>
            <a:xfrm>
              <a:off x="2128320" y="3210905"/>
              <a:ext cx="18812" cy="777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5" name="Gerade Verbindung 484">
              <a:extLst>
                <a:ext uri="{FF2B5EF4-FFF2-40B4-BE49-F238E27FC236}">
                  <a16:creationId xmlns:a16="http://schemas.microsoft.com/office/drawing/2014/main" id="{71DE9863-EEB6-54F9-D64A-709E080AD105}"/>
                </a:ext>
              </a:extLst>
            </p:cNvPr>
            <p:cNvCxnSpPr>
              <a:cxnSpLocks/>
              <a:stCxn id="482" idx="3"/>
              <a:endCxn id="481" idx="7"/>
            </p:cNvCxnSpPr>
            <p:nvPr/>
          </p:nvCxnSpPr>
          <p:spPr>
            <a:xfrm flipH="1">
              <a:off x="2108599" y="3406084"/>
              <a:ext cx="38533" cy="924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6" name="Gerade Verbindung 485">
              <a:extLst>
                <a:ext uri="{FF2B5EF4-FFF2-40B4-BE49-F238E27FC236}">
                  <a16:creationId xmlns:a16="http://schemas.microsoft.com/office/drawing/2014/main" id="{C0AAA562-E4AF-2E3A-7471-3FD00404C83C}"/>
                </a:ext>
              </a:extLst>
            </p:cNvPr>
            <p:cNvCxnSpPr>
              <a:cxnSpLocks/>
              <a:stCxn id="481" idx="1"/>
              <a:endCxn id="480" idx="5"/>
            </p:cNvCxnSpPr>
            <p:nvPr/>
          </p:nvCxnSpPr>
          <p:spPr>
            <a:xfrm flipH="1" flipV="1">
              <a:off x="1962229" y="3379443"/>
              <a:ext cx="28925" cy="1190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7" name="Gerade Verbindung 486">
              <a:extLst>
                <a:ext uri="{FF2B5EF4-FFF2-40B4-BE49-F238E27FC236}">
                  <a16:creationId xmlns:a16="http://schemas.microsoft.com/office/drawing/2014/main" id="{A3BD52A1-F07A-6566-AEEB-CADBEFBD6DFC}"/>
                </a:ext>
              </a:extLst>
            </p:cNvPr>
            <p:cNvCxnSpPr>
              <a:cxnSpLocks/>
              <a:stCxn id="479" idx="4"/>
              <a:endCxn id="481" idx="0"/>
            </p:cNvCxnSpPr>
            <p:nvPr/>
          </p:nvCxnSpPr>
          <p:spPr>
            <a:xfrm flipH="1">
              <a:off x="2049877" y="3235228"/>
              <a:ext cx="19721" cy="2389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9" name="Gerade Verbindung 488">
              <a:extLst>
                <a:ext uri="{FF2B5EF4-FFF2-40B4-BE49-F238E27FC236}">
                  <a16:creationId xmlns:a16="http://schemas.microsoft.com/office/drawing/2014/main" id="{2AEFF291-C7F2-938B-A0A7-711AB76AD483}"/>
                </a:ext>
              </a:extLst>
            </p:cNvPr>
            <p:cNvCxnSpPr>
              <a:cxnSpLocks/>
              <a:stCxn id="480" idx="6"/>
              <a:endCxn id="482" idx="2"/>
            </p:cNvCxnSpPr>
            <p:nvPr/>
          </p:nvCxnSpPr>
          <p:spPr>
            <a:xfrm>
              <a:off x="1986552" y="3320721"/>
              <a:ext cx="136257" cy="266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0" name="Gruppieren 609">
            <a:extLst>
              <a:ext uri="{FF2B5EF4-FFF2-40B4-BE49-F238E27FC236}">
                <a16:creationId xmlns:a16="http://schemas.microsoft.com/office/drawing/2014/main" id="{3E9E436D-9762-5398-E196-2F7A0F752CFD}"/>
              </a:ext>
            </a:extLst>
          </p:cNvPr>
          <p:cNvGrpSpPr/>
          <p:nvPr/>
        </p:nvGrpSpPr>
        <p:grpSpPr>
          <a:xfrm>
            <a:off x="10091166" y="2743715"/>
            <a:ext cx="468439" cy="571137"/>
            <a:chOff x="1820461" y="3069137"/>
            <a:chExt cx="468439" cy="571137"/>
          </a:xfrm>
        </p:grpSpPr>
        <p:sp>
          <p:nvSpPr>
            <p:cNvPr id="611" name="Oval 610">
              <a:extLst>
                <a:ext uri="{FF2B5EF4-FFF2-40B4-BE49-F238E27FC236}">
                  <a16:creationId xmlns:a16="http://schemas.microsoft.com/office/drawing/2014/main" id="{F369219D-21C5-04AC-AA4D-C0437CEAD111}"/>
                </a:ext>
              </a:extLst>
            </p:cNvPr>
            <p:cNvSpPr/>
            <p:nvPr/>
          </p:nvSpPr>
          <p:spPr>
            <a:xfrm>
              <a:off x="1986552" y="3069137"/>
              <a:ext cx="166091" cy="166091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2" name="Oval 611">
              <a:extLst>
                <a:ext uri="{FF2B5EF4-FFF2-40B4-BE49-F238E27FC236}">
                  <a16:creationId xmlns:a16="http://schemas.microsoft.com/office/drawing/2014/main" id="{CDBB86C8-B688-1AF8-4CC2-18B1149F5A63}"/>
                </a:ext>
              </a:extLst>
            </p:cNvPr>
            <p:cNvSpPr/>
            <p:nvPr/>
          </p:nvSpPr>
          <p:spPr>
            <a:xfrm>
              <a:off x="1820461" y="3237675"/>
              <a:ext cx="166091" cy="166091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3" name="Oval 612">
              <a:extLst>
                <a:ext uri="{FF2B5EF4-FFF2-40B4-BE49-F238E27FC236}">
                  <a16:creationId xmlns:a16="http://schemas.microsoft.com/office/drawing/2014/main" id="{2E8AA498-6300-B120-A54A-EBCC80E6A3E4}"/>
                </a:ext>
              </a:extLst>
            </p:cNvPr>
            <p:cNvSpPr/>
            <p:nvPr/>
          </p:nvSpPr>
          <p:spPr>
            <a:xfrm>
              <a:off x="1966831" y="3474183"/>
              <a:ext cx="166091" cy="166091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4" name="Oval 613">
              <a:extLst>
                <a:ext uri="{FF2B5EF4-FFF2-40B4-BE49-F238E27FC236}">
                  <a16:creationId xmlns:a16="http://schemas.microsoft.com/office/drawing/2014/main" id="{40875D86-B57B-F4DD-DFAA-A852E535623C}"/>
                </a:ext>
              </a:extLst>
            </p:cNvPr>
            <p:cNvSpPr/>
            <p:nvPr/>
          </p:nvSpPr>
          <p:spPr>
            <a:xfrm>
              <a:off x="2122809" y="3264316"/>
              <a:ext cx="166091" cy="166091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15" name="Gerade Verbindung 614">
              <a:extLst>
                <a:ext uri="{FF2B5EF4-FFF2-40B4-BE49-F238E27FC236}">
                  <a16:creationId xmlns:a16="http://schemas.microsoft.com/office/drawing/2014/main" id="{3871C933-F815-4E15-FE1E-43E49A6FAE19}"/>
                </a:ext>
              </a:extLst>
            </p:cNvPr>
            <p:cNvCxnSpPr>
              <a:cxnSpLocks/>
              <a:stCxn id="611" idx="3"/>
              <a:endCxn id="612" idx="7"/>
            </p:cNvCxnSpPr>
            <p:nvPr/>
          </p:nvCxnSpPr>
          <p:spPr>
            <a:xfrm flipH="1">
              <a:off x="1962229" y="3210905"/>
              <a:ext cx="48646" cy="510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6" name="Gerade Verbindung 615">
              <a:extLst>
                <a:ext uri="{FF2B5EF4-FFF2-40B4-BE49-F238E27FC236}">
                  <a16:creationId xmlns:a16="http://schemas.microsoft.com/office/drawing/2014/main" id="{320F25BE-11D2-319D-7DF3-C3EBB3783F9C}"/>
                </a:ext>
              </a:extLst>
            </p:cNvPr>
            <p:cNvCxnSpPr>
              <a:cxnSpLocks/>
              <a:stCxn id="611" idx="5"/>
              <a:endCxn id="614" idx="1"/>
            </p:cNvCxnSpPr>
            <p:nvPr/>
          </p:nvCxnSpPr>
          <p:spPr>
            <a:xfrm>
              <a:off x="2128320" y="3210905"/>
              <a:ext cx="18812" cy="777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7" name="Gerade Verbindung 616">
              <a:extLst>
                <a:ext uri="{FF2B5EF4-FFF2-40B4-BE49-F238E27FC236}">
                  <a16:creationId xmlns:a16="http://schemas.microsoft.com/office/drawing/2014/main" id="{A5B6FEEC-16F6-B2D8-C3F4-CF6D5E7C89B5}"/>
                </a:ext>
              </a:extLst>
            </p:cNvPr>
            <p:cNvCxnSpPr>
              <a:cxnSpLocks/>
              <a:stCxn id="614" idx="3"/>
              <a:endCxn id="613" idx="7"/>
            </p:cNvCxnSpPr>
            <p:nvPr/>
          </p:nvCxnSpPr>
          <p:spPr>
            <a:xfrm flipH="1">
              <a:off x="2108599" y="3406084"/>
              <a:ext cx="38533" cy="924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8" name="Gerade Verbindung 617">
              <a:extLst>
                <a:ext uri="{FF2B5EF4-FFF2-40B4-BE49-F238E27FC236}">
                  <a16:creationId xmlns:a16="http://schemas.microsoft.com/office/drawing/2014/main" id="{9CC8898F-F18D-9A74-8EE7-B96E949BA31F}"/>
                </a:ext>
              </a:extLst>
            </p:cNvPr>
            <p:cNvCxnSpPr>
              <a:cxnSpLocks/>
              <a:stCxn id="613" idx="1"/>
              <a:endCxn id="612" idx="5"/>
            </p:cNvCxnSpPr>
            <p:nvPr/>
          </p:nvCxnSpPr>
          <p:spPr>
            <a:xfrm flipH="1" flipV="1">
              <a:off x="1962229" y="3379443"/>
              <a:ext cx="28925" cy="1190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9" name="Gerade Verbindung 618">
              <a:extLst>
                <a:ext uri="{FF2B5EF4-FFF2-40B4-BE49-F238E27FC236}">
                  <a16:creationId xmlns:a16="http://schemas.microsoft.com/office/drawing/2014/main" id="{6E640C55-439A-8AF5-0BA8-413C59E8F3AA}"/>
                </a:ext>
              </a:extLst>
            </p:cNvPr>
            <p:cNvCxnSpPr>
              <a:cxnSpLocks/>
              <a:stCxn id="611" idx="4"/>
              <a:endCxn id="613" idx="0"/>
            </p:cNvCxnSpPr>
            <p:nvPr/>
          </p:nvCxnSpPr>
          <p:spPr>
            <a:xfrm flipH="1">
              <a:off x="2049877" y="3235228"/>
              <a:ext cx="19721" cy="2389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4" name="Gerade Verbindung 633">
              <a:extLst>
                <a:ext uri="{FF2B5EF4-FFF2-40B4-BE49-F238E27FC236}">
                  <a16:creationId xmlns:a16="http://schemas.microsoft.com/office/drawing/2014/main" id="{914EDC63-2B7D-9BCB-660E-9DFF664E1DAF}"/>
                </a:ext>
              </a:extLst>
            </p:cNvPr>
            <p:cNvCxnSpPr>
              <a:cxnSpLocks/>
              <a:stCxn id="612" idx="6"/>
              <a:endCxn id="614" idx="2"/>
            </p:cNvCxnSpPr>
            <p:nvPr/>
          </p:nvCxnSpPr>
          <p:spPr>
            <a:xfrm>
              <a:off x="1986552" y="3320721"/>
              <a:ext cx="136257" cy="266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B7E8F535-D0E5-CC5D-9C41-F01F8C18F422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6" name="Google Shape;83;p1">
            <a:extLst>
              <a:ext uri="{FF2B5EF4-FFF2-40B4-BE49-F238E27FC236}">
                <a16:creationId xmlns:a16="http://schemas.microsoft.com/office/drawing/2014/main" id="{E67382CE-4DB8-33CE-54A9-94A1E9D4F775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8D31E75E-25E0-72A5-E5A9-4F007E28EF99}"/>
              </a:ext>
            </a:extLst>
          </p:cNvPr>
          <p:cNvSpPr txBox="1">
            <a:spLocks/>
          </p:cNvSpPr>
          <p:nvPr/>
        </p:nvSpPr>
        <p:spPr>
          <a:xfrm>
            <a:off x="7755373" y="6524430"/>
            <a:ext cx="27432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/>
              <a:t>| </a:t>
            </a:r>
            <a:fld id="{00000000-1234-1234-1234-123412341234}" type="slidenum">
              <a:rPr lang="en-US" smtClean="0">
                <a:solidFill>
                  <a:srgbClr val="888888"/>
                </a:solidFill>
              </a:rPr>
              <a:pPr algn="r"/>
              <a:t>10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8520BFB-8A64-AC9D-BB62-74E27133DA38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CF8A3E8-3B84-491B-292F-A5C212205D96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F913F2E-2CB1-0BAE-645C-CE83745FBC6D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5E8365A-91B8-CE8A-6004-7E44CE5DAE0E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29CA572-4D83-DE56-B01F-9CB84C1B439F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DDFF9C1-D1CC-06DD-1C0A-B41F50108E38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506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6" dur="1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 animBg="1"/>
      <p:bldP spid="53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448" grpId="0" animBg="1"/>
      <p:bldP spid="449" grpId="0"/>
      <p:bldP spid="450" grpId="0" animBg="1"/>
      <p:bldP spid="451" grpId="0"/>
      <p:bldP spid="452" grpId="0" animBg="1"/>
      <p:bldP spid="453" grpId="0"/>
      <p:bldP spid="454" grpId="0" animBg="1"/>
      <p:bldP spid="456" grpId="0"/>
      <p:bldP spid="457" grpId="0" animBg="1"/>
      <p:bldP spid="458" grpId="0"/>
      <p:bldP spid="459" grpId="0" animBg="1"/>
      <p:bldP spid="460" grpId="0"/>
      <p:bldP spid="461" grpId="0" animBg="1"/>
      <p:bldP spid="462" grpId="0"/>
      <p:bldP spid="463" grpId="0" animBg="1"/>
      <p:bldP spid="464" grpId="0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 animBg="1"/>
      <p:bldP spid="498" grpId="0"/>
      <p:bldP spid="499" grpId="0" animBg="1"/>
      <p:bldP spid="500" grpId="0"/>
      <p:bldP spid="501" grpId="0" animBg="1"/>
      <p:bldP spid="502" grpId="0"/>
      <p:bldP spid="599" grpId="0"/>
      <p:bldP spid="599" grpId="1"/>
      <p:bldP spid="653" grpId="0" animBg="1"/>
      <p:bldP spid="654" grpId="0" animBg="1"/>
      <p:bldP spid="655" grpId="0"/>
      <p:bldP spid="5" grpId="0"/>
      <p:bldP spid="476" grpId="0"/>
      <p:bldP spid="477" grpId="0"/>
      <p:bldP spid="503" grpId="0"/>
      <p:bldP spid="596" grpId="0"/>
      <p:bldP spid="597" grpId="0" animBg="1"/>
      <p:bldP spid="59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28845-78D6-6070-30B2-DFACCC1F8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C033A2-85FE-1A06-B510-7ED1B2E329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11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6FA08EF4-04BE-F673-19AF-93C1FD25E843}"/>
              </a:ext>
            </a:extLst>
          </p:cNvPr>
          <p:cNvSpPr txBox="1">
            <a:spLocks/>
          </p:cNvSpPr>
          <p:nvPr/>
        </p:nvSpPr>
        <p:spPr>
          <a:xfrm>
            <a:off x="479424" y="1422302"/>
            <a:ext cx="11328263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sz="7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de-DE" sz="7200" b="1" i="0" u="none" strike="noStrike" kern="1200" cap="none" spc="0" normalizeH="0" baseline="0" noProof="0">
                <a:ln>
                  <a:noFill/>
                </a:ln>
                <a:solidFill>
                  <a:srgbClr val="548D9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REALIZATION</a:t>
            </a:r>
            <a:endParaRPr kumimoji="0" lang="en-DE" sz="7200" b="1" i="0" u="none" strike="noStrike" kern="1200" cap="none" spc="0" normalizeH="0" baseline="0" noProof="0">
              <a:ln>
                <a:noFill/>
              </a:ln>
              <a:solidFill>
                <a:srgbClr val="548D9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F4807B0E-1959-07A5-4DD8-5A223EAC7555}"/>
              </a:ext>
            </a:extLst>
          </p:cNvPr>
          <p:cNvSpPr txBox="1">
            <a:spLocks/>
          </p:cNvSpPr>
          <p:nvPr/>
        </p:nvSpPr>
        <p:spPr>
          <a:xfrm>
            <a:off x="479807" y="2565951"/>
            <a:ext cx="9815659" cy="615553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kern="1200" cap="all" spc="2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all" spc="20" normalizeH="0" baseline="0" noProof="0">
                <a:ln>
                  <a:noFill/>
                </a:ln>
                <a:solidFill>
                  <a:srgbClr val="745F95"/>
                </a:solidFill>
                <a:effectLst/>
                <a:uLnTx/>
                <a:uFillTx/>
                <a:ea typeface="+mj-ea"/>
                <a:cs typeface="+mj-cs"/>
              </a:rPr>
              <a:t>INTEGRATION IN COVESA CDSP</a:t>
            </a:r>
          </a:p>
        </p:txBody>
      </p: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3A30250F-AFB1-EBBF-E68E-BCA600BEEC7A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4" name="Google Shape;83;p1">
            <a:extLst>
              <a:ext uri="{FF2B5EF4-FFF2-40B4-BE49-F238E27FC236}">
                <a16:creationId xmlns:a16="http://schemas.microsoft.com/office/drawing/2014/main" id="{3CE0D62E-1437-0AAC-B1BE-5B04741843DD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83DC28E-1E56-FA0A-D3B3-40ECF96C3B60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66F34E-60E2-6F48-623B-54837467C1F1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389E563-AA3A-F08F-CA85-51013EA0FBCB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Realization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798D6E8-D079-9CB8-A0A2-FB71C0160F95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6A5F51-B469-FAAC-01D1-ED32CEBCEAED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ED569D4-F92B-A3A1-6F0F-EC980CB5E538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5387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49DE3-BEF9-5628-969B-70FDE2837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A469A8D-A4B8-1A1A-8B15-69215C3E03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12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1287384-1A61-6E7A-1765-E9C92784A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3" y="1804214"/>
            <a:ext cx="5549814" cy="40441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1F319AF-E4B5-4E36-9EB8-E2386BB3B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812279"/>
            <a:ext cx="5991434" cy="34672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DD8FF31E-B16C-C2C6-D7A7-559A1E5F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11236285" cy="6197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2400">
                <a:solidFill>
                  <a:schemeClr val="tx1"/>
                </a:solidFill>
              </a:rPr>
              <a:t>Integration </a:t>
            </a:r>
            <a:r>
              <a:rPr lang="de-DE" sz="2400" err="1">
                <a:solidFill>
                  <a:schemeClr val="tx1"/>
                </a:solidFill>
              </a:rPr>
              <a:t>of</a:t>
            </a:r>
            <a:r>
              <a:rPr lang="de-DE" sz="2400">
                <a:solidFill>
                  <a:schemeClr val="tx1"/>
                </a:solidFill>
              </a:rPr>
              <a:t> Hello World Use Case </a:t>
            </a:r>
            <a:r>
              <a:rPr lang="de-DE" sz="2400" err="1">
                <a:solidFill>
                  <a:schemeClr val="tx1"/>
                </a:solidFill>
              </a:rPr>
              <a:t>into</a:t>
            </a:r>
            <a:r>
              <a:rPr lang="de-DE" sz="2400">
                <a:solidFill>
                  <a:schemeClr val="tx1"/>
                </a:solidFill>
              </a:rPr>
              <a:t> COVESA CDSP: Repo &amp; Architecture</a:t>
            </a:r>
          </a:p>
        </p:txBody>
      </p:sp>
      <p:sp>
        <p:nvSpPr>
          <p:cNvPr id="8" name="Textfeld 7">
            <a:hlinkClick r:id="rId4"/>
            <a:extLst>
              <a:ext uri="{FF2B5EF4-FFF2-40B4-BE49-F238E27FC236}">
                <a16:creationId xmlns:a16="http://schemas.microsoft.com/office/drawing/2014/main" id="{F23B2884-F415-E0C8-E5AE-196A2BFDAE04}"/>
              </a:ext>
            </a:extLst>
          </p:cNvPr>
          <p:cNvSpPr txBox="1"/>
          <p:nvPr/>
        </p:nvSpPr>
        <p:spPr>
          <a:xfrm>
            <a:off x="6491378" y="5352850"/>
            <a:ext cx="543032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00">
                <a:hlinkClick r:id="rId4"/>
              </a:rPr>
              <a:t>https://</a:t>
            </a:r>
            <a:r>
              <a:rPr lang="de-DE" sz="900" err="1">
                <a:hlinkClick r:id="rId4"/>
              </a:rPr>
              <a:t>github.com</a:t>
            </a:r>
            <a:r>
              <a:rPr lang="de-DE" sz="900">
                <a:hlinkClick r:id="rId4"/>
              </a:rPr>
              <a:t>/COVESA/</a:t>
            </a:r>
            <a:r>
              <a:rPr lang="de-DE" sz="900" err="1">
                <a:hlinkClick r:id="rId4"/>
              </a:rPr>
              <a:t>cdsp</a:t>
            </a:r>
            <a:r>
              <a:rPr lang="de-DE" sz="900">
                <a:hlinkClick r:id="rId4"/>
              </a:rPr>
              <a:t>/</a:t>
            </a:r>
            <a:r>
              <a:rPr lang="de-DE" sz="900" err="1">
                <a:hlinkClick r:id="rId4"/>
              </a:rPr>
              <a:t>blob</a:t>
            </a:r>
            <a:r>
              <a:rPr lang="de-DE" sz="900">
                <a:hlinkClick r:id="rId4"/>
              </a:rPr>
              <a:t>/</a:t>
            </a:r>
            <a:r>
              <a:rPr lang="de-DE" sz="900" err="1">
                <a:hlinkClick r:id="rId4"/>
              </a:rPr>
              <a:t>main</a:t>
            </a:r>
            <a:r>
              <a:rPr lang="de-DE" sz="900">
                <a:hlinkClick r:id="rId4"/>
              </a:rPr>
              <a:t>/</a:t>
            </a:r>
            <a:r>
              <a:rPr lang="de-DE" sz="900" err="1">
                <a:hlinkClick r:id="rId4"/>
              </a:rPr>
              <a:t>diagrams</a:t>
            </a:r>
            <a:r>
              <a:rPr lang="de-DE" sz="900">
                <a:hlinkClick r:id="rId4"/>
              </a:rPr>
              <a:t>/CDSP-C4-Model-Container-diagram.drawio.svg</a:t>
            </a:r>
            <a:endParaRPr lang="de-DE" sz="90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7474631-AEC0-CD60-8DB7-F8540A995EE2}"/>
              </a:ext>
            </a:extLst>
          </p:cNvPr>
          <p:cNvSpPr txBox="1"/>
          <p:nvPr/>
        </p:nvSpPr>
        <p:spPr>
          <a:xfrm>
            <a:off x="1787153" y="5848331"/>
            <a:ext cx="264543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00">
                <a:hlinkClick r:id="rId5"/>
              </a:rPr>
              <a:t>https://</a:t>
            </a:r>
            <a:r>
              <a:rPr lang="de-DE" sz="900" err="1">
                <a:hlinkClick r:id="rId5"/>
              </a:rPr>
              <a:t>github.com</a:t>
            </a:r>
            <a:r>
              <a:rPr lang="de-DE" sz="900">
                <a:hlinkClick r:id="rId5"/>
              </a:rPr>
              <a:t>/COVESA/</a:t>
            </a:r>
            <a:r>
              <a:rPr lang="de-DE" sz="900" err="1">
                <a:hlinkClick r:id="rId5"/>
              </a:rPr>
              <a:t>cdsp</a:t>
            </a:r>
            <a:endParaRPr lang="de-DE" sz="90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F733A07-4C50-0391-AEB1-B12F5748EA6E}"/>
              </a:ext>
            </a:extLst>
          </p:cNvPr>
          <p:cNvSpPr txBox="1"/>
          <p:nvPr/>
        </p:nvSpPr>
        <p:spPr>
          <a:xfrm>
            <a:off x="334963" y="1338862"/>
            <a:ext cx="12264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/>
              <a:t>Repo: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F530438-40A9-0301-EFF3-CEDEA52C8BE9}"/>
              </a:ext>
            </a:extLst>
          </p:cNvPr>
          <p:cNvSpPr txBox="1"/>
          <p:nvPr/>
        </p:nvSpPr>
        <p:spPr>
          <a:xfrm>
            <a:off x="6096000" y="1338862"/>
            <a:ext cx="34534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/>
              <a:t>C4 Level Architecture: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43576DF-68A8-AA50-DF04-E8B312710151}"/>
              </a:ext>
            </a:extLst>
          </p:cNvPr>
          <p:cNvSpPr/>
          <p:nvPr/>
        </p:nvSpPr>
        <p:spPr>
          <a:xfrm>
            <a:off x="8594124" y="2959442"/>
            <a:ext cx="821725" cy="122949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Curved Connector 47">
            <a:extLst>
              <a:ext uri="{FF2B5EF4-FFF2-40B4-BE49-F238E27FC236}">
                <a16:creationId xmlns:a16="http://schemas.microsoft.com/office/drawing/2014/main" id="{C168A3EA-06DD-03B4-8379-C8D917B6D3D5}"/>
              </a:ext>
            </a:extLst>
          </p:cNvPr>
          <p:cNvCxnSpPr>
            <a:cxnSpLocks/>
            <a:stCxn id="14" idx="1"/>
            <a:endCxn id="12" idx="3"/>
          </p:cNvCxnSpPr>
          <p:nvPr/>
        </p:nvCxnSpPr>
        <p:spPr>
          <a:xfrm rot="10800000" flipV="1">
            <a:off x="9415850" y="1065994"/>
            <a:ext cx="253313" cy="2508197"/>
          </a:xfrm>
          <a:prstGeom prst="curvedConnector3">
            <a:avLst>
              <a:gd name="adj1" fmla="val 50000"/>
            </a:avLst>
          </a:prstGeom>
          <a:ln w="952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41226416-A741-A9D7-492C-1CEC2AAD1056}"/>
              </a:ext>
            </a:extLst>
          </p:cNvPr>
          <p:cNvSpPr txBox="1"/>
          <p:nvPr/>
        </p:nvSpPr>
        <p:spPr>
          <a:xfrm>
            <a:off x="9669162" y="742829"/>
            <a:ext cx="24182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Contribution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:</a:t>
            </a:r>
          </a:p>
          <a:p>
            <a:r>
              <a:rPr kumimoji="0" lang="de-DE" sz="1200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Two</a:t>
            </a:r>
            <a:r>
              <a:rPr kumimoji="0" lang="de-DE" sz="1200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de-DE" sz="1200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new</a:t>
            </a:r>
            <a:r>
              <a:rPr kumimoji="0" lang="de-DE" sz="1200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de-DE" sz="1200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major</a:t>
            </a:r>
            <a:r>
              <a:rPr kumimoji="0" lang="de-DE" sz="1200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Components in CDSP</a:t>
            </a:r>
          </a:p>
        </p:txBody>
      </p: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82AF9715-C0BB-6DA8-12D2-C4B11775CAAF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7" name="Google Shape;83;p1">
            <a:extLst>
              <a:ext uri="{FF2B5EF4-FFF2-40B4-BE49-F238E27FC236}">
                <a16:creationId xmlns:a16="http://schemas.microsoft.com/office/drawing/2014/main" id="{13F1650B-A66F-6C1A-6EEC-FE2BE351E7BD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352EBFE-43FF-165A-5FFD-C48C2B78E01C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4F76AFA-9538-AD28-F318-DC9AB677FFA9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0F1A18A-BA83-06EE-E9E6-5802820FB6DB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Realization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FCDB9B9-7237-AE28-F3B2-AC45C315E4D1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D4022F-BDAA-D34A-2630-59FAE3F7EA8E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CFED389-7A11-7D10-BA3F-7270FE155A58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351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0154529-4AF4-43AA-0EC1-F6CBB5BA25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13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0FCD8958-D028-C387-8DFC-48BC0336C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11236285" cy="6197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2400">
                <a:solidFill>
                  <a:schemeClr val="tx1"/>
                </a:solidFill>
              </a:rPr>
              <a:t>Integration </a:t>
            </a:r>
            <a:r>
              <a:rPr lang="de-DE" sz="2400" err="1">
                <a:solidFill>
                  <a:schemeClr val="tx1"/>
                </a:solidFill>
              </a:rPr>
              <a:t>of</a:t>
            </a:r>
            <a:r>
              <a:rPr lang="de-DE" sz="2400">
                <a:solidFill>
                  <a:schemeClr val="tx1"/>
                </a:solidFill>
              </a:rPr>
              <a:t> Hello World Use Case </a:t>
            </a:r>
            <a:r>
              <a:rPr lang="de-DE" sz="2400" err="1">
                <a:solidFill>
                  <a:schemeClr val="tx1"/>
                </a:solidFill>
              </a:rPr>
              <a:t>into</a:t>
            </a:r>
            <a:r>
              <a:rPr lang="de-DE" sz="2400">
                <a:solidFill>
                  <a:schemeClr val="tx1"/>
                </a:solidFill>
              </a:rPr>
              <a:t> COVESA CDSP: Tech Stack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B3D3EE4-CB54-0C67-E30C-F3116FE79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370" y="1118372"/>
            <a:ext cx="9576887" cy="4742601"/>
          </a:xfrm>
          <a:prstGeom prst="rect">
            <a:avLst/>
          </a:prstGeom>
        </p:spPr>
      </p:pic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AB710179-42D1-2765-69CB-4BAB6969CCF2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5" name="Google Shape;83;p1">
            <a:extLst>
              <a:ext uri="{FF2B5EF4-FFF2-40B4-BE49-F238E27FC236}">
                <a16:creationId xmlns:a16="http://schemas.microsoft.com/office/drawing/2014/main" id="{167918C4-9E32-BBE2-5F2B-EA6F7B9D08EB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778D7FE-6874-6E14-0000-ECF0E3251E5C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0EFDA07-7E4B-73A3-BB25-88EC9A267DFF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47EBEC9-4888-8481-E40A-4A1102819E98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Realization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E5199FD-05E6-E3DE-2738-97FF899B3FB5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F200A4E-F1BB-22A9-B4F8-D5150E6B78CC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BEDEBB9-C9F2-20AC-1DDB-6C7807E2FE97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0534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75E70-C1C0-95AF-82B2-3DCFC67AB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4D8111-358D-AC38-8491-2EA3C308FE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14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6A609132-72D9-0348-D3FE-C07C089AD1E7}"/>
              </a:ext>
            </a:extLst>
          </p:cNvPr>
          <p:cNvSpPr txBox="1">
            <a:spLocks/>
          </p:cNvSpPr>
          <p:nvPr/>
        </p:nvSpPr>
        <p:spPr>
          <a:xfrm>
            <a:off x="479424" y="1422302"/>
            <a:ext cx="11328263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sz="7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de-DE" sz="7200" b="1" i="0" u="none" strike="noStrike" kern="1200" cap="none" spc="0" normalizeH="0" baseline="0" noProof="0">
                <a:ln>
                  <a:noFill/>
                </a:ln>
                <a:solidFill>
                  <a:srgbClr val="548D9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DEEP DIVE</a:t>
            </a:r>
            <a:endParaRPr kumimoji="0" lang="en-DE" sz="7200" b="1" i="0" u="none" strike="noStrike" kern="1200" cap="none" spc="0" normalizeH="0" baseline="0" noProof="0">
              <a:ln>
                <a:noFill/>
              </a:ln>
              <a:solidFill>
                <a:srgbClr val="548D9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F58D266D-86D9-9B41-488C-F4D4269CBDF8}"/>
              </a:ext>
            </a:extLst>
          </p:cNvPr>
          <p:cNvSpPr txBox="1">
            <a:spLocks/>
          </p:cNvSpPr>
          <p:nvPr/>
        </p:nvSpPr>
        <p:spPr>
          <a:xfrm>
            <a:off x="479807" y="2565951"/>
            <a:ext cx="9815659" cy="1231106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kern="1200" cap="all" spc="2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all" spc="20" normalizeH="0" baseline="0" noProof="0">
                <a:ln>
                  <a:noFill/>
                </a:ln>
                <a:solidFill>
                  <a:srgbClr val="745F95"/>
                </a:solidFill>
                <a:effectLst/>
                <a:uLnTx/>
                <a:uFillTx/>
                <a:ea typeface="+mj-ea"/>
                <a:cs typeface="+mj-cs"/>
              </a:rPr>
              <a:t>How AI can benefit from rule-based reasoning</a:t>
            </a:r>
          </a:p>
        </p:txBody>
      </p: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8586C0F7-D75D-92BD-0ED8-A89C1D9D71C3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4" name="Google Shape;83;p1">
            <a:extLst>
              <a:ext uri="{FF2B5EF4-FFF2-40B4-BE49-F238E27FC236}">
                <a16:creationId xmlns:a16="http://schemas.microsoft.com/office/drawing/2014/main" id="{5F51D045-E19E-1114-7CAF-D33F2E864D33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941D556-40A8-AABE-693F-68A3EA4D6C46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1A9384A-BF5A-4A57-A9C9-E369465C7112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FB90694-075E-A440-7356-737BC82278E0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D13B56F-EB34-FF48-61BE-E26D0FEA4EE8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C5F7DB-2EFB-8122-B2A5-87D082AC1ECA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C75D3C1-9E1C-0FB5-EA08-2861C8215F5E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9507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4CF27-C4C8-32BF-0085-567E773904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EEEEAEA-9BCC-F1A6-E2E9-395B8B61F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Quiz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A84D631-1829-FAFD-CF25-3C2375FDA97A}"/>
              </a:ext>
            </a:extLst>
          </p:cNvPr>
          <p:cNvGrpSpPr/>
          <p:nvPr/>
        </p:nvGrpSpPr>
        <p:grpSpPr>
          <a:xfrm>
            <a:off x="3706586" y="1108635"/>
            <a:ext cx="4604267" cy="4062864"/>
            <a:chOff x="3706586" y="1108635"/>
            <a:chExt cx="4604267" cy="40628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089BF9A-28C1-0F24-2508-10861B573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06586" y="1658112"/>
              <a:ext cx="4604267" cy="351338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A5AD4DC-B5FC-1AA5-E829-33EF84AA492D}"/>
                </a:ext>
              </a:extLst>
            </p:cNvPr>
            <p:cNvSpPr txBox="1"/>
            <p:nvPr/>
          </p:nvSpPr>
          <p:spPr>
            <a:xfrm>
              <a:off x="5125768" y="1108635"/>
              <a:ext cx="1940464" cy="36933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r>
                <a:rPr lang="en-GB" sz="2400">
                  <a:solidFill>
                    <a:schemeClr val="tx1"/>
                  </a:solidFill>
                </a:rPr>
                <a:t>Who is this?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BE76038-3445-8D7E-200D-79500F4E0F38}"/>
              </a:ext>
            </a:extLst>
          </p:cNvPr>
          <p:cNvSpPr txBox="1"/>
          <p:nvPr/>
        </p:nvSpPr>
        <p:spPr>
          <a:xfrm>
            <a:off x="3936950" y="5402129"/>
            <a:ext cx="4426127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2400">
                <a:solidFill>
                  <a:schemeClr val="tx1"/>
                </a:solidFill>
              </a:rPr>
              <a:t>Who was his predecessor?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CAB31D-13DC-5A26-2FE1-7AC0731F31AD}"/>
              </a:ext>
            </a:extLst>
          </p:cNvPr>
          <p:cNvSpPr txBox="1"/>
          <p:nvPr/>
        </p:nvSpPr>
        <p:spPr>
          <a:xfrm>
            <a:off x="2958023" y="6002091"/>
            <a:ext cx="606691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2400">
                <a:solidFill>
                  <a:schemeClr val="tx1"/>
                </a:solidFill>
              </a:rPr>
              <a:t>Who was his predecessor’s vice-president?</a:t>
            </a:r>
          </a:p>
        </p:txBody>
      </p: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EEBF5DF9-34AB-A692-234B-F08D019A5EE9}"/>
              </a:ext>
            </a:extLst>
          </p:cNvPr>
          <p:cNvSpPr/>
          <p:nvPr/>
        </p:nvSpPr>
        <p:spPr>
          <a:xfrm>
            <a:off x="774993" y="4409779"/>
            <a:ext cx="1795246" cy="400216"/>
          </a:xfrm>
          <a:prstGeom prst="wedgeRectCallout">
            <a:avLst>
              <a:gd name="adj1" fmla="val 191315"/>
              <a:gd name="adj2" fmla="val -847299"/>
            </a:avLst>
          </a:prstGeom>
          <a:solidFill>
            <a:schemeClr val="accent1"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sz="2000">
                <a:solidFill>
                  <a:schemeClr val="tx1"/>
                </a:solidFill>
              </a:rPr>
              <a:t>Thinking fast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CF939D-6C4B-CA27-A6D7-FCA2947D5A64}"/>
              </a:ext>
            </a:extLst>
          </p:cNvPr>
          <p:cNvCxnSpPr>
            <a:cxnSpLocks/>
          </p:cNvCxnSpPr>
          <p:nvPr/>
        </p:nvCxnSpPr>
        <p:spPr>
          <a:xfrm flipV="1">
            <a:off x="1748659" y="3478419"/>
            <a:ext cx="13650" cy="834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DF402548-E928-5508-FA22-69B9D99881E4}"/>
              </a:ext>
            </a:extLst>
          </p:cNvPr>
          <p:cNvSpPr/>
          <p:nvPr/>
        </p:nvSpPr>
        <p:spPr>
          <a:xfrm>
            <a:off x="8697101" y="4384398"/>
            <a:ext cx="1767836" cy="425597"/>
          </a:xfrm>
          <a:prstGeom prst="wedgeRectCallout">
            <a:avLst>
              <a:gd name="adj1" fmla="val -69709"/>
              <a:gd name="adj2" fmla="val 337669"/>
            </a:avLst>
          </a:prstGeom>
          <a:solidFill>
            <a:srgbClr val="66C2C1">
              <a:alpha val="49401"/>
            </a:srgb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sz="2000">
                <a:solidFill>
                  <a:schemeClr val="tx1"/>
                </a:solidFill>
              </a:rPr>
              <a:t>Thinking slow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23014EC-0449-653B-BC47-68C1A036FFC3}"/>
              </a:ext>
            </a:extLst>
          </p:cNvPr>
          <p:cNvCxnSpPr>
            <a:cxnSpLocks/>
          </p:cNvCxnSpPr>
          <p:nvPr/>
        </p:nvCxnSpPr>
        <p:spPr>
          <a:xfrm flipV="1">
            <a:off x="9744937" y="3414805"/>
            <a:ext cx="0" cy="782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5FEDAD-9A53-78C9-8C69-80345D2DDE03}"/>
              </a:ext>
            </a:extLst>
          </p:cNvPr>
          <p:cNvGrpSpPr/>
          <p:nvPr/>
        </p:nvGrpSpPr>
        <p:grpSpPr>
          <a:xfrm>
            <a:off x="784661" y="1642930"/>
            <a:ext cx="2475037" cy="1771875"/>
            <a:chOff x="784661" y="1642930"/>
            <a:chExt cx="2475037" cy="177187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C433F3-F0E4-D6A5-98C9-03009651A42F}"/>
                </a:ext>
              </a:extLst>
            </p:cNvPr>
            <p:cNvGrpSpPr/>
            <p:nvPr/>
          </p:nvGrpSpPr>
          <p:grpSpPr>
            <a:xfrm>
              <a:off x="1130259" y="1642930"/>
              <a:ext cx="1440000" cy="1440000"/>
              <a:chOff x="1162235" y="1926329"/>
              <a:chExt cx="1440000" cy="1440000"/>
            </a:xfrm>
          </p:grpSpPr>
          <p:pic>
            <p:nvPicPr>
              <p:cNvPr id="16" name="Graphic 19" descr="Database outline">
                <a:extLst>
                  <a:ext uri="{FF2B5EF4-FFF2-40B4-BE49-F238E27FC236}">
                    <a16:creationId xmlns:a16="http://schemas.microsoft.com/office/drawing/2014/main" id="{849553F9-B7C9-D366-5D71-7C6BE4A76B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1425035" y="213156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38AD209-170B-6CC0-B77C-EDD7F98342C6}"/>
                  </a:ext>
                </a:extLst>
              </p:cNvPr>
              <p:cNvSpPr/>
              <p:nvPr/>
            </p:nvSpPr>
            <p:spPr>
              <a:xfrm>
                <a:off x="1162235" y="1926329"/>
                <a:ext cx="1440000" cy="1440000"/>
              </a:xfrm>
              <a:prstGeom prst="ellipse">
                <a:avLst/>
              </a:prstGeom>
              <a:noFill/>
              <a:ln w="41275">
                <a:solidFill>
                  <a:schemeClr val="accent5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l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DF0FFE0-7837-CC03-D53E-F760AC971C1A}"/>
                </a:ext>
              </a:extLst>
            </p:cNvPr>
            <p:cNvSpPr txBox="1"/>
            <p:nvPr/>
          </p:nvSpPr>
          <p:spPr>
            <a:xfrm>
              <a:off x="784661" y="3137806"/>
              <a:ext cx="2475037" cy="27699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Perception and intuition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345D031-A741-B013-8EA9-96B3F65D8A23}"/>
              </a:ext>
            </a:extLst>
          </p:cNvPr>
          <p:cNvGrpSpPr/>
          <p:nvPr/>
        </p:nvGrpSpPr>
        <p:grpSpPr>
          <a:xfrm>
            <a:off x="8832828" y="1492956"/>
            <a:ext cx="2077492" cy="1783349"/>
            <a:chOff x="8832828" y="1492956"/>
            <a:chExt cx="2077492" cy="178334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4FEB070-6C60-2966-7304-EA6019F73683}"/>
                </a:ext>
              </a:extLst>
            </p:cNvPr>
            <p:cNvGrpSpPr/>
            <p:nvPr/>
          </p:nvGrpSpPr>
          <p:grpSpPr>
            <a:xfrm>
              <a:off x="9024937" y="1492956"/>
              <a:ext cx="1440000" cy="1440000"/>
              <a:chOff x="8612686" y="2074198"/>
              <a:chExt cx="1440000" cy="1440000"/>
            </a:xfrm>
          </p:grpSpPr>
          <p:pic>
            <p:nvPicPr>
              <p:cNvPr id="21" name="Graphic 23" descr="Brain in head outline">
                <a:extLst>
                  <a:ext uri="{FF2B5EF4-FFF2-40B4-BE49-F238E27FC236}">
                    <a16:creationId xmlns:a16="http://schemas.microsoft.com/office/drawing/2014/main" id="{CA66677A-3782-EDBC-CE91-C981B22818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8875486" y="230136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EDBCD333-A1E1-7FD6-6E88-ADFFD4A9B51E}"/>
                  </a:ext>
                </a:extLst>
              </p:cNvPr>
              <p:cNvSpPr/>
              <p:nvPr/>
            </p:nvSpPr>
            <p:spPr>
              <a:xfrm>
                <a:off x="8612686" y="2074198"/>
                <a:ext cx="1440000" cy="1440000"/>
              </a:xfrm>
              <a:prstGeom prst="ellipse">
                <a:avLst/>
              </a:prstGeom>
              <a:noFill/>
              <a:ln w="41275">
                <a:solidFill>
                  <a:schemeClr val="accent5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l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01FB4E4-3C1F-BB2F-34AB-CF3D16EE6DAD}"/>
                </a:ext>
              </a:extLst>
            </p:cNvPr>
            <p:cNvSpPr txBox="1"/>
            <p:nvPr/>
          </p:nvSpPr>
          <p:spPr>
            <a:xfrm>
              <a:off x="8832828" y="2999306"/>
              <a:ext cx="2077492" cy="27699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800">
                  <a:solidFill>
                    <a:schemeClr val="tx1"/>
                  </a:solidFill>
                </a:rPr>
                <a:t>Logic and reasoning</a:t>
              </a:r>
              <a:endPara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" name="Google Shape;84;p1">
            <a:extLst>
              <a:ext uri="{FF2B5EF4-FFF2-40B4-BE49-F238E27FC236}">
                <a16:creationId xmlns:a16="http://schemas.microsoft.com/office/drawing/2014/main" id="{8C08B15B-07B1-1F5D-9762-F190D66526EB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23" name="Google Shape;83;p1">
            <a:extLst>
              <a:ext uri="{FF2B5EF4-FFF2-40B4-BE49-F238E27FC236}">
                <a16:creationId xmlns:a16="http://schemas.microsoft.com/office/drawing/2014/main" id="{DCC5CB45-678B-EE35-E5D2-A54287CC690E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A95167EE-3BFD-CFD4-6576-7F1FE25CAAA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15</a:t>
            </a:fld>
            <a:endParaRPr b="0">
              <a:solidFill>
                <a:srgbClr val="888888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54CE699-6138-DBDC-5677-866CD0FDD61F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68539D6-8904-3846-7DE7-B6D2EAF78613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49AB195-956D-39F0-4617-1306003A0B5E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C6B9F1D-8B4D-FCEE-6313-18B7FB314F0F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BB7377D-9E37-9288-0F05-89F16D3F3FBA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843718A-A1F0-3E51-652B-AD2F01B35572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749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60018A-21E4-52BA-80F9-42B70F27F30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16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1FADA4-3CC0-BD1A-B544-6EBBBB37F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AI Mimics Human Intelligence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C65127-43C5-11D0-B839-0D1C4EC70BE2}"/>
              </a:ext>
            </a:extLst>
          </p:cNvPr>
          <p:cNvSpPr/>
          <p:nvPr/>
        </p:nvSpPr>
        <p:spPr>
          <a:xfrm>
            <a:off x="1829449" y="3930020"/>
            <a:ext cx="4922062" cy="2337195"/>
          </a:xfrm>
          <a:prstGeom prst="rect">
            <a:avLst/>
          </a:prstGeom>
          <a:noFill/>
          <a:ln w="19050">
            <a:solidFill>
              <a:schemeClr val="accent2">
                <a:shade val="95000"/>
                <a:satMod val="10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endParaRPr lang="en-DE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D7808A7-2E22-609F-E420-24651E3E2056}"/>
              </a:ext>
            </a:extLst>
          </p:cNvPr>
          <p:cNvGrpSpPr/>
          <p:nvPr/>
        </p:nvGrpSpPr>
        <p:grpSpPr>
          <a:xfrm>
            <a:off x="1426425" y="928022"/>
            <a:ext cx="9040231" cy="4781148"/>
            <a:chOff x="961968" y="1458684"/>
            <a:chExt cx="9040231" cy="478114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5632802-3B50-8DC3-254A-30916737C41A}"/>
                </a:ext>
              </a:extLst>
            </p:cNvPr>
            <p:cNvSpPr/>
            <p:nvPr/>
          </p:nvSpPr>
          <p:spPr>
            <a:xfrm flipH="1">
              <a:off x="961968" y="1932863"/>
              <a:ext cx="1872000" cy="612000"/>
            </a:xfrm>
            <a:prstGeom prst="rect">
              <a:avLst/>
            </a:prstGeom>
            <a:solidFill>
              <a:schemeClr val="accent2">
                <a:alpha val="76989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Perception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F8A9CD8-89AC-EF73-509D-33B0491D0DE7}"/>
                </a:ext>
              </a:extLst>
            </p:cNvPr>
            <p:cNvSpPr/>
            <p:nvPr/>
          </p:nvSpPr>
          <p:spPr>
            <a:xfrm>
              <a:off x="4490727" y="1458684"/>
              <a:ext cx="1872000" cy="612000"/>
            </a:xfrm>
            <a:prstGeom prst="rect">
              <a:avLst/>
            </a:prstGeom>
            <a:solidFill>
              <a:srgbClr val="8BB86D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>
                  <a:solidFill>
                    <a:schemeClr val="bg1"/>
                  </a:solidFill>
                </a:rPr>
                <a:t>Learning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8104D5F-E294-EBA1-63B4-9E32D4DF5430}"/>
                </a:ext>
              </a:extLst>
            </p:cNvPr>
            <p:cNvSpPr/>
            <p:nvPr/>
          </p:nvSpPr>
          <p:spPr>
            <a:xfrm>
              <a:off x="4381690" y="3123000"/>
              <a:ext cx="1872000" cy="612000"/>
            </a:xfrm>
            <a:prstGeom prst="rect">
              <a:avLst/>
            </a:prstGeom>
            <a:solidFill>
              <a:srgbClr val="50813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>
                  <a:solidFill>
                    <a:schemeClr val="bg1"/>
                  </a:solidFill>
                </a:rPr>
                <a:t>Knowledge </a:t>
              </a:r>
            </a:p>
            <a:p>
              <a:pPr algn="l"/>
              <a:r>
                <a:rPr lang="en-US">
                  <a:solidFill>
                    <a:schemeClr val="bg1"/>
                  </a:solidFill>
                </a:rPr>
                <a:t>Representation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1ADB05F-FD8F-87D1-449B-4ADAD5FF4110}"/>
                </a:ext>
              </a:extLst>
            </p:cNvPr>
            <p:cNvSpPr/>
            <p:nvPr/>
          </p:nvSpPr>
          <p:spPr>
            <a:xfrm>
              <a:off x="8019486" y="3123000"/>
              <a:ext cx="1872000" cy="612000"/>
            </a:xfrm>
            <a:prstGeom prst="rect">
              <a:avLst/>
            </a:prstGeom>
            <a:solidFill>
              <a:srgbClr val="D2A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>
                  <a:solidFill>
                    <a:schemeClr val="bg1"/>
                  </a:solidFill>
                </a:rPr>
                <a:t>Reasoning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90F70F-9EFE-8621-1E76-8630581E6D67}"/>
                </a:ext>
              </a:extLst>
            </p:cNvPr>
            <p:cNvSpPr/>
            <p:nvPr/>
          </p:nvSpPr>
          <p:spPr>
            <a:xfrm>
              <a:off x="7194199" y="4322745"/>
              <a:ext cx="1872000" cy="612000"/>
            </a:xfrm>
            <a:prstGeom prst="rect">
              <a:avLst/>
            </a:prstGeom>
            <a:solidFill>
              <a:schemeClr val="accent2">
                <a:alpha val="68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>
                  <a:solidFill>
                    <a:schemeClr val="bg1"/>
                  </a:solidFill>
                </a:rPr>
                <a:t>Planning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AFC77C-9001-9318-9B59-353612A293F7}"/>
                </a:ext>
              </a:extLst>
            </p:cNvPr>
            <p:cNvSpPr/>
            <p:nvPr/>
          </p:nvSpPr>
          <p:spPr>
            <a:xfrm>
              <a:off x="8130199" y="5627832"/>
              <a:ext cx="1872000" cy="612000"/>
            </a:xfrm>
            <a:prstGeom prst="rect">
              <a:avLst/>
            </a:prstGeom>
            <a:solidFill>
              <a:schemeClr val="accent2">
                <a:alpha val="71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>
                  <a:solidFill>
                    <a:schemeClr val="bg1"/>
                  </a:solidFill>
                </a:rPr>
                <a:t>Executing</a:t>
              </a:r>
            </a:p>
          </p:txBody>
        </p:sp>
        <p:cxnSp>
          <p:nvCxnSpPr>
            <p:cNvPr id="12" name="Elbow Connector 11">
              <a:extLst>
                <a:ext uri="{FF2B5EF4-FFF2-40B4-BE49-F238E27FC236}">
                  <a16:creationId xmlns:a16="http://schemas.microsoft.com/office/drawing/2014/main" id="{9C88BAF0-39A6-D10F-6F2D-A858F0C4BDA1}"/>
                </a:ext>
              </a:extLst>
            </p:cNvPr>
            <p:cNvCxnSpPr>
              <a:stCxn id="6" idx="1"/>
              <a:endCxn id="7" idx="1"/>
            </p:cNvCxnSpPr>
            <p:nvPr/>
          </p:nvCxnSpPr>
          <p:spPr>
            <a:xfrm flipV="1">
              <a:off x="2833968" y="1764684"/>
              <a:ext cx="1656759" cy="474179"/>
            </a:xfrm>
            <a:prstGeom prst="bentConnector3">
              <a:avLst>
                <a:gd name="adj1" fmla="val 46496"/>
              </a:avLst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Elbow Connector 12">
              <a:extLst>
                <a:ext uri="{FF2B5EF4-FFF2-40B4-BE49-F238E27FC236}">
                  <a16:creationId xmlns:a16="http://schemas.microsoft.com/office/drawing/2014/main" id="{BA0D960E-CE64-7027-2773-8624B7E62166}"/>
                </a:ext>
              </a:extLst>
            </p:cNvPr>
            <p:cNvCxnSpPr>
              <a:cxnSpLocks/>
            </p:cNvCxnSpPr>
            <p:nvPr/>
          </p:nvCxnSpPr>
          <p:spPr>
            <a:xfrm>
              <a:off x="2833968" y="2352648"/>
              <a:ext cx="1547722" cy="1190137"/>
            </a:xfrm>
            <a:prstGeom prst="bentConnector3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126AF79-BC2F-9228-E894-E2F44B064ECB}"/>
                </a:ext>
              </a:extLst>
            </p:cNvPr>
            <p:cNvCxnSpPr>
              <a:cxnSpLocks/>
            </p:cNvCxnSpPr>
            <p:nvPr/>
          </p:nvCxnSpPr>
          <p:spPr>
            <a:xfrm>
              <a:off x="6253690" y="3309257"/>
              <a:ext cx="1765796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47ACC18-EEB0-EA97-B57E-0FB4CB8522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3690" y="3548743"/>
              <a:ext cx="1765796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E1B6EC4-153C-661C-F47B-5CB7E22F6E95}"/>
                </a:ext>
              </a:extLst>
            </p:cNvPr>
            <p:cNvCxnSpPr>
              <a:cxnSpLocks/>
            </p:cNvCxnSpPr>
            <p:nvPr/>
          </p:nvCxnSpPr>
          <p:spPr>
            <a:xfrm>
              <a:off x="8650514" y="3735000"/>
              <a:ext cx="0" cy="58774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0AC969E-5002-0EBC-B8AC-F29B0CACBE12}"/>
                </a:ext>
              </a:extLst>
            </p:cNvPr>
            <p:cNvCxnSpPr>
              <a:cxnSpLocks/>
            </p:cNvCxnSpPr>
            <p:nvPr/>
          </p:nvCxnSpPr>
          <p:spPr>
            <a:xfrm>
              <a:off x="8650514" y="4934745"/>
              <a:ext cx="0" cy="69308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0E60AB1-2E44-65F6-4DAC-8F90EAFDA289}"/>
                </a:ext>
              </a:extLst>
            </p:cNvPr>
            <p:cNvCxnSpPr>
              <a:cxnSpLocks/>
            </p:cNvCxnSpPr>
            <p:nvPr/>
          </p:nvCxnSpPr>
          <p:spPr>
            <a:xfrm>
              <a:off x="9557657" y="3735000"/>
              <a:ext cx="0" cy="189283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31B99B3A-BB87-515C-BEED-4001304E938B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 rot="16200000" flipH="1">
              <a:off x="4906340" y="2591070"/>
              <a:ext cx="1040775" cy="1"/>
            </a:xfrm>
            <a:prstGeom prst="bentConnector3">
              <a:avLst>
                <a:gd name="adj1" fmla="val 50000"/>
              </a:avLst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CDEA3D-A743-6DFE-A9E7-C9ECB4B3AA6B}"/>
              </a:ext>
            </a:extLst>
          </p:cNvPr>
          <p:cNvGrpSpPr/>
          <p:nvPr/>
        </p:nvGrpSpPr>
        <p:grpSpPr>
          <a:xfrm>
            <a:off x="1543510" y="2296097"/>
            <a:ext cx="1470203" cy="962519"/>
            <a:chOff x="1541547" y="3102576"/>
            <a:chExt cx="1440000" cy="105876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C4B7827-A72B-722F-0504-3EDF3FE6054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46" r="11846"/>
            <a:stretch/>
          </p:blipFill>
          <p:spPr>
            <a:xfrm>
              <a:off x="1541547" y="3136932"/>
              <a:ext cx="720000" cy="720000"/>
            </a:xfrm>
            <a:prstGeom prst="ellipse">
              <a:avLst/>
            </a:prstGeom>
            <a:ln w="38100">
              <a:solidFill>
                <a:srgbClr val="05709B"/>
              </a:solidFill>
            </a:ln>
          </p:spPr>
        </p:pic>
        <p:pic>
          <p:nvPicPr>
            <p:cNvPr id="22" name="Picture 2" descr="Zölle: Donald Trump wird sich in den Abgrund reißen – oder uns alle - DER  SPIEGEL">
              <a:extLst>
                <a:ext uri="{FF2B5EF4-FFF2-40B4-BE49-F238E27FC236}">
                  <a16:creationId xmlns:a16="http://schemas.microsoft.com/office/drawing/2014/main" id="{50CA3ED3-3174-B0DF-5001-EA6D8D5A6A0C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4577" y="3441339"/>
              <a:ext cx="720000" cy="720000"/>
            </a:xfrm>
            <a:prstGeom prst="ellipse">
              <a:avLst/>
            </a:prstGeom>
            <a:noFill/>
            <a:ln w="38100">
              <a:solidFill>
                <a:srgbClr val="05709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Donald Trump schockt an seinem ersten Tag Amerika und die Welt | STERN.de">
              <a:extLst>
                <a:ext uri="{FF2B5EF4-FFF2-40B4-BE49-F238E27FC236}">
                  <a16:creationId xmlns:a16="http://schemas.microsoft.com/office/drawing/2014/main" id="{92C715DD-B7A7-BC64-ABD6-360044B91A4E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1547" y="3102576"/>
              <a:ext cx="720000" cy="720000"/>
            </a:xfrm>
            <a:prstGeom prst="ellipse">
              <a:avLst/>
            </a:prstGeom>
            <a:noFill/>
            <a:ln w="38100">
              <a:solidFill>
                <a:srgbClr val="05709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2EBC51-7D86-7B98-B91D-A104369D7E26}"/>
              </a:ext>
            </a:extLst>
          </p:cNvPr>
          <p:cNvGrpSpPr/>
          <p:nvPr/>
        </p:nvGrpSpPr>
        <p:grpSpPr>
          <a:xfrm>
            <a:off x="5074908" y="4997318"/>
            <a:ext cx="971420" cy="884035"/>
            <a:chOff x="7121313" y="3831771"/>
            <a:chExt cx="1656675" cy="199955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BD21195-1E3A-55A8-618E-3B47D2A3DAC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6" b="596"/>
            <a:stretch/>
          </p:blipFill>
          <p:spPr>
            <a:xfrm>
              <a:off x="7121313" y="3831771"/>
              <a:ext cx="1227900" cy="1628528"/>
            </a:xfrm>
            <a:prstGeom prst="ellipse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D31A0C2-0585-B617-F60B-5417DD7BC53A}"/>
                </a:ext>
              </a:extLst>
            </p:cNvPr>
            <p:cNvSpPr txBox="1"/>
            <p:nvPr/>
          </p:nvSpPr>
          <p:spPr>
            <a:xfrm>
              <a:off x="7121313" y="5413635"/>
              <a:ext cx="1656675" cy="417686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>
                  <a:solidFill>
                    <a:sysClr val="windowText" lastClr="000000"/>
                  </a:solidFill>
                </a:rPr>
                <a:t>Donald Trump</a:t>
              </a:r>
              <a:endParaRPr lang="en-US" sz="1200"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FFE0464-871C-7B91-DADF-CDEA255F6D66}"/>
              </a:ext>
            </a:extLst>
          </p:cNvPr>
          <p:cNvGrpSpPr/>
          <p:nvPr/>
        </p:nvGrpSpPr>
        <p:grpSpPr>
          <a:xfrm>
            <a:off x="4260608" y="4088475"/>
            <a:ext cx="1174299" cy="923357"/>
            <a:chOff x="4441182" y="4361455"/>
            <a:chExt cx="1174299" cy="923357"/>
          </a:xfrm>
        </p:grpSpPr>
        <p:pic>
          <p:nvPicPr>
            <p:cNvPr id="28" name="Picture 2" descr="United States - Wikipedia">
              <a:extLst>
                <a:ext uri="{FF2B5EF4-FFF2-40B4-BE49-F238E27FC236}">
                  <a16:creationId xmlns:a16="http://schemas.microsoft.com/office/drawing/2014/main" id="{DCD1814F-47F5-D08F-2344-F45758AC5B7A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1182" y="4361455"/>
              <a:ext cx="720000" cy="72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C2D00FB1-318F-8CA6-CBA6-6BEAC4A23C60}"/>
                </a:ext>
              </a:extLst>
            </p:cNvPr>
            <p:cNvCxnSpPr>
              <a:cxnSpLocks/>
              <a:stCxn id="25" idx="0"/>
              <a:endCxn id="28" idx="5"/>
            </p:cNvCxnSpPr>
            <p:nvPr/>
          </p:nvCxnSpPr>
          <p:spPr>
            <a:xfrm flipH="1" flipV="1">
              <a:off x="5055740" y="4976013"/>
              <a:ext cx="559741" cy="308799"/>
            </a:xfrm>
            <a:prstGeom prst="straightConnector1">
              <a:avLst/>
            </a:prstGeom>
            <a:noFill/>
            <a:ln w="19050" cap="flat" cmpd="sng" algn="ctr">
              <a:solidFill>
                <a:srgbClr val="4F8B9B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3F3388-215C-A0D1-0C35-4FC49398689E}"/>
              </a:ext>
            </a:extLst>
          </p:cNvPr>
          <p:cNvGrpSpPr/>
          <p:nvPr/>
        </p:nvGrpSpPr>
        <p:grpSpPr>
          <a:xfrm>
            <a:off x="5794907" y="5179104"/>
            <a:ext cx="823743" cy="812709"/>
            <a:chOff x="6148324" y="4744719"/>
            <a:chExt cx="823743" cy="812709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32C2D45-D6A0-DD0A-BB1F-5D81F688B450}"/>
                </a:ext>
              </a:extLst>
            </p:cNvPr>
            <p:cNvCxnSpPr>
              <a:cxnSpLocks/>
              <a:endCxn id="35" idx="2"/>
            </p:cNvCxnSpPr>
            <p:nvPr/>
          </p:nvCxnSpPr>
          <p:spPr>
            <a:xfrm>
              <a:off x="6148324" y="4910961"/>
              <a:ext cx="190471" cy="103758"/>
            </a:xfrm>
            <a:prstGeom prst="straightConnector1">
              <a:avLst/>
            </a:prstGeom>
            <a:noFill/>
            <a:ln w="19050" cap="flat" cmpd="sng" algn="ctr">
              <a:solidFill>
                <a:srgbClr val="4F8B9B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6A466C8-0F8B-24A8-D95B-BDAD465CA749}"/>
                </a:ext>
              </a:extLst>
            </p:cNvPr>
            <p:cNvGrpSpPr/>
            <p:nvPr/>
          </p:nvGrpSpPr>
          <p:grpSpPr>
            <a:xfrm>
              <a:off x="6338795" y="4744719"/>
              <a:ext cx="540000" cy="540000"/>
              <a:chOff x="9204937" y="1690327"/>
              <a:chExt cx="1080000" cy="1080000"/>
            </a:xfrm>
          </p:grpSpPr>
          <p:pic>
            <p:nvPicPr>
              <p:cNvPr id="34" name="Graphic 33" descr="Monthly calendar outline">
                <a:extLst>
                  <a:ext uri="{FF2B5EF4-FFF2-40B4-BE49-F238E27FC236}">
                    <a16:creationId xmlns:a16="http://schemas.microsoft.com/office/drawing/2014/main" id="{316BAD07-7794-BEA0-9588-40F5B046B1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9287737" y="1740059"/>
                <a:ext cx="914400" cy="914400"/>
              </a:xfrm>
              <a:prstGeom prst="ellipse">
                <a:avLst/>
              </a:prstGeom>
            </p:spPr>
          </p:pic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D9F59BFB-37CD-22A6-FE69-5A0BD19FD451}"/>
                  </a:ext>
                </a:extLst>
              </p:cNvPr>
              <p:cNvSpPr/>
              <p:nvPr/>
            </p:nvSpPr>
            <p:spPr>
              <a:xfrm>
                <a:off x="9204937" y="1690327"/>
                <a:ext cx="1080000" cy="1080000"/>
              </a:xfrm>
              <a:prstGeom prst="ellipse">
                <a:avLst/>
              </a:prstGeom>
              <a:noFill/>
              <a:ln w="41275">
                <a:solidFill>
                  <a:schemeClr val="accent5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l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FC613AF-ECF2-55D0-5A5C-DC19A4776E28}"/>
                </a:ext>
              </a:extLst>
            </p:cNvPr>
            <p:cNvSpPr txBox="1"/>
            <p:nvPr/>
          </p:nvSpPr>
          <p:spPr>
            <a:xfrm>
              <a:off x="6478342" y="5357373"/>
              <a:ext cx="493725" cy="200055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3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202</a:t>
              </a:r>
              <a:r>
                <a:rPr lang="en-US" sz="1300" b="1">
                  <a:solidFill>
                    <a:schemeClr val="bg1"/>
                  </a:solidFill>
                </a:rPr>
                <a:t>5-</a:t>
              </a:r>
              <a:r>
                <a:rPr lang="en-US" sz="1300">
                  <a:solidFill>
                    <a:schemeClr val="bg1"/>
                  </a:solidFill>
                </a:rPr>
                <a:t>?</a:t>
              </a:r>
              <a:endParaRPr lang="en-US" sz="1300" kern="12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B626AAE-CA0A-DDB2-780B-44477C078101}"/>
              </a:ext>
            </a:extLst>
          </p:cNvPr>
          <p:cNvGrpSpPr/>
          <p:nvPr/>
        </p:nvGrpSpPr>
        <p:grpSpPr>
          <a:xfrm>
            <a:off x="1855686" y="4516061"/>
            <a:ext cx="2510364" cy="1632817"/>
            <a:chOff x="2090610" y="4795845"/>
            <a:chExt cx="2510364" cy="1632817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837EA31-5615-4DE5-5F50-8F73B88AC374}"/>
                </a:ext>
              </a:extLst>
            </p:cNvPr>
            <p:cNvGrpSpPr/>
            <p:nvPr/>
          </p:nvGrpSpPr>
          <p:grpSpPr>
            <a:xfrm>
              <a:off x="3461597" y="5179446"/>
              <a:ext cx="735048" cy="928267"/>
              <a:chOff x="4746000" y="4241798"/>
              <a:chExt cx="1102573" cy="1904583"/>
            </a:xfrm>
          </p:grpSpPr>
          <p:pic>
            <p:nvPicPr>
              <p:cNvPr id="48" name="Picture 4" descr="Joe Biden – Wikipedia">
                <a:extLst>
                  <a:ext uri="{FF2B5EF4-FFF2-40B4-BE49-F238E27FC236}">
                    <a16:creationId xmlns:a16="http://schemas.microsoft.com/office/drawing/2014/main" id="{1AFEB102-5097-45D7-C3DC-A3FE6A609E5E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6000" y="4241798"/>
                <a:ext cx="1080000" cy="1477268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922DC5C-B005-FD9D-28EF-4983305B3BD5}"/>
                  </a:ext>
                </a:extLst>
              </p:cNvPr>
              <p:cNvSpPr txBox="1"/>
              <p:nvPr/>
            </p:nvSpPr>
            <p:spPr>
              <a:xfrm>
                <a:off x="4826657" y="5767490"/>
                <a:ext cx="1021916" cy="378891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200" kern="120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rPr>
                  <a:t>Joe Biden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A83AEEF-4EA5-0279-1D0A-562C0FD6B468}"/>
                </a:ext>
              </a:extLst>
            </p:cNvPr>
            <p:cNvGrpSpPr/>
            <p:nvPr/>
          </p:nvGrpSpPr>
          <p:grpSpPr>
            <a:xfrm>
              <a:off x="2090610" y="4795845"/>
              <a:ext cx="971420" cy="829285"/>
              <a:chOff x="2734658" y="3710042"/>
              <a:chExt cx="1736699" cy="1716192"/>
            </a:xfrm>
          </p:grpSpPr>
          <p:pic>
            <p:nvPicPr>
              <p:cNvPr id="46" name="Picture 6" descr="Kamala Harris – Wikipedia">
                <a:extLst>
                  <a:ext uri="{FF2B5EF4-FFF2-40B4-BE49-F238E27FC236}">
                    <a16:creationId xmlns:a16="http://schemas.microsoft.com/office/drawing/2014/main" id="{31C082F4-AEB4-555F-B083-51B7B0DBF6E4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2213" y="3710042"/>
                <a:ext cx="1287212" cy="1490029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F24147D-B6A0-F40C-0759-9AB5401F77E7}"/>
                  </a:ext>
                </a:extLst>
              </p:cNvPr>
              <p:cNvSpPr txBox="1"/>
              <p:nvPr/>
            </p:nvSpPr>
            <p:spPr>
              <a:xfrm>
                <a:off x="2734658" y="5044071"/>
                <a:ext cx="1736699" cy="382163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Kamala Harris</a:t>
                </a:r>
                <a:endParaRPr lang="en-US" sz="1200" kern="120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9EB4678-C35A-07FC-45DD-0FE2B022F8D1}"/>
                </a:ext>
              </a:extLst>
            </p:cNvPr>
            <p:cNvGrpSpPr/>
            <p:nvPr/>
          </p:nvGrpSpPr>
          <p:grpSpPr>
            <a:xfrm>
              <a:off x="2474917" y="5801542"/>
              <a:ext cx="540000" cy="540000"/>
              <a:chOff x="9467737" y="1230727"/>
              <a:chExt cx="1080000" cy="1080000"/>
            </a:xfrm>
          </p:grpSpPr>
          <p:pic>
            <p:nvPicPr>
              <p:cNvPr id="44" name="Graphic 43" descr="Monthly calendar outline">
                <a:extLst>
                  <a:ext uri="{FF2B5EF4-FFF2-40B4-BE49-F238E27FC236}">
                    <a16:creationId xmlns:a16="http://schemas.microsoft.com/office/drawing/2014/main" id="{5876361D-A485-27AF-FD8A-6D98780C0C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9566597" y="1286647"/>
                <a:ext cx="914400" cy="914400"/>
              </a:xfrm>
              <a:prstGeom prst="ellipse">
                <a:avLst/>
              </a:prstGeom>
            </p:spPr>
          </p:pic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5A87826E-C34D-FCAC-4E41-5CDE39F2E254}"/>
                  </a:ext>
                </a:extLst>
              </p:cNvPr>
              <p:cNvSpPr/>
              <p:nvPr/>
            </p:nvSpPr>
            <p:spPr>
              <a:xfrm>
                <a:off x="9467737" y="1230727"/>
                <a:ext cx="1080000" cy="1080000"/>
              </a:xfrm>
              <a:prstGeom prst="ellipse">
                <a:avLst/>
              </a:prstGeom>
              <a:noFill/>
              <a:ln w="41275">
                <a:solidFill>
                  <a:schemeClr val="accent5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l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9AB060B1-3990-34BA-E15E-87241E9F5B79}"/>
                </a:ext>
              </a:extLst>
            </p:cNvPr>
            <p:cNvCxnSpPr>
              <a:cxnSpLocks/>
              <a:stCxn id="48" idx="7"/>
              <a:endCxn id="28" idx="3"/>
            </p:cNvCxnSpPr>
            <p:nvPr/>
          </p:nvCxnSpPr>
          <p:spPr>
            <a:xfrm flipV="1">
              <a:off x="4076157" y="4997331"/>
              <a:ext cx="524817" cy="287557"/>
            </a:xfrm>
            <a:prstGeom prst="straightConnector1">
              <a:avLst/>
            </a:prstGeom>
            <a:noFill/>
            <a:ln w="19050" cap="flat" cmpd="sng" algn="ctr">
              <a:solidFill>
                <a:srgbClr val="4F8B9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C84EE8D-39FD-1E85-7A94-0E3787457400}"/>
                </a:ext>
              </a:extLst>
            </p:cNvPr>
            <p:cNvCxnSpPr>
              <a:cxnSpLocks/>
              <a:stCxn id="48" idx="2"/>
              <a:endCxn id="46" idx="6"/>
            </p:cNvCxnSpPr>
            <p:nvPr/>
          </p:nvCxnSpPr>
          <p:spPr>
            <a:xfrm flipH="1" flipV="1">
              <a:off x="2943486" y="5155845"/>
              <a:ext cx="518113" cy="383601"/>
            </a:xfrm>
            <a:prstGeom prst="straightConnector1">
              <a:avLst/>
            </a:prstGeom>
            <a:noFill/>
            <a:ln w="19050" cap="flat" cmpd="sng" algn="ctr">
              <a:solidFill>
                <a:srgbClr val="4F8B9B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A053C732-CA17-2A98-CB46-B030A902AFBE}"/>
                </a:ext>
              </a:extLst>
            </p:cNvPr>
            <p:cNvCxnSpPr>
              <a:cxnSpLocks/>
              <a:stCxn id="48" idx="3"/>
              <a:endCxn id="45" idx="6"/>
            </p:cNvCxnSpPr>
            <p:nvPr/>
          </p:nvCxnSpPr>
          <p:spPr>
            <a:xfrm flipH="1">
              <a:off x="3014917" y="5794004"/>
              <a:ext cx="552124" cy="277538"/>
            </a:xfrm>
            <a:prstGeom prst="straightConnector1">
              <a:avLst/>
            </a:prstGeom>
            <a:noFill/>
            <a:ln w="19050" cap="flat" cmpd="sng" algn="ctr">
              <a:solidFill>
                <a:srgbClr val="4F8B9B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459C791-8C92-FCBD-C8FD-729A19E6EAEC}"/>
                </a:ext>
              </a:extLst>
            </p:cNvPr>
            <p:cNvSpPr txBox="1"/>
            <p:nvPr/>
          </p:nvSpPr>
          <p:spPr>
            <a:xfrm>
              <a:off x="3025476" y="6243996"/>
              <a:ext cx="710131" cy="184666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2021</a:t>
              </a:r>
              <a:r>
                <a:rPr lang="en-US" sz="1200">
                  <a:solidFill>
                    <a:schemeClr val="bg1"/>
                  </a:solidFill>
                </a:rPr>
                <a:t>-</a:t>
              </a:r>
              <a:r>
                <a:rPr lang="en-US" sz="1200" b="1">
                  <a:solidFill>
                    <a:schemeClr val="bg1"/>
                  </a:solidFill>
                </a:rPr>
                <a:t>2025</a:t>
              </a:r>
              <a:endParaRPr lang="en-US"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EA68068-44A6-1596-F124-EA705D1E7E22}"/>
              </a:ext>
            </a:extLst>
          </p:cNvPr>
          <p:cNvGrpSpPr/>
          <p:nvPr/>
        </p:nvGrpSpPr>
        <p:grpSpPr>
          <a:xfrm>
            <a:off x="3927087" y="5102760"/>
            <a:ext cx="1253263" cy="254558"/>
            <a:chOff x="3963319" y="5417825"/>
            <a:chExt cx="1253263" cy="254558"/>
          </a:xfrm>
        </p:grpSpPr>
        <p:cxnSp>
          <p:nvCxnSpPr>
            <p:cNvPr id="51" name="Curved Connector 50">
              <a:extLst>
                <a:ext uri="{FF2B5EF4-FFF2-40B4-BE49-F238E27FC236}">
                  <a16:creationId xmlns:a16="http://schemas.microsoft.com/office/drawing/2014/main" id="{3C4124C8-32DF-9153-0F3E-07F60D01D971}"/>
                </a:ext>
              </a:extLst>
            </p:cNvPr>
            <p:cNvCxnSpPr>
              <a:cxnSpLocks/>
              <a:stCxn id="25" idx="1"/>
            </p:cNvCxnSpPr>
            <p:nvPr/>
          </p:nvCxnSpPr>
          <p:spPr>
            <a:xfrm rot="16200000" flipH="1" flipV="1">
              <a:off x="4576180" y="4804964"/>
              <a:ext cx="27542" cy="1253263"/>
            </a:xfrm>
            <a:prstGeom prst="curvedConnector4">
              <a:avLst>
                <a:gd name="adj1" fmla="val -250320"/>
                <a:gd name="adj2" fmla="val 54207"/>
              </a:avLst>
            </a:prstGeom>
            <a:noFill/>
            <a:ln w="19050" cap="flat" cmpd="sng" algn="ctr">
              <a:solidFill>
                <a:schemeClr val="accent1"/>
              </a:solidFill>
              <a:prstDash val="dash"/>
              <a:miter lim="800000"/>
              <a:tailEnd type="triangle"/>
            </a:ln>
            <a:effectLst/>
          </p:spPr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9E99E8D-4FCC-F858-4A30-283FFF9F9505}"/>
                </a:ext>
              </a:extLst>
            </p:cNvPr>
            <p:cNvSpPr txBox="1"/>
            <p:nvPr/>
          </p:nvSpPr>
          <p:spPr>
            <a:xfrm>
              <a:off x="3997953" y="5456939"/>
              <a:ext cx="1150956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400" kern="1200" err="1">
                  <a:solidFill>
                    <a:srgbClr val="FAD022"/>
                  </a:solidFill>
                  <a:latin typeface="+mn-lt"/>
                  <a:ea typeface="+mn-ea"/>
                  <a:cs typeface="+mn-cs"/>
                </a:rPr>
                <a:t>IsPredecessorOf</a:t>
              </a:r>
              <a:endParaRPr lang="en-US" sz="1800" kern="1200">
                <a:solidFill>
                  <a:srgbClr val="FAD022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ACC30504-5D41-A8D2-474E-75B15D699948}"/>
              </a:ext>
            </a:extLst>
          </p:cNvPr>
          <p:cNvSpPr txBox="1"/>
          <p:nvPr/>
        </p:nvSpPr>
        <p:spPr>
          <a:xfrm>
            <a:off x="8473058" y="1356985"/>
            <a:ext cx="2006256" cy="892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err="1">
                <a:solidFill>
                  <a:srgbClr val="FFC000"/>
                </a:solidFill>
              </a:rPr>
              <a:t>IsPredecessorOf</a:t>
            </a:r>
            <a:r>
              <a:rPr lang="en-US" sz="1200">
                <a:solidFill>
                  <a:srgbClr val="FFC000"/>
                </a:solidFill>
              </a:rPr>
              <a:t>(x, y):-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err="1">
                <a:solidFill>
                  <a:srgbClr val="FFC000"/>
                </a:solidFill>
              </a:rPr>
              <a:t>end</a:t>
            </a:r>
            <a:r>
              <a:rPr lang="en-US" sz="1200" err="1">
                <a:solidFill>
                  <a:srgbClr val="FFC000"/>
                </a:solidFill>
              </a:rPr>
              <a:t>OfPresidentShip</a:t>
            </a:r>
            <a:r>
              <a:rPr lang="en-US" sz="1200">
                <a:solidFill>
                  <a:srgbClr val="FFC000"/>
                </a:solidFill>
              </a:rPr>
              <a:t>(x, </a:t>
            </a:r>
            <a:r>
              <a:rPr lang="en-US" sz="1200" b="1">
                <a:solidFill>
                  <a:srgbClr val="FFC000"/>
                </a:solidFill>
              </a:rPr>
              <a:t>m</a:t>
            </a:r>
            <a:r>
              <a:rPr lang="en-US" sz="1200">
                <a:solidFill>
                  <a:srgbClr val="FFC000"/>
                </a:solidFill>
              </a:rPr>
              <a:t>),</a:t>
            </a:r>
          </a:p>
          <a:p>
            <a:pPr>
              <a:lnSpc>
                <a:spcPct val="150000"/>
              </a:lnSpc>
            </a:pPr>
            <a:r>
              <a:rPr lang="en-US" sz="1200" b="1" err="1">
                <a:solidFill>
                  <a:srgbClr val="FFC000"/>
                </a:solidFill>
              </a:rPr>
              <a:t>start</a:t>
            </a:r>
            <a:r>
              <a:rPr lang="en-US" sz="1200" err="1">
                <a:solidFill>
                  <a:srgbClr val="FFC000"/>
                </a:solidFill>
              </a:rPr>
              <a:t>OfPresidentSip</a:t>
            </a:r>
            <a:r>
              <a:rPr lang="en-US" sz="1200">
                <a:solidFill>
                  <a:srgbClr val="FFC000"/>
                </a:solidFill>
              </a:rPr>
              <a:t>(y, </a:t>
            </a:r>
            <a:r>
              <a:rPr lang="en-US" sz="1200" b="1">
                <a:solidFill>
                  <a:srgbClr val="FFC000"/>
                </a:solidFill>
              </a:rPr>
              <a:t>m</a:t>
            </a:r>
            <a:r>
              <a:rPr lang="en-US" sz="1200">
                <a:solidFill>
                  <a:srgbClr val="FFC000"/>
                </a:solidFill>
              </a:rPr>
              <a:t>).</a:t>
            </a:r>
          </a:p>
        </p:txBody>
      </p:sp>
      <p:sp>
        <p:nvSpPr>
          <p:cNvPr id="54" name="Rectangular Callout 53">
            <a:extLst>
              <a:ext uri="{FF2B5EF4-FFF2-40B4-BE49-F238E27FC236}">
                <a16:creationId xmlns:a16="http://schemas.microsoft.com/office/drawing/2014/main" id="{6167D2C7-DA90-9E9C-B366-F74FA5AF00D8}"/>
              </a:ext>
            </a:extLst>
          </p:cNvPr>
          <p:cNvSpPr/>
          <p:nvPr/>
        </p:nvSpPr>
        <p:spPr>
          <a:xfrm>
            <a:off x="5473943" y="4219601"/>
            <a:ext cx="1218935" cy="355409"/>
          </a:xfrm>
          <a:prstGeom prst="wedgeRectCallout">
            <a:avLst>
              <a:gd name="adj1" fmla="val -42668"/>
              <a:gd name="adj2" fmla="val 177209"/>
            </a:avLst>
          </a:prstGeom>
          <a:solidFill>
            <a:schemeClr val="accent1"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sz="13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Thinking fast</a:t>
            </a:r>
          </a:p>
        </p:txBody>
      </p:sp>
      <p:sp>
        <p:nvSpPr>
          <p:cNvPr id="55" name="Rectangular Callout 54">
            <a:extLst>
              <a:ext uri="{FF2B5EF4-FFF2-40B4-BE49-F238E27FC236}">
                <a16:creationId xmlns:a16="http://schemas.microsoft.com/office/drawing/2014/main" id="{58487C4B-9198-FE80-362A-C4FFE0FF2D46}"/>
              </a:ext>
            </a:extLst>
          </p:cNvPr>
          <p:cNvSpPr/>
          <p:nvPr/>
        </p:nvSpPr>
        <p:spPr>
          <a:xfrm>
            <a:off x="4572819" y="5909326"/>
            <a:ext cx="1216389" cy="294437"/>
          </a:xfrm>
          <a:prstGeom prst="wedgeRectCallout">
            <a:avLst>
              <a:gd name="adj1" fmla="val -57292"/>
              <a:gd name="adj2" fmla="val -278680"/>
            </a:avLst>
          </a:prstGeom>
          <a:solidFill>
            <a:schemeClr val="accent1"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 sz="13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Thinking slow</a:t>
            </a:r>
          </a:p>
        </p:txBody>
      </p:sp>
      <p:pic>
        <p:nvPicPr>
          <p:cNvPr id="56" name="Graphic 55" descr="Eye outline">
            <a:extLst>
              <a:ext uri="{FF2B5EF4-FFF2-40B4-BE49-F238E27FC236}">
                <a16:creationId xmlns:a16="http://schemas.microsoft.com/office/drawing/2014/main" id="{C340B5B2-321C-AAFB-954A-37C289F030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959667" y="1853318"/>
            <a:ext cx="646331" cy="646331"/>
          </a:xfrm>
          <a:prstGeom prst="rect">
            <a:avLst/>
          </a:prstGeom>
        </p:spPr>
      </p:pic>
      <p:sp>
        <p:nvSpPr>
          <p:cNvPr id="57" name="5-point Star 56">
            <a:extLst>
              <a:ext uri="{FF2B5EF4-FFF2-40B4-BE49-F238E27FC236}">
                <a16:creationId xmlns:a16="http://schemas.microsoft.com/office/drawing/2014/main" id="{7B17A2B4-DA94-E96F-84BD-6F04811AB5B2}"/>
              </a:ext>
            </a:extLst>
          </p:cNvPr>
          <p:cNvSpPr/>
          <p:nvPr/>
        </p:nvSpPr>
        <p:spPr>
          <a:xfrm>
            <a:off x="6537356" y="1281934"/>
            <a:ext cx="398866" cy="351216"/>
          </a:xfrm>
          <a:prstGeom prst="star5">
            <a:avLst/>
          </a:prstGeom>
          <a:solidFill>
            <a:schemeClr val="accent5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5-point Star 57">
            <a:extLst>
              <a:ext uri="{FF2B5EF4-FFF2-40B4-BE49-F238E27FC236}">
                <a16:creationId xmlns:a16="http://schemas.microsoft.com/office/drawing/2014/main" id="{E983F64A-D81A-FD34-9E7B-8BDDE384116D}"/>
              </a:ext>
            </a:extLst>
          </p:cNvPr>
          <p:cNvSpPr/>
          <p:nvPr/>
        </p:nvSpPr>
        <p:spPr>
          <a:xfrm>
            <a:off x="10050306" y="2438488"/>
            <a:ext cx="398866" cy="351216"/>
          </a:xfrm>
          <a:prstGeom prst="star5">
            <a:avLst/>
          </a:prstGeom>
          <a:solidFill>
            <a:schemeClr val="accent5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70FB1EB-C4AA-CE96-3C27-6C832B02FBFA}"/>
              </a:ext>
            </a:extLst>
          </p:cNvPr>
          <p:cNvGrpSpPr/>
          <p:nvPr/>
        </p:nvGrpSpPr>
        <p:grpSpPr>
          <a:xfrm>
            <a:off x="6075285" y="1570248"/>
            <a:ext cx="856004" cy="782200"/>
            <a:chOff x="7121313" y="3831771"/>
            <a:chExt cx="1459843" cy="1769215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665BA45A-D5BA-F9F6-9B34-EFFC071D7137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6" b="596"/>
            <a:stretch/>
          </p:blipFill>
          <p:spPr>
            <a:xfrm>
              <a:off x="7121313" y="3831771"/>
              <a:ext cx="1079999" cy="1079999"/>
            </a:xfrm>
            <a:prstGeom prst="ellipse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F7F4135-6533-B08E-3DD0-68DABA07D2A3}"/>
                </a:ext>
              </a:extLst>
            </p:cNvPr>
            <p:cNvSpPr txBox="1"/>
            <p:nvPr/>
          </p:nvSpPr>
          <p:spPr>
            <a:xfrm>
              <a:off x="7121313" y="5183300"/>
              <a:ext cx="1459843" cy="417686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>
                  <a:solidFill>
                    <a:schemeClr val="bg1"/>
                  </a:solidFill>
                </a:rPr>
                <a:t>Donald Trump</a:t>
              </a:r>
              <a:endParaRPr 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4EB5BBD-C6BA-DD4D-9718-C68D7EDA7F1C}"/>
              </a:ext>
            </a:extLst>
          </p:cNvPr>
          <p:cNvGrpSpPr/>
          <p:nvPr/>
        </p:nvGrpSpPr>
        <p:grpSpPr>
          <a:xfrm>
            <a:off x="1037749" y="2973288"/>
            <a:ext cx="2664245" cy="544547"/>
            <a:chOff x="1037749" y="3762109"/>
            <a:chExt cx="2664245" cy="544547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A59D43D-E7A0-971D-2028-2179C09A925D}"/>
                </a:ext>
              </a:extLst>
            </p:cNvPr>
            <p:cNvSpPr txBox="1"/>
            <p:nvPr/>
          </p:nvSpPr>
          <p:spPr>
            <a:xfrm>
              <a:off x="2845990" y="3762109"/>
              <a:ext cx="856004" cy="184666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>
                  <a:solidFill>
                    <a:schemeClr val="bg1"/>
                  </a:solidFill>
                </a:rPr>
                <a:t>Donald Trump</a:t>
              </a:r>
              <a:endParaRPr 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93E49D1-091F-8D52-5792-7D17F46783B8}"/>
                </a:ext>
              </a:extLst>
            </p:cNvPr>
            <p:cNvSpPr txBox="1"/>
            <p:nvPr/>
          </p:nvSpPr>
          <p:spPr>
            <a:xfrm>
              <a:off x="1932613" y="4121990"/>
              <a:ext cx="856004" cy="184666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>
                  <a:solidFill>
                    <a:schemeClr val="bg1"/>
                  </a:solidFill>
                </a:rPr>
                <a:t>Donald Trump</a:t>
              </a:r>
              <a:endParaRPr 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DC85369-5F64-C2CC-E88E-83AFD0455F8C}"/>
                </a:ext>
              </a:extLst>
            </p:cNvPr>
            <p:cNvSpPr txBox="1"/>
            <p:nvPr/>
          </p:nvSpPr>
          <p:spPr>
            <a:xfrm>
              <a:off x="1037749" y="3798196"/>
              <a:ext cx="856004" cy="184666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>
                  <a:solidFill>
                    <a:schemeClr val="bg1"/>
                  </a:solidFill>
                </a:rPr>
                <a:t>Donald Trump</a:t>
              </a:r>
              <a:endParaRPr 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FD82B7F3-A41D-3787-A9EF-99982F6B1D26}"/>
              </a:ext>
            </a:extLst>
          </p:cNvPr>
          <p:cNvSpPr txBox="1"/>
          <p:nvPr/>
        </p:nvSpPr>
        <p:spPr>
          <a:xfrm>
            <a:off x="4890371" y="6485431"/>
            <a:ext cx="55365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tx1"/>
                </a:solidFill>
              </a:rPr>
              <a:t>image source: https://</a:t>
            </a:r>
            <a:r>
              <a:rPr lang="en-US" sz="900" err="1">
                <a:solidFill>
                  <a:schemeClr val="tx1"/>
                </a:solidFill>
              </a:rPr>
              <a:t>medium.com</a:t>
            </a:r>
            <a:r>
              <a:rPr lang="en-US" sz="900">
                <a:solidFill>
                  <a:schemeClr val="tx1"/>
                </a:solidFill>
              </a:rPr>
              <a:t>/</a:t>
            </a:r>
            <a:r>
              <a:rPr lang="en-US" sz="900" err="1">
                <a:solidFill>
                  <a:schemeClr val="tx1"/>
                </a:solidFill>
              </a:rPr>
              <a:t>edureka</a:t>
            </a:r>
            <a:r>
              <a:rPr lang="en-US" sz="900">
                <a:solidFill>
                  <a:schemeClr val="tx1"/>
                </a:solidFill>
              </a:rPr>
              <a:t>/knowledge-representation-in-ai-553b5eb3026a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D1CE372-5245-1B10-AA73-30E3D3A8296D}"/>
              </a:ext>
            </a:extLst>
          </p:cNvPr>
          <p:cNvGrpSpPr/>
          <p:nvPr/>
        </p:nvGrpSpPr>
        <p:grpSpPr>
          <a:xfrm>
            <a:off x="3020644" y="2028546"/>
            <a:ext cx="856004" cy="782200"/>
            <a:chOff x="7121313" y="3831771"/>
            <a:chExt cx="1459843" cy="1769215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5D3BBF6A-3DAB-D760-9356-5C445737C2D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6" b="596"/>
            <a:stretch/>
          </p:blipFill>
          <p:spPr>
            <a:xfrm>
              <a:off x="7121313" y="3831771"/>
              <a:ext cx="1079999" cy="1079999"/>
            </a:xfrm>
            <a:prstGeom prst="ellipse">
              <a:avLst/>
            </a:prstGeom>
          </p:spPr>
        </p:pic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ECE74F9-B3DB-E536-4B9E-D608340B912B}"/>
                </a:ext>
              </a:extLst>
            </p:cNvPr>
            <p:cNvSpPr txBox="1"/>
            <p:nvPr/>
          </p:nvSpPr>
          <p:spPr>
            <a:xfrm>
              <a:off x="7121313" y="5183300"/>
              <a:ext cx="1459843" cy="417686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>
                  <a:solidFill>
                    <a:schemeClr val="bg1"/>
                  </a:solidFill>
                </a:rPr>
                <a:t>Donald Trump</a:t>
              </a:r>
              <a:endParaRPr lang="en-US" sz="1200" kern="120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92B88B0-9F35-8C23-E38C-9467C234C568}"/>
              </a:ext>
            </a:extLst>
          </p:cNvPr>
          <p:cNvGrpSpPr/>
          <p:nvPr/>
        </p:nvGrpSpPr>
        <p:grpSpPr>
          <a:xfrm>
            <a:off x="6756266" y="1128086"/>
            <a:ext cx="5711592" cy="1907890"/>
            <a:chOff x="6756266" y="1916907"/>
            <a:chExt cx="5711592" cy="1907890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F9E2B73-750E-9BFB-0929-DCF51ECD28A6}"/>
                </a:ext>
              </a:extLst>
            </p:cNvPr>
            <p:cNvSpPr txBox="1"/>
            <p:nvPr/>
          </p:nvSpPr>
          <p:spPr>
            <a:xfrm>
              <a:off x="6756266" y="1916907"/>
              <a:ext cx="211191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Pattern recognition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C4EE9C6-097F-374C-A73A-368A33CC3BF5}"/>
                </a:ext>
              </a:extLst>
            </p:cNvPr>
            <p:cNvSpPr txBox="1"/>
            <p:nvPr/>
          </p:nvSpPr>
          <p:spPr>
            <a:xfrm>
              <a:off x="10355943" y="3455465"/>
              <a:ext cx="211191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Logical deduction</a:t>
              </a: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3" name="Left Arrow 72">
            <a:extLst>
              <a:ext uri="{FF2B5EF4-FFF2-40B4-BE49-F238E27FC236}">
                <a16:creationId xmlns:a16="http://schemas.microsoft.com/office/drawing/2014/main" id="{BEB226A3-8C7D-5EFF-BD88-6D6BA1A7FD6F}"/>
              </a:ext>
            </a:extLst>
          </p:cNvPr>
          <p:cNvSpPr/>
          <p:nvPr/>
        </p:nvSpPr>
        <p:spPr>
          <a:xfrm rot="16200000">
            <a:off x="5449399" y="3408643"/>
            <a:ext cx="614146" cy="348877"/>
          </a:xfrm>
          <a:prstGeom prst="leftArrow">
            <a:avLst/>
          </a:prstGeom>
          <a:solidFill>
            <a:schemeClr val="accent5">
              <a:alpha val="72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Google Shape;84;p1">
            <a:extLst>
              <a:ext uri="{FF2B5EF4-FFF2-40B4-BE49-F238E27FC236}">
                <a16:creationId xmlns:a16="http://schemas.microsoft.com/office/drawing/2014/main" id="{6CF97AE1-A06E-187B-2240-8DB4F9B9F8C2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75" name="Google Shape;83;p1">
            <a:extLst>
              <a:ext uri="{FF2B5EF4-FFF2-40B4-BE49-F238E27FC236}">
                <a16:creationId xmlns:a16="http://schemas.microsoft.com/office/drawing/2014/main" id="{5CCE18C1-3C4C-D3F4-6895-D6F346735E2D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A1B6A00-315B-0FD6-4C6C-C44D30546CA6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9BD6B334-73E4-E59B-E73E-363FB73F9B62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F7CE9BEF-D0D4-29C2-4935-BF4C99CFD96D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06F3FDD-B87B-6C03-1035-891D8FF1EEE3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44A1E830-8469-D6CD-4B1E-E7252BDEA38D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1E4D934-C875-2DB3-0089-272652BFEBD5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995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 animBg="1"/>
      <p:bldP spid="54" grpId="1" animBg="1"/>
      <p:bldP spid="55" grpId="0" animBg="1"/>
      <p:bldP spid="57" grpId="0" animBg="1"/>
      <p:bldP spid="5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E422CF-FB64-BE2F-FD8B-D1397612B5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17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E744B7-85E0-BC3A-B573-E1900A6E9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Problem (1/4) – ML Cannot answer new questions!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4CD71-FF96-8A28-1C1F-8D4525879167}"/>
              </a:ext>
            </a:extLst>
          </p:cNvPr>
          <p:cNvSpPr/>
          <p:nvPr/>
        </p:nvSpPr>
        <p:spPr>
          <a:xfrm>
            <a:off x="3624768" y="4263531"/>
            <a:ext cx="5099977" cy="2166389"/>
          </a:xfrm>
          <a:prstGeom prst="rect">
            <a:avLst/>
          </a:prstGeom>
          <a:solidFill>
            <a:schemeClr val="bg2">
              <a:lumMod val="20000"/>
              <a:lumOff val="80000"/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C2C2E4A-B425-2B80-E268-DA869C642E24}"/>
              </a:ext>
            </a:extLst>
          </p:cNvPr>
          <p:cNvSpPr/>
          <p:nvPr/>
        </p:nvSpPr>
        <p:spPr>
          <a:xfrm>
            <a:off x="6131173" y="1686188"/>
            <a:ext cx="5755912" cy="1742812"/>
          </a:xfrm>
          <a:prstGeom prst="rect">
            <a:avLst/>
          </a:prstGeom>
          <a:solidFill>
            <a:schemeClr val="bg2">
              <a:lumMod val="60000"/>
              <a:lumOff val="40000"/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38DD7BB2-1D4E-4ADE-2948-032A9F1BE228}"/>
              </a:ext>
            </a:extLst>
          </p:cNvPr>
          <p:cNvSpPr/>
          <p:nvPr/>
        </p:nvSpPr>
        <p:spPr>
          <a:xfrm>
            <a:off x="620774" y="1686188"/>
            <a:ext cx="5417869" cy="1742812"/>
          </a:xfrm>
          <a:prstGeom prst="rect">
            <a:avLst/>
          </a:prstGeom>
          <a:solidFill>
            <a:schemeClr val="bg2">
              <a:lumMod val="60000"/>
              <a:lumOff val="40000"/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9EE5AF-97D1-822F-510A-31A659B9BED6}"/>
              </a:ext>
            </a:extLst>
          </p:cNvPr>
          <p:cNvGrpSpPr/>
          <p:nvPr/>
        </p:nvGrpSpPr>
        <p:grpSpPr>
          <a:xfrm>
            <a:off x="6518270" y="1846268"/>
            <a:ext cx="4865635" cy="1422652"/>
            <a:chOff x="-258872" y="2048325"/>
            <a:chExt cx="4865635" cy="142265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92AEB8C-79A9-FC29-F795-D1E5EFCB7ADF}"/>
                </a:ext>
              </a:extLst>
            </p:cNvPr>
            <p:cNvSpPr>
              <a:spLocks/>
            </p:cNvSpPr>
            <p:nvPr/>
          </p:nvSpPr>
          <p:spPr>
            <a:xfrm>
              <a:off x="-258872" y="2930977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9" name="Terminator 8">
              <a:extLst>
                <a:ext uri="{FF2B5EF4-FFF2-40B4-BE49-F238E27FC236}">
                  <a16:creationId xmlns:a16="http://schemas.microsoft.com/office/drawing/2014/main" id="{B687B1E7-523D-CBCC-C936-AA51827641F4}"/>
                </a:ext>
              </a:extLst>
            </p:cNvPr>
            <p:cNvSpPr/>
            <p:nvPr/>
          </p:nvSpPr>
          <p:spPr>
            <a:xfrm>
              <a:off x="1643541" y="2916346"/>
              <a:ext cx="1080000" cy="540000"/>
            </a:xfrm>
            <a:prstGeom prst="flowChartTerminator">
              <a:avLst/>
            </a:prstGeom>
            <a:solidFill>
              <a:srgbClr val="D2A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deduce</a:t>
              </a:r>
            </a:p>
          </p:txBody>
        </p:sp>
        <p:sp>
          <p:nvSpPr>
            <p:cNvPr id="10" name="Hexagon 9">
              <a:extLst>
                <a:ext uri="{FF2B5EF4-FFF2-40B4-BE49-F238E27FC236}">
                  <a16:creationId xmlns:a16="http://schemas.microsoft.com/office/drawing/2014/main" id="{D4BDB45B-7B1A-DA84-2949-970B16F3CB46}"/>
                </a:ext>
              </a:extLst>
            </p:cNvPr>
            <p:cNvSpPr/>
            <p:nvPr/>
          </p:nvSpPr>
          <p:spPr>
            <a:xfrm>
              <a:off x="1504848" y="2048325"/>
              <a:ext cx="1260000" cy="540000"/>
            </a:xfrm>
            <a:prstGeom prst="hexagon">
              <a:avLst/>
            </a:prstGeom>
            <a:solidFill>
              <a:srgbClr val="FDF1BC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models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36A19D0-430F-8722-A7A5-5AD1AC8D00D5}"/>
                </a:ext>
              </a:extLst>
            </p:cNvPr>
            <p:cNvSpPr/>
            <p:nvPr/>
          </p:nvSpPr>
          <p:spPr>
            <a:xfrm>
              <a:off x="3886763" y="2923661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6378D33-B7A0-E774-D551-3FA786D59213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461128" y="3186346"/>
              <a:ext cx="1182413" cy="1463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8BCFE85-986C-BF8E-DB03-4272DD0D06BF}"/>
                </a:ext>
              </a:extLst>
            </p:cNvPr>
            <p:cNvCxnSpPr>
              <a:cxnSpLocks/>
              <a:stCxn id="9" idx="3"/>
              <a:endCxn id="11" idx="1"/>
            </p:cNvCxnSpPr>
            <p:nvPr/>
          </p:nvCxnSpPr>
          <p:spPr>
            <a:xfrm>
              <a:off x="2723541" y="3186346"/>
              <a:ext cx="1163222" cy="731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5E1CDC1-2C5A-42CE-061D-282A057EAF6A}"/>
                </a:ext>
              </a:extLst>
            </p:cNvPr>
            <p:cNvCxnSpPr>
              <a:cxnSpLocks/>
              <a:endCxn id="9" idx="0"/>
            </p:cNvCxnSpPr>
            <p:nvPr/>
          </p:nvCxnSpPr>
          <p:spPr>
            <a:xfrm>
              <a:off x="2183541" y="2588325"/>
              <a:ext cx="0" cy="3280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A2BDF29-6F03-6188-2C7E-083F1DA9844D}"/>
              </a:ext>
            </a:extLst>
          </p:cNvPr>
          <p:cNvGrpSpPr/>
          <p:nvPr/>
        </p:nvGrpSpPr>
        <p:grpSpPr>
          <a:xfrm>
            <a:off x="834468" y="1826467"/>
            <a:ext cx="5039320" cy="1455679"/>
            <a:chOff x="2651617" y="1630080"/>
            <a:chExt cx="5039320" cy="145567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272EE5C-F84C-070D-630D-F55008013344}"/>
                </a:ext>
              </a:extLst>
            </p:cNvPr>
            <p:cNvGrpSpPr/>
            <p:nvPr/>
          </p:nvGrpSpPr>
          <p:grpSpPr>
            <a:xfrm>
              <a:off x="2651617" y="1630080"/>
              <a:ext cx="3831901" cy="549057"/>
              <a:chOff x="2505621" y="4610399"/>
              <a:chExt cx="3831901" cy="549057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AF73565-6AED-CA98-B98B-F52D1A1AB799}"/>
                  </a:ext>
                </a:extLst>
              </p:cNvPr>
              <p:cNvSpPr/>
              <p:nvPr/>
            </p:nvSpPr>
            <p:spPr>
              <a:xfrm>
                <a:off x="2505621" y="4610399"/>
                <a:ext cx="720000" cy="540000"/>
              </a:xfrm>
              <a:prstGeom prst="rect">
                <a:avLst/>
              </a:prstGeom>
              <a:solidFill>
                <a:schemeClr val="accent5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</a:p>
            </p:txBody>
          </p:sp>
          <p:sp>
            <p:nvSpPr>
              <p:cNvPr id="22" name="Terminator 21">
                <a:extLst>
                  <a:ext uri="{FF2B5EF4-FFF2-40B4-BE49-F238E27FC236}">
                    <a16:creationId xmlns:a16="http://schemas.microsoft.com/office/drawing/2014/main" id="{528A8E2A-E8C0-5EA7-7DE2-6CDAEFEEA8CE}"/>
                  </a:ext>
                </a:extLst>
              </p:cNvPr>
              <p:cNvSpPr/>
              <p:nvPr/>
            </p:nvSpPr>
            <p:spPr>
              <a:xfrm>
                <a:off x="3678441" y="4614400"/>
                <a:ext cx="1080000" cy="540000"/>
              </a:xfrm>
              <a:prstGeom prst="flowChartTerminator">
                <a:avLst/>
              </a:prstGeom>
              <a:solidFill>
                <a:srgbClr val="8BB86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</a:rPr>
                  <a:t>train</a:t>
                </a:r>
              </a:p>
            </p:txBody>
          </p:sp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1F3CA8F2-0987-04F8-30AE-A3E109E8B723}"/>
                  </a:ext>
                </a:extLst>
              </p:cNvPr>
              <p:cNvSpPr/>
              <p:nvPr/>
            </p:nvSpPr>
            <p:spPr>
              <a:xfrm>
                <a:off x="5077522" y="4619456"/>
                <a:ext cx="1260000" cy="540000"/>
              </a:xfrm>
              <a:prstGeom prst="hexagon">
                <a:avLst/>
              </a:prstGeom>
              <a:solidFill>
                <a:srgbClr val="FDF1BC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</a:rPr>
                  <a:t>models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8D843E35-6D2E-7DA4-63CF-A493F4A6BEC3}"/>
                  </a:ext>
                </a:extLst>
              </p:cNvPr>
              <p:cNvCxnSpPr>
                <a:cxnSpLocks/>
                <a:stCxn id="21" idx="3"/>
                <a:endCxn id="22" idx="1"/>
              </p:cNvCxnSpPr>
              <p:nvPr/>
            </p:nvCxnSpPr>
            <p:spPr>
              <a:xfrm>
                <a:off x="3225621" y="4880399"/>
                <a:ext cx="452820" cy="40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DFFD9180-0906-96C4-F3F0-E226093BFDEE}"/>
                  </a:ext>
                </a:extLst>
              </p:cNvPr>
              <p:cNvCxnSpPr>
                <a:cxnSpLocks/>
                <a:stCxn id="22" idx="3"/>
                <a:endCxn id="23" idx="3"/>
              </p:cNvCxnSpPr>
              <p:nvPr/>
            </p:nvCxnSpPr>
            <p:spPr>
              <a:xfrm>
                <a:off x="4758441" y="4884400"/>
                <a:ext cx="319081" cy="505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74CFE19-8F85-9236-E235-35D3DBC8FA71}"/>
                </a:ext>
              </a:extLst>
            </p:cNvPr>
            <p:cNvSpPr/>
            <p:nvPr/>
          </p:nvSpPr>
          <p:spPr>
            <a:xfrm>
              <a:off x="2651617" y="2545759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F1F3B6B9-17CD-FD40-8861-38B2910E49A5}"/>
                </a:ext>
              </a:extLst>
            </p:cNvPr>
            <p:cNvCxnSpPr>
              <a:cxnSpLocks/>
              <a:stCxn id="17" idx="3"/>
              <a:endCxn id="28" idx="1"/>
            </p:cNvCxnSpPr>
            <p:nvPr/>
          </p:nvCxnSpPr>
          <p:spPr>
            <a:xfrm flipV="1">
              <a:off x="3371617" y="2806550"/>
              <a:ext cx="2170426" cy="920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77F09D8-44D0-746F-86A4-7F4E9CBC3246}"/>
                </a:ext>
              </a:extLst>
            </p:cNvPr>
            <p:cNvSpPr/>
            <p:nvPr/>
          </p:nvSpPr>
          <p:spPr>
            <a:xfrm>
              <a:off x="6970937" y="2538537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E6C4776-7FFA-7C8E-4B5C-F4B1151C2168}"/>
                </a:ext>
              </a:extLst>
            </p:cNvPr>
            <p:cNvCxnSpPr>
              <a:cxnSpLocks/>
              <a:stCxn id="28" idx="3"/>
              <a:endCxn id="19" idx="1"/>
            </p:cNvCxnSpPr>
            <p:nvPr/>
          </p:nvCxnSpPr>
          <p:spPr>
            <a:xfrm>
              <a:off x="6622043" y="2806550"/>
              <a:ext cx="348894" cy="198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CB61F47-B745-7F89-9B83-653D336A19BE}"/>
              </a:ext>
            </a:extLst>
          </p:cNvPr>
          <p:cNvSpPr/>
          <p:nvPr/>
        </p:nvSpPr>
        <p:spPr>
          <a:xfrm>
            <a:off x="620774" y="1321483"/>
            <a:ext cx="2111915" cy="369332"/>
          </a:xfrm>
          <a:prstGeom prst="rect">
            <a:avLst/>
          </a:prstGeom>
          <a:solidFill>
            <a:srgbClr val="8BB86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l"/>
            <a:r>
              <a:rPr lang="en-US" sz="1800">
                <a:solidFill>
                  <a:schemeClr val="bg1"/>
                </a:solidFill>
              </a:rPr>
              <a:t>Machine </a:t>
            </a:r>
            <a:r>
              <a:rPr lang="en-US" sz="1800" b="1">
                <a:solidFill>
                  <a:schemeClr val="bg1"/>
                </a:solidFill>
              </a:rPr>
              <a:t>Learning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0915EDA-0DF6-945F-61A5-CE5FAA12563F}"/>
              </a:ext>
            </a:extLst>
          </p:cNvPr>
          <p:cNvSpPr/>
          <p:nvPr/>
        </p:nvSpPr>
        <p:spPr>
          <a:xfrm>
            <a:off x="6131173" y="1323721"/>
            <a:ext cx="2032892" cy="369332"/>
          </a:xfrm>
          <a:prstGeom prst="rect">
            <a:avLst/>
          </a:prstGeom>
          <a:solidFill>
            <a:srgbClr val="D2A00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l"/>
            <a:r>
              <a:rPr lang="en-US" sz="1800" b="1">
                <a:solidFill>
                  <a:schemeClr val="bg1"/>
                </a:solidFill>
              </a:rPr>
              <a:t>Reasoning(rule)</a:t>
            </a:r>
          </a:p>
        </p:txBody>
      </p:sp>
      <p:sp>
        <p:nvSpPr>
          <p:cNvPr id="28" name="Terminator 27">
            <a:extLst>
              <a:ext uri="{FF2B5EF4-FFF2-40B4-BE49-F238E27FC236}">
                <a16:creationId xmlns:a16="http://schemas.microsoft.com/office/drawing/2014/main" id="{2F72A697-0BD3-DD65-AFE0-16549CA940E3}"/>
              </a:ext>
            </a:extLst>
          </p:cNvPr>
          <p:cNvSpPr/>
          <p:nvPr/>
        </p:nvSpPr>
        <p:spPr>
          <a:xfrm>
            <a:off x="3724894" y="2732937"/>
            <a:ext cx="1080000" cy="540000"/>
          </a:xfrm>
          <a:prstGeom prst="flowChartTerminator">
            <a:avLst/>
          </a:prstGeom>
          <a:solidFill>
            <a:srgbClr val="8BB86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>
                <a:solidFill>
                  <a:schemeClr val="tx1"/>
                </a:solidFill>
              </a:rPr>
              <a:t>predict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ACE0E90-4539-AE30-6A21-39D29C85CE73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4264894" y="2363008"/>
            <a:ext cx="0" cy="3699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C250F1F-05F2-2BD8-1F8E-4A31037FF2B8}"/>
              </a:ext>
            </a:extLst>
          </p:cNvPr>
          <p:cNvSpPr txBox="1"/>
          <p:nvPr/>
        </p:nvSpPr>
        <p:spPr>
          <a:xfrm>
            <a:off x="3041873" y="1354364"/>
            <a:ext cx="211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Pattern recognition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B36579-375B-48DC-5EF6-D61A72F63AE5}"/>
              </a:ext>
            </a:extLst>
          </p:cNvPr>
          <p:cNvSpPr txBox="1"/>
          <p:nvPr/>
        </p:nvSpPr>
        <p:spPr>
          <a:xfrm>
            <a:off x="8256595" y="1329704"/>
            <a:ext cx="211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Logical deduction</a:t>
            </a:r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1B35686-1D81-167C-3D05-93E0CC93AF23}"/>
              </a:ext>
            </a:extLst>
          </p:cNvPr>
          <p:cNvGrpSpPr/>
          <p:nvPr/>
        </p:nvGrpSpPr>
        <p:grpSpPr>
          <a:xfrm>
            <a:off x="3724894" y="4434115"/>
            <a:ext cx="4763773" cy="2007245"/>
            <a:chOff x="1994391" y="4433778"/>
            <a:chExt cx="4763773" cy="2007245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69545CF-5C01-4340-4CA9-ABDFA613E8E1}"/>
                </a:ext>
              </a:extLst>
            </p:cNvPr>
            <p:cNvGrpSpPr/>
            <p:nvPr/>
          </p:nvGrpSpPr>
          <p:grpSpPr>
            <a:xfrm>
              <a:off x="5097482" y="5295529"/>
              <a:ext cx="971420" cy="888025"/>
              <a:chOff x="6787555" y="3873450"/>
              <a:chExt cx="1656675" cy="2008575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D930D2D9-5B51-DD8D-2835-20418DD53CC5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96" b="596"/>
              <a:stretch/>
            </p:blipFill>
            <p:spPr>
              <a:xfrm>
                <a:off x="7011520" y="3873450"/>
                <a:ext cx="1227899" cy="1628528"/>
              </a:xfrm>
              <a:prstGeom prst="ellipse">
                <a:avLst/>
              </a:prstGeom>
            </p:spPr>
          </p:pic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EF95A8A-9770-9D93-A8FA-B120786CE5C3}"/>
                  </a:ext>
                </a:extLst>
              </p:cNvPr>
              <p:cNvSpPr txBox="1"/>
              <p:nvPr/>
            </p:nvSpPr>
            <p:spPr>
              <a:xfrm>
                <a:off x="6787555" y="5464339"/>
                <a:ext cx="1656675" cy="41768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200">
                    <a:solidFill>
                      <a:schemeClr val="tx1"/>
                    </a:solidFill>
                  </a:rPr>
                  <a:t>Donald Trump</a:t>
                </a:r>
                <a:endParaRPr lang="en-US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D346E98-8124-5413-7D3B-EBBA1EBF60CF}"/>
                </a:ext>
              </a:extLst>
            </p:cNvPr>
            <p:cNvGrpSpPr/>
            <p:nvPr/>
          </p:nvGrpSpPr>
          <p:grpSpPr>
            <a:xfrm>
              <a:off x="4067767" y="4433778"/>
              <a:ext cx="1199263" cy="1000553"/>
              <a:chOff x="4067767" y="4433778"/>
              <a:chExt cx="1199263" cy="1000553"/>
            </a:xfrm>
          </p:grpSpPr>
          <p:pic>
            <p:nvPicPr>
              <p:cNvPr id="55" name="Picture 2" descr="United States - Wikipedia">
                <a:extLst>
                  <a:ext uri="{FF2B5EF4-FFF2-40B4-BE49-F238E27FC236}">
                    <a16:creationId xmlns:a16="http://schemas.microsoft.com/office/drawing/2014/main" id="{6A9655C5-7595-3071-D7DC-9668515B795F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7767" y="4433778"/>
                <a:ext cx="720000" cy="72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84A6546-582B-4E4D-DEE1-7F08C1EAED2D}"/>
                  </a:ext>
                </a:extLst>
              </p:cNvPr>
              <p:cNvCxnSpPr>
                <a:cxnSpLocks/>
                <a:endCxn id="55" idx="5"/>
              </p:cNvCxnSpPr>
              <p:nvPr/>
            </p:nvCxnSpPr>
            <p:spPr>
              <a:xfrm flipH="1" flipV="1">
                <a:off x="4682325" y="5048336"/>
                <a:ext cx="584705" cy="38599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27788A89-02A6-E1B5-5F93-1C796031A33A}"/>
                </a:ext>
              </a:extLst>
            </p:cNvPr>
            <p:cNvGrpSpPr/>
            <p:nvPr/>
          </p:nvGrpSpPr>
          <p:grpSpPr>
            <a:xfrm>
              <a:off x="5948808" y="5458888"/>
              <a:ext cx="809356" cy="812709"/>
              <a:chOff x="6189962" y="4744719"/>
              <a:chExt cx="809356" cy="812709"/>
            </a:xfrm>
          </p:grpSpPr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CD32E68F-E0FD-7BA3-3FC9-FD90744AC4FA}"/>
                  </a:ext>
                </a:extLst>
              </p:cNvPr>
              <p:cNvCxnSpPr>
                <a:cxnSpLocks/>
                <a:stCxn id="57" idx="6"/>
                <a:endCxn id="54" idx="2"/>
              </p:cNvCxnSpPr>
              <p:nvPr/>
            </p:nvCxnSpPr>
            <p:spPr>
              <a:xfrm>
                <a:off x="6189962" y="4941360"/>
                <a:ext cx="148833" cy="7335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29A7F7AE-F09D-6D17-BF7C-E8A9A7D381AE}"/>
                  </a:ext>
                </a:extLst>
              </p:cNvPr>
              <p:cNvGrpSpPr/>
              <p:nvPr/>
            </p:nvGrpSpPr>
            <p:grpSpPr>
              <a:xfrm>
                <a:off x="6338795" y="4744719"/>
                <a:ext cx="540000" cy="540000"/>
                <a:chOff x="9204937" y="1690327"/>
                <a:chExt cx="1080000" cy="1080000"/>
              </a:xfrm>
            </p:grpSpPr>
            <p:pic>
              <p:nvPicPr>
                <p:cNvPr id="53" name="Graphic 52" descr="Monthly calendar outline">
                  <a:extLst>
                    <a:ext uri="{FF2B5EF4-FFF2-40B4-BE49-F238E27FC236}">
                      <a16:creationId xmlns:a16="http://schemas.microsoft.com/office/drawing/2014/main" id="{84427A6A-8E3D-B599-3D41-9E691A8985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87737" y="1740059"/>
                  <a:ext cx="914400" cy="914400"/>
                </a:xfrm>
                <a:prstGeom prst="ellipse">
                  <a:avLst/>
                </a:prstGeom>
              </p:spPr>
            </p:pic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E04BCD74-583C-C887-BD5E-D8878E1102A7}"/>
                    </a:ext>
                  </a:extLst>
                </p:cNvPr>
                <p:cNvSpPr/>
                <p:nvPr/>
              </p:nvSpPr>
              <p:spPr>
                <a:xfrm>
                  <a:off x="9204937" y="1690327"/>
                  <a:ext cx="1080000" cy="1080000"/>
                </a:xfrm>
                <a:prstGeom prst="ellipse">
                  <a:avLst/>
                </a:prstGeom>
                <a:noFill/>
                <a:ln w="41275">
                  <a:solidFill>
                    <a:schemeClr val="accent5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l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CF253AE-7FED-3FAA-2880-7E5F843C4C04}"/>
                  </a:ext>
                </a:extLst>
              </p:cNvPr>
              <p:cNvSpPr txBox="1"/>
              <p:nvPr/>
            </p:nvSpPr>
            <p:spPr>
              <a:xfrm>
                <a:off x="6478342" y="5357373"/>
                <a:ext cx="520976" cy="20005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3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202</a:t>
                </a:r>
                <a:r>
                  <a:rPr lang="en-US" sz="1300" b="1">
                    <a:solidFill>
                      <a:schemeClr val="tx1"/>
                    </a:solidFill>
                  </a:rPr>
                  <a:t>5-</a:t>
                </a:r>
                <a:r>
                  <a:rPr lang="en-US" sz="1300">
                    <a:solidFill>
                      <a:schemeClr val="tx1"/>
                    </a:solidFill>
                  </a:rPr>
                  <a:t>?</a:t>
                </a:r>
                <a:endParaRPr lang="en-US"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1AD9F97-ACD1-28BC-7205-8125C874CC71}"/>
                </a:ext>
              </a:extLst>
            </p:cNvPr>
            <p:cNvGrpSpPr/>
            <p:nvPr/>
          </p:nvGrpSpPr>
          <p:grpSpPr>
            <a:xfrm>
              <a:off x="1994391" y="4920250"/>
              <a:ext cx="2178818" cy="1520773"/>
              <a:chOff x="1994391" y="4920250"/>
              <a:chExt cx="2178818" cy="1520773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9765A4A6-3393-D8C6-B091-2F87A528E845}"/>
                  </a:ext>
                </a:extLst>
              </p:cNvPr>
              <p:cNvGrpSpPr/>
              <p:nvPr/>
            </p:nvGrpSpPr>
            <p:grpSpPr>
              <a:xfrm>
                <a:off x="3170184" y="5246969"/>
                <a:ext cx="915098" cy="894988"/>
                <a:chOff x="4308878" y="4380337"/>
                <a:chExt cx="1372647" cy="1836302"/>
              </a:xfrm>
            </p:grpSpPr>
            <p:pic>
              <p:nvPicPr>
                <p:cNvPr id="48" name="Picture 4" descr="Joe Biden – Wikipedia">
                  <a:extLst>
                    <a:ext uri="{FF2B5EF4-FFF2-40B4-BE49-F238E27FC236}">
                      <a16:creationId xmlns:a16="http://schemas.microsoft.com/office/drawing/2014/main" id="{62671356-D062-D92F-10A7-91DA5ABAE39F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08878" y="4380337"/>
                  <a:ext cx="1080000" cy="1477268"/>
                </a:xfrm>
                <a:prstGeom prst="ellipse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E04D7DB-FD6F-0CA7-ED1D-94F4429C303B}"/>
                    </a:ext>
                  </a:extLst>
                </p:cNvPr>
                <p:cNvSpPr txBox="1"/>
                <p:nvPr/>
              </p:nvSpPr>
              <p:spPr>
                <a:xfrm>
                  <a:off x="4597092" y="5837748"/>
                  <a:ext cx="1084433" cy="378891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200" kern="1200" err="1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Joe_Biden</a:t>
                  </a:r>
                  <a:endParaRPr lang="en-US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C0D7F836-169A-23EA-C8C8-F6BA98C9B8DD}"/>
                  </a:ext>
                </a:extLst>
              </p:cNvPr>
              <p:cNvGrpSpPr/>
              <p:nvPr/>
            </p:nvGrpSpPr>
            <p:grpSpPr>
              <a:xfrm>
                <a:off x="1994391" y="4920250"/>
                <a:ext cx="971420" cy="848821"/>
                <a:chOff x="2562638" y="3967492"/>
                <a:chExt cx="1736699" cy="1756620"/>
              </a:xfrm>
            </p:grpSpPr>
            <p:pic>
              <p:nvPicPr>
                <p:cNvPr id="46" name="Picture 6" descr="Kamala Harris – Wikipedia">
                  <a:extLst>
                    <a:ext uri="{FF2B5EF4-FFF2-40B4-BE49-F238E27FC236}">
                      <a16:creationId xmlns:a16="http://schemas.microsoft.com/office/drawing/2014/main" id="{1E36EE70-41D7-FE1F-D196-4DA2959CD067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06614" y="3967492"/>
                  <a:ext cx="1287212" cy="1490028"/>
                </a:xfrm>
                <a:prstGeom prst="ellipse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9A160B6A-6645-0D38-4224-E51E5252B0A0}"/>
                    </a:ext>
                  </a:extLst>
                </p:cNvPr>
                <p:cNvSpPr txBox="1"/>
                <p:nvPr/>
              </p:nvSpPr>
              <p:spPr>
                <a:xfrm>
                  <a:off x="2562638" y="5341949"/>
                  <a:ext cx="1736699" cy="382163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200">
                      <a:solidFill>
                        <a:schemeClr val="tx1"/>
                      </a:solidFill>
                    </a:rPr>
                    <a:t>Kamala Harris</a:t>
                  </a:r>
                  <a:endParaRPr lang="en-US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F92BB88C-E774-4648-AC9D-C6DBD410A59A}"/>
                  </a:ext>
                </a:extLst>
              </p:cNvPr>
              <p:cNvGrpSpPr/>
              <p:nvPr/>
            </p:nvGrpSpPr>
            <p:grpSpPr>
              <a:xfrm>
                <a:off x="2474917" y="5801542"/>
                <a:ext cx="540000" cy="540000"/>
                <a:chOff x="9467737" y="1230727"/>
                <a:chExt cx="1080000" cy="1080000"/>
              </a:xfrm>
            </p:grpSpPr>
            <p:pic>
              <p:nvPicPr>
                <p:cNvPr id="44" name="Graphic 43" descr="Monthly calendar outline">
                  <a:extLst>
                    <a:ext uri="{FF2B5EF4-FFF2-40B4-BE49-F238E27FC236}">
                      <a16:creationId xmlns:a16="http://schemas.microsoft.com/office/drawing/2014/main" id="{7B4C163F-3C00-8A03-B5D0-E559DBA71A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566597" y="1286647"/>
                  <a:ext cx="914400" cy="914400"/>
                </a:xfrm>
                <a:prstGeom prst="ellipse">
                  <a:avLst/>
                </a:prstGeom>
              </p:spPr>
            </p:pic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F8AFCDA2-491D-8B50-6B3D-4E0A922A5D3B}"/>
                    </a:ext>
                  </a:extLst>
                </p:cNvPr>
                <p:cNvSpPr/>
                <p:nvPr/>
              </p:nvSpPr>
              <p:spPr>
                <a:xfrm>
                  <a:off x="9467737" y="1230727"/>
                  <a:ext cx="1080000" cy="1080000"/>
                </a:xfrm>
                <a:prstGeom prst="ellipse">
                  <a:avLst/>
                </a:prstGeom>
                <a:noFill/>
                <a:ln w="41275">
                  <a:solidFill>
                    <a:schemeClr val="accent5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l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242CBFD6-D17B-1DB1-C389-4B442D3AEA17}"/>
                  </a:ext>
                </a:extLst>
              </p:cNvPr>
              <p:cNvCxnSpPr>
                <a:cxnSpLocks/>
                <a:stCxn id="48" idx="7"/>
                <a:endCxn id="55" idx="3"/>
              </p:cNvCxnSpPr>
              <p:nvPr/>
            </p:nvCxnSpPr>
            <p:spPr>
              <a:xfrm flipV="1">
                <a:off x="3784742" y="5048336"/>
                <a:ext cx="388467" cy="3040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F3A03134-094F-B522-CCEE-5974A96A6283}"/>
                  </a:ext>
                </a:extLst>
              </p:cNvPr>
              <p:cNvCxnSpPr>
                <a:cxnSpLocks/>
                <a:stCxn id="48" idx="2"/>
                <a:endCxn id="46" idx="6"/>
              </p:cNvCxnSpPr>
              <p:nvPr/>
            </p:nvCxnSpPr>
            <p:spPr>
              <a:xfrm flipH="1" flipV="1">
                <a:off x="2794924" y="5280250"/>
                <a:ext cx="375260" cy="32671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BDDEA24C-E3E4-14F6-271D-0E678AAF6D71}"/>
                  </a:ext>
                </a:extLst>
              </p:cNvPr>
              <p:cNvCxnSpPr>
                <a:cxnSpLocks/>
                <a:stCxn id="48" idx="3"/>
                <a:endCxn id="45" idx="6"/>
              </p:cNvCxnSpPr>
              <p:nvPr/>
            </p:nvCxnSpPr>
            <p:spPr>
              <a:xfrm flipH="1">
                <a:off x="3014917" y="5861527"/>
                <a:ext cx="260709" cy="21001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BE51D29-2088-984C-6A0C-5D06E36A67CA}"/>
                  </a:ext>
                </a:extLst>
              </p:cNvPr>
              <p:cNvSpPr txBox="1"/>
              <p:nvPr/>
            </p:nvSpPr>
            <p:spPr>
              <a:xfrm>
                <a:off x="2937377" y="6256357"/>
                <a:ext cx="730969" cy="18466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2021</a:t>
                </a:r>
                <a:r>
                  <a:rPr lang="en-US" sz="1200">
                    <a:solidFill>
                      <a:schemeClr val="tx1"/>
                    </a:solidFill>
                  </a:rPr>
                  <a:t>-</a:t>
                </a:r>
                <a:r>
                  <a:rPr lang="en-US" sz="1200" b="1">
                    <a:solidFill>
                      <a:schemeClr val="tx1"/>
                    </a:solidFill>
                  </a:rPr>
                  <a:t>2025</a:t>
                </a:r>
                <a:endParaRPr lang="en-US"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5CF48F0-83BB-BCFE-96A2-6CB0BEDEA43D}"/>
              </a:ext>
            </a:extLst>
          </p:cNvPr>
          <p:cNvSpPr txBox="1"/>
          <p:nvPr/>
        </p:nvSpPr>
        <p:spPr>
          <a:xfrm>
            <a:off x="4367988" y="3803235"/>
            <a:ext cx="4013919" cy="24622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GB" sz="1600">
                <a:solidFill>
                  <a:schemeClr val="tx1"/>
                </a:solidFill>
              </a:rPr>
              <a:t>Which country is Donald Trump </a:t>
            </a:r>
            <a:r>
              <a:rPr lang="en-GB" sz="1600" u="sng">
                <a:solidFill>
                  <a:schemeClr val="tx1"/>
                </a:solidFill>
              </a:rPr>
              <a:t>a citizen of</a:t>
            </a:r>
            <a:r>
              <a:rPr lang="en-GB" sz="160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AA08205-54B9-79DE-486A-3EE1EC4727E9}"/>
              </a:ext>
            </a:extLst>
          </p:cNvPr>
          <p:cNvSpPr txBox="1"/>
          <p:nvPr/>
        </p:nvSpPr>
        <p:spPr>
          <a:xfrm rot="2325585">
            <a:off x="6493769" y="4902082"/>
            <a:ext cx="921727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isPresidentOf</a:t>
            </a:r>
            <a:endParaRPr lang="en-US"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70C1052-8B69-CA21-B4C2-09235D204556}"/>
              </a:ext>
            </a:extLst>
          </p:cNvPr>
          <p:cNvSpPr txBox="1"/>
          <p:nvPr/>
        </p:nvSpPr>
        <p:spPr>
          <a:xfrm rot="19011796">
            <a:off x="4949022" y="4763193"/>
            <a:ext cx="93223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isPresidentOf</a:t>
            </a:r>
            <a:endParaRPr lang="en-US"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F081AF2-C6C8-FD27-219F-AC5E0EC5C383}"/>
              </a:ext>
            </a:extLst>
          </p:cNvPr>
          <p:cNvGrpSpPr/>
          <p:nvPr/>
        </p:nvGrpSpPr>
        <p:grpSpPr>
          <a:xfrm>
            <a:off x="6458979" y="4567021"/>
            <a:ext cx="1344437" cy="834287"/>
            <a:chOff x="6458979" y="4567021"/>
            <a:chExt cx="1344437" cy="834287"/>
          </a:xfrm>
        </p:grpSpPr>
        <p:cxnSp>
          <p:nvCxnSpPr>
            <p:cNvPr id="63" name="Curved Connector 62">
              <a:extLst>
                <a:ext uri="{FF2B5EF4-FFF2-40B4-BE49-F238E27FC236}">
                  <a16:creationId xmlns:a16="http://schemas.microsoft.com/office/drawing/2014/main" id="{C42D923F-A23F-D71A-5C7C-556E24570F4F}"/>
                </a:ext>
              </a:extLst>
            </p:cNvPr>
            <p:cNvCxnSpPr>
              <a:cxnSpLocks/>
              <a:stCxn id="57" idx="7"/>
            </p:cNvCxnSpPr>
            <p:nvPr/>
          </p:nvCxnSpPr>
          <p:spPr>
            <a:xfrm rot="16200000" flipV="1">
              <a:off x="6599280" y="4426720"/>
              <a:ext cx="834287" cy="1114890"/>
            </a:xfrm>
            <a:prstGeom prst="curvedConnector2">
              <a:avLst/>
            </a:prstGeom>
            <a:noFill/>
            <a:ln w="19050" cap="flat" cmpd="sng" algn="ctr">
              <a:solidFill>
                <a:schemeClr val="accent1"/>
              </a:solidFill>
              <a:prstDash val="dash"/>
              <a:miter lim="800000"/>
              <a:tailEnd type="triangle"/>
            </a:ln>
            <a:effectLst/>
          </p:spPr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BD50968-0C20-57E6-D98A-8ABD790C4E5A}"/>
                </a:ext>
              </a:extLst>
            </p:cNvPr>
            <p:cNvSpPr txBox="1"/>
            <p:nvPr/>
          </p:nvSpPr>
          <p:spPr>
            <a:xfrm rot="2047640">
              <a:off x="6936191" y="4607074"/>
              <a:ext cx="867225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400" kern="1200" err="1">
                  <a:solidFill>
                    <a:srgbClr val="FFC000"/>
                  </a:solidFill>
                  <a:latin typeface="+mn-lt"/>
                  <a:ea typeface="+mn-ea"/>
                  <a:cs typeface="+mn-cs"/>
                </a:rPr>
                <a:t>isCitizenOf</a:t>
              </a:r>
              <a:endParaRPr lang="en-US" sz="1800" kern="1200">
                <a:solidFill>
                  <a:srgbClr val="FFC000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956EA43-5FC3-4FF7-A0E0-958783BED864}"/>
              </a:ext>
            </a:extLst>
          </p:cNvPr>
          <p:cNvGrpSpPr/>
          <p:nvPr/>
        </p:nvGrpSpPr>
        <p:grpSpPr>
          <a:xfrm>
            <a:off x="630478" y="3877672"/>
            <a:ext cx="2885824" cy="1112886"/>
            <a:chOff x="630478" y="3877672"/>
            <a:chExt cx="2885824" cy="1112886"/>
          </a:xfrm>
        </p:grpSpPr>
        <p:sp>
          <p:nvSpPr>
            <p:cNvPr id="66" name="Rectangle 3">
              <a:extLst>
                <a:ext uri="{FF2B5EF4-FFF2-40B4-BE49-F238E27FC236}">
                  <a16:creationId xmlns:a16="http://schemas.microsoft.com/office/drawing/2014/main" id="{975D90E2-3D6F-6560-980B-85C11259D6EC}"/>
                </a:ext>
              </a:extLst>
            </p:cNvPr>
            <p:cNvSpPr/>
            <p:nvPr/>
          </p:nvSpPr>
          <p:spPr>
            <a:xfrm>
              <a:off x="630478" y="3877672"/>
              <a:ext cx="2858311" cy="1112886"/>
            </a:xfrm>
            <a:prstGeom prst="rect">
              <a:avLst/>
            </a:prstGeom>
            <a:solidFill>
              <a:schemeClr val="tx2">
                <a:alpha val="28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GB" sz="1400">
                <a:solidFill>
                  <a:schemeClr val="bg1"/>
                </a:solidFill>
              </a:endParaRP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BCE03930-ABB3-9467-0BB2-279205B1FBA9}"/>
                </a:ext>
              </a:extLst>
            </p:cNvPr>
            <p:cNvGrpSpPr/>
            <p:nvPr/>
          </p:nvGrpSpPr>
          <p:grpSpPr>
            <a:xfrm>
              <a:off x="667831" y="3892258"/>
              <a:ext cx="2848471" cy="625155"/>
              <a:chOff x="667831" y="3892258"/>
              <a:chExt cx="2848471" cy="625155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CE7CA0-B411-40F1-FFB4-A5F5AFCBD06B}"/>
                  </a:ext>
                </a:extLst>
              </p:cNvPr>
              <p:cNvGrpSpPr/>
              <p:nvPr/>
            </p:nvGrpSpPr>
            <p:grpSpPr>
              <a:xfrm>
                <a:off x="667831" y="3892258"/>
                <a:ext cx="2699200" cy="625155"/>
                <a:chOff x="667831" y="3892258"/>
                <a:chExt cx="2699200" cy="625155"/>
              </a:xfrm>
            </p:grpSpPr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112BA1AA-FCAB-40A9-263A-786EEA6B39D3}"/>
                    </a:ext>
                  </a:extLst>
                </p:cNvPr>
                <p:cNvSpPr txBox="1"/>
                <p:nvPr/>
              </p:nvSpPr>
              <p:spPr>
                <a:xfrm>
                  <a:off x="667831" y="4301969"/>
                  <a:ext cx="2699200" cy="215444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>
                      <a:solidFill>
                        <a:schemeClr val="tx1"/>
                      </a:solidFill>
                    </a:rPr>
                    <a:t>No answer- </a:t>
                  </a:r>
                  <a:r>
                    <a:rPr lang="en-US" sz="1400" kern="1200">
                      <a:solidFill>
                        <a:schemeClr val="bg1">
                          <a:lumMod val="65000"/>
                        </a:schemeClr>
                      </a:solidFill>
                      <a:latin typeface="+mn-lt"/>
                      <a:ea typeface="+mn-ea"/>
                      <a:cs typeface="+mn-cs"/>
                    </a:rPr>
                    <a:t>standard ML classifier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29479D85-011D-7033-B176-A7D35A2ABF06}"/>
                    </a:ext>
                  </a:extLst>
                </p:cNvPr>
                <p:cNvSpPr txBox="1"/>
                <p:nvPr/>
              </p:nvSpPr>
              <p:spPr>
                <a:xfrm>
                  <a:off x="735985" y="3892258"/>
                  <a:ext cx="1551875" cy="276999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  <a:sym typeface="Wingdings" pitchFamily="2" charset="2"/>
                    </a:rPr>
                    <a:t></a:t>
                  </a:r>
                </a:p>
              </p:txBody>
            </p:sp>
          </p:grp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A42479A-B8F7-3F99-9DC5-0722F921159E}"/>
                  </a:ext>
                </a:extLst>
              </p:cNvPr>
              <p:cNvSpPr txBox="1"/>
              <p:nvPr/>
            </p:nvSpPr>
            <p:spPr>
              <a:xfrm>
                <a:off x="1147064" y="3905406"/>
                <a:ext cx="2369238" cy="18466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200">
                    <a:solidFill>
                      <a:schemeClr val="tx1"/>
                    </a:solidFill>
                  </a:rPr>
                  <a:t>never seen the data during training</a:t>
                </a:r>
                <a:endParaRPr lang="en-US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7D732AE-BC1F-C2FB-5831-930FE0B800B6}"/>
              </a:ext>
            </a:extLst>
          </p:cNvPr>
          <p:cNvCxnSpPr>
            <a:cxnSpLocks/>
          </p:cNvCxnSpPr>
          <p:nvPr/>
        </p:nvCxnSpPr>
        <p:spPr>
          <a:xfrm>
            <a:off x="2213061" y="3457767"/>
            <a:ext cx="0" cy="497826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524BDBE-C1AD-52F8-3B6C-1885CF604BD3}"/>
              </a:ext>
            </a:extLst>
          </p:cNvPr>
          <p:cNvCxnSpPr>
            <a:cxnSpLocks/>
            <a:endCxn id="77" idx="0"/>
          </p:cNvCxnSpPr>
          <p:nvPr/>
        </p:nvCxnSpPr>
        <p:spPr>
          <a:xfrm>
            <a:off x="10389839" y="3504347"/>
            <a:ext cx="0" cy="451246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8484E04-C864-4E55-5754-D0DB237ADCAB}"/>
              </a:ext>
            </a:extLst>
          </p:cNvPr>
          <p:cNvGrpSpPr/>
          <p:nvPr/>
        </p:nvGrpSpPr>
        <p:grpSpPr>
          <a:xfrm>
            <a:off x="8960683" y="3955593"/>
            <a:ext cx="2858311" cy="1112886"/>
            <a:chOff x="8928905" y="4047202"/>
            <a:chExt cx="2858311" cy="1112886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394B0CC-E29A-95F2-C115-47A23F872B64}"/>
                </a:ext>
              </a:extLst>
            </p:cNvPr>
            <p:cNvGrpSpPr/>
            <p:nvPr/>
          </p:nvGrpSpPr>
          <p:grpSpPr>
            <a:xfrm>
              <a:off x="8928905" y="4047202"/>
              <a:ext cx="2858311" cy="1112886"/>
              <a:chOff x="8911990" y="3852310"/>
              <a:chExt cx="2858311" cy="1112886"/>
            </a:xfrm>
          </p:grpSpPr>
          <p:sp>
            <p:nvSpPr>
              <p:cNvPr id="77" name="Rectangle 3">
                <a:extLst>
                  <a:ext uri="{FF2B5EF4-FFF2-40B4-BE49-F238E27FC236}">
                    <a16:creationId xmlns:a16="http://schemas.microsoft.com/office/drawing/2014/main" id="{83D0D347-AF41-58E5-DD2C-822246251547}"/>
                  </a:ext>
                </a:extLst>
              </p:cNvPr>
              <p:cNvSpPr/>
              <p:nvPr/>
            </p:nvSpPr>
            <p:spPr>
              <a:xfrm>
                <a:off x="8911990" y="3852310"/>
                <a:ext cx="2858311" cy="1112886"/>
              </a:xfrm>
              <a:prstGeom prst="rect">
                <a:avLst/>
              </a:prstGeom>
              <a:solidFill>
                <a:schemeClr val="tx2">
                  <a:alpha val="28000"/>
                </a:schemeClr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l"/>
                <a:endParaRPr lang="en-GB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7E685248-0C9F-74CA-7E49-60F7F1D2D1E9}"/>
                  </a:ext>
                </a:extLst>
              </p:cNvPr>
              <p:cNvSpPr txBox="1"/>
              <p:nvPr/>
            </p:nvSpPr>
            <p:spPr>
              <a:xfrm>
                <a:off x="9066745" y="4263531"/>
                <a:ext cx="250068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>
                    <a:solidFill>
                      <a:schemeClr val="tx1"/>
                    </a:solidFill>
                  </a:rPr>
                  <a:t>US</a:t>
                </a: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666B07F2-2A20-F179-882B-30E8213BAF8C}"/>
                  </a:ext>
                </a:extLst>
              </p:cNvPr>
              <p:cNvSpPr txBox="1"/>
              <p:nvPr/>
            </p:nvSpPr>
            <p:spPr>
              <a:xfrm>
                <a:off x="9153214" y="3877387"/>
                <a:ext cx="1551875" cy="21544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>
                    <a:solidFill>
                      <a:schemeClr val="tx1"/>
                    </a:solidFill>
                    <a:sym typeface="Wingdings" pitchFamily="2" charset="2"/>
                  </a:rPr>
                  <a:t></a:t>
                </a:r>
                <a:endParaRPr lang="en-US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Wingdings" pitchFamily="2" charset="2"/>
                </a:endParaRPr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248EF06-0D2E-B585-803F-C93E106BF2E7}"/>
                </a:ext>
              </a:extLst>
            </p:cNvPr>
            <p:cNvSpPr txBox="1"/>
            <p:nvPr/>
          </p:nvSpPr>
          <p:spPr>
            <a:xfrm>
              <a:off x="9499029" y="4122549"/>
              <a:ext cx="2132225" cy="7895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err="1">
                  <a:solidFill>
                    <a:srgbClr val="FFC000"/>
                  </a:solidFill>
                </a:rPr>
                <a:t>isCitizenOf</a:t>
              </a:r>
              <a:r>
                <a:rPr lang="en-US" sz="1600">
                  <a:solidFill>
                    <a:srgbClr val="FFC000"/>
                  </a:solidFill>
                </a:rPr>
                <a:t>(x ,y):-</a:t>
              </a:r>
            </a:p>
            <a:p>
              <a:pPr>
                <a:lnSpc>
                  <a:spcPct val="150000"/>
                </a:lnSpc>
              </a:pPr>
              <a:r>
                <a:rPr lang="en-US" sz="1600" err="1">
                  <a:solidFill>
                    <a:srgbClr val="FFC000"/>
                  </a:solidFill>
                </a:rPr>
                <a:t>isPresidentOf</a:t>
              </a:r>
              <a:r>
                <a:rPr lang="en-US" sz="1600">
                  <a:solidFill>
                    <a:srgbClr val="FFC000"/>
                  </a:solidFill>
                </a:rPr>
                <a:t>(x, y).</a:t>
              </a:r>
            </a:p>
          </p:txBody>
        </p:sp>
      </p:grpSp>
      <p:sp>
        <p:nvSpPr>
          <p:cNvPr id="80" name="Google Shape;84;p1">
            <a:extLst>
              <a:ext uri="{FF2B5EF4-FFF2-40B4-BE49-F238E27FC236}">
                <a16:creationId xmlns:a16="http://schemas.microsoft.com/office/drawing/2014/main" id="{E29881BD-6D4E-0B05-86F6-5B91AE22A3FF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81" name="Google Shape;83;p1">
            <a:extLst>
              <a:ext uri="{FF2B5EF4-FFF2-40B4-BE49-F238E27FC236}">
                <a16:creationId xmlns:a16="http://schemas.microsoft.com/office/drawing/2014/main" id="{4F45DA55-25F9-5453-EC3D-EBEA5F55000D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7986411-9B54-BB27-EDD4-B2CC7DB20BF6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C9DF615-D091-CC1D-A905-54D54C81AA8F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B4054757-D32B-FC20-15C6-4C3289410B1C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F9FEE9A-CABC-0FF0-4A64-E4A345C06342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B38B7F9-103C-DBF6-B023-0EC701AE34CC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545FD06-8028-4495-E477-ABE0B7AB1D74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9C7091CD-AE6A-01F3-8495-1FB9C45D17AF}"/>
              </a:ext>
            </a:extLst>
          </p:cNvPr>
          <p:cNvSpPr txBox="1"/>
          <p:nvPr/>
        </p:nvSpPr>
        <p:spPr>
          <a:xfrm>
            <a:off x="2732689" y="1364348"/>
            <a:ext cx="21119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>
                    <a:lumMod val="50000"/>
                  </a:schemeClr>
                </a:solidFill>
              </a:rPr>
              <a:t>Pattern recognition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EA41147-13EE-9312-9876-0F0F2558358F}"/>
              </a:ext>
            </a:extLst>
          </p:cNvPr>
          <p:cNvSpPr txBox="1"/>
          <p:nvPr/>
        </p:nvSpPr>
        <p:spPr>
          <a:xfrm>
            <a:off x="8145949" y="1369915"/>
            <a:ext cx="21119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>
                    <a:lumMod val="50000"/>
                  </a:schemeClr>
                </a:solidFill>
              </a:rPr>
              <a:t>Logical deduction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7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A08B6-62F7-6CF1-239C-873BBC99F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40EC2B-D3E9-D849-3F6D-2DD2ED05DA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18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9A821A-BF17-375D-11F1-7D287F713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Problem (2/4) – ML Cannot explain why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BEB96B7-1274-AC17-5635-6819D4DFF76B}"/>
              </a:ext>
            </a:extLst>
          </p:cNvPr>
          <p:cNvSpPr/>
          <p:nvPr/>
        </p:nvSpPr>
        <p:spPr>
          <a:xfrm>
            <a:off x="6131173" y="1686188"/>
            <a:ext cx="5755912" cy="1742812"/>
          </a:xfrm>
          <a:prstGeom prst="rect">
            <a:avLst/>
          </a:prstGeom>
          <a:solidFill>
            <a:schemeClr val="bg2">
              <a:lumMod val="60000"/>
              <a:lumOff val="40000"/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19EA5D6-7433-D3E8-1E4E-D63624607401}"/>
              </a:ext>
            </a:extLst>
          </p:cNvPr>
          <p:cNvSpPr/>
          <p:nvPr/>
        </p:nvSpPr>
        <p:spPr>
          <a:xfrm>
            <a:off x="620774" y="1686188"/>
            <a:ext cx="5417869" cy="1742812"/>
          </a:xfrm>
          <a:prstGeom prst="rect">
            <a:avLst/>
          </a:prstGeom>
          <a:solidFill>
            <a:schemeClr val="bg2">
              <a:lumMod val="60000"/>
              <a:lumOff val="40000"/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E15161F-7624-0F77-6D24-5B006E5C6FCE}"/>
              </a:ext>
            </a:extLst>
          </p:cNvPr>
          <p:cNvGrpSpPr/>
          <p:nvPr/>
        </p:nvGrpSpPr>
        <p:grpSpPr>
          <a:xfrm>
            <a:off x="6518270" y="1846268"/>
            <a:ext cx="4865635" cy="1422652"/>
            <a:chOff x="-258872" y="2048325"/>
            <a:chExt cx="4865635" cy="142265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E9621E-415A-13B3-ED99-9824B21A043A}"/>
                </a:ext>
              </a:extLst>
            </p:cNvPr>
            <p:cNvSpPr>
              <a:spLocks/>
            </p:cNvSpPr>
            <p:nvPr/>
          </p:nvSpPr>
          <p:spPr>
            <a:xfrm>
              <a:off x="-258872" y="2930977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9" name="Terminator 8">
              <a:extLst>
                <a:ext uri="{FF2B5EF4-FFF2-40B4-BE49-F238E27FC236}">
                  <a16:creationId xmlns:a16="http://schemas.microsoft.com/office/drawing/2014/main" id="{C2BAC92D-141C-1E86-BAE8-535CC63DE19A}"/>
                </a:ext>
              </a:extLst>
            </p:cNvPr>
            <p:cNvSpPr/>
            <p:nvPr/>
          </p:nvSpPr>
          <p:spPr>
            <a:xfrm>
              <a:off x="1643541" y="2916346"/>
              <a:ext cx="1080000" cy="540000"/>
            </a:xfrm>
            <a:prstGeom prst="flowChartTerminator">
              <a:avLst/>
            </a:prstGeom>
            <a:solidFill>
              <a:srgbClr val="D2A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deduce</a:t>
              </a:r>
            </a:p>
          </p:txBody>
        </p:sp>
        <p:sp>
          <p:nvSpPr>
            <p:cNvPr id="10" name="Hexagon 9">
              <a:extLst>
                <a:ext uri="{FF2B5EF4-FFF2-40B4-BE49-F238E27FC236}">
                  <a16:creationId xmlns:a16="http://schemas.microsoft.com/office/drawing/2014/main" id="{D0818A5F-27F4-E6FD-63BA-BB2DC453559A}"/>
                </a:ext>
              </a:extLst>
            </p:cNvPr>
            <p:cNvSpPr/>
            <p:nvPr/>
          </p:nvSpPr>
          <p:spPr>
            <a:xfrm>
              <a:off x="1504848" y="2048325"/>
              <a:ext cx="1260000" cy="540000"/>
            </a:xfrm>
            <a:prstGeom prst="hexagon">
              <a:avLst/>
            </a:prstGeom>
            <a:solidFill>
              <a:srgbClr val="FDF1BC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models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D5840F4-E92B-6E6F-1026-3397E72CF670}"/>
                </a:ext>
              </a:extLst>
            </p:cNvPr>
            <p:cNvSpPr/>
            <p:nvPr/>
          </p:nvSpPr>
          <p:spPr>
            <a:xfrm>
              <a:off x="3886763" y="2923661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670BAC1-311A-DD0E-4F90-52E65C5197EB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461128" y="3186346"/>
              <a:ext cx="1182413" cy="1463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7811665-CA96-9D7B-5876-51749F476A68}"/>
                </a:ext>
              </a:extLst>
            </p:cNvPr>
            <p:cNvCxnSpPr>
              <a:cxnSpLocks/>
              <a:stCxn id="9" idx="3"/>
              <a:endCxn id="11" idx="1"/>
            </p:cNvCxnSpPr>
            <p:nvPr/>
          </p:nvCxnSpPr>
          <p:spPr>
            <a:xfrm>
              <a:off x="2723541" y="3186346"/>
              <a:ext cx="1163222" cy="731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A7175D4-EE9E-DB4F-A056-F752776456F7}"/>
                </a:ext>
              </a:extLst>
            </p:cNvPr>
            <p:cNvCxnSpPr>
              <a:cxnSpLocks/>
              <a:endCxn id="9" idx="0"/>
            </p:cNvCxnSpPr>
            <p:nvPr/>
          </p:nvCxnSpPr>
          <p:spPr>
            <a:xfrm>
              <a:off x="2183541" y="2588325"/>
              <a:ext cx="0" cy="3280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06741A6-E217-4538-D367-79EDA26925DD}"/>
              </a:ext>
            </a:extLst>
          </p:cNvPr>
          <p:cNvGrpSpPr/>
          <p:nvPr/>
        </p:nvGrpSpPr>
        <p:grpSpPr>
          <a:xfrm>
            <a:off x="834468" y="1826467"/>
            <a:ext cx="5039320" cy="1455679"/>
            <a:chOff x="2651617" y="1630080"/>
            <a:chExt cx="5039320" cy="145567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F44517C-B9E3-B62A-B20B-DD7D5F91F171}"/>
                </a:ext>
              </a:extLst>
            </p:cNvPr>
            <p:cNvGrpSpPr/>
            <p:nvPr/>
          </p:nvGrpSpPr>
          <p:grpSpPr>
            <a:xfrm>
              <a:off x="2651617" y="1630080"/>
              <a:ext cx="3831901" cy="549057"/>
              <a:chOff x="2505621" y="4610399"/>
              <a:chExt cx="3831901" cy="549057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834AEEE-FE5C-57BF-4C18-71DC3860528E}"/>
                  </a:ext>
                </a:extLst>
              </p:cNvPr>
              <p:cNvSpPr/>
              <p:nvPr/>
            </p:nvSpPr>
            <p:spPr>
              <a:xfrm>
                <a:off x="2505621" y="4610399"/>
                <a:ext cx="720000" cy="540000"/>
              </a:xfrm>
              <a:prstGeom prst="rect">
                <a:avLst/>
              </a:prstGeom>
              <a:solidFill>
                <a:schemeClr val="accent5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</a:p>
            </p:txBody>
          </p:sp>
          <p:sp>
            <p:nvSpPr>
              <p:cNvPr id="22" name="Terminator 21">
                <a:extLst>
                  <a:ext uri="{FF2B5EF4-FFF2-40B4-BE49-F238E27FC236}">
                    <a16:creationId xmlns:a16="http://schemas.microsoft.com/office/drawing/2014/main" id="{59F737C6-7906-5711-EDC9-08AE4E5D26CB}"/>
                  </a:ext>
                </a:extLst>
              </p:cNvPr>
              <p:cNvSpPr/>
              <p:nvPr/>
            </p:nvSpPr>
            <p:spPr>
              <a:xfrm>
                <a:off x="3678441" y="4614400"/>
                <a:ext cx="1080000" cy="540000"/>
              </a:xfrm>
              <a:prstGeom prst="flowChartTerminator">
                <a:avLst/>
              </a:prstGeom>
              <a:solidFill>
                <a:srgbClr val="8BB86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</a:rPr>
                  <a:t>train</a:t>
                </a:r>
              </a:p>
            </p:txBody>
          </p:sp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0858B56-AF33-1FC4-3A1C-86644D88C098}"/>
                  </a:ext>
                </a:extLst>
              </p:cNvPr>
              <p:cNvSpPr/>
              <p:nvPr/>
            </p:nvSpPr>
            <p:spPr>
              <a:xfrm>
                <a:off x="5077522" y="4619456"/>
                <a:ext cx="1260000" cy="540000"/>
              </a:xfrm>
              <a:prstGeom prst="hexagon">
                <a:avLst/>
              </a:prstGeom>
              <a:solidFill>
                <a:srgbClr val="FDF1BC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</a:rPr>
                  <a:t>models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E686D5DB-B171-2772-8BFB-6996F79AB296}"/>
                  </a:ext>
                </a:extLst>
              </p:cNvPr>
              <p:cNvCxnSpPr>
                <a:cxnSpLocks/>
                <a:stCxn id="21" idx="3"/>
                <a:endCxn id="22" idx="1"/>
              </p:cNvCxnSpPr>
              <p:nvPr/>
            </p:nvCxnSpPr>
            <p:spPr>
              <a:xfrm>
                <a:off x="3225621" y="4880399"/>
                <a:ext cx="452820" cy="40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DF1E676B-75F0-6D46-FA05-13D656E36147}"/>
                  </a:ext>
                </a:extLst>
              </p:cNvPr>
              <p:cNvCxnSpPr>
                <a:cxnSpLocks/>
                <a:stCxn id="22" idx="3"/>
                <a:endCxn id="23" idx="3"/>
              </p:cNvCxnSpPr>
              <p:nvPr/>
            </p:nvCxnSpPr>
            <p:spPr>
              <a:xfrm>
                <a:off x="4758441" y="4884400"/>
                <a:ext cx="319081" cy="505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77478C9-7D6E-B73B-DD1C-F63227868E20}"/>
                </a:ext>
              </a:extLst>
            </p:cNvPr>
            <p:cNvSpPr/>
            <p:nvPr/>
          </p:nvSpPr>
          <p:spPr>
            <a:xfrm>
              <a:off x="2651617" y="2545759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72140BE2-07A3-A8D2-C876-CA0FC5FEE51E}"/>
                </a:ext>
              </a:extLst>
            </p:cNvPr>
            <p:cNvCxnSpPr>
              <a:cxnSpLocks/>
              <a:stCxn id="17" idx="3"/>
              <a:endCxn id="28" idx="1"/>
            </p:cNvCxnSpPr>
            <p:nvPr/>
          </p:nvCxnSpPr>
          <p:spPr>
            <a:xfrm flipV="1">
              <a:off x="3371617" y="2806550"/>
              <a:ext cx="2170426" cy="920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4872EA2-8855-C6C2-1D0C-F18FE9F41530}"/>
                </a:ext>
              </a:extLst>
            </p:cNvPr>
            <p:cNvSpPr/>
            <p:nvPr/>
          </p:nvSpPr>
          <p:spPr>
            <a:xfrm>
              <a:off x="6970937" y="2538537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2385F1D-F982-2D06-74D8-75EC62104A73}"/>
                </a:ext>
              </a:extLst>
            </p:cNvPr>
            <p:cNvCxnSpPr>
              <a:cxnSpLocks/>
              <a:stCxn id="28" idx="3"/>
              <a:endCxn id="19" idx="1"/>
            </p:cNvCxnSpPr>
            <p:nvPr/>
          </p:nvCxnSpPr>
          <p:spPr>
            <a:xfrm>
              <a:off x="6622043" y="2806550"/>
              <a:ext cx="348894" cy="198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F00986D-6D79-D5F7-067E-A0A48EE47FBA}"/>
              </a:ext>
            </a:extLst>
          </p:cNvPr>
          <p:cNvSpPr/>
          <p:nvPr/>
        </p:nvSpPr>
        <p:spPr>
          <a:xfrm>
            <a:off x="620774" y="1321483"/>
            <a:ext cx="2111915" cy="369332"/>
          </a:xfrm>
          <a:prstGeom prst="rect">
            <a:avLst/>
          </a:prstGeom>
          <a:solidFill>
            <a:srgbClr val="8BB86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l"/>
            <a:r>
              <a:rPr lang="en-US" sz="1800">
                <a:solidFill>
                  <a:schemeClr val="bg1"/>
                </a:solidFill>
              </a:rPr>
              <a:t>Machine </a:t>
            </a:r>
            <a:r>
              <a:rPr lang="en-US" sz="1800" b="1">
                <a:solidFill>
                  <a:schemeClr val="bg1"/>
                </a:solidFill>
              </a:rPr>
              <a:t>Learning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B38E7F-2212-34D9-9941-677BCDCB30B2}"/>
              </a:ext>
            </a:extLst>
          </p:cNvPr>
          <p:cNvSpPr/>
          <p:nvPr/>
        </p:nvSpPr>
        <p:spPr>
          <a:xfrm>
            <a:off x="6131173" y="1323721"/>
            <a:ext cx="2032892" cy="369332"/>
          </a:xfrm>
          <a:prstGeom prst="rect">
            <a:avLst/>
          </a:prstGeom>
          <a:solidFill>
            <a:srgbClr val="D2A00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l"/>
            <a:r>
              <a:rPr lang="en-US" sz="1800" b="1">
                <a:solidFill>
                  <a:schemeClr val="bg1"/>
                </a:solidFill>
              </a:rPr>
              <a:t>Reasoning(rule)</a:t>
            </a:r>
          </a:p>
        </p:txBody>
      </p:sp>
      <p:sp>
        <p:nvSpPr>
          <p:cNvPr id="28" name="Terminator 27">
            <a:extLst>
              <a:ext uri="{FF2B5EF4-FFF2-40B4-BE49-F238E27FC236}">
                <a16:creationId xmlns:a16="http://schemas.microsoft.com/office/drawing/2014/main" id="{07F472E8-FA15-ACA3-6BC5-52DB96D4025C}"/>
              </a:ext>
            </a:extLst>
          </p:cNvPr>
          <p:cNvSpPr/>
          <p:nvPr/>
        </p:nvSpPr>
        <p:spPr>
          <a:xfrm>
            <a:off x="3724894" y="2732937"/>
            <a:ext cx="1080000" cy="540000"/>
          </a:xfrm>
          <a:prstGeom prst="flowChartTerminator">
            <a:avLst/>
          </a:prstGeom>
          <a:solidFill>
            <a:srgbClr val="8BB86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>
                <a:solidFill>
                  <a:schemeClr val="tx1"/>
                </a:solidFill>
              </a:rPr>
              <a:t>predict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D7C49B8-21D0-06CD-F5C8-77AE1CDAE7EC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4264894" y="2363008"/>
            <a:ext cx="0" cy="3699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4752B66-7AD9-2834-FB29-0ED3019307A3}"/>
              </a:ext>
            </a:extLst>
          </p:cNvPr>
          <p:cNvSpPr txBox="1"/>
          <p:nvPr/>
        </p:nvSpPr>
        <p:spPr>
          <a:xfrm>
            <a:off x="3041873" y="1354364"/>
            <a:ext cx="211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Pattern recognition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E96C23-6C15-7633-FE67-66C0C9E28EF9}"/>
              </a:ext>
            </a:extLst>
          </p:cNvPr>
          <p:cNvSpPr txBox="1"/>
          <p:nvPr/>
        </p:nvSpPr>
        <p:spPr>
          <a:xfrm>
            <a:off x="8256595" y="1329704"/>
            <a:ext cx="211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Logical deduction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B212BF6-D59F-162B-F976-E1D7AAA105B0}"/>
              </a:ext>
            </a:extLst>
          </p:cNvPr>
          <p:cNvCxnSpPr>
            <a:cxnSpLocks/>
          </p:cNvCxnSpPr>
          <p:nvPr/>
        </p:nvCxnSpPr>
        <p:spPr>
          <a:xfrm>
            <a:off x="2213061" y="3457767"/>
            <a:ext cx="0" cy="497826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6D051F0-07D5-803B-847E-B5F9D01E046D}"/>
              </a:ext>
            </a:extLst>
          </p:cNvPr>
          <p:cNvCxnSpPr>
            <a:cxnSpLocks/>
          </p:cNvCxnSpPr>
          <p:nvPr/>
        </p:nvCxnSpPr>
        <p:spPr>
          <a:xfrm>
            <a:off x="10389839" y="3504347"/>
            <a:ext cx="0" cy="451246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B4C28B15-2D2F-F532-3CCE-A42E034C0F3E}"/>
              </a:ext>
            </a:extLst>
          </p:cNvPr>
          <p:cNvSpPr txBox="1"/>
          <p:nvPr/>
        </p:nvSpPr>
        <p:spPr>
          <a:xfrm>
            <a:off x="8293964" y="358581"/>
            <a:ext cx="41545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200" b="1">
                <a:solidFill>
                  <a:schemeClr val="bg1">
                    <a:lumMod val="75000"/>
                  </a:schemeClr>
                </a:solidFill>
              </a:rPr>
              <a:t>What factors influenced this outcome?</a:t>
            </a:r>
            <a:endParaRPr lang="en-GB" sz="120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200" b="1">
                <a:solidFill>
                  <a:schemeClr val="bg1">
                    <a:lumMod val="75000"/>
                  </a:schemeClr>
                </a:solidFill>
              </a:rPr>
              <a:t>Can I trace the decision step-by-step?</a:t>
            </a:r>
            <a:endParaRPr lang="en-GB" sz="12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A6C1E4E-B010-80B6-775A-9B5CCC5B1509}"/>
              </a:ext>
            </a:extLst>
          </p:cNvPr>
          <p:cNvSpPr txBox="1"/>
          <p:nvPr/>
        </p:nvSpPr>
        <p:spPr>
          <a:xfrm>
            <a:off x="5859006" y="3870411"/>
            <a:ext cx="779337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600">
                <a:solidFill>
                  <a:schemeClr val="tx1"/>
                </a:solidFill>
              </a:rPr>
              <a:t>Why?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07D6445-5FC1-7622-7BB4-729CCD9F639F}"/>
              </a:ext>
            </a:extLst>
          </p:cNvPr>
          <p:cNvSpPr txBox="1"/>
          <p:nvPr/>
        </p:nvSpPr>
        <p:spPr>
          <a:xfrm>
            <a:off x="4873251" y="3616648"/>
            <a:ext cx="2609689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GB" sz="1200">
                <a:solidFill>
                  <a:schemeClr val="bg1">
                    <a:lumMod val="65000"/>
                  </a:schemeClr>
                </a:solidFill>
              </a:rPr>
              <a:t>Which country is Donald Trump a citizen of?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CACD5AD-9406-0AE3-A66A-F136D37B3D57}"/>
              </a:ext>
            </a:extLst>
          </p:cNvPr>
          <p:cNvGrpSpPr/>
          <p:nvPr/>
        </p:nvGrpSpPr>
        <p:grpSpPr>
          <a:xfrm>
            <a:off x="6379210" y="4307884"/>
            <a:ext cx="5082826" cy="2301737"/>
            <a:chOff x="6379210" y="4307884"/>
            <a:chExt cx="5082826" cy="2301737"/>
          </a:xfrm>
        </p:grpSpPr>
        <p:sp>
          <p:nvSpPr>
            <p:cNvPr id="84" name="Rectangle 3">
              <a:extLst>
                <a:ext uri="{FF2B5EF4-FFF2-40B4-BE49-F238E27FC236}">
                  <a16:creationId xmlns:a16="http://schemas.microsoft.com/office/drawing/2014/main" id="{60B3C9B0-9BCF-D4D5-064D-22739B243747}"/>
                </a:ext>
              </a:extLst>
            </p:cNvPr>
            <p:cNvSpPr/>
            <p:nvPr/>
          </p:nvSpPr>
          <p:spPr>
            <a:xfrm>
              <a:off x="6379210" y="4307884"/>
              <a:ext cx="5082826" cy="2168487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28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GB" sz="1400">
                <a:solidFill>
                  <a:schemeClr val="bg1"/>
                </a:solidFill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85BB269D-2F3E-68DB-18AC-D5AF2DCF9419}"/>
                </a:ext>
              </a:extLst>
            </p:cNvPr>
            <p:cNvGrpSpPr/>
            <p:nvPr/>
          </p:nvGrpSpPr>
          <p:grpSpPr>
            <a:xfrm>
              <a:off x="9799307" y="4325986"/>
              <a:ext cx="1262197" cy="1786776"/>
              <a:chOff x="5962925" y="3973567"/>
              <a:chExt cx="1262197" cy="1786776"/>
            </a:xfrm>
          </p:grpSpPr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A973FF01-1417-D480-4B44-4E877B3C7AC9}"/>
                  </a:ext>
                </a:extLst>
              </p:cNvPr>
              <p:cNvGrpSpPr/>
              <p:nvPr/>
            </p:nvGrpSpPr>
            <p:grpSpPr>
              <a:xfrm>
                <a:off x="5962925" y="4245660"/>
                <a:ext cx="1233524" cy="1514683"/>
                <a:chOff x="4441182" y="4361455"/>
                <a:chExt cx="1233524" cy="1514683"/>
              </a:xfrm>
            </p:grpSpPr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67A9E0A4-5358-2674-43AC-69E587FC64F7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96" b="596"/>
                <a:stretch/>
              </p:blipFill>
              <p:spPr>
                <a:xfrm>
                  <a:off x="5134706" y="5336138"/>
                  <a:ext cx="540000" cy="540000"/>
                </a:xfrm>
                <a:prstGeom prst="ellipse">
                  <a:avLst/>
                </a:prstGeom>
              </p:spPr>
            </p:pic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05CEEEAE-7E76-1564-399D-77628C74C1F8}"/>
                    </a:ext>
                  </a:extLst>
                </p:cNvPr>
                <p:cNvGrpSpPr/>
                <p:nvPr/>
              </p:nvGrpSpPr>
              <p:grpSpPr>
                <a:xfrm>
                  <a:off x="4441182" y="4361455"/>
                  <a:ext cx="772606" cy="1053764"/>
                  <a:chOff x="4441182" y="4361455"/>
                  <a:chExt cx="772606" cy="1053764"/>
                </a:xfrm>
              </p:grpSpPr>
              <p:pic>
                <p:nvPicPr>
                  <p:cNvPr id="97" name="Picture 2" descr="United States - Wikipedia">
                    <a:extLst>
                      <a:ext uri="{FF2B5EF4-FFF2-40B4-BE49-F238E27FC236}">
                        <a16:creationId xmlns:a16="http://schemas.microsoft.com/office/drawing/2014/main" id="{6823C826-2800-6DBF-9C1B-744C91A33844}"/>
                      </a:ext>
                    </a:extLst>
                  </p:cNvPr>
                  <p:cNvPicPr preferRelativeResize="0">
                    <a:picLocks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441182" y="4361455"/>
                    <a:ext cx="540000" cy="540000"/>
                  </a:xfrm>
                  <a:prstGeom prst="ellipse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98" name="Straight Arrow Connector 97">
                    <a:extLst>
                      <a:ext uri="{FF2B5EF4-FFF2-40B4-BE49-F238E27FC236}">
                        <a16:creationId xmlns:a16="http://schemas.microsoft.com/office/drawing/2014/main" id="{C8FADBC7-E039-9C5F-DF2B-F5026D0BF451}"/>
                      </a:ext>
                    </a:extLst>
                  </p:cNvPr>
                  <p:cNvCxnSpPr>
                    <a:cxnSpLocks/>
                    <a:stCxn id="99" idx="1"/>
                    <a:endCxn id="97" idx="4"/>
                  </p:cNvCxnSpPr>
                  <p:nvPr/>
                </p:nvCxnSpPr>
                <p:spPr>
                  <a:xfrm flipH="1" flipV="1">
                    <a:off x="4711182" y="4901455"/>
                    <a:ext cx="502606" cy="513764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rgbClr val="4F8B9B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C62EA548-C6B3-8B1D-6432-9CE1A31F327B}"/>
                  </a:ext>
                </a:extLst>
              </p:cNvPr>
              <p:cNvGrpSpPr/>
              <p:nvPr/>
            </p:nvGrpSpPr>
            <p:grpSpPr>
              <a:xfrm>
                <a:off x="6502925" y="3973567"/>
                <a:ext cx="722197" cy="1493999"/>
                <a:chOff x="6625934" y="3980431"/>
                <a:chExt cx="722197" cy="1493999"/>
              </a:xfrm>
            </p:grpSpPr>
            <p:cxnSp>
              <p:nvCxnSpPr>
                <p:cNvPr id="93" name="Curved Connector 92">
                  <a:extLst>
                    <a:ext uri="{FF2B5EF4-FFF2-40B4-BE49-F238E27FC236}">
                      <a16:creationId xmlns:a16="http://schemas.microsoft.com/office/drawing/2014/main" id="{1914373F-0908-8326-F9B0-98A5075F0819}"/>
                    </a:ext>
                  </a:extLst>
                </p:cNvPr>
                <p:cNvCxnSpPr>
                  <a:cxnSpLocks/>
                  <a:stCxn id="99" idx="7"/>
                  <a:endCxn id="97" idx="6"/>
                </p:cNvCxnSpPr>
                <p:nvPr/>
              </p:nvCxnSpPr>
              <p:spPr>
                <a:xfrm rot="16200000" flipV="1">
                  <a:off x="6541274" y="4607184"/>
                  <a:ext cx="783764" cy="614444"/>
                </a:xfrm>
                <a:prstGeom prst="curvedConnector2">
                  <a:avLst/>
                </a:prstGeom>
                <a:noFill/>
                <a:ln w="19050" cap="flat" cmpd="sng" algn="ctr">
                  <a:solidFill>
                    <a:srgbClr val="FFC000"/>
                  </a:solidFill>
                  <a:prstDash val="dash"/>
                  <a:miter lim="800000"/>
                  <a:tailEnd type="triangle"/>
                </a:ln>
                <a:effectLst/>
              </p:spPr>
            </p:cxn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3103587-8A10-73BD-6745-FFFC8FB2CD72}"/>
                    </a:ext>
                  </a:extLst>
                </p:cNvPr>
                <p:cNvSpPr txBox="1"/>
                <p:nvPr/>
              </p:nvSpPr>
              <p:spPr>
                <a:xfrm rot="2896498">
                  <a:off x="6493409" y="4619709"/>
                  <a:ext cx="1493999" cy="215444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400" kern="1200" err="1">
                      <a:solidFill>
                        <a:srgbClr val="FFC000"/>
                      </a:solidFill>
                      <a:latin typeface="+mn-lt"/>
                      <a:ea typeface="+mn-ea"/>
                      <a:cs typeface="+mn-cs"/>
                    </a:rPr>
                    <a:t>isCitizenOf</a:t>
                  </a:r>
                  <a:r>
                    <a:rPr lang="en-US" sz="1400" kern="1200">
                      <a:solidFill>
                        <a:srgbClr val="FFC000"/>
                      </a:solidFill>
                      <a:latin typeface="+mn-lt"/>
                      <a:ea typeface="+mn-ea"/>
                      <a:cs typeface="+mn-cs"/>
                    </a:rPr>
                    <a:t> (100%)</a:t>
                  </a:r>
                  <a:endParaRPr lang="en-US" sz="1800" kern="120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8BD8A46A-2D4D-14CA-87F1-6536D021A560}"/>
                </a:ext>
              </a:extLst>
            </p:cNvPr>
            <p:cNvSpPr txBox="1"/>
            <p:nvPr/>
          </p:nvSpPr>
          <p:spPr>
            <a:xfrm>
              <a:off x="6463443" y="4492239"/>
              <a:ext cx="3141457" cy="3755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err="1">
                  <a:solidFill>
                    <a:srgbClr val="FFC000"/>
                  </a:solidFill>
                </a:rPr>
                <a:t>isCitizenOf</a:t>
              </a:r>
              <a:r>
                <a:rPr lang="en-US">
                  <a:solidFill>
                    <a:srgbClr val="FFC000"/>
                  </a:solidFill>
                </a:rPr>
                <a:t>(</a:t>
              </a:r>
              <a:r>
                <a:rPr lang="en-US" err="1">
                  <a:solidFill>
                    <a:schemeClr val="tx1"/>
                  </a:solidFill>
                </a:rPr>
                <a:t>donald_trump</a:t>
              </a:r>
              <a:r>
                <a:rPr lang="en-US">
                  <a:solidFill>
                    <a:schemeClr val="tx1"/>
                  </a:solidFill>
                </a:rPr>
                <a:t>, us</a:t>
              </a:r>
              <a:r>
                <a:rPr lang="en-US">
                  <a:solidFill>
                    <a:srgbClr val="FFC000"/>
                  </a:solidFill>
                </a:rPr>
                <a:t>):-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34EF5E8-D536-E09B-6B43-546D519E9CC8}"/>
                </a:ext>
              </a:extLst>
            </p:cNvPr>
            <p:cNvSpPr txBox="1"/>
            <p:nvPr/>
          </p:nvSpPr>
          <p:spPr>
            <a:xfrm>
              <a:off x="6697997" y="4787413"/>
              <a:ext cx="3153948" cy="3755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err="1">
                  <a:solidFill>
                    <a:srgbClr val="FFC000"/>
                  </a:solidFill>
                </a:rPr>
                <a:t>isPresidentOf</a:t>
              </a:r>
              <a:r>
                <a:rPr lang="en-US">
                  <a:solidFill>
                    <a:srgbClr val="FFC000"/>
                  </a:solidFill>
                </a:rPr>
                <a:t>(</a:t>
              </a:r>
              <a:r>
                <a:rPr lang="en-US" err="1">
                  <a:solidFill>
                    <a:schemeClr val="tx1"/>
                  </a:solidFill>
                </a:rPr>
                <a:t>donald_trump</a:t>
              </a:r>
              <a:r>
                <a:rPr lang="en-US">
                  <a:solidFill>
                    <a:schemeClr val="tx1"/>
                  </a:solidFill>
                </a:rPr>
                <a:t>, us</a:t>
              </a:r>
              <a:r>
                <a:rPr lang="en-US">
                  <a:solidFill>
                    <a:srgbClr val="FFC000"/>
                  </a:solidFill>
                </a:rPr>
                <a:t>).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A227111-586C-A2C4-251A-0B5944127378}"/>
                </a:ext>
              </a:extLst>
            </p:cNvPr>
            <p:cNvSpPr txBox="1"/>
            <p:nvPr/>
          </p:nvSpPr>
          <p:spPr>
            <a:xfrm rot="2762581">
              <a:off x="9657768" y="5388833"/>
              <a:ext cx="921727" cy="184666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 kern="1200" err="1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isPresidentOf</a:t>
              </a:r>
              <a:endPara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9" name="Right Arrow 88">
              <a:extLst>
                <a:ext uri="{FF2B5EF4-FFF2-40B4-BE49-F238E27FC236}">
                  <a16:creationId xmlns:a16="http://schemas.microsoft.com/office/drawing/2014/main" id="{D1F9F498-0266-952A-A779-BE08EE3820CA}"/>
                </a:ext>
              </a:extLst>
            </p:cNvPr>
            <p:cNvSpPr/>
            <p:nvPr/>
          </p:nvSpPr>
          <p:spPr>
            <a:xfrm>
              <a:off x="9343907" y="4743741"/>
              <a:ext cx="357205" cy="235921"/>
            </a:xfrm>
            <a:prstGeom prst="rightArrow">
              <a:avLst/>
            </a:prstGeom>
            <a:solidFill>
              <a:schemeClr val="accent5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27E4037-6930-F519-D9B2-D5D9DD608166}"/>
                </a:ext>
              </a:extLst>
            </p:cNvPr>
            <p:cNvSpPr txBox="1"/>
            <p:nvPr/>
          </p:nvSpPr>
          <p:spPr>
            <a:xfrm>
              <a:off x="6638355" y="5276179"/>
              <a:ext cx="3153948" cy="1333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Because there exists:</a:t>
              </a:r>
            </a:p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1) </a:t>
              </a:r>
              <a:r>
                <a:rPr lang="en-US" sz="1100" err="1">
                  <a:solidFill>
                    <a:schemeClr val="accent4">
                      <a:lumMod val="50000"/>
                    </a:schemeClr>
                  </a:solidFill>
                </a:rPr>
                <a:t>isPresidentOf</a:t>
              </a: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(</a:t>
              </a:r>
              <a:r>
                <a:rPr lang="en-US" sz="1100" err="1">
                  <a:solidFill>
                    <a:schemeClr val="accent4">
                      <a:lumMod val="50000"/>
                    </a:schemeClr>
                  </a:solidFill>
                </a:rPr>
                <a:t>donald_trump</a:t>
              </a: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, us).</a:t>
              </a:r>
            </a:p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2) </a:t>
              </a:r>
              <a:r>
                <a:rPr lang="en-US" sz="1100" err="1">
                  <a:solidFill>
                    <a:schemeClr val="accent4">
                      <a:lumMod val="50000"/>
                    </a:schemeClr>
                  </a:solidFill>
                </a:rPr>
                <a:t>isCitizenOf</a:t>
              </a: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(x ,y):-</a:t>
              </a:r>
            </a:p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    </a:t>
              </a:r>
              <a:r>
                <a:rPr lang="en-US" sz="1100" err="1">
                  <a:solidFill>
                    <a:schemeClr val="accent4">
                      <a:lumMod val="50000"/>
                    </a:schemeClr>
                  </a:solidFill>
                </a:rPr>
                <a:t>isPresidentOf</a:t>
              </a: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(x, y).</a:t>
              </a:r>
            </a:p>
            <a:p>
              <a:pPr>
                <a:lnSpc>
                  <a:spcPct val="150000"/>
                </a:lnSpc>
              </a:pPr>
              <a:endParaRPr lang="en-US" sz="11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C21A61C-E587-D1F8-F022-2051FC727173}"/>
              </a:ext>
            </a:extLst>
          </p:cNvPr>
          <p:cNvGrpSpPr/>
          <p:nvPr/>
        </p:nvGrpSpPr>
        <p:grpSpPr>
          <a:xfrm>
            <a:off x="620774" y="4331469"/>
            <a:ext cx="5082826" cy="2104785"/>
            <a:chOff x="620774" y="4331469"/>
            <a:chExt cx="5082826" cy="2104785"/>
          </a:xfrm>
        </p:grpSpPr>
        <p:sp>
          <p:nvSpPr>
            <p:cNvPr id="102" name="Rectangle 3">
              <a:extLst>
                <a:ext uri="{FF2B5EF4-FFF2-40B4-BE49-F238E27FC236}">
                  <a16:creationId xmlns:a16="http://schemas.microsoft.com/office/drawing/2014/main" id="{BC3AF798-D446-87AA-3D0D-830222F479A5}"/>
                </a:ext>
              </a:extLst>
            </p:cNvPr>
            <p:cNvSpPr/>
            <p:nvPr/>
          </p:nvSpPr>
          <p:spPr>
            <a:xfrm>
              <a:off x="620774" y="4331469"/>
              <a:ext cx="5082826" cy="2098451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28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GB" sz="1400">
                <a:solidFill>
                  <a:schemeClr val="bg1"/>
                </a:solidFill>
              </a:endParaRPr>
            </a:p>
          </p:txBody>
        </p:sp>
        <p:sp>
          <p:nvSpPr>
            <p:cNvPr id="103" name="Cube 102">
              <a:extLst>
                <a:ext uri="{FF2B5EF4-FFF2-40B4-BE49-F238E27FC236}">
                  <a16:creationId xmlns:a16="http://schemas.microsoft.com/office/drawing/2014/main" id="{F560BDB8-8C9B-7D8E-12B8-81736AAAD740}"/>
                </a:ext>
              </a:extLst>
            </p:cNvPr>
            <p:cNvSpPr/>
            <p:nvPr/>
          </p:nvSpPr>
          <p:spPr>
            <a:xfrm>
              <a:off x="2367796" y="4990609"/>
              <a:ext cx="1428471" cy="1051386"/>
            </a:xfrm>
            <a:prstGeom prst="cub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US">
                <a:solidFill>
                  <a:schemeClr val="tx1"/>
                </a:solidFill>
              </a:endParaRPr>
            </a:p>
            <a:p>
              <a:pPr algn="l"/>
              <a:r>
                <a:rPr lang="en-US" sz="1200">
                  <a:solidFill>
                    <a:schemeClr val="tx1"/>
                  </a:solidFill>
                </a:rPr>
                <a:t>    Black Box</a:t>
              </a:r>
            </a:p>
          </p:txBody>
        </p:sp>
        <p:cxnSp>
          <p:nvCxnSpPr>
            <p:cNvPr id="104" name="Curved Connector 103">
              <a:extLst>
                <a:ext uri="{FF2B5EF4-FFF2-40B4-BE49-F238E27FC236}">
                  <a16:creationId xmlns:a16="http://schemas.microsoft.com/office/drawing/2014/main" id="{4CECA84C-8ED8-977E-24BF-0AAD11415FF9}"/>
                </a:ext>
              </a:extLst>
            </p:cNvPr>
            <p:cNvCxnSpPr>
              <a:cxnSpLocks/>
              <a:stCxn id="103" idx="0"/>
              <a:endCxn id="103" idx="5"/>
            </p:cNvCxnSpPr>
            <p:nvPr/>
          </p:nvCxnSpPr>
          <p:spPr>
            <a:xfrm rot="16200000" flipH="1">
              <a:off x="3307726" y="4896338"/>
              <a:ext cx="394270" cy="582812"/>
            </a:xfrm>
            <a:prstGeom prst="curvedConnector4">
              <a:avLst>
                <a:gd name="adj1" fmla="val -57981"/>
                <a:gd name="adj2" fmla="val 139224"/>
              </a:avLst>
            </a:prstGeom>
            <a:noFill/>
            <a:ln w="19050" cap="flat" cmpd="sng" algn="ctr">
              <a:solidFill>
                <a:schemeClr val="accent2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515D24AD-7825-266B-7091-233DBD398345}"/>
                </a:ext>
              </a:extLst>
            </p:cNvPr>
            <p:cNvGrpSpPr/>
            <p:nvPr/>
          </p:nvGrpSpPr>
          <p:grpSpPr>
            <a:xfrm>
              <a:off x="1869281" y="6056544"/>
              <a:ext cx="2604748" cy="379710"/>
              <a:chOff x="1829596" y="6243939"/>
              <a:chExt cx="2604748" cy="379710"/>
            </a:xfrm>
          </p:grpSpPr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1629CB7F-9C7D-0963-9A1E-755989C76A1B}"/>
                  </a:ext>
                </a:extLst>
              </p:cNvPr>
              <p:cNvSpPr txBox="1"/>
              <p:nvPr/>
            </p:nvSpPr>
            <p:spPr>
              <a:xfrm>
                <a:off x="2090164" y="6243939"/>
                <a:ext cx="1570943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kern="1200">
                    <a:solidFill>
                      <a:srgbClr val="8BB86D"/>
                    </a:solidFill>
                    <a:latin typeface="+mn-lt"/>
                    <a:ea typeface="+mn-ea"/>
                    <a:cs typeface="+mn-cs"/>
                  </a:rPr>
                  <a:t>“black box problem”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133091E2-FA52-E503-9EA4-409DA9F294DC}"/>
                  </a:ext>
                </a:extLst>
              </p:cNvPr>
              <p:cNvSpPr txBox="1"/>
              <p:nvPr/>
            </p:nvSpPr>
            <p:spPr>
              <a:xfrm>
                <a:off x="1829596" y="6454372"/>
                <a:ext cx="2604748" cy="16927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100">
                    <a:solidFill>
                      <a:schemeClr val="bg1">
                        <a:lumMod val="65000"/>
                      </a:schemeClr>
                    </a:solidFill>
                  </a:rPr>
                  <a:t>Internal behavior of the model is unknown</a:t>
                </a:r>
                <a:endParaRPr lang="en-US"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BF685622-E92E-6672-DDAB-BCFCE2C08A16}"/>
                </a:ext>
              </a:extLst>
            </p:cNvPr>
            <p:cNvSpPr txBox="1"/>
            <p:nvPr/>
          </p:nvSpPr>
          <p:spPr>
            <a:xfrm>
              <a:off x="2817248" y="4505004"/>
              <a:ext cx="2526333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rPr>
                <a:t>Find fitting (</a:t>
              </a:r>
              <a:r>
                <a:rPr lang="en-US" sz="1400">
                  <a:solidFill>
                    <a:schemeClr val="tx1"/>
                  </a:solidFill>
                </a:rPr>
                <a:t>w1</a:t>
              </a:r>
              <a:r>
                <a:rPr lang="en-US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,w2</a:t>
              </a:r>
              <a:r>
                <a:rPr lang="en-US"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rPr>
                <a:t>,…), </a:t>
              </a:r>
              <a:r>
                <a:rPr lang="en-US" sz="1400">
                  <a:solidFill>
                    <a:schemeClr val="bg1">
                      <a:lumMod val="65000"/>
                    </a:schemeClr>
                  </a:solidFill>
                </a:rPr>
                <a:t>correlate</a:t>
              </a:r>
              <a:endParaRPr lang="en-US"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1117B7EE-B5B8-E1E4-87A6-8A9F5AA33DB0}"/>
                </a:ext>
              </a:extLst>
            </p:cNvPr>
            <p:cNvGrpSpPr/>
            <p:nvPr/>
          </p:nvGrpSpPr>
          <p:grpSpPr>
            <a:xfrm>
              <a:off x="728143" y="4886703"/>
              <a:ext cx="1260973" cy="1031214"/>
              <a:chOff x="432213" y="4889942"/>
              <a:chExt cx="1260973" cy="1031214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3DFCD54C-B8BD-CB85-410B-DB1935EB6BE1}"/>
                  </a:ext>
                </a:extLst>
              </p:cNvPr>
              <p:cNvGrpSpPr/>
              <p:nvPr/>
            </p:nvGrpSpPr>
            <p:grpSpPr>
              <a:xfrm>
                <a:off x="432213" y="5030081"/>
                <a:ext cx="1260973" cy="891075"/>
                <a:chOff x="3170183" y="4800427"/>
                <a:chExt cx="1517311" cy="1133382"/>
              </a:xfrm>
            </p:grpSpPr>
            <p:pic>
              <p:nvPicPr>
                <p:cNvPr id="116" name="Picture 2" descr="United States - Wikipedia">
                  <a:extLst>
                    <a:ext uri="{FF2B5EF4-FFF2-40B4-BE49-F238E27FC236}">
                      <a16:creationId xmlns:a16="http://schemas.microsoft.com/office/drawing/2014/main" id="{3C9E8373-F1FC-A49A-2939-BCE4826FAD6A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37720" y="4800427"/>
                  <a:ext cx="649774" cy="686841"/>
                </a:xfrm>
                <a:prstGeom prst="ellipse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18" name="Picture 4" descr="Joe Biden – Wikipedia">
                  <a:extLst>
                    <a:ext uri="{FF2B5EF4-FFF2-40B4-BE49-F238E27FC236}">
                      <a16:creationId xmlns:a16="http://schemas.microsoft.com/office/drawing/2014/main" id="{87EAD876-453A-6671-A56B-5DFAEE5782AB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70183" y="5246968"/>
                  <a:ext cx="649774" cy="686841"/>
                </a:xfrm>
                <a:prstGeom prst="ellipse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cxnSp>
            <p:nvCxnSpPr>
              <p:cNvPr id="114" name="Curved Connector 113">
                <a:extLst>
                  <a:ext uri="{FF2B5EF4-FFF2-40B4-BE49-F238E27FC236}">
                    <a16:creationId xmlns:a16="http://schemas.microsoft.com/office/drawing/2014/main" id="{BED6B61D-9A03-1496-187A-D65CCBAE6D9E}"/>
                  </a:ext>
                </a:extLst>
              </p:cNvPr>
              <p:cNvCxnSpPr>
                <a:cxnSpLocks/>
                <a:stCxn id="118" idx="0"/>
                <a:endCxn id="116" idx="1"/>
              </p:cNvCxnSpPr>
              <p:nvPr/>
            </p:nvCxnSpPr>
            <p:spPr>
              <a:xfrm rot="5400000" flipH="1" flipV="1">
                <a:off x="831242" y="4980130"/>
                <a:ext cx="271994" cy="530053"/>
              </a:xfrm>
              <a:prstGeom prst="curvedConnector3">
                <a:avLst>
                  <a:gd name="adj1" fmla="val 107199"/>
                </a:avLst>
              </a:prstGeom>
              <a:ln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92F08FC2-6C99-AB2B-C924-38B4FDA28C1E}"/>
                  </a:ext>
                </a:extLst>
              </p:cNvPr>
              <p:cNvSpPr txBox="1"/>
              <p:nvPr/>
            </p:nvSpPr>
            <p:spPr>
              <a:xfrm rot="19712089">
                <a:off x="462534" y="4889942"/>
                <a:ext cx="742191" cy="18466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200" kern="120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isCitizenOf</a:t>
                </a:r>
                <a:endParaRPr lang="en-US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6C0740B6-776D-6C38-F7A4-715F5A9C4EB5}"/>
                </a:ext>
              </a:extLst>
            </p:cNvPr>
            <p:cNvGrpSpPr/>
            <p:nvPr/>
          </p:nvGrpSpPr>
          <p:grpSpPr>
            <a:xfrm>
              <a:off x="3825903" y="5619346"/>
              <a:ext cx="1568197" cy="475564"/>
              <a:chOff x="4251047" y="5752670"/>
              <a:chExt cx="1568197" cy="379939"/>
            </a:xfrm>
          </p:grpSpPr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D35BE773-37B0-B991-73F4-C7E4A5FF6012}"/>
                  </a:ext>
                </a:extLst>
              </p:cNvPr>
              <p:cNvSpPr txBox="1"/>
              <p:nvPr/>
            </p:nvSpPr>
            <p:spPr>
              <a:xfrm>
                <a:off x="4279316" y="5788363"/>
                <a:ext cx="1539928" cy="34424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400">
                    <a:solidFill>
                      <a:srgbClr val="8BB86D"/>
                    </a:solidFill>
                  </a:rPr>
                  <a:t>Logically, I don’t know why</a:t>
                </a:r>
                <a:endParaRPr lang="en-US" sz="1400" kern="1200">
                  <a:solidFill>
                    <a:srgbClr val="8BB86D"/>
                  </a:solidFill>
                </a:endParaRPr>
              </a:p>
            </p:txBody>
          </p: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1D324EF8-9C6B-6750-2D8B-AB78794E08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51047" y="5752670"/>
                <a:ext cx="492772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accent2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C412D18E-6771-F2A4-AC81-1A14996C3E4A}"/>
                </a:ext>
              </a:extLst>
            </p:cNvPr>
            <p:cNvSpPr txBox="1"/>
            <p:nvPr/>
          </p:nvSpPr>
          <p:spPr>
            <a:xfrm>
              <a:off x="822211" y="6197321"/>
              <a:ext cx="657231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>
                  <a:solidFill>
                    <a:schemeClr val="bg1">
                      <a:lumMod val="75000"/>
                    </a:schemeClr>
                  </a:solidFill>
                </a:rPr>
                <a:t>m</a:t>
              </a:r>
              <a:r>
                <a:rPr lang="en-US" sz="1200" kern="120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ore </a:t>
              </a:r>
              <a:r>
                <a:rPr lang="en-US" sz="1400" kern="120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data</a:t>
              </a:r>
              <a:endParaRPr lang="en-US" sz="1200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10" name="Picture 2" descr="Matrices in machine learning. If I had to learn ML for the starting I… | by  Bibhuti Baibhav Borah | Medium">
              <a:extLst>
                <a:ext uri="{FF2B5EF4-FFF2-40B4-BE49-F238E27FC236}">
                  <a16:creationId xmlns:a16="http://schemas.microsoft.com/office/drawing/2014/main" id="{A2E75129-8A29-FDE5-8948-7B8D81885AB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794" t="38581" r="38562" b="15004"/>
            <a:stretch/>
          </p:blipFill>
          <p:spPr bwMode="auto">
            <a:xfrm>
              <a:off x="1531142" y="5566839"/>
              <a:ext cx="497514" cy="4913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2" name="Picture 121">
            <a:extLst>
              <a:ext uri="{FF2B5EF4-FFF2-40B4-BE49-F238E27FC236}">
                <a16:creationId xmlns:a16="http://schemas.microsoft.com/office/drawing/2014/main" id="{551E2414-1435-46F6-58F0-2E31F5BD1586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" b="596"/>
          <a:stretch/>
        </p:blipFill>
        <p:spPr>
          <a:xfrm>
            <a:off x="4949224" y="5859487"/>
            <a:ext cx="540000" cy="540000"/>
          </a:xfrm>
          <a:prstGeom prst="ellipse">
            <a:avLst/>
          </a:prstGeom>
        </p:spPr>
      </p:pic>
      <p:grpSp>
        <p:nvGrpSpPr>
          <p:cNvPr id="123" name="Group 122">
            <a:extLst>
              <a:ext uri="{FF2B5EF4-FFF2-40B4-BE49-F238E27FC236}">
                <a16:creationId xmlns:a16="http://schemas.microsoft.com/office/drawing/2014/main" id="{A2BDDE20-8F3E-457A-36B4-6AF55F73D048}"/>
              </a:ext>
            </a:extLst>
          </p:cNvPr>
          <p:cNvGrpSpPr/>
          <p:nvPr/>
        </p:nvGrpSpPr>
        <p:grpSpPr>
          <a:xfrm>
            <a:off x="4255700" y="4662404"/>
            <a:ext cx="1262197" cy="1394613"/>
            <a:chOff x="4255700" y="4662404"/>
            <a:chExt cx="1262197" cy="1394613"/>
          </a:xfrm>
        </p:grpSpPr>
        <p:pic>
          <p:nvPicPr>
            <p:cNvPr id="124" name="Picture 2" descr="United States - Wikipedia">
              <a:extLst>
                <a:ext uri="{FF2B5EF4-FFF2-40B4-BE49-F238E27FC236}">
                  <a16:creationId xmlns:a16="http://schemas.microsoft.com/office/drawing/2014/main" id="{027B9C13-E78F-87D3-A7EF-C04D86DBE2C8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5700" y="4884804"/>
              <a:ext cx="540000" cy="5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5" name="Curved Connector 124">
              <a:extLst>
                <a:ext uri="{FF2B5EF4-FFF2-40B4-BE49-F238E27FC236}">
                  <a16:creationId xmlns:a16="http://schemas.microsoft.com/office/drawing/2014/main" id="{88E2436F-DA42-1A8A-A1CC-8C43168FDBBB}"/>
                </a:ext>
              </a:extLst>
            </p:cNvPr>
            <p:cNvCxnSpPr>
              <a:cxnSpLocks/>
              <a:stCxn id="122" idx="7"/>
              <a:endCxn id="124" idx="6"/>
            </p:cNvCxnSpPr>
            <p:nvPr/>
          </p:nvCxnSpPr>
          <p:spPr>
            <a:xfrm rot="16200000" flipV="1">
              <a:off x="4711040" y="5239464"/>
              <a:ext cx="783764" cy="614444"/>
            </a:xfrm>
            <a:prstGeom prst="curvedConnector2">
              <a:avLst/>
            </a:prstGeom>
            <a:noFill/>
            <a:ln w="19050" cap="flat" cmpd="sng" algn="ctr">
              <a:solidFill>
                <a:srgbClr val="FFC000"/>
              </a:solidFill>
              <a:prstDash val="dash"/>
              <a:miter lim="800000"/>
              <a:tailEnd type="triangle"/>
            </a:ln>
            <a:effectLst/>
          </p:spPr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23E89606-1127-805D-630D-3F8C8E4C96F7}"/>
                </a:ext>
              </a:extLst>
            </p:cNvPr>
            <p:cNvSpPr txBox="1"/>
            <p:nvPr/>
          </p:nvSpPr>
          <p:spPr>
            <a:xfrm rot="2896498">
              <a:off x="4712868" y="5251989"/>
              <a:ext cx="1394613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400" kern="1200" err="1">
                  <a:solidFill>
                    <a:srgbClr val="FFC000"/>
                  </a:solidFill>
                  <a:latin typeface="+mn-lt"/>
                  <a:ea typeface="+mn-ea"/>
                  <a:cs typeface="+mn-cs"/>
                </a:rPr>
                <a:t>isCitizenOf</a:t>
              </a:r>
              <a:r>
                <a:rPr lang="en-US" sz="1400" kern="1200">
                  <a:solidFill>
                    <a:srgbClr val="FFC000"/>
                  </a:solidFill>
                  <a:latin typeface="+mn-lt"/>
                  <a:ea typeface="+mn-ea"/>
                  <a:cs typeface="+mn-cs"/>
                </a:rPr>
                <a:t> (75%)</a:t>
              </a:r>
              <a:endParaRPr lang="en-US" sz="1800" kern="1200">
                <a:solidFill>
                  <a:srgbClr val="FFC000"/>
                </a:solidFill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DA544D2E-313B-02FF-114E-EA82D32FDF5C}"/>
              </a:ext>
            </a:extLst>
          </p:cNvPr>
          <p:cNvCxnSpPr>
            <a:cxnSpLocks/>
          </p:cNvCxnSpPr>
          <p:nvPr/>
        </p:nvCxnSpPr>
        <p:spPr>
          <a:xfrm>
            <a:off x="2073368" y="5625762"/>
            <a:ext cx="305552" cy="0"/>
          </a:xfrm>
          <a:prstGeom prst="straightConnector1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7A4D10C3-D969-5AB2-4428-2A35E3C87A7B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32" name="Google Shape;83;p1">
            <a:extLst>
              <a:ext uri="{FF2B5EF4-FFF2-40B4-BE49-F238E27FC236}">
                <a16:creationId xmlns:a16="http://schemas.microsoft.com/office/drawing/2014/main" id="{3D67ED82-B6F9-7062-213C-8D83D4C43821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6759A29-3C05-9B09-561C-AA5C4EDA8A74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9460BD8-9BDA-2A61-08EE-5EF8D698D6C0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1226460-2E43-B4C4-48BA-52834D76DA2C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590293F-8B81-7DD2-2124-5C50023C924D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4864F08-36B7-033C-0B6F-DA87B5C936B7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8680D34-E29F-9550-ACCD-21EA37DFD3D8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DC940EC-ECFF-3ADC-071C-926F22002EEC}"/>
              </a:ext>
            </a:extLst>
          </p:cNvPr>
          <p:cNvSpPr txBox="1"/>
          <p:nvPr/>
        </p:nvSpPr>
        <p:spPr>
          <a:xfrm>
            <a:off x="2732689" y="1364348"/>
            <a:ext cx="21119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>
                    <a:lumMod val="50000"/>
                  </a:schemeClr>
                </a:solidFill>
              </a:rPr>
              <a:t>Pattern recognition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B5A3D1-2D49-CEC7-C208-1D5CB9FE17C9}"/>
              </a:ext>
            </a:extLst>
          </p:cNvPr>
          <p:cNvSpPr txBox="1"/>
          <p:nvPr/>
        </p:nvSpPr>
        <p:spPr>
          <a:xfrm>
            <a:off x="8145949" y="1369915"/>
            <a:ext cx="21119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>
                    <a:lumMod val="50000"/>
                  </a:schemeClr>
                </a:solidFill>
              </a:rPr>
              <a:t>Logical deduction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1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1FDAF9-A5D5-114B-B1CB-62B037959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59A4AC-5506-55AD-9535-D3727AF671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19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DCFF3F-6535-9DA4-A949-E09B85085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Problem (3/4) – ML is not deterministic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742BFEE-C2FF-BAF5-6BA8-14FE97C243F9}"/>
              </a:ext>
            </a:extLst>
          </p:cNvPr>
          <p:cNvSpPr/>
          <p:nvPr/>
        </p:nvSpPr>
        <p:spPr>
          <a:xfrm>
            <a:off x="6131173" y="1686188"/>
            <a:ext cx="5755912" cy="1742812"/>
          </a:xfrm>
          <a:prstGeom prst="rect">
            <a:avLst/>
          </a:prstGeom>
          <a:solidFill>
            <a:schemeClr val="bg2">
              <a:lumMod val="60000"/>
              <a:lumOff val="40000"/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D1FCFA7E-B5FD-D223-4CA2-60EE97DF1344}"/>
              </a:ext>
            </a:extLst>
          </p:cNvPr>
          <p:cNvSpPr/>
          <p:nvPr/>
        </p:nvSpPr>
        <p:spPr>
          <a:xfrm>
            <a:off x="620774" y="1686188"/>
            <a:ext cx="5417869" cy="1742812"/>
          </a:xfrm>
          <a:prstGeom prst="rect">
            <a:avLst/>
          </a:prstGeom>
          <a:solidFill>
            <a:schemeClr val="bg2">
              <a:lumMod val="60000"/>
              <a:lumOff val="40000"/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E4FFC34-70EC-4BDE-1D96-0CF74F419FF6}"/>
              </a:ext>
            </a:extLst>
          </p:cNvPr>
          <p:cNvGrpSpPr/>
          <p:nvPr/>
        </p:nvGrpSpPr>
        <p:grpSpPr>
          <a:xfrm>
            <a:off x="6518270" y="1846268"/>
            <a:ext cx="4865635" cy="1422652"/>
            <a:chOff x="-258872" y="2048325"/>
            <a:chExt cx="4865635" cy="142265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EC600F-E954-47A1-5AC0-4D4D97E3EA04}"/>
                </a:ext>
              </a:extLst>
            </p:cNvPr>
            <p:cNvSpPr>
              <a:spLocks/>
            </p:cNvSpPr>
            <p:nvPr/>
          </p:nvSpPr>
          <p:spPr>
            <a:xfrm>
              <a:off x="-258872" y="2930977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9" name="Terminator 8">
              <a:extLst>
                <a:ext uri="{FF2B5EF4-FFF2-40B4-BE49-F238E27FC236}">
                  <a16:creationId xmlns:a16="http://schemas.microsoft.com/office/drawing/2014/main" id="{4052EDE8-F37A-4C2E-3A49-7A83B63A1F95}"/>
                </a:ext>
              </a:extLst>
            </p:cNvPr>
            <p:cNvSpPr/>
            <p:nvPr/>
          </p:nvSpPr>
          <p:spPr>
            <a:xfrm>
              <a:off x="1643541" y="2916346"/>
              <a:ext cx="1080000" cy="540000"/>
            </a:xfrm>
            <a:prstGeom prst="flowChartTerminator">
              <a:avLst/>
            </a:prstGeom>
            <a:solidFill>
              <a:srgbClr val="D2A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deduce</a:t>
              </a:r>
            </a:p>
          </p:txBody>
        </p:sp>
        <p:sp>
          <p:nvSpPr>
            <p:cNvPr id="10" name="Hexagon 9">
              <a:extLst>
                <a:ext uri="{FF2B5EF4-FFF2-40B4-BE49-F238E27FC236}">
                  <a16:creationId xmlns:a16="http://schemas.microsoft.com/office/drawing/2014/main" id="{8B79D950-63DA-49DE-F233-9C94F028F524}"/>
                </a:ext>
              </a:extLst>
            </p:cNvPr>
            <p:cNvSpPr/>
            <p:nvPr/>
          </p:nvSpPr>
          <p:spPr>
            <a:xfrm>
              <a:off x="1504848" y="2048325"/>
              <a:ext cx="1260000" cy="540000"/>
            </a:xfrm>
            <a:prstGeom prst="hexagon">
              <a:avLst/>
            </a:prstGeom>
            <a:solidFill>
              <a:srgbClr val="FDF1BC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models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CA89972-C29C-EFF1-B9B5-F879A65D18F1}"/>
                </a:ext>
              </a:extLst>
            </p:cNvPr>
            <p:cNvSpPr/>
            <p:nvPr/>
          </p:nvSpPr>
          <p:spPr>
            <a:xfrm>
              <a:off x="3886763" y="2923661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80605DF-1D2E-3C92-E914-CFF325A2F6DB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461128" y="3186346"/>
              <a:ext cx="1182413" cy="1463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C1D4764C-4CD4-5DFC-AD0E-F2C8C77A5445}"/>
                </a:ext>
              </a:extLst>
            </p:cNvPr>
            <p:cNvCxnSpPr>
              <a:cxnSpLocks/>
              <a:stCxn id="9" idx="3"/>
              <a:endCxn id="11" idx="1"/>
            </p:cNvCxnSpPr>
            <p:nvPr/>
          </p:nvCxnSpPr>
          <p:spPr>
            <a:xfrm>
              <a:off x="2723541" y="3186346"/>
              <a:ext cx="1163222" cy="731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8215377-5E9F-EE9C-C8E8-7264B01026B8}"/>
                </a:ext>
              </a:extLst>
            </p:cNvPr>
            <p:cNvCxnSpPr>
              <a:cxnSpLocks/>
              <a:endCxn id="9" idx="0"/>
            </p:cNvCxnSpPr>
            <p:nvPr/>
          </p:nvCxnSpPr>
          <p:spPr>
            <a:xfrm>
              <a:off x="2183541" y="2588325"/>
              <a:ext cx="0" cy="3280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F6C8B65-05EB-A7BB-27DF-E7D159B96E71}"/>
              </a:ext>
            </a:extLst>
          </p:cNvPr>
          <p:cNvGrpSpPr/>
          <p:nvPr/>
        </p:nvGrpSpPr>
        <p:grpSpPr>
          <a:xfrm>
            <a:off x="834468" y="1826467"/>
            <a:ext cx="5039320" cy="1455679"/>
            <a:chOff x="2651617" y="1630080"/>
            <a:chExt cx="5039320" cy="145567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A5B8574-EC70-4EBE-1206-BAF97EBFA47F}"/>
                </a:ext>
              </a:extLst>
            </p:cNvPr>
            <p:cNvGrpSpPr/>
            <p:nvPr/>
          </p:nvGrpSpPr>
          <p:grpSpPr>
            <a:xfrm>
              <a:off x="2651617" y="1630080"/>
              <a:ext cx="3831901" cy="549057"/>
              <a:chOff x="2505621" y="4610399"/>
              <a:chExt cx="3831901" cy="549057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3E0FC4B-D4E9-6453-C1A4-CB937CD6CB0F}"/>
                  </a:ext>
                </a:extLst>
              </p:cNvPr>
              <p:cNvSpPr/>
              <p:nvPr/>
            </p:nvSpPr>
            <p:spPr>
              <a:xfrm>
                <a:off x="2505621" y="4610399"/>
                <a:ext cx="720000" cy="540000"/>
              </a:xfrm>
              <a:prstGeom prst="rect">
                <a:avLst/>
              </a:prstGeom>
              <a:solidFill>
                <a:schemeClr val="accent5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</a:p>
            </p:txBody>
          </p:sp>
          <p:sp>
            <p:nvSpPr>
              <p:cNvPr id="22" name="Terminator 21">
                <a:extLst>
                  <a:ext uri="{FF2B5EF4-FFF2-40B4-BE49-F238E27FC236}">
                    <a16:creationId xmlns:a16="http://schemas.microsoft.com/office/drawing/2014/main" id="{97E25CED-D579-1821-D960-543F1E48B80A}"/>
                  </a:ext>
                </a:extLst>
              </p:cNvPr>
              <p:cNvSpPr/>
              <p:nvPr/>
            </p:nvSpPr>
            <p:spPr>
              <a:xfrm>
                <a:off x="3678441" y="4614400"/>
                <a:ext cx="1080000" cy="540000"/>
              </a:xfrm>
              <a:prstGeom prst="flowChartTerminator">
                <a:avLst/>
              </a:prstGeom>
              <a:solidFill>
                <a:srgbClr val="8BB86D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</a:rPr>
                  <a:t>train</a:t>
                </a:r>
              </a:p>
            </p:txBody>
          </p:sp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id="{C2DDA018-3449-483E-47FE-095B424F918F}"/>
                  </a:ext>
                </a:extLst>
              </p:cNvPr>
              <p:cNvSpPr/>
              <p:nvPr/>
            </p:nvSpPr>
            <p:spPr>
              <a:xfrm>
                <a:off x="5077522" y="4619456"/>
                <a:ext cx="1260000" cy="540000"/>
              </a:xfrm>
              <a:prstGeom prst="hexagon">
                <a:avLst/>
              </a:prstGeom>
              <a:solidFill>
                <a:srgbClr val="FDF1BC"/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</a:rPr>
                  <a:t>models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EFB445B-834B-224F-8A61-5B18BAC3BB17}"/>
                  </a:ext>
                </a:extLst>
              </p:cNvPr>
              <p:cNvCxnSpPr>
                <a:cxnSpLocks/>
                <a:stCxn id="21" idx="3"/>
                <a:endCxn id="22" idx="1"/>
              </p:cNvCxnSpPr>
              <p:nvPr/>
            </p:nvCxnSpPr>
            <p:spPr>
              <a:xfrm>
                <a:off x="3225621" y="4880399"/>
                <a:ext cx="452820" cy="40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E2A679A1-E586-229B-A82A-6D24DC1C8C21}"/>
                  </a:ext>
                </a:extLst>
              </p:cNvPr>
              <p:cNvCxnSpPr>
                <a:cxnSpLocks/>
                <a:stCxn id="22" idx="3"/>
                <a:endCxn id="23" idx="3"/>
              </p:cNvCxnSpPr>
              <p:nvPr/>
            </p:nvCxnSpPr>
            <p:spPr>
              <a:xfrm>
                <a:off x="4758441" y="4884400"/>
                <a:ext cx="319081" cy="505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D3BBD3B-ED85-4E42-AB9D-E1D175CAA3AC}"/>
                </a:ext>
              </a:extLst>
            </p:cNvPr>
            <p:cNvSpPr/>
            <p:nvPr/>
          </p:nvSpPr>
          <p:spPr>
            <a:xfrm>
              <a:off x="2651617" y="2545759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92D490AB-E119-2F50-5665-53A831217657}"/>
                </a:ext>
              </a:extLst>
            </p:cNvPr>
            <p:cNvCxnSpPr>
              <a:cxnSpLocks/>
              <a:stCxn id="17" idx="3"/>
              <a:endCxn id="28" idx="1"/>
            </p:cNvCxnSpPr>
            <p:nvPr/>
          </p:nvCxnSpPr>
          <p:spPr>
            <a:xfrm flipV="1">
              <a:off x="3371617" y="2806550"/>
              <a:ext cx="2170426" cy="920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B372770-0DC3-C096-342B-B3DF5C91BF65}"/>
                </a:ext>
              </a:extLst>
            </p:cNvPr>
            <p:cNvSpPr/>
            <p:nvPr/>
          </p:nvSpPr>
          <p:spPr>
            <a:xfrm>
              <a:off x="6970937" y="2538537"/>
              <a:ext cx="720000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9B16FDF-7F86-3C94-DD5A-1F94393160EE}"/>
                </a:ext>
              </a:extLst>
            </p:cNvPr>
            <p:cNvCxnSpPr>
              <a:cxnSpLocks/>
              <a:stCxn id="28" idx="3"/>
              <a:endCxn id="19" idx="1"/>
            </p:cNvCxnSpPr>
            <p:nvPr/>
          </p:nvCxnSpPr>
          <p:spPr>
            <a:xfrm>
              <a:off x="6622043" y="2806550"/>
              <a:ext cx="348894" cy="198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836ADD72-F4FA-BD4B-D4B9-CE4AAED941FA}"/>
              </a:ext>
            </a:extLst>
          </p:cNvPr>
          <p:cNvSpPr/>
          <p:nvPr/>
        </p:nvSpPr>
        <p:spPr>
          <a:xfrm>
            <a:off x="620774" y="1321483"/>
            <a:ext cx="2111915" cy="369332"/>
          </a:xfrm>
          <a:prstGeom prst="rect">
            <a:avLst/>
          </a:prstGeom>
          <a:solidFill>
            <a:srgbClr val="8BB86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l"/>
            <a:r>
              <a:rPr lang="en-US" sz="1800">
                <a:solidFill>
                  <a:schemeClr val="bg1"/>
                </a:solidFill>
              </a:rPr>
              <a:t>Machine </a:t>
            </a:r>
            <a:r>
              <a:rPr lang="en-US" sz="1800" b="1">
                <a:solidFill>
                  <a:schemeClr val="bg1"/>
                </a:solidFill>
              </a:rPr>
              <a:t>Learning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0015F63-788D-5ACC-623A-3212A913B6CF}"/>
              </a:ext>
            </a:extLst>
          </p:cNvPr>
          <p:cNvSpPr/>
          <p:nvPr/>
        </p:nvSpPr>
        <p:spPr>
          <a:xfrm>
            <a:off x="6131173" y="1323721"/>
            <a:ext cx="2032892" cy="369332"/>
          </a:xfrm>
          <a:prstGeom prst="rect">
            <a:avLst/>
          </a:prstGeom>
          <a:solidFill>
            <a:srgbClr val="D2A00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l"/>
            <a:r>
              <a:rPr lang="en-US" sz="1800" b="1">
                <a:solidFill>
                  <a:schemeClr val="bg1"/>
                </a:solidFill>
              </a:rPr>
              <a:t>Reasoning(rule)</a:t>
            </a:r>
          </a:p>
        </p:txBody>
      </p:sp>
      <p:sp>
        <p:nvSpPr>
          <p:cNvPr id="28" name="Terminator 27">
            <a:extLst>
              <a:ext uri="{FF2B5EF4-FFF2-40B4-BE49-F238E27FC236}">
                <a16:creationId xmlns:a16="http://schemas.microsoft.com/office/drawing/2014/main" id="{48EE003A-431D-677F-8A26-CFEC0FA5B7E5}"/>
              </a:ext>
            </a:extLst>
          </p:cNvPr>
          <p:cNvSpPr/>
          <p:nvPr/>
        </p:nvSpPr>
        <p:spPr>
          <a:xfrm>
            <a:off x="3724894" y="2732937"/>
            <a:ext cx="1080000" cy="540000"/>
          </a:xfrm>
          <a:prstGeom prst="flowChartTerminator">
            <a:avLst/>
          </a:prstGeom>
          <a:solidFill>
            <a:srgbClr val="8BB86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>
                <a:solidFill>
                  <a:schemeClr val="tx1"/>
                </a:solidFill>
              </a:rPr>
              <a:t>predict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CA70ED5-0078-CBDA-14DB-EC415689DCBA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4264894" y="2363008"/>
            <a:ext cx="0" cy="3699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A3D9DCD-CA3E-4290-EEA3-A55D8E656B6F}"/>
              </a:ext>
            </a:extLst>
          </p:cNvPr>
          <p:cNvSpPr txBox="1"/>
          <p:nvPr/>
        </p:nvSpPr>
        <p:spPr>
          <a:xfrm>
            <a:off x="3041873" y="1354364"/>
            <a:ext cx="211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Pattern recognition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621A01-E025-C5A9-9531-DE12294921CE}"/>
              </a:ext>
            </a:extLst>
          </p:cNvPr>
          <p:cNvSpPr txBox="1"/>
          <p:nvPr/>
        </p:nvSpPr>
        <p:spPr>
          <a:xfrm>
            <a:off x="8256595" y="1329704"/>
            <a:ext cx="211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Logical deduction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AD5B5C9-ED20-9AA0-8985-7347905F5FE2}"/>
              </a:ext>
            </a:extLst>
          </p:cNvPr>
          <p:cNvCxnSpPr>
            <a:cxnSpLocks/>
          </p:cNvCxnSpPr>
          <p:nvPr/>
        </p:nvCxnSpPr>
        <p:spPr>
          <a:xfrm>
            <a:off x="2213061" y="3457767"/>
            <a:ext cx="0" cy="497826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5936366-77D7-8442-AA9B-7F5CC98C4F40}"/>
              </a:ext>
            </a:extLst>
          </p:cNvPr>
          <p:cNvCxnSpPr>
            <a:cxnSpLocks/>
          </p:cNvCxnSpPr>
          <p:nvPr/>
        </p:nvCxnSpPr>
        <p:spPr>
          <a:xfrm>
            <a:off x="10389839" y="3504347"/>
            <a:ext cx="0" cy="451246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C0D1351C-1CD0-A9F2-1CD3-CEB525B6EBEE}"/>
              </a:ext>
            </a:extLst>
          </p:cNvPr>
          <p:cNvSpPr txBox="1"/>
          <p:nvPr/>
        </p:nvSpPr>
        <p:spPr>
          <a:xfrm>
            <a:off x="8293964" y="358581"/>
            <a:ext cx="41545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200" b="1">
                <a:solidFill>
                  <a:schemeClr val="bg1">
                    <a:lumMod val="75000"/>
                  </a:schemeClr>
                </a:solidFill>
              </a:rPr>
              <a:t>What factors influenced this outcome?</a:t>
            </a:r>
            <a:endParaRPr lang="en-GB" sz="120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200" b="1">
                <a:solidFill>
                  <a:schemeClr val="bg1">
                    <a:lumMod val="75000"/>
                  </a:schemeClr>
                </a:solidFill>
              </a:rPr>
              <a:t>Can I trace the decision step-by-step?</a:t>
            </a:r>
            <a:endParaRPr lang="en-GB" sz="12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E4BDB2-99B5-FA5C-CC18-FE5AF27698E6}"/>
              </a:ext>
            </a:extLst>
          </p:cNvPr>
          <p:cNvSpPr txBox="1"/>
          <p:nvPr/>
        </p:nvSpPr>
        <p:spPr>
          <a:xfrm>
            <a:off x="5873788" y="3819380"/>
            <a:ext cx="49532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Why?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88EDD8F-D2EC-1C65-9FF7-E010C2E86591}"/>
              </a:ext>
            </a:extLst>
          </p:cNvPr>
          <p:cNvSpPr txBox="1"/>
          <p:nvPr/>
        </p:nvSpPr>
        <p:spPr>
          <a:xfrm>
            <a:off x="4873251" y="3616648"/>
            <a:ext cx="2609689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GB" sz="1200">
                <a:solidFill>
                  <a:schemeClr val="bg1">
                    <a:lumMod val="65000"/>
                  </a:schemeClr>
                </a:solidFill>
              </a:rPr>
              <a:t>Which country is Donald Trump a citizen of?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FB0C3-D7D7-E8A7-A1A0-A612C33DA421}"/>
              </a:ext>
            </a:extLst>
          </p:cNvPr>
          <p:cNvSpPr txBox="1"/>
          <p:nvPr/>
        </p:nvSpPr>
        <p:spPr>
          <a:xfrm>
            <a:off x="4320786" y="4008171"/>
            <a:ext cx="4013919" cy="24622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GB" sz="1600">
                <a:solidFill>
                  <a:schemeClr val="tx1"/>
                </a:solidFill>
              </a:rPr>
              <a:t>Which country is Donald Trump a citizen of?</a:t>
            </a:r>
            <a:endParaRPr lang="en-US" sz="1600" kern="1200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C787EC0-9CA6-FE4C-B582-83881E36D4CF}"/>
              </a:ext>
            </a:extLst>
          </p:cNvPr>
          <p:cNvGrpSpPr/>
          <p:nvPr/>
        </p:nvGrpSpPr>
        <p:grpSpPr>
          <a:xfrm>
            <a:off x="6379210" y="4307884"/>
            <a:ext cx="5275251" cy="2301737"/>
            <a:chOff x="6379210" y="4307884"/>
            <a:chExt cx="5275251" cy="2301737"/>
          </a:xfrm>
        </p:grpSpPr>
        <p:sp>
          <p:nvSpPr>
            <p:cNvPr id="36" name="Rectangle 3">
              <a:extLst>
                <a:ext uri="{FF2B5EF4-FFF2-40B4-BE49-F238E27FC236}">
                  <a16:creationId xmlns:a16="http://schemas.microsoft.com/office/drawing/2014/main" id="{F758063E-FBB0-16A2-4C4A-F99475789579}"/>
                </a:ext>
              </a:extLst>
            </p:cNvPr>
            <p:cNvSpPr/>
            <p:nvPr/>
          </p:nvSpPr>
          <p:spPr>
            <a:xfrm>
              <a:off x="6379210" y="4307884"/>
              <a:ext cx="5082826" cy="2168487"/>
            </a:xfrm>
            <a:prstGeom prst="rect">
              <a:avLst/>
            </a:prstGeom>
            <a:solidFill>
              <a:schemeClr val="tx2">
                <a:alpha val="28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GB" sz="1400">
                <a:solidFill>
                  <a:schemeClr val="bg1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E1D7019-E427-F94A-92D2-994B822E0A8C}"/>
                </a:ext>
              </a:extLst>
            </p:cNvPr>
            <p:cNvGrpSpPr/>
            <p:nvPr/>
          </p:nvGrpSpPr>
          <p:grpSpPr>
            <a:xfrm>
              <a:off x="9799307" y="4598079"/>
              <a:ext cx="1262195" cy="1514683"/>
              <a:chOff x="5962925" y="4245660"/>
              <a:chExt cx="1262195" cy="1514683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EFA828F0-06F6-FC0B-AB64-51047314A3FB}"/>
                  </a:ext>
                </a:extLst>
              </p:cNvPr>
              <p:cNvGrpSpPr/>
              <p:nvPr/>
            </p:nvGrpSpPr>
            <p:grpSpPr>
              <a:xfrm>
                <a:off x="5962925" y="4245660"/>
                <a:ext cx="1233524" cy="1514683"/>
                <a:chOff x="4441182" y="4361455"/>
                <a:chExt cx="1233524" cy="1514683"/>
              </a:xfrm>
            </p:grpSpPr>
            <p:pic>
              <p:nvPicPr>
                <p:cNvPr id="52" name="Picture 51">
                  <a:extLst>
                    <a:ext uri="{FF2B5EF4-FFF2-40B4-BE49-F238E27FC236}">
                      <a16:creationId xmlns:a16="http://schemas.microsoft.com/office/drawing/2014/main" id="{ECD5F082-4F08-51C5-DCD7-1ADDFB919A7A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96" b="596"/>
                <a:stretch/>
              </p:blipFill>
              <p:spPr>
                <a:xfrm>
                  <a:off x="5134706" y="5336138"/>
                  <a:ext cx="540000" cy="540000"/>
                </a:xfrm>
                <a:prstGeom prst="ellipse">
                  <a:avLst/>
                </a:prstGeom>
              </p:spPr>
            </p:pic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0E82C259-C472-5732-A219-40492CA84F16}"/>
                    </a:ext>
                  </a:extLst>
                </p:cNvPr>
                <p:cNvGrpSpPr/>
                <p:nvPr/>
              </p:nvGrpSpPr>
              <p:grpSpPr>
                <a:xfrm>
                  <a:off x="4441182" y="4361455"/>
                  <a:ext cx="772606" cy="1053764"/>
                  <a:chOff x="4441182" y="4361455"/>
                  <a:chExt cx="772606" cy="1053764"/>
                </a:xfrm>
              </p:grpSpPr>
              <p:pic>
                <p:nvPicPr>
                  <p:cNvPr id="50" name="Picture 2" descr="United States - Wikipedia">
                    <a:extLst>
                      <a:ext uri="{FF2B5EF4-FFF2-40B4-BE49-F238E27FC236}">
                        <a16:creationId xmlns:a16="http://schemas.microsoft.com/office/drawing/2014/main" id="{4AC1CB2E-4F35-1F5D-DDEA-07948335B99E}"/>
                      </a:ext>
                    </a:extLst>
                  </p:cNvPr>
                  <p:cNvPicPr preferRelativeResize="0">
                    <a:picLocks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441182" y="4361455"/>
                    <a:ext cx="540000" cy="540000"/>
                  </a:xfrm>
                  <a:prstGeom prst="ellipse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2CC428FF-CC14-47D3-D605-D495F474DF76}"/>
                      </a:ext>
                    </a:extLst>
                  </p:cNvPr>
                  <p:cNvCxnSpPr>
                    <a:cxnSpLocks/>
                    <a:stCxn id="52" idx="1"/>
                    <a:endCxn id="50" idx="4"/>
                  </p:cNvCxnSpPr>
                  <p:nvPr/>
                </p:nvCxnSpPr>
                <p:spPr>
                  <a:xfrm flipH="1" flipV="1">
                    <a:off x="4711182" y="4901455"/>
                    <a:ext cx="502606" cy="513764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rgbClr val="4F8B9B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4E8D1C7E-E0A5-0EE5-7E0F-22C57C05F3D9}"/>
                  </a:ext>
                </a:extLst>
              </p:cNvPr>
              <p:cNvGrpSpPr/>
              <p:nvPr/>
            </p:nvGrpSpPr>
            <p:grpSpPr>
              <a:xfrm>
                <a:off x="6502925" y="4286954"/>
                <a:ext cx="722195" cy="1012470"/>
                <a:chOff x="6625934" y="4293818"/>
                <a:chExt cx="722195" cy="1012470"/>
              </a:xfrm>
            </p:grpSpPr>
            <p:cxnSp>
              <p:nvCxnSpPr>
                <p:cNvPr id="46" name="Curved Connector 45">
                  <a:extLst>
                    <a:ext uri="{FF2B5EF4-FFF2-40B4-BE49-F238E27FC236}">
                      <a16:creationId xmlns:a16="http://schemas.microsoft.com/office/drawing/2014/main" id="{8B25C5F2-4636-7492-C6E7-572B805C05AD}"/>
                    </a:ext>
                  </a:extLst>
                </p:cNvPr>
                <p:cNvCxnSpPr>
                  <a:cxnSpLocks/>
                  <a:stCxn id="52" idx="7"/>
                  <a:endCxn id="50" idx="6"/>
                </p:cNvCxnSpPr>
                <p:nvPr/>
              </p:nvCxnSpPr>
              <p:spPr>
                <a:xfrm rot="16200000" flipV="1">
                  <a:off x="6541274" y="4607184"/>
                  <a:ext cx="783764" cy="614444"/>
                </a:xfrm>
                <a:prstGeom prst="curvedConnector2">
                  <a:avLst/>
                </a:prstGeom>
                <a:noFill/>
                <a:ln w="19050" cap="flat" cmpd="sng" algn="ctr">
                  <a:solidFill>
                    <a:srgbClr val="FFC000"/>
                  </a:solidFill>
                  <a:prstDash val="dash"/>
                  <a:miter lim="800000"/>
                  <a:tailEnd type="triangle"/>
                </a:ln>
                <a:effectLst/>
              </p:spPr>
            </p:cxn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1D77081-EA94-BEF2-6675-41622A203EA8}"/>
                    </a:ext>
                  </a:extLst>
                </p:cNvPr>
                <p:cNvSpPr txBox="1"/>
                <p:nvPr/>
              </p:nvSpPr>
              <p:spPr>
                <a:xfrm rot="2896498">
                  <a:off x="6806794" y="4619709"/>
                  <a:ext cx="867225" cy="215444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400" kern="1200" err="1">
                      <a:solidFill>
                        <a:srgbClr val="FFC000"/>
                      </a:solidFill>
                      <a:latin typeface="+mn-lt"/>
                      <a:ea typeface="+mn-ea"/>
                      <a:cs typeface="+mn-cs"/>
                    </a:rPr>
                    <a:t>isCitizenOf</a:t>
                  </a:r>
                  <a:endParaRPr lang="en-US" sz="1800" kern="120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2268DD1-6860-B583-807E-B50FE8A1CB19}"/>
                </a:ext>
              </a:extLst>
            </p:cNvPr>
            <p:cNvSpPr txBox="1"/>
            <p:nvPr/>
          </p:nvSpPr>
          <p:spPr>
            <a:xfrm>
              <a:off x="6463443" y="4492239"/>
              <a:ext cx="3141457" cy="3755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err="1">
                  <a:solidFill>
                    <a:srgbClr val="FFC000"/>
                  </a:solidFill>
                </a:rPr>
                <a:t>isCitizenOf</a:t>
              </a:r>
              <a:r>
                <a:rPr lang="en-US">
                  <a:solidFill>
                    <a:srgbClr val="FFC000"/>
                  </a:solidFill>
                </a:rPr>
                <a:t>(</a:t>
              </a:r>
              <a:r>
                <a:rPr lang="en-US" err="1">
                  <a:solidFill>
                    <a:schemeClr val="tx1"/>
                  </a:solidFill>
                </a:rPr>
                <a:t>donald_trump</a:t>
              </a:r>
              <a:r>
                <a:rPr lang="en-US">
                  <a:solidFill>
                    <a:schemeClr val="tx1"/>
                  </a:solidFill>
                </a:rPr>
                <a:t>, us</a:t>
              </a:r>
              <a:r>
                <a:rPr lang="en-US">
                  <a:solidFill>
                    <a:srgbClr val="FFC000"/>
                  </a:solidFill>
                </a:rPr>
                <a:t>):-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1FD5031-52CB-B4A7-DC83-106119ECB9D9}"/>
                </a:ext>
              </a:extLst>
            </p:cNvPr>
            <p:cNvSpPr txBox="1"/>
            <p:nvPr/>
          </p:nvSpPr>
          <p:spPr>
            <a:xfrm>
              <a:off x="10393349" y="4470052"/>
              <a:ext cx="126111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US (</a:t>
              </a:r>
              <a:r>
                <a:rPr lang="en-US" sz="1400">
                  <a:solidFill>
                    <a:schemeClr val="tx1"/>
                  </a:solidFill>
                </a:rPr>
                <a:t>100 </a:t>
              </a:r>
              <a:r>
                <a:rPr lang="en-US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%),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EE4FE9D-E9D6-1E9F-FFA3-384703ABA25B}"/>
                </a:ext>
              </a:extLst>
            </p:cNvPr>
            <p:cNvSpPr txBox="1"/>
            <p:nvPr/>
          </p:nvSpPr>
          <p:spPr>
            <a:xfrm>
              <a:off x="6697997" y="4787413"/>
              <a:ext cx="3153948" cy="3755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err="1">
                  <a:solidFill>
                    <a:srgbClr val="FFC000"/>
                  </a:solidFill>
                </a:rPr>
                <a:t>isPresidentOf</a:t>
              </a:r>
              <a:r>
                <a:rPr lang="en-US">
                  <a:solidFill>
                    <a:srgbClr val="FFC000"/>
                  </a:solidFill>
                </a:rPr>
                <a:t>(</a:t>
              </a:r>
              <a:r>
                <a:rPr lang="en-US" err="1">
                  <a:solidFill>
                    <a:schemeClr val="tx1"/>
                  </a:solidFill>
                </a:rPr>
                <a:t>donald_trump</a:t>
              </a:r>
              <a:r>
                <a:rPr lang="en-US">
                  <a:solidFill>
                    <a:schemeClr val="tx1"/>
                  </a:solidFill>
                </a:rPr>
                <a:t>, us</a:t>
              </a:r>
              <a:r>
                <a:rPr lang="en-US">
                  <a:solidFill>
                    <a:srgbClr val="FFC000"/>
                  </a:solidFill>
                </a:rPr>
                <a:t>).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D98BD2E-65F7-18C1-9573-45C6E556E735}"/>
                </a:ext>
              </a:extLst>
            </p:cNvPr>
            <p:cNvSpPr txBox="1"/>
            <p:nvPr/>
          </p:nvSpPr>
          <p:spPr>
            <a:xfrm rot="3002074">
              <a:off x="9657769" y="5422861"/>
              <a:ext cx="921727" cy="184666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200" kern="1200" err="1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isPresidentOf</a:t>
              </a:r>
              <a:endPara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Right Arrow 41">
              <a:extLst>
                <a:ext uri="{FF2B5EF4-FFF2-40B4-BE49-F238E27FC236}">
                  <a16:creationId xmlns:a16="http://schemas.microsoft.com/office/drawing/2014/main" id="{057ADC5F-71B6-C260-9D40-2540D93830DD}"/>
                </a:ext>
              </a:extLst>
            </p:cNvPr>
            <p:cNvSpPr/>
            <p:nvPr/>
          </p:nvSpPr>
          <p:spPr>
            <a:xfrm>
              <a:off x="9343907" y="4743741"/>
              <a:ext cx="357205" cy="235921"/>
            </a:xfrm>
            <a:prstGeom prst="rightArrow">
              <a:avLst/>
            </a:prstGeom>
            <a:solidFill>
              <a:schemeClr val="accent5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6E2442B-01C4-4D75-4EB9-3DEBEEC1229C}"/>
                </a:ext>
              </a:extLst>
            </p:cNvPr>
            <p:cNvSpPr txBox="1"/>
            <p:nvPr/>
          </p:nvSpPr>
          <p:spPr>
            <a:xfrm>
              <a:off x="6638355" y="5276179"/>
              <a:ext cx="3153948" cy="1333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Because there exists:</a:t>
              </a:r>
            </a:p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1) </a:t>
              </a:r>
              <a:r>
                <a:rPr lang="en-US" sz="1100" err="1">
                  <a:solidFill>
                    <a:schemeClr val="accent4">
                      <a:lumMod val="50000"/>
                    </a:schemeClr>
                  </a:solidFill>
                </a:rPr>
                <a:t>isPresidentOf</a:t>
              </a: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(</a:t>
              </a:r>
              <a:r>
                <a:rPr lang="en-US" sz="1100" err="1">
                  <a:solidFill>
                    <a:schemeClr val="accent4">
                      <a:lumMod val="50000"/>
                    </a:schemeClr>
                  </a:solidFill>
                </a:rPr>
                <a:t>donald_trump</a:t>
              </a: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, us).</a:t>
              </a:r>
            </a:p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I2) </a:t>
              </a:r>
              <a:r>
                <a:rPr lang="en-US" sz="1100" err="1">
                  <a:solidFill>
                    <a:schemeClr val="accent4">
                      <a:lumMod val="50000"/>
                    </a:schemeClr>
                  </a:solidFill>
                </a:rPr>
                <a:t>sCitizenOf</a:t>
              </a: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(x ,y):-</a:t>
              </a:r>
            </a:p>
            <a:p>
              <a:pPr>
                <a:lnSpc>
                  <a:spcPct val="150000"/>
                </a:lnSpc>
              </a:pPr>
              <a:r>
                <a:rPr lang="en-US" sz="1100" err="1">
                  <a:solidFill>
                    <a:schemeClr val="accent4">
                      <a:lumMod val="50000"/>
                    </a:schemeClr>
                  </a:solidFill>
                </a:rPr>
                <a:t>isPresidentOf</a:t>
              </a:r>
              <a:r>
                <a:rPr lang="en-US" sz="1100">
                  <a:solidFill>
                    <a:schemeClr val="accent4">
                      <a:lumMod val="50000"/>
                    </a:schemeClr>
                  </a:solidFill>
                </a:rPr>
                <a:t>(x, y).</a:t>
              </a:r>
            </a:p>
            <a:p>
              <a:pPr>
                <a:lnSpc>
                  <a:spcPct val="150000"/>
                </a:lnSpc>
              </a:pPr>
              <a:endParaRPr lang="en-US" sz="110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1423EEB-B2D3-3E35-4F6E-E105068DA71C}"/>
              </a:ext>
            </a:extLst>
          </p:cNvPr>
          <p:cNvGrpSpPr/>
          <p:nvPr/>
        </p:nvGrpSpPr>
        <p:grpSpPr>
          <a:xfrm>
            <a:off x="620774" y="4331469"/>
            <a:ext cx="5082826" cy="2265151"/>
            <a:chOff x="620774" y="4331469"/>
            <a:chExt cx="5082826" cy="2265151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135339B-0F0C-CCD9-0BFF-ED8E741A8698}"/>
                </a:ext>
              </a:extLst>
            </p:cNvPr>
            <p:cNvGrpSpPr/>
            <p:nvPr/>
          </p:nvGrpSpPr>
          <p:grpSpPr>
            <a:xfrm>
              <a:off x="620774" y="4331469"/>
              <a:ext cx="5082826" cy="2265151"/>
              <a:chOff x="620774" y="4331469"/>
              <a:chExt cx="5082826" cy="2265151"/>
            </a:xfrm>
          </p:grpSpPr>
          <p:sp>
            <p:nvSpPr>
              <p:cNvPr id="60" name="Rectangle 3">
                <a:extLst>
                  <a:ext uri="{FF2B5EF4-FFF2-40B4-BE49-F238E27FC236}">
                    <a16:creationId xmlns:a16="http://schemas.microsoft.com/office/drawing/2014/main" id="{684BF7B7-2BF0-59A3-7E48-F478B225145C}"/>
                  </a:ext>
                </a:extLst>
              </p:cNvPr>
              <p:cNvSpPr/>
              <p:nvPr/>
            </p:nvSpPr>
            <p:spPr>
              <a:xfrm>
                <a:off x="620774" y="4331469"/>
                <a:ext cx="5082826" cy="2265151"/>
              </a:xfrm>
              <a:prstGeom prst="rect">
                <a:avLst/>
              </a:prstGeom>
              <a:solidFill>
                <a:schemeClr val="tx2">
                  <a:alpha val="28000"/>
                </a:schemeClr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l"/>
                <a:endParaRPr lang="en-GB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Cube 60">
                <a:extLst>
                  <a:ext uri="{FF2B5EF4-FFF2-40B4-BE49-F238E27FC236}">
                    <a16:creationId xmlns:a16="http://schemas.microsoft.com/office/drawing/2014/main" id="{D24FF62B-F31F-4601-0F53-BD3AE215675C}"/>
                  </a:ext>
                </a:extLst>
              </p:cNvPr>
              <p:cNvSpPr/>
              <p:nvPr/>
            </p:nvSpPr>
            <p:spPr>
              <a:xfrm>
                <a:off x="2367796" y="4990609"/>
                <a:ext cx="1428471" cy="1051386"/>
              </a:xfrm>
              <a:prstGeom prst="cub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l"/>
                <a:endParaRPr lang="en-US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sz="1600">
                    <a:solidFill>
                      <a:schemeClr val="tx1"/>
                    </a:solidFill>
                  </a:rPr>
                  <a:t>    </a:t>
                </a:r>
                <a:r>
                  <a:rPr lang="en-US" sz="1200">
                    <a:solidFill>
                      <a:schemeClr val="tx1"/>
                    </a:solidFill>
                  </a:rPr>
                  <a:t>Black Box</a:t>
                </a:r>
                <a:endParaRPr lang="en-US" sz="16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2" name="Curved Connector 61">
                <a:extLst>
                  <a:ext uri="{FF2B5EF4-FFF2-40B4-BE49-F238E27FC236}">
                    <a16:creationId xmlns:a16="http://schemas.microsoft.com/office/drawing/2014/main" id="{B12A8927-5046-4969-E46E-EAEE474E416A}"/>
                  </a:ext>
                </a:extLst>
              </p:cNvPr>
              <p:cNvCxnSpPr>
                <a:cxnSpLocks/>
                <a:stCxn id="61" idx="0"/>
                <a:endCxn id="61" idx="5"/>
              </p:cNvCxnSpPr>
              <p:nvPr/>
            </p:nvCxnSpPr>
            <p:spPr>
              <a:xfrm rot="16200000" flipH="1">
                <a:off x="3307726" y="4896338"/>
                <a:ext cx="394270" cy="582812"/>
              </a:xfrm>
              <a:prstGeom prst="curvedConnector4">
                <a:avLst>
                  <a:gd name="adj1" fmla="val -57981"/>
                  <a:gd name="adj2" fmla="val 139224"/>
                </a:avLst>
              </a:prstGeom>
              <a:noFill/>
              <a:ln w="19050" cap="flat" cmpd="sng" algn="ctr">
                <a:solidFill>
                  <a:schemeClr val="accent2"/>
                </a:solidFill>
                <a:prstDash val="solid"/>
                <a:miter lim="800000"/>
                <a:tailEnd type="triangle"/>
              </a:ln>
              <a:effectLst/>
            </p:spPr>
          </p:cxn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026D4A8A-3C24-9C17-2751-6219748E83C9}"/>
                  </a:ext>
                </a:extLst>
              </p:cNvPr>
              <p:cNvGrpSpPr/>
              <p:nvPr/>
            </p:nvGrpSpPr>
            <p:grpSpPr>
              <a:xfrm>
                <a:off x="1937487" y="6048484"/>
                <a:ext cx="2289088" cy="420824"/>
                <a:chOff x="1897802" y="6235879"/>
                <a:chExt cx="2289088" cy="420824"/>
              </a:xfrm>
            </p:grpSpPr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ACEAC2A8-C5CC-8855-BA25-32DFECE2C483}"/>
                    </a:ext>
                  </a:extLst>
                </p:cNvPr>
                <p:cNvSpPr txBox="1"/>
                <p:nvPr/>
              </p:nvSpPr>
              <p:spPr>
                <a:xfrm>
                  <a:off x="2275298" y="6235879"/>
                  <a:ext cx="1614224" cy="246221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600" kern="1200">
                      <a:solidFill>
                        <a:srgbClr val="8BB86D"/>
                      </a:solidFill>
                      <a:latin typeface="+mn-lt"/>
                      <a:ea typeface="+mn-ea"/>
                      <a:cs typeface="+mn-cs"/>
                    </a:rPr>
                    <a:t>“black box problem”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14948EBE-747D-4C54-E1F5-31E05F6BB579}"/>
                    </a:ext>
                  </a:extLst>
                </p:cNvPr>
                <p:cNvSpPr txBox="1"/>
                <p:nvPr/>
              </p:nvSpPr>
              <p:spPr>
                <a:xfrm>
                  <a:off x="1897802" y="6487426"/>
                  <a:ext cx="2289088" cy="169277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100">
                      <a:solidFill>
                        <a:schemeClr val="bg1">
                          <a:lumMod val="65000"/>
                        </a:schemeClr>
                      </a:solidFill>
                    </a:rPr>
                    <a:t>Internal behavior of the model is unknown</a:t>
                  </a:r>
                  <a:endParaRPr lang="en-US"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3194F40-6D0B-D083-0F66-6F7A46EC1AA4}"/>
                  </a:ext>
                </a:extLst>
              </p:cNvPr>
              <p:cNvSpPr txBox="1"/>
              <p:nvPr/>
            </p:nvSpPr>
            <p:spPr>
              <a:xfrm>
                <a:off x="2817248" y="4505004"/>
                <a:ext cx="2398092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rPr>
                  <a:t>Find fitting (</a:t>
                </a:r>
                <a:r>
                  <a:rPr lang="en-US" sz="1400">
                    <a:solidFill>
                      <a:schemeClr val="tx1"/>
                    </a:solidFill>
                  </a:rPr>
                  <a:t>w1</a:t>
                </a:r>
                <a:r>
                  <a:rPr lang="en-US"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,</a:t>
                </a:r>
                <a:r>
                  <a:rPr lang="en-US" sz="1400">
                    <a:solidFill>
                      <a:schemeClr val="tx1"/>
                    </a:solidFill>
                  </a:rPr>
                  <a:t>w2</a:t>
                </a:r>
                <a:r>
                  <a:rPr lang="en-US"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rPr>
                  <a:t>…), no logic</a:t>
                </a:r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3EA6E108-4F17-5841-992E-F9FDE40C6397}"/>
                  </a:ext>
                </a:extLst>
              </p:cNvPr>
              <p:cNvGrpSpPr/>
              <p:nvPr/>
            </p:nvGrpSpPr>
            <p:grpSpPr>
              <a:xfrm>
                <a:off x="680732" y="4893464"/>
                <a:ext cx="1308383" cy="1024450"/>
                <a:chOff x="384802" y="4896703"/>
                <a:chExt cx="1308383" cy="1024450"/>
              </a:xfrm>
            </p:grpSpPr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45B0C67C-95A7-BC58-C7F1-89AFD2488D14}"/>
                    </a:ext>
                  </a:extLst>
                </p:cNvPr>
                <p:cNvGrpSpPr/>
                <p:nvPr/>
              </p:nvGrpSpPr>
              <p:grpSpPr>
                <a:xfrm>
                  <a:off x="432213" y="5030078"/>
                  <a:ext cx="1260972" cy="891075"/>
                  <a:chOff x="3170184" y="4800427"/>
                  <a:chExt cx="1517310" cy="1133383"/>
                </a:xfrm>
              </p:grpSpPr>
              <p:pic>
                <p:nvPicPr>
                  <p:cNvPr id="76" name="Picture 2" descr="United States - Wikipedia">
                    <a:extLst>
                      <a:ext uri="{FF2B5EF4-FFF2-40B4-BE49-F238E27FC236}">
                        <a16:creationId xmlns:a16="http://schemas.microsoft.com/office/drawing/2014/main" id="{2735FAC1-B318-F71A-AD29-E2665ABE394C}"/>
                      </a:ext>
                    </a:extLst>
                  </p:cNvPr>
                  <p:cNvPicPr preferRelativeResize="0">
                    <a:picLocks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37720" y="4800427"/>
                    <a:ext cx="649774" cy="686841"/>
                  </a:xfrm>
                  <a:prstGeom prst="ellipse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78" name="Picture 4" descr="Joe Biden – Wikipedia">
                    <a:extLst>
                      <a:ext uri="{FF2B5EF4-FFF2-40B4-BE49-F238E27FC236}">
                        <a16:creationId xmlns:a16="http://schemas.microsoft.com/office/drawing/2014/main" id="{A4951013-FF58-36F1-A4A4-E3717DA57017}"/>
                      </a:ext>
                    </a:extLst>
                  </p:cNvPr>
                  <p:cNvPicPr preferRelativeResize="0">
                    <a:picLocks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170184" y="5246969"/>
                    <a:ext cx="649774" cy="686841"/>
                  </a:xfrm>
                  <a:prstGeom prst="ellipse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cxnSp>
              <p:nvCxnSpPr>
                <p:cNvPr id="74" name="Curved Connector 73">
                  <a:extLst>
                    <a:ext uri="{FF2B5EF4-FFF2-40B4-BE49-F238E27FC236}">
                      <a16:creationId xmlns:a16="http://schemas.microsoft.com/office/drawing/2014/main" id="{4A1910EB-3F0C-DA94-B531-9D15A5183373}"/>
                    </a:ext>
                  </a:extLst>
                </p:cNvPr>
                <p:cNvCxnSpPr>
                  <a:cxnSpLocks/>
                  <a:stCxn id="78" idx="0"/>
                  <a:endCxn id="76" idx="1"/>
                </p:cNvCxnSpPr>
                <p:nvPr/>
              </p:nvCxnSpPr>
              <p:spPr>
                <a:xfrm rot="5400000" flipH="1" flipV="1">
                  <a:off x="831242" y="4980130"/>
                  <a:ext cx="271994" cy="530053"/>
                </a:xfrm>
                <a:prstGeom prst="curvedConnector3">
                  <a:avLst>
                    <a:gd name="adj1" fmla="val 107199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BF60851-3942-A7CB-D311-E91CD23FCFE0}"/>
                    </a:ext>
                  </a:extLst>
                </p:cNvPr>
                <p:cNvSpPr txBox="1"/>
                <p:nvPr/>
              </p:nvSpPr>
              <p:spPr>
                <a:xfrm rot="19712089">
                  <a:off x="384802" y="4896703"/>
                  <a:ext cx="742191" cy="184666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200" kern="1200" err="1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isCitizenOf</a:t>
                  </a:r>
                  <a:endParaRPr lang="en-US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F3B7690C-4249-189E-0939-78F0639B2AF4}"/>
                  </a:ext>
                </a:extLst>
              </p:cNvPr>
              <p:cNvGrpSpPr/>
              <p:nvPr/>
            </p:nvGrpSpPr>
            <p:grpSpPr>
              <a:xfrm>
                <a:off x="3796267" y="5067450"/>
                <a:ext cx="1589925" cy="436194"/>
                <a:chOff x="4221411" y="5311742"/>
                <a:chExt cx="1589925" cy="348485"/>
              </a:xfrm>
            </p:grpSpPr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F18CA4CC-D1B2-71EC-916B-30D03E5FB127}"/>
                    </a:ext>
                  </a:extLst>
                </p:cNvPr>
                <p:cNvSpPr txBox="1"/>
                <p:nvPr/>
              </p:nvSpPr>
              <p:spPr>
                <a:xfrm>
                  <a:off x="4775828" y="5311742"/>
                  <a:ext cx="1035508" cy="172123"/>
                </a:xfrm>
                <a:prstGeom prst="rect">
                  <a:avLst/>
                </a:prstGeom>
              </p:spPr>
              <p:txBody>
                <a:bodyPr vert="horz" wrap="squar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400">
                      <a:solidFill>
                        <a:schemeClr val="tx1"/>
                      </a:solidFill>
                    </a:rPr>
                    <a:t>US</a:t>
                  </a:r>
                  <a:r>
                    <a:rPr lang="en-US" sz="1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 (75%)</a:t>
                  </a:r>
                </a:p>
              </p:txBody>
            </p:sp>
            <p:cxnSp>
              <p:nvCxnSpPr>
                <p:cNvPr id="70" name="Straight Arrow Connector 69">
                  <a:extLst>
                    <a:ext uri="{FF2B5EF4-FFF2-40B4-BE49-F238E27FC236}">
                      <a16:creationId xmlns:a16="http://schemas.microsoft.com/office/drawing/2014/main" id="{9766A7FB-302B-51EB-8831-C8D4FEA91E09}"/>
                    </a:ext>
                  </a:extLst>
                </p:cNvPr>
                <p:cNvCxnSpPr>
                  <a:cxnSpLocks/>
                  <a:endCxn id="69" idx="1"/>
                </p:cNvCxnSpPr>
                <p:nvPr/>
              </p:nvCxnSpPr>
              <p:spPr>
                <a:xfrm flipV="1">
                  <a:off x="4221411" y="5397804"/>
                  <a:ext cx="554417" cy="262424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chemeClr val="accent2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6CD2F2B-A1BC-84AD-B5F0-242CF02DC539}"/>
                  </a:ext>
                </a:extLst>
              </p:cNvPr>
              <p:cNvSpPr txBox="1"/>
              <p:nvPr/>
            </p:nvSpPr>
            <p:spPr>
              <a:xfrm>
                <a:off x="822211" y="6197321"/>
                <a:ext cx="657231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200">
                    <a:solidFill>
                      <a:schemeClr val="bg1">
                        <a:lumMod val="75000"/>
                      </a:schemeClr>
                    </a:solidFill>
                  </a:rPr>
                  <a:t>m</a:t>
                </a:r>
                <a:r>
                  <a:rPr lang="en-US" sz="1200" kern="1200">
                    <a:solidFill>
                      <a:schemeClr val="bg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rPr>
                  <a:t>ore </a:t>
                </a:r>
                <a:r>
                  <a:rPr lang="en-US" sz="1400" kern="1200">
                    <a:solidFill>
                      <a:schemeClr val="bg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rPr>
                  <a:t>data</a:t>
                </a:r>
                <a:endParaRPr lang="en-US" sz="1200" kern="1200">
                  <a:solidFill>
                    <a:schemeClr val="bg1">
                      <a:lumMod val="75000"/>
                    </a:schemeClr>
                  </a:solidFill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68" name="Picture 2" descr="Matrices in machine learning. If I had to learn ML for the starting I… | by  Bibhuti Baibhav Borah | Medium">
                <a:extLst>
                  <a:ext uri="{FF2B5EF4-FFF2-40B4-BE49-F238E27FC236}">
                    <a16:creationId xmlns:a16="http://schemas.microsoft.com/office/drawing/2014/main" id="{C42F5DE3-1BEE-BC8E-4F16-95CC804845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794" t="38581" r="38562" b="15004"/>
              <a:stretch/>
            </p:blipFill>
            <p:spPr bwMode="auto">
              <a:xfrm>
                <a:off x="1531142" y="5566839"/>
                <a:ext cx="497514" cy="4913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00D6FE4-D0E0-B838-445E-C161F97F7A87}"/>
                </a:ext>
              </a:extLst>
            </p:cNvPr>
            <p:cNvSpPr txBox="1"/>
            <p:nvPr/>
          </p:nvSpPr>
          <p:spPr>
            <a:xfrm>
              <a:off x="4361005" y="5407473"/>
              <a:ext cx="1035508" cy="21544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400">
                  <a:solidFill>
                    <a:schemeClr val="tx1"/>
                  </a:solidFill>
                </a:rPr>
                <a:t>US</a:t>
              </a:r>
              <a:r>
                <a:rPr lang="en-US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(65%)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528CAB9-83B5-BFCD-9D1B-FF4327F0F931}"/>
                </a:ext>
              </a:extLst>
            </p:cNvPr>
            <p:cNvSpPr txBox="1"/>
            <p:nvPr/>
          </p:nvSpPr>
          <p:spPr>
            <a:xfrm>
              <a:off x="4350008" y="5758079"/>
              <a:ext cx="1035508" cy="21544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US (53%)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D952B65-9496-A498-4C7E-AB038B86F4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6048" y="5516302"/>
              <a:ext cx="564738" cy="33154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2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86FA67B-74C7-42C1-FE94-C5923A2D5BBC}"/>
                </a:ext>
              </a:extLst>
            </p:cNvPr>
            <p:cNvCxnSpPr>
              <a:cxnSpLocks/>
            </p:cNvCxnSpPr>
            <p:nvPr/>
          </p:nvCxnSpPr>
          <p:spPr>
            <a:xfrm>
              <a:off x="3802313" y="5571257"/>
              <a:ext cx="507476" cy="28126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2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E75C71C7-6488-F986-313A-246DA03B56E1}"/>
              </a:ext>
            </a:extLst>
          </p:cNvPr>
          <p:cNvCxnSpPr>
            <a:cxnSpLocks/>
          </p:cNvCxnSpPr>
          <p:nvPr/>
        </p:nvCxnSpPr>
        <p:spPr>
          <a:xfrm>
            <a:off x="2073368" y="5625762"/>
            <a:ext cx="305552" cy="0"/>
          </a:xfrm>
          <a:prstGeom prst="straightConnector1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2" name="Google Shape;84;p1">
            <a:extLst>
              <a:ext uri="{FF2B5EF4-FFF2-40B4-BE49-F238E27FC236}">
                <a16:creationId xmlns:a16="http://schemas.microsoft.com/office/drawing/2014/main" id="{AF821449-24D3-FA28-D3BD-CA1D50ECAA3F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48" name="Google Shape;83;p1">
            <a:extLst>
              <a:ext uri="{FF2B5EF4-FFF2-40B4-BE49-F238E27FC236}">
                <a16:creationId xmlns:a16="http://schemas.microsoft.com/office/drawing/2014/main" id="{8A7168F2-E815-BD94-F8C9-F09AC07DE4FA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9F1C05D-A458-32FB-B5B7-240B0566DA51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1020871-766D-EF66-179F-74D8CA80C2BF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154EE95-0C21-33D7-E0EA-E1BA5DB30932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A65ED67B-50BE-C942-04BD-E8D3B051CAB4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E6FF093-B589-05D1-598F-C140DE226901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691C381-9C8C-5061-7592-F4FCD9CDF13D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07F07256-FC28-8A42-542B-DAF44D08E336}"/>
              </a:ext>
            </a:extLst>
          </p:cNvPr>
          <p:cNvSpPr txBox="1"/>
          <p:nvPr/>
        </p:nvSpPr>
        <p:spPr>
          <a:xfrm>
            <a:off x="2732689" y="1364348"/>
            <a:ext cx="21119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>
                    <a:lumMod val="50000"/>
                  </a:schemeClr>
                </a:solidFill>
              </a:rPr>
              <a:t>Pattern recognition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6C27CBA-0DCD-3820-54BE-4C18DF3E2CDA}"/>
              </a:ext>
            </a:extLst>
          </p:cNvPr>
          <p:cNvSpPr txBox="1"/>
          <p:nvPr/>
        </p:nvSpPr>
        <p:spPr>
          <a:xfrm>
            <a:off x="8145949" y="1369915"/>
            <a:ext cx="21119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>
                    <a:lumMod val="50000"/>
                  </a:schemeClr>
                </a:solidFill>
              </a:rPr>
              <a:t>Logical deduction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9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993D1-5E65-F851-DEB6-1343458BE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272;p16">
            <a:extLst>
              <a:ext uri="{FF2B5EF4-FFF2-40B4-BE49-F238E27FC236}">
                <a16:creationId xmlns:a16="http://schemas.microsoft.com/office/drawing/2014/main" id="{BFFA7B17-C8FB-2C53-3688-B64E371CA08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2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2" name="Google Shape;274;p16">
            <a:extLst>
              <a:ext uri="{FF2B5EF4-FFF2-40B4-BE49-F238E27FC236}">
                <a16:creationId xmlns:a16="http://schemas.microsoft.com/office/drawing/2014/main" id="{6C63AE39-269E-C736-9831-B48DC759DE4C}"/>
              </a:ext>
            </a:extLst>
          </p:cNvPr>
          <p:cNvSpPr txBox="1"/>
          <p:nvPr/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Outline</a:t>
            </a: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277;p16">
            <a:extLst>
              <a:ext uri="{FF2B5EF4-FFF2-40B4-BE49-F238E27FC236}">
                <a16:creationId xmlns:a16="http://schemas.microsoft.com/office/drawing/2014/main" id="{813650F5-8543-12D2-99B1-36AB84011C6A}"/>
              </a:ext>
            </a:extLst>
          </p:cNvPr>
          <p:cNvSpPr/>
          <p:nvPr/>
        </p:nvSpPr>
        <p:spPr>
          <a:xfrm>
            <a:off x="6093912" y="1058578"/>
            <a:ext cx="3457184" cy="334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279;p16">
            <a:extLst>
              <a:ext uri="{FF2B5EF4-FFF2-40B4-BE49-F238E27FC236}">
                <a16:creationId xmlns:a16="http://schemas.microsoft.com/office/drawing/2014/main" id="{227BAF8F-7BCF-A13F-523E-64727A140F45}"/>
              </a:ext>
            </a:extLst>
          </p:cNvPr>
          <p:cNvSpPr txBox="1"/>
          <p:nvPr/>
        </p:nvSpPr>
        <p:spPr>
          <a:xfrm>
            <a:off x="585118" y="1310951"/>
            <a:ext cx="10242716" cy="2169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lnSpc>
                <a:spcPct val="150000"/>
              </a:lnSpc>
              <a:buAutoNum type="arabicPeriod"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MOTIVATION</a:t>
            </a:r>
            <a:r>
              <a:rPr lang="en-US" sz="1800"/>
              <a:t>: KNOWLEDGE LAYER, A NEW PARADIGM IN ARCHITECTURE</a:t>
            </a:r>
          </a:p>
          <a:p>
            <a:pPr marL="342900" indent="-342900">
              <a:lnSpc>
                <a:spcPct val="150000"/>
              </a:lnSpc>
              <a:buFont typeface="Arial"/>
              <a:buAutoNum type="arabicPeriod"/>
            </a:pPr>
            <a:r>
              <a:rPr lang="en-US" sz="1800"/>
              <a:t>REALIZATION: INTEGRATION OF FIRST USE CASE IN COVESA CDSP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1800"/>
              <a:t>DEEP DIVE: SEMANTIC REASONING</a:t>
            </a:r>
          </a:p>
          <a:p>
            <a:pPr marL="342900" lvl="0" indent="-342900">
              <a:lnSpc>
                <a:spcPct val="150000"/>
              </a:lnSpc>
              <a:buAutoNum type="arabicPeriod"/>
            </a:pPr>
            <a:r>
              <a:rPr lang="en-US" sz="1800"/>
              <a:t>CUSTOMIZATION: ADAPTING IMPLEMENTATION FOR DIVERSE USE CASES</a:t>
            </a:r>
          </a:p>
          <a:p>
            <a:pPr marL="342900" lvl="0" indent="-342900">
              <a:lnSpc>
                <a:spcPct val="150000"/>
              </a:lnSpc>
              <a:buAutoNum type="arabicPeriod"/>
            </a:pPr>
            <a:r>
              <a:rPr lang="en-US" sz="1800"/>
              <a:t>OUTLOOK: REMAINING CHALLENGES</a:t>
            </a:r>
            <a:endParaRPr/>
          </a:p>
        </p:txBody>
      </p:sp>
      <p:sp>
        <p:nvSpPr>
          <p:cNvPr id="2" name="Google Shape;84;p1">
            <a:extLst>
              <a:ext uri="{FF2B5EF4-FFF2-40B4-BE49-F238E27FC236}">
                <a16:creationId xmlns:a16="http://schemas.microsoft.com/office/drawing/2014/main" id="{F600F99C-2436-FF7F-7D98-75A136D49A08}"/>
              </a:ext>
            </a:extLst>
          </p:cNvPr>
          <p:cNvSpPr txBox="1">
            <a:spLocks/>
          </p:cNvSpPr>
          <p:nvPr/>
        </p:nvSpPr>
        <p:spPr>
          <a:xfrm>
            <a:off x="1869281" y="642937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3" name="Google Shape;83;p1">
            <a:extLst>
              <a:ext uri="{FF2B5EF4-FFF2-40B4-BE49-F238E27FC236}">
                <a16:creationId xmlns:a16="http://schemas.microsoft.com/office/drawing/2014/main" id="{9EDC1508-27A3-6CDB-3FE5-DBA00B915609}"/>
              </a:ext>
            </a:extLst>
          </p:cNvPr>
          <p:cNvSpPr txBox="1">
            <a:spLocks/>
          </p:cNvSpPr>
          <p:nvPr/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</p:spTree>
    <p:extLst>
      <p:ext uri="{BB962C8B-B14F-4D97-AF65-F5344CB8AC3E}">
        <p14:creationId xmlns:p14="http://schemas.microsoft.com/office/powerpoint/2010/main" val="12133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E75D33-FBB8-A162-3670-FF7A6F3C687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20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45BA27-158E-2CCD-DEC6-C340A8BEF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(4/4) – LLM Mimics reasoning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58BFE9-539F-711B-F6BF-B7AB85AD8F44}"/>
              </a:ext>
            </a:extLst>
          </p:cNvPr>
          <p:cNvSpPr/>
          <p:nvPr/>
        </p:nvSpPr>
        <p:spPr>
          <a:xfrm>
            <a:off x="783602" y="3827177"/>
            <a:ext cx="5255951" cy="2356840"/>
          </a:xfrm>
          <a:prstGeom prst="rect">
            <a:avLst/>
          </a:prstGeom>
          <a:solidFill>
            <a:schemeClr val="tx2"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endParaRPr lang="en-DE">
              <a:solidFill>
                <a:srgbClr val="035970"/>
              </a:solidFill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A6B6570-1696-FBEE-4674-2952B5080F4E}"/>
              </a:ext>
            </a:extLst>
          </p:cNvPr>
          <p:cNvSpPr/>
          <p:nvPr/>
        </p:nvSpPr>
        <p:spPr>
          <a:xfrm>
            <a:off x="783603" y="1356424"/>
            <a:ext cx="5255951" cy="2319543"/>
          </a:xfrm>
          <a:prstGeom prst="rect">
            <a:avLst/>
          </a:prstGeom>
          <a:solidFill>
            <a:schemeClr val="bg2">
              <a:lumMod val="60000"/>
              <a:lumOff val="40000"/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endParaRPr lang="en-DE">
              <a:solidFill>
                <a:srgbClr val="03597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4C0426-AEF4-7C6A-B915-F6781A1A105B}"/>
              </a:ext>
            </a:extLst>
          </p:cNvPr>
          <p:cNvSpPr txBox="1"/>
          <p:nvPr/>
        </p:nvSpPr>
        <p:spPr>
          <a:xfrm>
            <a:off x="539707" y="6257923"/>
            <a:ext cx="662412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900" i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Source: Williams, Sean, and James Huckle. "Easy</a:t>
            </a:r>
            <a:r>
              <a:rPr lang="en-GB" sz="900">
                <a:solidFill>
                  <a:schemeClr val="bg1">
                    <a:lumMod val="50000"/>
                  </a:schemeClr>
                </a:solidFill>
                <a:latin typeface="Helvetica" pitchFamily="2" charset="0"/>
              </a:rPr>
              <a:t> </a:t>
            </a:r>
            <a:r>
              <a:rPr lang="en-GB" sz="900" i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Problems That LLMs Get Wrong." </a:t>
            </a:r>
            <a:r>
              <a:rPr lang="en-GB" sz="900" i="1" err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arXiv</a:t>
            </a:r>
            <a:r>
              <a:rPr lang="en-GB" sz="900" i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 preprintarXiv:2405.19616 (2024).</a:t>
            </a:r>
            <a:endParaRPr lang="en-GB" sz="900">
              <a:solidFill>
                <a:schemeClr val="bg1">
                  <a:lumMod val="50000"/>
                </a:schemeClr>
              </a:solidFill>
              <a:effectLst/>
              <a:latin typeface="Helvetica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0282C1-AF5F-2FAE-B632-9AD8D63341D4}"/>
              </a:ext>
            </a:extLst>
          </p:cNvPr>
          <p:cNvSpPr txBox="1"/>
          <p:nvPr/>
        </p:nvSpPr>
        <p:spPr>
          <a:xfrm>
            <a:off x="938000" y="1901983"/>
            <a:ext cx="492577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Contextual understanding (</a:t>
            </a:r>
            <a:r>
              <a:rPr lang="en-US">
                <a:solidFill>
                  <a:srgbClr val="FFC000"/>
                </a:solidFill>
              </a:rPr>
              <a:t>reasoning</a:t>
            </a:r>
            <a:r>
              <a:rPr lang="en-US">
                <a:solidFill>
                  <a:schemeClr val="tx1"/>
                </a:solidFill>
              </a:rPr>
              <a:t>)</a:t>
            </a:r>
          </a:p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Visual-</a:t>
            </a:r>
            <a:r>
              <a:rPr lang="en-US">
                <a:solidFill>
                  <a:srgbClr val="FFC000"/>
                </a:solidFill>
              </a:rPr>
              <a:t>spatial</a:t>
            </a:r>
            <a:r>
              <a:rPr lang="en-US">
                <a:solidFill>
                  <a:schemeClr val="tx1"/>
                </a:solidFill>
              </a:rPr>
              <a:t> learning  (</a:t>
            </a:r>
            <a:r>
              <a:rPr lang="en-US">
                <a:solidFill>
                  <a:srgbClr val="FFC000"/>
                </a:solidFill>
              </a:rPr>
              <a:t>navigation, planning</a:t>
            </a:r>
            <a:r>
              <a:rPr lang="en-US">
                <a:solidFill>
                  <a:schemeClr val="tx1"/>
                </a:solidFill>
              </a:rPr>
              <a:t>)</a:t>
            </a:r>
          </a:p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Mathematical reasoning</a:t>
            </a:r>
          </a:p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C000"/>
                </a:solidFill>
              </a:rPr>
              <a:t>Relational</a:t>
            </a:r>
            <a:r>
              <a:rPr lang="en-US">
                <a:solidFill>
                  <a:schemeClr val="tx1"/>
                </a:solidFill>
              </a:rPr>
              <a:t> understanding</a:t>
            </a:r>
          </a:p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C000"/>
                </a:solidFill>
              </a:rPr>
              <a:t>Logic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rgbClr val="FFC000"/>
                </a:solidFill>
              </a:rPr>
              <a:t>reasoning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85F97F-E52F-AA0F-35AE-E31C28864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5457" y="2648906"/>
            <a:ext cx="2334024" cy="1388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522C54-EE12-C835-7F08-E614E6C030A3}"/>
              </a:ext>
            </a:extLst>
          </p:cNvPr>
          <p:cNvSpPr txBox="1"/>
          <p:nvPr/>
        </p:nvSpPr>
        <p:spPr>
          <a:xfrm>
            <a:off x="7739622" y="4155784"/>
            <a:ext cx="44523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chemeClr val="bg1">
                    <a:lumMod val="50000"/>
                  </a:schemeClr>
                </a:solidFill>
                <a:effectLst/>
              </a:rPr>
              <a:t>LLMs predict the next word given the context, and then the next, etc.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A5D1414-D617-6BD1-294D-4566AC71D727}"/>
              </a:ext>
            </a:extLst>
          </p:cNvPr>
          <p:cNvSpPr/>
          <p:nvPr/>
        </p:nvSpPr>
        <p:spPr>
          <a:xfrm>
            <a:off x="8658226" y="1004702"/>
            <a:ext cx="1923521" cy="136254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US">
                <a:solidFill>
                  <a:schemeClr val="tx1"/>
                </a:solidFill>
              </a:rPr>
              <a:t>Machine Learning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34BCF8-7094-DE21-7960-B08E0F861EE8}"/>
              </a:ext>
            </a:extLst>
          </p:cNvPr>
          <p:cNvSpPr txBox="1"/>
          <p:nvPr/>
        </p:nvSpPr>
        <p:spPr>
          <a:xfrm>
            <a:off x="842520" y="1507633"/>
            <a:ext cx="51970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9A97"/>
                </a:solidFill>
              </a:rPr>
              <a:t>Things where LLM’s are not very good at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B9CAAF-87C9-9A65-DA76-21B6CF0EC917}"/>
              </a:ext>
            </a:extLst>
          </p:cNvPr>
          <p:cNvSpPr txBox="1"/>
          <p:nvPr/>
        </p:nvSpPr>
        <p:spPr>
          <a:xfrm>
            <a:off x="898966" y="4393082"/>
            <a:ext cx="4825429" cy="16773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Summarization</a:t>
            </a:r>
          </a:p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400">
                <a:solidFill>
                  <a:schemeClr val="tx1"/>
                </a:solidFill>
              </a:rPr>
              <a:t>Ideating</a:t>
            </a:r>
          </a:p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400">
                <a:solidFill>
                  <a:schemeClr val="tx1"/>
                </a:solidFill>
              </a:rPr>
              <a:t>Translation</a:t>
            </a:r>
          </a:p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Poetry</a:t>
            </a:r>
          </a:p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400">
                <a:solidFill>
                  <a:schemeClr val="tx1"/>
                </a:solidFill>
              </a:rPr>
              <a:t>Story telling</a:t>
            </a:r>
          </a:p>
          <a:p>
            <a: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more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AAAF08-F9E0-5CCA-8101-2E6557C781F5}"/>
              </a:ext>
            </a:extLst>
          </p:cNvPr>
          <p:cNvSpPr txBox="1"/>
          <p:nvPr/>
        </p:nvSpPr>
        <p:spPr>
          <a:xfrm>
            <a:off x="842519" y="3978385"/>
            <a:ext cx="51970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009A97"/>
                </a:solidFill>
              </a:rPr>
              <a:t>LLM can do magic</a:t>
            </a:r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442753-660D-3151-4FA4-39D8447A692B}"/>
              </a:ext>
            </a:extLst>
          </p:cNvPr>
          <p:cNvSpPr/>
          <p:nvPr/>
        </p:nvSpPr>
        <p:spPr>
          <a:xfrm>
            <a:off x="9925947" y="1017420"/>
            <a:ext cx="1639481" cy="1231234"/>
          </a:xfrm>
          <a:prstGeom prst="ellipse">
            <a:avLst/>
          </a:prstGeom>
          <a:solidFill>
            <a:srgbClr val="C9DEBB">
              <a:alpha val="67817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>
                <a:solidFill>
                  <a:schemeClr val="tx1"/>
                </a:solidFill>
              </a:rPr>
              <a:t>NLP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5898D7-7DD3-AF31-E9DD-3E593B716AF7}"/>
              </a:ext>
            </a:extLst>
          </p:cNvPr>
          <p:cNvSpPr txBox="1"/>
          <p:nvPr/>
        </p:nvSpPr>
        <p:spPr>
          <a:xfrm>
            <a:off x="10012843" y="1404871"/>
            <a:ext cx="40235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0513F8-0314-E39F-C0FB-65110BBFCACD}"/>
              </a:ext>
            </a:extLst>
          </p:cNvPr>
          <p:cNvSpPr txBox="1"/>
          <p:nvPr/>
        </p:nvSpPr>
        <p:spPr>
          <a:xfrm>
            <a:off x="7163831" y="6250690"/>
            <a:ext cx="596549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900" i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Source: https://</a:t>
            </a:r>
            <a:r>
              <a:rPr lang="en-GB" sz="900" i="1" err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www.nytimes.com</a:t>
            </a:r>
            <a:r>
              <a:rPr lang="en-GB" sz="900" i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/2025/05/05/technology/ai-hallucinations-</a:t>
            </a:r>
            <a:r>
              <a:rPr lang="en-GB" sz="900" i="1" err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chatgpt</a:t>
            </a:r>
            <a:r>
              <a:rPr lang="en-GB" sz="900" i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-</a:t>
            </a:r>
            <a:r>
              <a:rPr lang="en-GB" sz="900" i="1" err="1">
                <a:solidFill>
                  <a:schemeClr val="bg1">
                    <a:lumMod val="50000"/>
                  </a:schemeClr>
                </a:solidFill>
                <a:effectLst/>
                <a:latin typeface="Helvetica" pitchFamily="2" charset="0"/>
              </a:rPr>
              <a:t>google.html</a:t>
            </a:r>
            <a:endParaRPr lang="en-GB" sz="900">
              <a:solidFill>
                <a:schemeClr val="bg1">
                  <a:lumMod val="50000"/>
                </a:schemeClr>
              </a:solidFill>
              <a:effectLst/>
              <a:latin typeface="Helvetica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9567BD0-1A52-3705-044E-1596CCEED0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0391" y="4457849"/>
            <a:ext cx="2232375" cy="1726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Google Shape;84;p1">
            <a:extLst>
              <a:ext uri="{FF2B5EF4-FFF2-40B4-BE49-F238E27FC236}">
                <a16:creationId xmlns:a16="http://schemas.microsoft.com/office/drawing/2014/main" id="{ACEE1783-9A96-B291-C77A-34DFEC373CAC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19" name="Google Shape;83;p1">
            <a:extLst>
              <a:ext uri="{FF2B5EF4-FFF2-40B4-BE49-F238E27FC236}">
                <a16:creationId xmlns:a16="http://schemas.microsoft.com/office/drawing/2014/main" id="{EAAE5B83-9CE2-FCAD-D365-481385877D1C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733720-26D4-C29F-C289-294BBF99835A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9048E13-2014-E775-A7EE-48C44C0063F4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81E1FF1-598D-495D-B0E7-29502FAB3588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FE21C99-FDC3-2C7C-48F8-FC1FB2EC543F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D7E94D4-5DC6-AC04-F473-FDF4F45CDD61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AD704CE-A446-A0FB-B46A-FDC65E663C04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60801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6F4F62-39A1-4582-3070-4DCA2CB6D7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21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64389D-D687-3F72-08D9-EF9E629E2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bottom line: AI can benefit from reasoning!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FB2E23-40E2-C2B9-2588-89BA9A042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5909" y="1005843"/>
            <a:ext cx="2788156" cy="3611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AF9C10-EDDE-0270-4FFC-6C3A27DAFD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5111" y="2492357"/>
            <a:ext cx="2854423" cy="3697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CD8E26-D6FD-8F7B-1238-0B96A5D7A9D4}"/>
              </a:ext>
            </a:extLst>
          </p:cNvPr>
          <p:cNvSpPr/>
          <p:nvPr/>
        </p:nvSpPr>
        <p:spPr>
          <a:xfrm>
            <a:off x="8171205" y="3867517"/>
            <a:ext cx="2078023" cy="2037644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788106-4F93-C2B6-3E83-F3F4D1123986}"/>
              </a:ext>
            </a:extLst>
          </p:cNvPr>
          <p:cNvSpPr txBox="1"/>
          <p:nvPr/>
        </p:nvSpPr>
        <p:spPr>
          <a:xfrm>
            <a:off x="4640795" y="6254963"/>
            <a:ext cx="610564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source (right):https://</a:t>
            </a:r>
            <a:r>
              <a:rPr lang="en-US" sz="900" err="1">
                <a:solidFill>
                  <a:schemeClr val="bg1">
                    <a:lumMod val="50000"/>
                  </a:schemeClr>
                </a:solidFill>
              </a:rPr>
              <a:t>aaai.org</a:t>
            </a:r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/wp-content/uploads/2025/03/AAAI-2025-PresPanel-Report-FINAL.pdf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F02E5-64AC-4A6D-4FB2-89D226B4C311}"/>
              </a:ext>
            </a:extLst>
          </p:cNvPr>
          <p:cNvSpPr txBox="1"/>
          <p:nvPr/>
        </p:nvSpPr>
        <p:spPr>
          <a:xfrm>
            <a:off x="87597" y="6240662"/>
            <a:ext cx="465498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Image source (left): https://</a:t>
            </a:r>
            <a:r>
              <a:rPr lang="en-US" sz="900" err="1">
                <a:solidFill>
                  <a:schemeClr val="bg1">
                    <a:lumMod val="50000"/>
                  </a:schemeClr>
                </a:solidFill>
              </a:rPr>
              <a:t>rathi-ankit.medium.com</a:t>
            </a:r>
            <a:r>
              <a:rPr lang="en-US" sz="900">
                <a:solidFill>
                  <a:schemeClr val="bg1">
                    <a:lumMod val="50000"/>
                  </a:schemeClr>
                </a:solidFill>
              </a:rPr>
              <a:t>/a-brief-history-of-ai-2eced3fa8361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3B91961-C045-3540-8723-42C052512A49}"/>
              </a:ext>
            </a:extLst>
          </p:cNvPr>
          <p:cNvGrpSpPr/>
          <p:nvPr/>
        </p:nvGrpSpPr>
        <p:grpSpPr>
          <a:xfrm>
            <a:off x="978054" y="1155119"/>
            <a:ext cx="5208165" cy="2822472"/>
            <a:chOff x="961968" y="1458684"/>
            <a:chExt cx="9040231" cy="478114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EF3BDE8-9B59-5C25-DAE7-1B5622376FF0}"/>
                </a:ext>
              </a:extLst>
            </p:cNvPr>
            <p:cNvSpPr/>
            <p:nvPr/>
          </p:nvSpPr>
          <p:spPr>
            <a:xfrm flipH="1">
              <a:off x="961968" y="1932863"/>
              <a:ext cx="1872000" cy="612000"/>
            </a:xfrm>
            <a:prstGeom prst="rect">
              <a:avLst/>
            </a:prstGeom>
            <a:solidFill>
              <a:srgbClr val="BB78AD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100">
                  <a:solidFill>
                    <a:schemeClr val="bg1"/>
                  </a:solidFill>
                </a:rPr>
                <a:t>Perception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A7A8A5-002C-10D9-3FF0-2071EB397A65}"/>
                </a:ext>
              </a:extLst>
            </p:cNvPr>
            <p:cNvSpPr/>
            <p:nvPr/>
          </p:nvSpPr>
          <p:spPr>
            <a:xfrm>
              <a:off x="4490727" y="1458684"/>
              <a:ext cx="1872000" cy="612000"/>
            </a:xfrm>
            <a:prstGeom prst="rect">
              <a:avLst/>
            </a:prstGeom>
            <a:solidFill>
              <a:srgbClr val="8BB86D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 sz="1100">
                  <a:solidFill>
                    <a:schemeClr val="bg1"/>
                  </a:solidFill>
                </a:rPr>
                <a:t>Learning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F4658EE-6927-3ECA-D7FE-9F20C1FB445B}"/>
                </a:ext>
              </a:extLst>
            </p:cNvPr>
            <p:cNvSpPr/>
            <p:nvPr/>
          </p:nvSpPr>
          <p:spPr>
            <a:xfrm>
              <a:off x="4381690" y="3123000"/>
              <a:ext cx="1872000" cy="612000"/>
            </a:xfrm>
            <a:prstGeom prst="rect">
              <a:avLst/>
            </a:prstGeom>
            <a:solidFill>
              <a:srgbClr val="50813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 sz="1000">
                  <a:solidFill>
                    <a:schemeClr val="bg1"/>
                  </a:solidFill>
                </a:rPr>
                <a:t>Knowledge </a:t>
              </a:r>
            </a:p>
            <a:p>
              <a:pPr algn="l"/>
              <a:r>
                <a:rPr lang="en-US" sz="1000">
                  <a:solidFill>
                    <a:schemeClr val="bg1"/>
                  </a:solidFill>
                </a:rPr>
                <a:t>Representation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ED5424-091B-279D-E516-3728E262AC55}"/>
                </a:ext>
              </a:extLst>
            </p:cNvPr>
            <p:cNvSpPr/>
            <p:nvPr/>
          </p:nvSpPr>
          <p:spPr>
            <a:xfrm>
              <a:off x="8019486" y="3123000"/>
              <a:ext cx="1872000" cy="612000"/>
            </a:xfrm>
            <a:prstGeom prst="rect">
              <a:avLst/>
            </a:prstGeom>
            <a:solidFill>
              <a:srgbClr val="D2A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 sz="1100">
                  <a:solidFill>
                    <a:schemeClr val="bg1"/>
                  </a:solidFill>
                </a:rPr>
                <a:t>Reasoning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B3893D-635C-95CD-A795-188BF982CAF0}"/>
                </a:ext>
              </a:extLst>
            </p:cNvPr>
            <p:cNvSpPr/>
            <p:nvPr/>
          </p:nvSpPr>
          <p:spPr>
            <a:xfrm>
              <a:off x="7194199" y="4322745"/>
              <a:ext cx="1872000" cy="612000"/>
            </a:xfrm>
            <a:prstGeom prst="rect">
              <a:avLst/>
            </a:prstGeom>
            <a:solidFill>
              <a:srgbClr val="66C2C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 sz="1100">
                  <a:solidFill>
                    <a:schemeClr val="bg1"/>
                  </a:solidFill>
                </a:rPr>
                <a:t>Planning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9C64ABF-2CCE-2645-6CC6-B7EEAFED1366}"/>
                </a:ext>
              </a:extLst>
            </p:cNvPr>
            <p:cNvSpPr/>
            <p:nvPr/>
          </p:nvSpPr>
          <p:spPr>
            <a:xfrm>
              <a:off x="8130199" y="5627832"/>
              <a:ext cx="1872000" cy="612000"/>
            </a:xfrm>
            <a:prstGeom prst="rect">
              <a:avLst/>
            </a:prstGeom>
            <a:solidFill>
              <a:srgbClr val="CD738C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l"/>
              <a:r>
                <a:rPr lang="en-US" sz="1100">
                  <a:solidFill>
                    <a:schemeClr val="bg1"/>
                  </a:solidFill>
                </a:rPr>
                <a:t>Executing</a:t>
              </a:r>
            </a:p>
          </p:txBody>
        </p:sp>
        <p:cxnSp>
          <p:nvCxnSpPr>
            <p:cNvPr id="16" name="Elbow Connector 15">
              <a:extLst>
                <a:ext uri="{FF2B5EF4-FFF2-40B4-BE49-F238E27FC236}">
                  <a16:creationId xmlns:a16="http://schemas.microsoft.com/office/drawing/2014/main" id="{C6F8EF80-6D0F-6814-95E3-BC53B2504761}"/>
                </a:ext>
              </a:extLst>
            </p:cNvPr>
            <p:cNvCxnSpPr>
              <a:stCxn id="10" idx="1"/>
              <a:endCxn id="11" idx="1"/>
            </p:cNvCxnSpPr>
            <p:nvPr/>
          </p:nvCxnSpPr>
          <p:spPr>
            <a:xfrm flipV="1">
              <a:off x="2833968" y="1764684"/>
              <a:ext cx="1656759" cy="474179"/>
            </a:xfrm>
            <a:prstGeom prst="bentConnector3">
              <a:avLst>
                <a:gd name="adj1" fmla="val 46496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41F51FDA-D7A5-D658-D162-93A56801520B}"/>
                </a:ext>
              </a:extLst>
            </p:cNvPr>
            <p:cNvCxnSpPr>
              <a:cxnSpLocks/>
            </p:cNvCxnSpPr>
            <p:nvPr/>
          </p:nvCxnSpPr>
          <p:spPr>
            <a:xfrm>
              <a:off x="2833968" y="2352648"/>
              <a:ext cx="1547722" cy="1190137"/>
            </a:xfrm>
            <a:prstGeom prst="bentConnector3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53CB848-7D4A-224D-754E-CD30FD9FA72D}"/>
                </a:ext>
              </a:extLst>
            </p:cNvPr>
            <p:cNvCxnSpPr>
              <a:cxnSpLocks/>
            </p:cNvCxnSpPr>
            <p:nvPr/>
          </p:nvCxnSpPr>
          <p:spPr>
            <a:xfrm>
              <a:off x="6253690" y="3309257"/>
              <a:ext cx="176579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E1B1D7A-13A9-98D2-A696-1F4D8BBF90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3690" y="3548743"/>
              <a:ext cx="176579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F56E7EF-6DED-ED03-9EE3-FE24BB057493}"/>
                </a:ext>
              </a:extLst>
            </p:cNvPr>
            <p:cNvCxnSpPr>
              <a:cxnSpLocks/>
            </p:cNvCxnSpPr>
            <p:nvPr/>
          </p:nvCxnSpPr>
          <p:spPr>
            <a:xfrm>
              <a:off x="8650514" y="3735000"/>
              <a:ext cx="0" cy="5877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FEB0E5C-9C0D-01C3-322A-2CC2262A48AA}"/>
                </a:ext>
              </a:extLst>
            </p:cNvPr>
            <p:cNvCxnSpPr>
              <a:cxnSpLocks/>
            </p:cNvCxnSpPr>
            <p:nvPr/>
          </p:nvCxnSpPr>
          <p:spPr>
            <a:xfrm>
              <a:off x="8650514" y="4934745"/>
              <a:ext cx="0" cy="693087"/>
            </a:xfrm>
            <a:prstGeom prst="straightConnector1">
              <a:avLst/>
            </a:prstGeom>
            <a:noFill/>
            <a:ln w="19050" cap="flat" cmpd="sng" algn="ctr">
              <a:solidFill>
                <a:srgbClr val="FFFF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1B62592-A0AA-B744-F05B-90FE367BA5AF}"/>
                </a:ext>
              </a:extLst>
            </p:cNvPr>
            <p:cNvCxnSpPr>
              <a:cxnSpLocks/>
            </p:cNvCxnSpPr>
            <p:nvPr/>
          </p:nvCxnSpPr>
          <p:spPr>
            <a:xfrm>
              <a:off x="9557657" y="3735000"/>
              <a:ext cx="0" cy="18928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>
              <a:extLst>
                <a:ext uri="{FF2B5EF4-FFF2-40B4-BE49-F238E27FC236}">
                  <a16:creationId xmlns:a16="http://schemas.microsoft.com/office/drawing/2014/main" id="{AF0E92D6-8F20-BDA5-A691-4E1D677B43F6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rot="16200000" flipH="1">
              <a:off x="4906340" y="2591070"/>
              <a:ext cx="1040775" cy="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" descr="A Brief History of AI. The Evolution of Artificial… | by Ankit Rathi |  Medium">
            <a:extLst>
              <a:ext uri="{FF2B5EF4-FFF2-40B4-BE49-F238E27FC236}">
                <a16:creationId xmlns:a16="http://schemas.microsoft.com/office/drawing/2014/main" id="{D7F1C103-0E76-F8F7-FDEB-2A0EAD8B4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7" y="2936649"/>
            <a:ext cx="5606481" cy="2748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1584A52-A8F9-6BE8-D24D-EA50AC1A9268}"/>
              </a:ext>
            </a:extLst>
          </p:cNvPr>
          <p:cNvSpPr/>
          <p:nvPr/>
        </p:nvSpPr>
        <p:spPr>
          <a:xfrm>
            <a:off x="1119230" y="4709785"/>
            <a:ext cx="2337954" cy="713171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2BA9FD-BC4B-B5F5-3458-921EFAB461CB}"/>
              </a:ext>
            </a:extLst>
          </p:cNvPr>
          <p:cNvSpPr/>
          <p:nvPr/>
        </p:nvSpPr>
        <p:spPr>
          <a:xfrm>
            <a:off x="3487426" y="4709785"/>
            <a:ext cx="2988529" cy="713171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9AE8E1-7FDB-CD0C-08DA-623507288C35}"/>
              </a:ext>
            </a:extLst>
          </p:cNvPr>
          <p:cNvSpPr txBox="1"/>
          <p:nvPr/>
        </p:nvSpPr>
        <p:spPr>
          <a:xfrm>
            <a:off x="6087959" y="5427444"/>
            <a:ext cx="558061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800" kern="1200">
                <a:solidFill>
                  <a:srgbClr val="009A97"/>
                </a:solidFill>
                <a:latin typeface="+mn-lt"/>
                <a:ea typeface="+mn-ea"/>
                <a:cs typeface="+mn-cs"/>
              </a:rPr>
              <a:t>LLM</a:t>
            </a:r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340E981A-F82E-BA07-6B06-A15E16256284}"/>
              </a:ext>
            </a:extLst>
          </p:cNvPr>
          <p:cNvSpPr/>
          <p:nvPr/>
        </p:nvSpPr>
        <p:spPr>
          <a:xfrm>
            <a:off x="7122609" y="5093860"/>
            <a:ext cx="571008" cy="388307"/>
          </a:xfrm>
          <a:prstGeom prst="rightArrow">
            <a:avLst/>
          </a:prstGeom>
          <a:solidFill>
            <a:schemeClr val="accent5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0871870-621F-0839-EA3C-A028B7A391C6}"/>
              </a:ext>
            </a:extLst>
          </p:cNvPr>
          <p:cNvSpPr txBox="1"/>
          <p:nvPr/>
        </p:nvSpPr>
        <p:spPr>
          <a:xfrm>
            <a:off x="7116497" y="4803496"/>
            <a:ext cx="493725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8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2025</a:t>
            </a:r>
          </a:p>
        </p:txBody>
      </p:sp>
      <p:sp>
        <p:nvSpPr>
          <p:cNvPr id="30" name="5-point Star 29">
            <a:extLst>
              <a:ext uri="{FF2B5EF4-FFF2-40B4-BE49-F238E27FC236}">
                <a16:creationId xmlns:a16="http://schemas.microsoft.com/office/drawing/2014/main" id="{0129F3F5-F658-23AE-0382-044EE7D5DDEA}"/>
              </a:ext>
            </a:extLst>
          </p:cNvPr>
          <p:cNvSpPr/>
          <p:nvPr/>
        </p:nvSpPr>
        <p:spPr>
          <a:xfrm>
            <a:off x="5951464" y="1973676"/>
            <a:ext cx="398866" cy="351216"/>
          </a:xfrm>
          <a:prstGeom prst="star5">
            <a:avLst/>
          </a:prstGeom>
          <a:solidFill>
            <a:schemeClr val="accent5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837EC9-B355-E347-6E1A-6D0A9C8E212D}"/>
              </a:ext>
            </a:extLst>
          </p:cNvPr>
          <p:cNvSpPr/>
          <p:nvPr/>
        </p:nvSpPr>
        <p:spPr>
          <a:xfrm>
            <a:off x="4492783" y="5196858"/>
            <a:ext cx="872141" cy="210255"/>
          </a:xfrm>
          <a:prstGeom prst="rect">
            <a:avLst/>
          </a:prstGeom>
          <a:solidFill>
            <a:srgbClr val="8BB86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l"/>
            <a:r>
              <a:rPr lang="en-US" sz="1100">
                <a:solidFill>
                  <a:schemeClr val="bg1"/>
                </a:solidFill>
              </a:rPr>
              <a:t>Learning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59899A2-32C3-5D18-C9A8-8261C8DF184E}"/>
              </a:ext>
            </a:extLst>
          </p:cNvPr>
          <p:cNvSpPr/>
          <p:nvPr/>
        </p:nvSpPr>
        <p:spPr>
          <a:xfrm>
            <a:off x="1796173" y="5196858"/>
            <a:ext cx="867012" cy="188243"/>
          </a:xfrm>
          <a:prstGeom prst="rect">
            <a:avLst/>
          </a:prstGeom>
          <a:solidFill>
            <a:srgbClr val="D2A00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l"/>
            <a:r>
              <a:rPr lang="en-US" sz="1100">
                <a:solidFill>
                  <a:schemeClr val="bg1"/>
                </a:solidFill>
              </a:rPr>
              <a:t>Reasoning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5E43487-420A-BAB1-95CA-AAA46CFBBF72}"/>
              </a:ext>
            </a:extLst>
          </p:cNvPr>
          <p:cNvSpPr/>
          <p:nvPr/>
        </p:nvSpPr>
        <p:spPr>
          <a:xfrm>
            <a:off x="8582975" y="5953327"/>
            <a:ext cx="867012" cy="188243"/>
          </a:xfrm>
          <a:prstGeom prst="rect">
            <a:avLst/>
          </a:prstGeom>
          <a:solidFill>
            <a:srgbClr val="D2A00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l"/>
            <a:r>
              <a:rPr lang="en-US" sz="1100">
                <a:solidFill>
                  <a:schemeClr val="bg1"/>
                </a:solidFill>
              </a:rPr>
              <a:t>Reasoning</a:t>
            </a:r>
          </a:p>
        </p:txBody>
      </p:sp>
      <p:sp>
        <p:nvSpPr>
          <p:cNvPr id="34" name="Google Shape;84;p1">
            <a:extLst>
              <a:ext uri="{FF2B5EF4-FFF2-40B4-BE49-F238E27FC236}">
                <a16:creationId xmlns:a16="http://schemas.microsoft.com/office/drawing/2014/main" id="{071F9B05-8337-2567-D8B1-5685037CA44B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35" name="Google Shape;83;p1">
            <a:extLst>
              <a:ext uri="{FF2B5EF4-FFF2-40B4-BE49-F238E27FC236}">
                <a16:creationId xmlns:a16="http://schemas.microsoft.com/office/drawing/2014/main" id="{7D47C63A-C62E-2815-F351-9D59A10F9BAA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97766A2-A86E-AEE7-BBC3-F47E884F696D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DA4DD8-8F79-3D38-7D97-55D0C579E656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1277D7E-EC6B-E81A-3F01-5EE9BB3F2F20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FCF2EDF-BA4C-3309-DAC4-687588E3607F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30CA291-D11B-4496-DC64-14C43B280CAE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8B652CD-9044-1C29-C3EC-7E4A8476A651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6772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A53E06-4C68-137D-D803-2A50FE9BF5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22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6DD187-863D-EE48-CA20-F31460653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rule based reasoning?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49F849-97C0-CFD7-58A8-53D8372FF605}"/>
              </a:ext>
            </a:extLst>
          </p:cNvPr>
          <p:cNvSpPr txBox="1"/>
          <p:nvPr/>
        </p:nvSpPr>
        <p:spPr>
          <a:xfrm>
            <a:off x="454376" y="1210748"/>
            <a:ext cx="67294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>
                <a:solidFill>
                  <a:schemeClr val="tx1"/>
                </a:solidFill>
              </a:rPr>
              <a:t>facts + logic (rules)+ inference(reasoner) = conclusions</a:t>
            </a:r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5604B2-9270-95B0-2F45-7361D8D47300}"/>
              </a:ext>
            </a:extLst>
          </p:cNvPr>
          <p:cNvSpPr txBox="1"/>
          <p:nvPr/>
        </p:nvSpPr>
        <p:spPr>
          <a:xfrm>
            <a:off x="567852" y="1617200"/>
            <a:ext cx="5228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>
                    <a:lumMod val="75000"/>
                  </a:schemeClr>
                </a:solidFill>
              </a:rPr>
              <a:t>No black box. No randomness. Just structured thinking</a:t>
            </a:r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FFC2F61-DEC9-04B9-7FC8-A41636CBFC41}"/>
              </a:ext>
            </a:extLst>
          </p:cNvPr>
          <p:cNvSpPr/>
          <p:nvPr/>
        </p:nvSpPr>
        <p:spPr>
          <a:xfrm>
            <a:off x="3794321" y="3193838"/>
            <a:ext cx="4880060" cy="1849827"/>
          </a:xfrm>
          <a:prstGeom prst="rect">
            <a:avLst/>
          </a:prstGeom>
          <a:solidFill>
            <a:schemeClr val="bg2">
              <a:lumMod val="60000"/>
              <a:lumOff val="40000"/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14D473B-6F5F-0D3A-AD59-75ED52C62334}"/>
              </a:ext>
            </a:extLst>
          </p:cNvPr>
          <p:cNvGrpSpPr/>
          <p:nvPr/>
        </p:nvGrpSpPr>
        <p:grpSpPr>
          <a:xfrm>
            <a:off x="4005197" y="3402480"/>
            <a:ext cx="4561035" cy="1552054"/>
            <a:chOff x="566807" y="2067171"/>
            <a:chExt cx="4485694" cy="15014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DA4BDEB-AE2C-F532-8666-676F614222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6807" y="2996918"/>
              <a:ext cx="899999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10" name="Terminator 9">
              <a:extLst>
                <a:ext uri="{FF2B5EF4-FFF2-40B4-BE49-F238E27FC236}">
                  <a16:creationId xmlns:a16="http://schemas.microsoft.com/office/drawing/2014/main" id="{928BE05C-0F33-F7A7-C925-929053492CA2}"/>
                </a:ext>
              </a:extLst>
            </p:cNvPr>
            <p:cNvSpPr/>
            <p:nvPr/>
          </p:nvSpPr>
          <p:spPr>
            <a:xfrm>
              <a:off x="2153296" y="2965168"/>
              <a:ext cx="1440000" cy="603497"/>
            </a:xfrm>
            <a:prstGeom prst="flowChartTerminator">
              <a:avLst/>
            </a:prstGeom>
            <a:solidFill>
              <a:srgbClr val="D2A0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200" err="1">
                  <a:solidFill>
                    <a:schemeClr val="tx1"/>
                  </a:solidFill>
                </a:rPr>
                <a:t>Infer:deduce</a:t>
              </a:r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id="{BF2D0349-0794-5D81-0C8F-D63810590731}"/>
                </a:ext>
              </a:extLst>
            </p:cNvPr>
            <p:cNvSpPr/>
            <p:nvPr/>
          </p:nvSpPr>
          <p:spPr>
            <a:xfrm>
              <a:off x="2141330" y="2067171"/>
              <a:ext cx="1440000" cy="478153"/>
            </a:xfrm>
            <a:prstGeom prst="hexagon">
              <a:avLst/>
            </a:prstGeom>
            <a:solidFill>
              <a:srgbClr val="FDF1BC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models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E81FF12-DBA1-72D1-29BA-B3D4B6A00894}"/>
                </a:ext>
              </a:extLst>
            </p:cNvPr>
            <p:cNvSpPr/>
            <p:nvPr/>
          </p:nvSpPr>
          <p:spPr>
            <a:xfrm>
              <a:off x="4152500" y="3002249"/>
              <a:ext cx="900001" cy="540000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data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10B29BF-179D-7824-337F-733137342255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 flipV="1">
              <a:off x="1466806" y="3266917"/>
              <a:ext cx="686490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1F329AF-E862-918D-E2F5-41DC3347EF7D}"/>
                </a:ext>
              </a:extLst>
            </p:cNvPr>
            <p:cNvCxnSpPr>
              <a:cxnSpLocks/>
              <a:stCxn id="10" idx="3"/>
              <a:endCxn id="12" idx="1"/>
            </p:cNvCxnSpPr>
            <p:nvPr/>
          </p:nvCxnSpPr>
          <p:spPr>
            <a:xfrm>
              <a:off x="3593296" y="3266917"/>
              <a:ext cx="559203" cy="53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B9BE9B8-9970-2E21-6DE2-1B07769AAD85}"/>
                </a:ext>
              </a:extLst>
            </p:cNvPr>
            <p:cNvCxnSpPr>
              <a:cxnSpLocks/>
              <a:endCxn id="10" idx="0"/>
            </p:cNvCxnSpPr>
            <p:nvPr/>
          </p:nvCxnSpPr>
          <p:spPr>
            <a:xfrm>
              <a:off x="2873296" y="2584484"/>
              <a:ext cx="0" cy="38068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0D3DA5A-6F79-20C0-8A35-ED0022381392}"/>
              </a:ext>
            </a:extLst>
          </p:cNvPr>
          <p:cNvSpPr txBox="1"/>
          <p:nvPr/>
        </p:nvSpPr>
        <p:spPr>
          <a:xfrm>
            <a:off x="3812139" y="3246243"/>
            <a:ext cx="1464185" cy="2234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400">
                <a:solidFill>
                  <a:schemeClr val="tx1"/>
                </a:solidFill>
              </a:rPr>
              <a:t>R</a:t>
            </a:r>
            <a:r>
              <a: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easoning (rules)</a:t>
            </a:r>
          </a:p>
        </p:txBody>
      </p:sp>
      <p:pic>
        <p:nvPicPr>
          <p:cNvPr id="17" name="Graphic 16" descr="Single gear outline">
            <a:extLst>
              <a:ext uri="{FF2B5EF4-FFF2-40B4-BE49-F238E27FC236}">
                <a16:creationId xmlns:a16="http://schemas.microsoft.com/office/drawing/2014/main" id="{915B24C4-9EB4-2E3A-680D-01897CAB4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59531" y="4486627"/>
            <a:ext cx="568282" cy="56828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9F2A62AE-3B57-7106-CC06-28B5E66D1E23}"/>
              </a:ext>
            </a:extLst>
          </p:cNvPr>
          <p:cNvGrpSpPr/>
          <p:nvPr/>
        </p:nvGrpSpPr>
        <p:grpSpPr>
          <a:xfrm>
            <a:off x="395009" y="3505895"/>
            <a:ext cx="3646703" cy="2506699"/>
            <a:chOff x="2756527" y="4361455"/>
            <a:chExt cx="3646703" cy="2506699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02687353-1935-FA54-6756-F987710D6F26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6" b="596"/>
            <a:stretch/>
          </p:blipFill>
          <p:spPr>
            <a:xfrm>
              <a:off x="5187170" y="5277102"/>
              <a:ext cx="720000" cy="720000"/>
            </a:xfrm>
            <a:prstGeom prst="ellipse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0EC70C1-975F-BEEC-9B29-0E6ED5FF95FD}"/>
                </a:ext>
              </a:extLst>
            </p:cNvPr>
            <p:cNvGrpSpPr/>
            <p:nvPr/>
          </p:nvGrpSpPr>
          <p:grpSpPr>
            <a:xfrm>
              <a:off x="4273917" y="4361455"/>
              <a:ext cx="1273253" cy="915647"/>
              <a:chOff x="4441182" y="4361455"/>
              <a:chExt cx="1273253" cy="915647"/>
            </a:xfrm>
          </p:grpSpPr>
          <p:pic>
            <p:nvPicPr>
              <p:cNvPr id="41" name="Picture 2" descr="United States - Wikipedia">
                <a:extLst>
                  <a:ext uri="{FF2B5EF4-FFF2-40B4-BE49-F238E27FC236}">
                    <a16:creationId xmlns:a16="http://schemas.microsoft.com/office/drawing/2014/main" id="{BB618A3C-209A-3D84-5CE5-FB3B201EA1B4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41182" y="4361455"/>
                <a:ext cx="720000" cy="72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3163B671-8F63-8B25-1858-73BE7F438241}"/>
                  </a:ext>
                </a:extLst>
              </p:cNvPr>
              <p:cNvCxnSpPr>
                <a:cxnSpLocks/>
                <a:stCxn id="43" idx="0"/>
                <a:endCxn id="41" idx="5"/>
              </p:cNvCxnSpPr>
              <p:nvPr/>
            </p:nvCxnSpPr>
            <p:spPr>
              <a:xfrm flipH="1" flipV="1">
                <a:off x="5055740" y="4976013"/>
                <a:ext cx="658695" cy="30108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C2C4BF1-46C8-794A-E7DF-595581B40656}"/>
                </a:ext>
              </a:extLst>
            </p:cNvPr>
            <p:cNvGrpSpPr/>
            <p:nvPr/>
          </p:nvGrpSpPr>
          <p:grpSpPr>
            <a:xfrm>
              <a:off x="5809375" y="5764442"/>
              <a:ext cx="593855" cy="1103712"/>
              <a:chOff x="6050529" y="5050273"/>
              <a:chExt cx="593855" cy="1103712"/>
            </a:xfrm>
          </p:grpSpPr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FCC5C103-2CF0-569E-1531-73FB104DF6FB}"/>
                  </a:ext>
                </a:extLst>
              </p:cNvPr>
              <p:cNvCxnSpPr>
                <a:cxnSpLocks/>
                <a:endCxn id="40" idx="0"/>
              </p:cNvCxnSpPr>
              <p:nvPr/>
            </p:nvCxnSpPr>
            <p:spPr>
              <a:xfrm>
                <a:off x="6137922" y="5050273"/>
                <a:ext cx="182607" cy="300021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F7DE6279-343E-4DB2-CDF0-3AC9BCADE5E5}"/>
                  </a:ext>
                </a:extLst>
              </p:cNvPr>
              <p:cNvGrpSpPr/>
              <p:nvPr/>
            </p:nvGrpSpPr>
            <p:grpSpPr>
              <a:xfrm>
                <a:off x="6050529" y="5350294"/>
                <a:ext cx="540000" cy="540000"/>
                <a:chOff x="8628405" y="2901477"/>
                <a:chExt cx="1080000" cy="1080000"/>
              </a:xfrm>
            </p:grpSpPr>
            <p:pic>
              <p:nvPicPr>
                <p:cNvPr id="39" name="Graphic 38" descr="Monthly calendar outline">
                  <a:extLst>
                    <a:ext uri="{FF2B5EF4-FFF2-40B4-BE49-F238E27FC236}">
                      <a16:creationId xmlns:a16="http://schemas.microsoft.com/office/drawing/2014/main" id="{3AF0BEE1-0FD1-6C2E-8A21-4BB948BB8F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11205" y="2951209"/>
                  <a:ext cx="914400" cy="914400"/>
                </a:xfrm>
                <a:prstGeom prst="ellipse">
                  <a:avLst/>
                </a:prstGeom>
              </p:spPr>
            </p:pic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50BA89BA-EAAA-75CA-37E0-C8CCDE2344AA}"/>
                    </a:ext>
                  </a:extLst>
                </p:cNvPr>
                <p:cNvSpPr/>
                <p:nvPr/>
              </p:nvSpPr>
              <p:spPr>
                <a:xfrm>
                  <a:off x="8628405" y="2901477"/>
                  <a:ext cx="1080000" cy="1080000"/>
                </a:xfrm>
                <a:prstGeom prst="ellipse">
                  <a:avLst/>
                </a:prstGeom>
                <a:noFill/>
                <a:ln w="41275">
                  <a:solidFill>
                    <a:schemeClr val="accent5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l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0A32DF5-5E2D-E862-7AD5-332F5E7C5842}"/>
                  </a:ext>
                </a:extLst>
              </p:cNvPr>
              <p:cNvSpPr txBox="1"/>
              <p:nvPr/>
            </p:nvSpPr>
            <p:spPr>
              <a:xfrm>
                <a:off x="6123408" y="5953930"/>
                <a:ext cx="520976" cy="200055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3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202</a:t>
                </a:r>
                <a:r>
                  <a:rPr lang="en-US" sz="1300" b="1">
                    <a:solidFill>
                      <a:schemeClr val="tx1"/>
                    </a:solidFill>
                  </a:rPr>
                  <a:t>5-</a:t>
                </a:r>
                <a:r>
                  <a:rPr lang="en-US" sz="1300">
                    <a:solidFill>
                      <a:schemeClr val="tx1"/>
                    </a:solidFill>
                  </a:rPr>
                  <a:t>?</a:t>
                </a:r>
                <a:endParaRPr lang="en-US"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85E214C-31FB-3E2E-2BCF-D797E0AF9919}"/>
                </a:ext>
              </a:extLst>
            </p:cNvPr>
            <p:cNvGrpSpPr/>
            <p:nvPr/>
          </p:nvGrpSpPr>
          <p:grpSpPr>
            <a:xfrm>
              <a:off x="2756527" y="4409784"/>
              <a:ext cx="1622832" cy="2450675"/>
              <a:chOff x="2879188" y="4409784"/>
              <a:chExt cx="1622832" cy="2450675"/>
            </a:xfrm>
          </p:grpSpPr>
          <p:pic>
            <p:nvPicPr>
              <p:cNvPr id="34" name="Picture 4" descr="Joe Biden – Wikipedia">
                <a:extLst>
                  <a:ext uri="{FF2B5EF4-FFF2-40B4-BE49-F238E27FC236}">
                    <a16:creationId xmlns:a16="http://schemas.microsoft.com/office/drawing/2014/main" id="{B9605697-4C36-19F0-BE04-EE5A27AB4F37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1599" y="5179446"/>
                <a:ext cx="720000" cy="72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6" descr="Kamala Harris – Wikipedia">
                <a:extLst>
                  <a:ext uri="{FF2B5EF4-FFF2-40B4-BE49-F238E27FC236}">
                    <a16:creationId xmlns:a16="http://schemas.microsoft.com/office/drawing/2014/main" id="{53546686-2EDE-8A95-67FF-E10D1397762F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79188" y="4409784"/>
                <a:ext cx="720000" cy="720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4D0FD12-4011-F40D-5EE0-2FAA7B10F30E}"/>
                  </a:ext>
                </a:extLst>
              </p:cNvPr>
              <p:cNvGrpSpPr/>
              <p:nvPr/>
            </p:nvGrpSpPr>
            <p:grpSpPr>
              <a:xfrm>
                <a:off x="2906634" y="6064661"/>
                <a:ext cx="540000" cy="540000"/>
                <a:chOff x="10331171" y="1756965"/>
                <a:chExt cx="1080000" cy="1080000"/>
              </a:xfrm>
            </p:grpSpPr>
            <p:pic>
              <p:nvPicPr>
                <p:cNvPr id="30" name="Graphic 29" descr="Monthly calendar outline">
                  <a:extLst>
                    <a:ext uri="{FF2B5EF4-FFF2-40B4-BE49-F238E27FC236}">
                      <a16:creationId xmlns:a16="http://schemas.microsoft.com/office/drawing/2014/main" id="{424728D1-D2F5-9BC5-4BC6-B3015B5029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430031" y="1812885"/>
                  <a:ext cx="914400" cy="914400"/>
                </a:xfrm>
                <a:prstGeom prst="ellipse">
                  <a:avLst/>
                </a:prstGeom>
              </p:spPr>
            </p:pic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EC49EE30-C315-3DC5-CB86-283E9C6B9888}"/>
                    </a:ext>
                  </a:extLst>
                </p:cNvPr>
                <p:cNvSpPr/>
                <p:nvPr/>
              </p:nvSpPr>
              <p:spPr>
                <a:xfrm>
                  <a:off x="10331171" y="1756965"/>
                  <a:ext cx="1080000" cy="1080000"/>
                </a:xfrm>
                <a:prstGeom prst="ellipse">
                  <a:avLst/>
                </a:prstGeom>
                <a:noFill/>
                <a:ln w="41275">
                  <a:solidFill>
                    <a:schemeClr val="accent5"/>
                  </a:solidFill>
                  <a:miter lim="800000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l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A8BC306F-BFDB-E27E-65CF-52E9403CCE34}"/>
                  </a:ext>
                </a:extLst>
              </p:cNvPr>
              <p:cNvCxnSpPr>
                <a:cxnSpLocks/>
                <a:stCxn id="34" idx="7"/>
                <a:endCxn id="41" idx="3"/>
              </p:cNvCxnSpPr>
              <p:nvPr/>
            </p:nvCxnSpPr>
            <p:spPr>
              <a:xfrm flipV="1">
                <a:off x="4076157" y="4976013"/>
                <a:ext cx="425863" cy="3088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D2517A1F-DFE7-41F9-6336-870021E914D4}"/>
                  </a:ext>
                </a:extLst>
              </p:cNvPr>
              <p:cNvCxnSpPr>
                <a:cxnSpLocks/>
                <a:stCxn id="34" idx="0"/>
              </p:cNvCxnSpPr>
              <p:nvPr/>
            </p:nvCxnSpPr>
            <p:spPr>
              <a:xfrm flipH="1" flipV="1">
                <a:off x="3527632" y="4880953"/>
                <a:ext cx="293967" cy="298493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D6AF786-E487-5489-B58E-024C195C2360}"/>
                  </a:ext>
                </a:extLst>
              </p:cNvPr>
              <p:cNvCxnSpPr>
                <a:cxnSpLocks/>
                <a:endCxn id="31" idx="0"/>
              </p:cNvCxnSpPr>
              <p:nvPr/>
            </p:nvCxnSpPr>
            <p:spPr>
              <a:xfrm flipH="1">
                <a:off x="3176634" y="5718623"/>
                <a:ext cx="284965" cy="346038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4F8B9B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58517E3-8BAE-2D46-C726-B433C2C44438}"/>
                  </a:ext>
                </a:extLst>
              </p:cNvPr>
              <p:cNvSpPr txBox="1"/>
              <p:nvPr/>
            </p:nvSpPr>
            <p:spPr>
              <a:xfrm>
                <a:off x="2914918" y="6675793"/>
                <a:ext cx="730969" cy="184666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</a:pPr>
                <a:r>
                  <a:rPr lang="en-US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2021</a:t>
                </a:r>
                <a:r>
                  <a:rPr lang="en-US" sz="1200">
                    <a:solidFill>
                      <a:schemeClr val="tx1"/>
                    </a:solidFill>
                  </a:rPr>
                  <a:t>-</a:t>
                </a:r>
                <a:r>
                  <a:rPr lang="en-US" sz="1200" b="1">
                    <a:solidFill>
                      <a:schemeClr val="tx1"/>
                    </a:solidFill>
                  </a:rPr>
                  <a:t>2025</a:t>
                </a:r>
                <a:endParaRPr lang="en-US" sz="12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C5353C3-964E-423A-AD93-314A644738FB}"/>
              </a:ext>
            </a:extLst>
          </p:cNvPr>
          <p:cNvGrpSpPr/>
          <p:nvPr/>
        </p:nvGrpSpPr>
        <p:grpSpPr>
          <a:xfrm>
            <a:off x="6554425" y="1032572"/>
            <a:ext cx="4481803" cy="2310285"/>
            <a:chOff x="6554425" y="1032572"/>
            <a:chExt cx="4481803" cy="2310285"/>
          </a:xfrm>
        </p:grpSpPr>
        <p:sp>
          <p:nvSpPr>
            <p:cNvPr id="46" name="Rectangle 3">
              <a:extLst>
                <a:ext uri="{FF2B5EF4-FFF2-40B4-BE49-F238E27FC236}">
                  <a16:creationId xmlns:a16="http://schemas.microsoft.com/office/drawing/2014/main" id="{6B04DAE3-CC88-C69F-EBC1-75DD16547B37}"/>
                </a:ext>
              </a:extLst>
            </p:cNvPr>
            <p:cNvSpPr/>
            <p:nvPr/>
          </p:nvSpPr>
          <p:spPr>
            <a:xfrm>
              <a:off x="7603163" y="1079246"/>
              <a:ext cx="3268319" cy="1814572"/>
            </a:xfrm>
            <a:prstGeom prst="rect">
              <a:avLst/>
            </a:prstGeom>
            <a:solidFill>
              <a:schemeClr val="tx2">
                <a:alpha val="28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GB" sz="1400">
                <a:solidFill>
                  <a:schemeClr val="bg1"/>
                </a:solidFill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57516D1-C6AB-63DA-2782-8E1280883A82}"/>
                </a:ext>
              </a:extLst>
            </p:cNvPr>
            <p:cNvCxnSpPr>
              <a:cxnSpLocks/>
              <a:endCxn id="46" idx="1"/>
            </p:cNvCxnSpPr>
            <p:nvPr/>
          </p:nvCxnSpPr>
          <p:spPr>
            <a:xfrm flipV="1">
              <a:off x="6554425" y="1986532"/>
              <a:ext cx="1048738" cy="1356325"/>
            </a:xfrm>
            <a:prstGeom prst="line">
              <a:avLst/>
            </a:prstGeom>
            <a:noFill/>
            <a:ln w="19050" cap="flat" cmpd="sng" algn="ctr">
              <a:solidFill>
                <a:srgbClr val="A7C5CD"/>
              </a:solidFill>
              <a:prstDash val="sysDash"/>
              <a:miter lim="800000"/>
              <a:tailEnd type="none"/>
            </a:ln>
            <a:effectLst/>
          </p:spPr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7416A1E-4A3D-9FA8-1F77-CE271BF88DCF}"/>
                </a:ext>
              </a:extLst>
            </p:cNvPr>
            <p:cNvSpPr txBox="1"/>
            <p:nvPr/>
          </p:nvSpPr>
          <p:spPr>
            <a:xfrm>
              <a:off x="7783559" y="1032572"/>
              <a:ext cx="3252669" cy="11589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err="1">
                  <a:solidFill>
                    <a:srgbClr val="FFC000"/>
                  </a:solidFill>
                </a:rPr>
                <a:t>IsPredecessorOf</a:t>
              </a:r>
              <a:r>
                <a:rPr lang="en-US" sz="1600">
                  <a:solidFill>
                    <a:srgbClr val="FFC000"/>
                  </a:solidFill>
                </a:rPr>
                <a:t>(x, y):-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err="1">
                  <a:solidFill>
                    <a:srgbClr val="FFC000"/>
                  </a:solidFill>
                </a:rPr>
                <a:t>endOfPresidentShip</a:t>
              </a:r>
              <a:r>
                <a:rPr lang="en-US" sz="1600">
                  <a:solidFill>
                    <a:srgbClr val="FFC000"/>
                  </a:solidFill>
                </a:rPr>
                <a:t>(x, </a:t>
              </a:r>
              <a:r>
                <a:rPr lang="en-US" sz="1600" b="1">
                  <a:solidFill>
                    <a:srgbClr val="FFC000"/>
                  </a:solidFill>
                </a:rPr>
                <a:t>m</a:t>
              </a:r>
              <a:r>
                <a:rPr lang="en-US" sz="1600">
                  <a:solidFill>
                    <a:srgbClr val="FFC000"/>
                  </a:solidFill>
                </a:rPr>
                <a:t>),</a:t>
              </a:r>
            </a:p>
            <a:p>
              <a:pPr>
                <a:lnSpc>
                  <a:spcPct val="150000"/>
                </a:lnSpc>
              </a:pPr>
              <a:r>
                <a:rPr lang="en-US" sz="1600" err="1">
                  <a:solidFill>
                    <a:srgbClr val="FFC000"/>
                  </a:solidFill>
                </a:rPr>
                <a:t>startOfPresidentSip</a:t>
              </a:r>
              <a:r>
                <a:rPr lang="en-US" sz="1600">
                  <a:solidFill>
                    <a:srgbClr val="FFC000"/>
                  </a:solidFill>
                </a:rPr>
                <a:t>(y, </a:t>
              </a:r>
              <a:r>
                <a:rPr lang="en-US" sz="1600" b="1">
                  <a:solidFill>
                    <a:srgbClr val="FFC000"/>
                  </a:solidFill>
                </a:rPr>
                <a:t>m</a:t>
              </a:r>
              <a:r>
                <a:rPr lang="en-US" sz="1600">
                  <a:solidFill>
                    <a:srgbClr val="FFC000"/>
                  </a:solidFill>
                </a:rPr>
                <a:t>).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55BE228-8413-447D-D394-64B93CB9ACE0}"/>
                </a:ext>
              </a:extLst>
            </p:cNvPr>
            <p:cNvSpPr txBox="1"/>
            <p:nvPr/>
          </p:nvSpPr>
          <p:spPr>
            <a:xfrm>
              <a:off x="7810355" y="2125217"/>
              <a:ext cx="2132225" cy="7895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err="1">
                  <a:solidFill>
                    <a:srgbClr val="FFC000"/>
                  </a:solidFill>
                </a:rPr>
                <a:t>isCitizenOf</a:t>
              </a:r>
              <a:r>
                <a:rPr lang="en-US" sz="1600">
                  <a:solidFill>
                    <a:srgbClr val="FFC000"/>
                  </a:solidFill>
                </a:rPr>
                <a:t>(x ,y):-</a:t>
              </a:r>
            </a:p>
            <a:p>
              <a:pPr>
                <a:lnSpc>
                  <a:spcPct val="150000"/>
                </a:lnSpc>
              </a:pPr>
              <a:r>
                <a:rPr lang="en-US" sz="1600" err="1">
                  <a:solidFill>
                    <a:srgbClr val="FFC000"/>
                  </a:solidFill>
                </a:rPr>
                <a:t>isPresidentOf</a:t>
              </a:r>
              <a:r>
                <a:rPr lang="en-US" sz="1600">
                  <a:solidFill>
                    <a:srgbClr val="FFC000"/>
                  </a:solidFill>
                </a:rPr>
                <a:t>(x, y).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BE78A34-2137-EF49-445C-ACEA5FF95CA2}"/>
              </a:ext>
            </a:extLst>
          </p:cNvPr>
          <p:cNvGrpSpPr/>
          <p:nvPr/>
        </p:nvGrpSpPr>
        <p:grpSpPr>
          <a:xfrm>
            <a:off x="8543914" y="3203688"/>
            <a:ext cx="3633771" cy="2714603"/>
            <a:chOff x="8543914" y="3203688"/>
            <a:chExt cx="3633771" cy="2714603"/>
          </a:xfrm>
        </p:grpSpPr>
        <p:cxnSp>
          <p:nvCxnSpPr>
            <p:cNvPr id="51" name="Curved Connector 50">
              <a:extLst>
                <a:ext uri="{FF2B5EF4-FFF2-40B4-BE49-F238E27FC236}">
                  <a16:creationId xmlns:a16="http://schemas.microsoft.com/office/drawing/2014/main" id="{17FB91F8-78F6-97A1-96DE-33AFC35B03B8}"/>
                </a:ext>
              </a:extLst>
            </p:cNvPr>
            <p:cNvCxnSpPr>
              <a:cxnSpLocks/>
              <a:stCxn id="80" idx="2"/>
              <a:endCxn id="71" idx="6"/>
            </p:cNvCxnSpPr>
            <p:nvPr/>
          </p:nvCxnSpPr>
          <p:spPr>
            <a:xfrm rot="10800000">
              <a:off x="9818879" y="4589583"/>
              <a:ext cx="1128232" cy="97656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rgbClr val="FFC000"/>
              </a:solidFill>
              <a:prstDash val="dash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Curved Connector 51">
              <a:extLst>
                <a:ext uri="{FF2B5EF4-FFF2-40B4-BE49-F238E27FC236}">
                  <a16:creationId xmlns:a16="http://schemas.microsoft.com/office/drawing/2014/main" id="{4AED8D87-43A1-7561-551A-ACC22F9B2FAD}"/>
                </a:ext>
              </a:extLst>
            </p:cNvPr>
            <p:cNvCxnSpPr>
              <a:cxnSpLocks/>
              <a:stCxn id="80" idx="7"/>
              <a:endCxn id="78" idx="6"/>
            </p:cNvCxnSpPr>
            <p:nvPr/>
          </p:nvCxnSpPr>
          <p:spPr>
            <a:xfrm rot="16200000" flipV="1">
              <a:off x="10827220" y="3698231"/>
              <a:ext cx="661089" cy="807811"/>
            </a:xfrm>
            <a:prstGeom prst="curvedConnector2">
              <a:avLst/>
            </a:prstGeom>
            <a:ln w="19050">
              <a:solidFill>
                <a:srgbClr val="FFC000"/>
              </a:solidFill>
              <a:prstDash val="dash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8B775C2-8E17-FFD0-F814-97898ACBDD40}"/>
                </a:ext>
              </a:extLst>
            </p:cNvPr>
            <p:cNvSpPr txBox="1"/>
            <p:nvPr/>
          </p:nvSpPr>
          <p:spPr>
            <a:xfrm>
              <a:off x="9922504" y="4700887"/>
              <a:ext cx="948978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400" kern="1200" err="1">
                  <a:solidFill>
                    <a:srgbClr val="FAD022"/>
                  </a:solidFill>
                  <a:latin typeface="+mn-lt"/>
                  <a:ea typeface="+mn-ea"/>
                  <a:cs typeface="+mn-cs"/>
                </a:rPr>
                <a:t>isPresidentOf</a:t>
              </a:r>
              <a:endParaRPr lang="en-US" sz="1400" kern="1200">
                <a:solidFill>
                  <a:srgbClr val="FAD022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5C6FB02-F4A5-1883-3546-3503313D83ED}"/>
                </a:ext>
              </a:extLst>
            </p:cNvPr>
            <p:cNvGrpSpPr/>
            <p:nvPr/>
          </p:nvGrpSpPr>
          <p:grpSpPr>
            <a:xfrm>
              <a:off x="8543914" y="3203688"/>
              <a:ext cx="3633771" cy="2714603"/>
              <a:chOff x="2783973" y="4153551"/>
              <a:chExt cx="3633771" cy="2714603"/>
            </a:xfrm>
          </p:grpSpPr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A518D815-907F-774D-91B3-747EBCC7C89F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96" b="596"/>
              <a:stretch/>
            </p:blipFill>
            <p:spPr>
              <a:xfrm>
                <a:off x="5187170" y="5277102"/>
                <a:ext cx="720000" cy="720000"/>
              </a:xfrm>
              <a:prstGeom prst="ellipse">
                <a:avLst/>
              </a:prstGeom>
            </p:spPr>
          </p:pic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DE2AE2A3-17BD-C2E3-226C-A036F9860FF9}"/>
                  </a:ext>
                </a:extLst>
              </p:cNvPr>
              <p:cNvGrpSpPr/>
              <p:nvPr/>
            </p:nvGrpSpPr>
            <p:grpSpPr>
              <a:xfrm>
                <a:off x="4273917" y="4361455"/>
                <a:ext cx="1105987" cy="915647"/>
                <a:chOff x="4441182" y="4361455"/>
                <a:chExt cx="1105987" cy="915647"/>
              </a:xfrm>
            </p:grpSpPr>
            <p:pic>
              <p:nvPicPr>
                <p:cNvPr id="78" name="Picture 2" descr="United States - Wikipedia">
                  <a:extLst>
                    <a:ext uri="{FF2B5EF4-FFF2-40B4-BE49-F238E27FC236}">
                      <a16:creationId xmlns:a16="http://schemas.microsoft.com/office/drawing/2014/main" id="{94BC14FD-9A89-DCCD-23F1-AFF963908304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41182" y="4361455"/>
                  <a:ext cx="720000" cy="720000"/>
                </a:xfrm>
                <a:prstGeom prst="ellipse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79" name="Straight Arrow Connector 78">
                  <a:extLst>
                    <a:ext uri="{FF2B5EF4-FFF2-40B4-BE49-F238E27FC236}">
                      <a16:creationId xmlns:a16="http://schemas.microsoft.com/office/drawing/2014/main" id="{64802E7A-AA68-1B00-59CB-E795A222DF5F}"/>
                    </a:ext>
                  </a:extLst>
                </p:cNvPr>
                <p:cNvCxnSpPr>
                  <a:cxnSpLocks/>
                  <a:stCxn id="80" idx="0"/>
                  <a:endCxn id="78" idx="5"/>
                </p:cNvCxnSpPr>
                <p:nvPr/>
              </p:nvCxnSpPr>
              <p:spPr>
                <a:xfrm flipH="1" flipV="1">
                  <a:off x="5055740" y="4976013"/>
                  <a:ext cx="491429" cy="301089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4F8B9B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607B64F0-549F-E8CE-FF99-442D694717C8}"/>
                  </a:ext>
                </a:extLst>
              </p:cNvPr>
              <p:cNvGrpSpPr/>
              <p:nvPr/>
            </p:nvGrpSpPr>
            <p:grpSpPr>
              <a:xfrm>
                <a:off x="5809375" y="5764442"/>
                <a:ext cx="608369" cy="1103712"/>
                <a:chOff x="6050529" y="5050273"/>
                <a:chExt cx="608369" cy="1103712"/>
              </a:xfrm>
            </p:grpSpPr>
            <p:cxnSp>
              <p:nvCxnSpPr>
                <p:cNvPr id="73" name="Straight Arrow Connector 72">
                  <a:extLst>
                    <a:ext uri="{FF2B5EF4-FFF2-40B4-BE49-F238E27FC236}">
                      <a16:creationId xmlns:a16="http://schemas.microsoft.com/office/drawing/2014/main" id="{BA312165-D18D-C001-B50D-1D3F0988724D}"/>
                    </a:ext>
                  </a:extLst>
                </p:cNvPr>
                <p:cNvCxnSpPr>
                  <a:cxnSpLocks/>
                  <a:endCxn id="77" idx="0"/>
                </p:cNvCxnSpPr>
                <p:nvPr/>
              </p:nvCxnSpPr>
              <p:spPr>
                <a:xfrm>
                  <a:off x="6137922" y="5050273"/>
                  <a:ext cx="182607" cy="300021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4F8B9B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1334336A-7AA3-1BE9-8552-AC891446940E}"/>
                    </a:ext>
                  </a:extLst>
                </p:cNvPr>
                <p:cNvGrpSpPr/>
                <p:nvPr/>
              </p:nvGrpSpPr>
              <p:grpSpPr>
                <a:xfrm>
                  <a:off x="6050529" y="5350294"/>
                  <a:ext cx="540000" cy="540000"/>
                  <a:chOff x="8628405" y="2901477"/>
                  <a:chExt cx="1080000" cy="1080000"/>
                </a:xfrm>
              </p:grpSpPr>
              <p:pic>
                <p:nvPicPr>
                  <p:cNvPr id="76" name="Graphic 75" descr="Monthly calendar outline">
                    <a:extLst>
                      <a:ext uri="{FF2B5EF4-FFF2-40B4-BE49-F238E27FC236}">
                        <a16:creationId xmlns:a16="http://schemas.microsoft.com/office/drawing/2014/main" id="{0F3DCC61-0D02-077B-AE45-9E153AA6B01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96DAC541-7B7A-43D3-8B79-37D633B846F1}">
                        <asvg:svgBlip xmlns:asvg="http://schemas.microsoft.com/office/drawing/2016/SVG/main" r:embed="rId7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711205" y="2951209"/>
                    <a:ext cx="914400" cy="914400"/>
                  </a:xfrm>
                  <a:prstGeom prst="ellipse">
                    <a:avLst/>
                  </a:prstGeom>
                </p:spPr>
              </p:pic>
              <p:sp>
                <p:nvSpPr>
                  <p:cNvPr id="77" name="Oval 76">
                    <a:extLst>
                      <a:ext uri="{FF2B5EF4-FFF2-40B4-BE49-F238E27FC236}">
                        <a16:creationId xmlns:a16="http://schemas.microsoft.com/office/drawing/2014/main" id="{72A1F6C6-6D22-F1A8-1831-CF60A0F3F2B5}"/>
                      </a:ext>
                    </a:extLst>
                  </p:cNvPr>
                  <p:cNvSpPr/>
                  <p:nvPr/>
                </p:nvSpPr>
                <p:spPr>
                  <a:xfrm>
                    <a:off x="8628405" y="2901477"/>
                    <a:ext cx="1080000" cy="1080000"/>
                  </a:xfrm>
                  <a:prstGeom prst="ellipse">
                    <a:avLst/>
                  </a:prstGeom>
                  <a:noFill/>
                  <a:ln w="41275">
                    <a:solidFill>
                      <a:schemeClr val="accent5"/>
                    </a:solidFill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 anchorCtr="0"/>
                  <a:lstStyle/>
                  <a:p>
                    <a:pPr algn="l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873ECF38-60C7-092E-D80B-270F87C9066A}"/>
                    </a:ext>
                  </a:extLst>
                </p:cNvPr>
                <p:cNvSpPr txBox="1"/>
                <p:nvPr/>
              </p:nvSpPr>
              <p:spPr>
                <a:xfrm>
                  <a:off x="6137922" y="5953930"/>
                  <a:ext cx="520976" cy="200055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3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202</a:t>
                  </a:r>
                  <a:r>
                    <a:rPr lang="en-US" sz="1300" b="1">
                      <a:solidFill>
                        <a:schemeClr val="tx1"/>
                      </a:solidFill>
                    </a:rPr>
                    <a:t>5-</a:t>
                  </a:r>
                  <a:r>
                    <a:rPr lang="en-US" sz="1300">
                      <a:solidFill>
                        <a:schemeClr val="tx1"/>
                      </a:solidFill>
                    </a:rPr>
                    <a:t>?</a:t>
                  </a:r>
                  <a:endParaRPr lang="en-US"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4DA7F52A-F4FF-AF14-B956-F19EC06559D3}"/>
                  </a:ext>
                </a:extLst>
              </p:cNvPr>
              <p:cNvGrpSpPr/>
              <p:nvPr/>
            </p:nvGrpSpPr>
            <p:grpSpPr>
              <a:xfrm>
                <a:off x="2783973" y="4153551"/>
                <a:ext cx="1595386" cy="2706908"/>
                <a:chOff x="2906634" y="4153551"/>
                <a:chExt cx="1595386" cy="2706908"/>
              </a:xfrm>
            </p:grpSpPr>
            <p:pic>
              <p:nvPicPr>
                <p:cNvPr id="71" name="Picture 4" descr="Joe Biden – Wikipedia">
                  <a:extLst>
                    <a:ext uri="{FF2B5EF4-FFF2-40B4-BE49-F238E27FC236}">
                      <a16:creationId xmlns:a16="http://schemas.microsoft.com/office/drawing/2014/main" id="{F45E2E83-6224-17F3-F47D-8B6D571D9B54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61599" y="5179446"/>
                  <a:ext cx="720000" cy="720000"/>
                </a:xfrm>
                <a:prstGeom prst="ellipse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9" name="Picture 6" descr="Kamala Harris – Wikipedia">
                  <a:extLst>
                    <a:ext uri="{FF2B5EF4-FFF2-40B4-BE49-F238E27FC236}">
                      <a16:creationId xmlns:a16="http://schemas.microsoft.com/office/drawing/2014/main" id="{BA90D162-F1DA-0F91-343A-B51EF9757AF8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09306" y="4153551"/>
                  <a:ext cx="720000" cy="720000"/>
                </a:xfrm>
                <a:prstGeom prst="ellipse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D0F6F26-4DC0-1CD3-C64B-2B2FA3DDC6D3}"/>
                    </a:ext>
                  </a:extLst>
                </p:cNvPr>
                <p:cNvGrpSpPr/>
                <p:nvPr/>
              </p:nvGrpSpPr>
              <p:grpSpPr>
                <a:xfrm>
                  <a:off x="2906634" y="6064661"/>
                  <a:ext cx="540000" cy="540000"/>
                  <a:chOff x="10331171" y="1756965"/>
                  <a:chExt cx="1080000" cy="1080000"/>
                </a:xfrm>
              </p:grpSpPr>
              <p:pic>
                <p:nvPicPr>
                  <p:cNvPr id="67" name="Graphic 66" descr="Monthly calendar outline">
                    <a:extLst>
                      <a:ext uri="{FF2B5EF4-FFF2-40B4-BE49-F238E27FC236}">
                        <a16:creationId xmlns:a16="http://schemas.microsoft.com/office/drawing/2014/main" id="{8EC86CB1-C121-6A3F-E8F3-D39F0C81708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96DAC541-7B7A-43D3-8B79-37D633B846F1}">
                        <asvg:svgBlip xmlns:asvg="http://schemas.microsoft.com/office/drawing/2016/SVG/main" r:embed="rId7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430031" y="1812885"/>
                    <a:ext cx="914400" cy="914400"/>
                  </a:xfrm>
                  <a:prstGeom prst="ellipse">
                    <a:avLst/>
                  </a:prstGeom>
                </p:spPr>
              </p:pic>
              <p:sp>
                <p:nvSpPr>
                  <p:cNvPr id="68" name="Oval 67">
                    <a:extLst>
                      <a:ext uri="{FF2B5EF4-FFF2-40B4-BE49-F238E27FC236}">
                        <a16:creationId xmlns:a16="http://schemas.microsoft.com/office/drawing/2014/main" id="{BFD646D6-2DF1-1CA6-A350-8BF8B837DDC5}"/>
                      </a:ext>
                    </a:extLst>
                  </p:cNvPr>
                  <p:cNvSpPr/>
                  <p:nvPr/>
                </p:nvSpPr>
                <p:spPr>
                  <a:xfrm>
                    <a:off x="10331171" y="1756965"/>
                    <a:ext cx="1080000" cy="1080000"/>
                  </a:xfrm>
                  <a:prstGeom prst="ellipse">
                    <a:avLst/>
                  </a:prstGeom>
                  <a:noFill/>
                  <a:ln w="41275">
                    <a:solidFill>
                      <a:schemeClr val="accent5"/>
                    </a:solidFill>
                    <a:miter lim="800000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 anchorCtr="0"/>
                  <a:lstStyle/>
                  <a:p>
                    <a:pPr algn="l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1B506472-0F56-D477-FD6C-1BDA6ABCAB55}"/>
                    </a:ext>
                  </a:extLst>
                </p:cNvPr>
                <p:cNvCxnSpPr>
                  <a:cxnSpLocks/>
                  <a:stCxn id="71" idx="7"/>
                  <a:endCxn id="78" idx="3"/>
                </p:cNvCxnSpPr>
                <p:nvPr/>
              </p:nvCxnSpPr>
              <p:spPr>
                <a:xfrm flipV="1">
                  <a:off x="4076157" y="4976013"/>
                  <a:ext cx="425863" cy="308875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4F8B9B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A6B6D066-5CFF-BA52-EFB4-268DC83CAAEA}"/>
                    </a:ext>
                  </a:extLst>
                </p:cNvPr>
                <p:cNvCxnSpPr>
                  <a:cxnSpLocks/>
                  <a:stCxn id="71" idx="0"/>
                  <a:endCxn id="69" idx="4"/>
                </p:cNvCxnSpPr>
                <p:nvPr/>
              </p:nvCxnSpPr>
              <p:spPr>
                <a:xfrm flipH="1" flipV="1">
                  <a:off x="3569307" y="4873551"/>
                  <a:ext cx="252292" cy="305895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4F8B9B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569E6CC5-5C13-4735-56BF-BF9AFA28F382}"/>
                    </a:ext>
                  </a:extLst>
                </p:cNvPr>
                <p:cNvCxnSpPr>
                  <a:cxnSpLocks/>
                  <a:stCxn id="71" idx="2"/>
                  <a:endCxn id="68" idx="0"/>
                </p:cNvCxnSpPr>
                <p:nvPr/>
              </p:nvCxnSpPr>
              <p:spPr>
                <a:xfrm flipH="1">
                  <a:off x="3176634" y="5539446"/>
                  <a:ext cx="284965" cy="525215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4F8B9B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66C403F8-577D-7F2F-029F-2D2CE718A588}"/>
                    </a:ext>
                  </a:extLst>
                </p:cNvPr>
                <p:cNvSpPr txBox="1"/>
                <p:nvPr/>
              </p:nvSpPr>
              <p:spPr>
                <a:xfrm>
                  <a:off x="2914918" y="6675793"/>
                  <a:ext cx="730969" cy="184666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 algn="l" defTabSz="914400" rtl="0" eaLnBrk="1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600"/>
                    </a:spcAft>
                    <a:buClr>
                      <a:schemeClr val="tx2"/>
                    </a:buClr>
                  </a:pPr>
                  <a:r>
                    <a:rPr lang="en-US"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2021</a:t>
                  </a:r>
                  <a:r>
                    <a:rPr lang="en-US" sz="1200">
                      <a:solidFill>
                        <a:schemeClr val="tx1"/>
                      </a:solidFill>
                    </a:rPr>
                    <a:t>-</a:t>
                  </a:r>
                  <a:r>
                    <a:rPr lang="en-US" sz="1200" b="1">
                      <a:solidFill>
                        <a:schemeClr val="tx1"/>
                      </a:solidFill>
                    </a:rPr>
                    <a:t>2025</a:t>
                  </a:r>
                  <a:endParaRPr lang="en-US" sz="12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3297965-3580-5605-FE7E-311482A14BA2}"/>
                </a:ext>
              </a:extLst>
            </p:cNvPr>
            <p:cNvSpPr txBox="1"/>
            <p:nvPr/>
          </p:nvSpPr>
          <p:spPr>
            <a:xfrm rot="2366529">
              <a:off x="11045793" y="3684482"/>
              <a:ext cx="753411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</a:pPr>
              <a:r>
                <a:rPr lang="en-US" sz="1400" kern="1200" err="1">
                  <a:solidFill>
                    <a:srgbClr val="FAD022"/>
                  </a:solidFill>
                  <a:latin typeface="+mn-lt"/>
                  <a:ea typeface="+mn-ea"/>
                  <a:cs typeface="+mn-cs"/>
                </a:rPr>
                <a:t>isCitizenOf</a:t>
              </a:r>
              <a:endParaRPr lang="en-US" sz="1400" kern="1200">
                <a:solidFill>
                  <a:srgbClr val="FAD022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512CD1AA-5E21-9F2A-882E-707731BD587F}"/>
              </a:ext>
            </a:extLst>
          </p:cNvPr>
          <p:cNvSpPr txBox="1"/>
          <p:nvPr/>
        </p:nvSpPr>
        <p:spPr>
          <a:xfrm>
            <a:off x="616130" y="2032212"/>
            <a:ext cx="441904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Rule:</a:t>
            </a:r>
          </a:p>
          <a:p>
            <a:r>
              <a:rPr lang="en-GB" u="sng">
                <a:solidFill>
                  <a:schemeClr val="tx1"/>
                </a:solidFill>
              </a:rPr>
              <a:t>Head</a:t>
            </a:r>
            <a:r>
              <a:rPr lang="en-GB">
                <a:solidFill>
                  <a:schemeClr val="tx1"/>
                </a:solidFill>
              </a:rPr>
              <a:t>:- </a:t>
            </a:r>
            <a:r>
              <a:rPr lang="en-GB" u="sng">
                <a:solidFill>
                  <a:schemeClr val="tx1"/>
                </a:solidFill>
              </a:rPr>
              <a:t>Atom1</a:t>
            </a:r>
            <a:r>
              <a:rPr lang="en-GB">
                <a:solidFill>
                  <a:schemeClr val="tx1"/>
                </a:solidFill>
              </a:rPr>
              <a:t>, Not </a:t>
            </a:r>
            <a:r>
              <a:rPr lang="en-GB" u="sng">
                <a:solidFill>
                  <a:schemeClr val="tx1"/>
                </a:solidFill>
              </a:rPr>
              <a:t>Atom2.</a:t>
            </a:r>
            <a:r>
              <a:rPr lang="en-GB">
                <a:solidFill>
                  <a:schemeClr val="tx1"/>
                </a:solidFill>
              </a:rPr>
              <a:t> </a:t>
            </a:r>
          </a:p>
          <a:p>
            <a:r>
              <a:rPr lang="en-GB">
                <a:solidFill>
                  <a:schemeClr val="bg1">
                    <a:lumMod val="50000"/>
                  </a:schemeClr>
                </a:solidFill>
              </a:rPr>
              <a:t>Not is the negation-as-failure operator. </a:t>
            </a:r>
          </a:p>
          <a:p>
            <a:endParaRPr lang="en-GB">
              <a:solidFill>
                <a:schemeClr val="tx1"/>
              </a:solidFill>
            </a:endParaRPr>
          </a:p>
          <a:p>
            <a:r>
              <a:rPr lang="en-GB">
                <a:solidFill>
                  <a:schemeClr val="tx1"/>
                </a:solidFill>
              </a:rPr>
              <a:t>A program is a set of rules.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Google Shape;84;p1">
            <a:extLst>
              <a:ext uri="{FF2B5EF4-FFF2-40B4-BE49-F238E27FC236}">
                <a16:creationId xmlns:a16="http://schemas.microsoft.com/office/drawing/2014/main" id="{B2591B56-9C84-E08E-D584-26A1A09547B7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19" name="Google Shape;83;p1">
            <a:extLst>
              <a:ext uri="{FF2B5EF4-FFF2-40B4-BE49-F238E27FC236}">
                <a16:creationId xmlns:a16="http://schemas.microsoft.com/office/drawing/2014/main" id="{E360377D-BED1-AFA1-B26A-69E3661DBEDE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5F34A4C-D26C-B460-8049-865E18A16493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CE628D2-9EA9-5F3D-E634-537019740FAE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90A45BB-9F82-AA55-0B80-9DEDF53A3B84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050CB02-3E34-E859-CF9F-EF873EA2BE2D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FB2808C-1306-028A-B980-F55D9CB2D07C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29C61C8-C895-0472-1787-971ACA13A34A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sp>
        <p:nvSpPr>
          <p:cNvPr id="60" name="Right Arrow 59">
            <a:extLst>
              <a:ext uri="{FF2B5EF4-FFF2-40B4-BE49-F238E27FC236}">
                <a16:creationId xmlns:a16="http://schemas.microsoft.com/office/drawing/2014/main" id="{A38A5E53-6B09-8D2D-3096-0213545A11BA}"/>
              </a:ext>
            </a:extLst>
          </p:cNvPr>
          <p:cNvSpPr/>
          <p:nvPr/>
        </p:nvSpPr>
        <p:spPr>
          <a:xfrm>
            <a:off x="3109668" y="3799435"/>
            <a:ext cx="298174" cy="228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Arrow 60">
            <a:extLst>
              <a:ext uri="{FF2B5EF4-FFF2-40B4-BE49-F238E27FC236}">
                <a16:creationId xmlns:a16="http://schemas.microsoft.com/office/drawing/2014/main" id="{BB0C7A74-E01C-3075-93C8-9F4B1786DB0D}"/>
              </a:ext>
            </a:extLst>
          </p:cNvPr>
          <p:cNvSpPr/>
          <p:nvPr/>
        </p:nvSpPr>
        <p:spPr>
          <a:xfrm>
            <a:off x="8742253" y="3913735"/>
            <a:ext cx="298174" cy="228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6A988D1-27A6-F1C3-DAA7-EE2FAEB7C836}"/>
              </a:ext>
            </a:extLst>
          </p:cNvPr>
          <p:cNvSpPr txBox="1"/>
          <p:nvPr/>
        </p:nvSpPr>
        <p:spPr>
          <a:xfrm rot="5400000">
            <a:off x="10197701" y="1868474"/>
            <a:ext cx="15584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</a:rPr>
              <a:t>Order does not matter</a:t>
            </a:r>
          </a:p>
        </p:txBody>
      </p:sp>
    </p:spTree>
    <p:extLst>
      <p:ext uri="{BB962C8B-B14F-4D97-AF65-F5344CB8AC3E}">
        <p14:creationId xmlns:p14="http://schemas.microsoft.com/office/powerpoint/2010/main" val="159044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7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55456059-139D-59F1-05D1-D91293F73AA6}"/>
              </a:ext>
            </a:extLst>
          </p:cNvPr>
          <p:cNvGrpSpPr/>
          <p:nvPr/>
        </p:nvGrpSpPr>
        <p:grpSpPr>
          <a:xfrm>
            <a:off x="1637735" y="743269"/>
            <a:ext cx="7397503" cy="5224876"/>
            <a:chOff x="1690403" y="704136"/>
            <a:chExt cx="7397503" cy="522487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8593B07-3157-7E27-B952-C3585D89D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5822"/>
            <a:stretch/>
          </p:blipFill>
          <p:spPr>
            <a:xfrm>
              <a:off x="1690403" y="704136"/>
              <a:ext cx="7397503" cy="5224876"/>
            </a:xfrm>
            <a:prstGeom prst="round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EB8EBAF-59B9-0F67-A20F-13746DA6A1D2}"/>
                </a:ext>
              </a:extLst>
            </p:cNvPr>
            <p:cNvSpPr/>
            <p:nvPr/>
          </p:nvSpPr>
          <p:spPr>
            <a:xfrm>
              <a:off x="3278002" y="2880799"/>
              <a:ext cx="3091689" cy="360311"/>
            </a:xfrm>
            <a:prstGeom prst="rect">
              <a:avLst/>
            </a:prstGeom>
            <a:noFill/>
            <a:ln w="38100">
              <a:solidFill>
                <a:srgbClr val="C00000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94871B2-40AF-D757-CB03-F92A7FFA0291}"/>
                </a:ext>
              </a:extLst>
            </p:cNvPr>
            <p:cNvSpPr/>
            <p:nvPr/>
          </p:nvSpPr>
          <p:spPr>
            <a:xfrm>
              <a:off x="7365977" y="2054033"/>
              <a:ext cx="1596788" cy="2534793"/>
            </a:xfrm>
            <a:prstGeom prst="rect">
              <a:avLst/>
            </a:prstGeom>
            <a:noFill/>
            <a:ln w="38100">
              <a:solidFill>
                <a:srgbClr val="C00000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3D03DD-2E26-8407-522A-CCF19BBF35A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413171" y="616322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bg1">
                    <a:lumMod val="65000"/>
                  </a:schemeClr>
                </a:solidFill>
              </a:rPr>
              <a:t>| </a:t>
            </a:r>
            <a:fld id="{00000000-1234-1234-1234-123412341234}" type="slidenum">
              <a:rPr lang="en-US" b="0" smtClean="0">
                <a:solidFill>
                  <a:schemeClr val="bg1">
                    <a:lumMod val="65000"/>
                  </a:schemeClr>
                </a:solidFill>
              </a:rPr>
              <a:t>23</a:t>
            </a:fld>
            <a:endParaRPr b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03183-7DA6-5C2E-2941-D57101604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 world example: Samsung galaxy s25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774AA3-672A-486E-46EE-E09CBEA1BF76}"/>
              </a:ext>
            </a:extLst>
          </p:cNvPr>
          <p:cNvSpPr txBox="1"/>
          <p:nvPr/>
        </p:nvSpPr>
        <p:spPr>
          <a:xfrm>
            <a:off x="269767" y="6459162"/>
            <a:ext cx="654739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</a:rPr>
              <a:t>Image source: https://</a:t>
            </a:r>
            <a:r>
              <a:rPr lang="en-US" sz="900" err="1">
                <a:solidFill>
                  <a:schemeClr val="bg1">
                    <a:lumMod val="65000"/>
                  </a:schemeClr>
                </a:solidFill>
              </a:rPr>
              <a:t>www.cs.ox.ac.uk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</a:rPr>
              <a:t>/people/</a:t>
            </a:r>
            <a:r>
              <a:rPr lang="en-US" sz="900" err="1">
                <a:solidFill>
                  <a:schemeClr val="bg1">
                    <a:lumMod val="65000"/>
                  </a:schemeClr>
                </a:solidFill>
              </a:rPr>
              <a:t>boris.motik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</a:rPr>
              <a:t>/pubs/lhplmh20context-aware-recommendation.pdf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DD14FF-C1F5-ADAC-D658-1AF176C1B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67" y="3385896"/>
            <a:ext cx="1219927" cy="1725324"/>
          </a:xfrm>
          <a:prstGeom prst="roundRect">
            <a:avLst/>
          </a:prstGeom>
        </p:spPr>
      </p:pic>
      <p:pic>
        <p:nvPicPr>
          <p:cNvPr id="6" name="Picture 8" descr="RDFox | The Knowledge Graph and Reasoning Engine">
            <a:extLst>
              <a:ext uri="{FF2B5EF4-FFF2-40B4-BE49-F238E27FC236}">
                <a16:creationId xmlns:a16="http://schemas.microsoft.com/office/drawing/2014/main" id="{8C288FB7-F7EC-F98C-928B-1EFA35280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55" y="5312320"/>
            <a:ext cx="811119" cy="28389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D1AC21-E3C8-0210-6353-005016A4C9D2}"/>
              </a:ext>
            </a:extLst>
          </p:cNvPr>
          <p:cNvSpPr txBox="1"/>
          <p:nvPr/>
        </p:nvSpPr>
        <p:spPr>
          <a:xfrm>
            <a:off x="403460" y="5658813"/>
            <a:ext cx="1000274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Reasoner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DCBFB665-E618-0D32-1BB5-8069DBB52BD1}"/>
              </a:ext>
            </a:extLst>
          </p:cNvPr>
          <p:cNvSpPr/>
          <p:nvPr/>
        </p:nvSpPr>
        <p:spPr>
          <a:xfrm>
            <a:off x="9258970" y="1837190"/>
            <a:ext cx="2361529" cy="2382385"/>
          </a:xfrm>
          <a:prstGeom prst="rect">
            <a:avLst/>
          </a:prstGeom>
          <a:solidFill>
            <a:schemeClr val="tx2"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en-GB" i="1">
                <a:solidFill>
                  <a:schemeClr val="tx1"/>
                </a:solidFill>
              </a:rPr>
              <a:t>“Our reasoning-based approach is </a:t>
            </a:r>
            <a:r>
              <a:rPr lang="en-GB" i="1">
                <a:solidFill>
                  <a:srgbClr val="FFC000"/>
                </a:solidFill>
              </a:rPr>
              <a:t>economical with computational resources </a:t>
            </a:r>
            <a:r>
              <a:rPr lang="en-GB" i="1">
                <a:solidFill>
                  <a:schemeClr val="tx1"/>
                </a:solidFill>
              </a:rPr>
              <a:t>and</a:t>
            </a:r>
            <a:r>
              <a:rPr lang="en-GB" i="1"/>
              <a:t> </a:t>
            </a:r>
            <a:r>
              <a:rPr lang="en-GB" i="1">
                <a:solidFill>
                  <a:srgbClr val="FFC000"/>
                </a:solidFill>
              </a:rPr>
              <a:t>does not require large amounts of training data</a:t>
            </a:r>
            <a:r>
              <a:rPr lang="en-GB" i="1"/>
              <a:t>; it also </a:t>
            </a:r>
            <a:r>
              <a:rPr lang="en-GB" i="1">
                <a:solidFill>
                  <a:srgbClr val="FFC000"/>
                </a:solidFill>
              </a:rPr>
              <a:t>mitigates the cold-start problem</a:t>
            </a:r>
            <a:r>
              <a:rPr lang="en-GB" i="1"/>
              <a:t>, </a:t>
            </a:r>
            <a:r>
              <a:rPr lang="en-GB" i="1">
                <a:solidFill>
                  <a:schemeClr val="tx1"/>
                </a:solidFill>
              </a:rPr>
              <a:t>and supports explanation for recommendations”</a:t>
            </a:r>
            <a:endParaRPr lang="en-DE" i="1">
              <a:solidFill>
                <a:schemeClr val="tx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3495D-1181-2CD5-879E-A2DB2637B5A6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1403734" y="3259015"/>
            <a:ext cx="2067328" cy="2538298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ysDash"/>
            <a:miter lim="800000"/>
            <a:tailEnd type="non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6639A6E-574F-78FC-6486-8AA35920A95C}"/>
              </a:ext>
            </a:extLst>
          </p:cNvPr>
          <p:cNvSpPr txBox="1"/>
          <p:nvPr/>
        </p:nvSpPr>
        <p:spPr>
          <a:xfrm>
            <a:off x="9134699" y="4845299"/>
            <a:ext cx="2485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chemeClr val="bg1">
                    <a:lumMod val="65000"/>
                  </a:schemeClr>
                </a:solidFill>
              </a:rPr>
              <a:t>Cold start problem</a:t>
            </a:r>
            <a:r>
              <a:rPr lang="en-GB" sz="900">
                <a:solidFill>
                  <a:schemeClr val="bg1">
                    <a:lumMod val="65000"/>
                  </a:schemeClr>
                </a:solidFill>
              </a:rPr>
              <a:t> = Poor performance at the beginning due to lack of data.</a:t>
            </a:r>
            <a:endParaRPr lang="en-US" sz="9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101F98-9E8F-F275-0AD1-36736FAD3683}"/>
              </a:ext>
            </a:extLst>
          </p:cNvPr>
          <p:cNvSpPr txBox="1"/>
          <p:nvPr/>
        </p:nvSpPr>
        <p:spPr>
          <a:xfrm>
            <a:off x="403460" y="5968145"/>
            <a:ext cx="3664721" cy="2154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GB" sz="1400" b="0" i="0">
                <a:solidFill>
                  <a:schemeClr val="bg1">
                    <a:lumMod val="65000"/>
                  </a:schemeClr>
                </a:solidFill>
                <a:effectLst/>
                <a:latin typeface="Public Sans"/>
              </a:rPr>
              <a:t>a small memory footprint (less than 6MB on ARM)</a:t>
            </a:r>
            <a:endParaRPr lang="en-US" sz="1400" kern="12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7E255B-E543-075C-9F92-DEF8991CF6F3}"/>
              </a:ext>
            </a:extLst>
          </p:cNvPr>
          <p:cNvSpPr txBox="1"/>
          <p:nvPr/>
        </p:nvSpPr>
        <p:spPr>
          <a:xfrm>
            <a:off x="258351" y="6195775"/>
            <a:ext cx="759406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</a:rPr>
              <a:t>source: https://</a:t>
            </a:r>
            <a:r>
              <a:rPr lang="en-US" sz="900" err="1">
                <a:solidFill>
                  <a:schemeClr val="bg1">
                    <a:lumMod val="65000"/>
                  </a:schemeClr>
                </a:solidFill>
              </a:rPr>
              <a:t>www.oxfordsemantic.tech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</a:rPr>
              <a:t>/blog/improving-smartphone-recommendation-services-without-the-data-security-risk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D1F467-7042-5175-3EB9-419D1815D04D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52BB92-9C53-90BB-417D-B55B7B63F6BF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672F205-E21C-A682-EB35-5DB36AAED27E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2D04F15-E726-CD97-19A1-10A5CDE2CC67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FE0AAB-5B95-02B5-D5E2-3C5301ABF32E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D8A4DDD-22ED-F20B-F4EC-9353AA72883F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3642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E4332E-AEEA-B57D-2BDA-3277E62396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8">
            <a:extLst>
              <a:ext uri="{FF2B5EF4-FFF2-40B4-BE49-F238E27FC236}">
                <a16:creationId xmlns:a16="http://schemas.microsoft.com/office/drawing/2014/main" id="{8CD9A85F-9E25-17BD-5665-72AD16694483}"/>
              </a:ext>
            </a:extLst>
          </p:cNvPr>
          <p:cNvSpPr txBox="1">
            <a:spLocks/>
          </p:cNvSpPr>
          <p:nvPr/>
        </p:nvSpPr>
        <p:spPr>
          <a:xfrm>
            <a:off x="661925" y="452010"/>
            <a:ext cx="11224685" cy="3693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kern="1200" cap="all" spc="2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>
                <a:solidFill>
                  <a:srgbClr val="009A97"/>
                </a:solidFill>
              </a:rPr>
              <a:t>OUTSIDE-IN Context-aware recommendation on MASSIV SCALE by SAMSUNG (video)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DEB7D4-238C-277C-8224-62368180D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01" y="1690615"/>
            <a:ext cx="5688980" cy="35004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F84FAF0-FFB2-65A3-FE97-4D8BDD0D8D2E}"/>
              </a:ext>
            </a:extLst>
          </p:cNvPr>
          <p:cNvSpPr txBox="1"/>
          <p:nvPr/>
        </p:nvSpPr>
        <p:spPr>
          <a:xfrm>
            <a:off x="255908" y="5225515"/>
            <a:ext cx="103966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1">
                    <a:lumMod val="75000"/>
                  </a:schemeClr>
                </a:solidFill>
                <a:hlinkClick r:id="rId4"/>
              </a:rPr>
              <a:t>https://www.youtube.com/live/HinL5jCy_oI?si=U9WU2soBt-vA0DAS&amp;t=711</a:t>
            </a:r>
            <a:r>
              <a:rPr lang="en-US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r>
              <a:rPr lang="en-US" sz="1100">
                <a:solidFill>
                  <a:schemeClr val="bg1">
                    <a:lumMod val="75000"/>
                  </a:schemeClr>
                </a:solidFill>
              </a:rPr>
              <a:t>Start 11:51</a:t>
            </a:r>
          </a:p>
          <a:p>
            <a:r>
              <a:rPr lang="en-US" sz="1100">
                <a:solidFill>
                  <a:schemeClr val="bg1">
                    <a:lumMod val="75000"/>
                  </a:schemeClr>
                </a:solidFill>
              </a:rPr>
              <a:t>end 15:20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78F153-1247-325B-C773-577396C92900}"/>
              </a:ext>
            </a:extLst>
          </p:cNvPr>
          <p:cNvSpPr txBox="1"/>
          <p:nvPr/>
        </p:nvSpPr>
        <p:spPr>
          <a:xfrm>
            <a:off x="6705859" y="5682715"/>
            <a:ext cx="46168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This same approach has applications in the automotive industry…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1A89C2-04B2-CF24-5047-9C8648844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33" y="1807513"/>
            <a:ext cx="5808655" cy="32429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AA3391-7599-41CA-DDFD-54ED043F83FC}"/>
              </a:ext>
            </a:extLst>
          </p:cNvPr>
          <p:cNvSpPr txBox="1"/>
          <p:nvPr/>
        </p:nvSpPr>
        <p:spPr>
          <a:xfrm>
            <a:off x="10058400" y="6149009"/>
            <a:ext cx="160494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DE" sz="1800" kern="120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40mil+ users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C69C500-B2AE-2093-2D88-58FAF04562A1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2CF69B0-E6ED-2DD8-12FF-177030CF2C87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25EEA52-F5DB-55EA-98C9-9C10B7762D6D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D05D5CE-007E-7EBB-D68D-29E100538DDB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542749A-E9E0-B3ED-3C1C-D8155BC08CAE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26530DB-DC20-869C-7AFC-1FD0525F3100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DA945898-EFB1-FBAB-3790-BBB5991A0115}"/>
              </a:ext>
            </a:extLst>
          </p:cNvPr>
          <p:cNvSpPr txBox="1"/>
          <p:nvPr/>
        </p:nvSpPr>
        <p:spPr>
          <a:xfrm>
            <a:off x="5671930" y="535387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34865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AC7BDF-2605-4950-C0B9-EF1279F6AF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25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41C19C-8737-880F-D160-3E83EB2D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Reasoning in automotive C.A.S.E.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0B47BB-2713-8EE2-907B-0A75F75F2940}"/>
              </a:ext>
            </a:extLst>
          </p:cNvPr>
          <p:cNvSpPr/>
          <p:nvPr/>
        </p:nvSpPr>
        <p:spPr>
          <a:xfrm>
            <a:off x="7460611" y="4893042"/>
            <a:ext cx="4565233" cy="1254980"/>
          </a:xfrm>
          <a:prstGeom prst="rect">
            <a:avLst/>
          </a:prstGeom>
          <a:solidFill>
            <a:schemeClr val="tx2"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057AEDF-79B0-73EC-2601-31FACF1EB17D}"/>
              </a:ext>
            </a:extLst>
          </p:cNvPr>
          <p:cNvSpPr/>
          <p:nvPr/>
        </p:nvSpPr>
        <p:spPr>
          <a:xfrm>
            <a:off x="7444279" y="1257523"/>
            <a:ext cx="4581565" cy="1616849"/>
          </a:xfrm>
          <a:prstGeom prst="rect">
            <a:avLst/>
          </a:prstGeom>
          <a:solidFill>
            <a:schemeClr val="tx2"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CDDD041-F7AF-7F13-5ADA-78DEB1B4A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147683"/>
              </p:ext>
            </p:extLst>
          </p:nvPr>
        </p:nvGraphicFramePr>
        <p:xfrm>
          <a:off x="7460610" y="1319892"/>
          <a:ext cx="4565234" cy="1371600"/>
        </p:xfrm>
        <a:graphic>
          <a:graphicData uri="http://schemas.openxmlformats.org/drawingml/2006/table">
            <a:tbl>
              <a:tblPr/>
              <a:tblGrid>
                <a:gridCol w="4565234">
                  <a:extLst>
                    <a:ext uri="{9D8B030D-6E8A-4147-A177-3AD203B41FA5}">
                      <a16:colId xmlns:a16="http://schemas.microsoft.com/office/drawing/2014/main" val="1550374651"/>
                    </a:ext>
                  </a:extLst>
                </a:gridCol>
              </a:tblGrid>
              <a:tr h="13569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</a:rPr>
                        <a:t> Real-time </a:t>
                      </a:r>
                      <a:r>
                        <a:rPr lang="en-GB" sz="1200" b="0">
                          <a:solidFill>
                            <a:srgbClr val="FFC000"/>
                          </a:solidFill>
                        </a:rPr>
                        <a:t>decision making</a:t>
                      </a:r>
                      <a:r>
                        <a:rPr lang="en-GB" sz="1200" b="0">
                          <a:solidFill>
                            <a:schemeClr val="tx1"/>
                          </a:solidFill>
                        </a:rPr>
                        <a:t> from sensor &amp; network data.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b="0">
                          <a:solidFill>
                            <a:srgbClr val="FFC000"/>
                          </a:solidFill>
                        </a:rPr>
                        <a:t>Policy compliance</a:t>
                      </a:r>
                      <a:r>
                        <a:rPr lang="en-GB" sz="1200" b="0">
                          <a:solidFill>
                            <a:schemeClr val="tx1"/>
                          </a:solidFill>
                        </a:rPr>
                        <a:t> across regions (e.g., data privacy rules vary by country).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b="0">
                          <a:solidFill>
                            <a:srgbClr val="FFC000"/>
                          </a:solidFill>
                        </a:rPr>
                        <a:t>Dynamic rule updates</a:t>
                      </a:r>
                      <a:r>
                        <a:rPr lang="en-GB" sz="1200" b="0">
                          <a:solidFill>
                            <a:schemeClr val="tx1"/>
                          </a:solidFill>
                        </a:rPr>
                        <a:t> as network and traffic regulations change.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b="0">
                          <a:solidFill>
                            <a:srgbClr val="FFC000"/>
                          </a:solidFill>
                        </a:rPr>
                        <a:t>Recommend and explain</a:t>
                      </a:r>
                      <a:r>
                        <a:rPr lang="en-GB" sz="1200" b="0">
                          <a:solidFill>
                            <a:schemeClr val="tx1"/>
                          </a:solidFill>
                        </a:rPr>
                        <a:t> routing decisions (why this route, not that one).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240116"/>
                  </a:ext>
                </a:extLst>
              </a:tr>
            </a:tbl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B4AAD1A1-CBF3-4D0C-CDBC-E9DC8F83377E}"/>
              </a:ext>
            </a:extLst>
          </p:cNvPr>
          <p:cNvSpPr/>
          <p:nvPr/>
        </p:nvSpPr>
        <p:spPr>
          <a:xfrm>
            <a:off x="390870" y="5006812"/>
            <a:ext cx="4340520" cy="1201979"/>
          </a:xfrm>
          <a:prstGeom prst="rect">
            <a:avLst/>
          </a:prstGeom>
          <a:solidFill>
            <a:schemeClr val="tx2"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B61F6571-4B60-D7DE-7B8B-1FF7AAD3EEAA}"/>
              </a:ext>
            </a:extLst>
          </p:cNvPr>
          <p:cNvSpPr/>
          <p:nvPr/>
        </p:nvSpPr>
        <p:spPr>
          <a:xfrm>
            <a:off x="390870" y="1635737"/>
            <a:ext cx="3760215" cy="1651379"/>
          </a:xfrm>
          <a:prstGeom prst="rect">
            <a:avLst/>
          </a:prstGeom>
          <a:solidFill>
            <a:schemeClr val="tx2">
              <a:alpha val="28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9" name="Picture 2" descr="Shared | ICT Group">
            <a:extLst>
              <a:ext uri="{FF2B5EF4-FFF2-40B4-BE49-F238E27FC236}">
                <a16:creationId xmlns:a16="http://schemas.microsoft.com/office/drawing/2014/main" id="{2C9C88A6-9E78-FECA-299C-159ADA222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425" y="1244842"/>
            <a:ext cx="8270377" cy="465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A92095-096F-B68A-459C-074BEFE2734B}"/>
              </a:ext>
            </a:extLst>
          </p:cNvPr>
          <p:cNvSpPr txBox="1"/>
          <p:nvPr/>
        </p:nvSpPr>
        <p:spPr>
          <a:xfrm>
            <a:off x="166155" y="5006812"/>
            <a:ext cx="466407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FFC000"/>
                </a:solidFill>
              </a:rPr>
              <a:t>Recommend dynamic ride </a:t>
            </a:r>
            <a:r>
              <a:rPr lang="en-GB" sz="1200">
                <a:solidFill>
                  <a:schemeClr val="tx1"/>
                </a:solidFill>
              </a:rPr>
              <a:t>allocation</a:t>
            </a:r>
          </a:p>
          <a:p>
            <a:pPr marL="0" lvl="1"/>
            <a:r>
              <a:rPr lang="en-GB" sz="1200">
                <a:solidFill>
                  <a:schemeClr val="tx1"/>
                </a:solidFill>
              </a:rPr>
              <a:t>        -(who gets the ride first? based on location, urgency, priority).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FFC000"/>
                </a:solidFill>
              </a:rPr>
              <a:t>Transparent pricing </a:t>
            </a:r>
            <a:r>
              <a:rPr lang="en-GB" sz="1200">
                <a:solidFill>
                  <a:schemeClr val="tx1"/>
                </a:solidFill>
              </a:rPr>
              <a:t>and allocation </a:t>
            </a:r>
            <a:r>
              <a:rPr lang="en-GB" sz="1200">
                <a:solidFill>
                  <a:srgbClr val="FFC000"/>
                </a:solidFill>
              </a:rPr>
              <a:t>explanations</a:t>
            </a:r>
            <a:r>
              <a:rPr lang="en-GB" sz="120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FFC000"/>
                </a:solidFill>
              </a:rPr>
              <a:t>Trust-building</a:t>
            </a:r>
            <a:r>
              <a:rPr lang="en-GB" sz="1200">
                <a:solidFill>
                  <a:schemeClr val="tx1"/>
                </a:solidFill>
              </a:rPr>
              <a:t> with users through </a:t>
            </a:r>
            <a:r>
              <a:rPr lang="en-GB" sz="1200">
                <a:solidFill>
                  <a:srgbClr val="FFC000"/>
                </a:solidFill>
              </a:rPr>
              <a:t>explainable</a:t>
            </a:r>
            <a:r>
              <a:rPr lang="en-GB" sz="1200">
                <a:solidFill>
                  <a:schemeClr val="tx1"/>
                </a:solidFill>
              </a:rPr>
              <a:t> policies </a:t>
            </a:r>
          </a:p>
          <a:p>
            <a:r>
              <a:rPr lang="en-GB" sz="1200">
                <a:solidFill>
                  <a:schemeClr val="tx1"/>
                </a:solidFill>
              </a:rPr>
              <a:t>         -(why you were paired with certain routes or passengers).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7C90ED-7E67-0F12-D614-1DB04D57B9DF}"/>
              </a:ext>
            </a:extLst>
          </p:cNvPr>
          <p:cNvSpPr txBox="1"/>
          <p:nvPr/>
        </p:nvSpPr>
        <p:spPr>
          <a:xfrm>
            <a:off x="7517486" y="4937943"/>
            <a:ext cx="42836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chemeClr val="tx1"/>
                </a:solidFill>
              </a:rPr>
              <a:t> </a:t>
            </a:r>
            <a:r>
              <a:rPr lang="en-GB" sz="1200">
                <a:solidFill>
                  <a:srgbClr val="FFC000"/>
                </a:solidFill>
              </a:rPr>
              <a:t>Battery management </a:t>
            </a:r>
            <a:r>
              <a:rPr lang="en-GB" sz="1200">
                <a:solidFill>
                  <a:schemeClr val="tx1"/>
                </a:solidFill>
              </a:rPr>
              <a:t>strategies </a:t>
            </a:r>
          </a:p>
          <a:p>
            <a:r>
              <a:rPr lang="en-GB" sz="1200">
                <a:solidFill>
                  <a:schemeClr val="tx1"/>
                </a:solidFill>
              </a:rPr>
              <a:t>         - (e.g., prioritize charging based on route length, station availability).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chemeClr val="tx1"/>
                </a:solidFill>
              </a:rPr>
              <a:t> </a:t>
            </a:r>
            <a:r>
              <a:rPr lang="en-GB" sz="1200">
                <a:solidFill>
                  <a:srgbClr val="FFC000"/>
                </a:solidFill>
              </a:rPr>
              <a:t>Recommendation of energy optimization </a:t>
            </a:r>
            <a:r>
              <a:rPr lang="en-GB" sz="1200">
                <a:solidFill>
                  <a:schemeClr val="tx1"/>
                </a:solidFill>
              </a:rPr>
              <a:t>rule: </a:t>
            </a:r>
          </a:p>
          <a:p>
            <a:r>
              <a:rPr lang="en-GB" sz="1200">
                <a:solidFill>
                  <a:schemeClr val="tx1"/>
                </a:solidFill>
              </a:rPr>
              <a:t>         -when to charge, how much to reserve.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FFC000"/>
                </a:solidFill>
              </a:rPr>
              <a:t>Diagnostic reasoning </a:t>
            </a:r>
            <a:r>
              <a:rPr lang="en-GB" sz="1200">
                <a:solidFill>
                  <a:schemeClr val="tx1"/>
                </a:solidFill>
              </a:rPr>
              <a:t>for electrical system health.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22A667-A934-7191-12EB-166C6169AB17}"/>
              </a:ext>
            </a:extLst>
          </p:cNvPr>
          <p:cNvSpPr txBox="1"/>
          <p:nvPr/>
        </p:nvSpPr>
        <p:spPr>
          <a:xfrm>
            <a:off x="166155" y="1734356"/>
            <a:ext cx="420964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GB" sz="1200" b="0" kern="120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Explainable </a:t>
            </a:r>
            <a:r>
              <a:rPr lang="en-GB" sz="1200" b="0" kern="1200" err="1">
                <a:solidFill>
                  <a:srgbClr val="FFC000"/>
                </a:solidFill>
                <a:latin typeface="+mn-lt"/>
                <a:ea typeface="+mn-ea"/>
                <a:cs typeface="+mn-cs"/>
              </a:rPr>
              <a:t>behavior</a:t>
            </a:r>
            <a:r>
              <a:rPr lang="en-GB" sz="1200" b="0" kern="120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safety-critical decisions </a:t>
            </a:r>
          </a:p>
          <a:p>
            <a:pPr algn="l" defTabSz="914400" rtl="0" eaLnBrk="1" latinLnBrk="0" hangingPunct="1"/>
            <a:r>
              <a:rPr lang="en-GB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-(why the car stopped, why it yielded).</a:t>
            </a:r>
          </a:p>
          <a:p>
            <a:pPr marL="285750" lvl="0" indent="-2857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GB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Handling </a:t>
            </a:r>
            <a:r>
              <a:rPr lang="en-GB" sz="1200" b="0" kern="120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edge cases not seen in ML training data </a:t>
            </a:r>
            <a:r>
              <a:rPr lang="en-GB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(construction zones, unusual obstacles).</a:t>
            </a:r>
          </a:p>
          <a:p>
            <a:pPr marL="285750" lvl="0" indent="-2857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GB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Logic for </a:t>
            </a:r>
            <a:r>
              <a:rPr lang="en-GB" sz="1200" b="0" kern="120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fallback and safety protocols </a:t>
            </a:r>
          </a:p>
          <a:p>
            <a:pPr lvl="0" algn="l" defTabSz="914400" rtl="0" eaLnBrk="1" latinLnBrk="0" hangingPunct="1"/>
            <a:r>
              <a:rPr lang="en-GB" sz="1200">
                <a:solidFill>
                  <a:schemeClr val="tx1"/>
                </a:solidFill>
              </a:rPr>
              <a:t>         -</a:t>
            </a:r>
            <a:r>
              <a:rPr lang="en-GB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("If sensor X fails, switch to protocol Y").</a:t>
            </a:r>
          </a:p>
          <a:p>
            <a:pPr marL="285750" lvl="0" indent="-2857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GB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Certifiability for </a:t>
            </a:r>
            <a:r>
              <a:rPr lang="en-GB" sz="1200" b="0" kern="120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regulatory approval </a:t>
            </a:r>
            <a:r>
              <a:rPr lang="en-GB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(auditable logic).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821D73-930B-A13E-8F19-18BEA6F60B39}"/>
              </a:ext>
            </a:extLst>
          </p:cNvPr>
          <p:cNvCxnSpPr>
            <a:cxnSpLocks/>
          </p:cNvCxnSpPr>
          <p:nvPr/>
        </p:nvCxnSpPr>
        <p:spPr>
          <a:xfrm>
            <a:off x="4021403" y="2762804"/>
            <a:ext cx="391150" cy="206986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FC7DF28-54B2-657E-7425-0D4DD1B2DE1C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6517522" y="2005692"/>
            <a:ext cx="943088" cy="237659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8EAD7E-C0E1-8C97-06BE-3EB85F9BDA7C}"/>
              </a:ext>
            </a:extLst>
          </p:cNvPr>
          <p:cNvCxnSpPr>
            <a:cxnSpLocks/>
          </p:cNvCxnSpPr>
          <p:nvPr/>
        </p:nvCxnSpPr>
        <p:spPr>
          <a:xfrm flipH="1" flipV="1">
            <a:off x="7517485" y="4366933"/>
            <a:ext cx="507399" cy="526109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CE1B5A8-10B9-3949-2FF3-5127D0A18E43}"/>
              </a:ext>
            </a:extLst>
          </p:cNvPr>
          <p:cNvCxnSpPr>
            <a:cxnSpLocks/>
          </p:cNvCxnSpPr>
          <p:nvPr/>
        </p:nvCxnSpPr>
        <p:spPr>
          <a:xfrm flipH="1">
            <a:off x="4659652" y="5254388"/>
            <a:ext cx="973927" cy="189443"/>
          </a:xfrm>
          <a:prstGeom prst="line">
            <a:avLst/>
          </a:prstGeom>
          <a:noFill/>
          <a:ln w="19050" cap="flat" cmpd="sng" algn="ctr">
            <a:solidFill>
              <a:srgbClr val="A7C5CD"/>
            </a:solidFill>
            <a:prstDash val="sysDash"/>
            <a:miter lim="800000"/>
            <a:tailEnd type="none"/>
          </a:ln>
          <a:effectLst/>
        </p:spPr>
      </p:cxnSp>
      <p:pic>
        <p:nvPicPr>
          <p:cNvPr id="17" name="Picture 4" descr="Knowledge Graphs: Access, Manage, Share, and Derive Insights From Data Like  Never Before - BurstIQ">
            <a:extLst>
              <a:ext uri="{FF2B5EF4-FFF2-40B4-BE49-F238E27FC236}">
                <a16:creationId xmlns:a16="http://schemas.microsoft.com/office/drawing/2014/main" id="{06A9277B-C268-F793-5983-9CABE47F4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409" y="3002872"/>
            <a:ext cx="1594867" cy="141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Google Shape;84;p1">
            <a:extLst>
              <a:ext uri="{FF2B5EF4-FFF2-40B4-BE49-F238E27FC236}">
                <a16:creationId xmlns:a16="http://schemas.microsoft.com/office/drawing/2014/main" id="{DDDD58A4-FBC9-F0D5-8E62-C7FDE75851DD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19" name="Google Shape;83;p1">
            <a:extLst>
              <a:ext uri="{FF2B5EF4-FFF2-40B4-BE49-F238E27FC236}">
                <a16:creationId xmlns:a16="http://schemas.microsoft.com/office/drawing/2014/main" id="{D932B9ED-B760-1731-DDB2-E8DA8A375068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95DD734-5179-A8AA-5A41-A81E3037C91D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3FD812D-3965-96EB-9442-A55DD102F672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FC29B9A-2EFF-C96F-0D4E-1BD89ECEAF96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F30636A-007C-35E7-9398-390F405D48BA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202CE69-1BE1-84C6-C857-3A31F14722D6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45072CD-7E6F-6634-920C-AA44711CF4B3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2733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09B945-FFDB-DFBC-092A-500021434E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26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E14219-FF55-85DB-A780-9B20432A9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Realized PoCs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02C0A9A-734F-22CC-C678-E2F263413171}"/>
              </a:ext>
            </a:extLst>
          </p:cNvPr>
          <p:cNvSpPr/>
          <p:nvPr/>
        </p:nvSpPr>
        <p:spPr>
          <a:xfrm>
            <a:off x="643612" y="1695471"/>
            <a:ext cx="3862264" cy="361507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F343275-F5F7-B815-1BCF-9DF917FE32AF}"/>
              </a:ext>
            </a:extLst>
          </p:cNvPr>
          <p:cNvGrpSpPr/>
          <p:nvPr/>
        </p:nvGrpSpPr>
        <p:grpSpPr>
          <a:xfrm>
            <a:off x="688494" y="1826230"/>
            <a:ext cx="3859899" cy="3059009"/>
            <a:chOff x="148343" y="2429409"/>
            <a:chExt cx="5337573" cy="3814880"/>
          </a:xfrm>
        </p:grpSpPr>
        <p:pic>
          <p:nvPicPr>
            <p:cNvPr id="6" name="Graphic 5" descr="Home outline">
              <a:extLst>
                <a:ext uri="{FF2B5EF4-FFF2-40B4-BE49-F238E27FC236}">
                  <a16:creationId xmlns:a16="http://schemas.microsoft.com/office/drawing/2014/main" id="{982DFB28-75CC-A606-74C4-DC97FC1A0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3537" y="3960658"/>
              <a:ext cx="789007" cy="789007"/>
            </a:xfrm>
            <a:prstGeom prst="rect">
              <a:avLst/>
            </a:prstGeom>
          </p:spPr>
        </p:pic>
        <p:pic>
          <p:nvPicPr>
            <p:cNvPr id="7" name="Graphic 6" descr="Building outline">
              <a:extLst>
                <a:ext uri="{FF2B5EF4-FFF2-40B4-BE49-F238E27FC236}">
                  <a16:creationId xmlns:a16="http://schemas.microsoft.com/office/drawing/2014/main" id="{4430327E-C528-C57F-9088-18909F3729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858112" y="4002019"/>
              <a:ext cx="789008" cy="789008"/>
            </a:xfrm>
            <a:prstGeom prst="rect">
              <a:avLst/>
            </a:prstGeom>
          </p:spPr>
        </p:pic>
        <p:cxnSp>
          <p:nvCxnSpPr>
            <p:cNvPr id="8" name="Curved Connector 7">
              <a:extLst>
                <a:ext uri="{FF2B5EF4-FFF2-40B4-BE49-F238E27FC236}">
                  <a16:creationId xmlns:a16="http://schemas.microsoft.com/office/drawing/2014/main" id="{D393F26E-3311-76F5-31B2-DFA5BA59702D}"/>
                </a:ext>
              </a:extLst>
            </p:cNvPr>
            <p:cNvCxnSpPr>
              <a:cxnSpLocks/>
              <a:stCxn id="6" idx="0"/>
              <a:endCxn id="7" idx="0"/>
            </p:cNvCxnSpPr>
            <p:nvPr/>
          </p:nvCxnSpPr>
          <p:spPr>
            <a:xfrm rot="16200000" flipH="1">
              <a:off x="2424647" y="2174051"/>
              <a:ext cx="41361" cy="3614575"/>
            </a:xfrm>
            <a:prstGeom prst="curvedConnector3">
              <a:avLst>
                <a:gd name="adj1" fmla="val -1112386"/>
              </a:avLst>
            </a:prstGeom>
            <a:ln w="19050">
              <a:solidFill>
                <a:schemeClr val="accent2"/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urved Connector 8">
              <a:extLst>
                <a:ext uri="{FF2B5EF4-FFF2-40B4-BE49-F238E27FC236}">
                  <a16:creationId xmlns:a16="http://schemas.microsoft.com/office/drawing/2014/main" id="{04D5153F-1833-D44E-6516-357AF274C576}"/>
                </a:ext>
              </a:extLst>
            </p:cNvPr>
            <p:cNvCxnSpPr>
              <a:cxnSpLocks/>
              <a:stCxn id="7" idx="2"/>
              <a:endCxn id="6" idx="2"/>
            </p:cNvCxnSpPr>
            <p:nvPr/>
          </p:nvCxnSpPr>
          <p:spPr>
            <a:xfrm rot="5400000" flipH="1">
              <a:off x="2424648" y="2963059"/>
              <a:ext cx="41362" cy="3614575"/>
            </a:xfrm>
            <a:prstGeom prst="curvedConnector3">
              <a:avLst>
                <a:gd name="adj1" fmla="val -1616068"/>
              </a:avLst>
            </a:prstGeom>
            <a:ln w="19050">
              <a:solidFill>
                <a:schemeClr val="accent2"/>
              </a:solidFill>
              <a:prstDash val="dash"/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urved Connector 9">
              <a:extLst>
                <a:ext uri="{FF2B5EF4-FFF2-40B4-BE49-F238E27FC236}">
                  <a16:creationId xmlns:a16="http://schemas.microsoft.com/office/drawing/2014/main" id="{1F4EA181-2402-F779-1AA9-ED80F1DDB6B7}"/>
                </a:ext>
              </a:extLst>
            </p:cNvPr>
            <p:cNvCxnSpPr>
              <a:cxnSpLocks/>
              <a:stCxn id="6" idx="0"/>
              <a:endCxn id="7" idx="0"/>
            </p:cNvCxnSpPr>
            <p:nvPr/>
          </p:nvCxnSpPr>
          <p:spPr>
            <a:xfrm rot="16200000" flipH="1">
              <a:off x="2424647" y="2174051"/>
              <a:ext cx="41361" cy="3614575"/>
            </a:xfrm>
            <a:prstGeom prst="curvedConnector3">
              <a:avLst>
                <a:gd name="adj1" fmla="val -832540"/>
              </a:avLst>
            </a:prstGeom>
            <a:ln w="19050">
              <a:solidFill>
                <a:schemeClr val="accent2"/>
              </a:solidFill>
              <a:prstDash val="dash"/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urved Connector 10">
              <a:extLst>
                <a:ext uri="{FF2B5EF4-FFF2-40B4-BE49-F238E27FC236}">
                  <a16:creationId xmlns:a16="http://schemas.microsoft.com/office/drawing/2014/main" id="{22AEC4FC-A15F-012A-B4CA-43C3FBB3A463}"/>
                </a:ext>
              </a:extLst>
            </p:cNvPr>
            <p:cNvCxnSpPr>
              <a:cxnSpLocks/>
              <a:stCxn id="7" idx="2"/>
              <a:endCxn id="6" idx="2"/>
            </p:cNvCxnSpPr>
            <p:nvPr/>
          </p:nvCxnSpPr>
          <p:spPr>
            <a:xfrm rot="5400000" flipH="1">
              <a:off x="2424648" y="2963059"/>
              <a:ext cx="41362" cy="3614575"/>
            </a:xfrm>
            <a:prstGeom prst="curvedConnector3">
              <a:avLst>
                <a:gd name="adj1" fmla="val -1140344"/>
              </a:avLst>
            </a:prstGeom>
            <a:ln w="19050">
              <a:solidFill>
                <a:schemeClr val="accent2"/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urved Connector 11">
              <a:extLst>
                <a:ext uri="{FF2B5EF4-FFF2-40B4-BE49-F238E27FC236}">
                  <a16:creationId xmlns:a16="http://schemas.microsoft.com/office/drawing/2014/main" id="{3C18C234-D4BD-6987-3D05-8FBD999E28D1}"/>
                </a:ext>
              </a:extLst>
            </p:cNvPr>
            <p:cNvCxnSpPr>
              <a:cxnSpLocks/>
              <a:stCxn id="6" idx="0"/>
              <a:endCxn id="7" idx="0"/>
            </p:cNvCxnSpPr>
            <p:nvPr/>
          </p:nvCxnSpPr>
          <p:spPr>
            <a:xfrm rot="16200000" flipH="1">
              <a:off x="2424647" y="2174051"/>
              <a:ext cx="41361" cy="3614575"/>
            </a:xfrm>
            <a:prstGeom prst="curvedConnector3">
              <a:avLst>
                <a:gd name="adj1" fmla="val -1476185"/>
              </a:avLst>
            </a:prstGeom>
            <a:ln w="19050">
              <a:solidFill>
                <a:schemeClr val="accent2"/>
              </a:solidFill>
              <a:prstDash val="dash"/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urved Connector 12">
              <a:extLst>
                <a:ext uri="{FF2B5EF4-FFF2-40B4-BE49-F238E27FC236}">
                  <a16:creationId xmlns:a16="http://schemas.microsoft.com/office/drawing/2014/main" id="{57EB93BB-FD2A-33DB-5D94-A05017BAF8EC}"/>
                </a:ext>
              </a:extLst>
            </p:cNvPr>
            <p:cNvCxnSpPr>
              <a:cxnSpLocks/>
              <a:stCxn id="7" idx="2"/>
              <a:endCxn id="6" idx="2"/>
            </p:cNvCxnSpPr>
            <p:nvPr/>
          </p:nvCxnSpPr>
          <p:spPr>
            <a:xfrm rot="5400000" flipH="1">
              <a:off x="2424648" y="2963059"/>
              <a:ext cx="41362" cy="3614575"/>
            </a:xfrm>
            <a:prstGeom prst="curvedConnector3">
              <a:avLst>
                <a:gd name="adj1" fmla="val -692599"/>
              </a:avLst>
            </a:prstGeom>
            <a:ln w="19050">
              <a:solidFill>
                <a:schemeClr val="accent2"/>
              </a:solidFill>
              <a:prstDash val="dash"/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18B2B1EC-7336-A18E-23F2-9B805058A124}"/>
                </a:ext>
              </a:extLst>
            </p:cNvPr>
            <p:cNvSpPr/>
            <p:nvPr/>
          </p:nvSpPr>
          <p:spPr>
            <a:xfrm rot="5400000">
              <a:off x="2404137" y="3400919"/>
              <a:ext cx="289367" cy="254643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>
                <a:solidFill>
                  <a:schemeClr val="tx1"/>
                </a:solidFill>
              </a:endParaRPr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669281F8-ED98-E6B6-4762-22119506619E}"/>
                </a:ext>
              </a:extLst>
            </p:cNvPr>
            <p:cNvSpPr/>
            <p:nvPr/>
          </p:nvSpPr>
          <p:spPr>
            <a:xfrm rot="16200000">
              <a:off x="2244692" y="5157455"/>
              <a:ext cx="289367" cy="254643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l"/>
              <a:endParaRPr lang="en-DE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6C320AD-F644-A024-ECAA-580B62396790}"/>
                </a:ext>
              </a:extLst>
            </p:cNvPr>
            <p:cNvSpPr txBox="1"/>
            <p:nvPr/>
          </p:nvSpPr>
          <p:spPr>
            <a:xfrm>
              <a:off x="927544" y="3928393"/>
              <a:ext cx="1044055" cy="26867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Tx/>
                <a:buNone/>
              </a:pPr>
              <a:r>
                <a:rPr lang="en-DE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7:00-7:30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54A7A52-72CB-E833-4838-DC1B1939905F}"/>
                </a:ext>
              </a:extLst>
            </p:cNvPr>
            <p:cNvSpPr txBox="1"/>
            <p:nvPr/>
          </p:nvSpPr>
          <p:spPr>
            <a:xfrm>
              <a:off x="2822416" y="3909245"/>
              <a:ext cx="1044055" cy="26867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Tx/>
                <a:buNone/>
              </a:pPr>
              <a:r>
                <a:rPr lang="en-DE" sz="1400">
                  <a:solidFill>
                    <a:schemeClr val="tx1"/>
                  </a:solidFill>
                </a:rPr>
                <a:t>8</a:t>
              </a:r>
              <a:r>
                <a:rPr lang="en-DE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:00-8:30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C7D96DE-5012-76B0-8233-4499288394D7}"/>
                </a:ext>
              </a:extLst>
            </p:cNvPr>
            <p:cNvSpPr txBox="1"/>
            <p:nvPr/>
          </p:nvSpPr>
          <p:spPr>
            <a:xfrm>
              <a:off x="2681508" y="4727129"/>
              <a:ext cx="1318923" cy="26867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Tx/>
                <a:buNone/>
              </a:pPr>
              <a:r>
                <a:rPr lang="en-DE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17:00-18:30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8E75EE1-AD39-9EC9-9D2E-531BDC5BF47B}"/>
                </a:ext>
              </a:extLst>
            </p:cNvPr>
            <p:cNvSpPr txBox="1"/>
            <p:nvPr/>
          </p:nvSpPr>
          <p:spPr>
            <a:xfrm>
              <a:off x="927024" y="4746964"/>
              <a:ext cx="1318923" cy="268679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tx2"/>
                </a:buClr>
                <a:buFontTx/>
                <a:buNone/>
              </a:pPr>
              <a:r>
                <a:rPr lang="en-DE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19:00-19:30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1D99F66-EF25-A53E-E77C-82FD81E6D0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t="27815" b="30626"/>
            <a:stretch/>
          </p:blipFill>
          <p:spPr>
            <a:xfrm>
              <a:off x="1436832" y="5538444"/>
              <a:ext cx="1698447" cy="705845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0FE3415-173B-0E22-1B60-F2F15E748302}"/>
                </a:ext>
              </a:extLst>
            </p:cNvPr>
            <p:cNvGrpSpPr/>
            <p:nvPr/>
          </p:nvGrpSpPr>
          <p:grpSpPr>
            <a:xfrm>
              <a:off x="539594" y="2429409"/>
              <a:ext cx="4107524" cy="1333958"/>
              <a:chOff x="539594" y="2429409"/>
              <a:chExt cx="4107524" cy="1333958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3154A570-2FEE-CA8A-A33C-F3DEEB8F2F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39594" y="2533143"/>
                <a:ext cx="475686" cy="965364"/>
              </a:xfrm>
              <a:prstGeom prst="rect">
                <a:avLst/>
              </a:prstGeom>
            </p:spPr>
          </p:pic>
          <p:sp>
            <p:nvSpPr>
              <p:cNvPr id="26" name="Rectangular Callout 25">
                <a:extLst>
                  <a:ext uri="{FF2B5EF4-FFF2-40B4-BE49-F238E27FC236}">
                    <a16:creationId xmlns:a16="http://schemas.microsoft.com/office/drawing/2014/main" id="{E7AC80A7-68A6-8EC6-6415-49859B5DA96B}"/>
                  </a:ext>
                </a:extLst>
              </p:cNvPr>
              <p:cNvSpPr/>
              <p:nvPr/>
            </p:nvSpPr>
            <p:spPr>
              <a:xfrm>
                <a:off x="1567435" y="2429409"/>
                <a:ext cx="3079683" cy="732190"/>
              </a:xfrm>
              <a:prstGeom prst="wedgeRectCallout">
                <a:avLst>
                  <a:gd name="adj1" fmla="val -69802"/>
                  <a:gd name="adj2" fmla="val 3016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l"/>
                <a:r>
                  <a:rPr lang="en-DE" sz="1200">
                    <a:solidFill>
                      <a:schemeClr val="tx1"/>
                    </a:solidFill>
                  </a:rPr>
                  <a:t>A traffic jam on your daily trip, </a:t>
                </a:r>
              </a:p>
              <a:p>
                <a:pPr algn="l"/>
                <a:r>
                  <a:rPr lang="en-GB" sz="1200">
                    <a:solidFill>
                      <a:schemeClr val="tx1"/>
                    </a:solidFill>
                  </a:rPr>
                  <a:t>notify you when it is a good time to leave?</a:t>
                </a:r>
                <a:endParaRPr lang="en-DE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38C18D4E-6973-A22D-F19F-E6672E0994E3}"/>
                  </a:ext>
                </a:extLst>
              </p:cNvPr>
              <p:cNvSpPr/>
              <p:nvPr/>
            </p:nvSpPr>
            <p:spPr>
              <a:xfrm>
                <a:off x="3135279" y="3534767"/>
                <a:ext cx="850900" cy="228600"/>
              </a:xfrm>
              <a:custGeom>
                <a:avLst/>
                <a:gdLst>
                  <a:gd name="connsiteX0" fmla="*/ 0 w 850900"/>
                  <a:gd name="connsiteY0" fmla="*/ 0 h 228600"/>
                  <a:gd name="connsiteX1" fmla="*/ 711200 w 850900"/>
                  <a:gd name="connsiteY1" fmla="*/ 165100 h 228600"/>
                  <a:gd name="connsiteX2" fmla="*/ 711200 w 850900"/>
                  <a:gd name="connsiteY2" fmla="*/ 165100 h 228600"/>
                  <a:gd name="connsiteX3" fmla="*/ 850900 w 850900"/>
                  <a:gd name="connsiteY3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900" h="228600">
                    <a:moveTo>
                      <a:pt x="0" y="0"/>
                    </a:moveTo>
                    <a:lnTo>
                      <a:pt x="711200" y="165100"/>
                    </a:lnTo>
                    <a:lnTo>
                      <a:pt x="711200" y="165100"/>
                    </a:lnTo>
                    <a:lnTo>
                      <a:pt x="850900" y="228600"/>
                    </a:lnTo>
                  </a:path>
                </a:pathLst>
              </a:custGeom>
              <a:noFill/>
              <a:ln w="41275">
                <a:solidFill>
                  <a:srgbClr val="C00000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E3A3096-2D06-9513-C183-92D3B2DC61CA}"/>
                </a:ext>
              </a:extLst>
            </p:cNvPr>
            <p:cNvGrpSpPr/>
            <p:nvPr/>
          </p:nvGrpSpPr>
          <p:grpSpPr>
            <a:xfrm>
              <a:off x="148343" y="5284776"/>
              <a:ext cx="5337573" cy="250044"/>
              <a:chOff x="148343" y="5284776"/>
              <a:chExt cx="5337573" cy="250044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2D3BA93-29EE-C190-CA00-2DBB257D55F5}"/>
                  </a:ext>
                </a:extLst>
              </p:cNvPr>
              <p:cNvSpPr txBox="1"/>
              <p:nvPr/>
            </p:nvSpPr>
            <p:spPr>
              <a:xfrm>
                <a:off x="148343" y="5284776"/>
                <a:ext cx="1486769" cy="23029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marL="0" indent="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  <a:buFontTx/>
                  <a:buNone/>
                </a:pPr>
                <a:r>
                  <a:rPr lang="en-GB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P</a:t>
                </a:r>
                <a:r>
                  <a:rPr lang="en-DE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rivate Address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A705D59-E32F-16EF-FC18-B06725234DF2}"/>
                  </a:ext>
                </a:extLst>
              </p:cNvPr>
              <p:cNvSpPr txBox="1"/>
              <p:nvPr/>
            </p:nvSpPr>
            <p:spPr>
              <a:xfrm>
                <a:off x="3799647" y="5304523"/>
                <a:ext cx="1686269" cy="230297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marL="0" indent="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  <a:buFontTx/>
                  <a:buNone/>
                </a:pPr>
                <a:r>
                  <a:rPr lang="en-GB" sz="1200">
                    <a:solidFill>
                      <a:schemeClr val="tx1"/>
                    </a:solidFill>
                  </a:rPr>
                  <a:t>Business</a:t>
                </a:r>
                <a:r>
                  <a:rPr lang="en-DE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Address</a:t>
                </a:r>
              </a:p>
            </p:txBody>
          </p:sp>
        </p:grpSp>
      </p:grpSp>
      <p:pic>
        <p:nvPicPr>
          <p:cNvPr id="28" name="Picture 2" descr="BMW Ambient Light Coding | BimmerTech">
            <a:extLst>
              <a:ext uri="{FF2B5EF4-FFF2-40B4-BE49-F238E27FC236}">
                <a16:creationId xmlns:a16="http://schemas.microsoft.com/office/drawing/2014/main" id="{F4528055-E700-B823-D2B5-A0A3270A7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948" y="1865051"/>
            <a:ext cx="3046070" cy="20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Germany Radio FM AM Music – Apps bei Google Play">
            <a:extLst>
              <a:ext uri="{FF2B5EF4-FFF2-40B4-BE49-F238E27FC236}">
                <a16:creationId xmlns:a16="http://schemas.microsoft.com/office/drawing/2014/main" id="{CB4348A9-ACF0-C6CB-06E3-C0B3DF1EE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455" y="1870634"/>
            <a:ext cx="3147616" cy="19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405F83ED-9FA3-41B0-EE6C-18BC7DF86623}"/>
              </a:ext>
            </a:extLst>
          </p:cNvPr>
          <p:cNvSpPr/>
          <p:nvPr/>
        </p:nvSpPr>
        <p:spPr>
          <a:xfrm>
            <a:off x="4522799" y="1695470"/>
            <a:ext cx="3621732" cy="3615071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6DC991-02F6-EFC9-B1FE-6AE08771E311}"/>
              </a:ext>
            </a:extLst>
          </p:cNvPr>
          <p:cNvSpPr/>
          <p:nvPr/>
        </p:nvSpPr>
        <p:spPr>
          <a:xfrm>
            <a:off x="8146710" y="1695470"/>
            <a:ext cx="3328832" cy="3615071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DE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FF4DFC-2ACD-12C3-D258-C19B209202D3}"/>
              </a:ext>
            </a:extLst>
          </p:cNvPr>
          <p:cNvSpPr txBox="1"/>
          <p:nvPr/>
        </p:nvSpPr>
        <p:spPr>
          <a:xfrm>
            <a:off x="1519876" y="5010404"/>
            <a:ext cx="1513299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DE" sz="1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Daily User Trip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0093A30-6DD4-A24F-281C-8AD180FBEFA5}"/>
              </a:ext>
            </a:extLst>
          </p:cNvPr>
          <p:cNvSpPr txBox="1"/>
          <p:nvPr/>
        </p:nvSpPr>
        <p:spPr>
          <a:xfrm>
            <a:off x="5974873" y="4973836"/>
            <a:ext cx="597921" cy="2154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DE">
                <a:solidFill>
                  <a:schemeClr val="tx1"/>
                </a:solidFill>
              </a:rPr>
              <a:t>Service</a:t>
            </a:r>
            <a:endParaRPr lang="en-DE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0CB0C68-0861-07E2-9822-B3110014882B}"/>
              </a:ext>
            </a:extLst>
          </p:cNvPr>
          <p:cNvSpPr txBox="1"/>
          <p:nvPr/>
        </p:nvSpPr>
        <p:spPr>
          <a:xfrm>
            <a:off x="8494502" y="4999461"/>
            <a:ext cx="2527936" cy="2154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DE">
                <a:solidFill>
                  <a:schemeClr val="tx1"/>
                </a:solidFill>
              </a:rPr>
              <a:t>Radio Station Recommendation</a:t>
            </a:r>
            <a:endParaRPr lang="en-DE" sz="1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C7E6BA4-E621-1BE4-449A-C216459AA603}"/>
              </a:ext>
            </a:extLst>
          </p:cNvPr>
          <p:cNvSpPr/>
          <p:nvPr/>
        </p:nvSpPr>
        <p:spPr>
          <a:xfrm>
            <a:off x="5689586" y="4029251"/>
            <a:ext cx="992799" cy="276999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200">
                <a:solidFill>
                  <a:schemeClr val="tx1"/>
                </a:solidFill>
              </a:rPr>
              <a:t>Service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2BA1435-C5B7-AD38-B44B-86EC2D06DF8F}"/>
              </a:ext>
            </a:extLst>
          </p:cNvPr>
          <p:cNvSpPr/>
          <p:nvPr/>
        </p:nvSpPr>
        <p:spPr>
          <a:xfrm>
            <a:off x="6560031" y="4273253"/>
            <a:ext cx="1109757" cy="381963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200">
                <a:solidFill>
                  <a:schemeClr val="tx1"/>
                </a:solidFill>
              </a:rPr>
              <a:t>Rule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BC3D94D-3655-EEB9-EC98-B64A2A6DA6E5}"/>
              </a:ext>
            </a:extLst>
          </p:cNvPr>
          <p:cNvSpPr/>
          <p:nvPr/>
        </p:nvSpPr>
        <p:spPr>
          <a:xfrm>
            <a:off x="5080201" y="4463743"/>
            <a:ext cx="992799" cy="276999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050">
                <a:solidFill>
                  <a:schemeClr val="tx1"/>
                </a:solidFill>
              </a:rPr>
              <a:t>Function</a:t>
            </a:r>
            <a:endParaRPr lang="en-DE" sz="1200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1F388C2-C8C7-E929-0B00-F900794C6678}"/>
              </a:ext>
            </a:extLst>
          </p:cNvPr>
          <p:cNvSpPr/>
          <p:nvPr/>
        </p:nvSpPr>
        <p:spPr>
          <a:xfrm>
            <a:off x="6664319" y="4763861"/>
            <a:ext cx="1351850" cy="381963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>
                <a:solidFill>
                  <a:schemeClr val="tx1"/>
                </a:solidFill>
              </a:rPr>
              <a:t>TargetState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41817C5-DE3B-BAA3-6D44-3DE430B62E33}"/>
              </a:ext>
            </a:extLst>
          </p:cNvPr>
          <p:cNvCxnSpPr>
            <a:stCxn id="35" idx="2"/>
            <a:endCxn id="37" idx="0"/>
          </p:cNvCxnSpPr>
          <p:nvPr/>
        </p:nvCxnSpPr>
        <p:spPr>
          <a:xfrm flipH="1">
            <a:off x="5576601" y="4167751"/>
            <a:ext cx="112985" cy="295992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C842B39-57C1-7871-0253-79A1587773D0}"/>
              </a:ext>
            </a:extLst>
          </p:cNvPr>
          <p:cNvCxnSpPr>
            <a:cxnSpLocks/>
            <a:stCxn id="35" idx="6"/>
          </p:cNvCxnSpPr>
          <p:nvPr/>
        </p:nvCxnSpPr>
        <p:spPr>
          <a:xfrm>
            <a:off x="6682385" y="4167751"/>
            <a:ext cx="320795" cy="112001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A008E9D-DCAC-5A15-73D2-A8B2C08A47F6}"/>
              </a:ext>
            </a:extLst>
          </p:cNvPr>
          <p:cNvCxnSpPr>
            <a:cxnSpLocks/>
            <a:stCxn id="35" idx="4"/>
            <a:endCxn id="38" idx="2"/>
          </p:cNvCxnSpPr>
          <p:nvPr/>
        </p:nvCxnSpPr>
        <p:spPr>
          <a:xfrm>
            <a:off x="6185986" y="4306250"/>
            <a:ext cx="478333" cy="648593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F299740F-33EA-7EB9-1808-F141C08D0063}"/>
              </a:ext>
            </a:extLst>
          </p:cNvPr>
          <p:cNvSpPr/>
          <p:nvPr/>
        </p:nvSpPr>
        <p:spPr>
          <a:xfrm>
            <a:off x="8662587" y="3937562"/>
            <a:ext cx="952367" cy="378186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200">
                <a:solidFill>
                  <a:schemeClr val="tx1"/>
                </a:solidFill>
              </a:rPr>
              <a:t>Radio</a:t>
            </a:r>
          </a:p>
          <a:p>
            <a:pPr algn="ctr"/>
            <a:r>
              <a:rPr lang="en-DE" sz="1200">
                <a:solidFill>
                  <a:schemeClr val="tx1"/>
                </a:solidFill>
              </a:rPr>
              <a:t>station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29B277D-3154-0146-F8F4-5B79CAB2B7CD}"/>
              </a:ext>
            </a:extLst>
          </p:cNvPr>
          <p:cNvSpPr/>
          <p:nvPr/>
        </p:nvSpPr>
        <p:spPr>
          <a:xfrm>
            <a:off x="9851557" y="3884129"/>
            <a:ext cx="952367" cy="389897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100">
                <a:solidFill>
                  <a:schemeClr val="tx1"/>
                </a:solidFill>
              </a:rPr>
              <a:t>Now</a:t>
            </a:r>
          </a:p>
          <a:p>
            <a:pPr algn="ctr"/>
            <a:r>
              <a:rPr lang="en-DE" sz="1100">
                <a:solidFill>
                  <a:schemeClr val="tx1"/>
                </a:solidFill>
              </a:rPr>
              <a:t>Playing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398DA5D-D39F-E3BD-92DD-3C245604E6FE}"/>
              </a:ext>
            </a:extLst>
          </p:cNvPr>
          <p:cNvSpPr/>
          <p:nvPr/>
        </p:nvSpPr>
        <p:spPr>
          <a:xfrm>
            <a:off x="9380162" y="4516716"/>
            <a:ext cx="992799" cy="276999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200">
                <a:solidFill>
                  <a:schemeClr val="tx1"/>
                </a:solidFill>
              </a:rPr>
              <a:t>Person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F12CC43-34C6-2392-28C6-4C481D75FF21}"/>
              </a:ext>
            </a:extLst>
          </p:cNvPr>
          <p:cNvSpPr/>
          <p:nvPr/>
        </p:nvSpPr>
        <p:spPr>
          <a:xfrm>
            <a:off x="10423427" y="4306250"/>
            <a:ext cx="992799" cy="276999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DE" sz="1200">
                <a:solidFill>
                  <a:schemeClr val="tx1"/>
                </a:solidFill>
              </a:rPr>
              <a:t>genre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91D0B97-995D-CF08-A64B-44E0205DA76D}"/>
              </a:ext>
            </a:extLst>
          </p:cNvPr>
          <p:cNvCxnSpPr>
            <a:cxnSpLocks/>
            <a:stCxn id="42" idx="6"/>
            <a:endCxn id="43" idx="2"/>
          </p:cNvCxnSpPr>
          <p:nvPr/>
        </p:nvCxnSpPr>
        <p:spPr>
          <a:xfrm flipV="1">
            <a:off x="9614954" y="4079078"/>
            <a:ext cx="236603" cy="47577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514DB88-36EF-79A0-4BA8-2824F30A6921}"/>
              </a:ext>
            </a:extLst>
          </p:cNvPr>
          <p:cNvCxnSpPr>
            <a:cxnSpLocks/>
            <a:stCxn id="45" idx="0"/>
            <a:endCxn id="43" idx="6"/>
          </p:cNvCxnSpPr>
          <p:nvPr/>
        </p:nvCxnSpPr>
        <p:spPr>
          <a:xfrm flipH="1" flipV="1">
            <a:off x="10803924" y="4079078"/>
            <a:ext cx="115903" cy="227172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50FC582-DDEE-D57B-4FE9-0651F6BA4A1B}"/>
              </a:ext>
            </a:extLst>
          </p:cNvPr>
          <p:cNvCxnSpPr>
            <a:cxnSpLocks/>
            <a:stCxn id="44" idx="6"/>
            <a:endCxn id="45" idx="3"/>
          </p:cNvCxnSpPr>
          <p:nvPr/>
        </p:nvCxnSpPr>
        <p:spPr>
          <a:xfrm flipV="1">
            <a:off x="10372961" y="4542683"/>
            <a:ext cx="195858" cy="112533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62FBF8F-DFF2-C608-480D-DC2319D57BE6}"/>
              </a:ext>
            </a:extLst>
          </p:cNvPr>
          <p:cNvCxnSpPr>
            <a:cxnSpLocks/>
            <a:stCxn id="44" idx="2"/>
            <a:endCxn id="42" idx="4"/>
          </p:cNvCxnSpPr>
          <p:nvPr/>
        </p:nvCxnSpPr>
        <p:spPr>
          <a:xfrm flipH="1" flipV="1">
            <a:off x="9138771" y="4315748"/>
            <a:ext cx="241391" cy="339468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DB9585F6-1187-E150-C1F6-33608F0C4D92}"/>
              </a:ext>
            </a:extLst>
          </p:cNvPr>
          <p:cNvSpPr txBox="1"/>
          <p:nvPr/>
        </p:nvSpPr>
        <p:spPr>
          <a:xfrm>
            <a:off x="4605578" y="3983085"/>
            <a:ext cx="1346972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en-DE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AmbientLightOn/Off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2A3C491-5067-AAA2-8382-93BEFDED3829}"/>
              </a:ext>
            </a:extLst>
          </p:cNvPr>
          <p:cNvSpPr txBox="1"/>
          <p:nvPr/>
        </p:nvSpPr>
        <p:spPr>
          <a:xfrm>
            <a:off x="686955" y="5558088"/>
            <a:ext cx="4477188" cy="5693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</a:t>
            </a:r>
            <a:r>
              <a:rPr lang="en-US">
                <a:solidFill>
                  <a:schemeClr val="tx1"/>
                </a:solidFill>
              </a:rPr>
              <a:t> infrastructure 3 uses cases!</a:t>
            </a:r>
          </a:p>
          <a:p>
            <a: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</a:pPr>
            <a:r>
              <a:rPr lang="en-US">
                <a:solidFill>
                  <a:schemeClr val="tx1"/>
                </a:solidFill>
              </a:rPr>
              <a:t>1. Fast use case built with expert knowledge using rules </a:t>
            </a:r>
          </a:p>
        </p:txBody>
      </p:sp>
      <p:sp>
        <p:nvSpPr>
          <p:cNvPr id="51" name="Google Shape;84;p1">
            <a:extLst>
              <a:ext uri="{FF2B5EF4-FFF2-40B4-BE49-F238E27FC236}">
                <a16:creationId xmlns:a16="http://schemas.microsoft.com/office/drawing/2014/main" id="{504AFB26-BF35-1288-C50D-44782354E1C5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53" name="Google Shape;83;p1">
            <a:extLst>
              <a:ext uri="{FF2B5EF4-FFF2-40B4-BE49-F238E27FC236}">
                <a16:creationId xmlns:a16="http://schemas.microsoft.com/office/drawing/2014/main" id="{0819A26E-9600-CC61-2154-79CF14E3776B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0092525-87D7-5F72-0A7A-D57E5FD6C64A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0F785B50-79B9-1B7F-6BE3-E4F55938F4C2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4188E19-BC64-9433-81FD-6A8FD7B16A67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2F756A5-CCEE-AF64-00B3-56CB5E71BFFF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3A61958-BBD2-D740-F300-B403C5C657D2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9480E5E-FE08-E0B2-1BD7-DF131D588538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15811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75529C-3913-C672-F6A4-0C6A89F326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27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B25774-D746-8DE1-B98E-B1E608190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6573513" cy="622847"/>
          </a:xfrm>
        </p:spPr>
        <p:txBody>
          <a:bodyPr>
            <a:normAutofit fontScale="90000"/>
          </a:bodyPr>
          <a:lstStyle/>
          <a:p>
            <a:r>
              <a:rPr lang="en-US"/>
              <a:t>CDSP Use Case: Aggressive Driving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5225EF-581D-79E9-CE25-C0BFD08E2783}"/>
              </a:ext>
            </a:extLst>
          </p:cNvPr>
          <p:cNvGrpSpPr/>
          <p:nvPr/>
        </p:nvGrpSpPr>
        <p:grpSpPr>
          <a:xfrm>
            <a:off x="560836" y="962582"/>
            <a:ext cx="2949586" cy="5613192"/>
            <a:chOff x="3125232" y="999290"/>
            <a:chExt cx="2949586" cy="5613192"/>
          </a:xfrm>
        </p:grpSpPr>
        <p:sp>
          <p:nvSpPr>
            <p:cNvPr id="7" name="Rechteck 375">
              <a:extLst>
                <a:ext uri="{FF2B5EF4-FFF2-40B4-BE49-F238E27FC236}">
                  <a16:creationId xmlns:a16="http://schemas.microsoft.com/office/drawing/2014/main" id="{782A2B68-08F9-0654-55DD-D5FC6990852B}"/>
                </a:ext>
              </a:extLst>
            </p:cNvPr>
            <p:cNvSpPr/>
            <p:nvPr/>
          </p:nvSpPr>
          <p:spPr>
            <a:xfrm>
              <a:off x="3725279" y="1265228"/>
              <a:ext cx="2349539" cy="5182086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ECU </a:t>
              </a:r>
            </a:p>
          </p:txBody>
        </p:sp>
        <p:sp>
          <p:nvSpPr>
            <p:cNvPr id="16" name="Textfeld 602">
              <a:extLst>
                <a:ext uri="{FF2B5EF4-FFF2-40B4-BE49-F238E27FC236}">
                  <a16:creationId xmlns:a16="http://schemas.microsoft.com/office/drawing/2014/main" id="{963D9318-E482-2B68-BA98-35013850A2D7}"/>
                </a:ext>
              </a:extLst>
            </p:cNvPr>
            <p:cNvSpPr txBox="1"/>
            <p:nvPr/>
          </p:nvSpPr>
          <p:spPr>
            <a:xfrm rot="16200000">
              <a:off x="2567223" y="5718276"/>
              <a:ext cx="148063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b="0" i="0" u="none" strike="noStrike" kern="120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Raw Data</a:t>
              </a:r>
            </a:p>
          </p:txBody>
        </p:sp>
        <p:sp>
          <p:nvSpPr>
            <p:cNvPr id="17" name="Textfeld 603">
              <a:extLst>
                <a:ext uri="{FF2B5EF4-FFF2-40B4-BE49-F238E27FC236}">
                  <a16:creationId xmlns:a16="http://schemas.microsoft.com/office/drawing/2014/main" id="{5CD53900-B8E1-8951-DE76-40E3EF316BDA}"/>
                </a:ext>
              </a:extLst>
            </p:cNvPr>
            <p:cNvSpPr txBox="1"/>
            <p:nvPr/>
          </p:nvSpPr>
          <p:spPr>
            <a:xfrm rot="16200000">
              <a:off x="2571049" y="4556393"/>
              <a:ext cx="148063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b="0" i="0" u="none" strike="noStrike" kern="120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Information</a:t>
              </a:r>
            </a:p>
          </p:txBody>
        </p:sp>
        <p:sp>
          <p:nvSpPr>
            <p:cNvPr id="18" name="Textfeld 604">
              <a:extLst>
                <a:ext uri="{FF2B5EF4-FFF2-40B4-BE49-F238E27FC236}">
                  <a16:creationId xmlns:a16="http://schemas.microsoft.com/office/drawing/2014/main" id="{92E4AAC1-6274-9085-8E49-B03C706139EC}"/>
                </a:ext>
              </a:extLst>
            </p:cNvPr>
            <p:cNvSpPr txBox="1"/>
            <p:nvPr/>
          </p:nvSpPr>
          <p:spPr>
            <a:xfrm rot="16200000">
              <a:off x="2577549" y="2962065"/>
              <a:ext cx="148063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b="0" i="0" u="none" strike="noStrike" kern="120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Knowledge</a:t>
              </a:r>
            </a:p>
          </p:txBody>
        </p:sp>
        <p:sp>
          <p:nvSpPr>
            <p:cNvPr id="19" name="Textfeld 605">
              <a:extLst>
                <a:ext uri="{FF2B5EF4-FFF2-40B4-BE49-F238E27FC236}">
                  <a16:creationId xmlns:a16="http://schemas.microsoft.com/office/drawing/2014/main" id="{02500873-C22F-9683-D127-29A234EA8E83}"/>
                </a:ext>
              </a:extLst>
            </p:cNvPr>
            <p:cNvSpPr txBox="1"/>
            <p:nvPr/>
          </p:nvSpPr>
          <p:spPr>
            <a:xfrm rot="16200000">
              <a:off x="2538803" y="1585719"/>
              <a:ext cx="148063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b="0" i="0" u="none" strike="noStrike" kern="120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Wisdom</a:t>
              </a:r>
            </a:p>
          </p:txBody>
        </p:sp>
        <p:sp>
          <p:nvSpPr>
            <p:cNvPr id="20" name="Rechteck 31">
              <a:extLst>
                <a:ext uri="{FF2B5EF4-FFF2-40B4-BE49-F238E27FC236}">
                  <a16:creationId xmlns:a16="http://schemas.microsoft.com/office/drawing/2014/main" id="{5162222F-CA05-09F5-969A-FD273BCBB7C3}"/>
                </a:ext>
              </a:extLst>
            </p:cNvPr>
            <p:cNvSpPr/>
            <p:nvPr/>
          </p:nvSpPr>
          <p:spPr>
            <a:xfrm>
              <a:off x="4647410" y="3117700"/>
              <a:ext cx="811238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„Knowledge Layer“</a:t>
              </a:r>
              <a:endParaRPr lang="de-DE">
                <a:ea typeface="+mn-ea"/>
              </a:endParaRPr>
            </a:p>
          </p:txBody>
        </p:sp>
        <p:sp>
          <p:nvSpPr>
            <p:cNvPr id="21" name="Rechteck 291">
              <a:extLst>
                <a:ext uri="{FF2B5EF4-FFF2-40B4-BE49-F238E27FC236}">
                  <a16:creationId xmlns:a16="http://schemas.microsoft.com/office/drawing/2014/main" id="{71F12294-7763-1014-5D2A-6D44B28DF8AD}"/>
                </a:ext>
              </a:extLst>
            </p:cNvPr>
            <p:cNvSpPr/>
            <p:nvPr/>
          </p:nvSpPr>
          <p:spPr>
            <a:xfrm>
              <a:off x="4647410" y="4602786"/>
              <a:ext cx="811238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„Information Layer“</a:t>
              </a:r>
              <a:endParaRPr lang="de-DE">
                <a:ea typeface="+mn-ea"/>
              </a:endParaRPr>
            </a:p>
          </p:txBody>
        </p:sp>
      </p:grpSp>
      <p:cxnSp>
        <p:nvCxnSpPr>
          <p:cNvPr id="23" name="Gerade Verbindung 383">
            <a:extLst>
              <a:ext uri="{FF2B5EF4-FFF2-40B4-BE49-F238E27FC236}">
                <a16:creationId xmlns:a16="http://schemas.microsoft.com/office/drawing/2014/main" id="{527A02D9-DD8D-F9FF-4F5C-35E5DA469726}"/>
              </a:ext>
            </a:extLst>
          </p:cNvPr>
          <p:cNvCxnSpPr>
            <a:cxnSpLocks/>
          </p:cNvCxnSpPr>
          <p:nvPr/>
        </p:nvCxnSpPr>
        <p:spPr>
          <a:xfrm>
            <a:off x="1189302" y="5324371"/>
            <a:ext cx="2321120" cy="48298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tailEnd type="none"/>
          </a:ln>
          <a:effectLst/>
        </p:spPr>
      </p:cxnSp>
      <p:cxnSp>
        <p:nvCxnSpPr>
          <p:cNvPr id="25" name="Gerade Verbindung 383">
            <a:extLst>
              <a:ext uri="{FF2B5EF4-FFF2-40B4-BE49-F238E27FC236}">
                <a16:creationId xmlns:a16="http://schemas.microsoft.com/office/drawing/2014/main" id="{B489C36F-D148-0A23-A06B-3409E749F502}"/>
              </a:ext>
            </a:extLst>
          </p:cNvPr>
          <p:cNvCxnSpPr>
            <a:cxnSpLocks/>
          </p:cNvCxnSpPr>
          <p:nvPr/>
        </p:nvCxnSpPr>
        <p:spPr>
          <a:xfrm>
            <a:off x="1108906" y="3990867"/>
            <a:ext cx="2321120" cy="48298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tailEnd type="none"/>
          </a:ln>
          <a:effectLst/>
        </p:spPr>
      </p:cxnSp>
      <p:cxnSp>
        <p:nvCxnSpPr>
          <p:cNvPr id="26" name="Gerade Verbindung 383">
            <a:extLst>
              <a:ext uri="{FF2B5EF4-FFF2-40B4-BE49-F238E27FC236}">
                <a16:creationId xmlns:a16="http://schemas.microsoft.com/office/drawing/2014/main" id="{E91431A6-194D-C6B1-E017-30294CA2CB54}"/>
              </a:ext>
            </a:extLst>
          </p:cNvPr>
          <p:cNvCxnSpPr>
            <a:cxnSpLocks/>
          </p:cNvCxnSpPr>
          <p:nvPr/>
        </p:nvCxnSpPr>
        <p:spPr>
          <a:xfrm>
            <a:off x="1160883" y="2586173"/>
            <a:ext cx="2321120" cy="48298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tailEnd type="none"/>
          </a:ln>
          <a:effectLst/>
        </p:spPr>
      </p:cxnSp>
      <p:cxnSp>
        <p:nvCxnSpPr>
          <p:cNvPr id="34" name="Gewinkelte Verbindung 525">
            <a:extLst>
              <a:ext uri="{FF2B5EF4-FFF2-40B4-BE49-F238E27FC236}">
                <a16:creationId xmlns:a16="http://schemas.microsoft.com/office/drawing/2014/main" id="{B0C6A972-9208-DC80-1EC0-F872F6FA3B1D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62519" y="4039963"/>
            <a:ext cx="1045879" cy="6349"/>
          </a:xfrm>
          <a:prstGeom prst="bentConnector3">
            <a:avLst>
              <a:gd name="adj1" fmla="val 50000"/>
            </a:avLst>
          </a:prstGeom>
          <a:ln w="22225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A18664-7EF3-5D08-4513-EAE49150F40C}"/>
              </a:ext>
            </a:extLst>
          </p:cNvPr>
          <p:cNvGrpSpPr/>
          <p:nvPr/>
        </p:nvGrpSpPr>
        <p:grpSpPr>
          <a:xfrm>
            <a:off x="2917670" y="1103616"/>
            <a:ext cx="8872288" cy="3860596"/>
            <a:chOff x="2917670" y="1103616"/>
            <a:chExt cx="8872288" cy="386059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8E8301F-B272-3E03-5613-5575BFBC18E9}"/>
                </a:ext>
              </a:extLst>
            </p:cNvPr>
            <p:cNvGrpSpPr/>
            <p:nvPr/>
          </p:nvGrpSpPr>
          <p:grpSpPr>
            <a:xfrm>
              <a:off x="4043483" y="1262337"/>
              <a:ext cx="3340880" cy="2328511"/>
              <a:chOff x="4043483" y="1262337"/>
              <a:chExt cx="3340880" cy="2328511"/>
            </a:xfrm>
          </p:grpSpPr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id="{9DEBF408-6FAD-D4BF-231A-F455C7449887}"/>
                  </a:ext>
                </a:extLst>
              </p:cNvPr>
              <p:cNvSpPr/>
              <p:nvPr/>
            </p:nvSpPr>
            <p:spPr>
              <a:xfrm>
                <a:off x="4043483" y="1295586"/>
                <a:ext cx="3340879" cy="2295262"/>
              </a:xfrm>
              <a:prstGeom prst="roundRect">
                <a:avLst/>
              </a:prstGeom>
              <a:noFill/>
              <a:ln>
                <a:solidFill>
                  <a:schemeClr val="accent1">
                    <a:shade val="1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C0A31EAE-B510-4F22-B730-51C0582516CB}"/>
                  </a:ext>
                </a:extLst>
              </p:cNvPr>
              <p:cNvGrpSpPr/>
              <p:nvPr/>
            </p:nvGrpSpPr>
            <p:grpSpPr>
              <a:xfrm>
                <a:off x="4146852" y="2839448"/>
                <a:ext cx="3237511" cy="714536"/>
                <a:chOff x="6248416" y="5034169"/>
                <a:chExt cx="1969056" cy="510184"/>
              </a:xfrm>
            </p:grpSpPr>
            <p:pic>
              <p:nvPicPr>
                <p:cNvPr id="41" name="Picture 40" descr="python-simple-rules-engine · PyPI">
                  <a:extLst>
                    <a:ext uri="{FF2B5EF4-FFF2-40B4-BE49-F238E27FC236}">
                      <a16:creationId xmlns:a16="http://schemas.microsoft.com/office/drawing/2014/main" id="{E1661DB5-BD5F-9ECA-CDCB-50DD4A45A8C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07288" y="5034169"/>
                  <a:ext cx="510184" cy="51018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67317ABB-E125-1D94-9D42-986A225AF90F}"/>
                    </a:ext>
                  </a:extLst>
                </p:cNvPr>
                <p:cNvSpPr txBox="1"/>
                <p:nvPr/>
              </p:nvSpPr>
              <p:spPr>
                <a:xfrm>
                  <a:off x="6248416" y="5197574"/>
                  <a:ext cx="1691640" cy="2197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DE"/>
                    <a:t>Reasoner (RDFox)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B073FB33-F280-F78F-33B8-0EF783630BAA}"/>
                  </a:ext>
                </a:extLst>
              </p:cNvPr>
              <p:cNvGrpSpPr/>
              <p:nvPr/>
            </p:nvGrpSpPr>
            <p:grpSpPr>
              <a:xfrm>
                <a:off x="4310054" y="1262337"/>
                <a:ext cx="2564556" cy="1714053"/>
                <a:chOff x="8005752" y="2559122"/>
                <a:chExt cx="2564556" cy="1714053"/>
              </a:xfrm>
            </p:grpSpPr>
            <p:pic>
              <p:nvPicPr>
                <p:cNvPr id="44" name="Graphic 43" descr="Open folder outline">
                  <a:extLst>
                    <a:ext uri="{FF2B5EF4-FFF2-40B4-BE49-F238E27FC236}">
                      <a16:creationId xmlns:a16="http://schemas.microsoft.com/office/drawing/2014/main" id="{878432BD-1A31-A8FE-84D0-349F9EF3DB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05752" y="2559122"/>
                  <a:ext cx="723574" cy="723574"/>
                </a:xfrm>
                <a:prstGeom prst="rect">
                  <a:avLst/>
                </a:prstGeom>
              </p:spPr>
            </p:pic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7809CCCA-8304-2054-7C62-38359488F587}"/>
                    </a:ext>
                  </a:extLst>
                </p:cNvPr>
                <p:cNvGrpSpPr/>
                <p:nvPr/>
              </p:nvGrpSpPr>
              <p:grpSpPr>
                <a:xfrm>
                  <a:off x="8354394" y="2736243"/>
                  <a:ext cx="2215914" cy="1536932"/>
                  <a:chOff x="8354394" y="2736243"/>
                  <a:chExt cx="2215914" cy="1536932"/>
                </a:xfrm>
              </p:grpSpPr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30C1B0EC-A9CB-C0E8-53D9-A59E8CDEA927}"/>
                      </a:ext>
                    </a:extLst>
                  </p:cNvPr>
                  <p:cNvSpPr txBox="1"/>
                  <p:nvPr/>
                </p:nvSpPr>
                <p:spPr>
                  <a:xfrm>
                    <a:off x="8650224" y="2736243"/>
                    <a:ext cx="736099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DE" sz="1600">
                        <a:solidFill>
                          <a:schemeClr val="accent1"/>
                        </a:solidFill>
                      </a:rPr>
                      <a:t>Model</a:t>
                    </a:r>
                  </a:p>
                </p:txBody>
              </p: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02CA4C52-461C-D152-11D4-154565F09F63}"/>
                      </a:ext>
                    </a:extLst>
                  </p:cNvPr>
                  <p:cNvSpPr txBox="1"/>
                  <p:nvPr/>
                </p:nvSpPr>
                <p:spPr>
                  <a:xfrm>
                    <a:off x="8742437" y="3291524"/>
                    <a:ext cx="88357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DE" sz="1600">
                        <a:solidFill>
                          <a:schemeClr val="accent1"/>
                        </a:solidFill>
                      </a:rPr>
                      <a:t>Queries</a:t>
                    </a:r>
                  </a:p>
                </p:txBody>
              </p:sp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A5618C27-FA83-358F-CC40-9F478D5B2C5D}"/>
                      </a:ext>
                    </a:extLst>
                  </p:cNvPr>
                  <p:cNvSpPr txBox="1"/>
                  <p:nvPr/>
                </p:nvSpPr>
                <p:spPr>
                  <a:xfrm>
                    <a:off x="8773718" y="3611927"/>
                    <a:ext cx="684996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DE" sz="1600">
                        <a:solidFill>
                          <a:schemeClr val="accent1"/>
                        </a:solidFill>
                      </a:rPr>
                      <a:t>Rules</a:t>
                    </a:r>
                  </a:p>
                </p:txBody>
              </p:sp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0A498DB3-7C3B-C468-1742-FF0B857AF8D2}"/>
                      </a:ext>
                    </a:extLst>
                  </p:cNvPr>
                  <p:cNvSpPr txBox="1"/>
                  <p:nvPr/>
                </p:nvSpPr>
                <p:spPr>
                  <a:xfrm>
                    <a:off x="8809890" y="3934621"/>
                    <a:ext cx="1760418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600">
                        <a:solidFill>
                          <a:schemeClr val="accent1"/>
                        </a:solidFill>
                      </a:rPr>
                      <a:t>O</a:t>
                    </a:r>
                    <a:r>
                      <a:rPr lang="en-DE" sz="1600">
                        <a:solidFill>
                          <a:schemeClr val="accent1"/>
                        </a:solidFill>
                      </a:rPr>
                      <a:t>ntology &amp; SHACL</a:t>
                    </a:r>
                  </a:p>
                </p:txBody>
              </p:sp>
              <p:cxnSp>
                <p:nvCxnSpPr>
                  <p:cNvPr id="50" name="Elbow Connector 49">
                    <a:extLst>
                      <a:ext uri="{FF2B5EF4-FFF2-40B4-BE49-F238E27FC236}">
                        <a16:creationId xmlns:a16="http://schemas.microsoft.com/office/drawing/2014/main" id="{7F165977-C547-47E4-BC70-C98E23ADB657}"/>
                      </a:ext>
                    </a:extLst>
                  </p:cNvPr>
                  <p:cNvCxnSpPr>
                    <a:cxnSpLocks/>
                    <a:stCxn id="44" idx="2"/>
                    <a:endCxn id="47" idx="1"/>
                  </p:cNvCxnSpPr>
                  <p:nvPr/>
                </p:nvCxnSpPr>
                <p:spPr>
                  <a:xfrm rot="16200000" flipH="1">
                    <a:off x="8465936" y="3184299"/>
                    <a:ext cx="178105" cy="374898"/>
                  </a:xfrm>
                  <a:prstGeom prst="bentConnector2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Elbow Connector 50">
                    <a:extLst>
                      <a:ext uri="{FF2B5EF4-FFF2-40B4-BE49-F238E27FC236}">
                        <a16:creationId xmlns:a16="http://schemas.microsoft.com/office/drawing/2014/main" id="{FE304F8E-03BD-0A5B-73ED-F783A235206F}"/>
                      </a:ext>
                    </a:extLst>
                  </p:cNvPr>
                  <p:cNvCxnSpPr>
                    <a:cxnSpLocks/>
                    <a:endCxn id="48" idx="1"/>
                  </p:cNvCxnSpPr>
                  <p:nvPr/>
                </p:nvCxnSpPr>
                <p:spPr>
                  <a:xfrm rot="16200000" flipH="1">
                    <a:off x="8257965" y="3265451"/>
                    <a:ext cx="627180" cy="404326"/>
                  </a:xfrm>
                  <a:prstGeom prst="bentConnector2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Elbow Connector 51">
                    <a:extLst>
                      <a:ext uri="{FF2B5EF4-FFF2-40B4-BE49-F238E27FC236}">
                        <a16:creationId xmlns:a16="http://schemas.microsoft.com/office/drawing/2014/main" id="{F1FF7F66-7E50-4777-72E0-8487574039B6}"/>
                      </a:ext>
                    </a:extLst>
                  </p:cNvPr>
                  <p:cNvCxnSpPr>
                    <a:cxnSpLocks/>
                    <a:endCxn id="49" idx="1"/>
                  </p:cNvCxnSpPr>
                  <p:nvPr/>
                </p:nvCxnSpPr>
                <p:spPr>
                  <a:xfrm rot="16200000" flipH="1">
                    <a:off x="8102912" y="3396920"/>
                    <a:ext cx="958460" cy="455496"/>
                  </a:xfrm>
                  <a:prstGeom prst="bentConnector2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74EFBA5-9A2C-8F01-C8E2-C4806CAAD63C}"/>
                </a:ext>
              </a:extLst>
            </p:cNvPr>
            <p:cNvCxnSpPr>
              <a:cxnSpLocks/>
              <a:endCxn id="39" idx="1"/>
            </p:cNvCxnSpPr>
            <p:nvPr/>
          </p:nvCxnSpPr>
          <p:spPr>
            <a:xfrm flipV="1">
              <a:off x="2917670" y="2443217"/>
              <a:ext cx="1125813" cy="81391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025154F-DC36-B4DF-055C-01EFC7EFF172}"/>
                </a:ext>
              </a:extLst>
            </p:cNvPr>
            <p:cNvGrpSpPr/>
            <p:nvPr/>
          </p:nvGrpSpPr>
          <p:grpSpPr>
            <a:xfrm>
              <a:off x="7650933" y="1103616"/>
              <a:ext cx="4139025" cy="3860596"/>
              <a:chOff x="7650933" y="1103616"/>
              <a:chExt cx="4139025" cy="3860596"/>
            </a:xfrm>
          </p:grpSpPr>
          <p:sp>
            <p:nvSpPr>
              <p:cNvPr id="69" name="Rectangle 3">
                <a:extLst>
                  <a:ext uri="{FF2B5EF4-FFF2-40B4-BE49-F238E27FC236}">
                    <a16:creationId xmlns:a16="http://schemas.microsoft.com/office/drawing/2014/main" id="{94AB2C75-BE86-B63C-9722-234E190047CB}"/>
                  </a:ext>
                </a:extLst>
              </p:cNvPr>
              <p:cNvSpPr/>
              <p:nvPr/>
            </p:nvSpPr>
            <p:spPr>
              <a:xfrm>
                <a:off x="7862163" y="1103616"/>
                <a:ext cx="3927795" cy="3850413"/>
              </a:xfrm>
              <a:prstGeom prst="rect">
                <a:avLst/>
              </a:prstGeom>
              <a:solidFill>
                <a:schemeClr val="tx2">
                  <a:alpha val="28000"/>
                </a:schemeClr>
              </a:solidFill>
              <a:ln w="19050">
                <a:noFill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just"/>
                <a:endParaRPr lang="en-DE">
                  <a:solidFill>
                    <a:srgbClr val="035970"/>
                  </a:solidFill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BB5741E-B184-7A19-5D36-869D2F62E251}"/>
                  </a:ext>
                </a:extLst>
              </p:cNvPr>
              <p:cNvSpPr txBox="1"/>
              <p:nvPr/>
            </p:nvSpPr>
            <p:spPr>
              <a:xfrm>
                <a:off x="7650933" y="1113799"/>
                <a:ext cx="4064686" cy="38504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{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</a:t>
                </a: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"Vehicle": {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"</a:t>
                </a:r>
                <a:r>
                  <a:rPr lang="en-GB" sz="1050" b="0" err="1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AI.Reasoner.InferenceResults</a:t>
                </a: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": {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  "</a:t>
                </a:r>
                <a:r>
                  <a:rPr lang="en-GB" sz="1050" b="0" err="1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DrivingStyle</a:t>
                </a: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": {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    "</a:t>
                </a:r>
                <a:r>
                  <a:rPr lang="en-GB" sz="1050" b="0" err="1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AvgAngleChange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": 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225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,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      </a:t>
                </a: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"Duration": 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3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,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      </a:t>
                </a: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"End": {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      "Latitude": 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55.569948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,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        </a:t>
                </a: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"Longitude": 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12.898002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,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        </a:t>
                </a: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"Timestamp": 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"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2023-11-08T19:35:11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"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    },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    "Speed": 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13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,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      </a:t>
                </a: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"Start": {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      "Latitude": 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55.5699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,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      "Longitude": 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12.89795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,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      "Timestamp": 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"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2023-11-08T19:35:08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"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      </a:t>
                </a: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},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rgbClr val="0070C0"/>
                    </a:solidFill>
                    <a:effectLst/>
                    <a:latin typeface="Menlo" panose="020B0609030804020204" pitchFamily="49" charset="0"/>
                  </a:rPr>
                  <a:t>          "segment": 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”</a:t>
                </a:r>
                <a:r>
                  <a:rPr lang="en-GB" sz="1050" b="0">
                    <a:solidFill>
                      <a:srgbClr val="00B050"/>
                    </a:solidFill>
                    <a:effectLst/>
                    <a:latin typeface="Menlo" panose="020B0609030804020204" pitchFamily="49" charset="0"/>
                  </a:rPr>
                  <a:t>segment123</a:t>
                </a: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"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    }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  }</a:t>
                </a:r>
              </a:p>
              <a:p>
                <a:pPr>
                  <a:lnSpc>
                    <a:spcPts val="1350"/>
                  </a:lnSpc>
                  <a:buNone/>
                </a:pPr>
                <a:r>
                  <a:rPr lang="en-GB" sz="1050" b="0">
                    <a:solidFill>
                      <a:schemeClr val="tx1"/>
                    </a:solidFill>
                    <a:effectLst/>
                    <a:latin typeface="Menlo" panose="020B0609030804020204" pitchFamily="49" charset="0"/>
                  </a:rPr>
                  <a:t>    }</a:t>
                </a:r>
              </a:p>
            </p:txBody>
          </p:sp>
        </p:grp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0F3DD0CC-9EE0-C07A-603B-87B63B245EDF}"/>
                </a:ext>
              </a:extLst>
            </p:cNvPr>
            <p:cNvCxnSpPr>
              <a:cxnSpLocks/>
              <a:stCxn id="39" idx="3"/>
            </p:cNvCxnSpPr>
            <p:nvPr/>
          </p:nvCxnSpPr>
          <p:spPr>
            <a:xfrm>
              <a:off x="7384362" y="2443217"/>
              <a:ext cx="4778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81F16AC-C06C-677F-B252-AD8AA07EE8C8}"/>
              </a:ext>
            </a:extLst>
          </p:cNvPr>
          <p:cNvGrpSpPr/>
          <p:nvPr/>
        </p:nvGrpSpPr>
        <p:grpSpPr>
          <a:xfrm>
            <a:off x="2894252" y="4785681"/>
            <a:ext cx="9150799" cy="1584339"/>
            <a:chOff x="2894252" y="4785681"/>
            <a:chExt cx="9150799" cy="1584339"/>
          </a:xfrm>
        </p:grpSpPr>
        <p:sp>
          <p:nvSpPr>
            <p:cNvPr id="70" name="Rectangle 3">
              <a:extLst>
                <a:ext uri="{FF2B5EF4-FFF2-40B4-BE49-F238E27FC236}">
                  <a16:creationId xmlns:a16="http://schemas.microsoft.com/office/drawing/2014/main" id="{C09A730C-0631-A218-2B34-5D74F3E2458A}"/>
                </a:ext>
              </a:extLst>
            </p:cNvPr>
            <p:cNvSpPr/>
            <p:nvPr/>
          </p:nvSpPr>
          <p:spPr>
            <a:xfrm>
              <a:off x="8117256" y="5090039"/>
              <a:ext cx="3927795" cy="1034990"/>
            </a:xfrm>
            <a:prstGeom prst="rect">
              <a:avLst/>
            </a:prstGeom>
            <a:solidFill>
              <a:schemeClr val="tx2">
                <a:alpha val="28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just"/>
              <a:endParaRPr lang="en-DE">
                <a:solidFill>
                  <a:srgbClr val="035970"/>
                </a:solidFill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B13D08E-D122-0F94-0690-87959342A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68532" y="4893617"/>
              <a:ext cx="3066625" cy="147640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5DA3C4D-1A92-A382-787B-767CE1FB7212}"/>
                </a:ext>
              </a:extLst>
            </p:cNvPr>
            <p:cNvCxnSpPr>
              <a:cxnSpLocks/>
              <a:stCxn id="5" idx="1"/>
            </p:cNvCxnSpPr>
            <p:nvPr/>
          </p:nvCxnSpPr>
          <p:spPr>
            <a:xfrm flipH="1" flipV="1">
              <a:off x="2894252" y="4785681"/>
              <a:ext cx="1274280" cy="84613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6E7754-B47E-F044-57F2-01959B54114A}"/>
                </a:ext>
              </a:extLst>
            </p:cNvPr>
            <p:cNvSpPr txBox="1"/>
            <p:nvPr/>
          </p:nvSpPr>
          <p:spPr>
            <a:xfrm>
              <a:off x="8259528" y="5330106"/>
              <a:ext cx="3540586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err="1">
                  <a:effectLst/>
                </a:rPr>
                <a:t>Vehicle.Chassis.SteeringWheel.Angle</a:t>
              </a:r>
              <a:r>
                <a:rPr lang="en-GB" sz="1100" b="0" i="0">
                  <a:solidFill>
                    <a:srgbClr val="353A41"/>
                  </a:solidFill>
                  <a:effectLst/>
                  <a:latin typeface="-apple-system"/>
                </a:rPr>
                <a:t> </a:t>
              </a:r>
            </a:p>
            <a:p>
              <a:r>
                <a:rPr lang="en-GB" sz="1100" err="1"/>
                <a:t>Vehicle.CurrentLocation.Latitude</a:t>
              </a:r>
              <a:endParaRPr lang="en-GB" sz="1100" b="0" i="0">
                <a:solidFill>
                  <a:srgbClr val="353A41"/>
                </a:solidFill>
                <a:effectLst/>
                <a:latin typeface="-apple-system"/>
              </a:endParaRPr>
            </a:p>
            <a:p>
              <a:r>
                <a:rPr lang="en-GB" sz="1100" err="1"/>
                <a:t>Vehicle.CurrentLocation.Longitude</a:t>
              </a:r>
              <a:endParaRPr lang="en-GB" sz="1100" b="0" i="0">
                <a:solidFill>
                  <a:srgbClr val="353A41"/>
                </a:solidFill>
                <a:effectLst/>
                <a:latin typeface="-apple-system"/>
              </a:endParaRPr>
            </a:p>
            <a:p>
              <a:r>
                <a:rPr lang="en-GB" sz="1100" err="1"/>
                <a:t>Vehicle.Speed</a:t>
              </a:r>
              <a:endParaRPr lang="en-US" sz="1100"/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8C22A820-AA15-B84A-B9B8-F68CCED5D545}"/>
                </a:ext>
              </a:extLst>
            </p:cNvPr>
            <p:cNvCxnSpPr>
              <a:cxnSpLocks/>
              <a:stCxn id="70" idx="1"/>
              <a:endCxn id="5" idx="3"/>
            </p:cNvCxnSpPr>
            <p:nvPr/>
          </p:nvCxnSpPr>
          <p:spPr>
            <a:xfrm flipH="1">
              <a:off x="7235157" y="5607534"/>
              <a:ext cx="882099" cy="2428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B2A57153-6797-3A2B-7D4C-02F24AD8728D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6" name="Google Shape;83;p1">
            <a:extLst>
              <a:ext uri="{FF2B5EF4-FFF2-40B4-BE49-F238E27FC236}">
                <a16:creationId xmlns:a16="http://schemas.microsoft.com/office/drawing/2014/main" id="{1844DE2E-C61F-D50C-8745-3530541B04A8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FD7BA90-1671-ADFA-0130-643F04935E8C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3700900-1727-28C0-2816-3B4994384117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BBB0B4B-B297-3950-EAE8-C353E2F25CA4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B7E48A4-824F-C875-AD1E-33F016013FA4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3EE0A09-E9B8-9DFD-6178-7ABFA528C39C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777C45C-3D1F-3B56-39A1-9039B452B37A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D43B72E-A9EF-3FA1-1523-F8CAF6EE6FAE}"/>
              </a:ext>
            </a:extLst>
          </p:cNvPr>
          <p:cNvGrpSpPr/>
          <p:nvPr/>
        </p:nvGrpSpPr>
        <p:grpSpPr>
          <a:xfrm>
            <a:off x="5873482" y="1947498"/>
            <a:ext cx="5067328" cy="3328192"/>
            <a:chOff x="6228265" y="2064780"/>
            <a:chExt cx="5067328" cy="332819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2848627-5267-4972-AF77-B852A8B8C6CC}"/>
                </a:ext>
              </a:extLst>
            </p:cNvPr>
            <p:cNvGrpSpPr/>
            <p:nvPr/>
          </p:nvGrpSpPr>
          <p:grpSpPr>
            <a:xfrm>
              <a:off x="6812413" y="2064780"/>
              <a:ext cx="4483180" cy="3328192"/>
              <a:chOff x="6812413" y="2064780"/>
              <a:chExt cx="4483180" cy="3328192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E6243EB-CF4C-76FE-51B4-4744C1D152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12413" y="2064780"/>
                <a:ext cx="4483180" cy="3328192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598BB6A-C68C-5BFE-2A32-B259087B8E9C}"/>
                  </a:ext>
                </a:extLst>
              </p:cNvPr>
              <p:cNvSpPr/>
              <p:nvPr/>
            </p:nvSpPr>
            <p:spPr>
              <a:xfrm>
                <a:off x="7012745" y="5048810"/>
                <a:ext cx="3701637" cy="227667"/>
              </a:xfrm>
              <a:prstGeom prst="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ight Arrow 29">
              <a:extLst>
                <a:ext uri="{FF2B5EF4-FFF2-40B4-BE49-F238E27FC236}">
                  <a16:creationId xmlns:a16="http://schemas.microsoft.com/office/drawing/2014/main" id="{71BB08EB-9226-F4B4-C9D0-78B3978DF9DB}"/>
                </a:ext>
              </a:extLst>
            </p:cNvPr>
            <p:cNvSpPr/>
            <p:nvPr/>
          </p:nvSpPr>
          <p:spPr>
            <a:xfrm rot="10800000">
              <a:off x="6228265" y="2394915"/>
              <a:ext cx="298174" cy="228600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108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DCF8BC-C1A9-94C9-C8A7-F16F0E59D8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28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E47B8C-2F4E-AB81-0C6A-0559E67E0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Ontology and RDF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4ABCAF-9E6F-4F7F-D720-62F59C267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24" y="987972"/>
            <a:ext cx="6250798" cy="49739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721567-3833-2830-62DA-F4E128C2B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3279" y="3301906"/>
            <a:ext cx="4881298" cy="3046154"/>
          </a:xfrm>
          <a:prstGeom prst="rect">
            <a:avLst/>
          </a:prstGeom>
        </p:spPr>
      </p:pic>
      <p:sp>
        <p:nvSpPr>
          <p:cNvPr id="6" name="Google Shape;84;p1">
            <a:extLst>
              <a:ext uri="{FF2B5EF4-FFF2-40B4-BE49-F238E27FC236}">
                <a16:creationId xmlns:a16="http://schemas.microsoft.com/office/drawing/2014/main" id="{462E703B-CCB8-4FEC-B820-9191DE20C6C3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7" name="Google Shape;83;p1">
            <a:extLst>
              <a:ext uri="{FF2B5EF4-FFF2-40B4-BE49-F238E27FC236}">
                <a16:creationId xmlns:a16="http://schemas.microsoft.com/office/drawing/2014/main" id="{7C7C364D-B63B-51AA-372A-E7FA48EBBBAB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1377E52-98EE-8BB7-3F4B-211329D7A67D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37CB8D9-606B-33DA-0FC8-4FF1DBF301FF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1EA085B-E68B-5021-D40D-F76982945260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39DAEC-335D-80CC-3885-9BC9645A1502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4A3ECF6-A154-89E2-395E-AD555E29FBD1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23D885A-EF9D-E15C-4451-2667E6AD9DE6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37DBE7-4CF9-1E1E-7041-EB76B418D0F4}"/>
              </a:ext>
            </a:extLst>
          </p:cNvPr>
          <p:cNvGrpSpPr/>
          <p:nvPr/>
        </p:nvGrpSpPr>
        <p:grpSpPr>
          <a:xfrm>
            <a:off x="7729867" y="741667"/>
            <a:ext cx="3340885" cy="2328511"/>
            <a:chOff x="4043483" y="1262337"/>
            <a:chExt cx="3340885" cy="2328511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308A7B91-737C-FA39-743E-5D0600C61A18}"/>
                </a:ext>
              </a:extLst>
            </p:cNvPr>
            <p:cNvSpPr/>
            <p:nvPr/>
          </p:nvSpPr>
          <p:spPr>
            <a:xfrm>
              <a:off x="4043483" y="1295586"/>
              <a:ext cx="3340879" cy="2295262"/>
            </a:xfrm>
            <a:prstGeom prst="roundRect">
              <a:avLst/>
            </a:prstGeom>
            <a:noFill/>
            <a:ln>
              <a:solidFill>
                <a:schemeClr val="accent1">
                  <a:shade val="1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C782F91-E896-9A76-73A4-86D28DFF6AF1}"/>
                </a:ext>
              </a:extLst>
            </p:cNvPr>
            <p:cNvGrpSpPr/>
            <p:nvPr/>
          </p:nvGrpSpPr>
          <p:grpSpPr>
            <a:xfrm>
              <a:off x="4146856" y="2839448"/>
              <a:ext cx="3237512" cy="714536"/>
              <a:chOff x="6248416" y="5034169"/>
              <a:chExt cx="1969056" cy="510184"/>
            </a:xfrm>
          </p:grpSpPr>
          <p:pic>
            <p:nvPicPr>
              <p:cNvPr id="17" name="Picture 16" descr="python-simple-rules-engine · PyPI">
                <a:extLst>
                  <a:ext uri="{FF2B5EF4-FFF2-40B4-BE49-F238E27FC236}">
                    <a16:creationId xmlns:a16="http://schemas.microsoft.com/office/drawing/2014/main" id="{45DB97D8-E5AB-F58C-3A91-AEED70F5A9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07288" y="5034169"/>
                <a:ext cx="510184" cy="510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B3DAD25-133F-E43C-7C74-50A6EA25DE98}"/>
                  </a:ext>
                </a:extLst>
              </p:cNvPr>
              <p:cNvSpPr txBox="1"/>
              <p:nvPr/>
            </p:nvSpPr>
            <p:spPr>
              <a:xfrm>
                <a:off x="6248416" y="5197574"/>
                <a:ext cx="1691640" cy="219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/>
                  <a:t>Reasoner (RDFox)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1245B59-9A76-439C-A86B-69A7DF48FC64}"/>
                </a:ext>
              </a:extLst>
            </p:cNvPr>
            <p:cNvGrpSpPr/>
            <p:nvPr/>
          </p:nvGrpSpPr>
          <p:grpSpPr>
            <a:xfrm>
              <a:off x="4310054" y="1262337"/>
              <a:ext cx="2822639" cy="1714053"/>
              <a:chOff x="8005752" y="2559122"/>
              <a:chExt cx="2822639" cy="1714053"/>
            </a:xfrm>
          </p:grpSpPr>
          <p:pic>
            <p:nvPicPr>
              <p:cNvPr id="20" name="Graphic 19" descr="Open folder outline">
                <a:extLst>
                  <a:ext uri="{FF2B5EF4-FFF2-40B4-BE49-F238E27FC236}">
                    <a16:creationId xmlns:a16="http://schemas.microsoft.com/office/drawing/2014/main" id="{FBC2022B-F837-A1B5-5E91-0B2AAA5CB1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8005752" y="2559122"/>
                <a:ext cx="723574" cy="723574"/>
              </a:xfrm>
              <a:prstGeom prst="rect">
                <a:avLst/>
              </a:prstGeom>
            </p:spPr>
          </p:pic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EC24636-C0E2-255D-0576-4C57F08A04A5}"/>
                  </a:ext>
                </a:extLst>
              </p:cNvPr>
              <p:cNvGrpSpPr/>
              <p:nvPr/>
            </p:nvGrpSpPr>
            <p:grpSpPr>
              <a:xfrm>
                <a:off x="8354394" y="2736243"/>
                <a:ext cx="2473997" cy="1536932"/>
                <a:chOff x="8354394" y="2736243"/>
                <a:chExt cx="2473997" cy="1536932"/>
              </a:xfrm>
            </p:grpSpPr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2B4CF72-2708-DA45-FBB8-82BBE59BCCF1}"/>
                    </a:ext>
                  </a:extLst>
                </p:cNvPr>
                <p:cNvSpPr txBox="1"/>
                <p:nvPr/>
              </p:nvSpPr>
              <p:spPr>
                <a:xfrm>
                  <a:off x="8650224" y="2736243"/>
                  <a:ext cx="73609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DE" sz="1600">
                      <a:solidFill>
                        <a:schemeClr val="accent1"/>
                      </a:solidFill>
                    </a:rPr>
                    <a:t>Model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C89AEE2-FDDE-32A8-432A-3FE917197FE6}"/>
                    </a:ext>
                  </a:extLst>
                </p:cNvPr>
                <p:cNvSpPr txBox="1"/>
                <p:nvPr/>
              </p:nvSpPr>
              <p:spPr>
                <a:xfrm>
                  <a:off x="8742437" y="3291524"/>
                  <a:ext cx="9028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DE" sz="1600">
                      <a:solidFill>
                        <a:schemeClr val="bg1">
                          <a:lumMod val="50000"/>
                        </a:schemeClr>
                      </a:solidFill>
                    </a:rPr>
                    <a:t>Queries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3A4AF564-E140-F2CB-2DFC-178D3538D0A8}"/>
                    </a:ext>
                  </a:extLst>
                </p:cNvPr>
                <p:cNvSpPr txBox="1"/>
                <p:nvPr/>
              </p:nvSpPr>
              <p:spPr>
                <a:xfrm>
                  <a:off x="8773718" y="3611927"/>
                  <a:ext cx="70724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DE" sz="1600">
                      <a:solidFill>
                        <a:schemeClr val="bg1">
                          <a:lumMod val="50000"/>
                        </a:schemeClr>
                      </a:solidFill>
                    </a:rPr>
                    <a:t>Rules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5D0F44C7-8F92-A241-9602-6DC94F32034D}"/>
                    </a:ext>
                  </a:extLst>
                </p:cNvPr>
                <p:cNvSpPr txBox="1"/>
                <p:nvPr/>
              </p:nvSpPr>
              <p:spPr>
                <a:xfrm>
                  <a:off x="8809890" y="3934621"/>
                  <a:ext cx="201850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b="1">
                      <a:solidFill>
                        <a:schemeClr val="accent1"/>
                      </a:solidFill>
                    </a:rPr>
                    <a:t>O</a:t>
                  </a:r>
                  <a:r>
                    <a:rPr lang="en-DE" sz="1600" b="1">
                      <a:solidFill>
                        <a:schemeClr val="accent1"/>
                      </a:solidFill>
                    </a:rPr>
                    <a:t>ntology </a:t>
                  </a:r>
                  <a:r>
                    <a:rPr lang="en-DE" sz="1600">
                      <a:solidFill>
                        <a:schemeClr val="bg1">
                          <a:lumMod val="50000"/>
                        </a:schemeClr>
                      </a:solidFill>
                    </a:rPr>
                    <a:t>&amp; SHACL</a:t>
                  </a:r>
                </a:p>
              </p:txBody>
            </p:sp>
            <p:cxnSp>
              <p:nvCxnSpPr>
                <p:cNvPr id="26" name="Elbow Connector 25">
                  <a:extLst>
                    <a:ext uri="{FF2B5EF4-FFF2-40B4-BE49-F238E27FC236}">
                      <a16:creationId xmlns:a16="http://schemas.microsoft.com/office/drawing/2014/main" id="{D46F78CE-A31A-48D9-2BEF-D6709157DEA0}"/>
                    </a:ext>
                  </a:extLst>
                </p:cNvPr>
                <p:cNvCxnSpPr>
                  <a:cxnSpLocks/>
                  <a:stCxn id="20" idx="2"/>
                  <a:endCxn id="23" idx="1"/>
                </p:cNvCxnSpPr>
                <p:nvPr/>
              </p:nvCxnSpPr>
              <p:spPr>
                <a:xfrm rot="16200000" flipH="1">
                  <a:off x="8465936" y="3184299"/>
                  <a:ext cx="178105" cy="374898"/>
                </a:xfrm>
                <a:prstGeom prst="bentConnector2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Elbow Connector 26">
                  <a:extLst>
                    <a:ext uri="{FF2B5EF4-FFF2-40B4-BE49-F238E27FC236}">
                      <a16:creationId xmlns:a16="http://schemas.microsoft.com/office/drawing/2014/main" id="{56D794FB-D0AF-F77F-3B88-E4515C5602B9}"/>
                    </a:ext>
                  </a:extLst>
                </p:cNvPr>
                <p:cNvCxnSpPr>
                  <a:cxnSpLocks/>
                  <a:endCxn id="24" idx="1"/>
                </p:cNvCxnSpPr>
                <p:nvPr/>
              </p:nvCxnSpPr>
              <p:spPr>
                <a:xfrm rot="16200000" flipH="1">
                  <a:off x="8257965" y="3265451"/>
                  <a:ext cx="627180" cy="404326"/>
                </a:xfrm>
                <a:prstGeom prst="bentConnector2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Elbow Connector 27">
                  <a:extLst>
                    <a:ext uri="{FF2B5EF4-FFF2-40B4-BE49-F238E27FC236}">
                      <a16:creationId xmlns:a16="http://schemas.microsoft.com/office/drawing/2014/main" id="{A9121FFE-6014-B2E0-21B9-E3CE4EE9068F}"/>
                    </a:ext>
                  </a:extLst>
                </p:cNvPr>
                <p:cNvCxnSpPr>
                  <a:cxnSpLocks/>
                  <a:endCxn id="25" idx="1"/>
                </p:cNvCxnSpPr>
                <p:nvPr/>
              </p:nvCxnSpPr>
              <p:spPr>
                <a:xfrm rot="16200000" flipH="1">
                  <a:off x="8102912" y="3396920"/>
                  <a:ext cx="958460" cy="455496"/>
                </a:xfrm>
                <a:prstGeom prst="bentConnector2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7468545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73869A-1FFF-B031-F591-11F511B9E0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29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789EC9-AB65-E199-FD97-B11D4AA5E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detected aggressive driving events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CE7679-8AA9-61F4-A708-EE18CBBD9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477" y="1424731"/>
            <a:ext cx="9432214" cy="44261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6AF16D-06E4-8ABA-517B-33B63D352742}"/>
              </a:ext>
            </a:extLst>
          </p:cNvPr>
          <p:cNvSpPr/>
          <p:nvPr/>
        </p:nvSpPr>
        <p:spPr>
          <a:xfrm>
            <a:off x="8796130" y="1900237"/>
            <a:ext cx="288677" cy="317659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7555B6-FD06-45D1-A10B-5F65FFDE212B}"/>
              </a:ext>
            </a:extLst>
          </p:cNvPr>
          <p:cNvSpPr/>
          <p:nvPr/>
        </p:nvSpPr>
        <p:spPr>
          <a:xfrm>
            <a:off x="2507225" y="1810720"/>
            <a:ext cx="306343" cy="3295657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DDBCCB-DB9C-D494-64DE-F3D43399D1DE}"/>
              </a:ext>
            </a:extLst>
          </p:cNvPr>
          <p:cNvSpPr txBox="1"/>
          <p:nvPr/>
        </p:nvSpPr>
        <p:spPr>
          <a:xfrm>
            <a:off x="2210005" y="5708168"/>
            <a:ext cx="15327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err="1">
                <a:solidFill>
                  <a:schemeClr val="accent6"/>
                </a:solidFill>
              </a:rPr>
              <a:t>Angle_diff</a:t>
            </a:r>
            <a:r>
              <a:rPr lang="en-US">
                <a:solidFill>
                  <a:schemeClr val="accent6"/>
                </a:solidFill>
              </a:rPr>
              <a:t> &gt; 210 </a:t>
            </a:r>
          </a:p>
        </p:txBody>
      </p:sp>
      <p:sp>
        <p:nvSpPr>
          <p:cNvPr id="9" name="Google Shape;84;p1">
            <a:extLst>
              <a:ext uri="{FF2B5EF4-FFF2-40B4-BE49-F238E27FC236}">
                <a16:creationId xmlns:a16="http://schemas.microsoft.com/office/drawing/2014/main" id="{4830E859-CE68-EFE5-F072-CDB935C96149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10" name="Google Shape;83;p1">
            <a:extLst>
              <a:ext uri="{FF2B5EF4-FFF2-40B4-BE49-F238E27FC236}">
                <a16:creationId xmlns:a16="http://schemas.microsoft.com/office/drawing/2014/main" id="{44D8C707-05C4-A6D5-4E5E-13F940A0D1B0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6BFF07-9377-019A-EE0E-2FA430D9F630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DABF497-4D72-DB04-2672-9170503E29DC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A7B82C-FAAB-EF18-259E-14E68A91E97B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66D06E-889F-D516-27D5-703578869A1F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45D8057-8365-0F5E-CA82-22DFA0E7C8E9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FCAD2E2-51E3-1DCA-0B89-6ED0BD243451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37E277E-E97F-F13C-A3E0-754EF719DA87}"/>
              </a:ext>
            </a:extLst>
          </p:cNvPr>
          <p:cNvCxnSpPr>
            <a:endCxn id="4" idx="0"/>
          </p:cNvCxnSpPr>
          <p:nvPr/>
        </p:nvCxnSpPr>
        <p:spPr>
          <a:xfrm>
            <a:off x="2660396" y="5126782"/>
            <a:ext cx="316005" cy="581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D4C9DE-C451-6B2D-D74B-FB580DC67B7C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3103332" y="5076828"/>
            <a:ext cx="5837136" cy="687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2131CB6-A8C5-B263-9655-0258B59C79E2}"/>
              </a:ext>
            </a:extLst>
          </p:cNvPr>
          <p:cNvGrpSpPr/>
          <p:nvPr/>
        </p:nvGrpSpPr>
        <p:grpSpPr>
          <a:xfrm>
            <a:off x="5989865" y="1781171"/>
            <a:ext cx="3357220" cy="4301929"/>
            <a:chOff x="5989865" y="1781171"/>
            <a:chExt cx="3357220" cy="430192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9D7DC5C-DC7B-CD7E-73C2-A289981C787D}"/>
                </a:ext>
              </a:extLst>
            </p:cNvPr>
            <p:cNvSpPr/>
            <p:nvPr/>
          </p:nvSpPr>
          <p:spPr>
            <a:xfrm>
              <a:off x="5989865" y="1831125"/>
              <a:ext cx="212269" cy="3295657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6D977AC-1B78-15C8-BFDC-71F8AB0B5879}"/>
                </a:ext>
              </a:extLst>
            </p:cNvPr>
            <p:cNvSpPr txBox="1"/>
            <p:nvPr/>
          </p:nvSpPr>
          <p:spPr>
            <a:xfrm>
              <a:off x="6579814" y="5775323"/>
              <a:ext cx="14830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err="1">
                  <a:solidFill>
                    <a:srgbClr val="52B615"/>
                  </a:solidFill>
                </a:rPr>
                <a:t>Angle_diff</a:t>
              </a:r>
              <a:r>
                <a:rPr lang="en-US">
                  <a:solidFill>
                    <a:srgbClr val="52B615"/>
                  </a:solidFill>
                </a:rPr>
                <a:t> &gt; 100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BEC0FA4-ABF0-1824-2262-DD602328A52C}"/>
                </a:ext>
              </a:extLst>
            </p:cNvPr>
            <p:cNvSpPr/>
            <p:nvPr/>
          </p:nvSpPr>
          <p:spPr>
            <a:xfrm>
              <a:off x="7249678" y="1781171"/>
              <a:ext cx="813234" cy="3295657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DE9279A-3578-6A8E-C872-35D779F777E8}"/>
                </a:ext>
              </a:extLst>
            </p:cNvPr>
            <p:cNvSpPr/>
            <p:nvPr/>
          </p:nvSpPr>
          <p:spPr>
            <a:xfrm>
              <a:off x="8533851" y="1781171"/>
              <a:ext cx="813234" cy="3295657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70E5B29-33E0-4319-D8C0-ECFD93E58560}"/>
                </a:ext>
              </a:extLst>
            </p:cNvPr>
            <p:cNvCxnSpPr>
              <a:cxnSpLocks/>
              <a:stCxn id="18" idx="2"/>
              <a:endCxn id="19" idx="0"/>
            </p:cNvCxnSpPr>
            <p:nvPr/>
          </p:nvCxnSpPr>
          <p:spPr>
            <a:xfrm>
              <a:off x="6096000" y="5126782"/>
              <a:ext cx="1225363" cy="64854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AA000E2-782D-2D74-82C4-B4FC9A903A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09244" y="5106377"/>
              <a:ext cx="244295" cy="652784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78CAB26B-C145-D54E-3B8E-FAAFFFFD4A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63651" y="5100914"/>
              <a:ext cx="1464698" cy="683319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255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F66EC5-B30F-9302-1B87-41E7B01C1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F13AF8-F47D-1531-0139-B1AE58E1B7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D4CA1BF0-5CBE-E256-627B-E3E7E27CE89E}"/>
              </a:ext>
            </a:extLst>
          </p:cNvPr>
          <p:cNvSpPr txBox="1">
            <a:spLocks/>
          </p:cNvSpPr>
          <p:nvPr/>
        </p:nvSpPr>
        <p:spPr>
          <a:xfrm>
            <a:off x="479424" y="1422302"/>
            <a:ext cx="11328263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sz="7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lang="de-DE">
                <a:solidFill>
                  <a:srgbClr val="548D9E"/>
                </a:solidFill>
                <a:latin typeface="+mj-lt"/>
              </a:rPr>
              <a:t>MOTIVATION</a:t>
            </a:r>
            <a:endParaRPr kumimoji="0" lang="en-DE" sz="7200" b="1" i="0" u="none" strike="noStrike" kern="1200" cap="none" spc="0" normalizeH="0" baseline="0" noProof="0">
              <a:ln>
                <a:noFill/>
              </a:ln>
              <a:solidFill>
                <a:srgbClr val="548D9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0CC3797E-C3BF-9DB6-348A-0AA00A5FA4EB}"/>
              </a:ext>
            </a:extLst>
          </p:cNvPr>
          <p:cNvSpPr txBox="1">
            <a:spLocks/>
          </p:cNvSpPr>
          <p:nvPr/>
        </p:nvSpPr>
        <p:spPr>
          <a:xfrm>
            <a:off x="479807" y="2565951"/>
            <a:ext cx="9815659" cy="1231106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kern="1200" cap="all" spc="2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all" spc="20" normalizeH="0" baseline="0" noProof="0">
                <a:ln>
                  <a:noFill/>
                </a:ln>
                <a:solidFill>
                  <a:srgbClr val="745F95"/>
                </a:solidFill>
                <a:effectLst/>
                <a:uLnTx/>
                <a:uFillTx/>
                <a:ea typeface="+mj-ea"/>
                <a:cs typeface="+mj-cs"/>
              </a:rPr>
              <a:t>KNOWLEDGE LAYER IN AUTOMOTIVE DATA Centric ARCHITECTUREs</a:t>
            </a:r>
          </a:p>
        </p:txBody>
      </p: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C0EB1408-79A8-F5CD-FE38-D7B211BB29C0}"/>
              </a:ext>
            </a:extLst>
          </p:cNvPr>
          <p:cNvSpPr txBox="1">
            <a:spLocks/>
          </p:cNvSpPr>
          <p:nvPr/>
        </p:nvSpPr>
        <p:spPr>
          <a:xfrm>
            <a:off x="1869281" y="642937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5" name="Google Shape;83;p1">
            <a:extLst>
              <a:ext uri="{FF2B5EF4-FFF2-40B4-BE49-F238E27FC236}">
                <a16:creationId xmlns:a16="http://schemas.microsoft.com/office/drawing/2014/main" id="{730E9DB2-B309-3924-7093-16F93280ED84}"/>
              </a:ext>
            </a:extLst>
          </p:cNvPr>
          <p:cNvSpPr txBox="1">
            <a:spLocks/>
          </p:cNvSpPr>
          <p:nvPr/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F234383-7FB4-228E-B02C-DFE79D7926EC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548372-A875-8E01-064C-AC1D7BF62655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AFB06F3-8A72-A575-58D2-75920713957E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384E670-FC04-80FD-EE08-11662F7B8BAE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FE94247-1BE9-9947-80C1-C99B14BB6D9A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5BEE07F-8277-836F-A303-D6F8E8816280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718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6224B0-A7B4-F126-D535-588F484B31A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30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CD57C5-F952-E6C7-BF01-134F1D683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UPDATE RULES DURING RUNTIME</a:t>
            </a:r>
          </a:p>
        </p:txBody>
      </p:sp>
      <p:sp>
        <p:nvSpPr>
          <p:cNvPr id="5" name="Google Shape;84;p1">
            <a:extLst>
              <a:ext uri="{FF2B5EF4-FFF2-40B4-BE49-F238E27FC236}">
                <a16:creationId xmlns:a16="http://schemas.microsoft.com/office/drawing/2014/main" id="{7C049446-1BC0-DA1E-88A1-A7AB07AFFB75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6" name="Google Shape;83;p1">
            <a:extLst>
              <a:ext uri="{FF2B5EF4-FFF2-40B4-BE49-F238E27FC236}">
                <a16:creationId xmlns:a16="http://schemas.microsoft.com/office/drawing/2014/main" id="{C66C3CCC-C95B-4826-EB7F-B39B0386525B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9E7EA6E-3428-6407-FA76-A15E23B68118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30AADFC-D2F2-D7C8-FB53-165C2855E728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1A18A7B-D027-07AF-9BFC-EE09E306FBAA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81ECAE2-4F73-A361-0561-7F6515D7B4D1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4F5C2-B93C-6D2B-C977-0F0262C48172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57C19F-22A8-1075-F2C1-1CA50345F34C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DE35987-670E-4302-ED31-9FDB065E2A93}"/>
              </a:ext>
            </a:extLst>
          </p:cNvPr>
          <p:cNvGrpSpPr/>
          <p:nvPr/>
        </p:nvGrpSpPr>
        <p:grpSpPr>
          <a:xfrm>
            <a:off x="8764403" y="755768"/>
            <a:ext cx="3340885" cy="2328511"/>
            <a:chOff x="4043483" y="1262337"/>
            <a:chExt cx="3340885" cy="2328511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C1944510-E63B-1629-A777-0D7772EF726F}"/>
                </a:ext>
              </a:extLst>
            </p:cNvPr>
            <p:cNvSpPr/>
            <p:nvPr/>
          </p:nvSpPr>
          <p:spPr>
            <a:xfrm>
              <a:off x="4043483" y="1295586"/>
              <a:ext cx="3340879" cy="2295262"/>
            </a:xfrm>
            <a:prstGeom prst="roundRect">
              <a:avLst/>
            </a:prstGeom>
            <a:noFill/>
            <a:ln>
              <a:solidFill>
                <a:schemeClr val="accent1">
                  <a:shade val="1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0A08EF4-2E7B-C758-F921-23DDDABD6F5A}"/>
                </a:ext>
              </a:extLst>
            </p:cNvPr>
            <p:cNvGrpSpPr/>
            <p:nvPr/>
          </p:nvGrpSpPr>
          <p:grpSpPr>
            <a:xfrm>
              <a:off x="4146856" y="2839448"/>
              <a:ext cx="3237512" cy="714536"/>
              <a:chOff x="6248416" y="5034169"/>
              <a:chExt cx="1969056" cy="510184"/>
            </a:xfrm>
          </p:grpSpPr>
          <p:pic>
            <p:nvPicPr>
              <p:cNvPr id="26" name="Picture 25" descr="python-simple-rules-engine · PyPI">
                <a:extLst>
                  <a:ext uri="{FF2B5EF4-FFF2-40B4-BE49-F238E27FC236}">
                    <a16:creationId xmlns:a16="http://schemas.microsoft.com/office/drawing/2014/main" id="{E160C0AC-2999-159F-6F59-A37FD5D1CF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07288" y="5034169"/>
                <a:ext cx="510184" cy="510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4FF708D-C757-232B-30AC-B10EBFDC7159}"/>
                  </a:ext>
                </a:extLst>
              </p:cNvPr>
              <p:cNvSpPr txBox="1"/>
              <p:nvPr/>
            </p:nvSpPr>
            <p:spPr>
              <a:xfrm>
                <a:off x="6248416" y="5197574"/>
                <a:ext cx="1691640" cy="219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/>
                  <a:t>Reasoner (RDFox)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1296E3-DC95-7469-C041-DA12E63C18CE}"/>
                </a:ext>
              </a:extLst>
            </p:cNvPr>
            <p:cNvGrpSpPr/>
            <p:nvPr/>
          </p:nvGrpSpPr>
          <p:grpSpPr>
            <a:xfrm>
              <a:off x="4310054" y="1262337"/>
              <a:ext cx="2742489" cy="1714053"/>
              <a:chOff x="8005752" y="2559122"/>
              <a:chExt cx="2742489" cy="1714053"/>
            </a:xfrm>
          </p:grpSpPr>
          <p:pic>
            <p:nvPicPr>
              <p:cNvPr id="17" name="Graphic 16" descr="Open folder outline">
                <a:extLst>
                  <a:ext uri="{FF2B5EF4-FFF2-40B4-BE49-F238E27FC236}">
                    <a16:creationId xmlns:a16="http://schemas.microsoft.com/office/drawing/2014/main" id="{0D272828-672D-E5D9-DAD7-6D23A5ED22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005752" y="2559122"/>
                <a:ext cx="723574" cy="723574"/>
              </a:xfrm>
              <a:prstGeom prst="rect">
                <a:avLst/>
              </a:prstGeom>
            </p:spPr>
          </p:pic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B1AE287B-3120-5D19-CA32-01E638883E71}"/>
                  </a:ext>
                </a:extLst>
              </p:cNvPr>
              <p:cNvGrpSpPr/>
              <p:nvPr/>
            </p:nvGrpSpPr>
            <p:grpSpPr>
              <a:xfrm>
                <a:off x="8354394" y="2736243"/>
                <a:ext cx="2393847" cy="1536932"/>
                <a:chOff x="8354394" y="2736243"/>
                <a:chExt cx="2393847" cy="1536932"/>
              </a:xfrm>
            </p:grpSpPr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3A54C00-AF69-C339-C5BE-234CF714CF6B}"/>
                    </a:ext>
                  </a:extLst>
                </p:cNvPr>
                <p:cNvSpPr txBox="1"/>
                <p:nvPr/>
              </p:nvSpPr>
              <p:spPr>
                <a:xfrm>
                  <a:off x="8650224" y="2736243"/>
                  <a:ext cx="73609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DE" sz="1600">
                      <a:solidFill>
                        <a:schemeClr val="accent1"/>
                      </a:solidFill>
                    </a:rPr>
                    <a:t>Model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058D052-699D-26F4-1F27-F5784D6C6D3E}"/>
                    </a:ext>
                  </a:extLst>
                </p:cNvPr>
                <p:cNvSpPr txBox="1"/>
                <p:nvPr/>
              </p:nvSpPr>
              <p:spPr>
                <a:xfrm>
                  <a:off x="8742437" y="3291524"/>
                  <a:ext cx="9028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DE" sz="1600">
                      <a:solidFill>
                        <a:schemeClr val="bg1">
                          <a:lumMod val="50000"/>
                        </a:schemeClr>
                      </a:solidFill>
                    </a:rPr>
                    <a:t>Queries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EC97FCC-647F-1D6A-4597-F1F46B0D4BB1}"/>
                    </a:ext>
                  </a:extLst>
                </p:cNvPr>
                <p:cNvSpPr txBox="1"/>
                <p:nvPr/>
              </p:nvSpPr>
              <p:spPr>
                <a:xfrm>
                  <a:off x="8773718" y="3611927"/>
                  <a:ext cx="7425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DE" sz="1600" b="1">
                      <a:solidFill>
                        <a:schemeClr val="accent1"/>
                      </a:solidFill>
                    </a:rPr>
                    <a:t>Rules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9BB3166-D6A1-2344-F55C-472AA21062E0}"/>
                    </a:ext>
                  </a:extLst>
                </p:cNvPr>
                <p:cNvSpPr txBox="1"/>
                <p:nvPr/>
              </p:nvSpPr>
              <p:spPr>
                <a:xfrm>
                  <a:off x="8809890" y="3934621"/>
                  <a:ext cx="19383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>
                      <a:solidFill>
                        <a:schemeClr val="bg1">
                          <a:lumMod val="50000"/>
                        </a:schemeClr>
                      </a:solidFill>
                    </a:rPr>
                    <a:t>O</a:t>
                  </a:r>
                  <a:r>
                    <a:rPr lang="en-DE" sz="1600">
                      <a:solidFill>
                        <a:schemeClr val="bg1">
                          <a:lumMod val="50000"/>
                        </a:schemeClr>
                      </a:solidFill>
                    </a:rPr>
                    <a:t>ntology &amp; SHACL</a:t>
                  </a:r>
                </a:p>
              </p:txBody>
            </p:sp>
            <p:cxnSp>
              <p:nvCxnSpPr>
                <p:cNvPr id="23" name="Elbow Connector 22">
                  <a:extLst>
                    <a:ext uri="{FF2B5EF4-FFF2-40B4-BE49-F238E27FC236}">
                      <a16:creationId xmlns:a16="http://schemas.microsoft.com/office/drawing/2014/main" id="{94A2106F-5791-7302-8C38-B563074E346D}"/>
                    </a:ext>
                  </a:extLst>
                </p:cNvPr>
                <p:cNvCxnSpPr>
                  <a:cxnSpLocks/>
                  <a:stCxn id="17" idx="2"/>
                  <a:endCxn id="20" idx="1"/>
                </p:cNvCxnSpPr>
                <p:nvPr/>
              </p:nvCxnSpPr>
              <p:spPr>
                <a:xfrm rot="16200000" flipH="1">
                  <a:off x="8465936" y="3184299"/>
                  <a:ext cx="178105" cy="374898"/>
                </a:xfrm>
                <a:prstGeom prst="bentConnector2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Elbow Connector 23">
                  <a:extLst>
                    <a:ext uri="{FF2B5EF4-FFF2-40B4-BE49-F238E27FC236}">
                      <a16:creationId xmlns:a16="http://schemas.microsoft.com/office/drawing/2014/main" id="{C6CBAE56-EDC9-E638-590F-CA6CAABEE1F6}"/>
                    </a:ext>
                  </a:extLst>
                </p:cNvPr>
                <p:cNvCxnSpPr>
                  <a:cxnSpLocks/>
                  <a:endCxn id="21" idx="1"/>
                </p:cNvCxnSpPr>
                <p:nvPr/>
              </p:nvCxnSpPr>
              <p:spPr>
                <a:xfrm rot="16200000" flipH="1">
                  <a:off x="8257965" y="3265451"/>
                  <a:ext cx="627180" cy="404326"/>
                </a:xfrm>
                <a:prstGeom prst="bentConnector2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Elbow Connector 24">
                  <a:extLst>
                    <a:ext uri="{FF2B5EF4-FFF2-40B4-BE49-F238E27FC236}">
                      <a16:creationId xmlns:a16="http://schemas.microsoft.com/office/drawing/2014/main" id="{4C3D0613-AF8C-2E49-D529-A0FE67673828}"/>
                    </a:ext>
                  </a:extLst>
                </p:cNvPr>
                <p:cNvCxnSpPr>
                  <a:cxnSpLocks/>
                  <a:endCxn id="22" idx="1"/>
                </p:cNvCxnSpPr>
                <p:nvPr/>
              </p:nvCxnSpPr>
              <p:spPr>
                <a:xfrm rot="16200000" flipH="1">
                  <a:off x="8102912" y="3396920"/>
                  <a:ext cx="958460" cy="455496"/>
                </a:xfrm>
                <a:prstGeom prst="bentConnector2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9" name="Graphic 28" descr="Refresh outline">
            <a:extLst>
              <a:ext uri="{FF2B5EF4-FFF2-40B4-BE49-F238E27FC236}">
                <a16:creationId xmlns:a16="http://schemas.microsoft.com/office/drawing/2014/main" id="{FC960AF1-E765-AD88-9CB0-631B13221D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90117" y="1795439"/>
            <a:ext cx="367113" cy="367113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FCA0AA8A-2BD6-22C1-96EF-D839AAFDCB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709" y="945931"/>
            <a:ext cx="7772400" cy="523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2428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C3279-079D-4D30-831C-CCF09D330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35008C-06BA-42A6-97B0-6262398BD9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31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FE34AA-0330-1F6B-D8DD-16DB11838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UPDATE RULES DURING RUNTIME(Showcase)</a:t>
            </a:r>
          </a:p>
        </p:txBody>
      </p:sp>
      <p:sp>
        <p:nvSpPr>
          <p:cNvPr id="5" name="Google Shape;84;p1">
            <a:extLst>
              <a:ext uri="{FF2B5EF4-FFF2-40B4-BE49-F238E27FC236}">
                <a16:creationId xmlns:a16="http://schemas.microsoft.com/office/drawing/2014/main" id="{2F6150A1-DF1B-6C69-6136-3F661647B06A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6" name="Google Shape;83;p1">
            <a:extLst>
              <a:ext uri="{FF2B5EF4-FFF2-40B4-BE49-F238E27FC236}">
                <a16:creationId xmlns:a16="http://schemas.microsoft.com/office/drawing/2014/main" id="{4BB53122-2D53-7727-A076-5A6EDFEE3B67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AE72D72-183C-79EE-45DF-04D17DE959A6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3072F0-7EEE-76D4-166A-2D4C2D494F28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9DD486B-65BC-2C29-AC2C-3187F851F0DD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EA09A6-D89A-DE78-8963-92BA222C0CF3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444CD53-881D-FA73-9083-38901BE5D5D7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2790413-5BFA-B3D2-73F9-01FB767EA416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5DE833-9542-D6D3-4258-0F7F8B394687}"/>
              </a:ext>
            </a:extLst>
          </p:cNvPr>
          <p:cNvGrpSpPr/>
          <p:nvPr/>
        </p:nvGrpSpPr>
        <p:grpSpPr>
          <a:xfrm>
            <a:off x="8982967" y="869737"/>
            <a:ext cx="2951128" cy="2138348"/>
            <a:chOff x="4043483" y="1262337"/>
            <a:chExt cx="3340885" cy="2328511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2D0C8244-9950-A6BB-0AED-01B80E471321}"/>
                </a:ext>
              </a:extLst>
            </p:cNvPr>
            <p:cNvSpPr/>
            <p:nvPr/>
          </p:nvSpPr>
          <p:spPr>
            <a:xfrm>
              <a:off x="4043483" y="1295586"/>
              <a:ext cx="3340879" cy="2295262"/>
            </a:xfrm>
            <a:prstGeom prst="roundRect">
              <a:avLst/>
            </a:prstGeom>
            <a:noFill/>
            <a:ln>
              <a:solidFill>
                <a:schemeClr val="accent1">
                  <a:shade val="15000"/>
                </a:schemeClr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909E4FF-D179-B0A2-49D6-16CCAB4B3EC4}"/>
                </a:ext>
              </a:extLst>
            </p:cNvPr>
            <p:cNvGrpSpPr/>
            <p:nvPr/>
          </p:nvGrpSpPr>
          <p:grpSpPr>
            <a:xfrm>
              <a:off x="4146856" y="2839448"/>
              <a:ext cx="3237512" cy="714536"/>
              <a:chOff x="6248416" y="5034169"/>
              <a:chExt cx="1969056" cy="510184"/>
            </a:xfrm>
          </p:grpSpPr>
          <p:pic>
            <p:nvPicPr>
              <p:cNvPr id="26" name="Picture 25" descr="python-simple-rules-engine · PyPI">
                <a:extLst>
                  <a:ext uri="{FF2B5EF4-FFF2-40B4-BE49-F238E27FC236}">
                    <a16:creationId xmlns:a16="http://schemas.microsoft.com/office/drawing/2014/main" id="{6CB7DAD1-AA23-B7DA-63D0-968C10B2AB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07288" y="5034169"/>
                <a:ext cx="510184" cy="5101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F797592-942B-769E-F64A-134D16D7E859}"/>
                  </a:ext>
                </a:extLst>
              </p:cNvPr>
              <p:cNvSpPr txBox="1"/>
              <p:nvPr/>
            </p:nvSpPr>
            <p:spPr>
              <a:xfrm>
                <a:off x="6248416" y="5197574"/>
                <a:ext cx="1691640" cy="219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DE"/>
                  <a:t>Reasoner (RDFox)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0F2B1F1-5AE8-329C-F18F-A8A02E0DFB16}"/>
                </a:ext>
              </a:extLst>
            </p:cNvPr>
            <p:cNvGrpSpPr/>
            <p:nvPr/>
          </p:nvGrpSpPr>
          <p:grpSpPr>
            <a:xfrm>
              <a:off x="4310054" y="1262337"/>
              <a:ext cx="2742489" cy="1714053"/>
              <a:chOff x="8005752" y="2559122"/>
              <a:chExt cx="2742489" cy="1714053"/>
            </a:xfrm>
          </p:grpSpPr>
          <p:pic>
            <p:nvPicPr>
              <p:cNvPr id="17" name="Graphic 16" descr="Open folder outline">
                <a:extLst>
                  <a:ext uri="{FF2B5EF4-FFF2-40B4-BE49-F238E27FC236}">
                    <a16:creationId xmlns:a16="http://schemas.microsoft.com/office/drawing/2014/main" id="{B61C85A6-E54E-7CEC-94DA-0D8B2AFBBC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005752" y="2559122"/>
                <a:ext cx="723574" cy="723574"/>
              </a:xfrm>
              <a:prstGeom prst="rect">
                <a:avLst/>
              </a:prstGeom>
            </p:spPr>
          </p:pic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5861D7C3-5ACD-A3F2-7052-1C90237C1314}"/>
                  </a:ext>
                </a:extLst>
              </p:cNvPr>
              <p:cNvGrpSpPr/>
              <p:nvPr/>
            </p:nvGrpSpPr>
            <p:grpSpPr>
              <a:xfrm>
                <a:off x="8354394" y="2736243"/>
                <a:ext cx="2393847" cy="1536932"/>
                <a:chOff x="8354394" y="2736243"/>
                <a:chExt cx="2393847" cy="1536932"/>
              </a:xfrm>
            </p:grpSpPr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CF61488-EFD4-726A-4C90-858FFC256127}"/>
                    </a:ext>
                  </a:extLst>
                </p:cNvPr>
                <p:cNvSpPr txBox="1"/>
                <p:nvPr/>
              </p:nvSpPr>
              <p:spPr>
                <a:xfrm>
                  <a:off x="8650224" y="2736243"/>
                  <a:ext cx="73609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DE" sz="1600">
                      <a:solidFill>
                        <a:schemeClr val="accent1"/>
                      </a:solidFill>
                    </a:rPr>
                    <a:t>Model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A76E1612-253F-15AA-0B69-254DD102E81C}"/>
                    </a:ext>
                  </a:extLst>
                </p:cNvPr>
                <p:cNvSpPr txBox="1"/>
                <p:nvPr/>
              </p:nvSpPr>
              <p:spPr>
                <a:xfrm>
                  <a:off x="8742437" y="3291524"/>
                  <a:ext cx="9028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DE" sz="1600">
                      <a:solidFill>
                        <a:schemeClr val="bg1">
                          <a:lumMod val="50000"/>
                        </a:schemeClr>
                      </a:solidFill>
                    </a:rPr>
                    <a:t>Queries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081F75A-E1E4-AF7D-2BE8-7E5FAFF10555}"/>
                    </a:ext>
                  </a:extLst>
                </p:cNvPr>
                <p:cNvSpPr txBox="1"/>
                <p:nvPr/>
              </p:nvSpPr>
              <p:spPr>
                <a:xfrm>
                  <a:off x="8773718" y="3611927"/>
                  <a:ext cx="7425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DE" sz="1600" b="1">
                      <a:solidFill>
                        <a:schemeClr val="accent1"/>
                      </a:solidFill>
                    </a:rPr>
                    <a:t>Rules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B115E6D9-A9D5-AEAA-BA0D-619E8F9DD4E8}"/>
                    </a:ext>
                  </a:extLst>
                </p:cNvPr>
                <p:cNvSpPr txBox="1"/>
                <p:nvPr/>
              </p:nvSpPr>
              <p:spPr>
                <a:xfrm>
                  <a:off x="8809890" y="3934621"/>
                  <a:ext cx="19383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>
                      <a:solidFill>
                        <a:schemeClr val="bg1">
                          <a:lumMod val="50000"/>
                        </a:schemeClr>
                      </a:solidFill>
                    </a:rPr>
                    <a:t>O</a:t>
                  </a:r>
                  <a:r>
                    <a:rPr lang="en-DE" sz="1600">
                      <a:solidFill>
                        <a:schemeClr val="bg1">
                          <a:lumMod val="50000"/>
                        </a:schemeClr>
                      </a:solidFill>
                    </a:rPr>
                    <a:t>ntology &amp; SHACL</a:t>
                  </a:r>
                </a:p>
              </p:txBody>
            </p:sp>
            <p:cxnSp>
              <p:nvCxnSpPr>
                <p:cNvPr id="23" name="Elbow Connector 22">
                  <a:extLst>
                    <a:ext uri="{FF2B5EF4-FFF2-40B4-BE49-F238E27FC236}">
                      <a16:creationId xmlns:a16="http://schemas.microsoft.com/office/drawing/2014/main" id="{73E80299-5F9F-A8C3-C068-D1E45D6404D4}"/>
                    </a:ext>
                  </a:extLst>
                </p:cNvPr>
                <p:cNvCxnSpPr>
                  <a:cxnSpLocks/>
                  <a:stCxn id="17" idx="2"/>
                  <a:endCxn id="20" idx="1"/>
                </p:cNvCxnSpPr>
                <p:nvPr/>
              </p:nvCxnSpPr>
              <p:spPr>
                <a:xfrm rot="16200000" flipH="1">
                  <a:off x="8465936" y="3184299"/>
                  <a:ext cx="178105" cy="374898"/>
                </a:xfrm>
                <a:prstGeom prst="bentConnector2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Elbow Connector 23">
                  <a:extLst>
                    <a:ext uri="{FF2B5EF4-FFF2-40B4-BE49-F238E27FC236}">
                      <a16:creationId xmlns:a16="http://schemas.microsoft.com/office/drawing/2014/main" id="{5FE30DEB-2AEA-A19C-589B-76B5D3281958}"/>
                    </a:ext>
                  </a:extLst>
                </p:cNvPr>
                <p:cNvCxnSpPr>
                  <a:cxnSpLocks/>
                  <a:endCxn id="21" idx="1"/>
                </p:cNvCxnSpPr>
                <p:nvPr/>
              </p:nvCxnSpPr>
              <p:spPr>
                <a:xfrm rot="16200000" flipH="1">
                  <a:off x="8257965" y="3265451"/>
                  <a:ext cx="627180" cy="404326"/>
                </a:xfrm>
                <a:prstGeom prst="bentConnector2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Elbow Connector 24">
                  <a:extLst>
                    <a:ext uri="{FF2B5EF4-FFF2-40B4-BE49-F238E27FC236}">
                      <a16:creationId xmlns:a16="http://schemas.microsoft.com/office/drawing/2014/main" id="{2055F7FC-9DC7-5A39-04D1-03E83D2379AD}"/>
                    </a:ext>
                  </a:extLst>
                </p:cNvPr>
                <p:cNvCxnSpPr>
                  <a:cxnSpLocks/>
                  <a:endCxn id="22" idx="1"/>
                </p:cNvCxnSpPr>
                <p:nvPr/>
              </p:nvCxnSpPr>
              <p:spPr>
                <a:xfrm rot="16200000" flipH="1">
                  <a:off x="8102912" y="3396920"/>
                  <a:ext cx="958460" cy="455496"/>
                </a:xfrm>
                <a:prstGeom prst="bentConnector2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9" name="Graphic 28" descr="Refresh outline">
            <a:extLst>
              <a:ext uri="{FF2B5EF4-FFF2-40B4-BE49-F238E27FC236}">
                <a16:creationId xmlns:a16="http://schemas.microsoft.com/office/drawing/2014/main" id="{7543C2EF-4761-1E4A-6615-8355E3C00D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90117" y="1795439"/>
            <a:ext cx="367113" cy="3671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1DE6EF51-9CB6-EF28-25F4-B8D5BCAA14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591" y="1032393"/>
            <a:ext cx="7772400" cy="523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2739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63FADA-4425-13C4-F2E0-621F7EC7F0F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32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9B738B-5F9D-06F2-0901-25D2A43AC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Statistics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BF47A4-86AF-694F-CA83-0DB5C6590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102" y="2168492"/>
            <a:ext cx="5010808" cy="3262489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C95A17-BCE2-3B52-568F-13F8B21F9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315853"/>
              </p:ext>
            </p:extLst>
          </p:nvPr>
        </p:nvGraphicFramePr>
        <p:xfrm>
          <a:off x="1083655" y="1988384"/>
          <a:ext cx="3563236" cy="405647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781618">
                  <a:extLst>
                    <a:ext uri="{9D8B030D-6E8A-4147-A177-3AD203B41FA5}">
                      <a16:colId xmlns:a16="http://schemas.microsoft.com/office/drawing/2014/main" val="2417118099"/>
                    </a:ext>
                  </a:extLst>
                </a:gridCol>
                <a:gridCol w="1781618">
                  <a:extLst>
                    <a:ext uri="{9D8B030D-6E8A-4147-A177-3AD203B41FA5}">
                      <a16:colId xmlns:a16="http://schemas.microsoft.com/office/drawing/2014/main" val="2048062783"/>
                    </a:ext>
                  </a:extLst>
                </a:gridCol>
              </a:tblGrid>
              <a:tr h="579496">
                <a:tc>
                  <a:txBody>
                    <a:bodyPr/>
                    <a:lstStyle/>
                    <a:p>
                      <a:r>
                        <a:rPr lang="en-US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number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885383"/>
                  </a:ext>
                </a:extLst>
              </a:tr>
              <a:tr h="579496">
                <a:tc>
                  <a:txBody>
                    <a:bodyPr/>
                    <a:lstStyle/>
                    <a:p>
                      <a:r>
                        <a:rPr lang="en-US"/>
                        <a:t>Types of data points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600542"/>
                  </a:ext>
                </a:extLst>
              </a:tr>
              <a:tr h="579496">
                <a:tc>
                  <a:txBody>
                    <a:bodyPr/>
                    <a:lstStyle/>
                    <a:p>
                      <a:r>
                        <a:rPr lang="en-US"/>
                        <a:t>No.of received signals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4,601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661100"/>
                  </a:ext>
                </a:extLst>
              </a:tr>
              <a:tr h="579496">
                <a:tc>
                  <a:txBody>
                    <a:bodyPr/>
                    <a:lstStyle/>
                    <a:p>
                      <a:r>
                        <a:rPr lang="en-US" err="1"/>
                        <a:t>No.Triples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23,574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227476"/>
                  </a:ext>
                </a:extLst>
              </a:tr>
              <a:tr h="579496">
                <a:tc>
                  <a:txBody>
                    <a:bodyPr/>
                    <a:lstStyle/>
                    <a:p>
                      <a:r>
                        <a:rPr lang="en-US"/>
                        <a:t>No.Rules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087748"/>
                  </a:ext>
                </a:extLst>
              </a:tr>
              <a:tr h="579496">
                <a:tc>
                  <a:txBody>
                    <a:bodyPr/>
                    <a:lstStyle/>
                    <a:p>
                      <a:r>
                        <a:rPr lang="en-US"/>
                        <a:t>Mem of Triple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5.6M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770605"/>
                  </a:ext>
                </a:extLst>
              </a:tr>
              <a:tr h="579496">
                <a:tc>
                  <a:txBody>
                    <a:bodyPr/>
                    <a:lstStyle/>
                    <a:p>
                      <a:r>
                        <a:rPr lang="en-US"/>
                        <a:t>Bytes per entry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182 byte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08156"/>
                  </a:ext>
                </a:extLst>
              </a:tr>
            </a:tbl>
          </a:graphicData>
        </a:graphic>
      </p:graphicFrame>
      <p:sp>
        <p:nvSpPr>
          <p:cNvPr id="6" name="Google Shape;84;p1">
            <a:extLst>
              <a:ext uri="{FF2B5EF4-FFF2-40B4-BE49-F238E27FC236}">
                <a16:creationId xmlns:a16="http://schemas.microsoft.com/office/drawing/2014/main" id="{42EC46B8-A593-4152-0077-43A3C0453852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7" name="Google Shape;83;p1">
            <a:extLst>
              <a:ext uri="{FF2B5EF4-FFF2-40B4-BE49-F238E27FC236}">
                <a16:creationId xmlns:a16="http://schemas.microsoft.com/office/drawing/2014/main" id="{EE268888-2435-8940-2E1A-9763B08B9E49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69D47AB-C58F-4D54-FC5B-6FC6123C4F4A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C78B02-D004-06FC-FF3C-0E36316590CF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A063F9A-A9AA-9A03-36E0-83B3E3635C95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00A90ED-5EC6-C7D7-EBF8-25C0141FEDD9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Deep Dive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E23C12-4E27-3755-AEEC-FDBB2D0B88AE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A23CF3C-59DD-C33B-5F47-2011BA3A739C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17237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DA1BC-BA9A-7CB2-FC17-E31BC47F8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746B93-B9F5-F7EA-7D8F-025888BF96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33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B6B7E196-1F89-13EB-3CB6-A9F2E616F754}"/>
              </a:ext>
            </a:extLst>
          </p:cNvPr>
          <p:cNvSpPr txBox="1">
            <a:spLocks/>
          </p:cNvSpPr>
          <p:nvPr/>
        </p:nvSpPr>
        <p:spPr>
          <a:xfrm>
            <a:off x="479424" y="2020613"/>
            <a:ext cx="1132826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sz="7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de-DE" sz="6000" b="1" i="0" u="none" strike="noStrike" kern="1200" cap="none" spc="0" normalizeH="0" baseline="0" noProof="0">
                <a:ln>
                  <a:noFill/>
                </a:ln>
                <a:solidFill>
                  <a:srgbClr val="548D9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CUSTOMIZATION</a:t>
            </a:r>
            <a:endParaRPr kumimoji="0" lang="en-DE" sz="6000" b="1" i="0" u="none" strike="noStrike" kern="1200" cap="none" spc="0" normalizeH="0" baseline="0" noProof="0">
              <a:ln>
                <a:noFill/>
              </a:ln>
              <a:solidFill>
                <a:srgbClr val="548D9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C587F49-F401-3B20-E049-1CCD7822DF55}"/>
              </a:ext>
            </a:extLst>
          </p:cNvPr>
          <p:cNvSpPr txBox="1">
            <a:spLocks/>
          </p:cNvSpPr>
          <p:nvPr/>
        </p:nvSpPr>
        <p:spPr>
          <a:xfrm>
            <a:off x="479807" y="3164262"/>
            <a:ext cx="11192904" cy="184665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kern="1200" cap="all" spc="2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Tx/>
              <a:defRPr/>
            </a:pPr>
            <a:r>
              <a:rPr lang="en-US">
                <a:solidFill>
                  <a:srgbClr val="745F95"/>
                </a:solidFill>
              </a:rPr>
              <a:t>ADAPTING IMPLEMENTATION FOR DIVERSE SET OF USE CASES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0" i="0" u="none" strike="noStrike" kern="1200" cap="all" spc="20" normalizeH="0" baseline="0" noProof="0">
              <a:ln>
                <a:noFill/>
              </a:ln>
              <a:solidFill>
                <a:srgbClr val="745F95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7BC9017D-229F-40D4-FBA0-E0D74A58F510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4" name="Google Shape;83;p1">
            <a:extLst>
              <a:ext uri="{FF2B5EF4-FFF2-40B4-BE49-F238E27FC236}">
                <a16:creationId xmlns:a16="http://schemas.microsoft.com/office/drawing/2014/main" id="{35945BA7-DB12-E69A-14A2-D7DDF6248211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E7A44B6-9B81-AF88-EC2A-F5A7DE45D5F8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AB22EC0-DB7B-81E5-3E75-D4F5CCC0C760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DA9F6AD-D59D-C006-2A20-74B1E546310C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734067-B877-18D9-99DA-C4322517A898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8D68834-FDB4-68F8-E321-C22278EE3F95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Customization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A145CE-6AC0-47B5-1C4D-C937A657F9D2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5355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AF4A7-8276-2F3F-6EB9-4FDD89C00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E9F426-680C-E83F-8DA4-1A8F68E538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34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1C3ED6-681A-63FE-0A7D-7FB80D2DB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4" y="333375"/>
            <a:ext cx="4848696" cy="612556"/>
          </a:xfrm>
        </p:spPr>
        <p:txBody>
          <a:bodyPr>
            <a:normAutofit/>
          </a:bodyPr>
          <a:lstStyle/>
          <a:p>
            <a:r>
              <a:rPr lang="en-US" sz="2200"/>
              <a:t>Adapting the code to your own use case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00526AD-11D2-0862-CB37-4AB6FAD06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221" y="475029"/>
            <a:ext cx="6159844" cy="55990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520524D-94DF-8459-3F9E-0E51B79F3A49}"/>
              </a:ext>
            </a:extLst>
          </p:cNvPr>
          <p:cNvSpPr txBox="1"/>
          <p:nvPr/>
        </p:nvSpPr>
        <p:spPr>
          <a:xfrm>
            <a:off x="6493026" y="6074097"/>
            <a:ext cx="413423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de-DE" sz="80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github.com</a:t>
            </a:r>
            <a:r>
              <a:rPr lang="de-DE" sz="80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/COVESA/</a:t>
            </a:r>
            <a:r>
              <a:rPr lang="de-DE" sz="80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cdsp</a:t>
            </a:r>
            <a:r>
              <a:rPr lang="de-DE" sz="80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de-DE" sz="80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tree</a:t>
            </a:r>
            <a:r>
              <a:rPr lang="de-DE" sz="80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de-DE" sz="80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main</a:t>
            </a:r>
            <a:r>
              <a:rPr lang="de-DE" sz="80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de-DE" sz="80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</a:t>
            </a:r>
            <a:r>
              <a:rPr lang="de-DE" sz="80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de-DE" sz="80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knowledgelayer-hello-world</a:t>
            </a:r>
            <a:endParaRPr lang="de-DE" sz="800">
              <a:solidFill>
                <a:schemeClr val="tx1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A240603-5EE9-C515-1D81-570B97979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360" y="3080984"/>
            <a:ext cx="4224260" cy="26278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E1927029-46FC-5716-C7D5-D9995A945A56}"/>
              </a:ext>
            </a:extLst>
          </p:cNvPr>
          <p:cNvSpPr/>
          <p:nvPr/>
        </p:nvSpPr>
        <p:spPr>
          <a:xfrm>
            <a:off x="5560540" y="1402492"/>
            <a:ext cx="988541" cy="154459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Curved Connector 47">
            <a:extLst>
              <a:ext uri="{FF2B5EF4-FFF2-40B4-BE49-F238E27FC236}">
                <a16:creationId xmlns:a16="http://schemas.microsoft.com/office/drawing/2014/main" id="{B919A95F-9A2A-6A3A-A1E7-82E465A4DA0A}"/>
              </a:ext>
            </a:extLst>
          </p:cNvPr>
          <p:cNvCxnSpPr>
            <a:cxnSpLocks/>
            <a:stCxn id="11" idx="3"/>
            <a:endCxn id="9" idx="1"/>
          </p:cNvCxnSpPr>
          <p:nvPr/>
        </p:nvCxnSpPr>
        <p:spPr>
          <a:xfrm>
            <a:off x="3524113" y="1551793"/>
            <a:ext cx="2036427" cy="622996"/>
          </a:xfrm>
          <a:prstGeom prst="curvedConnector3">
            <a:avLst>
              <a:gd name="adj1" fmla="val 50000"/>
            </a:avLst>
          </a:prstGeom>
          <a:ln w="952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0107E00F-2F95-746B-B92B-24FABA7BE1E3}"/>
              </a:ext>
            </a:extLst>
          </p:cNvPr>
          <p:cNvSpPr txBox="1"/>
          <p:nvPr/>
        </p:nvSpPr>
        <p:spPr>
          <a:xfrm>
            <a:off x="1994511" y="1320960"/>
            <a:ext cx="15296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Core</a:t>
            </a:r>
            <a:r>
              <a:rPr kumimoji="0" lang="de-DE" sz="1200" b="1" i="0" u="none" strike="noStrike" kern="0" cap="none" spc="0" normalizeH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de-DE" sz="1200" b="1" i="0" u="none" strike="noStrike" kern="0" cap="none" spc="0" normalizeH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components</a:t>
            </a:r>
            <a:r>
              <a:rPr kumimoji="0" lang="de-DE" sz="1200" b="1" i="0" u="none" strike="noStrike" kern="0" cap="none" spc="0" normalizeH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,</a:t>
            </a:r>
            <a:endParaRPr kumimoji="0" lang="de-DE" sz="1200" b="1" i="0" u="none" strike="noStrike" kern="0" cap="none" spc="0" normalizeH="0" baseline="0" noProof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algn="ctr"/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(</a:t>
            </a:r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no</a:t>
            </a:r>
            <a:r>
              <a:rPr kumimoji="0" lang="de-DE" sz="1200" b="1" i="0" u="none" strike="noStrike" kern="0" cap="none" spc="0" normalizeH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de-DE" sz="1200" b="1" i="0" u="none" strike="noStrike" kern="0" cap="none" spc="0" normalizeH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adaptions</a:t>
            </a:r>
            <a:r>
              <a:rPr kumimoji="0" lang="de-DE" sz="1200" b="1" i="0" u="none" strike="noStrike" kern="0" cap="none" spc="0" normalizeH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)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8426589-CCCD-704C-C484-EDA4F0AF410B}"/>
              </a:ext>
            </a:extLst>
          </p:cNvPr>
          <p:cNvSpPr/>
          <p:nvPr/>
        </p:nvSpPr>
        <p:spPr>
          <a:xfrm>
            <a:off x="5560540" y="3874549"/>
            <a:ext cx="1267018" cy="1834273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Curved Connector 47">
            <a:extLst>
              <a:ext uri="{FF2B5EF4-FFF2-40B4-BE49-F238E27FC236}">
                <a16:creationId xmlns:a16="http://schemas.microsoft.com/office/drawing/2014/main" id="{F0D17F33-36B2-8CEB-EF5D-6F809E45CA0B}"/>
              </a:ext>
            </a:extLst>
          </p:cNvPr>
          <p:cNvCxnSpPr>
            <a:cxnSpLocks/>
            <a:stCxn id="8" idx="3"/>
            <a:endCxn id="18" idx="1"/>
          </p:cNvCxnSpPr>
          <p:nvPr/>
        </p:nvCxnSpPr>
        <p:spPr>
          <a:xfrm>
            <a:off x="4670620" y="4394903"/>
            <a:ext cx="889920" cy="396783"/>
          </a:xfrm>
          <a:prstGeom prst="curvedConnector3">
            <a:avLst>
              <a:gd name="adj1" fmla="val 50000"/>
            </a:avLst>
          </a:prstGeom>
          <a:ln w="952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11E9044E-3B85-148C-8A76-AF9812042110}"/>
              </a:ext>
            </a:extLst>
          </p:cNvPr>
          <p:cNvSpPr txBox="1"/>
          <p:nvPr/>
        </p:nvSpPr>
        <p:spPr>
          <a:xfrm>
            <a:off x="1313934" y="2711914"/>
            <a:ext cx="26031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Adaptions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are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made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here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:</a:t>
            </a:r>
          </a:p>
        </p:txBody>
      </p: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7BA144BA-E160-DAE8-5C5A-F4F802FAC6BA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6" name="Google Shape;83;p1">
            <a:extLst>
              <a:ext uri="{FF2B5EF4-FFF2-40B4-BE49-F238E27FC236}">
                <a16:creationId xmlns:a16="http://schemas.microsoft.com/office/drawing/2014/main" id="{1A6C5FD5-475C-A4E6-C344-F3391C36CC93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051E603-293D-F25E-4CE8-9F0B028FD3CC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2B7812-D8AD-4882-E640-8F0C030A04F0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55E8E3-F6EA-385D-BAEA-B046A3E6D34E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72ED2C8-D878-DAFD-A5C0-5E77760D6F3D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E088A98-5D03-A23C-E118-19CDBDBDBD17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Customization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07B390D-B746-1D46-36E8-41CC97468ECB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96115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6EE4F-8D55-F45B-1861-7300017573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C2BEAF-65A6-59CC-DF24-A6A1A4E7B7E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35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9292640-F2E2-23F6-B570-39A587204A99}"/>
              </a:ext>
            </a:extLst>
          </p:cNvPr>
          <p:cNvSpPr txBox="1">
            <a:spLocks/>
          </p:cNvSpPr>
          <p:nvPr/>
        </p:nvSpPr>
        <p:spPr>
          <a:xfrm>
            <a:off x="479424" y="1422302"/>
            <a:ext cx="11328263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sz="7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de-DE" sz="7200" b="1" i="0" u="none" strike="noStrike" kern="1200" cap="none" spc="0" normalizeH="0" baseline="0" noProof="0">
                <a:ln>
                  <a:noFill/>
                </a:ln>
                <a:solidFill>
                  <a:srgbClr val="548D9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OUTLOOK</a:t>
            </a:r>
            <a:endParaRPr kumimoji="0" lang="en-DE" sz="7200" b="1" i="0" u="none" strike="noStrike" kern="1200" cap="none" spc="0" normalizeH="0" baseline="0" noProof="0">
              <a:ln>
                <a:noFill/>
              </a:ln>
              <a:solidFill>
                <a:srgbClr val="548D9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A3A658D4-1443-22C3-A20C-61AE99371C62}"/>
              </a:ext>
            </a:extLst>
          </p:cNvPr>
          <p:cNvSpPr txBox="1">
            <a:spLocks/>
          </p:cNvSpPr>
          <p:nvPr/>
        </p:nvSpPr>
        <p:spPr>
          <a:xfrm>
            <a:off x="479807" y="2565951"/>
            <a:ext cx="9815659" cy="1231106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b="0" kern="1200" cap="all" spc="2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all" spc="20" normalizeH="0" baseline="0" noProof="0">
                <a:ln>
                  <a:noFill/>
                </a:ln>
                <a:solidFill>
                  <a:srgbClr val="745F95"/>
                </a:solidFill>
                <a:effectLst/>
                <a:uLnTx/>
                <a:uFillTx/>
                <a:ea typeface="+mj-ea"/>
                <a:cs typeface="+mj-cs"/>
              </a:rPr>
              <a:t>WHAT IS STILL OPEN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all" spc="20" normalizeH="0" baseline="0" noProof="0">
                <a:ln>
                  <a:noFill/>
                </a:ln>
                <a:solidFill>
                  <a:srgbClr val="745F95"/>
                </a:solidFill>
                <a:effectLst/>
                <a:uLnTx/>
                <a:uFillTx/>
                <a:ea typeface="+mj-ea"/>
                <a:cs typeface="+mj-cs"/>
              </a:rPr>
              <a:t>WHAT IS NEXT</a:t>
            </a:r>
          </a:p>
        </p:txBody>
      </p: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7C1B72A3-A882-E518-ACCF-F8E17DC7958F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4" name="Google Shape;83;p1">
            <a:extLst>
              <a:ext uri="{FF2B5EF4-FFF2-40B4-BE49-F238E27FC236}">
                <a16:creationId xmlns:a16="http://schemas.microsoft.com/office/drawing/2014/main" id="{DE516742-E9D3-C930-571B-C5CE860F85C2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43E21C5-D29B-636B-592E-F51B2AE70C66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AA9D8E-B5BB-1351-4A45-0989598C804C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D3DE385-F47C-108C-E5CC-C7E1FFA68AD7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AA094ED-7979-9E7E-33AC-F7BF31074611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A1596EF-FC3E-8807-15D6-19562590E2CD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3ED16EA-B2FA-0FDB-2DBC-C96B5E40C0CE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34236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18655-7A47-6935-73D8-8CF5A6790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8FAD3A-9FA7-7656-D5CA-3AF91E21F9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36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719D7B-EF70-4860-5F94-C8BBBB0F1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4" y="333374"/>
            <a:ext cx="7690750" cy="902301"/>
          </a:xfrm>
        </p:spPr>
        <p:txBody>
          <a:bodyPr>
            <a:normAutofit/>
          </a:bodyPr>
          <a:lstStyle/>
          <a:p>
            <a:r>
              <a:rPr lang="en-US" sz="2200"/>
              <a:t>Most important open points / next steps</a:t>
            </a:r>
          </a:p>
        </p:txBody>
      </p: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11FF72CA-F8D5-07BA-509A-46781C1382D8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5" name="Google Shape;83;p1">
            <a:extLst>
              <a:ext uri="{FF2B5EF4-FFF2-40B4-BE49-F238E27FC236}">
                <a16:creationId xmlns:a16="http://schemas.microsoft.com/office/drawing/2014/main" id="{9B4007C5-77B8-1110-7B57-15330E647F05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E947D68-4CE6-691D-227C-B9A3CE8422A0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B33B574-2D1E-B5AF-549E-7E6B8EB8FFD3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Motivation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03C0E70-2E2E-DCC9-7A27-56C159006763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7E8C1CF-3319-87A9-52BC-4051B20F15EA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019D88C-11E1-6C73-A813-D17803172586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CA0792-D49C-AF0F-755B-BF523466F495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Outlook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37104D3-BFB6-C9E1-E9FC-82ABA4F033F2}"/>
              </a:ext>
            </a:extLst>
          </p:cNvPr>
          <p:cNvSpPr txBox="1"/>
          <p:nvPr/>
        </p:nvSpPr>
        <p:spPr>
          <a:xfrm>
            <a:off x="334963" y="5586455"/>
            <a:ext cx="5240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Thank you! And Questions?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5382699C-B053-FDD5-AD90-0DBDDD4F5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430" y="1393706"/>
            <a:ext cx="5050671" cy="3696979"/>
          </a:xfrm>
          <a:prstGeom prst="rect">
            <a:avLst/>
          </a:prstGeom>
        </p:spPr>
      </p:pic>
      <p:sp>
        <p:nvSpPr>
          <p:cNvPr id="95" name="Textfeld 75">
            <a:extLst>
              <a:ext uri="{FF2B5EF4-FFF2-40B4-BE49-F238E27FC236}">
                <a16:creationId xmlns:a16="http://schemas.microsoft.com/office/drawing/2014/main" id="{845B5615-D982-B667-3D69-051D350F28C9}"/>
              </a:ext>
            </a:extLst>
          </p:cNvPr>
          <p:cNvSpPr txBox="1"/>
          <p:nvPr/>
        </p:nvSpPr>
        <p:spPr>
          <a:xfrm>
            <a:off x="327018" y="3150574"/>
            <a:ext cx="3557002" cy="107721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/>
              <a:t>1. </a:t>
            </a:r>
            <a:r>
              <a:rPr lang="de-DE" b="1"/>
              <a:t>VSS Data Modelling </a:t>
            </a:r>
            <a:r>
              <a:rPr lang="de-DE"/>
              <a:t>Approach </a:t>
            </a:r>
            <a:r>
              <a:rPr lang="de-DE" err="1"/>
              <a:t>needs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be</a:t>
            </a:r>
            <a:r>
              <a:rPr lang="de-DE"/>
              <a:t> </a:t>
            </a:r>
            <a:r>
              <a:rPr lang="de-DE" err="1"/>
              <a:t>changed</a:t>
            </a:r>
            <a:r>
              <a:rPr lang="de-DE"/>
              <a:t>:</a:t>
            </a:r>
          </a:p>
          <a:p>
            <a:pPr lvl="2"/>
            <a:r>
              <a:rPr lang="de-DE" sz="1200">
                <a:solidFill>
                  <a:schemeClr val="bg1">
                    <a:lumMod val="50000"/>
                  </a:schemeClr>
                </a:solidFill>
              </a:rPr>
              <a:t>      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vspec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is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not expressive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enough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to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serve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as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base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for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Multi-Domain Modelling and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semantic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Reasoning</a:t>
            </a:r>
            <a:endParaRPr lang="de-DE" sz="12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Textfeld 75">
            <a:extLst>
              <a:ext uri="{FF2B5EF4-FFF2-40B4-BE49-F238E27FC236}">
                <a16:creationId xmlns:a16="http://schemas.microsoft.com/office/drawing/2014/main" id="{EEFC536E-69EB-D6E6-10AC-F0B623C80E36}"/>
              </a:ext>
            </a:extLst>
          </p:cNvPr>
          <p:cNvSpPr txBox="1"/>
          <p:nvPr/>
        </p:nvSpPr>
        <p:spPr>
          <a:xfrm>
            <a:off x="324816" y="2068482"/>
            <a:ext cx="3557002" cy="92333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/>
              <a:t>2. As </a:t>
            </a:r>
            <a:r>
              <a:rPr lang="de-DE" err="1"/>
              <a:t>availability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suitable</a:t>
            </a:r>
            <a:r>
              <a:rPr lang="de-DE"/>
              <a:t> </a:t>
            </a:r>
            <a:r>
              <a:rPr lang="de-DE" err="1"/>
              <a:t>other</a:t>
            </a:r>
            <a:r>
              <a:rPr lang="de-DE"/>
              <a:t> </a:t>
            </a:r>
            <a:r>
              <a:rPr lang="de-DE" b="1" err="1"/>
              <a:t>reasoners</a:t>
            </a:r>
            <a:r>
              <a:rPr lang="de-DE"/>
              <a:t> </a:t>
            </a:r>
            <a:r>
              <a:rPr lang="de-DE" err="1"/>
              <a:t>is</a:t>
            </a:r>
            <a:r>
              <a:rPr lang="de-DE"/>
              <a:t> still </a:t>
            </a:r>
            <a:r>
              <a:rPr lang="de-DE" err="1"/>
              <a:t>very</a:t>
            </a:r>
            <a:r>
              <a:rPr lang="de-DE"/>
              <a:t> limited: </a:t>
            </a:r>
          </a:p>
          <a:p>
            <a:r>
              <a:rPr lang="de-DE"/>
              <a:t>       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Search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for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other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suitable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open source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reasoner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engines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encourage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contribution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6" name="Textfeld 75">
            <a:extLst>
              <a:ext uri="{FF2B5EF4-FFF2-40B4-BE49-F238E27FC236}">
                <a16:creationId xmlns:a16="http://schemas.microsoft.com/office/drawing/2014/main" id="{75457A63-795D-D992-D133-5C38F6FE4CFF}"/>
              </a:ext>
            </a:extLst>
          </p:cNvPr>
          <p:cNvSpPr txBox="1"/>
          <p:nvPr/>
        </p:nvSpPr>
        <p:spPr>
          <a:xfrm>
            <a:off x="7773477" y="1622206"/>
            <a:ext cx="3825362" cy="89255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/>
              <a:t>3. </a:t>
            </a:r>
            <a:r>
              <a:rPr lang="de-DE" err="1"/>
              <a:t>Investigating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intersection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b="1" err="1"/>
              <a:t>reasoning</a:t>
            </a:r>
            <a:r>
              <a:rPr lang="de-DE" b="1"/>
              <a:t> and </a:t>
            </a:r>
            <a:r>
              <a:rPr lang="de-DE" b="1" err="1"/>
              <a:t>propabilistic</a:t>
            </a:r>
            <a:r>
              <a:rPr lang="de-DE" b="1"/>
              <a:t> AI </a:t>
            </a:r>
          </a:p>
          <a:p>
            <a:r>
              <a:rPr lang="de-DE" sz="120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such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as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LLMs in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context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automotive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architectures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7" name="Textfeld 75">
            <a:extLst>
              <a:ext uri="{FF2B5EF4-FFF2-40B4-BE49-F238E27FC236}">
                <a16:creationId xmlns:a16="http://schemas.microsoft.com/office/drawing/2014/main" id="{52026292-C71F-C318-DBE0-C9C0AD15FCFE}"/>
              </a:ext>
            </a:extLst>
          </p:cNvPr>
          <p:cNvSpPr txBox="1"/>
          <p:nvPr/>
        </p:nvSpPr>
        <p:spPr>
          <a:xfrm>
            <a:off x="7804021" y="2857330"/>
            <a:ext cx="3817416" cy="70788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/>
              <a:t>4. </a:t>
            </a:r>
            <a:r>
              <a:rPr lang="de-DE" err="1"/>
              <a:t>Forming</a:t>
            </a:r>
            <a:r>
              <a:rPr lang="de-DE"/>
              <a:t> a </a:t>
            </a:r>
            <a:r>
              <a:rPr lang="de-DE" b="1" err="1"/>
              <a:t>community</a:t>
            </a:r>
            <a:r>
              <a:rPr lang="de-DE"/>
              <a:t> </a:t>
            </a:r>
          </a:p>
          <a:p>
            <a:r>
              <a:rPr lang="de-DE"/>
              <a:t>	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around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topic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for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mutual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learning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further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development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de-DE" sz="12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1200" err="1">
                <a:solidFill>
                  <a:schemeClr val="bg1">
                    <a:lumMod val="65000"/>
                  </a:schemeClr>
                </a:solidFill>
              </a:rPr>
              <a:t>approach</a:t>
            </a:r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9" name="Right Arrow 98">
            <a:extLst>
              <a:ext uri="{FF2B5EF4-FFF2-40B4-BE49-F238E27FC236}">
                <a16:creationId xmlns:a16="http://schemas.microsoft.com/office/drawing/2014/main" id="{679AF1E5-6DC3-C581-FC78-091B2282586B}"/>
              </a:ext>
            </a:extLst>
          </p:cNvPr>
          <p:cNvSpPr/>
          <p:nvPr/>
        </p:nvSpPr>
        <p:spPr>
          <a:xfrm>
            <a:off x="3965713" y="3438938"/>
            <a:ext cx="298174" cy="228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ight Arrow 99">
            <a:extLst>
              <a:ext uri="{FF2B5EF4-FFF2-40B4-BE49-F238E27FC236}">
                <a16:creationId xmlns:a16="http://schemas.microsoft.com/office/drawing/2014/main" id="{DD3C19E8-16C1-37E1-3293-6164650AE5BF}"/>
              </a:ext>
            </a:extLst>
          </p:cNvPr>
          <p:cNvSpPr/>
          <p:nvPr/>
        </p:nvSpPr>
        <p:spPr>
          <a:xfrm>
            <a:off x="3965713" y="2337730"/>
            <a:ext cx="298174" cy="228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ight Arrow 100">
            <a:extLst>
              <a:ext uri="{FF2B5EF4-FFF2-40B4-BE49-F238E27FC236}">
                <a16:creationId xmlns:a16="http://schemas.microsoft.com/office/drawing/2014/main" id="{6188F0BE-9501-99C5-6874-7977B605837C}"/>
              </a:ext>
            </a:extLst>
          </p:cNvPr>
          <p:cNvSpPr/>
          <p:nvPr/>
        </p:nvSpPr>
        <p:spPr>
          <a:xfrm rot="8773505">
            <a:off x="7264084" y="2296006"/>
            <a:ext cx="298174" cy="228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ight Arrow 102">
            <a:extLst>
              <a:ext uri="{FF2B5EF4-FFF2-40B4-BE49-F238E27FC236}">
                <a16:creationId xmlns:a16="http://schemas.microsoft.com/office/drawing/2014/main" id="{29F7F260-40A1-6C0E-0CF6-70ECE6838797}"/>
              </a:ext>
            </a:extLst>
          </p:cNvPr>
          <p:cNvSpPr/>
          <p:nvPr/>
        </p:nvSpPr>
        <p:spPr>
          <a:xfrm rot="12557891">
            <a:off x="7302566" y="2877512"/>
            <a:ext cx="298174" cy="228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09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ED69C-B987-2E6D-E9A7-1100134C9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6F6794-4A6F-E078-33ED-72044697BD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37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C91223EB-3FEA-5D33-88E2-E5F06716987D}"/>
              </a:ext>
            </a:extLst>
          </p:cNvPr>
          <p:cNvSpPr txBox="1">
            <a:spLocks/>
          </p:cNvSpPr>
          <p:nvPr/>
        </p:nvSpPr>
        <p:spPr>
          <a:xfrm>
            <a:off x="479424" y="1422302"/>
            <a:ext cx="11328263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sz="7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Tx/>
              <a:buNone/>
              <a:defRPr lang="de-DE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de-DE" sz="7200" b="1" i="0" u="none" strike="noStrike" kern="1200" cap="none" spc="0" normalizeH="0" baseline="0" noProof="0">
                <a:ln>
                  <a:noFill/>
                </a:ln>
                <a:solidFill>
                  <a:srgbClr val="548D9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BACKUP</a:t>
            </a:r>
            <a:endParaRPr kumimoji="0" lang="en-DE" sz="7200" b="1" i="0" u="none" strike="noStrike" kern="1200" cap="none" spc="0" normalizeH="0" baseline="0" noProof="0">
              <a:ln>
                <a:noFill/>
              </a:ln>
              <a:solidFill>
                <a:srgbClr val="548D9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A57966FC-0FE0-4E17-83ED-24D6EE49D5A9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4" name="Google Shape;83;p1">
            <a:extLst>
              <a:ext uri="{FF2B5EF4-FFF2-40B4-BE49-F238E27FC236}">
                <a16:creationId xmlns:a16="http://schemas.microsoft.com/office/drawing/2014/main" id="{ED06F527-141E-00B8-DA4B-C6295F6DFBAD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</p:spTree>
    <p:extLst>
      <p:ext uri="{BB962C8B-B14F-4D97-AF65-F5344CB8AC3E}">
        <p14:creationId xmlns:p14="http://schemas.microsoft.com/office/powerpoint/2010/main" val="16072303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9C5E7C5-78DA-34EA-DAAC-6CD25959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3" name="Title 4">
            <a:extLst>
              <a:ext uri="{FF2B5EF4-FFF2-40B4-BE49-F238E27FC236}">
                <a16:creationId xmlns:a16="http://schemas.microsoft.com/office/drawing/2014/main" id="{671B9A9C-C6AA-BD16-48E1-B75CF2065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06" y="327537"/>
            <a:ext cx="12226005" cy="1227068"/>
          </a:xfrm>
        </p:spPr>
        <p:txBody>
          <a:bodyPr>
            <a:normAutofit/>
          </a:bodyPr>
          <a:lstStyle/>
          <a:p>
            <a:r>
              <a:rPr lang="en-GB" sz="2400"/>
              <a:t>Proposal for the elaboration of a Data Architecture framework / guidelines including a Knowledge Layer</a:t>
            </a:r>
            <a:br>
              <a:rPr lang="en-GB" sz="2400"/>
            </a:br>
            <a:endParaRPr lang="en-US" sz="240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72F9EC8-6827-CE3C-131A-CC933CF9FC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94" y="1324164"/>
            <a:ext cx="2699119" cy="4209672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7" name="Textfeld 6">
            <a:hlinkClick r:id="rId4"/>
            <a:extLst>
              <a:ext uri="{FF2B5EF4-FFF2-40B4-BE49-F238E27FC236}">
                <a16:creationId xmlns:a16="http://schemas.microsoft.com/office/drawing/2014/main" id="{8871A5D4-2F71-7016-FCD9-866E097F248E}"/>
              </a:ext>
            </a:extLst>
          </p:cNvPr>
          <p:cNvSpPr txBox="1"/>
          <p:nvPr/>
        </p:nvSpPr>
        <p:spPr>
          <a:xfrm>
            <a:off x="266040" y="5626915"/>
            <a:ext cx="33055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u="sng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de-DE" sz="1200" u="sng" err="1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wiki.covesa.global</a:t>
            </a:r>
            <a:r>
              <a:rPr lang="de-DE" sz="1200" u="sng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de-DE" sz="1200" u="sng" err="1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pages</a:t>
            </a:r>
            <a:r>
              <a:rPr lang="de-DE" sz="1200" u="sng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de-DE" sz="1200" u="sng" err="1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viewpage.action?pageId</a:t>
            </a:r>
            <a:r>
              <a:rPr lang="de-DE" sz="1200" u="sng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=71074417</a:t>
            </a:r>
            <a:endParaRPr lang="de-DE" sz="1200" u="sng">
              <a:solidFill>
                <a:srgbClr val="0070C0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43C93CC-D099-9CCB-9715-99EE1F5D4B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8122" y="2005504"/>
            <a:ext cx="8628433" cy="2943685"/>
          </a:xfrm>
          <a:prstGeom prst="rect">
            <a:avLst/>
          </a:prstGeom>
        </p:spPr>
      </p:pic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BC981257-F37B-61D0-93B8-51EBAB9FAE18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5" name="Google Shape;83;p1">
            <a:extLst>
              <a:ext uri="{FF2B5EF4-FFF2-40B4-BE49-F238E27FC236}">
                <a16:creationId xmlns:a16="http://schemas.microsoft.com/office/drawing/2014/main" id="{A53A8BFA-F42F-921D-0C30-B91A07966392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</p:spTree>
    <p:extLst>
      <p:ext uri="{BB962C8B-B14F-4D97-AF65-F5344CB8AC3E}">
        <p14:creationId xmlns:p14="http://schemas.microsoft.com/office/powerpoint/2010/main" val="37710306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5BF3F2-B952-4BCB-C35B-30047531A0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39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457597-3FD6-1606-8AE5-E02BD6B4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setup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F516B0-6262-359C-20C0-0A00395B0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77" y="2086154"/>
            <a:ext cx="9781893" cy="43437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9E0E57-0926-DCD1-0D19-F49E08FFD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3238" y="365125"/>
            <a:ext cx="3379076" cy="16268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8EBB8B5-0F02-1291-074F-B2FC30D33E85}"/>
              </a:ext>
            </a:extLst>
          </p:cNvPr>
          <p:cNvSpPr/>
          <p:nvPr/>
        </p:nvSpPr>
        <p:spPr>
          <a:xfrm>
            <a:off x="1034143" y="3712029"/>
            <a:ext cx="239486" cy="34834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D71BEA-6FE8-E34E-14C9-24908FAC4FC5}"/>
              </a:ext>
            </a:extLst>
          </p:cNvPr>
          <p:cNvSpPr/>
          <p:nvPr/>
        </p:nvSpPr>
        <p:spPr>
          <a:xfrm>
            <a:off x="9927771" y="3090137"/>
            <a:ext cx="239486" cy="34834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D60235-7DF9-1CF0-00EA-4E2F2AEAB898}"/>
              </a:ext>
            </a:extLst>
          </p:cNvPr>
          <p:cNvSpPr txBox="1"/>
          <p:nvPr/>
        </p:nvSpPr>
        <p:spPr>
          <a:xfrm>
            <a:off x="354724" y="1178540"/>
            <a:ext cx="74150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err="1">
                <a:effectLst/>
              </a:rPr>
              <a:t>Vehicle.Chassis.SteeringWheel.Angle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current angle of the steering wheel.</a:t>
            </a:r>
          </a:p>
          <a:p>
            <a:r>
              <a:rPr lang="en-GB" err="1"/>
              <a:t>Vehicle.CurrentLocation.Latitude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latitude of the vehicle's current location.</a:t>
            </a:r>
          </a:p>
          <a:p>
            <a:r>
              <a:rPr lang="en-GB" err="1"/>
              <a:t>Vehicle.CurrentLocation.Longitude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longitude of the vehicle's current location.</a:t>
            </a:r>
          </a:p>
          <a:p>
            <a:r>
              <a:rPr lang="en-GB" err="1"/>
              <a:t>Vehicle.Speed</a:t>
            </a:r>
            <a:r>
              <a:rPr lang="en-GB" b="0" i="0">
                <a:solidFill>
                  <a:srgbClr val="353A41"/>
                </a:solidFill>
                <a:effectLst/>
                <a:latin typeface="-apple-system"/>
              </a:rPr>
              <a:t>: The current speed of the vehicle.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06D5D7-A222-2729-C0C7-A87FC8A29B9A}"/>
              </a:ext>
            </a:extLst>
          </p:cNvPr>
          <p:cNvSpPr txBox="1"/>
          <p:nvPr/>
        </p:nvSpPr>
        <p:spPr>
          <a:xfrm>
            <a:off x="354724" y="4417577"/>
            <a:ext cx="2284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Aggressive driving event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3C7D58-FA76-F460-FF4D-FD889D2C45CB}"/>
              </a:ext>
            </a:extLst>
          </p:cNvPr>
          <p:cNvSpPr txBox="1"/>
          <p:nvPr/>
        </p:nvSpPr>
        <p:spPr>
          <a:xfrm>
            <a:off x="8873257" y="3906482"/>
            <a:ext cx="2284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Aggressive driving event 2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65C4818-7289-5A10-BEDC-5C40E366582B}"/>
              </a:ext>
            </a:extLst>
          </p:cNvPr>
          <p:cNvCxnSpPr>
            <a:stCxn id="11" idx="0"/>
            <a:endCxn id="7" idx="2"/>
          </p:cNvCxnSpPr>
          <p:nvPr/>
        </p:nvCxnSpPr>
        <p:spPr>
          <a:xfrm flipH="1" flipV="1">
            <a:off x="1153886" y="4060371"/>
            <a:ext cx="343138" cy="357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079A889-3AAA-C632-D655-FDD756555730}"/>
              </a:ext>
            </a:extLst>
          </p:cNvPr>
          <p:cNvCxnSpPr>
            <a:endCxn id="8" idx="2"/>
          </p:cNvCxnSpPr>
          <p:nvPr/>
        </p:nvCxnSpPr>
        <p:spPr>
          <a:xfrm flipH="1" flipV="1">
            <a:off x="10047514" y="3438479"/>
            <a:ext cx="304800" cy="468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E6C25585-3F01-8B72-10B6-564268B9746D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9" name="Google Shape;83;p1">
            <a:extLst>
              <a:ext uri="{FF2B5EF4-FFF2-40B4-BE49-F238E27FC236}">
                <a16:creationId xmlns:a16="http://schemas.microsoft.com/office/drawing/2014/main" id="{5EB92C63-F6A4-1C51-832E-BF45D51EC5F5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</p:spTree>
    <p:extLst>
      <p:ext uri="{BB962C8B-B14F-4D97-AF65-F5344CB8AC3E}">
        <p14:creationId xmlns:p14="http://schemas.microsoft.com/office/powerpoint/2010/main" val="1524703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9C9F7-F20B-A255-C804-8AB61BF53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4">
            <a:extLst>
              <a:ext uri="{FF2B5EF4-FFF2-40B4-BE49-F238E27FC236}">
                <a16:creationId xmlns:a16="http://schemas.microsoft.com/office/drawing/2014/main" id="{20E8CC68-774D-8596-B608-2E5857B3B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11236285" cy="6197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2400" err="1">
                <a:solidFill>
                  <a:schemeClr val="tx1"/>
                </a:solidFill>
              </a:rPr>
              <a:t>Starting</a:t>
            </a:r>
            <a:r>
              <a:rPr lang="de-DE" sz="2400">
                <a:solidFill>
                  <a:schemeClr val="tx1"/>
                </a:solidFill>
              </a:rPr>
              <a:t> Point: Common Data Challenges in Zonal </a:t>
            </a:r>
            <a:r>
              <a:rPr lang="de-DE" sz="2400" err="1">
                <a:solidFill>
                  <a:schemeClr val="tx1"/>
                </a:solidFill>
              </a:rPr>
              <a:t>Architectures</a:t>
            </a:r>
            <a:endParaRPr lang="de-DE" sz="2400">
              <a:solidFill>
                <a:schemeClr val="tx1"/>
              </a:solidFill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B719C3DB-9E24-9D31-3ADE-E714430619E2}"/>
              </a:ext>
            </a:extLst>
          </p:cNvPr>
          <p:cNvSpPr txBox="1"/>
          <p:nvPr/>
        </p:nvSpPr>
        <p:spPr>
          <a:xfrm>
            <a:off x="2490652" y="6930592"/>
            <a:ext cx="61732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ctr">
              <a:buClrTx/>
              <a:buFontTx/>
              <a:buNone/>
            </a:pPr>
            <a:endParaRPr lang="de-DE" sz="1600" kern="120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graphicFrame>
        <p:nvGraphicFramePr>
          <p:cNvPr id="78" name="Diagramm 77">
            <a:extLst>
              <a:ext uri="{FF2B5EF4-FFF2-40B4-BE49-F238E27FC236}">
                <a16:creationId xmlns:a16="http://schemas.microsoft.com/office/drawing/2014/main" id="{D92E8429-C1E9-84B4-7CAA-69545EF985B4}"/>
              </a:ext>
            </a:extLst>
          </p:cNvPr>
          <p:cNvGraphicFramePr/>
          <p:nvPr/>
        </p:nvGraphicFramePr>
        <p:xfrm>
          <a:off x="6369907" y="2020357"/>
          <a:ext cx="6333893" cy="3673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1" name="Rectangle 43">
            <a:extLst>
              <a:ext uri="{FF2B5EF4-FFF2-40B4-BE49-F238E27FC236}">
                <a16:creationId xmlns:a16="http://schemas.microsoft.com/office/drawing/2014/main" id="{D3CBB151-DAFC-B3BE-0E83-6298BD99EE25}"/>
              </a:ext>
            </a:extLst>
          </p:cNvPr>
          <p:cNvSpPr/>
          <p:nvPr/>
        </p:nvSpPr>
        <p:spPr>
          <a:xfrm>
            <a:off x="8672820" y="2416667"/>
            <a:ext cx="18758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endParaRPr lang="en-US" b="1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  <a:p>
            <a:pPr>
              <a:buClrTx/>
              <a:buFontTx/>
              <a:buNone/>
            </a:pPr>
            <a:r>
              <a:rPr lang="en-US" b="1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Common </a:t>
            </a:r>
          </a:p>
          <a:p>
            <a:pPr>
              <a:buClrTx/>
              <a:buFontTx/>
              <a:buNone/>
            </a:pPr>
            <a:r>
              <a:rPr lang="en-US" b="1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     Data</a:t>
            </a:r>
          </a:p>
          <a:p>
            <a:pPr>
              <a:buClrTx/>
              <a:buFontTx/>
              <a:buNone/>
            </a:pPr>
            <a:r>
              <a:rPr lang="en-US" b="1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Challenges</a:t>
            </a:r>
          </a:p>
          <a:p>
            <a:pPr>
              <a:buClrTx/>
              <a:buFontTx/>
              <a:buNone/>
            </a:pPr>
            <a:endParaRPr lang="en-US" sz="1000" b="1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Modeling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Integrity 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Availability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Synchronization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Access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Aggregation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Abstraction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Relationships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Analysis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…</a:t>
            </a:r>
            <a:endParaRPr lang="en-US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  <a:p>
            <a:pPr algn="ctr">
              <a:buClrTx/>
              <a:buFontTx/>
              <a:buNone/>
            </a:pPr>
            <a:endParaRPr lang="en-US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2" name="Google Shape;263;p15">
            <a:extLst>
              <a:ext uri="{FF2B5EF4-FFF2-40B4-BE49-F238E27FC236}">
                <a16:creationId xmlns:a16="http://schemas.microsoft.com/office/drawing/2014/main" id="{303A6A01-5B75-6805-B02D-0422A1102D55}"/>
              </a:ext>
            </a:extLst>
          </p:cNvPr>
          <p:cNvSpPr txBox="1"/>
          <p:nvPr/>
        </p:nvSpPr>
        <p:spPr>
          <a:xfrm>
            <a:off x="9318775" y="5638714"/>
            <a:ext cx="1449260" cy="316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buSzPts val="1400"/>
            </a:pPr>
            <a:r>
              <a:rPr lang="de-DE" sz="1000" kern="1200">
                <a:solidFill>
                  <a:srgbClr val="ABC4CF"/>
                </a:solidFill>
                <a:latin typeface="+mj-lt"/>
              </a:rPr>
              <a:t>Automotive </a:t>
            </a:r>
            <a:r>
              <a:rPr lang="de-DE" sz="1000" kern="1200" err="1">
                <a:solidFill>
                  <a:srgbClr val="ABC4CF"/>
                </a:solidFill>
                <a:latin typeface="+mj-lt"/>
              </a:rPr>
              <a:t>Application</a:t>
            </a:r>
            <a:r>
              <a:rPr lang="de-DE" sz="1000" kern="1200">
                <a:solidFill>
                  <a:srgbClr val="ABC4CF"/>
                </a:solidFill>
                <a:latin typeface="+mj-lt"/>
              </a:rPr>
              <a:t> </a:t>
            </a:r>
            <a:r>
              <a:rPr lang="de-DE" sz="1000" b="1" i="1" kern="1200" err="1">
                <a:solidFill>
                  <a:srgbClr val="ABC4CF"/>
                </a:solidFill>
                <a:latin typeface="+mj-lt"/>
              </a:rPr>
              <a:t>n</a:t>
            </a:r>
            <a:endParaRPr lang="de-DE" sz="1000" b="1" i="1" kern="1200">
              <a:solidFill>
                <a:srgbClr val="ABC4CF"/>
              </a:solidFill>
              <a:latin typeface="+mj-lt"/>
            </a:endParaRPr>
          </a:p>
        </p:txBody>
      </p:sp>
      <p:sp>
        <p:nvSpPr>
          <p:cNvPr id="83" name="Google Shape;263;p15">
            <a:extLst>
              <a:ext uri="{FF2B5EF4-FFF2-40B4-BE49-F238E27FC236}">
                <a16:creationId xmlns:a16="http://schemas.microsoft.com/office/drawing/2014/main" id="{0DFDA29F-85C3-E803-4BA4-041F3CD60050}"/>
              </a:ext>
            </a:extLst>
          </p:cNvPr>
          <p:cNvSpPr txBox="1"/>
          <p:nvPr/>
        </p:nvSpPr>
        <p:spPr>
          <a:xfrm>
            <a:off x="7582637" y="5640464"/>
            <a:ext cx="1449260" cy="316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buSzPts val="1400"/>
            </a:pPr>
            <a:r>
              <a:rPr lang="de-DE" sz="1000" kern="1200">
                <a:solidFill>
                  <a:srgbClr val="ABC4CF"/>
                </a:solidFill>
                <a:latin typeface="+mj-lt"/>
              </a:rPr>
              <a:t>Automotive </a:t>
            </a:r>
            <a:r>
              <a:rPr lang="de-DE" sz="1000" kern="1200" err="1">
                <a:solidFill>
                  <a:srgbClr val="ABC4CF"/>
                </a:solidFill>
                <a:latin typeface="+mj-lt"/>
              </a:rPr>
              <a:t>Application</a:t>
            </a:r>
            <a:r>
              <a:rPr lang="de-DE" sz="1000" kern="1200">
                <a:solidFill>
                  <a:srgbClr val="ABC4CF"/>
                </a:solidFill>
                <a:latin typeface="+mj-lt"/>
              </a:rPr>
              <a:t> </a:t>
            </a:r>
            <a:r>
              <a:rPr lang="de-DE" sz="1000" b="1" kern="1200">
                <a:solidFill>
                  <a:srgbClr val="ABC4CF"/>
                </a:solidFill>
                <a:latin typeface="+mj-lt"/>
              </a:rPr>
              <a:t>1</a:t>
            </a:r>
          </a:p>
        </p:txBody>
      </p:sp>
      <p:sp>
        <p:nvSpPr>
          <p:cNvPr id="84" name="Rectangle 43">
            <a:extLst>
              <a:ext uri="{FF2B5EF4-FFF2-40B4-BE49-F238E27FC236}">
                <a16:creationId xmlns:a16="http://schemas.microsoft.com/office/drawing/2014/main" id="{96FE1D88-E52F-CF12-0A47-4ABA90FBFF72}"/>
              </a:ext>
            </a:extLst>
          </p:cNvPr>
          <p:cNvSpPr/>
          <p:nvPr/>
        </p:nvSpPr>
        <p:spPr>
          <a:xfrm>
            <a:off x="6716582" y="2966088"/>
            <a:ext cx="14050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n-US" sz="1000" b="1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Use-case specific </a:t>
            </a:r>
          </a:p>
          <a:p>
            <a:pPr algn="ctr">
              <a:buClrTx/>
              <a:buFontTx/>
              <a:buNone/>
            </a:pPr>
            <a:r>
              <a:rPr lang="en-US" sz="1000" b="1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challenges</a:t>
            </a:r>
          </a:p>
          <a:p>
            <a:pPr>
              <a:buClrTx/>
              <a:buFontTx/>
              <a:buNone/>
            </a:pPr>
            <a:endParaRPr lang="en-US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Ultra-low latency systems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Disaster Recovery Plans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…</a:t>
            </a:r>
            <a:endParaRPr lang="en-US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  <a:p>
            <a:pPr>
              <a:buClrTx/>
              <a:buFontTx/>
              <a:buNone/>
            </a:pPr>
            <a:endParaRPr lang="en-US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  <a:p>
            <a:pPr>
              <a:buClrTx/>
              <a:buFontTx/>
              <a:buNone/>
            </a:pPr>
            <a:endParaRPr lang="en-US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85" name="Rectangle 43">
            <a:extLst>
              <a:ext uri="{FF2B5EF4-FFF2-40B4-BE49-F238E27FC236}">
                <a16:creationId xmlns:a16="http://schemas.microsoft.com/office/drawing/2014/main" id="{9E202F9E-D103-3552-1179-FD14F0B4C8C5}"/>
              </a:ext>
            </a:extLst>
          </p:cNvPr>
          <p:cNvSpPr/>
          <p:nvPr/>
        </p:nvSpPr>
        <p:spPr>
          <a:xfrm>
            <a:off x="10047166" y="3064159"/>
            <a:ext cx="187587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n-US" sz="1000" b="1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Use-case specific </a:t>
            </a:r>
          </a:p>
          <a:p>
            <a:pPr algn="ctr">
              <a:buClrTx/>
              <a:buFontTx/>
              <a:buNone/>
            </a:pPr>
            <a:r>
              <a:rPr lang="en-US" sz="1000" b="1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challenges</a:t>
            </a:r>
          </a:p>
          <a:p>
            <a:pPr>
              <a:buClrTx/>
              <a:buFontTx/>
              <a:buNone/>
            </a:pPr>
            <a:endParaRPr lang="en-US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Zero-downtime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Safety critical</a:t>
            </a:r>
          </a:p>
          <a:p>
            <a:pPr marL="171450" indent="-171450">
              <a:buClrTx/>
              <a:buFont typeface="Arial" panose="020B0604020202020204" pitchFamily="34" charset="0"/>
              <a:buChar char="•"/>
            </a:pPr>
            <a:r>
              <a:rPr lang="en-US" sz="1000" kern="1200">
                <a:solidFill>
                  <a:srgbClr val="FFFFFF"/>
                </a:solidFill>
                <a:latin typeface="+mj-lt"/>
                <a:ea typeface="+mn-ea"/>
                <a:cs typeface="+mn-cs"/>
              </a:rPr>
              <a:t>…</a:t>
            </a:r>
          </a:p>
          <a:p>
            <a:pPr>
              <a:buClrTx/>
              <a:buFontTx/>
              <a:buNone/>
            </a:pPr>
            <a:endParaRPr lang="en-US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  <a:p>
            <a:pPr>
              <a:buClrTx/>
              <a:buFontTx/>
              <a:buNone/>
            </a:pPr>
            <a:endParaRPr lang="en-US" kern="1200">
              <a:solidFill>
                <a:srgbClr val="FFFFFF"/>
              </a:solidFill>
              <a:latin typeface="+mj-lt"/>
              <a:ea typeface="+mn-ea"/>
              <a:cs typeface="+mn-cs"/>
            </a:endParaRPr>
          </a:p>
        </p:txBody>
      </p:sp>
      <p:grpSp>
        <p:nvGrpSpPr>
          <p:cNvPr id="98" name="Gruppieren 97">
            <a:extLst>
              <a:ext uri="{FF2B5EF4-FFF2-40B4-BE49-F238E27FC236}">
                <a16:creationId xmlns:a16="http://schemas.microsoft.com/office/drawing/2014/main" id="{32A36C27-F98E-1C35-0A23-F713779574AF}"/>
              </a:ext>
            </a:extLst>
          </p:cNvPr>
          <p:cNvGrpSpPr/>
          <p:nvPr/>
        </p:nvGrpSpPr>
        <p:grpSpPr>
          <a:xfrm>
            <a:off x="178577" y="2924946"/>
            <a:ext cx="5415873" cy="2858492"/>
            <a:chOff x="250805" y="2200182"/>
            <a:chExt cx="5415873" cy="2858492"/>
          </a:xfrm>
        </p:grpSpPr>
        <p:pic>
          <p:nvPicPr>
            <p:cNvPr id="96" name="Google Shape;275;p16">
              <a:extLst>
                <a:ext uri="{FF2B5EF4-FFF2-40B4-BE49-F238E27FC236}">
                  <a16:creationId xmlns:a16="http://schemas.microsoft.com/office/drawing/2014/main" id="{07D49C6B-46BB-B24B-8FC1-CE179F6E2C8F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 l="5167" t="10158" r="4446" b="4993"/>
            <a:stretch/>
          </p:blipFill>
          <p:spPr>
            <a:xfrm>
              <a:off x="250805" y="2200182"/>
              <a:ext cx="5415873" cy="285849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7" name="Google Shape;278;p16">
              <a:extLst>
                <a:ext uri="{FF2B5EF4-FFF2-40B4-BE49-F238E27FC236}">
                  <a16:creationId xmlns:a16="http://schemas.microsoft.com/office/drawing/2014/main" id="{28B779BD-A625-0885-D73C-077411A16E9D}"/>
                </a:ext>
              </a:extLst>
            </p:cNvPr>
            <p:cNvSpPr/>
            <p:nvPr/>
          </p:nvSpPr>
          <p:spPr>
            <a:xfrm>
              <a:off x="3745313" y="2200182"/>
              <a:ext cx="1921365" cy="1992677"/>
            </a:xfrm>
            <a:prstGeom prst="rect">
              <a:avLst/>
            </a:prstGeom>
            <a:noFill/>
            <a:ln w="31750" cap="flat" cmpd="sng">
              <a:solidFill>
                <a:srgbClr val="00818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9" name="Curved Connector 47">
            <a:extLst>
              <a:ext uri="{FF2B5EF4-FFF2-40B4-BE49-F238E27FC236}">
                <a16:creationId xmlns:a16="http://schemas.microsoft.com/office/drawing/2014/main" id="{F425EFA0-7791-33EC-9011-BABD27ABD738}"/>
              </a:ext>
            </a:extLst>
          </p:cNvPr>
          <p:cNvCxnSpPr>
            <a:cxnSpLocks/>
            <a:stCxn id="102" idx="2"/>
            <a:endCxn id="97" idx="0"/>
          </p:cNvCxnSpPr>
          <p:nvPr/>
        </p:nvCxnSpPr>
        <p:spPr>
          <a:xfrm rot="16200000" flipH="1">
            <a:off x="3430778" y="1721955"/>
            <a:ext cx="840169" cy="1565812"/>
          </a:xfrm>
          <a:prstGeom prst="curvedConnector3">
            <a:avLst>
              <a:gd name="adj1" fmla="val 50000"/>
            </a:avLst>
          </a:prstGeom>
          <a:ln w="9525">
            <a:solidFill>
              <a:srgbClr val="00818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>
            <a:extLst>
              <a:ext uri="{FF2B5EF4-FFF2-40B4-BE49-F238E27FC236}">
                <a16:creationId xmlns:a16="http://schemas.microsoft.com/office/drawing/2014/main" id="{AD69EE48-DA17-0E14-6504-F04C5B4F70C4}"/>
              </a:ext>
            </a:extLst>
          </p:cNvPr>
          <p:cNvSpPr txBox="1"/>
          <p:nvPr/>
        </p:nvSpPr>
        <p:spPr>
          <a:xfrm>
            <a:off x="1199968" y="1500002"/>
            <a:ext cx="37359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ctr">
              <a:buClrTx/>
              <a:buFontTx/>
              <a:buNone/>
            </a:pPr>
            <a:r>
              <a:rPr lang="en-GB" sz="16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Future automotive architectures </a:t>
            </a:r>
          </a:p>
          <a:p>
            <a:pPr marL="457200" lvl="1" algn="ctr">
              <a:buClrTx/>
              <a:buFontTx/>
              <a:buNone/>
            </a:pPr>
            <a:r>
              <a:rPr lang="en-GB" sz="16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are </a:t>
            </a:r>
            <a:r>
              <a:rPr lang="en-GB" sz="1600" b="1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centralized …</a:t>
            </a:r>
            <a:endParaRPr lang="de-DE" sz="1600" b="1" kern="120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23C4EFE-3D34-F7F9-CD7E-0EC499E7B1C2}"/>
              </a:ext>
            </a:extLst>
          </p:cNvPr>
          <p:cNvGrpSpPr/>
          <p:nvPr/>
        </p:nvGrpSpPr>
        <p:grpSpPr>
          <a:xfrm>
            <a:off x="5398032" y="1002661"/>
            <a:ext cx="6173216" cy="4374922"/>
            <a:chOff x="5398032" y="1002661"/>
            <a:chExt cx="6173216" cy="4374922"/>
          </a:xfrm>
        </p:grpSpPr>
        <p:sp>
          <p:nvSpPr>
            <p:cNvPr id="123" name="Textfeld 122">
              <a:extLst>
                <a:ext uri="{FF2B5EF4-FFF2-40B4-BE49-F238E27FC236}">
                  <a16:creationId xmlns:a16="http://schemas.microsoft.com/office/drawing/2014/main" id="{DE308F2A-412F-94C6-80BD-25F0B231AE8A}"/>
                </a:ext>
              </a:extLst>
            </p:cNvPr>
            <p:cNvSpPr txBox="1"/>
            <p:nvPr/>
          </p:nvSpPr>
          <p:spPr>
            <a:xfrm>
              <a:off x="5398032" y="1002661"/>
              <a:ext cx="617321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lvl="1" algn="ctr">
                <a:buClrTx/>
                <a:buFontTx/>
                <a:buNone/>
              </a:pPr>
              <a:r>
                <a:rPr lang="en-GB" sz="1600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rPr>
                <a:t>… </a:t>
              </a:r>
              <a:r>
                <a:rPr lang="en-GB" sz="16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rPr>
                <a:t>centralizing</a:t>
              </a:r>
              <a:r>
                <a:rPr lang="en-GB" sz="1600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rPr>
                <a:t> data architectures is essential now to eliminate challenges of siloed and application centric infrastructures once and for all!    </a:t>
              </a:r>
              <a:endParaRPr lang="de-DE" sz="1600" kern="1200">
                <a:solidFill>
                  <a:schemeClr val="tx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2" name="Verbindungsstelle 1">
              <a:extLst>
                <a:ext uri="{FF2B5EF4-FFF2-40B4-BE49-F238E27FC236}">
                  <a16:creationId xmlns:a16="http://schemas.microsoft.com/office/drawing/2014/main" id="{9F8C3470-8D69-B38E-F83B-7476F9C1E255}"/>
                </a:ext>
              </a:extLst>
            </p:cNvPr>
            <p:cNvSpPr/>
            <p:nvPr/>
          </p:nvSpPr>
          <p:spPr>
            <a:xfrm>
              <a:off x="8238744" y="2320506"/>
              <a:ext cx="1728216" cy="3057077"/>
            </a:xfrm>
            <a:prstGeom prst="flowChartConnector">
              <a:avLst/>
            </a:prstGeom>
            <a:noFill/>
            <a:ln w="12700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2" name="Curved Connector 47">
              <a:extLst>
                <a:ext uri="{FF2B5EF4-FFF2-40B4-BE49-F238E27FC236}">
                  <a16:creationId xmlns:a16="http://schemas.microsoft.com/office/drawing/2014/main" id="{EBC8A2AB-7765-576F-0044-EAA9117DE15F}"/>
                </a:ext>
              </a:extLst>
            </p:cNvPr>
            <p:cNvCxnSpPr>
              <a:cxnSpLocks/>
              <a:stCxn id="123" idx="2"/>
              <a:endCxn id="2" idx="0"/>
            </p:cNvCxnSpPr>
            <p:nvPr/>
          </p:nvCxnSpPr>
          <p:spPr>
            <a:xfrm rot="16200000" flipH="1">
              <a:off x="8550322" y="1767976"/>
              <a:ext cx="486848" cy="618212"/>
            </a:xfrm>
            <a:prstGeom prst="curvedConnector3">
              <a:avLst>
                <a:gd name="adj1" fmla="val 50000"/>
              </a:avLst>
            </a:prstGeom>
            <a:ln w="9525">
              <a:solidFill>
                <a:srgbClr val="00818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978D5485-EF2C-B76D-426F-B1656B5C29DF}"/>
              </a:ext>
            </a:extLst>
          </p:cNvPr>
          <p:cNvSpPr txBox="1"/>
          <p:nvPr/>
        </p:nvSpPr>
        <p:spPr>
          <a:xfrm>
            <a:off x="1066745" y="5771990"/>
            <a:ext cx="6352354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https://</a:t>
            </a:r>
            <a:r>
              <a:rPr lang="en-US" sz="600" b="0" i="0" u="none" strike="noStrike" cap="none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www.eetasia.com</a:t>
            </a:r>
            <a:r>
              <a:rPr lang="en-US" sz="6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/identifying-e-e-architecture-requirements-for-autonomous-vehicle-development/</a:t>
            </a:r>
            <a:endParaRPr lang="en-US" sz="600">
              <a:solidFill>
                <a:schemeClr val="tx1"/>
              </a:solidFill>
            </a:endParaRPr>
          </a:p>
        </p:txBody>
      </p: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E3BECBAC-70B8-16FE-C8D3-C50561089BE0}"/>
              </a:ext>
            </a:extLst>
          </p:cNvPr>
          <p:cNvSpPr txBox="1">
            <a:spLocks/>
          </p:cNvSpPr>
          <p:nvPr/>
        </p:nvSpPr>
        <p:spPr>
          <a:xfrm>
            <a:off x="1869281" y="642937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6" name="Google Shape;83;p1">
            <a:extLst>
              <a:ext uri="{FF2B5EF4-FFF2-40B4-BE49-F238E27FC236}">
                <a16:creationId xmlns:a16="http://schemas.microsoft.com/office/drawing/2014/main" id="{91FF3D3A-EC8D-59E9-3DDF-32749A395499}"/>
              </a:ext>
            </a:extLst>
          </p:cNvPr>
          <p:cNvSpPr txBox="1">
            <a:spLocks/>
          </p:cNvSpPr>
          <p:nvPr/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64FEB708-BF9C-012E-2E6E-00104A4E938E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4</a:t>
            </a:fld>
            <a:endParaRPr b="0">
              <a:solidFill>
                <a:srgbClr val="888888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BE52D5-40D8-C2CD-4E2D-2D65E5ABF6E6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0FE8FB1-69B5-42C6-0C4C-548ABAC60235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E34525-F9AD-206D-BB39-ADA2B6E1C69C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63DF135-8320-7755-11F0-B89DC03BF8B8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D594ED8-D5D7-7157-FBF2-9ED3DFFF065F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6B2A370-D87B-6D7D-1DAA-5609858FE7B7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65916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B74E8E-7B69-D9C8-978E-A4F0424933F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40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EF0D2A-CF22-3DB3-AD1D-C1787270C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3BD77-0BCD-1DE2-02ED-0B625058B52A}"/>
              </a:ext>
            </a:extLst>
          </p:cNvPr>
          <p:cNvSpPr txBox="1"/>
          <p:nvPr/>
        </p:nvSpPr>
        <p:spPr>
          <a:xfrm>
            <a:off x="706830" y="1292900"/>
            <a:ext cx="9179719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Segment 2: </a:t>
            </a:r>
          </a:p>
          <a:p>
            <a:endParaRPr lang="en-US">
              <a:solidFill>
                <a:schemeClr val="tx1"/>
              </a:solidFill>
            </a:endParaRP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[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"Vehicle":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"</a:t>
            </a:r>
            <a:r>
              <a:rPr lang="en-GB" b="0" err="1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AI.Reasoner.InferenceResults</a:t>
            </a: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"</a:t>
            </a:r>
            <a:r>
              <a:rPr lang="en-GB" b="0" err="1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DrivingStyle</a:t>
            </a: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"</a:t>
            </a:r>
            <a:r>
              <a:rPr lang="en-GB" b="0" err="1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AvgAngleChange</a:t>
            </a: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": 225,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"Duration": 3,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"End":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"Latitude": 55.569948,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"Longitude": 12.898002,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"Timestamp": "2023-11-08T19:35:11"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},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"Speed": 13,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"Start":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"Latitude": 55.5699,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"Longitude": 12.89795,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"Timestamp": "2023-11-08T19:35:08"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},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"segment": "segment20231108T19350820231108T193511"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}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}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}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}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]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7147AE8C-F610-D9A9-DC30-594DE9B3A007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5" name="Google Shape;83;p1">
            <a:extLst>
              <a:ext uri="{FF2B5EF4-FFF2-40B4-BE49-F238E27FC236}">
                <a16:creationId xmlns:a16="http://schemas.microsoft.com/office/drawing/2014/main" id="{B7D60842-0B35-DB33-1CF2-830C44AF5A34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</p:spTree>
    <p:extLst>
      <p:ext uri="{BB962C8B-B14F-4D97-AF65-F5344CB8AC3E}">
        <p14:creationId xmlns:p14="http://schemas.microsoft.com/office/powerpoint/2010/main" val="22815844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DD7B20E-73C0-FFFD-9E0C-6D34FCC2D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FC1252-2164-15B3-A1FA-21E43052D6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41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3D7A97-89CA-053C-A28F-ABD2495A1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7238E0-D4D7-C24B-986E-EEC455AB2C0B}"/>
              </a:ext>
            </a:extLst>
          </p:cNvPr>
          <p:cNvSpPr txBox="1"/>
          <p:nvPr/>
        </p:nvSpPr>
        <p:spPr>
          <a:xfrm>
            <a:off x="871721" y="1238755"/>
            <a:ext cx="9179719" cy="5191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Segment 1: </a:t>
            </a:r>
          </a:p>
          <a:p>
            <a:endParaRPr lang="en-US">
              <a:solidFill>
                <a:schemeClr val="tx1"/>
              </a:solidFill>
            </a:endParaRP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"Segment": [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"Vehicle":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"</a:t>
            </a:r>
            <a:r>
              <a:rPr lang="en-GB" b="0" err="1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AI.Reasoner.InferenceResults</a:t>
            </a: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"</a:t>
            </a:r>
            <a:r>
              <a:rPr lang="en-GB" b="0" err="1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DrivingStyle</a:t>
            </a: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</a:t>
            </a:r>
            <a:r>
              <a:rPr lang="en-GB" b="0" err="1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AvgAngleChange</a:t>
            </a: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": 249.5,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"Duration": 3,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"End":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  "Latitude": 55.570824,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  "Longitude": 12.923335,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  "Timestamp": "2023-11-08T19:39:00"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},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"Speed": 14,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"Start": {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  "Latitude": 55.570785,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  "Longitude": 12.923318,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  "Timestamp": "2023-11-08T19:38:58"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},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  "segment": "segment20231108T19385820231108T193900"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  }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  }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  }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  }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  ]</a:t>
            </a:r>
          </a:p>
          <a:p>
            <a:pPr>
              <a:lnSpc>
                <a:spcPts val="1350"/>
              </a:lnSpc>
              <a:buNone/>
            </a:pPr>
            <a:r>
              <a:rPr lang="en-GB" b="0">
                <a:solidFill>
                  <a:schemeClr val="tx1"/>
                </a:solidFill>
                <a:effectLst/>
                <a:latin typeface="Menlo" panose="020B0609030804020204" pitchFamily="49" charset="0"/>
              </a:rPr>
              <a:t>}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FD6750E2-2596-5445-5331-4159C121C637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5" name="Google Shape;83;p1">
            <a:extLst>
              <a:ext uri="{FF2B5EF4-FFF2-40B4-BE49-F238E27FC236}">
                <a16:creationId xmlns:a16="http://schemas.microsoft.com/office/drawing/2014/main" id="{C1D12BE0-5259-6778-B975-8471D248EC53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</p:spTree>
    <p:extLst>
      <p:ext uri="{BB962C8B-B14F-4D97-AF65-F5344CB8AC3E}">
        <p14:creationId xmlns:p14="http://schemas.microsoft.com/office/powerpoint/2010/main" val="13032458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D05CAB-2890-4544-6566-05570590A1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 smtClean="0">
                <a:solidFill>
                  <a:srgbClr val="888888"/>
                </a:solidFill>
              </a:rPr>
              <a:t>42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283568-2123-A6EA-2812-536DFBD9F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 the Angle Threshold from 210 to 100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236558-00DA-CEAC-DFC6-1FF0159CBD19}"/>
              </a:ext>
            </a:extLst>
          </p:cNvPr>
          <p:cNvSpPr txBox="1"/>
          <p:nvPr/>
        </p:nvSpPr>
        <p:spPr>
          <a:xfrm>
            <a:off x="8342302" y="1061544"/>
            <a:ext cx="431586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[</a:t>
            </a:r>
          </a:p>
          <a:p>
            <a:r>
              <a:rPr lang="en-US"/>
              <a:t>  {</a:t>
            </a:r>
          </a:p>
          <a:p>
            <a:r>
              <a:rPr lang="en-US"/>
              <a:t>    "Vehicle": {</a:t>
            </a:r>
          </a:p>
          <a:p>
            <a:r>
              <a:rPr lang="en-US"/>
              <a:t>      "</a:t>
            </a:r>
            <a:r>
              <a:rPr lang="en-US" err="1"/>
              <a:t>AI.Reasoner.InferenceResults</a:t>
            </a:r>
            <a:r>
              <a:rPr lang="en-US"/>
              <a:t>": {</a:t>
            </a:r>
          </a:p>
          <a:p>
            <a:r>
              <a:rPr lang="en-US"/>
              <a:t>        "</a:t>
            </a:r>
            <a:r>
              <a:rPr lang="en-US" err="1"/>
              <a:t>DrivingStyle</a:t>
            </a:r>
            <a:r>
              <a:rPr lang="en-US"/>
              <a:t>": {</a:t>
            </a:r>
          </a:p>
          <a:p>
            <a:r>
              <a:rPr lang="en-US">
                <a:solidFill>
                  <a:schemeClr val="accent6"/>
                </a:solidFill>
              </a:rPr>
              <a:t>          "</a:t>
            </a:r>
            <a:r>
              <a:rPr lang="en-US" err="1">
                <a:solidFill>
                  <a:schemeClr val="accent6"/>
                </a:solidFill>
              </a:rPr>
              <a:t>AvgAngleChange</a:t>
            </a:r>
            <a:r>
              <a:rPr lang="en-US">
                <a:solidFill>
                  <a:schemeClr val="accent6"/>
                </a:solidFill>
              </a:rPr>
              <a:t>": </a:t>
            </a:r>
            <a:r>
              <a:rPr lang="en-US" b="1">
                <a:solidFill>
                  <a:schemeClr val="accent6"/>
                </a:solidFill>
              </a:rPr>
              <a:t>108</a:t>
            </a:r>
            <a:r>
              <a:rPr lang="en-US">
                <a:solidFill>
                  <a:schemeClr val="accent6"/>
                </a:solidFill>
              </a:rPr>
              <a:t>,</a:t>
            </a:r>
          </a:p>
          <a:p>
            <a:r>
              <a:rPr lang="en-US"/>
              <a:t>          "Duration": 3,</a:t>
            </a:r>
          </a:p>
          <a:p>
            <a:r>
              <a:rPr lang="en-US"/>
              <a:t>          "End": {</a:t>
            </a:r>
          </a:p>
          <a:p>
            <a:r>
              <a:rPr lang="en-US"/>
              <a:t>            "Latitude": 55.566387,</a:t>
            </a:r>
          </a:p>
          <a:p>
            <a:r>
              <a:rPr lang="en-US"/>
              <a:t>            "Longitude": 12.921101,</a:t>
            </a:r>
          </a:p>
          <a:p>
            <a:r>
              <a:rPr lang="en-US"/>
              <a:t>            "Timestamp": "2023-11-08T19:37:13"</a:t>
            </a:r>
          </a:p>
          <a:p>
            <a:r>
              <a:rPr lang="en-US"/>
              <a:t>          },</a:t>
            </a:r>
          </a:p>
          <a:p>
            <a:r>
              <a:rPr lang="en-US"/>
              <a:t>          "Speed": 20,</a:t>
            </a:r>
          </a:p>
          <a:p>
            <a:r>
              <a:rPr lang="en-US"/>
              <a:t>          "Start": {</a:t>
            </a:r>
          </a:p>
          <a:p>
            <a:r>
              <a:rPr lang="en-US"/>
              <a:t>            "Latitude": 55.566388,</a:t>
            </a:r>
          </a:p>
          <a:p>
            <a:r>
              <a:rPr lang="en-US"/>
              <a:t>            "Longitude": 12.92102,</a:t>
            </a:r>
          </a:p>
          <a:p>
            <a:r>
              <a:rPr lang="en-US"/>
              <a:t>            "Timestamp": "2023-11-08T19:37:11"</a:t>
            </a:r>
          </a:p>
          <a:p>
            <a:r>
              <a:rPr lang="en-US"/>
              <a:t>          },</a:t>
            </a:r>
          </a:p>
          <a:p>
            <a:r>
              <a:rPr lang="en-US"/>
              <a:t>          "segment": "segment20231108T19371120231108T193713108"</a:t>
            </a:r>
          </a:p>
          <a:p>
            <a:r>
              <a:rPr lang="en-US"/>
              <a:t>        }</a:t>
            </a:r>
          </a:p>
          <a:p>
            <a:r>
              <a:rPr lang="en-US"/>
              <a:t>      }</a:t>
            </a:r>
          </a:p>
          <a:p>
            <a:r>
              <a:rPr lang="en-US"/>
              <a:t>    }</a:t>
            </a:r>
          </a:p>
          <a:p>
            <a:r>
              <a:rPr lang="en-US"/>
              <a:t>  }</a:t>
            </a:r>
          </a:p>
          <a:p>
            <a:r>
              <a:rPr lang="en-US"/>
              <a:t>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7E6F30-82F5-0329-2F90-C4D4A46F7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01" y="1564711"/>
            <a:ext cx="7772400" cy="372857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EEF4FA0-8BAF-CBBB-5815-538EE6BA35F5}"/>
              </a:ext>
            </a:extLst>
          </p:cNvPr>
          <p:cNvSpPr/>
          <p:nvPr/>
        </p:nvSpPr>
        <p:spPr>
          <a:xfrm>
            <a:off x="349623" y="4805081"/>
            <a:ext cx="8202705" cy="591671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Google Shape;84;p1">
            <a:extLst>
              <a:ext uri="{FF2B5EF4-FFF2-40B4-BE49-F238E27FC236}">
                <a16:creationId xmlns:a16="http://schemas.microsoft.com/office/drawing/2014/main" id="{9A760809-6BD6-B0C8-21DE-7E62FAF5A9F4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5" name="Google Shape;83;p1">
            <a:extLst>
              <a:ext uri="{FF2B5EF4-FFF2-40B4-BE49-F238E27FC236}">
                <a16:creationId xmlns:a16="http://schemas.microsoft.com/office/drawing/2014/main" id="{D5C4B8ED-F86D-38C8-E488-E1CCE4717EF5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</p:spTree>
    <p:extLst>
      <p:ext uri="{BB962C8B-B14F-4D97-AF65-F5344CB8AC3E}">
        <p14:creationId xmlns:p14="http://schemas.microsoft.com/office/powerpoint/2010/main" val="3913724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EE63E-6A31-8874-37F2-BF8DB2738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0" name="Diagramm 319">
            <a:extLst>
              <a:ext uri="{FF2B5EF4-FFF2-40B4-BE49-F238E27FC236}">
                <a16:creationId xmlns:a16="http://schemas.microsoft.com/office/drawing/2014/main" id="{79E27309-4D7B-AB13-348A-DB1227418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9193176"/>
              </p:ext>
            </p:extLst>
          </p:nvPr>
        </p:nvGraphicFramePr>
        <p:xfrm>
          <a:off x="577675" y="1739608"/>
          <a:ext cx="2649207" cy="4785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5" name="Textfeld 404">
            <a:extLst>
              <a:ext uri="{FF2B5EF4-FFF2-40B4-BE49-F238E27FC236}">
                <a16:creationId xmlns:a16="http://schemas.microsoft.com/office/drawing/2014/main" id="{9B8D15F9-B347-C01B-5022-5246BF3F7596}"/>
              </a:ext>
            </a:extLst>
          </p:cNvPr>
          <p:cNvSpPr txBox="1"/>
          <p:nvPr/>
        </p:nvSpPr>
        <p:spPr>
          <a:xfrm rot="16200000">
            <a:off x="2533933" y="5665337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Raw Data</a:t>
            </a:r>
          </a:p>
        </p:txBody>
      </p:sp>
      <p:sp>
        <p:nvSpPr>
          <p:cNvPr id="406" name="Textfeld 405">
            <a:extLst>
              <a:ext uri="{FF2B5EF4-FFF2-40B4-BE49-F238E27FC236}">
                <a16:creationId xmlns:a16="http://schemas.microsoft.com/office/drawing/2014/main" id="{60E44E9C-017D-7EA4-B3D3-A6C812847D07}"/>
              </a:ext>
            </a:extLst>
          </p:cNvPr>
          <p:cNvSpPr txBox="1"/>
          <p:nvPr/>
        </p:nvSpPr>
        <p:spPr>
          <a:xfrm rot="16200000">
            <a:off x="2533932" y="4457992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Information</a:t>
            </a:r>
          </a:p>
        </p:txBody>
      </p:sp>
      <p:sp>
        <p:nvSpPr>
          <p:cNvPr id="407" name="Textfeld 406">
            <a:extLst>
              <a:ext uri="{FF2B5EF4-FFF2-40B4-BE49-F238E27FC236}">
                <a16:creationId xmlns:a16="http://schemas.microsoft.com/office/drawing/2014/main" id="{68AB1F0D-0458-291B-C145-2E92ADABC5D5}"/>
              </a:ext>
            </a:extLst>
          </p:cNvPr>
          <p:cNvSpPr txBox="1"/>
          <p:nvPr/>
        </p:nvSpPr>
        <p:spPr>
          <a:xfrm rot="16200000">
            <a:off x="2539030" y="3392015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Knowledge</a:t>
            </a:r>
          </a:p>
        </p:txBody>
      </p:sp>
      <p:sp>
        <p:nvSpPr>
          <p:cNvPr id="408" name="Textfeld 407">
            <a:extLst>
              <a:ext uri="{FF2B5EF4-FFF2-40B4-BE49-F238E27FC236}">
                <a16:creationId xmlns:a16="http://schemas.microsoft.com/office/drawing/2014/main" id="{35391A98-5396-DED8-8AA5-481528F70B28}"/>
              </a:ext>
            </a:extLst>
          </p:cNvPr>
          <p:cNvSpPr txBox="1"/>
          <p:nvPr/>
        </p:nvSpPr>
        <p:spPr>
          <a:xfrm rot="16200000">
            <a:off x="2539031" y="2184670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Wisdom</a:t>
            </a:r>
          </a:p>
        </p:txBody>
      </p:sp>
      <p:sp>
        <p:nvSpPr>
          <p:cNvPr id="410" name="Textfeld 409">
            <a:extLst>
              <a:ext uri="{FF2B5EF4-FFF2-40B4-BE49-F238E27FC236}">
                <a16:creationId xmlns:a16="http://schemas.microsoft.com/office/drawing/2014/main" id="{6079D319-CEBD-D42B-F7D7-E40898A71177}"/>
              </a:ext>
            </a:extLst>
          </p:cNvPr>
          <p:cNvSpPr txBox="1"/>
          <p:nvPr/>
        </p:nvSpPr>
        <p:spPr>
          <a:xfrm>
            <a:off x="449842" y="877538"/>
            <a:ext cx="118796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Common Data Challenges: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Modeling, Abstraction, Availability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Synchronization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Access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Aggregation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Integrity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Relationships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Analysis</a:t>
            </a:r>
          </a:p>
        </p:txBody>
      </p:sp>
      <p:sp>
        <p:nvSpPr>
          <p:cNvPr id="455" name="Title 4">
            <a:extLst>
              <a:ext uri="{FF2B5EF4-FFF2-40B4-BE49-F238E27FC236}">
                <a16:creationId xmlns:a16="http://schemas.microsoft.com/office/drawing/2014/main" id="{5DC80F4C-D1E5-CF19-EC5C-E00761F78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11236285" cy="6197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2400">
                <a:solidFill>
                  <a:schemeClr val="tx1"/>
                </a:solidFill>
              </a:rPr>
              <a:t>Distribution </a:t>
            </a:r>
            <a:r>
              <a:rPr lang="de-DE" sz="2400" err="1">
                <a:solidFill>
                  <a:schemeClr val="tx1"/>
                </a:solidFill>
              </a:rPr>
              <a:t>of</a:t>
            </a:r>
            <a:r>
              <a:rPr lang="de-DE" sz="2400">
                <a:solidFill>
                  <a:schemeClr val="tx1"/>
                </a:solidFill>
              </a:rPr>
              <a:t> Common Data Challenges </a:t>
            </a:r>
            <a:r>
              <a:rPr lang="de-DE" sz="2400" err="1">
                <a:solidFill>
                  <a:schemeClr val="tx1"/>
                </a:solidFill>
              </a:rPr>
              <a:t>to</a:t>
            </a:r>
            <a:r>
              <a:rPr lang="de-DE" sz="2400">
                <a:solidFill>
                  <a:schemeClr val="tx1"/>
                </a:solidFill>
              </a:rPr>
              <a:t> different Levels </a:t>
            </a:r>
            <a:r>
              <a:rPr lang="de-DE" sz="2400" err="1">
                <a:solidFill>
                  <a:schemeClr val="tx1"/>
                </a:solidFill>
              </a:rPr>
              <a:t>of</a:t>
            </a:r>
            <a:r>
              <a:rPr lang="de-DE" sz="2400">
                <a:solidFill>
                  <a:schemeClr val="tx1"/>
                </a:solidFill>
              </a:rPr>
              <a:t> </a:t>
            </a:r>
            <a:r>
              <a:rPr lang="de-DE" sz="2400" err="1">
                <a:solidFill>
                  <a:schemeClr val="tx1"/>
                </a:solidFill>
              </a:rPr>
              <a:t>the</a:t>
            </a:r>
            <a:r>
              <a:rPr lang="de-DE" sz="2400">
                <a:solidFill>
                  <a:schemeClr val="tx1"/>
                </a:solidFill>
              </a:rPr>
              <a:t> DIKW </a:t>
            </a:r>
            <a:r>
              <a:rPr lang="de-DE" sz="2400" err="1">
                <a:solidFill>
                  <a:schemeClr val="tx1"/>
                </a:solidFill>
              </a:rPr>
              <a:t>Pyramid</a:t>
            </a:r>
            <a:endParaRPr lang="de-DE" sz="2400">
              <a:solidFill>
                <a:schemeClr val="tx1"/>
              </a:solidFill>
            </a:endParaRPr>
          </a:p>
        </p:txBody>
      </p:sp>
      <p:grpSp>
        <p:nvGrpSpPr>
          <p:cNvPr id="456" name="Gruppieren 455">
            <a:extLst>
              <a:ext uri="{FF2B5EF4-FFF2-40B4-BE49-F238E27FC236}">
                <a16:creationId xmlns:a16="http://schemas.microsoft.com/office/drawing/2014/main" id="{48392260-279D-8ED0-5FBC-ADE9217573CE}"/>
              </a:ext>
            </a:extLst>
          </p:cNvPr>
          <p:cNvGrpSpPr/>
          <p:nvPr/>
        </p:nvGrpSpPr>
        <p:grpSpPr>
          <a:xfrm>
            <a:off x="1165669" y="5915816"/>
            <a:ext cx="936486" cy="295776"/>
            <a:chOff x="3928706" y="5244577"/>
            <a:chExt cx="2268936" cy="716611"/>
          </a:xfrm>
        </p:grpSpPr>
        <p:sp>
          <p:nvSpPr>
            <p:cNvPr id="457" name="Oval 456">
              <a:extLst>
                <a:ext uri="{FF2B5EF4-FFF2-40B4-BE49-F238E27FC236}">
                  <a16:creationId xmlns:a16="http://schemas.microsoft.com/office/drawing/2014/main" id="{0151D50D-8A1A-9BC7-86F0-CCD063E27E82}"/>
                </a:ext>
              </a:extLst>
            </p:cNvPr>
            <p:cNvSpPr/>
            <p:nvPr/>
          </p:nvSpPr>
          <p:spPr>
            <a:xfrm>
              <a:off x="3928706" y="5465161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8" name="Oval 457">
              <a:extLst>
                <a:ext uri="{FF2B5EF4-FFF2-40B4-BE49-F238E27FC236}">
                  <a16:creationId xmlns:a16="http://schemas.microsoft.com/office/drawing/2014/main" id="{B57EA076-5D32-BA79-17C8-66A119EAB29E}"/>
                </a:ext>
              </a:extLst>
            </p:cNvPr>
            <p:cNvSpPr/>
            <p:nvPr/>
          </p:nvSpPr>
          <p:spPr>
            <a:xfrm>
              <a:off x="4491403" y="5656262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5CDEE2CC-9AE5-EC29-CA55-3A7679CCD0B9}"/>
                </a:ext>
              </a:extLst>
            </p:cNvPr>
            <p:cNvSpPr/>
            <p:nvPr/>
          </p:nvSpPr>
          <p:spPr>
            <a:xfrm>
              <a:off x="4694687" y="5244577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0" name="Oval 459">
              <a:extLst>
                <a:ext uri="{FF2B5EF4-FFF2-40B4-BE49-F238E27FC236}">
                  <a16:creationId xmlns:a16="http://schemas.microsoft.com/office/drawing/2014/main" id="{4A0B71CC-C909-F76A-241A-A8AE35FDAFA9}"/>
                </a:ext>
              </a:extLst>
            </p:cNvPr>
            <p:cNvSpPr/>
            <p:nvPr/>
          </p:nvSpPr>
          <p:spPr>
            <a:xfrm>
              <a:off x="5091056" y="5640236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1" name="Oval 460">
              <a:extLst>
                <a:ext uri="{FF2B5EF4-FFF2-40B4-BE49-F238E27FC236}">
                  <a16:creationId xmlns:a16="http://schemas.microsoft.com/office/drawing/2014/main" id="{458F097D-FF90-EEFC-24A2-9BDED9F05A6C}"/>
                </a:ext>
              </a:extLst>
            </p:cNvPr>
            <p:cNvSpPr/>
            <p:nvPr/>
          </p:nvSpPr>
          <p:spPr>
            <a:xfrm>
              <a:off x="5528204" y="5290409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2" name="Oval 461">
              <a:extLst>
                <a:ext uri="{FF2B5EF4-FFF2-40B4-BE49-F238E27FC236}">
                  <a16:creationId xmlns:a16="http://schemas.microsoft.com/office/drawing/2014/main" id="{1C6CFA47-B06A-02A5-B66A-81C13B9B18B0}"/>
                </a:ext>
              </a:extLst>
            </p:cNvPr>
            <p:cNvSpPr/>
            <p:nvPr/>
          </p:nvSpPr>
          <p:spPr>
            <a:xfrm>
              <a:off x="5570310" y="5757904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3" name="Oval 462">
              <a:extLst>
                <a:ext uri="{FF2B5EF4-FFF2-40B4-BE49-F238E27FC236}">
                  <a16:creationId xmlns:a16="http://schemas.microsoft.com/office/drawing/2014/main" id="{BFDF254F-18F6-EDDF-63D3-8E9DFDD1CF94}"/>
                </a:ext>
              </a:extLst>
            </p:cNvPr>
            <p:cNvSpPr/>
            <p:nvPr/>
          </p:nvSpPr>
          <p:spPr>
            <a:xfrm>
              <a:off x="5994358" y="5560712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4" name="Oval 463">
              <a:extLst>
                <a:ext uri="{FF2B5EF4-FFF2-40B4-BE49-F238E27FC236}">
                  <a16:creationId xmlns:a16="http://schemas.microsoft.com/office/drawing/2014/main" id="{2EC30BAD-6EC2-86FC-5DB1-5699AB932829}"/>
                </a:ext>
              </a:extLst>
            </p:cNvPr>
            <p:cNvSpPr/>
            <p:nvPr/>
          </p:nvSpPr>
          <p:spPr>
            <a:xfrm>
              <a:off x="5158364" y="5261820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5" name="Oval 464">
              <a:extLst>
                <a:ext uri="{FF2B5EF4-FFF2-40B4-BE49-F238E27FC236}">
                  <a16:creationId xmlns:a16="http://schemas.microsoft.com/office/drawing/2014/main" id="{B672793E-946E-9813-0DD3-CC8F5779EF6A}"/>
                </a:ext>
              </a:extLst>
            </p:cNvPr>
            <p:cNvSpPr/>
            <p:nvPr/>
          </p:nvSpPr>
          <p:spPr>
            <a:xfrm>
              <a:off x="4324847" y="5387646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6" name="Oval 465">
              <a:extLst>
                <a:ext uri="{FF2B5EF4-FFF2-40B4-BE49-F238E27FC236}">
                  <a16:creationId xmlns:a16="http://schemas.microsoft.com/office/drawing/2014/main" id="{BDDEF67C-EB28-BCA3-5864-ACF59CB4755A}"/>
                </a:ext>
              </a:extLst>
            </p:cNvPr>
            <p:cNvSpPr/>
            <p:nvPr/>
          </p:nvSpPr>
          <p:spPr>
            <a:xfrm>
              <a:off x="5946850" y="5301474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7" name="Oval 466">
              <a:extLst>
                <a:ext uri="{FF2B5EF4-FFF2-40B4-BE49-F238E27FC236}">
                  <a16:creationId xmlns:a16="http://schemas.microsoft.com/office/drawing/2014/main" id="{B09533EE-8FD9-9386-BCCA-5F019CA9B27E}"/>
                </a:ext>
              </a:extLst>
            </p:cNvPr>
            <p:cNvSpPr/>
            <p:nvPr/>
          </p:nvSpPr>
          <p:spPr>
            <a:xfrm>
              <a:off x="5382369" y="5524666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8" name="Oval 467">
              <a:extLst>
                <a:ext uri="{FF2B5EF4-FFF2-40B4-BE49-F238E27FC236}">
                  <a16:creationId xmlns:a16="http://schemas.microsoft.com/office/drawing/2014/main" id="{2A348415-AF22-D018-163D-F236E58C9DAD}"/>
                </a:ext>
              </a:extLst>
            </p:cNvPr>
            <p:cNvSpPr/>
            <p:nvPr/>
          </p:nvSpPr>
          <p:spPr>
            <a:xfrm>
              <a:off x="4826934" y="5560712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69" name="Gruppieren 468">
            <a:extLst>
              <a:ext uri="{FF2B5EF4-FFF2-40B4-BE49-F238E27FC236}">
                <a16:creationId xmlns:a16="http://schemas.microsoft.com/office/drawing/2014/main" id="{84D17213-DF5F-6E23-1AC8-D73FB5559D80}"/>
              </a:ext>
            </a:extLst>
          </p:cNvPr>
          <p:cNvGrpSpPr/>
          <p:nvPr/>
        </p:nvGrpSpPr>
        <p:grpSpPr>
          <a:xfrm>
            <a:off x="1438941" y="4496684"/>
            <a:ext cx="1131204" cy="338224"/>
            <a:chOff x="3558587" y="3961928"/>
            <a:chExt cx="2740697" cy="819454"/>
          </a:xfrm>
        </p:grpSpPr>
        <p:sp>
          <p:nvSpPr>
            <p:cNvPr id="470" name="Oval 469">
              <a:extLst>
                <a:ext uri="{FF2B5EF4-FFF2-40B4-BE49-F238E27FC236}">
                  <a16:creationId xmlns:a16="http://schemas.microsoft.com/office/drawing/2014/main" id="{0153F03C-1570-D3DB-34B5-DE7AEE018D81}"/>
                </a:ext>
              </a:extLst>
            </p:cNvPr>
            <p:cNvSpPr/>
            <p:nvPr/>
          </p:nvSpPr>
          <p:spPr>
            <a:xfrm>
              <a:off x="6096000" y="4518342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1" name="Oval 470">
              <a:extLst>
                <a:ext uri="{FF2B5EF4-FFF2-40B4-BE49-F238E27FC236}">
                  <a16:creationId xmlns:a16="http://schemas.microsoft.com/office/drawing/2014/main" id="{B3E2BF31-F33D-290E-AFB0-B441A2870740}"/>
                </a:ext>
              </a:extLst>
            </p:cNvPr>
            <p:cNvSpPr/>
            <p:nvPr/>
          </p:nvSpPr>
          <p:spPr>
            <a:xfrm>
              <a:off x="5658228" y="4011795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2" name="Oval 471">
              <a:extLst>
                <a:ext uri="{FF2B5EF4-FFF2-40B4-BE49-F238E27FC236}">
                  <a16:creationId xmlns:a16="http://schemas.microsoft.com/office/drawing/2014/main" id="{37AF330F-B037-01A7-E568-290342D3873B}"/>
                </a:ext>
              </a:extLst>
            </p:cNvPr>
            <p:cNvSpPr/>
            <p:nvPr/>
          </p:nvSpPr>
          <p:spPr>
            <a:xfrm>
              <a:off x="5876713" y="4267098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73" name="Gerade Verbindung 472">
              <a:extLst>
                <a:ext uri="{FF2B5EF4-FFF2-40B4-BE49-F238E27FC236}">
                  <a16:creationId xmlns:a16="http://schemas.microsoft.com/office/drawing/2014/main" id="{91410E90-A14E-520F-E592-AD4EF1DA716D}"/>
                </a:ext>
              </a:extLst>
            </p:cNvPr>
            <p:cNvCxnSpPr>
              <a:cxnSpLocks/>
              <a:stCxn id="471" idx="5"/>
              <a:endCxn id="472" idx="1"/>
            </p:cNvCxnSpPr>
            <p:nvPr/>
          </p:nvCxnSpPr>
          <p:spPr>
            <a:xfrm>
              <a:off x="5831742" y="4185309"/>
              <a:ext cx="74741" cy="111559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Gerade Verbindung 473">
              <a:extLst>
                <a:ext uri="{FF2B5EF4-FFF2-40B4-BE49-F238E27FC236}">
                  <a16:creationId xmlns:a16="http://schemas.microsoft.com/office/drawing/2014/main" id="{A5E5ACB4-998C-0DED-8B9B-B5917E46CEF3}"/>
                </a:ext>
              </a:extLst>
            </p:cNvPr>
            <p:cNvCxnSpPr>
              <a:cxnSpLocks/>
              <a:stCxn id="472" idx="5"/>
              <a:endCxn id="470" idx="1"/>
            </p:cNvCxnSpPr>
            <p:nvPr/>
          </p:nvCxnSpPr>
          <p:spPr>
            <a:xfrm>
              <a:off x="6050227" y="4440612"/>
              <a:ext cx="75543" cy="10750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5" name="Oval 474">
              <a:extLst>
                <a:ext uri="{FF2B5EF4-FFF2-40B4-BE49-F238E27FC236}">
                  <a16:creationId xmlns:a16="http://schemas.microsoft.com/office/drawing/2014/main" id="{30F46A99-3906-1599-DC09-2810B0715854}"/>
                </a:ext>
              </a:extLst>
            </p:cNvPr>
            <p:cNvSpPr/>
            <p:nvPr/>
          </p:nvSpPr>
          <p:spPr>
            <a:xfrm>
              <a:off x="4863235" y="3991698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6" name="Oval 475">
              <a:extLst>
                <a:ext uri="{FF2B5EF4-FFF2-40B4-BE49-F238E27FC236}">
                  <a16:creationId xmlns:a16="http://schemas.microsoft.com/office/drawing/2014/main" id="{6940C1DB-398C-964C-9C9D-DB2773B3D76B}"/>
                </a:ext>
              </a:extLst>
            </p:cNvPr>
            <p:cNvSpPr/>
            <p:nvPr/>
          </p:nvSpPr>
          <p:spPr>
            <a:xfrm>
              <a:off x="5050139" y="4288811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7" name="Oval 476">
              <a:extLst>
                <a:ext uri="{FF2B5EF4-FFF2-40B4-BE49-F238E27FC236}">
                  <a16:creationId xmlns:a16="http://schemas.microsoft.com/office/drawing/2014/main" id="{285E3356-EE0C-335C-2F73-2BBFD9FEA0A2}"/>
                </a:ext>
              </a:extLst>
            </p:cNvPr>
            <p:cNvSpPr/>
            <p:nvPr/>
          </p:nvSpPr>
          <p:spPr>
            <a:xfrm>
              <a:off x="5275696" y="4578098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8" name="Oval 477">
              <a:extLst>
                <a:ext uri="{FF2B5EF4-FFF2-40B4-BE49-F238E27FC236}">
                  <a16:creationId xmlns:a16="http://schemas.microsoft.com/office/drawing/2014/main" id="{14EE9F2D-8EBA-E7DD-8CED-7EA346C32568}"/>
                </a:ext>
              </a:extLst>
            </p:cNvPr>
            <p:cNvSpPr/>
            <p:nvPr/>
          </p:nvSpPr>
          <p:spPr>
            <a:xfrm>
              <a:off x="4875891" y="4578098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79" name="Gerade Verbindung 478">
              <a:extLst>
                <a:ext uri="{FF2B5EF4-FFF2-40B4-BE49-F238E27FC236}">
                  <a16:creationId xmlns:a16="http://schemas.microsoft.com/office/drawing/2014/main" id="{1EFBEA38-E264-890E-3C37-95FD0B705D6B}"/>
                </a:ext>
              </a:extLst>
            </p:cNvPr>
            <p:cNvCxnSpPr>
              <a:cxnSpLocks/>
              <a:stCxn id="475" idx="5"/>
              <a:endCxn id="476" idx="0"/>
            </p:cNvCxnSpPr>
            <p:nvPr/>
          </p:nvCxnSpPr>
          <p:spPr>
            <a:xfrm>
              <a:off x="5036749" y="4165212"/>
              <a:ext cx="115032" cy="123599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Gerade Verbindung 479">
              <a:extLst>
                <a:ext uri="{FF2B5EF4-FFF2-40B4-BE49-F238E27FC236}">
                  <a16:creationId xmlns:a16="http://schemas.microsoft.com/office/drawing/2014/main" id="{9A4D46B9-1810-7358-3AB4-5FA5516A3EAD}"/>
                </a:ext>
              </a:extLst>
            </p:cNvPr>
            <p:cNvCxnSpPr>
              <a:cxnSpLocks/>
              <a:stCxn id="476" idx="3"/>
              <a:endCxn id="478" idx="0"/>
            </p:cNvCxnSpPr>
            <p:nvPr/>
          </p:nvCxnSpPr>
          <p:spPr>
            <a:xfrm flipH="1">
              <a:off x="4977533" y="4462325"/>
              <a:ext cx="102376" cy="11577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Gerade Verbindung 480">
              <a:extLst>
                <a:ext uri="{FF2B5EF4-FFF2-40B4-BE49-F238E27FC236}">
                  <a16:creationId xmlns:a16="http://schemas.microsoft.com/office/drawing/2014/main" id="{D1F83E3D-4099-0C0A-CFBC-02BA2C34CA7E}"/>
                </a:ext>
              </a:extLst>
            </p:cNvPr>
            <p:cNvCxnSpPr>
              <a:cxnSpLocks/>
              <a:stCxn id="476" idx="5"/>
              <a:endCxn id="477" idx="1"/>
            </p:cNvCxnSpPr>
            <p:nvPr/>
          </p:nvCxnSpPr>
          <p:spPr>
            <a:xfrm>
              <a:off x="5223653" y="4462325"/>
              <a:ext cx="81813" cy="14554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C584AA78-C195-900C-DDFE-12EBD7269088}"/>
                </a:ext>
              </a:extLst>
            </p:cNvPr>
            <p:cNvSpPr/>
            <p:nvPr/>
          </p:nvSpPr>
          <p:spPr>
            <a:xfrm>
              <a:off x="3968190" y="3961928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3" name="Oval 482">
              <a:extLst>
                <a:ext uri="{FF2B5EF4-FFF2-40B4-BE49-F238E27FC236}">
                  <a16:creationId xmlns:a16="http://schemas.microsoft.com/office/drawing/2014/main" id="{01B92647-117E-7EFF-0CA3-4089173C7000}"/>
                </a:ext>
              </a:extLst>
            </p:cNvPr>
            <p:cNvSpPr/>
            <p:nvPr/>
          </p:nvSpPr>
          <p:spPr>
            <a:xfrm>
              <a:off x="3732835" y="4286643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4" name="Oval 483">
              <a:extLst>
                <a:ext uri="{FF2B5EF4-FFF2-40B4-BE49-F238E27FC236}">
                  <a16:creationId xmlns:a16="http://schemas.microsoft.com/office/drawing/2014/main" id="{2E597FA2-B527-9C33-7A11-E5771889A20B}"/>
                </a:ext>
              </a:extLst>
            </p:cNvPr>
            <p:cNvSpPr/>
            <p:nvPr/>
          </p:nvSpPr>
          <p:spPr>
            <a:xfrm>
              <a:off x="4171474" y="4277542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5" name="Oval 484">
              <a:extLst>
                <a:ext uri="{FF2B5EF4-FFF2-40B4-BE49-F238E27FC236}">
                  <a16:creationId xmlns:a16="http://schemas.microsoft.com/office/drawing/2014/main" id="{BDFEAC12-72D7-6DFD-FF5C-739C48DA4F75}"/>
                </a:ext>
              </a:extLst>
            </p:cNvPr>
            <p:cNvSpPr/>
            <p:nvPr/>
          </p:nvSpPr>
          <p:spPr>
            <a:xfrm>
              <a:off x="3958392" y="4575930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6" name="Oval 485">
              <a:extLst>
                <a:ext uri="{FF2B5EF4-FFF2-40B4-BE49-F238E27FC236}">
                  <a16:creationId xmlns:a16="http://schemas.microsoft.com/office/drawing/2014/main" id="{71D8F6A3-8ECD-74C3-C162-6777F867EAEA}"/>
                </a:ext>
              </a:extLst>
            </p:cNvPr>
            <p:cNvSpPr/>
            <p:nvPr/>
          </p:nvSpPr>
          <p:spPr>
            <a:xfrm>
              <a:off x="3558587" y="4575930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87" name="Gerade Verbindung 486">
              <a:extLst>
                <a:ext uri="{FF2B5EF4-FFF2-40B4-BE49-F238E27FC236}">
                  <a16:creationId xmlns:a16="http://schemas.microsoft.com/office/drawing/2014/main" id="{AD24E6CE-E18A-7E3E-C7E3-631DAE91B765}"/>
                </a:ext>
              </a:extLst>
            </p:cNvPr>
            <p:cNvCxnSpPr>
              <a:cxnSpLocks/>
              <a:stCxn id="482" idx="3"/>
              <a:endCxn id="483" idx="7"/>
            </p:cNvCxnSpPr>
            <p:nvPr/>
          </p:nvCxnSpPr>
          <p:spPr>
            <a:xfrm flipH="1">
              <a:off x="3906349" y="4135442"/>
              <a:ext cx="91611" cy="18097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Gerade Verbindung 487">
              <a:extLst>
                <a:ext uri="{FF2B5EF4-FFF2-40B4-BE49-F238E27FC236}">
                  <a16:creationId xmlns:a16="http://schemas.microsoft.com/office/drawing/2014/main" id="{A7FAF782-E2BD-FC5E-B28A-D7A88006E1F2}"/>
                </a:ext>
              </a:extLst>
            </p:cNvPr>
            <p:cNvCxnSpPr>
              <a:cxnSpLocks/>
              <a:stCxn id="483" idx="3"/>
              <a:endCxn id="486" idx="0"/>
            </p:cNvCxnSpPr>
            <p:nvPr/>
          </p:nvCxnSpPr>
          <p:spPr>
            <a:xfrm flipH="1">
              <a:off x="3660229" y="4460157"/>
              <a:ext cx="102376" cy="11577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Gerade Verbindung 488">
              <a:extLst>
                <a:ext uri="{FF2B5EF4-FFF2-40B4-BE49-F238E27FC236}">
                  <a16:creationId xmlns:a16="http://schemas.microsoft.com/office/drawing/2014/main" id="{BCB870E6-3341-90A7-A1B2-CAFDEB8BD6AB}"/>
                </a:ext>
              </a:extLst>
            </p:cNvPr>
            <p:cNvCxnSpPr>
              <a:cxnSpLocks/>
              <a:stCxn id="482" idx="5"/>
              <a:endCxn id="484" idx="0"/>
            </p:cNvCxnSpPr>
            <p:nvPr/>
          </p:nvCxnSpPr>
          <p:spPr>
            <a:xfrm>
              <a:off x="4141704" y="4135442"/>
              <a:ext cx="131412" cy="14210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Gerade Verbindung 489">
              <a:extLst>
                <a:ext uri="{FF2B5EF4-FFF2-40B4-BE49-F238E27FC236}">
                  <a16:creationId xmlns:a16="http://schemas.microsoft.com/office/drawing/2014/main" id="{432CDD8A-323A-0119-78C6-3B76AB22CE6E}"/>
                </a:ext>
              </a:extLst>
            </p:cNvPr>
            <p:cNvCxnSpPr>
              <a:cxnSpLocks/>
              <a:stCxn id="483" idx="5"/>
              <a:endCxn id="485" idx="1"/>
            </p:cNvCxnSpPr>
            <p:nvPr/>
          </p:nvCxnSpPr>
          <p:spPr>
            <a:xfrm>
              <a:off x="3906349" y="4460157"/>
              <a:ext cx="81813" cy="14554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1" name="Gruppieren 490">
            <a:extLst>
              <a:ext uri="{FF2B5EF4-FFF2-40B4-BE49-F238E27FC236}">
                <a16:creationId xmlns:a16="http://schemas.microsoft.com/office/drawing/2014/main" id="{9D80E6C0-102E-8A22-1FA8-F09659E0636D}"/>
              </a:ext>
            </a:extLst>
          </p:cNvPr>
          <p:cNvGrpSpPr/>
          <p:nvPr/>
        </p:nvGrpSpPr>
        <p:grpSpPr>
          <a:xfrm>
            <a:off x="1487590" y="3601206"/>
            <a:ext cx="791754" cy="342717"/>
            <a:chOff x="3590658" y="2734929"/>
            <a:chExt cx="1918273" cy="830339"/>
          </a:xfrm>
        </p:grpSpPr>
        <p:sp>
          <p:nvSpPr>
            <p:cNvPr id="492" name="Oval 491">
              <a:extLst>
                <a:ext uri="{FF2B5EF4-FFF2-40B4-BE49-F238E27FC236}">
                  <a16:creationId xmlns:a16="http://schemas.microsoft.com/office/drawing/2014/main" id="{D7565BEC-861B-CA11-470C-EBD7DA6F9812}"/>
                </a:ext>
              </a:extLst>
            </p:cNvPr>
            <p:cNvSpPr/>
            <p:nvPr/>
          </p:nvSpPr>
          <p:spPr>
            <a:xfrm>
              <a:off x="4000261" y="2747982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3" name="Oval 492">
              <a:extLst>
                <a:ext uri="{FF2B5EF4-FFF2-40B4-BE49-F238E27FC236}">
                  <a16:creationId xmlns:a16="http://schemas.microsoft.com/office/drawing/2014/main" id="{3D50D195-593A-AB67-A4E4-A397530C0581}"/>
                </a:ext>
              </a:extLst>
            </p:cNvPr>
            <p:cNvSpPr/>
            <p:nvPr/>
          </p:nvSpPr>
          <p:spPr>
            <a:xfrm>
              <a:off x="3764906" y="3072697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4" name="Oval 493">
              <a:extLst>
                <a:ext uri="{FF2B5EF4-FFF2-40B4-BE49-F238E27FC236}">
                  <a16:creationId xmlns:a16="http://schemas.microsoft.com/office/drawing/2014/main" id="{FC5170F7-1E3B-5AAC-D800-224E72E87A6D}"/>
                </a:ext>
              </a:extLst>
            </p:cNvPr>
            <p:cNvSpPr/>
            <p:nvPr/>
          </p:nvSpPr>
          <p:spPr>
            <a:xfrm>
              <a:off x="4203545" y="3063596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5" name="Oval 494">
              <a:extLst>
                <a:ext uri="{FF2B5EF4-FFF2-40B4-BE49-F238E27FC236}">
                  <a16:creationId xmlns:a16="http://schemas.microsoft.com/office/drawing/2014/main" id="{B028320C-F028-D644-FB0B-247A46118185}"/>
                </a:ext>
              </a:extLst>
            </p:cNvPr>
            <p:cNvSpPr/>
            <p:nvPr/>
          </p:nvSpPr>
          <p:spPr>
            <a:xfrm>
              <a:off x="5305647" y="3241476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6" name="Oval 495">
              <a:extLst>
                <a:ext uri="{FF2B5EF4-FFF2-40B4-BE49-F238E27FC236}">
                  <a16:creationId xmlns:a16="http://schemas.microsoft.com/office/drawing/2014/main" id="{56495D49-864B-49CE-9838-AC7B078C8929}"/>
                </a:ext>
              </a:extLst>
            </p:cNvPr>
            <p:cNvSpPr/>
            <p:nvPr/>
          </p:nvSpPr>
          <p:spPr>
            <a:xfrm>
              <a:off x="3990463" y="3361984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7" name="Oval 496">
              <a:extLst>
                <a:ext uri="{FF2B5EF4-FFF2-40B4-BE49-F238E27FC236}">
                  <a16:creationId xmlns:a16="http://schemas.microsoft.com/office/drawing/2014/main" id="{9C4493AC-0BB9-7CFC-F210-EE1D39EFEE95}"/>
                </a:ext>
              </a:extLst>
            </p:cNvPr>
            <p:cNvSpPr/>
            <p:nvPr/>
          </p:nvSpPr>
          <p:spPr>
            <a:xfrm>
              <a:off x="3590658" y="3361984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8" name="Oval 497">
              <a:extLst>
                <a:ext uri="{FF2B5EF4-FFF2-40B4-BE49-F238E27FC236}">
                  <a16:creationId xmlns:a16="http://schemas.microsoft.com/office/drawing/2014/main" id="{4877A928-A566-AE49-271C-3728E694118E}"/>
                </a:ext>
              </a:extLst>
            </p:cNvPr>
            <p:cNvSpPr/>
            <p:nvPr/>
          </p:nvSpPr>
          <p:spPr>
            <a:xfrm>
              <a:off x="4867875" y="2734929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9" name="Oval 498">
              <a:extLst>
                <a:ext uri="{FF2B5EF4-FFF2-40B4-BE49-F238E27FC236}">
                  <a16:creationId xmlns:a16="http://schemas.microsoft.com/office/drawing/2014/main" id="{296256FD-1F6A-7441-73FC-D5D275673955}"/>
                </a:ext>
              </a:extLst>
            </p:cNvPr>
            <p:cNvSpPr/>
            <p:nvPr/>
          </p:nvSpPr>
          <p:spPr>
            <a:xfrm>
              <a:off x="5086360" y="2990232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00" name="Gerade Verbindung 499">
              <a:extLst>
                <a:ext uri="{FF2B5EF4-FFF2-40B4-BE49-F238E27FC236}">
                  <a16:creationId xmlns:a16="http://schemas.microsoft.com/office/drawing/2014/main" id="{092D717D-3A9A-156B-3A50-DBA78C32BD00}"/>
                </a:ext>
              </a:extLst>
            </p:cNvPr>
            <p:cNvCxnSpPr>
              <a:cxnSpLocks/>
              <a:stCxn id="492" idx="3"/>
              <a:endCxn id="493" idx="7"/>
            </p:cNvCxnSpPr>
            <p:nvPr/>
          </p:nvCxnSpPr>
          <p:spPr>
            <a:xfrm flipH="1">
              <a:off x="3938420" y="2921496"/>
              <a:ext cx="91611" cy="18097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Gerade Verbindung 500">
              <a:extLst>
                <a:ext uri="{FF2B5EF4-FFF2-40B4-BE49-F238E27FC236}">
                  <a16:creationId xmlns:a16="http://schemas.microsoft.com/office/drawing/2014/main" id="{998A25E7-7A5C-63C9-8CD6-54F82F3CED88}"/>
                </a:ext>
              </a:extLst>
            </p:cNvPr>
            <p:cNvCxnSpPr>
              <a:cxnSpLocks/>
              <a:stCxn id="493" idx="3"/>
              <a:endCxn id="497" idx="0"/>
            </p:cNvCxnSpPr>
            <p:nvPr/>
          </p:nvCxnSpPr>
          <p:spPr>
            <a:xfrm flipH="1">
              <a:off x="3692300" y="3246211"/>
              <a:ext cx="102376" cy="11577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Gerade Verbindung 501">
              <a:extLst>
                <a:ext uri="{FF2B5EF4-FFF2-40B4-BE49-F238E27FC236}">
                  <a16:creationId xmlns:a16="http://schemas.microsoft.com/office/drawing/2014/main" id="{50B07AF0-3202-5E34-AADD-9ECDD69B048B}"/>
                </a:ext>
              </a:extLst>
            </p:cNvPr>
            <p:cNvCxnSpPr>
              <a:cxnSpLocks/>
              <a:stCxn id="492" idx="5"/>
              <a:endCxn id="494" idx="0"/>
            </p:cNvCxnSpPr>
            <p:nvPr/>
          </p:nvCxnSpPr>
          <p:spPr>
            <a:xfrm>
              <a:off x="4173775" y="2921496"/>
              <a:ext cx="131412" cy="14210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Gerade Verbindung 502">
              <a:extLst>
                <a:ext uri="{FF2B5EF4-FFF2-40B4-BE49-F238E27FC236}">
                  <a16:creationId xmlns:a16="http://schemas.microsoft.com/office/drawing/2014/main" id="{C84E8FD7-5F00-F80E-20E0-99CF6AE67FEE}"/>
                </a:ext>
              </a:extLst>
            </p:cNvPr>
            <p:cNvCxnSpPr>
              <a:cxnSpLocks/>
              <a:stCxn id="493" idx="5"/>
              <a:endCxn id="496" idx="1"/>
            </p:cNvCxnSpPr>
            <p:nvPr/>
          </p:nvCxnSpPr>
          <p:spPr>
            <a:xfrm>
              <a:off x="3938420" y="3246211"/>
              <a:ext cx="81813" cy="14554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4" name="Oval 503">
              <a:extLst>
                <a:ext uri="{FF2B5EF4-FFF2-40B4-BE49-F238E27FC236}">
                  <a16:creationId xmlns:a16="http://schemas.microsoft.com/office/drawing/2014/main" id="{B998B5D8-A1FD-252D-10A1-1468913394C4}"/>
                </a:ext>
              </a:extLst>
            </p:cNvPr>
            <p:cNvSpPr/>
            <p:nvPr/>
          </p:nvSpPr>
          <p:spPr>
            <a:xfrm>
              <a:off x="4452280" y="2762677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5" name="Oval 504">
              <a:extLst>
                <a:ext uri="{FF2B5EF4-FFF2-40B4-BE49-F238E27FC236}">
                  <a16:creationId xmlns:a16="http://schemas.microsoft.com/office/drawing/2014/main" id="{04CD893C-6044-1FE0-700F-A7BA86AB89B6}"/>
                </a:ext>
              </a:extLst>
            </p:cNvPr>
            <p:cNvSpPr/>
            <p:nvPr/>
          </p:nvSpPr>
          <p:spPr>
            <a:xfrm>
              <a:off x="4639184" y="3059790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6" name="Oval 505">
              <a:extLst>
                <a:ext uri="{FF2B5EF4-FFF2-40B4-BE49-F238E27FC236}">
                  <a16:creationId xmlns:a16="http://schemas.microsoft.com/office/drawing/2014/main" id="{26B3FC6B-DE63-5361-4643-82EAF19CB5F8}"/>
                </a:ext>
              </a:extLst>
            </p:cNvPr>
            <p:cNvSpPr/>
            <p:nvPr/>
          </p:nvSpPr>
          <p:spPr>
            <a:xfrm>
              <a:off x="4864741" y="3349077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7" name="Oval 506">
              <a:extLst>
                <a:ext uri="{FF2B5EF4-FFF2-40B4-BE49-F238E27FC236}">
                  <a16:creationId xmlns:a16="http://schemas.microsoft.com/office/drawing/2014/main" id="{613E0C9C-9093-2026-C62D-3188148941EB}"/>
                </a:ext>
              </a:extLst>
            </p:cNvPr>
            <p:cNvSpPr/>
            <p:nvPr/>
          </p:nvSpPr>
          <p:spPr>
            <a:xfrm>
              <a:off x="4464936" y="3349077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08" name="Gerade Verbindung 507">
              <a:extLst>
                <a:ext uri="{FF2B5EF4-FFF2-40B4-BE49-F238E27FC236}">
                  <a16:creationId xmlns:a16="http://schemas.microsoft.com/office/drawing/2014/main" id="{ECF70286-2520-3DF9-F46C-49901F9B5BE3}"/>
                </a:ext>
              </a:extLst>
            </p:cNvPr>
            <p:cNvCxnSpPr>
              <a:cxnSpLocks/>
              <a:stCxn id="504" idx="5"/>
              <a:endCxn id="505" idx="0"/>
            </p:cNvCxnSpPr>
            <p:nvPr/>
          </p:nvCxnSpPr>
          <p:spPr>
            <a:xfrm>
              <a:off x="4625794" y="2936191"/>
              <a:ext cx="115032" cy="123599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Gerade Verbindung 508">
              <a:extLst>
                <a:ext uri="{FF2B5EF4-FFF2-40B4-BE49-F238E27FC236}">
                  <a16:creationId xmlns:a16="http://schemas.microsoft.com/office/drawing/2014/main" id="{C4EDC4D1-CB58-4708-F87C-DDB5BF9736A8}"/>
                </a:ext>
              </a:extLst>
            </p:cNvPr>
            <p:cNvCxnSpPr>
              <a:cxnSpLocks/>
              <a:stCxn id="505" idx="3"/>
              <a:endCxn id="507" idx="0"/>
            </p:cNvCxnSpPr>
            <p:nvPr/>
          </p:nvCxnSpPr>
          <p:spPr>
            <a:xfrm flipH="1">
              <a:off x="4566578" y="3233304"/>
              <a:ext cx="102376" cy="11577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Gerade Verbindung 509">
              <a:extLst>
                <a:ext uri="{FF2B5EF4-FFF2-40B4-BE49-F238E27FC236}">
                  <a16:creationId xmlns:a16="http://schemas.microsoft.com/office/drawing/2014/main" id="{B68B4BC8-5CA8-7C98-D2CE-A25B0ADE6549}"/>
                </a:ext>
              </a:extLst>
            </p:cNvPr>
            <p:cNvCxnSpPr>
              <a:cxnSpLocks/>
              <a:stCxn id="505" idx="5"/>
              <a:endCxn id="506" idx="1"/>
            </p:cNvCxnSpPr>
            <p:nvPr/>
          </p:nvCxnSpPr>
          <p:spPr>
            <a:xfrm>
              <a:off x="4812698" y="3233304"/>
              <a:ext cx="81813" cy="14554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Gerade Verbindung 510">
              <a:extLst>
                <a:ext uri="{FF2B5EF4-FFF2-40B4-BE49-F238E27FC236}">
                  <a16:creationId xmlns:a16="http://schemas.microsoft.com/office/drawing/2014/main" id="{C92D1D1E-1BAC-00A4-F10B-2B00217B7423}"/>
                </a:ext>
              </a:extLst>
            </p:cNvPr>
            <p:cNvCxnSpPr>
              <a:cxnSpLocks/>
              <a:stCxn id="498" idx="5"/>
              <a:endCxn id="499" idx="1"/>
            </p:cNvCxnSpPr>
            <p:nvPr/>
          </p:nvCxnSpPr>
          <p:spPr>
            <a:xfrm>
              <a:off x="5041389" y="2908443"/>
              <a:ext cx="74741" cy="111559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Gerade Verbindung 511">
              <a:extLst>
                <a:ext uri="{FF2B5EF4-FFF2-40B4-BE49-F238E27FC236}">
                  <a16:creationId xmlns:a16="http://schemas.microsoft.com/office/drawing/2014/main" id="{9FB2778F-ADFF-76A6-22E8-DCE754925B8C}"/>
                </a:ext>
              </a:extLst>
            </p:cNvPr>
            <p:cNvCxnSpPr>
              <a:cxnSpLocks/>
              <a:stCxn id="499" idx="5"/>
              <a:endCxn id="495" idx="1"/>
            </p:cNvCxnSpPr>
            <p:nvPr/>
          </p:nvCxnSpPr>
          <p:spPr>
            <a:xfrm>
              <a:off x="5259874" y="3163746"/>
              <a:ext cx="75543" cy="10750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Gerade Verbindung 512">
              <a:extLst>
                <a:ext uri="{FF2B5EF4-FFF2-40B4-BE49-F238E27FC236}">
                  <a16:creationId xmlns:a16="http://schemas.microsoft.com/office/drawing/2014/main" id="{F99293C7-3686-C58F-5418-D790CDE06B42}"/>
                </a:ext>
              </a:extLst>
            </p:cNvPr>
            <p:cNvCxnSpPr>
              <a:cxnSpLocks/>
              <a:stCxn id="492" idx="6"/>
              <a:endCxn id="504" idx="2"/>
            </p:cNvCxnSpPr>
            <p:nvPr/>
          </p:nvCxnSpPr>
          <p:spPr>
            <a:xfrm>
              <a:off x="4203545" y="2849624"/>
              <a:ext cx="248735" cy="14695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Gerade Verbindung 513">
              <a:extLst>
                <a:ext uri="{FF2B5EF4-FFF2-40B4-BE49-F238E27FC236}">
                  <a16:creationId xmlns:a16="http://schemas.microsoft.com/office/drawing/2014/main" id="{17355C5E-C791-8561-8C78-D7E9E67455C1}"/>
                </a:ext>
              </a:extLst>
            </p:cNvPr>
            <p:cNvCxnSpPr>
              <a:cxnSpLocks/>
              <a:stCxn id="494" idx="6"/>
              <a:endCxn id="505" idx="2"/>
            </p:cNvCxnSpPr>
            <p:nvPr/>
          </p:nvCxnSpPr>
          <p:spPr>
            <a:xfrm flipV="1">
              <a:off x="4406829" y="3161432"/>
              <a:ext cx="232355" cy="3806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Gerade Verbindung 514">
              <a:extLst>
                <a:ext uri="{FF2B5EF4-FFF2-40B4-BE49-F238E27FC236}">
                  <a16:creationId xmlns:a16="http://schemas.microsoft.com/office/drawing/2014/main" id="{E6D2DF61-51A6-F395-113C-01C8DF398CE3}"/>
                </a:ext>
              </a:extLst>
            </p:cNvPr>
            <p:cNvCxnSpPr>
              <a:cxnSpLocks/>
              <a:stCxn id="493" idx="6"/>
              <a:endCxn id="507" idx="2"/>
            </p:cNvCxnSpPr>
            <p:nvPr/>
          </p:nvCxnSpPr>
          <p:spPr>
            <a:xfrm>
              <a:off x="3968190" y="3174339"/>
              <a:ext cx="496746" cy="27638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Gerade Verbindung 515">
              <a:extLst>
                <a:ext uri="{FF2B5EF4-FFF2-40B4-BE49-F238E27FC236}">
                  <a16:creationId xmlns:a16="http://schemas.microsoft.com/office/drawing/2014/main" id="{A159C737-3D64-44EE-B6B7-41B5451554DA}"/>
                </a:ext>
              </a:extLst>
            </p:cNvPr>
            <p:cNvCxnSpPr>
              <a:cxnSpLocks/>
              <a:stCxn id="496" idx="6"/>
              <a:endCxn id="507" idx="2"/>
            </p:cNvCxnSpPr>
            <p:nvPr/>
          </p:nvCxnSpPr>
          <p:spPr>
            <a:xfrm flipV="1">
              <a:off x="4193747" y="3450719"/>
              <a:ext cx="271189" cy="12907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Gerade Verbindung 516">
              <a:extLst>
                <a:ext uri="{FF2B5EF4-FFF2-40B4-BE49-F238E27FC236}">
                  <a16:creationId xmlns:a16="http://schemas.microsoft.com/office/drawing/2014/main" id="{B012C635-9F04-1B63-F288-5218F0C57DD0}"/>
                </a:ext>
              </a:extLst>
            </p:cNvPr>
            <p:cNvCxnSpPr>
              <a:cxnSpLocks/>
              <a:stCxn id="506" idx="6"/>
              <a:endCxn id="495" idx="2"/>
            </p:cNvCxnSpPr>
            <p:nvPr/>
          </p:nvCxnSpPr>
          <p:spPr>
            <a:xfrm flipV="1">
              <a:off x="5068025" y="3343118"/>
              <a:ext cx="237622" cy="10760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Gerade Verbindung 517">
              <a:extLst>
                <a:ext uri="{FF2B5EF4-FFF2-40B4-BE49-F238E27FC236}">
                  <a16:creationId xmlns:a16="http://schemas.microsoft.com/office/drawing/2014/main" id="{35EEA5D3-1E3A-781B-91AF-DB854471D3D1}"/>
                </a:ext>
              </a:extLst>
            </p:cNvPr>
            <p:cNvCxnSpPr>
              <a:cxnSpLocks/>
              <a:stCxn id="506" idx="7"/>
              <a:endCxn id="499" idx="4"/>
            </p:cNvCxnSpPr>
            <p:nvPr/>
          </p:nvCxnSpPr>
          <p:spPr>
            <a:xfrm flipV="1">
              <a:off x="5038255" y="3193516"/>
              <a:ext cx="149747" cy="18533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Gerade Verbindung 518">
              <a:extLst>
                <a:ext uri="{FF2B5EF4-FFF2-40B4-BE49-F238E27FC236}">
                  <a16:creationId xmlns:a16="http://schemas.microsoft.com/office/drawing/2014/main" id="{6D44601E-5E93-50A5-8B23-FEC8978E37C8}"/>
                </a:ext>
              </a:extLst>
            </p:cNvPr>
            <p:cNvCxnSpPr>
              <a:cxnSpLocks/>
              <a:stCxn id="505" idx="6"/>
              <a:endCxn id="499" idx="2"/>
            </p:cNvCxnSpPr>
            <p:nvPr/>
          </p:nvCxnSpPr>
          <p:spPr>
            <a:xfrm flipV="1">
              <a:off x="4842468" y="3091874"/>
              <a:ext cx="243892" cy="69558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Gerade Verbindung 519">
              <a:extLst>
                <a:ext uri="{FF2B5EF4-FFF2-40B4-BE49-F238E27FC236}">
                  <a16:creationId xmlns:a16="http://schemas.microsoft.com/office/drawing/2014/main" id="{161391B4-B013-47FE-25E7-7356AC76CF26}"/>
                </a:ext>
              </a:extLst>
            </p:cNvPr>
            <p:cNvCxnSpPr>
              <a:cxnSpLocks/>
              <a:stCxn id="504" idx="6"/>
              <a:endCxn id="498" idx="2"/>
            </p:cNvCxnSpPr>
            <p:nvPr/>
          </p:nvCxnSpPr>
          <p:spPr>
            <a:xfrm flipV="1">
              <a:off x="4655564" y="2836571"/>
              <a:ext cx="212311" cy="27748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Gerade Verbindung 520">
              <a:extLst>
                <a:ext uri="{FF2B5EF4-FFF2-40B4-BE49-F238E27FC236}">
                  <a16:creationId xmlns:a16="http://schemas.microsoft.com/office/drawing/2014/main" id="{7BA54B7D-63E0-E8F0-6AF5-3D3AB07033C3}"/>
                </a:ext>
              </a:extLst>
            </p:cNvPr>
            <p:cNvCxnSpPr>
              <a:cxnSpLocks/>
              <a:stCxn id="505" idx="7"/>
              <a:endCxn id="498" idx="3"/>
            </p:cNvCxnSpPr>
            <p:nvPr/>
          </p:nvCxnSpPr>
          <p:spPr>
            <a:xfrm flipV="1">
              <a:off x="4812698" y="2908443"/>
              <a:ext cx="84947" cy="181117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Gerade Verbindung 521">
              <a:extLst>
                <a:ext uri="{FF2B5EF4-FFF2-40B4-BE49-F238E27FC236}">
                  <a16:creationId xmlns:a16="http://schemas.microsoft.com/office/drawing/2014/main" id="{6D949661-B474-8B18-30BA-36DC77638499}"/>
                </a:ext>
              </a:extLst>
            </p:cNvPr>
            <p:cNvCxnSpPr>
              <a:cxnSpLocks/>
              <a:stCxn id="493" idx="6"/>
              <a:endCxn id="494" idx="2"/>
            </p:cNvCxnSpPr>
            <p:nvPr/>
          </p:nvCxnSpPr>
          <p:spPr>
            <a:xfrm flipV="1">
              <a:off x="3968190" y="3165238"/>
              <a:ext cx="235355" cy="910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Gerade Verbindung 522">
              <a:extLst>
                <a:ext uri="{FF2B5EF4-FFF2-40B4-BE49-F238E27FC236}">
                  <a16:creationId xmlns:a16="http://schemas.microsoft.com/office/drawing/2014/main" id="{9BE600DD-B04C-70A7-DACE-8F92B760B167}"/>
                </a:ext>
              </a:extLst>
            </p:cNvPr>
            <p:cNvCxnSpPr>
              <a:cxnSpLocks/>
              <a:stCxn id="494" idx="5"/>
              <a:endCxn id="507" idx="1"/>
            </p:cNvCxnSpPr>
            <p:nvPr/>
          </p:nvCxnSpPr>
          <p:spPr>
            <a:xfrm>
              <a:off x="4377059" y="3237110"/>
              <a:ext cx="117647" cy="141737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5" name="Oval 524">
            <a:extLst>
              <a:ext uri="{FF2B5EF4-FFF2-40B4-BE49-F238E27FC236}">
                <a16:creationId xmlns:a16="http://schemas.microsoft.com/office/drawing/2014/main" id="{EE2CDC63-1A60-ED50-502D-81F30ED9E188}"/>
              </a:ext>
            </a:extLst>
          </p:cNvPr>
          <p:cNvSpPr/>
          <p:nvPr/>
        </p:nvSpPr>
        <p:spPr>
          <a:xfrm>
            <a:off x="1860326" y="2399260"/>
            <a:ext cx="83904" cy="83904"/>
          </a:xfrm>
          <a:prstGeom prst="ellipse">
            <a:avLst/>
          </a:prstGeom>
          <a:solidFill>
            <a:srgbClr val="FAD022"/>
          </a:solidFill>
          <a:ln w="19050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B2093677-88EF-F168-BA4F-3E9986074136}"/>
              </a:ext>
            </a:extLst>
          </p:cNvPr>
          <p:cNvGrpSpPr/>
          <p:nvPr/>
        </p:nvGrpSpPr>
        <p:grpSpPr>
          <a:xfrm>
            <a:off x="3226882" y="1729478"/>
            <a:ext cx="8965118" cy="4879130"/>
            <a:chOff x="3226882" y="1739608"/>
            <a:chExt cx="8965118" cy="4879130"/>
          </a:xfrm>
        </p:grpSpPr>
        <p:sp>
          <p:nvSpPr>
            <p:cNvPr id="294" name="Rechteck 293">
              <a:extLst>
                <a:ext uri="{FF2B5EF4-FFF2-40B4-BE49-F238E27FC236}">
                  <a16:creationId xmlns:a16="http://schemas.microsoft.com/office/drawing/2014/main" id="{ED9B4194-F5A4-279A-8740-6CE21EE9C1FA}"/>
                </a:ext>
              </a:extLst>
            </p:cNvPr>
            <p:cNvSpPr/>
            <p:nvPr/>
          </p:nvSpPr>
          <p:spPr>
            <a:xfrm>
              <a:off x="3402696" y="1877714"/>
              <a:ext cx="2349539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1 (Head Unit)</a:t>
              </a:r>
            </a:p>
          </p:txBody>
        </p:sp>
        <p:sp>
          <p:nvSpPr>
            <p:cNvPr id="295" name="Rechteck 294">
              <a:extLst>
                <a:ext uri="{FF2B5EF4-FFF2-40B4-BE49-F238E27FC236}">
                  <a16:creationId xmlns:a16="http://schemas.microsoft.com/office/drawing/2014/main" id="{542D58AC-1434-329A-D4CF-E9653503486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849367" y="1877710"/>
              <a:ext cx="2086616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2 (</a:t>
              </a:r>
              <a:r>
                <a:rPr kumimoji="0" lang="de-DE" sz="1200" b="0" i="0" u="none" strike="noStrike" kern="0" cap="none" spc="0" normalizeH="0" baseline="0" noProof="0" err="1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Telematic</a:t>
              </a: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)</a:t>
              </a: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7" name="Rechteck 296">
              <a:extLst>
                <a:ext uri="{FF2B5EF4-FFF2-40B4-BE49-F238E27FC236}">
                  <a16:creationId xmlns:a16="http://schemas.microsoft.com/office/drawing/2014/main" id="{911C4D55-BCB8-3E0C-6A32-02894522EC2A}"/>
                </a:ext>
              </a:extLst>
            </p:cNvPr>
            <p:cNvSpPr/>
            <p:nvPr/>
          </p:nvSpPr>
          <p:spPr>
            <a:xfrm>
              <a:off x="8098658" y="1877710"/>
              <a:ext cx="1694663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Mobile</a:t>
              </a:r>
            </a:p>
          </p:txBody>
        </p:sp>
        <p:sp>
          <p:nvSpPr>
            <p:cNvPr id="298" name="Rechteck 297">
              <a:extLst>
                <a:ext uri="{FF2B5EF4-FFF2-40B4-BE49-F238E27FC236}">
                  <a16:creationId xmlns:a16="http://schemas.microsoft.com/office/drawing/2014/main" id="{144E4A5C-B17C-E68D-98B4-5BA174AE0456}"/>
                </a:ext>
              </a:extLst>
            </p:cNvPr>
            <p:cNvSpPr/>
            <p:nvPr/>
          </p:nvSpPr>
          <p:spPr>
            <a:xfrm>
              <a:off x="10014954" y="1877710"/>
              <a:ext cx="2065665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Cloud</a:t>
              </a:r>
            </a:p>
          </p:txBody>
        </p:sp>
        <p:cxnSp>
          <p:nvCxnSpPr>
            <p:cNvPr id="318" name="Gerade Verbindung 317">
              <a:extLst>
                <a:ext uri="{FF2B5EF4-FFF2-40B4-BE49-F238E27FC236}">
                  <a16:creationId xmlns:a16="http://schemas.microsoft.com/office/drawing/2014/main" id="{481C1948-4D07-B97B-706F-B5755C867B3A}"/>
                </a:ext>
              </a:extLst>
            </p:cNvPr>
            <p:cNvCxnSpPr>
              <a:cxnSpLocks/>
            </p:cNvCxnSpPr>
            <p:nvPr/>
          </p:nvCxnSpPr>
          <p:spPr>
            <a:xfrm>
              <a:off x="8030557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319" name="Gerade Verbindung 318">
              <a:extLst>
                <a:ext uri="{FF2B5EF4-FFF2-40B4-BE49-F238E27FC236}">
                  <a16:creationId xmlns:a16="http://schemas.microsoft.com/office/drawing/2014/main" id="{EA73194B-0715-BEC5-E7E1-364631297BC5}"/>
                </a:ext>
              </a:extLst>
            </p:cNvPr>
            <p:cNvCxnSpPr>
              <a:cxnSpLocks/>
            </p:cNvCxnSpPr>
            <p:nvPr/>
          </p:nvCxnSpPr>
          <p:spPr>
            <a:xfrm>
              <a:off x="9904702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412" name="Gerade Verbindung 411">
              <a:extLst>
                <a:ext uri="{FF2B5EF4-FFF2-40B4-BE49-F238E27FC236}">
                  <a16:creationId xmlns:a16="http://schemas.microsoft.com/office/drawing/2014/main" id="{E5683D05-EEBE-ACAE-F9A1-FE6CF2836F78}"/>
                </a:ext>
              </a:extLst>
            </p:cNvPr>
            <p:cNvCxnSpPr>
              <a:cxnSpLocks/>
            </p:cNvCxnSpPr>
            <p:nvPr/>
          </p:nvCxnSpPr>
          <p:spPr>
            <a:xfrm>
              <a:off x="3226882" y="5306005"/>
              <a:ext cx="8965118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415" name="Gerade Verbindung 414">
              <a:extLst>
                <a:ext uri="{FF2B5EF4-FFF2-40B4-BE49-F238E27FC236}">
                  <a16:creationId xmlns:a16="http://schemas.microsoft.com/office/drawing/2014/main" id="{C2ECF853-98AA-3C82-878B-ECEAF901587E}"/>
                </a:ext>
              </a:extLst>
            </p:cNvPr>
            <p:cNvCxnSpPr>
              <a:cxnSpLocks/>
            </p:cNvCxnSpPr>
            <p:nvPr/>
          </p:nvCxnSpPr>
          <p:spPr>
            <a:xfrm>
              <a:off x="3345829" y="4077516"/>
              <a:ext cx="8846171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416" name="Gerade Verbindung 415">
              <a:extLst>
                <a:ext uri="{FF2B5EF4-FFF2-40B4-BE49-F238E27FC236}">
                  <a16:creationId xmlns:a16="http://schemas.microsoft.com/office/drawing/2014/main" id="{CB61261A-5DC6-0EC3-2792-B8B8AA2D0A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6882" y="2892868"/>
              <a:ext cx="8965118" cy="11908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</p:grpSp>
      <p:grpSp>
        <p:nvGrpSpPr>
          <p:cNvPr id="324" name="Gruppieren 323">
            <a:extLst>
              <a:ext uri="{FF2B5EF4-FFF2-40B4-BE49-F238E27FC236}">
                <a16:creationId xmlns:a16="http://schemas.microsoft.com/office/drawing/2014/main" id="{DECCBE49-D514-9C0C-4692-ACCCBCE236DD}"/>
              </a:ext>
            </a:extLst>
          </p:cNvPr>
          <p:cNvGrpSpPr/>
          <p:nvPr/>
        </p:nvGrpSpPr>
        <p:grpSpPr>
          <a:xfrm>
            <a:off x="3466766" y="2824348"/>
            <a:ext cx="7791655" cy="2618969"/>
            <a:chOff x="3466766" y="2824348"/>
            <a:chExt cx="7791655" cy="2618969"/>
          </a:xfrm>
        </p:grpSpPr>
        <p:sp>
          <p:nvSpPr>
            <p:cNvPr id="421" name="Rechteck 420">
              <a:extLst>
                <a:ext uri="{FF2B5EF4-FFF2-40B4-BE49-F238E27FC236}">
                  <a16:creationId xmlns:a16="http://schemas.microsoft.com/office/drawing/2014/main" id="{FE6B6CAA-096A-0F44-A999-057A06E7F3FC}"/>
                </a:ext>
              </a:extLst>
            </p:cNvPr>
            <p:cNvSpPr/>
            <p:nvPr/>
          </p:nvSpPr>
          <p:spPr>
            <a:xfrm>
              <a:off x="3736435" y="4458933"/>
              <a:ext cx="314278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algn="ctr"/>
              <a:r>
                <a:rPr lang="de-DE" sz="800" err="1"/>
                <a:t>Sync</a:t>
              </a:r>
              <a:endParaRPr lang="de-DE" sz="800"/>
            </a:p>
          </p:txBody>
        </p:sp>
        <p:sp>
          <p:nvSpPr>
            <p:cNvPr id="425" name="Rechteck 424">
              <a:extLst>
                <a:ext uri="{FF2B5EF4-FFF2-40B4-BE49-F238E27FC236}">
                  <a16:creationId xmlns:a16="http://schemas.microsoft.com/office/drawing/2014/main" id="{0AEF9EF2-5930-1ADD-9AD5-56FB4EB8944C}"/>
                </a:ext>
              </a:extLst>
            </p:cNvPr>
            <p:cNvSpPr/>
            <p:nvPr/>
          </p:nvSpPr>
          <p:spPr>
            <a:xfrm>
              <a:off x="3466766" y="5204783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algn="ctr"/>
              <a:r>
                <a:rPr lang="de-DE" sz="800" err="1"/>
                <a:t>Abstraction</a:t>
              </a:r>
              <a:endParaRPr lang="de-DE" sz="800"/>
            </a:p>
          </p:txBody>
        </p:sp>
        <p:sp>
          <p:nvSpPr>
            <p:cNvPr id="426" name="Rechteck 425">
              <a:extLst>
                <a:ext uri="{FF2B5EF4-FFF2-40B4-BE49-F238E27FC236}">
                  <a16:creationId xmlns:a16="http://schemas.microsoft.com/office/drawing/2014/main" id="{02855A1F-54C2-C2F9-A10A-47B000688D9D}"/>
                </a:ext>
              </a:extLst>
            </p:cNvPr>
            <p:cNvSpPr/>
            <p:nvPr/>
          </p:nvSpPr>
          <p:spPr>
            <a:xfrm>
              <a:off x="5910004" y="5198412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Abstraction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8" name="Rechteck 427">
              <a:extLst>
                <a:ext uri="{FF2B5EF4-FFF2-40B4-BE49-F238E27FC236}">
                  <a16:creationId xmlns:a16="http://schemas.microsoft.com/office/drawing/2014/main" id="{D34E3345-71B4-3E36-85BE-B13CF4089C43}"/>
                </a:ext>
              </a:extLst>
            </p:cNvPr>
            <p:cNvSpPr/>
            <p:nvPr/>
          </p:nvSpPr>
          <p:spPr>
            <a:xfrm>
              <a:off x="10078258" y="5218861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Abstraction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9" name="Rechteck 428">
              <a:extLst>
                <a:ext uri="{FF2B5EF4-FFF2-40B4-BE49-F238E27FC236}">
                  <a16:creationId xmlns:a16="http://schemas.microsoft.com/office/drawing/2014/main" id="{2438EC39-9784-FAF5-6967-B76AC0227A86}"/>
                </a:ext>
              </a:extLst>
            </p:cNvPr>
            <p:cNvSpPr/>
            <p:nvPr/>
          </p:nvSpPr>
          <p:spPr>
            <a:xfrm>
              <a:off x="3737966" y="4696895"/>
              <a:ext cx="61978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Availability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3" name="Rechteck 432">
              <a:extLst>
                <a:ext uri="{FF2B5EF4-FFF2-40B4-BE49-F238E27FC236}">
                  <a16:creationId xmlns:a16="http://schemas.microsoft.com/office/drawing/2014/main" id="{610BD85F-13AF-6233-1438-29C88ECFB5FE}"/>
                </a:ext>
              </a:extLst>
            </p:cNvPr>
            <p:cNvSpPr/>
            <p:nvPr/>
          </p:nvSpPr>
          <p:spPr>
            <a:xfrm>
              <a:off x="3731328" y="3084585"/>
              <a:ext cx="628556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Analysis</a:t>
              </a:r>
            </a:p>
          </p:txBody>
        </p:sp>
        <p:sp>
          <p:nvSpPr>
            <p:cNvPr id="436" name="Rechteck 435">
              <a:extLst>
                <a:ext uri="{FF2B5EF4-FFF2-40B4-BE49-F238E27FC236}">
                  <a16:creationId xmlns:a16="http://schemas.microsoft.com/office/drawing/2014/main" id="{0240C35A-CAC3-0392-03B4-415658A7592C}"/>
                </a:ext>
              </a:extLst>
            </p:cNvPr>
            <p:cNvSpPr/>
            <p:nvPr/>
          </p:nvSpPr>
          <p:spPr>
            <a:xfrm>
              <a:off x="3733286" y="3334073"/>
              <a:ext cx="52466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Relations</a:t>
              </a:r>
            </a:p>
          </p:txBody>
        </p:sp>
        <p:sp>
          <p:nvSpPr>
            <p:cNvPr id="441" name="Rechteck 440">
              <a:extLst>
                <a:ext uri="{FF2B5EF4-FFF2-40B4-BE49-F238E27FC236}">
                  <a16:creationId xmlns:a16="http://schemas.microsoft.com/office/drawing/2014/main" id="{59DE7961-F2D9-A41E-707D-7751FC110751}"/>
                </a:ext>
              </a:extLst>
            </p:cNvPr>
            <p:cNvSpPr/>
            <p:nvPr/>
          </p:nvSpPr>
          <p:spPr>
            <a:xfrm>
              <a:off x="3730548" y="3972783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448" name="Rechteck 447">
              <a:extLst>
                <a:ext uri="{FF2B5EF4-FFF2-40B4-BE49-F238E27FC236}">
                  <a16:creationId xmlns:a16="http://schemas.microsoft.com/office/drawing/2014/main" id="{D4BD5527-7BD3-3A2C-B9E8-BDBE5C90BD43}"/>
                </a:ext>
              </a:extLst>
            </p:cNvPr>
            <p:cNvSpPr/>
            <p:nvPr/>
          </p:nvSpPr>
          <p:spPr>
            <a:xfrm>
              <a:off x="3741597" y="4937807"/>
              <a:ext cx="44395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Integrity</a:t>
              </a:r>
            </a:p>
          </p:txBody>
        </p:sp>
        <p:sp>
          <p:nvSpPr>
            <p:cNvPr id="531" name="Rechteck 530">
              <a:extLst>
                <a:ext uri="{FF2B5EF4-FFF2-40B4-BE49-F238E27FC236}">
                  <a16:creationId xmlns:a16="http://schemas.microsoft.com/office/drawing/2014/main" id="{FACF214D-4337-8399-D55A-BD7489CDDE84}"/>
                </a:ext>
              </a:extLst>
            </p:cNvPr>
            <p:cNvSpPr/>
            <p:nvPr/>
          </p:nvSpPr>
          <p:spPr>
            <a:xfrm>
              <a:off x="8154252" y="5234030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Abstraction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1" name="Rechteck 540">
              <a:extLst>
                <a:ext uri="{FF2B5EF4-FFF2-40B4-BE49-F238E27FC236}">
                  <a16:creationId xmlns:a16="http://schemas.microsoft.com/office/drawing/2014/main" id="{6C623927-91F9-9EDB-2193-BDB48F839D33}"/>
                </a:ext>
              </a:extLst>
            </p:cNvPr>
            <p:cNvSpPr/>
            <p:nvPr/>
          </p:nvSpPr>
          <p:spPr>
            <a:xfrm>
              <a:off x="6160459" y="4447513"/>
              <a:ext cx="314278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Sync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2" name="Rechteck 541">
              <a:extLst>
                <a:ext uri="{FF2B5EF4-FFF2-40B4-BE49-F238E27FC236}">
                  <a16:creationId xmlns:a16="http://schemas.microsoft.com/office/drawing/2014/main" id="{3F402567-E7A3-A660-49F1-847D49FE49DD}"/>
                </a:ext>
              </a:extLst>
            </p:cNvPr>
            <p:cNvSpPr/>
            <p:nvPr/>
          </p:nvSpPr>
          <p:spPr>
            <a:xfrm>
              <a:off x="6164847" y="4692859"/>
              <a:ext cx="61978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Availability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3" name="Rechteck 542">
              <a:extLst>
                <a:ext uri="{FF2B5EF4-FFF2-40B4-BE49-F238E27FC236}">
                  <a16:creationId xmlns:a16="http://schemas.microsoft.com/office/drawing/2014/main" id="{C7ADE38D-5885-D16B-1E2A-6EB60778F27D}"/>
                </a:ext>
              </a:extLst>
            </p:cNvPr>
            <p:cNvSpPr/>
            <p:nvPr/>
          </p:nvSpPr>
          <p:spPr>
            <a:xfrm>
              <a:off x="6167700" y="4944530"/>
              <a:ext cx="44395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Integrity</a:t>
              </a:r>
            </a:p>
          </p:txBody>
        </p:sp>
        <p:sp>
          <p:nvSpPr>
            <p:cNvPr id="544" name="Rechteck 543">
              <a:extLst>
                <a:ext uri="{FF2B5EF4-FFF2-40B4-BE49-F238E27FC236}">
                  <a16:creationId xmlns:a16="http://schemas.microsoft.com/office/drawing/2014/main" id="{1B41BD62-CA75-2F34-FB82-8CBBDF132C25}"/>
                </a:ext>
              </a:extLst>
            </p:cNvPr>
            <p:cNvSpPr/>
            <p:nvPr/>
          </p:nvSpPr>
          <p:spPr>
            <a:xfrm>
              <a:off x="8394393" y="4469216"/>
              <a:ext cx="314278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Sync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5" name="Rechteck 544">
              <a:extLst>
                <a:ext uri="{FF2B5EF4-FFF2-40B4-BE49-F238E27FC236}">
                  <a16:creationId xmlns:a16="http://schemas.microsoft.com/office/drawing/2014/main" id="{EB3D3DE2-AF5D-42A5-3DDD-AA5A2D84B5DD}"/>
                </a:ext>
              </a:extLst>
            </p:cNvPr>
            <p:cNvSpPr/>
            <p:nvPr/>
          </p:nvSpPr>
          <p:spPr>
            <a:xfrm>
              <a:off x="8397959" y="4713485"/>
              <a:ext cx="61978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Availability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6" name="Rechteck 545">
              <a:extLst>
                <a:ext uri="{FF2B5EF4-FFF2-40B4-BE49-F238E27FC236}">
                  <a16:creationId xmlns:a16="http://schemas.microsoft.com/office/drawing/2014/main" id="{2ECD4A74-A764-900E-8860-29A945B1D7F2}"/>
                </a:ext>
              </a:extLst>
            </p:cNvPr>
            <p:cNvSpPr/>
            <p:nvPr/>
          </p:nvSpPr>
          <p:spPr>
            <a:xfrm>
              <a:off x="8405766" y="4965088"/>
              <a:ext cx="44395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Integrity</a:t>
              </a:r>
            </a:p>
          </p:txBody>
        </p:sp>
        <p:sp>
          <p:nvSpPr>
            <p:cNvPr id="547" name="Rechteck 546">
              <a:extLst>
                <a:ext uri="{FF2B5EF4-FFF2-40B4-BE49-F238E27FC236}">
                  <a16:creationId xmlns:a16="http://schemas.microsoft.com/office/drawing/2014/main" id="{D9C084EA-128B-D980-F648-3167D1871CC1}"/>
                </a:ext>
              </a:extLst>
            </p:cNvPr>
            <p:cNvSpPr/>
            <p:nvPr/>
          </p:nvSpPr>
          <p:spPr>
            <a:xfrm>
              <a:off x="10340939" y="4467046"/>
              <a:ext cx="314278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Sync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8" name="Rechteck 547">
              <a:extLst>
                <a:ext uri="{FF2B5EF4-FFF2-40B4-BE49-F238E27FC236}">
                  <a16:creationId xmlns:a16="http://schemas.microsoft.com/office/drawing/2014/main" id="{46AAB9CC-E5DC-9D5B-1A98-29E19AF825E9}"/>
                </a:ext>
              </a:extLst>
            </p:cNvPr>
            <p:cNvSpPr/>
            <p:nvPr/>
          </p:nvSpPr>
          <p:spPr>
            <a:xfrm>
              <a:off x="10340939" y="4712916"/>
              <a:ext cx="61978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Availability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9" name="Rechteck 548">
              <a:extLst>
                <a:ext uri="{FF2B5EF4-FFF2-40B4-BE49-F238E27FC236}">
                  <a16:creationId xmlns:a16="http://schemas.microsoft.com/office/drawing/2014/main" id="{38810B26-EAA3-F0F1-8E55-9F536D60A8DB}"/>
                </a:ext>
              </a:extLst>
            </p:cNvPr>
            <p:cNvSpPr/>
            <p:nvPr/>
          </p:nvSpPr>
          <p:spPr>
            <a:xfrm>
              <a:off x="10340939" y="4956224"/>
              <a:ext cx="44395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Integrity</a:t>
              </a:r>
            </a:p>
          </p:txBody>
        </p:sp>
        <p:sp>
          <p:nvSpPr>
            <p:cNvPr id="550" name="Rechteck 549">
              <a:extLst>
                <a:ext uri="{FF2B5EF4-FFF2-40B4-BE49-F238E27FC236}">
                  <a16:creationId xmlns:a16="http://schemas.microsoft.com/office/drawing/2014/main" id="{31499C9D-FD66-27F9-F399-6A70BD75A13F}"/>
                </a:ext>
              </a:extLst>
            </p:cNvPr>
            <p:cNvSpPr/>
            <p:nvPr/>
          </p:nvSpPr>
          <p:spPr>
            <a:xfrm>
              <a:off x="6178280" y="3969712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1" name="Rechteck 550">
              <a:extLst>
                <a:ext uri="{FF2B5EF4-FFF2-40B4-BE49-F238E27FC236}">
                  <a16:creationId xmlns:a16="http://schemas.microsoft.com/office/drawing/2014/main" id="{3E391907-11F1-72D0-D9EC-A6BAC48C481F}"/>
                </a:ext>
              </a:extLst>
            </p:cNvPr>
            <p:cNvSpPr/>
            <p:nvPr/>
          </p:nvSpPr>
          <p:spPr>
            <a:xfrm>
              <a:off x="8402627" y="3980319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2" name="Rechteck 551">
              <a:extLst>
                <a:ext uri="{FF2B5EF4-FFF2-40B4-BE49-F238E27FC236}">
                  <a16:creationId xmlns:a16="http://schemas.microsoft.com/office/drawing/2014/main" id="{A952BCAA-5C99-0596-247F-B4570672F451}"/>
                </a:ext>
              </a:extLst>
            </p:cNvPr>
            <p:cNvSpPr/>
            <p:nvPr/>
          </p:nvSpPr>
          <p:spPr>
            <a:xfrm>
              <a:off x="10342615" y="3975776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3" name="Rechteck 552">
              <a:extLst>
                <a:ext uri="{FF2B5EF4-FFF2-40B4-BE49-F238E27FC236}">
                  <a16:creationId xmlns:a16="http://schemas.microsoft.com/office/drawing/2014/main" id="{AE6838FA-6C2A-8C01-8D1A-32AD1CE4B988}"/>
                </a:ext>
              </a:extLst>
            </p:cNvPr>
            <p:cNvSpPr/>
            <p:nvPr/>
          </p:nvSpPr>
          <p:spPr>
            <a:xfrm>
              <a:off x="3474679" y="2826185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4" name="Rechteck 553">
              <a:extLst>
                <a:ext uri="{FF2B5EF4-FFF2-40B4-BE49-F238E27FC236}">
                  <a16:creationId xmlns:a16="http://schemas.microsoft.com/office/drawing/2014/main" id="{C8B2E588-00C3-579A-3A1E-98DC6DB9DDE9}"/>
                </a:ext>
              </a:extLst>
            </p:cNvPr>
            <p:cNvSpPr/>
            <p:nvPr/>
          </p:nvSpPr>
          <p:spPr>
            <a:xfrm>
              <a:off x="5917040" y="2824348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5" name="Rechteck 554">
              <a:extLst>
                <a:ext uri="{FF2B5EF4-FFF2-40B4-BE49-F238E27FC236}">
                  <a16:creationId xmlns:a16="http://schemas.microsoft.com/office/drawing/2014/main" id="{0DB83844-6AC6-29D8-79A9-BCC1C7FDD4A6}"/>
                </a:ext>
              </a:extLst>
            </p:cNvPr>
            <p:cNvSpPr/>
            <p:nvPr/>
          </p:nvSpPr>
          <p:spPr>
            <a:xfrm>
              <a:off x="8163260" y="2841505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6" name="Rechteck 555">
              <a:extLst>
                <a:ext uri="{FF2B5EF4-FFF2-40B4-BE49-F238E27FC236}">
                  <a16:creationId xmlns:a16="http://schemas.microsoft.com/office/drawing/2014/main" id="{3EDAD4F0-C4EA-D700-B6F1-0D5C289E089D}"/>
                </a:ext>
              </a:extLst>
            </p:cNvPr>
            <p:cNvSpPr/>
            <p:nvPr/>
          </p:nvSpPr>
          <p:spPr>
            <a:xfrm>
              <a:off x="10081323" y="2841504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7" name="Rechteck 556">
              <a:extLst>
                <a:ext uri="{FF2B5EF4-FFF2-40B4-BE49-F238E27FC236}">
                  <a16:creationId xmlns:a16="http://schemas.microsoft.com/office/drawing/2014/main" id="{2D05CC58-5DE8-9AA5-76F0-906AF12D8616}"/>
                </a:ext>
              </a:extLst>
            </p:cNvPr>
            <p:cNvSpPr/>
            <p:nvPr/>
          </p:nvSpPr>
          <p:spPr>
            <a:xfrm>
              <a:off x="10320690" y="3102297"/>
              <a:ext cx="628556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Analysis</a:t>
              </a:r>
            </a:p>
          </p:txBody>
        </p:sp>
        <p:sp>
          <p:nvSpPr>
            <p:cNvPr id="558" name="Rechteck 557">
              <a:extLst>
                <a:ext uri="{FF2B5EF4-FFF2-40B4-BE49-F238E27FC236}">
                  <a16:creationId xmlns:a16="http://schemas.microsoft.com/office/drawing/2014/main" id="{F88FF2D1-FC6E-2075-16E9-AF01C54BDA82}"/>
                </a:ext>
              </a:extLst>
            </p:cNvPr>
            <p:cNvSpPr/>
            <p:nvPr/>
          </p:nvSpPr>
          <p:spPr>
            <a:xfrm>
              <a:off x="10320690" y="3355019"/>
              <a:ext cx="52466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Relations</a:t>
              </a:r>
            </a:p>
          </p:txBody>
        </p:sp>
        <p:sp>
          <p:nvSpPr>
            <p:cNvPr id="559" name="Rechteck 558">
              <a:extLst>
                <a:ext uri="{FF2B5EF4-FFF2-40B4-BE49-F238E27FC236}">
                  <a16:creationId xmlns:a16="http://schemas.microsoft.com/office/drawing/2014/main" id="{828A2263-A6F3-97BB-1B22-45508EF0F376}"/>
                </a:ext>
              </a:extLst>
            </p:cNvPr>
            <p:cNvSpPr/>
            <p:nvPr/>
          </p:nvSpPr>
          <p:spPr>
            <a:xfrm>
              <a:off x="8391450" y="3103964"/>
              <a:ext cx="628556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Analysis</a:t>
              </a:r>
            </a:p>
          </p:txBody>
        </p:sp>
        <p:sp>
          <p:nvSpPr>
            <p:cNvPr id="560" name="Rechteck 559">
              <a:extLst>
                <a:ext uri="{FF2B5EF4-FFF2-40B4-BE49-F238E27FC236}">
                  <a16:creationId xmlns:a16="http://schemas.microsoft.com/office/drawing/2014/main" id="{3D3DBE92-654F-B794-9E21-306519903F01}"/>
                </a:ext>
              </a:extLst>
            </p:cNvPr>
            <p:cNvSpPr/>
            <p:nvPr/>
          </p:nvSpPr>
          <p:spPr>
            <a:xfrm>
              <a:off x="8392621" y="3341616"/>
              <a:ext cx="52466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Relations</a:t>
              </a:r>
            </a:p>
          </p:txBody>
        </p:sp>
        <p:sp>
          <p:nvSpPr>
            <p:cNvPr id="565" name="Rechteck 564">
              <a:extLst>
                <a:ext uri="{FF2B5EF4-FFF2-40B4-BE49-F238E27FC236}">
                  <a16:creationId xmlns:a16="http://schemas.microsoft.com/office/drawing/2014/main" id="{169B3856-BC1D-A81E-D20D-576D1D5D06D4}"/>
                </a:ext>
              </a:extLst>
            </p:cNvPr>
            <p:cNvSpPr/>
            <p:nvPr/>
          </p:nvSpPr>
          <p:spPr>
            <a:xfrm rot="16200000">
              <a:off x="2541510" y="4015484"/>
              <a:ext cx="2075627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Modeling</a:t>
              </a:r>
            </a:p>
          </p:txBody>
        </p:sp>
        <p:sp>
          <p:nvSpPr>
            <p:cNvPr id="566" name="Rechteck 565">
              <a:extLst>
                <a:ext uri="{FF2B5EF4-FFF2-40B4-BE49-F238E27FC236}">
                  <a16:creationId xmlns:a16="http://schemas.microsoft.com/office/drawing/2014/main" id="{3380FDF0-77E3-B124-00EF-F45E0C871024}"/>
                </a:ext>
              </a:extLst>
            </p:cNvPr>
            <p:cNvSpPr/>
            <p:nvPr/>
          </p:nvSpPr>
          <p:spPr>
            <a:xfrm rot="16200000">
              <a:off x="4983870" y="4013436"/>
              <a:ext cx="2075627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Modeling</a:t>
              </a:r>
            </a:p>
          </p:txBody>
        </p:sp>
        <p:sp>
          <p:nvSpPr>
            <p:cNvPr id="567" name="Rechteck 566">
              <a:extLst>
                <a:ext uri="{FF2B5EF4-FFF2-40B4-BE49-F238E27FC236}">
                  <a16:creationId xmlns:a16="http://schemas.microsoft.com/office/drawing/2014/main" id="{7F02CBC1-65C8-02F6-A4FC-6ABD0D5BAC25}"/>
                </a:ext>
              </a:extLst>
            </p:cNvPr>
            <p:cNvSpPr/>
            <p:nvPr/>
          </p:nvSpPr>
          <p:spPr>
            <a:xfrm rot="16200000">
              <a:off x="7227388" y="4039499"/>
              <a:ext cx="2075627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Modeling</a:t>
              </a:r>
            </a:p>
          </p:txBody>
        </p:sp>
        <p:sp>
          <p:nvSpPr>
            <p:cNvPr id="568" name="Rechteck 567">
              <a:extLst>
                <a:ext uri="{FF2B5EF4-FFF2-40B4-BE49-F238E27FC236}">
                  <a16:creationId xmlns:a16="http://schemas.microsoft.com/office/drawing/2014/main" id="{2BD53EAD-6EC8-A760-87CD-37471F65EDC7}"/>
                </a:ext>
              </a:extLst>
            </p:cNvPr>
            <p:cNvSpPr/>
            <p:nvPr/>
          </p:nvSpPr>
          <p:spPr>
            <a:xfrm rot="16200000">
              <a:off x="9145088" y="4039499"/>
              <a:ext cx="2075627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Modeling</a:t>
              </a: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5ADF54D3-D296-40F6-664F-EE8953C41457}"/>
                </a:ext>
              </a:extLst>
            </p:cNvPr>
            <p:cNvSpPr/>
            <p:nvPr/>
          </p:nvSpPr>
          <p:spPr>
            <a:xfrm>
              <a:off x="6595597" y="5198412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DFCDA6B-8113-6BB2-667E-064352F524E0}"/>
                </a:ext>
              </a:extLst>
            </p:cNvPr>
            <p:cNvSpPr/>
            <p:nvPr/>
          </p:nvSpPr>
          <p:spPr>
            <a:xfrm>
              <a:off x="8843395" y="5228972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B7CCA362-A2B2-4C3F-A002-75D2C20DBB9A}"/>
                </a:ext>
              </a:extLst>
            </p:cNvPr>
            <p:cNvSpPr/>
            <p:nvPr/>
          </p:nvSpPr>
          <p:spPr>
            <a:xfrm>
              <a:off x="10779687" y="5217472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75" name="Rechteck 574">
              <a:extLst>
                <a:ext uri="{FF2B5EF4-FFF2-40B4-BE49-F238E27FC236}">
                  <a16:creationId xmlns:a16="http://schemas.microsoft.com/office/drawing/2014/main" id="{94B9BBD0-2BB9-E644-56BE-9E69AFB13CD6}"/>
                </a:ext>
              </a:extLst>
            </p:cNvPr>
            <p:cNvSpPr/>
            <p:nvPr/>
          </p:nvSpPr>
          <p:spPr>
            <a:xfrm>
              <a:off x="6167700" y="3084584"/>
              <a:ext cx="628556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Analysis</a:t>
              </a:r>
            </a:p>
          </p:txBody>
        </p:sp>
        <p:sp>
          <p:nvSpPr>
            <p:cNvPr id="256" name="Rechteck 255">
              <a:extLst>
                <a:ext uri="{FF2B5EF4-FFF2-40B4-BE49-F238E27FC236}">
                  <a16:creationId xmlns:a16="http://schemas.microsoft.com/office/drawing/2014/main" id="{71B3E7A3-25B6-2A3A-FC0F-BF0F103FBBD0}"/>
                </a:ext>
              </a:extLst>
            </p:cNvPr>
            <p:cNvSpPr/>
            <p:nvPr/>
          </p:nvSpPr>
          <p:spPr>
            <a:xfrm>
              <a:off x="6167307" y="3346170"/>
              <a:ext cx="52466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Relations</a:t>
              </a:r>
            </a:p>
          </p:txBody>
        </p:sp>
        <p:sp>
          <p:nvSpPr>
            <p:cNvPr id="291" name="Rechteck 290">
              <a:extLst>
                <a:ext uri="{FF2B5EF4-FFF2-40B4-BE49-F238E27FC236}">
                  <a16:creationId xmlns:a16="http://schemas.microsoft.com/office/drawing/2014/main" id="{BAB3A39B-43EA-B483-0294-FF3EB700E520}"/>
                </a:ext>
              </a:extLst>
            </p:cNvPr>
            <p:cNvSpPr/>
            <p:nvPr/>
          </p:nvSpPr>
          <p:spPr>
            <a:xfrm>
              <a:off x="4155095" y="5204783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algn="ctr"/>
              <a:r>
                <a:rPr lang="de-DE" sz="800"/>
                <a:t>Access</a:t>
              </a:r>
            </a:p>
          </p:txBody>
        </p:sp>
      </p:grpSp>
      <p:grpSp>
        <p:nvGrpSpPr>
          <p:cNvPr id="343" name="Gruppieren 342">
            <a:extLst>
              <a:ext uri="{FF2B5EF4-FFF2-40B4-BE49-F238E27FC236}">
                <a16:creationId xmlns:a16="http://schemas.microsoft.com/office/drawing/2014/main" id="{3387DA61-B8B7-4605-7F09-95EE388F23B0}"/>
              </a:ext>
            </a:extLst>
          </p:cNvPr>
          <p:cNvGrpSpPr/>
          <p:nvPr/>
        </p:nvGrpSpPr>
        <p:grpSpPr>
          <a:xfrm>
            <a:off x="4676342" y="2272069"/>
            <a:ext cx="7239727" cy="3900131"/>
            <a:chOff x="4676342" y="2272069"/>
            <a:chExt cx="7239727" cy="3900131"/>
          </a:xfrm>
        </p:grpSpPr>
        <p:sp>
          <p:nvSpPr>
            <p:cNvPr id="326" name="Zylinder 325">
              <a:extLst>
                <a:ext uri="{FF2B5EF4-FFF2-40B4-BE49-F238E27FC236}">
                  <a16:creationId xmlns:a16="http://schemas.microsoft.com/office/drawing/2014/main" id="{22932D75-C81A-5C87-F521-6573982AB8D4}"/>
                </a:ext>
              </a:extLst>
            </p:cNvPr>
            <p:cNvSpPr/>
            <p:nvPr/>
          </p:nvSpPr>
          <p:spPr>
            <a:xfrm>
              <a:off x="9019902" y="6035040"/>
              <a:ext cx="182880" cy="137160"/>
            </a:xfrm>
            <a:prstGeom prst="can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algn="ctr"/>
              <a:endParaRPr lang="de-DE" sz="80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27" name="Zylinder 326">
              <a:extLst>
                <a:ext uri="{FF2B5EF4-FFF2-40B4-BE49-F238E27FC236}">
                  <a16:creationId xmlns:a16="http://schemas.microsoft.com/office/drawing/2014/main" id="{5195A9A7-1C62-1771-C0AF-6BAD29E2FBDF}"/>
                </a:ext>
              </a:extLst>
            </p:cNvPr>
            <p:cNvSpPr/>
            <p:nvPr/>
          </p:nvSpPr>
          <p:spPr>
            <a:xfrm>
              <a:off x="9276804" y="6035040"/>
              <a:ext cx="182880" cy="137160"/>
            </a:xfrm>
            <a:prstGeom prst="can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algn="ctr"/>
              <a:endParaRPr lang="de-DE" sz="80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28" name="Zylinder 327">
              <a:extLst>
                <a:ext uri="{FF2B5EF4-FFF2-40B4-BE49-F238E27FC236}">
                  <a16:creationId xmlns:a16="http://schemas.microsoft.com/office/drawing/2014/main" id="{E77B573E-A589-DEE3-24C4-9A8A3E70C8C0}"/>
                </a:ext>
              </a:extLst>
            </p:cNvPr>
            <p:cNvSpPr/>
            <p:nvPr/>
          </p:nvSpPr>
          <p:spPr>
            <a:xfrm>
              <a:off x="11133907" y="6028509"/>
              <a:ext cx="182880" cy="137160"/>
            </a:xfrm>
            <a:prstGeom prst="can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algn="ctr"/>
              <a:endParaRPr lang="de-DE" sz="80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29" name="Zylinder 328">
              <a:extLst>
                <a:ext uri="{FF2B5EF4-FFF2-40B4-BE49-F238E27FC236}">
                  <a16:creationId xmlns:a16="http://schemas.microsoft.com/office/drawing/2014/main" id="{1924F24C-BC63-F0A3-B22E-BA28A90DF0A4}"/>
                </a:ext>
              </a:extLst>
            </p:cNvPr>
            <p:cNvSpPr/>
            <p:nvPr/>
          </p:nvSpPr>
          <p:spPr>
            <a:xfrm>
              <a:off x="11431445" y="6035040"/>
              <a:ext cx="182880" cy="137160"/>
            </a:xfrm>
            <a:prstGeom prst="can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algn="ctr"/>
              <a:endParaRPr lang="de-DE" sz="80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331" name="Gerade Verbindung 330">
              <a:extLst>
                <a:ext uri="{FF2B5EF4-FFF2-40B4-BE49-F238E27FC236}">
                  <a16:creationId xmlns:a16="http://schemas.microsoft.com/office/drawing/2014/main" id="{36732D5F-42E6-1E3C-3798-3106B766AC11}"/>
                </a:ext>
              </a:extLst>
            </p:cNvPr>
            <p:cNvCxnSpPr>
              <a:cxnSpLocks/>
            </p:cNvCxnSpPr>
            <p:nvPr/>
          </p:nvCxnSpPr>
          <p:spPr>
            <a:xfrm>
              <a:off x="9111342" y="5919363"/>
              <a:ext cx="0" cy="115677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Gerade Verbindung 332">
              <a:extLst>
                <a:ext uri="{FF2B5EF4-FFF2-40B4-BE49-F238E27FC236}">
                  <a16:creationId xmlns:a16="http://schemas.microsoft.com/office/drawing/2014/main" id="{0BB64524-9A22-6204-EDC2-F16F0CDFCD0E}"/>
                </a:ext>
              </a:extLst>
            </p:cNvPr>
            <p:cNvCxnSpPr>
              <a:cxnSpLocks/>
            </p:cNvCxnSpPr>
            <p:nvPr/>
          </p:nvCxnSpPr>
          <p:spPr>
            <a:xfrm>
              <a:off x="9370420" y="5919362"/>
              <a:ext cx="0" cy="115677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Gerade Verbindung 333">
              <a:extLst>
                <a:ext uri="{FF2B5EF4-FFF2-40B4-BE49-F238E27FC236}">
                  <a16:creationId xmlns:a16="http://schemas.microsoft.com/office/drawing/2014/main" id="{830F662A-A2AF-9436-742E-281E6252BB62}"/>
                </a:ext>
              </a:extLst>
            </p:cNvPr>
            <p:cNvCxnSpPr>
              <a:cxnSpLocks/>
            </p:cNvCxnSpPr>
            <p:nvPr/>
          </p:nvCxnSpPr>
          <p:spPr>
            <a:xfrm>
              <a:off x="11225347" y="5896356"/>
              <a:ext cx="0" cy="115677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Gerade Verbindung 334">
              <a:extLst>
                <a:ext uri="{FF2B5EF4-FFF2-40B4-BE49-F238E27FC236}">
                  <a16:creationId xmlns:a16="http://schemas.microsoft.com/office/drawing/2014/main" id="{A597BB90-051A-867E-3421-9BDBEBC5DE45}"/>
                </a:ext>
              </a:extLst>
            </p:cNvPr>
            <p:cNvCxnSpPr>
              <a:cxnSpLocks/>
            </p:cNvCxnSpPr>
            <p:nvPr/>
          </p:nvCxnSpPr>
          <p:spPr>
            <a:xfrm>
              <a:off x="11522885" y="5906299"/>
              <a:ext cx="0" cy="115677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708D58CE-90BE-17A5-E5B6-B47EBDE9D855}"/>
                </a:ext>
              </a:extLst>
            </p:cNvPr>
            <p:cNvSpPr/>
            <p:nvPr/>
          </p:nvSpPr>
          <p:spPr>
            <a:xfrm>
              <a:off x="4749839" y="5454081"/>
              <a:ext cx="713070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Boardnet</a:t>
              </a: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 </a:t>
              </a:r>
              <a:r>
                <a:rPr lang="de-DE" sz="800" kern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Abstraction</a:t>
              </a:r>
              <a:endParaRPr lang="de-DE">
                <a:ea typeface="+mn-ea"/>
              </a:endParaRPr>
            </a:p>
          </p:txBody>
        </p:sp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68D9F2DC-24EC-83CF-25B2-EBD115BDA0F0}"/>
                </a:ext>
              </a:extLst>
            </p:cNvPr>
            <p:cNvGrpSpPr/>
            <p:nvPr/>
          </p:nvGrpSpPr>
          <p:grpSpPr>
            <a:xfrm>
              <a:off x="4999345" y="5902220"/>
              <a:ext cx="176904" cy="106114"/>
              <a:chOff x="3757129" y="5392705"/>
              <a:chExt cx="176904" cy="106114"/>
            </a:xfrm>
          </p:grpSpPr>
          <p:cxnSp>
            <p:nvCxnSpPr>
              <p:cNvPr id="7" name="Gerade Verbindung 6">
                <a:extLst>
                  <a:ext uri="{FF2B5EF4-FFF2-40B4-BE49-F238E27FC236}">
                    <a16:creationId xmlns:a16="http://schemas.microsoft.com/office/drawing/2014/main" id="{47C5ED41-04ED-C1EE-B9C7-318B35472CCD}"/>
                  </a:ext>
                </a:extLst>
              </p:cNvPr>
              <p:cNvCxnSpPr/>
              <p:nvPr/>
            </p:nvCxnSpPr>
            <p:spPr>
              <a:xfrm>
                <a:off x="3757129" y="5392705"/>
                <a:ext cx="0" cy="104096"/>
              </a:xfrm>
              <a:prstGeom prst="lin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8" name="Gerade Verbindung 7">
                <a:extLst>
                  <a:ext uri="{FF2B5EF4-FFF2-40B4-BE49-F238E27FC236}">
                    <a16:creationId xmlns:a16="http://schemas.microsoft.com/office/drawing/2014/main" id="{8D1B6389-2F83-0131-894C-541E4A2EBF96}"/>
                  </a:ext>
                </a:extLst>
              </p:cNvPr>
              <p:cNvCxnSpPr/>
              <p:nvPr/>
            </p:nvCxnSpPr>
            <p:spPr>
              <a:xfrm>
                <a:off x="3846048" y="5392705"/>
                <a:ext cx="0" cy="104096"/>
              </a:xfrm>
              <a:prstGeom prst="lin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9" name="Gerade Verbindung 8">
                <a:extLst>
                  <a:ext uri="{FF2B5EF4-FFF2-40B4-BE49-F238E27FC236}">
                    <a16:creationId xmlns:a16="http://schemas.microsoft.com/office/drawing/2014/main" id="{59D9FAA4-BFF0-FBE7-5228-19F08237E9C1}"/>
                  </a:ext>
                </a:extLst>
              </p:cNvPr>
              <p:cNvCxnSpPr/>
              <p:nvPr/>
            </p:nvCxnSpPr>
            <p:spPr>
              <a:xfrm>
                <a:off x="3934033" y="5394723"/>
                <a:ext cx="0" cy="104096"/>
              </a:xfrm>
              <a:prstGeom prst="lin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none"/>
              </a:ln>
              <a:effectLst/>
            </p:spPr>
          </p:cxnSp>
        </p:grp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77C81535-C618-D2FC-5BA8-50AC8D43C1F9}"/>
                </a:ext>
              </a:extLst>
            </p:cNvPr>
            <p:cNvSpPr txBox="1"/>
            <p:nvPr/>
          </p:nvSpPr>
          <p:spPr>
            <a:xfrm>
              <a:off x="4707796" y="5948252"/>
              <a:ext cx="95430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Electrical</a:t>
              </a: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system</a:t>
              </a: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9D0D2696-251F-4C4B-AEAB-246777811B4D}"/>
                </a:ext>
              </a:extLst>
            </p:cNvPr>
            <p:cNvSpPr/>
            <p:nvPr/>
          </p:nvSpPr>
          <p:spPr>
            <a:xfrm>
              <a:off x="7072188" y="5462585"/>
              <a:ext cx="713071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Boardnet</a:t>
              </a: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 </a:t>
              </a:r>
              <a:r>
                <a:rPr lang="de-DE" sz="800" kern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Abstraction</a:t>
              </a:r>
              <a:endParaRPr lang="de-DE">
                <a:ea typeface="+mn-ea"/>
              </a:endParaRPr>
            </a:p>
          </p:txBody>
        </p: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AC7FF27-C0CE-0E14-BA51-522E3B91C869}"/>
                </a:ext>
              </a:extLst>
            </p:cNvPr>
            <p:cNvGrpSpPr/>
            <p:nvPr/>
          </p:nvGrpSpPr>
          <p:grpSpPr>
            <a:xfrm>
              <a:off x="7287957" y="5910724"/>
              <a:ext cx="176904" cy="106114"/>
              <a:chOff x="3757129" y="5392705"/>
              <a:chExt cx="176904" cy="106114"/>
            </a:xfrm>
          </p:grpSpPr>
          <p:cxnSp>
            <p:nvCxnSpPr>
              <p:cNvPr id="14" name="Gerade Verbindung 13">
                <a:extLst>
                  <a:ext uri="{FF2B5EF4-FFF2-40B4-BE49-F238E27FC236}">
                    <a16:creationId xmlns:a16="http://schemas.microsoft.com/office/drawing/2014/main" id="{C86D0153-6F6E-385E-F161-FB3F97E3FABF}"/>
                  </a:ext>
                </a:extLst>
              </p:cNvPr>
              <p:cNvCxnSpPr/>
              <p:nvPr/>
            </p:nvCxnSpPr>
            <p:spPr>
              <a:xfrm>
                <a:off x="3757129" y="5392705"/>
                <a:ext cx="0" cy="104096"/>
              </a:xfrm>
              <a:prstGeom prst="lin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15" name="Gerade Verbindung 14">
                <a:extLst>
                  <a:ext uri="{FF2B5EF4-FFF2-40B4-BE49-F238E27FC236}">
                    <a16:creationId xmlns:a16="http://schemas.microsoft.com/office/drawing/2014/main" id="{61EC76CF-FF2A-1AF2-A444-0F734C65744D}"/>
                  </a:ext>
                </a:extLst>
              </p:cNvPr>
              <p:cNvCxnSpPr/>
              <p:nvPr/>
            </p:nvCxnSpPr>
            <p:spPr>
              <a:xfrm>
                <a:off x="3846048" y="5392705"/>
                <a:ext cx="0" cy="104096"/>
              </a:xfrm>
              <a:prstGeom prst="lin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16" name="Gerade Verbindung 15">
                <a:extLst>
                  <a:ext uri="{FF2B5EF4-FFF2-40B4-BE49-F238E27FC236}">
                    <a16:creationId xmlns:a16="http://schemas.microsoft.com/office/drawing/2014/main" id="{2DDB3F8C-5084-5662-3DB1-F5FC2FA133F4}"/>
                  </a:ext>
                </a:extLst>
              </p:cNvPr>
              <p:cNvCxnSpPr/>
              <p:nvPr/>
            </p:nvCxnSpPr>
            <p:spPr>
              <a:xfrm>
                <a:off x="3934033" y="5394723"/>
                <a:ext cx="0" cy="104096"/>
              </a:xfrm>
              <a:prstGeom prst="lin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none"/>
              </a:ln>
              <a:effectLst/>
            </p:spPr>
          </p:cxnSp>
        </p:grp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5B9CB14-DC26-CCBF-B7D7-0BF3E262F9E1}"/>
                </a:ext>
              </a:extLst>
            </p:cNvPr>
            <p:cNvSpPr txBox="1"/>
            <p:nvPr/>
          </p:nvSpPr>
          <p:spPr>
            <a:xfrm>
              <a:off x="6911625" y="5956756"/>
              <a:ext cx="95430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Electrical</a:t>
              </a: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system</a:t>
              </a: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A5B46E3D-4BBB-8544-29E6-95E9148D4053}"/>
                </a:ext>
              </a:extLst>
            </p:cNvPr>
            <p:cNvSpPr/>
            <p:nvPr/>
          </p:nvSpPr>
          <p:spPr>
            <a:xfrm>
              <a:off x="8925474" y="5454080"/>
              <a:ext cx="762185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Mobile Data </a:t>
              </a:r>
              <a:r>
                <a:rPr lang="de-DE" sz="800" kern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Abstraction</a:t>
              </a:r>
              <a:endParaRPr lang="de-DE">
                <a:ea typeface="+mn-ea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5FE170F1-C4FE-4492-B667-3D8497636626}"/>
                </a:ext>
              </a:extLst>
            </p:cNvPr>
            <p:cNvSpPr/>
            <p:nvPr/>
          </p:nvSpPr>
          <p:spPr>
            <a:xfrm>
              <a:off x="11108765" y="5441364"/>
              <a:ext cx="762185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Cloud Data </a:t>
              </a:r>
              <a:r>
                <a:rPr lang="de-DE" sz="800" kern="0" err="1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Abstraction</a:t>
              </a:r>
              <a:endParaRPr lang="de-DE">
                <a:ea typeface="+mn-ea"/>
              </a:endParaRPr>
            </a:p>
          </p:txBody>
        </p: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25127E5F-31CB-2FB0-0E0D-B81F4ACC144F}"/>
                </a:ext>
              </a:extLst>
            </p:cNvPr>
            <p:cNvCxnSpPr>
              <a:cxnSpLocks/>
              <a:stCxn id="292" idx="3"/>
              <a:endCxn id="293" idx="1"/>
            </p:cNvCxnSpPr>
            <p:nvPr/>
          </p:nvCxnSpPr>
          <p:spPr>
            <a:xfrm flipV="1">
              <a:off x="5511121" y="4410909"/>
              <a:ext cx="1513970" cy="4281"/>
            </a:xfrm>
            <a:prstGeom prst="straightConnector1">
              <a:avLst/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995E315E-BD70-7087-29CA-D19442A97226}"/>
                </a:ext>
              </a:extLst>
            </p:cNvPr>
            <p:cNvCxnSpPr>
              <a:cxnSpLocks/>
              <a:stCxn id="293" idx="3"/>
              <a:endCxn id="296" idx="1"/>
            </p:cNvCxnSpPr>
            <p:nvPr/>
          </p:nvCxnSpPr>
          <p:spPr>
            <a:xfrm>
              <a:off x="7836329" y="4410909"/>
              <a:ext cx="1065095" cy="1041"/>
            </a:xfrm>
            <a:prstGeom prst="straightConnector1">
              <a:avLst/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>
              <a:extLst>
                <a:ext uri="{FF2B5EF4-FFF2-40B4-BE49-F238E27FC236}">
                  <a16:creationId xmlns:a16="http://schemas.microsoft.com/office/drawing/2014/main" id="{B46323FB-C2F3-74E7-E4C3-42B60177CE29}"/>
                </a:ext>
              </a:extLst>
            </p:cNvPr>
            <p:cNvCxnSpPr>
              <a:cxnSpLocks/>
              <a:stCxn id="296" idx="3"/>
              <a:endCxn id="299" idx="1"/>
            </p:cNvCxnSpPr>
            <p:nvPr/>
          </p:nvCxnSpPr>
          <p:spPr>
            <a:xfrm>
              <a:off x="9712662" y="4411950"/>
              <a:ext cx="1371027" cy="3240"/>
            </a:xfrm>
            <a:prstGeom prst="straightConnector1">
              <a:avLst/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1B003B94-3274-52D5-C718-18CF923EADC4}"/>
                </a:ext>
              </a:extLst>
            </p:cNvPr>
            <p:cNvSpPr/>
            <p:nvPr/>
          </p:nvSpPr>
          <p:spPr>
            <a:xfrm>
              <a:off x="4699700" y="3194885"/>
              <a:ext cx="811238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„Knowledge Layer“</a:t>
              </a:r>
              <a:endParaRPr lang="de-DE">
                <a:ea typeface="+mn-ea"/>
              </a:endParaRPr>
            </a:p>
          </p:txBody>
        </p: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A51B95E0-F273-A185-DE48-8B29389CA3D4}"/>
                </a:ext>
              </a:extLst>
            </p:cNvPr>
            <p:cNvSpPr/>
            <p:nvPr/>
          </p:nvSpPr>
          <p:spPr>
            <a:xfrm>
              <a:off x="8860514" y="3165420"/>
              <a:ext cx="892104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„Knowledge Layer“</a:t>
              </a:r>
              <a:endParaRPr lang="de-DE">
                <a:ea typeface="+mn-ea"/>
              </a:endParaRPr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844C999C-ABEC-18C2-D397-144895FF95D5}"/>
                </a:ext>
              </a:extLst>
            </p:cNvPr>
            <p:cNvSpPr/>
            <p:nvPr/>
          </p:nvSpPr>
          <p:spPr>
            <a:xfrm>
              <a:off x="11086384" y="3196671"/>
              <a:ext cx="806555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„Knowledge Layer“</a:t>
              </a:r>
              <a:endParaRPr lang="de-DE">
                <a:ea typeface="+mn-ea"/>
              </a:endParaRP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E172112C-8703-550F-9271-A9CA4AB9050F}"/>
                </a:ext>
              </a:extLst>
            </p:cNvPr>
            <p:cNvSpPr/>
            <p:nvPr/>
          </p:nvSpPr>
          <p:spPr>
            <a:xfrm>
              <a:off x="8879493" y="2272069"/>
              <a:ext cx="852816" cy="307778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(Customer) App</a:t>
              </a:r>
              <a:endParaRPr lang="de-DE">
                <a:ea typeface="+mn-ea"/>
              </a:endParaRP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5619EBB7-A369-A718-DDD9-40B41966A7B5}"/>
                </a:ext>
              </a:extLst>
            </p:cNvPr>
            <p:cNvSpPr/>
            <p:nvPr/>
          </p:nvSpPr>
          <p:spPr>
            <a:xfrm>
              <a:off x="11063253" y="2315812"/>
              <a:ext cx="852816" cy="307778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(Customer) App</a:t>
              </a:r>
              <a:endParaRPr lang="de-DE">
                <a:ea typeface="+mn-ea"/>
              </a:endParaRPr>
            </a:p>
          </p:txBody>
        </p:sp>
        <p:cxnSp>
          <p:nvCxnSpPr>
            <p:cNvPr id="50" name="Gewinkelte Verbindung 49">
              <a:extLst>
                <a:ext uri="{FF2B5EF4-FFF2-40B4-BE49-F238E27FC236}">
                  <a16:creationId xmlns:a16="http://schemas.microsoft.com/office/drawing/2014/main" id="{655DC835-7D03-0FB1-DAF6-D1445E998DA9}"/>
                </a:ext>
              </a:extLst>
            </p:cNvPr>
            <p:cNvCxnSpPr>
              <a:cxnSpLocks/>
              <a:stCxn id="292" idx="2"/>
              <a:endCxn id="5" idx="0"/>
            </p:cNvCxnSpPr>
            <p:nvPr/>
          </p:nvCxnSpPr>
          <p:spPr>
            <a:xfrm rot="16200000" flipH="1">
              <a:off x="4696294" y="5044000"/>
              <a:ext cx="819289" cy="872"/>
            </a:xfrm>
            <a:prstGeom prst="bentConnector3">
              <a:avLst/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winkelte Verbindung 50">
              <a:extLst>
                <a:ext uri="{FF2B5EF4-FFF2-40B4-BE49-F238E27FC236}">
                  <a16:creationId xmlns:a16="http://schemas.microsoft.com/office/drawing/2014/main" id="{B8332EFC-26AA-D691-B88D-030FB3CC57BF}"/>
                </a:ext>
              </a:extLst>
            </p:cNvPr>
            <p:cNvCxnSpPr>
              <a:cxnSpLocks/>
              <a:stCxn id="293" idx="2"/>
              <a:endCxn id="12" idx="0"/>
            </p:cNvCxnSpPr>
            <p:nvPr/>
          </p:nvCxnSpPr>
          <p:spPr>
            <a:xfrm rot="5400000">
              <a:off x="7013680" y="5045555"/>
              <a:ext cx="832074" cy="1986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winkelte Verbindung 56">
              <a:extLst>
                <a:ext uri="{FF2B5EF4-FFF2-40B4-BE49-F238E27FC236}">
                  <a16:creationId xmlns:a16="http://schemas.microsoft.com/office/drawing/2014/main" id="{6329E880-DCF7-E33E-EB0C-F8E06EF5A630}"/>
                </a:ext>
              </a:extLst>
            </p:cNvPr>
            <p:cNvCxnSpPr>
              <a:cxnSpLocks/>
              <a:stCxn id="299" idx="2"/>
              <a:endCxn id="19" idx="0"/>
            </p:cNvCxnSpPr>
            <p:nvPr/>
          </p:nvCxnSpPr>
          <p:spPr>
            <a:xfrm rot="16200000" flipH="1">
              <a:off x="11086297" y="5037803"/>
              <a:ext cx="806572" cy="549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winkelte Verbindung 62">
              <a:extLst>
                <a:ext uri="{FF2B5EF4-FFF2-40B4-BE49-F238E27FC236}">
                  <a16:creationId xmlns:a16="http://schemas.microsoft.com/office/drawing/2014/main" id="{2FCB8508-A2C5-22D1-5F2B-ACE1F60C8FB0}"/>
                </a:ext>
              </a:extLst>
            </p:cNvPr>
            <p:cNvCxnSpPr>
              <a:cxnSpLocks/>
              <a:stCxn id="43" idx="2"/>
              <a:endCxn id="299" idx="0"/>
            </p:cNvCxnSpPr>
            <p:nvPr/>
          </p:nvCxnSpPr>
          <p:spPr>
            <a:xfrm rot="5400000">
              <a:off x="11209631" y="3915555"/>
              <a:ext cx="559711" cy="353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Gewinkelte Verbindung 450">
              <a:extLst>
                <a:ext uri="{FF2B5EF4-FFF2-40B4-BE49-F238E27FC236}">
                  <a16:creationId xmlns:a16="http://schemas.microsoft.com/office/drawing/2014/main" id="{E0612915-ED3B-726B-4F71-A99180EAE3BC}"/>
                </a:ext>
              </a:extLst>
            </p:cNvPr>
            <p:cNvCxnSpPr>
              <a:cxnSpLocks/>
              <a:stCxn id="33" idx="2"/>
              <a:endCxn id="296" idx="0"/>
            </p:cNvCxnSpPr>
            <p:nvPr/>
          </p:nvCxnSpPr>
          <p:spPr>
            <a:xfrm rot="16200000" flipH="1">
              <a:off x="9012943" y="3898247"/>
              <a:ext cx="587722" cy="477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Gewinkelte Verbindung 525">
              <a:extLst>
                <a:ext uri="{FF2B5EF4-FFF2-40B4-BE49-F238E27FC236}">
                  <a16:creationId xmlns:a16="http://schemas.microsoft.com/office/drawing/2014/main" id="{BF757675-0A48-2BA9-7809-B414AFC2953E}"/>
                </a:ext>
              </a:extLst>
            </p:cNvPr>
            <p:cNvCxnSpPr>
              <a:cxnSpLocks/>
              <a:stCxn id="32" idx="2"/>
              <a:endCxn id="292" idx="0"/>
            </p:cNvCxnSpPr>
            <p:nvPr/>
          </p:nvCxnSpPr>
          <p:spPr>
            <a:xfrm rot="16200000" flipH="1">
              <a:off x="4824662" y="3914746"/>
              <a:ext cx="561497" cy="183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Gewinkelte Verbindung 528">
              <a:extLst>
                <a:ext uri="{FF2B5EF4-FFF2-40B4-BE49-F238E27FC236}">
                  <a16:creationId xmlns:a16="http://schemas.microsoft.com/office/drawing/2014/main" id="{6F247A4A-AC07-05F2-A41C-689528DDF1BA}"/>
                </a:ext>
              </a:extLst>
            </p:cNvPr>
            <p:cNvCxnSpPr>
              <a:cxnSpLocks/>
              <a:stCxn id="47" idx="2"/>
              <a:endCxn id="43" idx="0"/>
            </p:cNvCxnSpPr>
            <p:nvPr/>
          </p:nvCxnSpPr>
          <p:spPr>
            <a:xfrm rot="16200000" flipH="1">
              <a:off x="11203121" y="2910129"/>
              <a:ext cx="573081" cy="1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Gewinkelte Verbindung 532">
              <a:extLst>
                <a:ext uri="{FF2B5EF4-FFF2-40B4-BE49-F238E27FC236}">
                  <a16:creationId xmlns:a16="http://schemas.microsoft.com/office/drawing/2014/main" id="{9B9DBF51-9F49-AA27-B719-FC6DADBA252B}"/>
                </a:ext>
              </a:extLst>
            </p:cNvPr>
            <p:cNvCxnSpPr>
              <a:cxnSpLocks/>
              <a:stCxn id="46" idx="2"/>
              <a:endCxn id="33" idx="0"/>
            </p:cNvCxnSpPr>
            <p:nvPr/>
          </p:nvCxnSpPr>
          <p:spPr>
            <a:xfrm rot="16200000" flipH="1">
              <a:off x="9013447" y="2872300"/>
              <a:ext cx="585573" cy="665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Gewinkelte Verbindung 535">
              <a:extLst>
                <a:ext uri="{FF2B5EF4-FFF2-40B4-BE49-F238E27FC236}">
                  <a16:creationId xmlns:a16="http://schemas.microsoft.com/office/drawing/2014/main" id="{F40B10BC-B98A-EF15-9366-52EBD0E407F0}"/>
                </a:ext>
              </a:extLst>
            </p:cNvPr>
            <p:cNvCxnSpPr>
              <a:cxnSpLocks/>
              <a:stCxn id="257" idx="2"/>
              <a:endCxn id="293" idx="0"/>
            </p:cNvCxnSpPr>
            <p:nvPr/>
          </p:nvCxnSpPr>
          <p:spPr>
            <a:xfrm rot="16200000" flipH="1">
              <a:off x="7129444" y="3890040"/>
              <a:ext cx="600544" cy="1987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Gewinkelte Verbindung 538">
              <a:extLst>
                <a:ext uri="{FF2B5EF4-FFF2-40B4-BE49-F238E27FC236}">
                  <a16:creationId xmlns:a16="http://schemas.microsoft.com/office/drawing/2014/main" id="{D810BAAE-F39E-AA7F-D9AF-2371B78D7513}"/>
                </a:ext>
              </a:extLst>
            </p:cNvPr>
            <p:cNvCxnSpPr>
              <a:cxnSpLocks/>
              <a:stCxn id="44" idx="2"/>
              <a:endCxn id="32" idx="0"/>
            </p:cNvCxnSpPr>
            <p:nvPr/>
          </p:nvCxnSpPr>
          <p:spPr>
            <a:xfrm rot="16200000" flipH="1">
              <a:off x="4819294" y="2908859"/>
              <a:ext cx="569481" cy="2569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Rechteck 256">
              <a:extLst>
                <a:ext uri="{FF2B5EF4-FFF2-40B4-BE49-F238E27FC236}">
                  <a16:creationId xmlns:a16="http://schemas.microsoft.com/office/drawing/2014/main" id="{48C64F5F-9B38-F48C-D845-E0108E7087AB}"/>
                </a:ext>
              </a:extLst>
            </p:cNvPr>
            <p:cNvSpPr/>
            <p:nvPr/>
          </p:nvSpPr>
          <p:spPr>
            <a:xfrm>
              <a:off x="7029260" y="3151557"/>
              <a:ext cx="798926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„Knowledge Layer“</a:t>
              </a:r>
              <a:endParaRPr lang="de-DE">
                <a:ea typeface="+mn-ea"/>
              </a:endParaRPr>
            </a:p>
          </p:txBody>
        </p:sp>
        <p:sp>
          <p:nvSpPr>
            <p:cNvPr id="292" name="Rechteck 291">
              <a:extLst>
                <a:ext uri="{FF2B5EF4-FFF2-40B4-BE49-F238E27FC236}">
                  <a16:creationId xmlns:a16="http://schemas.microsoft.com/office/drawing/2014/main" id="{7956030F-5C2B-73E8-9C48-90B1722CF406}"/>
                </a:ext>
              </a:extLst>
            </p:cNvPr>
            <p:cNvSpPr/>
            <p:nvPr/>
          </p:nvSpPr>
          <p:spPr>
            <a:xfrm>
              <a:off x="4699883" y="4195587"/>
              <a:ext cx="811238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„Information Layer“</a:t>
              </a:r>
              <a:endParaRPr lang="de-DE">
                <a:ea typeface="+mn-ea"/>
              </a:endParaRPr>
            </a:p>
          </p:txBody>
        </p:sp>
        <p:sp>
          <p:nvSpPr>
            <p:cNvPr id="293" name="Rechteck 292">
              <a:extLst>
                <a:ext uri="{FF2B5EF4-FFF2-40B4-BE49-F238E27FC236}">
                  <a16:creationId xmlns:a16="http://schemas.microsoft.com/office/drawing/2014/main" id="{74F90A85-EDE6-6709-6D2C-0F0AFB00AC9C}"/>
                </a:ext>
              </a:extLst>
            </p:cNvPr>
            <p:cNvSpPr/>
            <p:nvPr/>
          </p:nvSpPr>
          <p:spPr>
            <a:xfrm>
              <a:off x="7025091" y="4191306"/>
              <a:ext cx="811238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„Information Layer“</a:t>
              </a:r>
              <a:endParaRPr lang="de-DE">
                <a:ea typeface="+mn-ea"/>
              </a:endParaRPr>
            </a:p>
          </p:txBody>
        </p:sp>
        <p:sp>
          <p:nvSpPr>
            <p:cNvPr id="296" name="Rechteck 295">
              <a:extLst>
                <a:ext uri="{FF2B5EF4-FFF2-40B4-BE49-F238E27FC236}">
                  <a16:creationId xmlns:a16="http://schemas.microsoft.com/office/drawing/2014/main" id="{45325C84-8A83-7225-D040-D48D7DF96CFE}"/>
                </a:ext>
              </a:extLst>
            </p:cNvPr>
            <p:cNvSpPr/>
            <p:nvPr/>
          </p:nvSpPr>
          <p:spPr>
            <a:xfrm>
              <a:off x="8901424" y="4192347"/>
              <a:ext cx="811238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„Information Layer“</a:t>
              </a:r>
              <a:endParaRPr lang="de-DE">
                <a:ea typeface="+mn-ea"/>
              </a:endParaRPr>
            </a:p>
          </p:txBody>
        </p:sp>
        <p:sp>
          <p:nvSpPr>
            <p:cNvPr id="299" name="Rechteck 298">
              <a:extLst>
                <a:ext uri="{FF2B5EF4-FFF2-40B4-BE49-F238E27FC236}">
                  <a16:creationId xmlns:a16="http://schemas.microsoft.com/office/drawing/2014/main" id="{17148633-CFF7-A638-B04B-0123AEAB720C}"/>
                </a:ext>
              </a:extLst>
            </p:cNvPr>
            <p:cNvSpPr/>
            <p:nvPr/>
          </p:nvSpPr>
          <p:spPr>
            <a:xfrm>
              <a:off x="11083689" y="4195587"/>
              <a:ext cx="811239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„Information Layer“</a:t>
              </a:r>
              <a:endParaRPr lang="de-DE">
                <a:ea typeface="+mn-ea"/>
              </a:endParaRPr>
            </a:p>
          </p:txBody>
        </p:sp>
        <p:cxnSp>
          <p:nvCxnSpPr>
            <p:cNvPr id="315" name="Gewinkelte Verbindung 314">
              <a:extLst>
                <a:ext uri="{FF2B5EF4-FFF2-40B4-BE49-F238E27FC236}">
                  <a16:creationId xmlns:a16="http://schemas.microsoft.com/office/drawing/2014/main" id="{9F63BDDC-54F6-ACFD-CBA9-7B41B4E64126}"/>
                </a:ext>
              </a:extLst>
            </p:cNvPr>
            <p:cNvCxnSpPr>
              <a:cxnSpLocks/>
              <a:stCxn id="296" idx="2"/>
              <a:endCxn id="18" idx="0"/>
            </p:cNvCxnSpPr>
            <p:nvPr/>
          </p:nvCxnSpPr>
          <p:spPr>
            <a:xfrm rot="5400000">
              <a:off x="8895541" y="5042578"/>
              <a:ext cx="822528" cy="476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8014D8D5-0756-44BA-CE28-FA55DFF03A74}"/>
                </a:ext>
              </a:extLst>
            </p:cNvPr>
            <p:cNvSpPr/>
            <p:nvPr/>
          </p:nvSpPr>
          <p:spPr>
            <a:xfrm>
              <a:off x="4676342" y="2317626"/>
              <a:ext cx="852816" cy="307778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(Customer) App</a:t>
              </a:r>
              <a:r>
                <a:rPr lang="de-DE" sz="800"/>
                <a:t>)</a:t>
              </a:r>
              <a:endParaRPr lang="de-DE">
                <a:ea typeface="+mn-ea"/>
              </a:endParaRPr>
            </a:p>
          </p:txBody>
        </p:sp>
        <p:cxnSp>
          <p:nvCxnSpPr>
            <p:cNvPr id="340" name="Gewinkelte Verbindung 339">
              <a:extLst>
                <a:ext uri="{FF2B5EF4-FFF2-40B4-BE49-F238E27FC236}">
                  <a16:creationId xmlns:a16="http://schemas.microsoft.com/office/drawing/2014/main" id="{CA1BCF64-B629-4177-1DC9-984BB27466BA}"/>
                </a:ext>
              </a:extLst>
            </p:cNvPr>
            <p:cNvCxnSpPr>
              <a:cxnSpLocks/>
              <a:stCxn id="341" idx="2"/>
              <a:endCxn id="257" idx="0"/>
            </p:cNvCxnSpPr>
            <p:nvPr/>
          </p:nvCxnSpPr>
          <p:spPr>
            <a:xfrm rot="5400000">
              <a:off x="7151034" y="2872558"/>
              <a:ext cx="556688" cy="1310"/>
            </a:xfrm>
            <a:prstGeom prst="bentConnector3">
              <a:avLst>
                <a:gd name="adj1" fmla="val 50000"/>
              </a:avLst>
            </a:prstGeom>
            <a:ln w="2222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hteck 340">
              <a:extLst>
                <a:ext uri="{FF2B5EF4-FFF2-40B4-BE49-F238E27FC236}">
                  <a16:creationId xmlns:a16="http://schemas.microsoft.com/office/drawing/2014/main" id="{F67A465E-C883-0EE0-E6BE-1EBB37B03AD6}"/>
                </a:ext>
              </a:extLst>
            </p:cNvPr>
            <p:cNvSpPr/>
            <p:nvPr/>
          </p:nvSpPr>
          <p:spPr>
            <a:xfrm>
              <a:off x="7003625" y="2287091"/>
              <a:ext cx="852816" cy="307778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lIns="91440" tIns="45720" rIns="91440" bIns="45720" rtlCol="0" anchor="ctr" anchorCtr="0"/>
            <a:lstStyle/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/>
              </a:pPr>
              <a:r>
                <a:rPr lang="de-DE" sz="800" kern="0">
                  <a:solidFill>
                    <a:srgbClr val="000000"/>
                  </a:solidFill>
                  <a:latin typeface="Arial"/>
                  <a:cs typeface="Arial"/>
                  <a:sym typeface="Arial"/>
                </a:rPr>
                <a:t>(Customer) App</a:t>
              </a:r>
              <a:endParaRPr lang="de-DE">
                <a:ea typeface="+mn-ea"/>
              </a:endParaRPr>
            </a:p>
          </p:txBody>
        </p:sp>
      </p:grpSp>
      <p:sp>
        <p:nvSpPr>
          <p:cNvPr id="345" name="Textfeld 344">
            <a:extLst>
              <a:ext uri="{FF2B5EF4-FFF2-40B4-BE49-F238E27FC236}">
                <a16:creationId xmlns:a16="http://schemas.microsoft.com/office/drawing/2014/main" id="{E947A0DB-BD56-8310-325F-CB0845BBB11C}"/>
              </a:ext>
            </a:extLst>
          </p:cNvPr>
          <p:cNvSpPr txBox="1"/>
          <p:nvPr/>
        </p:nvSpPr>
        <p:spPr>
          <a:xfrm>
            <a:off x="1364399" y="4270621"/>
            <a:ext cx="59449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VSS</a:t>
            </a:r>
          </a:p>
        </p:txBody>
      </p:sp>
      <p:sp>
        <p:nvSpPr>
          <p:cNvPr id="346" name="Textfeld 345">
            <a:extLst>
              <a:ext uri="{FF2B5EF4-FFF2-40B4-BE49-F238E27FC236}">
                <a16:creationId xmlns:a16="http://schemas.microsoft.com/office/drawing/2014/main" id="{94B70FBA-D3F1-BBA0-9917-718BC55E61C9}"/>
              </a:ext>
            </a:extLst>
          </p:cNvPr>
          <p:cNvSpPr txBox="1"/>
          <p:nvPr/>
        </p:nvSpPr>
        <p:spPr>
          <a:xfrm>
            <a:off x="2497599" y="4507606"/>
            <a:ext cx="3872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rPr>
              <a:t>...</a:t>
            </a:r>
            <a:endParaRPr kumimoji="0" lang="de-DE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1C8A401-DA7D-FE6F-859A-4B56176B32FE}"/>
              </a:ext>
            </a:extLst>
          </p:cNvPr>
          <p:cNvSpPr txBox="1"/>
          <p:nvPr/>
        </p:nvSpPr>
        <p:spPr>
          <a:xfrm>
            <a:off x="2006898" y="6062837"/>
            <a:ext cx="786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/>
              <a:t>220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299E85D-7960-C611-1C6F-3605D322475C}"/>
              </a:ext>
            </a:extLst>
          </p:cNvPr>
          <p:cNvSpPr txBox="1"/>
          <p:nvPr/>
        </p:nvSpPr>
        <p:spPr>
          <a:xfrm>
            <a:off x="1407408" y="6151351"/>
            <a:ext cx="7862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"/>
              <a:t>110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0128624-B0CF-537D-3160-B84B887CB57A}"/>
              </a:ext>
            </a:extLst>
          </p:cNvPr>
          <p:cNvSpPr txBox="1"/>
          <p:nvPr/>
        </p:nvSpPr>
        <p:spPr>
          <a:xfrm>
            <a:off x="1046122" y="4850389"/>
            <a:ext cx="98524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" b="1" err="1"/>
              <a:t>Vehicle.Speed</a:t>
            </a:r>
            <a:r>
              <a:rPr lang="de-DE" sz="500" b="1"/>
              <a:t> </a:t>
            </a:r>
            <a:r>
              <a:rPr lang="de-DE" sz="500"/>
              <a:t>= 110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A7ADE40-B04D-58C2-226A-F151F47320BD}"/>
              </a:ext>
            </a:extLst>
          </p:cNvPr>
          <p:cNvSpPr txBox="1"/>
          <p:nvPr/>
        </p:nvSpPr>
        <p:spPr>
          <a:xfrm>
            <a:off x="972567" y="4944694"/>
            <a:ext cx="168445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" b="1" err="1"/>
              <a:t>Vehicle.SteeringWheelAngle</a:t>
            </a:r>
            <a:r>
              <a:rPr lang="de-DE" sz="500"/>
              <a:t>= 220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9ABB9E4-7EC3-A85E-5A73-72F630C20516}"/>
              </a:ext>
            </a:extLst>
          </p:cNvPr>
          <p:cNvSpPr txBox="1"/>
          <p:nvPr/>
        </p:nvSpPr>
        <p:spPr>
          <a:xfrm>
            <a:off x="1558768" y="2540376"/>
            <a:ext cx="6870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00" b="1">
                <a:solidFill>
                  <a:schemeClr val="tx1"/>
                </a:solidFill>
              </a:rPr>
              <a:t>Person.</a:t>
            </a:r>
          </a:p>
          <a:p>
            <a:pPr algn="ctr"/>
            <a:r>
              <a:rPr lang="de-DE" sz="500" b="1" err="1">
                <a:solidFill>
                  <a:schemeClr val="tx1"/>
                </a:solidFill>
              </a:rPr>
              <a:t>DrivingStyle</a:t>
            </a:r>
            <a:r>
              <a:rPr lang="de-DE" sz="500" b="1">
                <a:solidFill>
                  <a:schemeClr val="tx1"/>
                </a:solidFill>
              </a:rPr>
              <a:t> = </a:t>
            </a:r>
            <a:r>
              <a:rPr lang="de-DE" sz="500">
                <a:solidFill>
                  <a:schemeClr val="tx1"/>
                </a:solidFill>
              </a:rPr>
              <a:t>„aggressive“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6FECC9A-4C2D-6D79-9A9E-79F267C51DDD}"/>
              </a:ext>
            </a:extLst>
          </p:cNvPr>
          <p:cNvSpPr txBox="1"/>
          <p:nvPr/>
        </p:nvSpPr>
        <p:spPr>
          <a:xfrm>
            <a:off x="1451274" y="3045405"/>
            <a:ext cx="902008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500" err="1">
                <a:solidFill>
                  <a:schemeClr val="tx1"/>
                </a:solidFill>
              </a:rPr>
              <a:t>If</a:t>
            </a:r>
            <a:r>
              <a:rPr lang="de-DE" sz="500">
                <a:solidFill>
                  <a:schemeClr val="tx1"/>
                </a:solidFill>
              </a:rPr>
              <a:t> </a:t>
            </a:r>
            <a:r>
              <a:rPr lang="de-DE" sz="500" b="1">
                <a:solidFill>
                  <a:schemeClr val="tx1"/>
                </a:solidFill>
              </a:rPr>
              <a:t>Wheel Angle </a:t>
            </a:r>
          </a:p>
          <a:p>
            <a:pPr algn="ctr"/>
            <a:r>
              <a:rPr lang="de-DE" sz="500" err="1">
                <a:solidFill>
                  <a:schemeClr val="tx1"/>
                </a:solidFill>
              </a:rPr>
              <a:t>changes</a:t>
            </a:r>
            <a:r>
              <a:rPr lang="de-DE" sz="500">
                <a:solidFill>
                  <a:schemeClr val="tx1"/>
                </a:solidFill>
              </a:rPr>
              <a:t> </a:t>
            </a:r>
            <a:r>
              <a:rPr lang="de-DE" sz="500" err="1">
                <a:solidFill>
                  <a:schemeClr val="tx1"/>
                </a:solidFill>
              </a:rPr>
              <a:t>more</a:t>
            </a:r>
            <a:r>
              <a:rPr lang="de-DE" sz="500">
                <a:solidFill>
                  <a:schemeClr val="tx1"/>
                </a:solidFill>
              </a:rPr>
              <a:t> </a:t>
            </a:r>
            <a:r>
              <a:rPr lang="de-DE" sz="500" err="1">
                <a:solidFill>
                  <a:schemeClr val="tx1"/>
                </a:solidFill>
              </a:rPr>
              <a:t>than</a:t>
            </a:r>
            <a:r>
              <a:rPr lang="de-DE" sz="500">
                <a:solidFill>
                  <a:schemeClr val="tx1"/>
                </a:solidFill>
              </a:rPr>
              <a:t> 200 </a:t>
            </a:r>
            <a:r>
              <a:rPr lang="de-DE" sz="500" b="1" err="1">
                <a:solidFill>
                  <a:schemeClr val="tx1"/>
                </a:solidFill>
              </a:rPr>
              <a:t>degrees</a:t>
            </a:r>
            <a:r>
              <a:rPr lang="de-DE" sz="500" b="1">
                <a:solidFill>
                  <a:schemeClr val="tx1"/>
                </a:solidFill>
              </a:rPr>
              <a:t> </a:t>
            </a:r>
            <a:r>
              <a:rPr lang="de-DE" sz="500">
                <a:solidFill>
                  <a:schemeClr val="tx1"/>
                </a:solidFill>
              </a:rPr>
              <a:t>and</a:t>
            </a:r>
            <a:r>
              <a:rPr lang="de-DE" sz="500" b="1">
                <a:solidFill>
                  <a:schemeClr val="tx1"/>
                </a:solidFill>
              </a:rPr>
              <a:t> Speed</a:t>
            </a:r>
            <a:r>
              <a:rPr lang="de-DE" sz="500">
                <a:solidFill>
                  <a:schemeClr val="tx1"/>
                </a:solidFill>
              </a:rPr>
              <a:t> </a:t>
            </a:r>
            <a:r>
              <a:rPr lang="de-DE" sz="500" err="1">
                <a:solidFill>
                  <a:schemeClr val="tx1"/>
                </a:solidFill>
              </a:rPr>
              <a:t>is</a:t>
            </a:r>
            <a:r>
              <a:rPr lang="de-DE" sz="500">
                <a:solidFill>
                  <a:schemeClr val="tx1"/>
                </a:solidFill>
              </a:rPr>
              <a:t> </a:t>
            </a:r>
            <a:r>
              <a:rPr lang="de-DE" sz="500" err="1">
                <a:solidFill>
                  <a:schemeClr val="tx1"/>
                </a:solidFill>
              </a:rPr>
              <a:t>greater</a:t>
            </a:r>
            <a:r>
              <a:rPr lang="de-DE" sz="500">
                <a:solidFill>
                  <a:schemeClr val="tx1"/>
                </a:solidFill>
              </a:rPr>
              <a:t> 1</a:t>
            </a:r>
            <a:r>
              <a:rPr lang="de-DE" sz="500" b="1">
                <a:solidFill>
                  <a:schemeClr val="tx1"/>
                </a:solidFill>
              </a:rPr>
              <a:t>0 km/h</a:t>
            </a:r>
            <a:r>
              <a:rPr lang="de-DE" sz="500">
                <a:solidFill>
                  <a:schemeClr val="tx1"/>
                </a:solidFill>
              </a:rPr>
              <a:t>, </a:t>
            </a:r>
          </a:p>
          <a:p>
            <a:pPr algn="ctr"/>
            <a:r>
              <a:rPr lang="de-DE" sz="500" err="1">
                <a:solidFill>
                  <a:schemeClr val="tx1"/>
                </a:solidFill>
              </a:rPr>
              <a:t>then</a:t>
            </a:r>
            <a:r>
              <a:rPr lang="de-DE" sz="500">
                <a:solidFill>
                  <a:schemeClr val="tx1"/>
                </a:solidFill>
              </a:rPr>
              <a:t> </a:t>
            </a:r>
            <a:r>
              <a:rPr lang="de-DE" sz="500" b="1" err="1">
                <a:solidFill>
                  <a:schemeClr val="tx1"/>
                </a:solidFill>
              </a:rPr>
              <a:t>aggressivedriving</a:t>
            </a:r>
            <a:endParaRPr lang="de-DE" sz="500">
              <a:solidFill>
                <a:schemeClr val="tx1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0FB90C4D-D6F0-3F4D-A551-D0ACF05C2716}"/>
              </a:ext>
            </a:extLst>
          </p:cNvPr>
          <p:cNvSpPr/>
          <p:nvPr/>
        </p:nvSpPr>
        <p:spPr>
          <a:xfrm>
            <a:off x="6214107" y="1296594"/>
            <a:ext cx="2597141" cy="331735"/>
          </a:xfrm>
          <a:prstGeom prst="rect">
            <a:avLst/>
          </a:prstGeom>
          <a:solidFill>
            <a:srgbClr val="85ACB9"/>
          </a:solidFill>
          <a:ln w="25400">
            <a:solidFill>
              <a:srgbClr val="0070C0"/>
            </a:solidFill>
          </a:ln>
          <a:effectLst/>
        </p:spPr>
        <p:txBody>
          <a:bodyPr lIns="91440" tIns="45720" rIns="91440" bIns="45720" rtlCol="0" anchor="ctr" anchorCtr="0"/>
          <a:lstStyle/>
          <a:p>
            <a:pPr algn="ctr"/>
            <a:r>
              <a:rPr lang="de-DE" sz="1000" err="1"/>
              <a:t>Architectural</a:t>
            </a:r>
            <a:r>
              <a:rPr lang="de-DE" sz="1000"/>
              <a:t> / </a:t>
            </a:r>
            <a:r>
              <a:rPr lang="de-DE" sz="1000" err="1"/>
              <a:t>infrastructural</a:t>
            </a:r>
            <a:r>
              <a:rPr lang="de-DE" sz="1000"/>
              <a:t> </a:t>
            </a:r>
            <a:r>
              <a:rPr lang="de-DE" sz="1000" err="1"/>
              <a:t>components</a:t>
            </a:r>
            <a:endParaRPr lang="de-DE" sz="1000"/>
          </a:p>
        </p:txBody>
      </p:sp>
      <p:sp>
        <p:nvSpPr>
          <p:cNvPr id="23" name="Google Shape;84;p1">
            <a:extLst>
              <a:ext uri="{FF2B5EF4-FFF2-40B4-BE49-F238E27FC236}">
                <a16:creationId xmlns:a16="http://schemas.microsoft.com/office/drawing/2014/main" id="{57D68327-7E0D-0F85-9B8A-7D71168311D7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27" name="Google Shape;83;p1">
            <a:extLst>
              <a:ext uri="{FF2B5EF4-FFF2-40B4-BE49-F238E27FC236}">
                <a16:creationId xmlns:a16="http://schemas.microsoft.com/office/drawing/2014/main" id="{52260E86-00CC-FD86-1191-5DEB79DA260C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sp>
        <p:nvSpPr>
          <p:cNvPr id="30" name="Slide Number Placeholder 1">
            <a:extLst>
              <a:ext uri="{FF2B5EF4-FFF2-40B4-BE49-F238E27FC236}">
                <a16:creationId xmlns:a16="http://schemas.microsoft.com/office/drawing/2014/main" id="{EEF9C8CB-3FC4-4C8F-64A9-1E4ED5F58D46}"/>
              </a:ext>
            </a:extLst>
          </p:cNvPr>
          <p:cNvSpPr txBox="1">
            <a:spLocks/>
          </p:cNvSpPr>
          <p:nvPr/>
        </p:nvSpPr>
        <p:spPr>
          <a:xfrm>
            <a:off x="8012875" y="6524625"/>
            <a:ext cx="27432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/>
              <a:t>| </a:t>
            </a:r>
            <a:fld id="{00000000-1234-1234-1234-123412341234}" type="slidenum">
              <a:rPr lang="en-US" smtClean="0">
                <a:solidFill>
                  <a:srgbClr val="888888"/>
                </a:solidFill>
              </a:rPr>
              <a:pPr algn="r"/>
              <a:t>5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4E0F2FE-55E3-D7F3-59CE-784D32E88188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D672934-BCBE-9ACC-9DD5-E48CAF8B752E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576B479-4594-F515-6359-9E7EAA2FD8CE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9CFDE7E-D068-5526-0325-1D4258B28F5A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EFE84EC-3CD0-DC3C-D462-CCE827868642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336986D-BA72-F5CF-1172-3B624D539148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5880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E10D8-5743-F75C-1F78-AD7EF0D2F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Diagramm 58">
            <a:extLst>
              <a:ext uri="{FF2B5EF4-FFF2-40B4-BE49-F238E27FC236}">
                <a16:creationId xmlns:a16="http://schemas.microsoft.com/office/drawing/2014/main" id="{0B3C5A00-F035-2408-9278-71B857D403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6561317"/>
              </p:ext>
            </p:extLst>
          </p:nvPr>
        </p:nvGraphicFramePr>
        <p:xfrm>
          <a:off x="577675" y="1739608"/>
          <a:ext cx="2649207" cy="4785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18DA6921-D53E-1D07-8C6C-BCAF53FD39D7}"/>
              </a:ext>
            </a:extLst>
          </p:cNvPr>
          <p:cNvGrpSpPr/>
          <p:nvPr/>
        </p:nvGrpSpPr>
        <p:grpSpPr>
          <a:xfrm>
            <a:off x="1165669" y="5915816"/>
            <a:ext cx="936486" cy="295776"/>
            <a:chOff x="3928706" y="5244577"/>
            <a:chExt cx="2268936" cy="716611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3FCED958-4119-E7EF-1933-E6D385DEDC07}"/>
                </a:ext>
              </a:extLst>
            </p:cNvPr>
            <p:cNvSpPr/>
            <p:nvPr/>
          </p:nvSpPr>
          <p:spPr>
            <a:xfrm>
              <a:off x="3928706" y="5465161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FD08B499-19C5-E6D9-AEEF-F0A0803DB314}"/>
                </a:ext>
              </a:extLst>
            </p:cNvPr>
            <p:cNvSpPr/>
            <p:nvPr/>
          </p:nvSpPr>
          <p:spPr>
            <a:xfrm>
              <a:off x="4491403" y="5656262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9" name="Oval 448">
              <a:extLst>
                <a:ext uri="{FF2B5EF4-FFF2-40B4-BE49-F238E27FC236}">
                  <a16:creationId xmlns:a16="http://schemas.microsoft.com/office/drawing/2014/main" id="{F9F3A76E-E066-F43A-6637-5FF59AEE661A}"/>
                </a:ext>
              </a:extLst>
            </p:cNvPr>
            <p:cNvSpPr/>
            <p:nvPr/>
          </p:nvSpPr>
          <p:spPr>
            <a:xfrm>
              <a:off x="4694687" y="5244577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0" name="Oval 449">
              <a:extLst>
                <a:ext uri="{FF2B5EF4-FFF2-40B4-BE49-F238E27FC236}">
                  <a16:creationId xmlns:a16="http://schemas.microsoft.com/office/drawing/2014/main" id="{59AE1C0A-0E23-0CEC-DD87-84CEC180CE7D}"/>
                </a:ext>
              </a:extLst>
            </p:cNvPr>
            <p:cNvSpPr/>
            <p:nvPr/>
          </p:nvSpPr>
          <p:spPr>
            <a:xfrm>
              <a:off x="5091056" y="5640236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6D7677B4-201B-C407-ECA4-4108AF04400A}"/>
                </a:ext>
              </a:extLst>
            </p:cNvPr>
            <p:cNvSpPr/>
            <p:nvPr/>
          </p:nvSpPr>
          <p:spPr>
            <a:xfrm>
              <a:off x="5528204" y="5290409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B5B36BB-9CA5-1FCD-F085-532FB8582B47}"/>
                </a:ext>
              </a:extLst>
            </p:cNvPr>
            <p:cNvSpPr/>
            <p:nvPr/>
          </p:nvSpPr>
          <p:spPr>
            <a:xfrm>
              <a:off x="5570310" y="5757904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FCEEE95-6109-6BF7-C755-E92DE636695D}"/>
                </a:ext>
              </a:extLst>
            </p:cNvPr>
            <p:cNvSpPr/>
            <p:nvPr/>
          </p:nvSpPr>
          <p:spPr>
            <a:xfrm>
              <a:off x="5994358" y="5560712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7" name="Oval 526">
              <a:extLst>
                <a:ext uri="{FF2B5EF4-FFF2-40B4-BE49-F238E27FC236}">
                  <a16:creationId xmlns:a16="http://schemas.microsoft.com/office/drawing/2014/main" id="{A935F3B0-ECE8-0C48-50B9-FDA2E072AD5B}"/>
                </a:ext>
              </a:extLst>
            </p:cNvPr>
            <p:cNvSpPr/>
            <p:nvPr/>
          </p:nvSpPr>
          <p:spPr>
            <a:xfrm>
              <a:off x="5158364" y="5261820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8" name="Oval 527">
              <a:extLst>
                <a:ext uri="{FF2B5EF4-FFF2-40B4-BE49-F238E27FC236}">
                  <a16:creationId xmlns:a16="http://schemas.microsoft.com/office/drawing/2014/main" id="{E41D346C-A54C-28A2-ADF3-3C82712F36DD}"/>
                </a:ext>
              </a:extLst>
            </p:cNvPr>
            <p:cNvSpPr/>
            <p:nvPr/>
          </p:nvSpPr>
          <p:spPr>
            <a:xfrm>
              <a:off x="4324847" y="5387646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0" name="Oval 529">
              <a:extLst>
                <a:ext uri="{FF2B5EF4-FFF2-40B4-BE49-F238E27FC236}">
                  <a16:creationId xmlns:a16="http://schemas.microsoft.com/office/drawing/2014/main" id="{D8263F84-23C6-98C5-4B14-6E954C36B13B}"/>
                </a:ext>
              </a:extLst>
            </p:cNvPr>
            <p:cNvSpPr/>
            <p:nvPr/>
          </p:nvSpPr>
          <p:spPr>
            <a:xfrm>
              <a:off x="5946850" y="5301474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2" name="Oval 531">
              <a:extLst>
                <a:ext uri="{FF2B5EF4-FFF2-40B4-BE49-F238E27FC236}">
                  <a16:creationId xmlns:a16="http://schemas.microsoft.com/office/drawing/2014/main" id="{88C2C0DA-67D2-AB0F-E301-7776D08A38C5}"/>
                </a:ext>
              </a:extLst>
            </p:cNvPr>
            <p:cNvSpPr/>
            <p:nvPr/>
          </p:nvSpPr>
          <p:spPr>
            <a:xfrm>
              <a:off x="5382369" y="5524666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4" name="Oval 533">
              <a:extLst>
                <a:ext uri="{FF2B5EF4-FFF2-40B4-BE49-F238E27FC236}">
                  <a16:creationId xmlns:a16="http://schemas.microsoft.com/office/drawing/2014/main" id="{E9DB902F-6983-4D82-4E8F-BC658D821F69}"/>
                </a:ext>
              </a:extLst>
            </p:cNvPr>
            <p:cNvSpPr/>
            <p:nvPr/>
          </p:nvSpPr>
          <p:spPr>
            <a:xfrm>
              <a:off x="4826934" y="5560712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35" name="Gruppieren 534">
            <a:extLst>
              <a:ext uri="{FF2B5EF4-FFF2-40B4-BE49-F238E27FC236}">
                <a16:creationId xmlns:a16="http://schemas.microsoft.com/office/drawing/2014/main" id="{57E720A9-CF1A-921A-313B-C1DD552D0521}"/>
              </a:ext>
            </a:extLst>
          </p:cNvPr>
          <p:cNvGrpSpPr/>
          <p:nvPr/>
        </p:nvGrpSpPr>
        <p:grpSpPr>
          <a:xfrm>
            <a:off x="1395194" y="4616229"/>
            <a:ext cx="1131204" cy="338224"/>
            <a:chOff x="3558587" y="3961928"/>
            <a:chExt cx="2740697" cy="819454"/>
          </a:xfrm>
        </p:grpSpPr>
        <p:sp>
          <p:nvSpPr>
            <p:cNvPr id="537" name="Oval 536">
              <a:extLst>
                <a:ext uri="{FF2B5EF4-FFF2-40B4-BE49-F238E27FC236}">
                  <a16:creationId xmlns:a16="http://schemas.microsoft.com/office/drawing/2014/main" id="{0B819F6F-940D-C845-1232-B9F35DA68FC6}"/>
                </a:ext>
              </a:extLst>
            </p:cNvPr>
            <p:cNvSpPr/>
            <p:nvPr/>
          </p:nvSpPr>
          <p:spPr>
            <a:xfrm>
              <a:off x="6096000" y="4518342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8" name="Oval 537">
              <a:extLst>
                <a:ext uri="{FF2B5EF4-FFF2-40B4-BE49-F238E27FC236}">
                  <a16:creationId xmlns:a16="http://schemas.microsoft.com/office/drawing/2014/main" id="{2968274C-6419-FED6-36EC-356C0309F7A9}"/>
                </a:ext>
              </a:extLst>
            </p:cNvPr>
            <p:cNvSpPr/>
            <p:nvPr/>
          </p:nvSpPr>
          <p:spPr>
            <a:xfrm>
              <a:off x="5658228" y="4011795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0" name="Oval 539">
              <a:extLst>
                <a:ext uri="{FF2B5EF4-FFF2-40B4-BE49-F238E27FC236}">
                  <a16:creationId xmlns:a16="http://schemas.microsoft.com/office/drawing/2014/main" id="{A4D8F150-55A3-6F6D-B8CC-4BF7CAB4790E}"/>
                </a:ext>
              </a:extLst>
            </p:cNvPr>
            <p:cNvSpPr/>
            <p:nvPr/>
          </p:nvSpPr>
          <p:spPr>
            <a:xfrm>
              <a:off x="5876713" y="4267098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61" name="Gerade Verbindung 560">
              <a:extLst>
                <a:ext uri="{FF2B5EF4-FFF2-40B4-BE49-F238E27FC236}">
                  <a16:creationId xmlns:a16="http://schemas.microsoft.com/office/drawing/2014/main" id="{4407C874-0817-F22C-3451-B54EBD4ED547}"/>
                </a:ext>
              </a:extLst>
            </p:cNvPr>
            <p:cNvCxnSpPr>
              <a:cxnSpLocks/>
              <a:stCxn id="538" idx="5"/>
              <a:endCxn id="540" idx="1"/>
            </p:cNvCxnSpPr>
            <p:nvPr/>
          </p:nvCxnSpPr>
          <p:spPr>
            <a:xfrm>
              <a:off x="5831742" y="4185309"/>
              <a:ext cx="74741" cy="111559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Gerade Verbindung 561">
              <a:extLst>
                <a:ext uri="{FF2B5EF4-FFF2-40B4-BE49-F238E27FC236}">
                  <a16:creationId xmlns:a16="http://schemas.microsoft.com/office/drawing/2014/main" id="{1E052B3C-9817-99BB-9342-FE5051C229A8}"/>
                </a:ext>
              </a:extLst>
            </p:cNvPr>
            <p:cNvCxnSpPr>
              <a:cxnSpLocks/>
              <a:stCxn id="540" idx="5"/>
              <a:endCxn id="537" idx="1"/>
            </p:cNvCxnSpPr>
            <p:nvPr/>
          </p:nvCxnSpPr>
          <p:spPr>
            <a:xfrm>
              <a:off x="6050227" y="4440612"/>
              <a:ext cx="75543" cy="10750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3" name="Oval 562">
              <a:extLst>
                <a:ext uri="{FF2B5EF4-FFF2-40B4-BE49-F238E27FC236}">
                  <a16:creationId xmlns:a16="http://schemas.microsoft.com/office/drawing/2014/main" id="{03AF2553-C5C5-AD94-0676-7B9DDF006C8C}"/>
                </a:ext>
              </a:extLst>
            </p:cNvPr>
            <p:cNvSpPr/>
            <p:nvPr/>
          </p:nvSpPr>
          <p:spPr>
            <a:xfrm>
              <a:off x="4863235" y="3991698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4" name="Oval 563">
              <a:extLst>
                <a:ext uri="{FF2B5EF4-FFF2-40B4-BE49-F238E27FC236}">
                  <a16:creationId xmlns:a16="http://schemas.microsoft.com/office/drawing/2014/main" id="{0013A019-3F83-A11A-F361-1AE591466F3D}"/>
                </a:ext>
              </a:extLst>
            </p:cNvPr>
            <p:cNvSpPr/>
            <p:nvPr/>
          </p:nvSpPr>
          <p:spPr>
            <a:xfrm>
              <a:off x="5050139" y="4288811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9" name="Oval 568">
              <a:extLst>
                <a:ext uri="{FF2B5EF4-FFF2-40B4-BE49-F238E27FC236}">
                  <a16:creationId xmlns:a16="http://schemas.microsoft.com/office/drawing/2014/main" id="{86CAAF7D-B7ED-D078-067F-FCAD2AD1BB56}"/>
                </a:ext>
              </a:extLst>
            </p:cNvPr>
            <p:cNvSpPr/>
            <p:nvPr/>
          </p:nvSpPr>
          <p:spPr>
            <a:xfrm>
              <a:off x="5275696" y="4578098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0" name="Oval 569">
              <a:extLst>
                <a:ext uri="{FF2B5EF4-FFF2-40B4-BE49-F238E27FC236}">
                  <a16:creationId xmlns:a16="http://schemas.microsoft.com/office/drawing/2014/main" id="{AD08D545-5FA7-81E2-0C23-43ADDA2720BE}"/>
                </a:ext>
              </a:extLst>
            </p:cNvPr>
            <p:cNvSpPr/>
            <p:nvPr/>
          </p:nvSpPr>
          <p:spPr>
            <a:xfrm>
              <a:off x="4875891" y="4578098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71" name="Gerade Verbindung 570">
              <a:extLst>
                <a:ext uri="{FF2B5EF4-FFF2-40B4-BE49-F238E27FC236}">
                  <a16:creationId xmlns:a16="http://schemas.microsoft.com/office/drawing/2014/main" id="{457CDEDE-EF41-52A6-B160-BA1F30E0FE3F}"/>
                </a:ext>
              </a:extLst>
            </p:cNvPr>
            <p:cNvCxnSpPr>
              <a:cxnSpLocks/>
              <a:stCxn id="563" idx="5"/>
              <a:endCxn id="564" idx="0"/>
            </p:cNvCxnSpPr>
            <p:nvPr/>
          </p:nvCxnSpPr>
          <p:spPr>
            <a:xfrm>
              <a:off x="5036749" y="4165212"/>
              <a:ext cx="115032" cy="123599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Gerade Verbindung 571">
              <a:extLst>
                <a:ext uri="{FF2B5EF4-FFF2-40B4-BE49-F238E27FC236}">
                  <a16:creationId xmlns:a16="http://schemas.microsoft.com/office/drawing/2014/main" id="{FB06E38B-9121-8ABE-46CA-AFAB184EA27D}"/>
                </a:ext>
              </a:extLst>
            </p:cNvPr>
            <p:cNvCxnSpPr>
              <a:cxnSpLocks/>
              <a:stCxn id="564" idx="3"/>
              <a:endCxn id="570" idx="0"/>
            </p:cNvCxnSpPr>
            <p:nvPr/>
          </p:nvCxnSpPr>
          <p:spPr>
            <a:xfrm flipH="1">
              <a:off x="4977533" y="4462325"/>
              <a:ext cx="102376" cy="11577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Gerade Verbindung 572">
              <a:extLst>
                <a:ext uri="{FF2B5EF4-FFF2-40B4-BE49-F238E27FC236}">
                  <a16:creationId xmlns:a16="http://schemas.microsoft.com/office/drawing/2014/main" id="{A965B00F-EF48-ACAE-D49D-6261AC5903B7}"/>
                </a:ext>
              </a:extLst>
            </p:cNvPr>
            <p:cNvCxnSpPr>
              <a:cxnSpLocks/>
              <a:stCxn id="564" idx="5"/>
              <a:endCxn id="569" idx="1"/>
            </p:cNvCxnSpPr>
            <p:nvPr/>
          </p:nvCxnSpPr>
          <p:spPr>
            <a:xfrm>
              <a:off x="5223653" y="4462325"/>
              <a:ext cx="81813" cy="14554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Oval 573">
              <a:extLst>
                <a:ext uri="{FF2B5EF4-FFF2-40B4-BE49-F238E27FC236}">
                  <a16:creationId xmlns:a16="http://schemas.microsoft.com/office/drawing/2014/main" id="{942A9395-B975-8523-3C17-4B58E98A3599}"/>
                </a:ext>
              </a:extLst>
            </p:cNvPr>
            <p:cNvSpPr/>
            <p:nvPr/>
          </p:nvSpPr>
          <p:spPr>
            <a:xfrm>
              <a:off x="3968190" y="3961928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1515E620-9801-9249-8DFF-154DE08D72D3}"/>
                </a:ext>
              </a:extLst>
            </p:cNvPr>
            <p:cNvSpPr/>
            <p:nvPr/>
          </p:nvSpPr>
          <p:spPr>
            <a:xfrm>
              <a:off x="3732835" y="4286643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DF72003F-987A-5440-598D-9C883C189AFC}"/>
                </a:ext>
              </a:extLst>
            </p:cNvPr>
            <p:cNvSpPr/>
            <p:nvPr/>
          </p:nvSpPr>
          <p:spPr>
            <a:xfrm>
              <a:off x="4171474" y="4277542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5BA62E91-4C90-3B31-E28A-C314ADF23093}"/>
                </a:ext>
              </a:extLst>
            </p:cNvPr>
            <p:cNvSpPr/>
            <p:nvPr/>
          </p:nvSpPr>
          <p:spPr>
            <a:xfrm>
              <a:off x="3958392" y="4575930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32FC495A-2735-3611-E68B-767384D58A1C}"/>
                </a:ext>
              </a:extLst>
            </p:cNvPr>
            <p:cNvSpPr/>
            <p:nvPr/>
          </p:nvSpPr>
          <p:spPr>
            <a:xfrm>
              <a:off x="3558587" y="4575930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62" name="Gerade Verbindung 261">
              <a:extLst>
                <a:ext uri="{FF2B5EF4-FFF2-40B4-BE49-F238E27FC236}">
                  <a16:creationId xmlns:a16="http://schemas.microsoft.com/office/drawing/2014/main" id="{A39C3B4B-CD9D-F351-4EF2-6DB96C0BC935}"/>
                </a:ext>
              </a:extLst>
            </p:cNvPr>
            <p:cNvCxnSpPr>
              <a:cxnSpLocks/>
              <a:stCxn id="574" idx="3"/>
              <a:endCxn id="258" idx="7"/>
            </p:cNvCxnSpPr>
            <p:nvPr/>
          </p:nvCxnSpPr>
          <p:spPr>
            <a:xfrm flipH="1">
              <a:off x="3906349" y="4135442"/>
              <a:ext cx="91611" cy="18097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Gerade Verbindung 262">
              <a:extLst>
                <a:ext uri="{FF2B5EF4-FFF2-40B4-BE49-F238E27FC236}">
                  <a16:creationId xmlns:a16="http://schemas.microsoft.com/office/drawing/2014/main" id="{4B9D7DB5-B9BC-63C5-C08A-0276D41CAED7}"/>
                </a:ext>
              </a:extLst>
            </p:cNvPr>
            <p:cNvCxnSpPr>
              <a:cxnSpLocks/>
              <a:stCxn id="258" idx="3"/>
              <a:endCxn id="261" idx="0"/>
            </p:cNvCxnSpPr>
            <p:nvPr/>
          </p:nvCxnSpPr>
          <p:spPr>
            <a:xfrm flipH="1">
              <a:off x="3660229" y="4460157"/>
              <a:ext cx="102376" cy="11577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Gerade Verbindung 263">
              <a:extLst>
                <a:ext uri="{FF2B5EF4-FFF2-40B4-BE49-F238E27FC236}">
                  <a16:creationId xmlns:a16="http://schemas.microsoft.com/office/drawing/2014/main" id="{346B9DDA-6CF4-8A41-1578-FD4D126D6AA1}"/>
                </a:ext>
              </a:extLst>
            </p:cNvPr>
            <p:cNvCxnSpPr>
              <a:cxnSpLocks/>
              <a:stCxn id="574" idx="5"/>
              <a:endCxn id="259" idx="0"/>
            </p:cNvCxnSpPr>
            <p:nvPr/>
          </p:nvCxnSpPr>
          <p:spPr>
            <a:xfrm>
              <a:off x="4141704" y="4135442"/>
              <a:ext cx="131412" cy="14210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Gerade Verbindung 264">
              <a:extLst>
                <a:ext uri="{FF2B5EF4-FFF2-40B4-BE49-F238E27FC236}">
                  <a16:creationId xmlns:a16="http://schemas.microsoft.com/office/drawing/2014/main" id="{1E017809-FA06-3437-B018-54207F1C93F6}"/>
                </a:ext>
              </a:extLst>
            </p:cNvPr>
            <p:cNvCxnSpPr>
              <a:cxnSpLocks/>
              <a:stCxn id="258" idx="5"/>
              <a:endCxn id="260" idx="1"/>
            </p:cNvCxnSpPr>
            <p:nvPr/>
          </p:nvCxnSpPr>
          <p:spPr>
            <a:xfrm>
              <a:off x="3906349" y="4460157"/>
              <a:ext cx="81813" cy="14554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6" name="Gruppieren 265">
            <a:extLst>
              <a:ext uri="{FF2B5EF4-FFF2-40B4-BE49-F238E27FC236}">
                <a16:creationId xmlns:a16="http://schemas.microsoft.com/office/drawing/2014/main" id="{54BD33AD-F7A6-B1DF-13FC-8693F1C0C190}"/>
              </a:ext>
            </a:extLst>
          </p:cNvPr>
          <p:cNvGrpSpPr/>
          <p:nvPr/>
        </p:nvGrpSpPr>
        <p:grpSpPr>
          <a:xfrm>
            <a:off x="1504240" y="3469487"/>
            <a:ext cx="791754" cy="342717"/>
            <a:chOff x="3590658" y="2734929"/>
            <a:chExt cx="1918273" cy="830339"/>
          </a:xfrm>
        </p:grpSpPr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AC9F9660-F6AC-20C2-07F8-E0B73F7B023F}"/>
                </a:ext>
              </a:extLst>
            </p:cNvPr>
            <p:cNvSpPr/>
            <p:nvPr/>
          </p:nvSpPr>
          <p:spPr>
            <a:xfrm>
              <a:off x="4000261" y="2747982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1838675B-C5DE-E927-019F-4A28838CAD3B}"/>
                </a:ext>
              </a:extLst>
            </p:cNvPr>
            <p:cNvSpPr/>
            <p:nvPr/>
          </p:nvSpPr>
          <p:spPr>
            <a:xfrm>
              <a:off x="3764906" y="3072697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1857CB56-3B1D-3D51-D35B-EB4905895E5C}"/>
                </a:ext>
              </a:extLst>
            </p:cNvPr>
            <p:cNvSpPr/>
            <p:nvPr/>
          </p:nvSpPr>
          <p:spPr>
            <a:xfrm>
              <a:off x="4203545" y="3063596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FB911C0F-6EC8-0EA5-0427-578A6692D1CE}"/>
                </a:ext>
              </a:extLst>
            </p:cNvPr>
            <p:cNvSpPr/>
            <p:nvPr/>
          </p:nvSpPr>
          <p:spPr>
            <a:xfrm>
              <a:off x="5305647" y="3241476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38F6DDA7-194B-4B07-C34F-D8FE301E6D69}"/>
                </a:ext>
              </a:extLst>
            </p:cNvPr>
            <p:cNvSpPr/>
            <p:nvPr/>
          </p:nvSpPr>
          <p:spPr>
            <a:xfrm>
              <a:off x="3990463" y="3361984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CBAFF342-E5DC-9D13-4B60-5EC91C30B8AB}"/>
                </a:ext>
              </a:extLst>
            </p:cNvPr>
            <p:cNvSpPr/>
            <p:nvPr/>
          </p:nvSpPr>
          <p:spPr>
            <a:xfrm>
              <a:off x="3590658" y="3361984"/>
              <a:ext cx="203284" cy="203284"/>
            </a:xfrm>
            <a:prstGeom prst="ellipse">
              <a:avLst/>
            </a:prstGeom>
            <a:solidFill>
              <a:schemeClr val="accent5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6F496C62-0A95-AC85-F3BD-C8A48084A6CC}"/>
                </a:ext>
              </a:extLst>
            </p:cNvPr>
            <p:cNvSpPr/>
            <p:nvPr/>
          </p:nvSpPr>
          <p:spPr>
            <a:xfrm>
              <a:off x="4867875" y="2734929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2454AFAF-07F4-4AD5-20A3-FDEDB84CC405}"/>
                </a:ext>
              </a:extLst>
            </p:cNvPr>
            <p:cNvSpPr/>
            <p:nvPr/>
          </p:nvSpPr>
          <p:spPr>
            <a:xfrm>
              <a:off x="5086360" y="2990232"/>
              <a:ext cx="203284" cy="203284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75" name="Gerade Verbindung 274">
              <a:extLst>
                <a:ext uri="{FF2B5EF4-FFF2-40B4-BE49-F238E27FC236}">
                  <a16:creationId xmlns:a16="http://schemas.microsoft.com/office/drawing/2014/main" id="{916C1F41-C2C8-CFE9-8249-523DC6746FC5}"/>
                </a:ext>
              </a:extLst>
            </p:cNvPr>
            <p:cNvCxnSpPr>
              <a:cxnSpLocks/>
              <a:stCxn id="267" idx="3"/>
              <a:endCxn id="268" idx="7"/>
            </p:cNvCxnSpPr>
            <p:nvPr/>
          </p:nvCxnSpPr>
          <p:spPr>
            <a:xfrm flipH="1">
              <a:off x="3938420" y="2921496"/>
              <a:ext cx="91611" cy="18097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Gerade Verbindung 275">
              <a:extLst>
                <a:ext uri="{FF2B5EF4-FFF2-40B4-BE49-F238E27FC236}">
                  <a16:creationId xmlns:a16="http://schemas.microsoft.com/office/drawing/2014/main" id="{49A6B988-5841-5CD5-3326-599F5C5D0845}"/>
                </a:ext>
              </a:extLst>
            </p:cNvPr>
            <p:cNvCxnSpPr>
              <a:cxnSpLocks/>
              <a:stCxn id="268" idx="3"/>
              <a:endCxn id="272" idx="0"/>
            </p:cNvCxnSpPr>
            <p:nvPr/>
          </p:nvCxnSpPr>
          <p:spPr>
            <a:xfrm flipH="1">
              <a:off x="3692300" y="3246211"/>
              <a:ext cx="102376" cy="11577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Gerade Verbindung 276">
              <a:extLst>
                <a:ext uri="{FF2B5EF4-FFF2-40B4-BE49-F238E27FC236}">
                  <a16:creationId xmlns:a16="http://schemas.microsoft.com/office/drawing/2014/main" id="{8336DD3E-B76D-8353-5331-92D6F281B977}"/>
                </a:ext>
              </a:extLst>
            </p:cNvPr>
            <p:cNvCxnSpPr>
              <a:cxnSpLocks/>
              <a:stCxn id="267" idx="5"/>
              <a:endCxn id="269" idx="0"/>
            </p:cNvCxnSpPr>
            <p:nvPr/>
          </p:nvCxnSpPr>
          <p:spPr>
            <a:xfrm>
              <a:off x="4173775" y="2921496"/>
              <a:ext cx="131412" cy="14210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Gerade Verbindung 277">
              <a:extLst>
                <a:ext uri="{FF2B5EF4-FFF2-40B4-BE49-F238E27FC236}">
                  <a16:creationId xmlns:a16="http://schemas.microsoft.com/office/drawing/2014/main" id="{88AC91F0-E051-6E1C-749F-B97C13F865BE}"/>
                </a:ext>
              </a:extLst>
            </p:cNvPr>
            <p:cNvCxnSpPr>
              <a:cxnSpLocks/>
              <a:stCxn id="268" idx="5"/>
              <a:endCxn id="271" idx="1"/>
            </p:cNvCxnSpPr>
            <p:nvPr/>
          </p:nvCxnSpPr>
          <p:spPr>
            <a:xfrm>
              <a:off x="3938420" y="3246211"/>
              <a:ext cx="81813" cy="14554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B3181F12-D7DC-C5AB-BF77-AE35F9405627}"/>
                </a:ext>
              </a:extLst>
            </p:cNvPr>
            <p:cNvSpPr/>
            <p:nvPr/>
          </p:nvSpPr>
          <p:spPr>
            <a:xfrm>
              <a:off x="4452280" y="2762677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93EB4567-1A0E-FBB8-F153-0A383AAF0F5F}"/>
                </a:ext>
              </a:extLst>
            </p:cNvPr>
            <p:cNvSpPr/>
            <p:nvPr/>
          </p:nvSpPr>
          <p:spPr>
            <a:xfrm>
              <a:off x="4639184" y="3059790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B83755C-A67F-410F-CB95-5E4F880776BB}"/>
                </a:ext>
              </a:extLst>
            </p:cNvPr>
            <p:cNvSpPr/>
            <p:nvPr/>
          </p:nvSpPr>
          <p:spPr>
            <a:xfrm>
              <a:off x="4864741" y="3349077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19E63225-C585-8A57-C19A-C035196BAFE3}"/>
                </a:ext>
              </a:extLst>
            </p:cNvPr>
            <p:cNvSpPr/>
            <p:nvPr/>
          </p:nvSpPr>
          <p:spPr>
            <a:xfrm>
              <a:off x="4464936" y="3349077"/>
              <a:ext cx="203284" cy="203284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83" name="Gerade Verbindung 282">
              <a:extLst>
                <a:ext uri="{FF2B5EF4-FFF2-40B4-BE49-F238E27FC236}">
                  <a16:creationId xmlns:a16="http://schemas.microsoft.com/office/drawing/2014/main" id="{72623CC0-7C3B-A32D-30F1-25DCA8C4024D}"/>
                </a:ext>
              </a:extLst>
            </p:cNvPr>
            <p:cNvCxnSpPr>
              <a:cxnSpLocks/>
              <a:stCxn id="279" idx="5"/>
              <a:endCxn id="280" idx="0"/>
            </p:cNvCxnSpPr>
            <p:nvPr/>
          </p:nvCxnSpPr>
          <p:spPr>
            <a:xfrm>
              <a:off x="4625794" y="2936191"/>
              <a:ext cx="115032" cy="123599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Gerade Verbindung 283">
              <a:extLst>
                <a:ext uri="{FF2B5EF4-FFF2-40B4-BE49-F238E27FC236}">
                  <a16:creationId xmlns:a16="http://schemas.microsoft.com/office/drawing/2014/main" id="{C4B456F4-7784-FAF4-7108-EAB9AAB08382}"/>
                </a:ext>
              </a:extLst>
            </p:cNvPr>
            <p:cNvCxnSpPr>
              <a:cxnSpLocks/>
              <a:stCxn id="280" idx="3"/>
              <a:endCxn id="282" idx="0"/>
            </p:cNvCxnSpPr>
            <p:nvPr/>
          </p:nvCxnSpPr>
          <p:spPr>
            <a:xfrm flipH="1">
              <a:off x="4566578" y="3233304"/>
              <a:ext cx="102376" cy="11577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Gerade Verbindung 284">
              <a:extLst>
                <a:ext uri="{FF2B5EF4-FFF2-40B4-BE49-F238E27FC236}">
                  <a16:creationId xmlns:a16="http://schemas.microsoft.com/office/drawing/2014/main" id="{5210D67C-747B-6E38-9E36-E25749772531}"/>
                </a:ext>
              </a:extLst>
            </p:cNvPr>
            <p:cNvCxnSpPr>
              <a:cxnSpLocks/>
              <a:stCxn id="280" idx="5"/>
              <a:endCxn id="281" idx="1"/>
            </p:cNvCxnSpPr>
            <p:nvPr/>
          </p:nvCxnSpPr>
          <p:spPr>
            <a:xfrm>
              <a:off x="4812698" y="3233304"/>
              <a:ext cx="81813" cy="145543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Gerade Verbindung 285">
              <a:extLst>
                <a:ext uri="{FF2B5EF4-FFF2-40B4-BE49-F238E27FC236}">
                  <a16:creationId xmlns:a16="http://schemas.microsoft.com/office/drawing/2014/main" id="{CA73C946-8A2F-6A22-8AE7-544E35152B79}"/>
                </a:ext>
              </a:extLst>
            </p:cNvPr>
            <p:cNvCxnSpPr>
              <a:cxnSpLocks/>
              <a:stCxn id="273" idx="5"/>
              <a:endCxn id="274" idx="1"/>
            </p:cNvCxnSpPr>
            <p:nvPr/>
          </p:nvCxnSpPr>
          <p:spPr>
            <a:xfrm>
              <a:off x="5041389" y="2908443"/>
              <a:ext cx="74741" cy="111559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Gerade Verbindung 286">
              <a:extLst>
                <a:ext uri="{FF2B5EF4-FFF2-40B4-BE49-F238E27FC236}">
                  <a16:creationId xmlns:a16="http://schemas.microsoft.com/office/drawing/2014/main" id="{E2A424F2-2F72-6A8B-6052-1BBAF5ECAD88}"/>
                </a:ext>
              </a:extLst>
            </p:cNvPr>
            <p:cNvCxnSpPr>
              <a:cxnSpLocks/>
              <a:stCxn id="274" idx="5"/>
              <a:endCxn id="270" idx="1"/>
            </p:cNvCxnSpPr>
            <p:nvPr/>
          </p:nvCxnSpPr>
          <p:spPr>
            <a:xfrm>
              <a:off x="5259874" y="3163746"/>
              <a:ext cx="75543" cy="10750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Gerade Verbindung 287">
              <a:extLst>
                <a:ext uri="{FF2B5EF4-FFF2-40B4-BE49-F238E27FC236}">
                  <a16:creationId xmlns:a16="http://schemas.microsoft.com/office/drawing/2014/main" id="{EFBB6F5F-ADE7-FF0B-B5F0-8F59457EE0B9}"/>
                </a:ext>
              </a:extLst>
            </p:cNvPr>
            <p:cNvCxnSpPr>
              <a:cxnSpLocks/>
              <a:stCxn id="267" idx="6"/>
              <a:endCxn id="279" idx="2"/>
            </p:cNvCxnSpPr>
            <p:nvPr/>
          </p:nvCxnSpPr>
          <p:spPr>
            <a:xfrm>
              <a:off x="4203545" y="2849624"/>
              <a:ext cx="248735" cy="14695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Gerade Verbindung 288">
              <a:extLst>
                <a:ext uri="{FF2B5EF4-FFF2-40B4-BE49-F238E27FC236}">
                  <a16:creationId xmlns:a16="http://schemas.microsoft.com/office/drawing/2014/main" id="{474C9126-A8F0-9163-863B-7487E774C1B6}"/>
                </a:ext>
              </a:extLst>
            </p:cNvPr>
            <p:cNvCxnSpPr>
              <a:cxnSpLocks/>
              <a:stCxn id="269" idx="6"/>
              <a:endCxn id="280" idx="2"/>
            </p:cNvCxnSpPr>
            <p:nvPr/>
          </p:nvCxnSpPr>
          <p:spPr>
            <a:xfrm flipV="1">
              <a:off x="4406829" y="3161432"/>
              <a:ext cx="232355" cy="3806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Gerade Verbindung 289">
              <a:extLst>
                <a:ext uri="{FF2B5EF4-FFF2-40B4-BE49-F238E27FC236}">
                  <a16:creationId xmlns:a16="http://schemas.microsoft.com/office/drawing/2014/main" id="{7F299AE7-C355-3F47-3A71-C7FD7D5C10A0}"/>
                </a:ext>
              </a:extLst>
            </p:cNvPr>
            <p:cNvCxnSpPr>
              <a:cxnSpLocks/>
              <a:stCxn id="268" idx="6"/>
              <a:endCxn id="282" idx="2"/>
            </p:cNvCxnSpPr>
            <p:nvPr/>
          </p:nvCxnSpPr>
          <p:spPr>
            <a:xfrm>
              <a:off x="3968190" y="3174339"/>
              <a:ext cx="496746" cy="276380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Gerade Verbindung 299">
              <a:extLst>
                <a:ext uri="{FF2B5EF4-FFF2-40B4-BE49-F238E27FC236}">
                  <a16:creationId xmlns:a16="http://schemas.microsoft.com/office/drawing/2014/main" id="{FB908E61-B7E3-80DF-2E79-F0A0F8C5C5E6}"/>
                </a:ext>
              </a:extLst>
            </p:cNvPr>
            <p:cNvCxnSpPr>
              <a:cxnSpLocks/>
              <a:stCxn id="271" idx="6"/>
              <a:endCxn id="282" idx="2"/>
            </p:cNvCxnSpPr>
            <p:nvPr/>
          </p:nvCxnSpPr>
          <p:spPr>
            <a:xfrm flipV="1">
              <a:off x="4193747" y="3450719"/>
              <a:ext cx="271189" cy="12907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Gerade Verbindung 300">
              <a:extLst>
                <a:ext uri="{FF2B5EF4-FFF2-40B4-BE49-F238E27FC236}">
                  <a16:creationId xmlns:a16="http://schemas.microsoft.com/office/drawing/2014/main" id="{6424C426-505A-43B2-A6AF-335E6A40A35E}"/>
                </a:ext>
              </a:extLst>
            </p:cNvPr>
            <p:cNvCxnSpPr>
              <a:cxnSpLocks/>
              <a:stCxn id="281" idx="6"/>
              <a:endCxn id="270" idx="2"/>
            </p:cNvCxnSpPr>
            <p:nvPr/>
          </p:nvCxnSpPr>
          <p:spPr>
            <a:xfrm flipV="1">
              <a:off x="5068025" y="3343118"/>
              <a:ext cx="237622" cy="10760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Gerade Verbindung 301">
              <a:extLst>
                <a:ext uri="{FF2B5EF4-FFF2-40B4-BE49-F238E27FC236}">
                  <a16:creationId xmlns:a16="http://schemas.microsoft.com/office/drawing/2014/main" id="{F0D2FB66-F4E5-1EC5-7B22-82D119AC8317}"/>
                </a:ext>
              </a:extLst>
            </p:cNvPr>
            <p:cNvCxnSpPr>
              <a:cxnSpLocks/>
              <a:stCxn id="281" idx="7"/>
              <a:endCxn id="274" idx="4"/>
            </p:cNvCxnSpPr>
            <p:nvPr/>
          </p:nvCxnSpPr>
          <p:spPr>
            <a:xfrm flipV="1">
              <a:off x="5038255" y="3193516"/>
              <a:ext cx="149747" cy="18533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Gerade Verbindung 302">
              <a:extLst>
                <a:ext uri="{FF2B5EF4-FFF2-40B4-BE49-F238E27FC236}">
                  <a16:creationId xmlns:a16="http://schemas.microsoft.com/office/drawing/2014/main" id="{44E6268F-D903-8776-0E9D-6161C6ECADDA}"/>
                </a:ext>
              </a:extLst>
            </p:cNvPr>
            <p:cNvCxnSpPr>
              <a:cxnSpLocks/>
              <a:stCxn id="280" idx="6"/>
              <a:endCxn id="274" idx="2"/>
            </p:cNvCxnSpPr>
            <p:nvPr/>
          </p:nvCxnSpPr>
          <p:spPr>
            <a:xfrm flipV="1">
              <a:off x="4842468" y="3091874"/>
              <a:ext cx="243892" cy="69558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Gerade Verbindung 303">
              <a:extLst>
                <a:ext uri="{FF2B5EF4-FFF2-40B4-BE49-F238E27FC236}">
                  <a16:creationId xmlns:a16="http://schemas.microsoft.com/office/drawing/2014/main" id="{7452524A-565C-C418-9AF2-2E97602639D7}"/>
                </a:ext>
              </a:extLst>
            </p:cNvPr>
            <p:cNvCxnSpPr>
              <a:cxnSpLocks/>
              <a:stCxn id="279" idx="6"/>
              <a:endCxn id="273" idx="2"/>
            </p:cNvCxnSpPr>
            <p:nvPr/>
          </p:nvCxnSpPr>
          <p:spPr>
            <a:xfrm flipV="1">
              <a:off x="4655564" y="2836571"/>
              <a:ext cx="212311" cy="27748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Gerade Verbindung 304">
              <a:extLst>
                <a:ext uri="{FF2B5EF4-FFF2-40B4-BE49-F238E27FC236}">
                  <a16:creationId xmlns:a16="http://schemas.microsoft.com/office/drawing/2014/main" id="{1330E68A-CF7D-0C13-A8E1-079522CD5360}"/>
                </a:ext>
              </a:extLst>
            </p:cNvPr>
            <p:cNvCxnSpPr>
              <a:cxnSpLocks/>
              <a:stCxn id="280" idx="7"/>
              <a:endCxn id="273" idx="3"/>
            </p:cNvCxnSpPr>
            <p:nvPr/>
          </p:nvCxnSpPr>
          <p:spPr>
            <a:xfrm flipV="1">
              <a:off x="4812698" y="2908443"/>
              <a:ext cx="84947" cy="181117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Gerade Verbindung 305">
              <a:extLst>
                <a:ext uri="{FF2B5EF4-FFF2-40B4-BE49-F238E27FC236}">
                  <a16:creationId xmlns:a16="http://schemas.microsoft.com/office/drawing/2014/main" id="{29F0516A-953B-75A2-0B53-B2CDCC6079D1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3968190" y="3165238"/>
              <a:ext cx="235355" cy="9101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Gerade Verbindung 306">
              <a:extLst>
                <a:ext uri="{FF2B5EF4-FFF2-40B4-BE49-F238E27FC236}">
                  <a16:creationId xmlns:a16="http://schemas.microsoft.com/office/drawing/2014/main" id="{DE4E8EA5-1679-3E97-E630-560FFC8564AA}"/>
                </a:ext>
              </a:extLst>
            </p:cNvPr>
            <p:cNvCxnSpPr>
              <a:cxnSpLocks/>
              <a:stCxn id="269" idx="5"/>
              <a:endCxn id="282" idx="1"/>
            </p:cNvCxnSpPr>
            <p:nvPr/>
          </p:nvCxnSpPr>
          <p:spPr>
            <a:xfrm>
              <a:off x="4377059" y="3237110"/>
              <a:ext cx="117647" cy="141737"/>
            </a:xfrm>
            <a:prstGeom prst="line">
              <a:avLst/>
            </a:prstGeom>
            <a:ln w="19050">
              <a:solidFill>
                <a:schemeClr val="tx2"/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8" name="Textfeld 307">
            <a:extLst>
              <a:ext uri="{FF2B5EF4-FFF2-40B4-BE49-F238E27FC236}">
                <a16:creationId xmlns:a16="http://schemas.microsoft.com/office/drawing/2014/main" id="{270AEDC6-E96A-3307-41C5-9517DB31B9C5}"/>
              </a:ext>
            </a:extLst>
          </p:cNvPr>
          <p:cNvSpPr txBox="1"/>
          <p:nvPr/>
        </p:nvSpPr>
        <p:spPr>
          <a:xfrm>
            <a:off x="1902278" y="4962667"/>
            <a:ext cx="3872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rPr>
              <a:t>...</a:t>
            </a:r>
            <a:endParaRPr kumimoji="0" lang="de-DE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B49532E5-FC91-2A8A-C8F6-83D7F5CF2B55}"/>
              </a:ext>
            </a:extLst>
          </p:cNvPr>
          <p:cNvSpPr/>
          <p:nvPr/>
        </p:nvSpPr>
        <p:spPr>
          <a:xfrm>
            <a:off x="1846749" y="2456473"/>
            <a:ext cx="83904" cy="83904"/>
          </a:xfrm>
          <a:prstGeom prst="ellipse">
            <a:avLst/>
          </a:prstGeom>
          <a:solidFill>
            <a:srgbClr val="FAD022"/>
          </a:solidFill>
          <a:ln w="19050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0" name="Textfeld 309">
            <a:extLst>
              <a:ext uri="{FF2B5EF4-FFF2-40B4-BE49-F238E27FC236}">
                <a16:creationId xmlns:a16="http://schemas.microsoft.com/office/drawing/2014/main" id="{6A739268-E963-C013-B798-90CFD6177560}"/>
              </a:ext>
            </a:extLst>
          </p:cNvPr>
          <p:cNvSpPr txBox="1"/>
          <p:nvPr/>
        </p:nvSpPr>
        <p:spPr>
          <a:xfrm>
            <a:off x="1260414" y="4928966"/>
            <a:ext cx="5944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VSS</a:t>
            </a:r>
          </a:p>
        </p:txBody>
      </p:sp>
      <p:sp>
        <p:nvSpPr>
          <p:cNvPr id="311" name="Textfeld 310">
            <a:extLst>
              <a:ext uri="{FF2B5EF4-FFF2-40B4-BE49-F238E27FC236}">
                <a16:creationId xmlns:a16="http://schemas.microsoft.com/office/drawing/2014/main" id="{C0220C18-2C6A-1A14-6FCC-A22254F659DC}"/>
              </a:ext>
            </a:extLst>
          </p:cNvPr>
          <p:cNvSpPr txBox="1"/>
          <p:nvPr/>
        </p:nvSpPr>
        <p:spPr>
          <a:xfrm>
            <a:off x="2336934" y="4962667"/>
            <a:ext cx="3872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 panose="02000000000000000000" pitchFamily="2" charset="0"/>
                <a:ea typeface="+mn-ea"/>
                <a:cs typeface="+mn-cs"/>
              </a:rPr>
              <a:t>...</a:t>
            </a:r>
            <a:endParaRPr kumimoji="0" lang="de-DE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5" name="Textfeld 404">
            <a:extLst>
              <a:ext uri="{FF2B5EF4-FFF2-40B4-BE49-F238E27FC236}">
                <a16:creationId xmlns:a16="http://schemas.microsoft.com/office/drawing/2014/main" id="{E43F71E0-1715-75B3-5419-336EDF7A0206}"/>
              </a:ext>
            </a:extLst>
          </p:cNvPr>
          <p:cNvSpPr txBox="1"/>
          <p:nvPr/>
        </p:nvSpPr>
        <p:spPr>
          <a:xfrm rot="16200000">
            <a:off x="2533933" y="5665337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Raw Data</a:t>
            </a:r>
          </a:p>
        </p:txBody>
      </p:sp>
      <p:sp>
        <p:nvSpPr>
          <p:cNvPr id="406" name="Textfeld 405">
            <a:extLst>
              <a:ext uri="{FF2B5EF4-FFF2-40B4-BE49-F238E27FC236}">
                <a16:creationId xmlns:a16="http://schemas.microsoft.com/office/drawing/2014/main" id="{B25008F9-4625-9BB8-9B39-E3EFC8085153}"/>
              </a:ext>
            </a:extLst>
          </p:cNvPr>
          <p:cNvSpPr txBox="1"/>
          <p:nvPr/>
        </p:nvSpPr>
        <p:spPr>
          <a:xfrm rot="16200000">
            <a:off x="2533932" y="4457992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Information</a:t>
            </a:r>
          </a:p>
        </p:txBody>
      </p:sp>
      <p:sp>
        <p:nvSpPr>
          <p:cNvPr id="407" name="Textfeld 406">
            <a:extLst>
              <a:ext uri="{FF2B5EF4-FFF2-40B4-BE49-F238E27FC236}">
                <a16:creationId xmlns:a16="http://schemas.microsoft.com/office/drawing/2014/main" id="{75B1293A-DE9B-2932-351B-32278E16A70D}"/>
              </a:ext>
            </a:extLst>
          </p:cNvPr>
          <p:cNvSpPr txBox="1"/>
          <p:nvPr/>
        </p:nvSpPr>
        <p:spPr>
          <a:xfrm rot="16200000">
            <a:off x="2539030" y="3392015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Knowledge</a:t>
            </a:r>
          </a:p>
        </p:txBody>
      </p:sp>
      <p:sp>
        <p:nvSpPr>
          <p:cNvPr id="408" name="Textfeld 407">
            <a:extLst>
              <a:ext uri="{FF2B5EF4-FFF2-40B4-BE49-F238E27FC236}">
                <a16:creationId xmlns:a16="http://schemas.microsoft.com/office/drawing/2014/main" id="{EFC37AC3-6467-1131-50CE-31F5BA1F77FC}"/>
              </a:ext>
            </a:extLst>
          </p:cNvPr>
          <p:cNvSpPr txBox="1"/>
          <p:nvPr/>
        </p:nvSpPr>
        <p:spPr>
          <a:xfrm rot="16200000">
            <a:off x="2539031" y="2184670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Wisdom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CF996453-D417-AAB5-C0B1-2EBFA7D3BEC9}"/>
              </a:ext>
            </a:extLst>
          </p:cNvPr>
          <p:cNvGrpSpPr/>
          <p:nvPr/>
        </p:nvGrpSpPr>
        <p:grpSpPr>
          <a:xfrm>
            <a:off x="3226882" y="1729478"/>
            <a:ext cx="8965118" cy="4879130"/>
            <a:chOff x="3226882" y="1739608"/>
            <a:chExt cx="8965118" cy="4879130"/>
          </a:xfrm>
        </p:grpSpPr>
        <p:sp>
          <p:nvSpPr>
            <p:cNvPr id="294" name="Rechteck 293">
              <a:extLst>
                <a:ext uri="{FF2B5EF4-FFF2-40B4-BE49-F238E27FC236}">
                  <a16:creationId xmlns:a16="http://schemas.microsoft.com/office/drawing/2014/main" id="{B78EBA2A-CFB4-ECCF-ED0A-41C621B176E4}"/>
                </a:ext>
              </a:extLst>
            </p:cNvPr>
            <p:cNvSpPr/>
            <p:nvPr/>
          </p:nvSpPr>
          <p:spPr>
            <a:xfrm>
              <a:off x="3402696" y="1877714"/>
              <a:ext cx="2349539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1 (Head Unit)</a:t>
              </a:r>
            </a:p>
          </p:txBody>
        </p:sp>
        <p:sp>
          <p:nvSpPr>
            <p:cNvPr id="295" name="Rechteck 294">
              <a:extLst>
                <a:ext uri="{FF2B5EF4-FFF2-40B4-BE49-F238E27FC236}">
                  <a16:creationId xmlns:a16="http://schemas.microsoft.com/office/drawing/2014/main" id="{32DB2E35-1C80-C0CE-3933-4DD79995BC0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849367" y="1877710"/>
              <a:ext cx="2086616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2 (</a:t>
              </a:r>
              <a:r>
                <a:rPr kumimoji="0" lang="de-DE" sz="1200" b="0" i="0" u="none" strike="noStrike" kern="0" cap="none" spc="0" normalizeH="0" baseline="0" noProof="0" err="1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Telematic</a:t>
              </a: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)</a:t>
              </a: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7" name="Rechteck 296">
              <a:extLst>
                <a:ext uri="{FF2B5EF4-FFF2-40B4-BE49-F238E27FC236}">
                  <a16:creationId xmlns:a16="http://schemas.microsoft.com/office/drawing/2014/main" id="{1ADD95FE-3AF5-9206-CA0E-08BA2C1009A9}"/>
                </a:ext>
              </a:extLst>
            </p:cNvPr>
            <p:cNvSpPr/>
            <p:nvPr/>
          </p:nvSpPr>
          <p:spPr>
            <a:xfrm>
              <a:off x="8098658" y="1877710"/>
              <a:ext cx="1694663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Mobile</a:t>
              </a:r>
            </a:p>
          </p:txBody>
        </p:sp>
        <p:sp>
          <p:nvSpPr>
            <p:cNvPr id="298" name="Rechteck 297">
              <a:extLst>
                <a:ext uri="{FF2B5EF4-FFF2-40B4-BE49-F238E27FC236}">
                  <a16:creationId xmlns:a16="http://schemas.microsoft.com/office/drawing/2014/main" id="{124A2689-A78B-A710-E237-CFE2FC771F4A}"/>
                </a:ext>
              </a:extLst>
            </p:cNvPr>
            <p:cNvSpPr/>
            <p:nvPr/>
          </p:nvSpPr>
          <p:spPr>
            <a:xfrm>
              <a:off x="10014954" y="1877710"/>
              <a:ext cx="2065665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Cloud</a:t>
              </a:r>
            </a:p>
          </p:txBody>
        </p:sp>
        <p:cxnSp>
          <p:nvCxnSpPr>
            <p:cNvPr id="318" name="Gerade Verbindung 317">
              <a:extLst>
                <a:ext uri="{FF2B5EF4-FFF2-40B4-BE49-F238E27FC236}">
                  <a16:creationId xmlns:a16="http://schemas.microsoft.com/office/drawing/2014/main" id="{6CD473F4-5916-EFBE-D106-4738D79799A9}"/>
                </a:ext>
              </a:extLst>
            </p:cNvPr>
            <p:cNvCxnSpPr>
              <a:cxnSpLocks/>
            </p:cNvCxnSpPr>
            <p:nvPr/>
          </p:nvCxnSpPr>
          <p:spPr>
            <a:xfrm>
              <a:off x="8030557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319" name="Gerade Verbindung 318">
              <a:extLst>
                <a:ext uri="{FF2B5EF4-FFF2-40B4-BE49-F238E27FC236}">
                  <a16:creationId xmlns:a16="http://schemas.microsoft.com/office/drawing/2014/main" id="{8C4D65CB-E891-0ED2-0BCE-295BD036FC9B}"/>
                </a:ext>
              </a:extLst>
            </p:cNvPr>
            <p:cNvCxnSpPr>
              <a:cxnSpLocks/>
            </p:cNvCxnSpPr>
            <p:nvPr/>
          </p:nvCxnSpPr>
          <p:spPr>
            <a:xfrm>
              <a:off x="9904702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412" name="Gerade Verbindung 411">
              <a:extLst>
                <a:ext uri="{FF2B5EF4-FFF2-40B4-BE49-F238E27FC236}">
                  <a16:creationId xmlns:a16="http://schemas.microsoft.com/office/drawing/2014/main" id="{A2A67D46-0AFE-EFE3-2D83-ECCAC8D92B9E}"/>
                </a:ext>
              </a:extLst>
            </p:cNvPr>
            <p:cNvCxnSpPr>
              <a:cxnSpLocks/>
            </p:cNvCxnSpPr>
            <p:nvPr/>
          </p:nvCxnSpPr>
          <p:spPr>
            <a:xfrm>
              <a:off x="3226882" y="5306005"/>
              <a:ext cx="8965118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415" name="Gerade Verbindung 414">
              <a:extLst>
                <a:ext uri="{FF2B5EF4-FFF2-40B4-BE49-F238E27FC236}">
                  <a16:creationId xmlns:a16="http://schemas.microsoft.com/office/drawing/2014/main" id="{C51F27BE-BA65-33A9-9F28-A49D86FCAC17}"/>
                </a:ext>
              </a:extLst>
            </p:cNvPr>
            <p:cNvCxnSpPr>
              <a:cxnSpLocks/>
            </p:cNvCxnSpPr>
            <p:nvPr/>
          </p:nvCxnSpPr>
          <p:spPr>
            <a:xfrm>
              <a:off x="3345829" y="4077516"/>
              <a:ext cx="8846171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416" name="Gerade Verbindung 415">
              <a:extLst>
                <a:ext uri="{FF2B5EF4-FFF2-40B4-BE49-F238E27FC236}">
                  <a16:creationId xmlns:a16="http://schemas.microsoft.com/office/drawing/2014/main" id="{8A6BBC4E-FD3B-F4D9-5814-8D030F866C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6882" y="2892868"/>
              <a:ext cx="8965118" cy="11908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</p:grpSp>
      <p:grpSp>
        <p:nvGrpSpPr>
          <p:cNvPr id="324" name="Gruppieren 323">
            <a:extLst>
              <a:ext uri="{FF2B5EF4-FFF2-40B4-BE49-F238E27FC236}">
                <a16:creationId xmlns:a16="http://schemas.microsoft.com/office/drawing/2014/main" id="{80CB4350-0B04-71AF-0023-E914F2B0FB8C}"/>
              </a:ext>
            </a:extLst>
          </p:cNvPr>
          <p:cNvGrpSpPr/>
          <p:nvPr/>
        </p:nvGrpSpPr>
        <p:grpSpPr>
          <a:xfrm>
            <a:off x="3466766" y="2824348"/>
            <a:ext cx="7791655" cy="2618969"/>
            <a:chOff x="3466766" y="2824348"/>
            <a:chExt cx="7791655" cy="2618969"/>
          </a:xfrm>
        </p:grpSpPr>
        <p:sp>
          <p:nvSpPr>
            <p:cNvPr id="421" name="Rechteck 420">
              <a:extLst>
                <a:ext uri="{FF2B5EF4-FFF2-40B4-BE49-F238E27FC236}">
                  <a16:creationId xmlns:a16="http://schemas.microsoft.com/office/drawing/2014/main" id="{48BFFD7A-8005-F916-C9FF-F774EAF6C673}"/>
                </a:ext>
              </a:extLst>
            </p:cNvPr>
            <p:cNvSpPr/>
            <p:nvPr/>
          </p:nvSpPr>
          <p:spPr>
            <a:xfrm>
              <a:off x="3736435" y="4458933"/>
              <a:ext cx="314278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algn="ctr"/>
              <a:r>
                <a:rPr lang="de-DE" sz="800" err="1"/>
                <a:t>Sync</a:t>
              </a:r>
              <a:endParaRPr lang="de-DE" sz="800"/>
            </a:p>
          </p:txBody>
        </p:sp>
        <p:sp>
          <p:nvSpPr>
            <p:cNvPr id="425" name="Rechteck 424">
              <a:extLst>
                <a:ext uri="{FF2B5EF4-FFF2-40B4-BE49-F238E27FC236}">
                  <a16:creationId xmlns:a16="http://schemas.microsoft.com/office/drawing/2014/main" id="{CAAF72AD-50C8-B2C1-0406-D0B6E8297957}"/>
                </a:ext>
              </a:extLst>
            </p:cNvPr>
            <p:cNvSpPr/>
            <p:nvPr/>
          </p:nvSpPr>
          <p:spPr>
            <a:xfrm>
              <a:off x="3466766" y="5204783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algn="ctr"/>
              <a:r>
                <a:rPr lang="de-DE" sz="800" err="1"/>
                <a:t>Abstraction</a:t>
              </a:r>
              <a:endParaRPr lang="de-DE" sz="800"/>
            </a:p>
          </p:txBody>
        </p:sp>
        <p:sp>
          <p:nvSpPr>
            <p:cNvPr id="426" name="Rechteck 425">
              <a:extLst>
                <a:ext uri="{FF2B5EF4-FFF2-40B4-BE49-F238E27FC236}">
                  <a16:creationId xmlns:a16="http://schemas.microsoft.com/office/drawing/2014/main" id="{1A8207C8-C8BE-3051-F016-1A7E43591DEA}"/>
                </a:ext>
              </a:extLst>
            </p:cNvPr>
            <p:cNvSpPr/>
            <p:nvPr/>
          </p:nvSpPr>
          <p:spPr>
            <a:xfrm>
              <a:off x="5910004" y="5198412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Abstraction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8" name="Rechteck 427">
              <a:extLst>
                <a:ext uri="{FF2B5EF4-FFF2-40B4-BE49-F238E27FC236}">
                  <a16:creationId xmlns:a16="http://schemas.microsoft.com/office/drawing/2014/main" id="{755CE972-B62F-E9BA-1D25-A3C99741CA01}"/>
                </a:ext>
              </a:extLst>
            </p:cNvPr>
            <p:cNvSpPr/>
            <p:nvPr/>
          </p:nvSpPr>
          <p:spPr>
            <a:xfrm>
              <a:off x="10078258" y="5218861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Abstraction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29" name="Rechteck 428">
              <a:extLst>
                <a:ext uri="{FF2B5EF4-FFF2-40B4-BE49-F238E27FC236}">
                  <a16:creationId xmlns:a16="http://schemas.microsoft.com/office/drawing/2014/main" id="{636495E2-9E2A-8EE1-40CD-0A2780F7AF89}"/>
                </a:ext>
              </a:extLst>
            </p:cNvPr>
            <p:cNvSpPr/>
            <p:nvPr/>
          </p:nvSpPr>
          <p:spPr>
            <a:xfrm>
              <a:off x="3737966" y="4696895"/>
              <a:ext cx="61978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Availability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3" name="Rechteck 432">
              <a:extLst>
                <a:ext uri="{FF2B5EF4-FFF2-40B4-BE49-F238E27FC236}">
                  <a16:creationId xmlns:a16="http://schemas.microsoft.com/office/drawing/2014/main" id="{EF36F8A0-FC7E-2E47-1FC2-4DE86D00B675}"/>
                </a:ext>
              </a:extLst>
            </p:cNvPr>
            <p:cNvSpPr/>
            <p:nvPr/>
          </p:nvSpPr>
          <p:spPr>
            <a:xfrm>
              <a:off x="3731328" y="3084585"/>
              <a:ext cx="628556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Analysis</a:t>
              </a:r>
            </a:p>
          </p:txBody>
        </p:sp>
        <p:sp>
          <p:nvSpPr>
            <p:cNvPr id="436" name="Rechteck 435">
              <a:extLst>
                <a:ext uri="{FF2B5EF4-FFF2-40B4-BE49-F238E27FC236}">
                  <a16:creationId xmlns:a16="http://schemas.microsoft.com/office/drawing/2014/main" id="{C2904025-6497-E736-4CF3-40863F2E52D3}"/>
                </a:ext>
              </a:extLst>
            </p:cNvPr>
            <p:cNvSpPr/>
            <p:nvPr/>
          </p:nvSpPr>
          <p:spPr>
            <a:xfrm>
              <a:off x="3733286" y="3334073"/>
              <a:ext cx="52466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Relations</a:t>
              </a:r>
            </a:p>
          </p:txBody>
        </p:sp>
        <p:sp>
          <p:nvSpPr>
            <p:cNvPr id="441" name="Rechteck 440">
              <a:extLst>
                <a:ext uri="{FF2B5EF4-FFF2-40B4-BE49-F238E27FC236}">
                  <a16:creationId xmlns:a16="http://schemas.microsoft.com/office/drawing/2014/main" id="{81107A1F-CB37-8B67-1E00-98C49756BBE7}"/>
                </a:ext>
              </a:extLst>
            </p:cNvPr>
            <p:cNvSpPr/>
            <p:nvPr/>
          </p:nvSpPr>
          <p:spPr>
            <a:xfrm>
              <a:off x="3730548" y="3972783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448" name="Rechteck 447">
              <a:extLst>
                <a:ext uri="{FF2B5EF4-FFF2-40B4-BE49-F238E27FC236}">
                  <a16:creationId xmlns:a16="http://schemas.microsoft.com/office/drawing/2014/main" id="{F52EA311-53F1-52CC-D261-89AE9080B95C}"/>
                </a:ext>
              </a:extLst>
            </p:cNvPr>
            <p:cNvSpPr/>
            <p:nvPr/>
          </p:nvSpPr>
          <p:spPr>
            <a:xfrm>
              <a:off x="3741597" y="4937807"/>
              <a:ext cx="44395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Integrity</a:t>
              </a:r>
            </a:p>
          </p:txBody>
        </p:sp>
        <p:sp>
          <p:nvSpPr>
            <p:cNvPr id="531" name="Rechteck 530">
              <a:extLst>
                <a:ext uri="{FF2B5EF4-FFF2-40B4-BE49-F238E27FC236}">
                  <a16:creationId xmlns:a16="http://schemas.microsoft.com/office/drawing/2014/main" id="{251AEAF6-C85B-DDB4-0490-4F398692938E}"/>
                </a:ext>
              </a:extLst>
            </p:cNvPr>
            <p:cNvSpPr/>
            <p:nvPr/>
          </p:nvSpPr>
          <p:spPr>
            <a:xfrm>
              <a:off x="8154252" y="5234030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Abstraction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1" name="Rechteck 540">
              <a:extLst>
                <a:ext uri="{FF2B5EF4-FFF2-40B4-BE49-F238E27FC236}">
                  <a16:creationId xmlns:a16="http://schemas.microsoft.com/office/drawing/2014/main" id="{1421B080-16C8-BE27-EC2D-E8D9C3A080F5}"/>
                </a:ext>
              </a:extLst>
            </p:cNvPr>
            <p:cNvSpPr/>
            <p:nvPr/>
          </p:nvSpPr>
          <p:spPr>
            <a:xfrm>
              <a:off x="6160459" y="4447513"/>
              <a:ext cx="314278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Sync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2" name="Rechteck 541">
              <a:extLst>
                <a:ext uri="{FF2B5EF4-FFF2-40B4-BE49-F238E27FC236}">
                  <a16:creationId xmlns:a16="http://schemas.microsoft.com/office/drawing/2014/main" id="{B23C0EB7-C94C-6783-672C-5581DE827435}"/>
                </a:ext>
              </a:extLst>
            </p:cNvPr>
            <p:cNvSpPr/>
            <p:nvPr/>
          </p:nvSpPr>
          <p:spPr>
            <a:xfrm>
              <a:off x="6164847" y="4692859"/>
              <a:ext cx="61978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Availability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3" name="Rechteck 542">
              <a:extLst>
                <a:ext uri="{FF2B5EF4-FFF2-40B4-BE49-F238E27FC236}">
                  <a16:creationId xmlns:a16="http://schemas.microsoft.com/office/drawing/2014/main" id="{E5C5C648-AFD3-9669-791E-43A7F7E44121}"/>
                </a:ext>
              </a:extLst>
            </p:cNvPr>
            <p:cNvSpPr/>
            <p:nvPr/>
          </p:nvSpPr>
          <p:spPr>
            <a:xfrm>
              <a:off x="6167700" y="4944530"/>
              <a:ext cx="44395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Integrity</a:t>
              </a:r>
            </a:p>
          </p:txBody>
        </p:sp>
        <p:sp>
          <p:nvSpPr>
            <p:cNvPr id="544" name="Rechteck 543">
              <a:extLst>
                <a:ext uri="{FF2B5EF4-FFF2-40B4-BE49-F238E27FC236}">
                  <a16:creationId xmlns:a16="http://schemas.microsoft.com/office/drawing/2014/main" id="{32713058-89E9-E9F0-A9CE-B91B808C947A}"/>
                </a:ext>
              </a:extLst>
            </p:cNvPr>
            <p:cNvSpPr/>
            <p:nvPr/>
          </p:nvSpPr>
          <p:spPr>
            <a:xfrm>
              <a:off x="8394393" y="4469216"/>
              <a:ext cx="314278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Sync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5" name="Rechteck 544">
              <a:extLst>
                <a:ext uri="{FF2B5EF4-FFF2-40B4-BE49-F238E27FC236}">
                  <a16:creationId xmlns:a16="http://schemas.microsoft.com/office/drawing/2014/main" id="{F4DBD025-B737-F2D8-4345-C5AAF81308F7}"/>
                </a:ext>
              </a:extLst>
            </p:cNvPr>
            <p:cNvSpPr/>
            <p:nvPr/>
          </p:nvSpPr>
          <p:spPr>
            <a:xfrm>
              <a:off x="8397959" y="4713485"/>
              <a:ext cx="61978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Availability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6" name="Rechteck 545">
              <a:extLst>
                <a:ext uri="{FF2B5EF4-FFF2-40B4-BE49-F238E27FC236}">
                  <a16:creationId xmlns:a16="http://schemas.microsoft.com/office/drawing/2014/main" id="{166B13A6-9056-6C60-EA1A-D8E4113D4B0F}"/>
                </a:ext>
              </a:extLst>
            </p:cNvPr>
            <p:cNvSpPr/>
            <p:nvPr/>
          </p:nvSpPr>
          <p:spPr>
            <a:xfrm>
              <a:off x="8405766" y="4965088"/>
              <a:ext cx="44395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Integrity</a:t>
              </a:r>
            </a:p>
          </p:txBody>
        </p:sp>
        <p:sp>
          <p:nvSpPr>
            <p:cNvPr id="547" name="Rechteck 546">
              <a:extLst>
                <a:ext uri="{FF2B5EF4-FFF2-40B4-BE49-F238E27FC236}">
                  <a16:creationId xmlns:a16="http://schemas.microsoft.com/office/drawing/2014/main" id="{6381DA2F-3011-10EB-80A2-1ED2A6644503}"/>
                </a:ext>
              </a:extLst>
            </p:cNvPr>
            <p:cNvSpPr/>
            <p:nvPr/>
          </p:nvSpPr>
          <p:spPr>
            <a:xfrm>
              <a:off x="10340939" y="4467046"/>
              <a:ext cx="314278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Sync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8" name="Rechteck 547">
              <a:extLst>
                <a:ext uri="{FF2B5EF4-FFF2-40B4-BE49-F238E27FC236}">
                  <a16:creationId xmlns:a16="http://schemas.microsoft.com/office/drawing/2014/main" id="{4470F731-0CB1-9D78-7B19-2C01C98A0006}"/>
                </a:ext>
              </a:extLst>
            </p:cNvPr>
            <p:cNvSpPr/>
            <p:nvPr/>
          </p:nvSpPr>
          <p:spPr>
            <a:xfrm>
              <a:off x="10340939" y="4712916"/>
              <a:ext cx="61978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Availability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9" name="Rechteck 548">
              <a:extLst>
                <a:ext uri="{FF2B5EF4-FFF2-40B4-BE49-F238E27FC236}">
                  <a16:creationId xmlns:a16="http://schemas.microsoft.com/office/drawing/2014/main" id="{BCFBD571-3695-98B8-4605-06001518D2FC}"/>
                </a:ext>
              </a:extLst>
            </p:cNvPr>
            <p:cNvSpPr/>
            <p:nvPr/>
          </p:nvSpPr>
          <p:spPr>
            <a:xfrm>
              <a:off x="10340939" y="4956224"/>
              <a:ext cx="44395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Integrity</a:t>
              </a:r>
            </a:p>
          </p:txBody>
        </p:sp>
        <p:sp>
          <p:nvSpPr>
            <p:cNvPr id="550" name="Rechteck 549">
              <a:extLst>
                <a:ext uri="{FF2B5EF4-FFF2-40B4-BE49-F238E27FC236}">
                  <a16:creationId xmlns:a16="http://schemas.microsoft.com/office/drawing/2014/main" id="{6F660E6B-7FA0-8F9C-F0F5-6986904A2E97}"/>
                </a:ext>
              </a:extLst>
            </p:cNvPr>
            <p:cNvSpPr/>
            <p:nvPr/>
          </p:nvSpPr>
          <p:spPr>
            <a:xfrm>
              <a:off x="6178280" y="3969712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1" name="Rechteck 550">
              <a:extLst>
                <a:ext uri="{FF2B5EF4-FFF2-40B4-BE49-F238E27FC236}">
                  <a16:creationId xmlns:a16="http://schemas.microsoft.com/office/drawing/2014/main" id="{AD90CDF4-0555-4481-C94F-6E5E4B872B57}"/>
                </a:ext>
              </a:extLst>
            </p:cNvPr>
            <p:cNvSpPr/>
            <p:nvPr/>
          </p:nvSpPr>
          <p:spPr>
            <a:xfrm>
              <a:off x="8402627" y="3980319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2" name="Rechteck 551">
              <a:extLst>
                <a:ext uri="{FF2B5EF4-FFF2-40B4-BE49-F238E27FC236}">
                  <a16:creationId xmlns:a16="http://schemas.microsoft.com/office/drawing/2014/main" id="{A02B7ED3-929C-9183-4FE1-5F867A79F2CB}"/>
                </a:ext>
              </a:extLst>
            </p:cNvPr>
            <p:cNvSpPr/>
            <p:nvPr/>
          </p:nvSpPr>
          <p:spPr>
            <a:xfrm>
              <a:off x="10342615" y="3975776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3" name="Rechteck 552">
              <a:extLst>
                <a:ext uri="{FF2B5EF4-FFF2-40B4-BE49-F238E27FC236}">
                  <a16:creationId xmlns:a16="http://schemas.microsoft.com/office/drawing/2014/main" id="{90F48BD2-42CF-6ED4-B440-0A76DEEF43FF}"/>
                </a:ext>
              </a:extLst>
            </p:cNvPr>
            <p:cNvSpPr/>
            <p:nvPr/>
          </p:nvSpPr>
          <p:spPr>
            <a:xfrm>
              <a:off x="3474679" y="2826185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4" name="Rechteck 553">
              <a:extLst>
                <a:ext uri="{FF2B5EF4-FFF2-40B4-BE49-F238E27FC236}">
                  <a16:creationId xmlns:a16="http://schemas.microsoft.com/office/drawing/2014/main" id="{49F09DB6-098A-4B06-C8FC-74DF2BA58793}"/>
                </a:ext>
              </a:extLst>
            </p:cNvPr>
            <p:cNvSpPr/>
            <p:nvPr/>
          </p:nvSpPr>
          <p:spPr>
            <a:xfrm>
              <a:off x="5917040" y="2824348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5" name="Rechteck 554">
              <a:extLst>
                <a:ext uri="{FF2B5EF4-FFF2-40B4-BE49-F238E27FC236}">
                  <a16:creationId xmlns:a16="http://schemas.microsoft.com/office/drawing/2014/main" id="{2BFA5212-CF0F-DF6D-56F9-B6EBBCE4AA7C}"/>
                </a:ext>
              </a:extLst>
            </p:cNvPr>
            <p:cNvSpPr/>
            <p:nvPr/>
          </p:nvSpPr>
          <p:spPr>
            <a:xfrm>
              <a:off x="8163260" y="2841505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6" name="Rechteck 555">
              <a:extLst>
                <a:ext uri="{FF2B5EF4-FFF2-40B4-BE49-F238E27FC236}">
                  <a16:creationId xmlns:a16="http://schemas.microsoft.com/office/drawing/2014/main" id="{50CFC993-4248-994C-BFE6-8FE04337C127}"/>
                </a:ext>
              </a:extLst>
            </p:cNvPr>
            <p:cNvSpPr/>
            <p:nvPr/>
          </p:nvSpPr>
          <p:spPr>
            <a:xfrm>
              <a:off x="10081323" y="2841504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57" name="Rechteck 556">
              <a:extLst>
                <a:ext uri="{FF2B5EF4-FFF2-40B4-BE49-F238E27FC236}">
                  <a16:creationId xmlns:a16="http://schemas.microsoft.com/office/drawing/2014/main" id="{3AF77E87-409A-98A4-97B1-B674B0C884E9}"/>
                </a:ext>
              </a:extLst>
            </p:cNvPr>
            <p:cNvSpPr/>
            <p:nvPr/>
          </p:nvSpPr>
          <p:spPr>
            <a:xfrm>
              <a:off x="10320690" y="3102297"/>
              <a:ext cx="628556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Analysis</a:t>
              </a:r>
            </a:p>
          </p:txBody>
        </p:sp>
        <p:sp>
          <p:nvSpPr>
            <p:cNvPr id="558" name="Rechteck 557">
              <a:extLst>
                <a:ext uri="{FF2B5EF4-FFF2-40B4-BE49-F238E27FC236}">
                  <a16:creationId xmlns:a16="http://schemas.microsoft.com/office/drawing/2014/main" id="{CEAD78BB-D66F-46F1-6FE6-F81E0AFFB516}"/>
                </a:ext>
              </a:extLst>
            </p:cNvPr>
            <p:cNvSpPr/>
            <p:nvPr/>
          </p:nvSpPr>
          <p:spPr>
            <a:xfrm>
              <a:off x="10320690" y="3355019"/>
              <a:ext cx="52466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Relations</a:t>
              </a:r>
            </a:p>
          </p:txBody>
        </p:sp>
        <p:sp>
          <p:nvSpPr>
            <p:cNvPr id="559" name="Rechteck 558">
              <a:extLst>
                <a:ext uri="{FF2B5EF4-FFF2-40B4-BE49-F238E27FC236}">
                  <a16:creationId xmlns:a16="http://schemas.microsoft.com/office/drawing/2014/main" id="{E2118398-D071-626F-58C8-A10F589C331A}"/>
                </a:ext>
              </a:extLst>
            </p:cNvPr>
            <p:cNvSpPr/>
            <p:nvPr/>
          </p:nvSpPr>
          <p:spPr>
            <a:xfrm>
              <a:off x="8391450" y="3103964"/>
              <a:ext cx="628556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Analysis</a:t>
              </a:r>
            </a:p>
          </p:txBody>
        </p:sp>
        <p:sp>
          <p:nvSpPr>
            <p:cNvPr id="560" name="Rechteck 559">
              <a:extLst>
                <a:ext uri="{FF2B5EF4-FFF2-40B4-BE49-F238E27FC236}">
                  <a16:creationId xmlns:a16="http://schemas.microsoft.com/office/drawing/2014/main" id="{03D68FB0-F102-E1D6-6177-DEDB2236392B}"/>
                </a:ext>
              </a:extLst>
            </p:cNvPr>
            <p:cNvSpPr/>
            <p:nvPr/>
          </p:nvSpPr>
          <p:spPr>
            <a:xfrm>
              <a:off x="8392621" y="3341616"/>
              <a:ext cx="52466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Relations</a:t>
              </a:r>
            </a:p>
          </p:txBody>
        </p:sp>
        <p:sp>
          <p:nvSpPr>
            <p:cNvPr id="565" name="Rechteck 564">
              <a:extLst>
                <a:ext uri="{FF2B5EF4-FFF2-40B4-BE49-F238E27FC236}">
                  <a16:creationId xmlns:a16="http://schemas.microsoft.com/office/drawing/2014/main" id="{043E39EB-222F-ED84-1FCD-C7D02E0D3D44}"/>
                </a:ext>
              </a:extLst>
            </p:cNvPr>
            <p:cNvSpPr/>
            <p:nvPr/>
          </p:nvSpPr>
          <p:spPr>
            <a:xfrm rot="16200000">
              <a:off x="2541510" y="4015484"/>
              <a:ext cx="2075627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Modelling</a:t>
              </a:r>
            </a:p>
          </p:txBody>
        </p:sp>
        <p:sp>
          <p:nvSpPr>
            <p:cNvPr id="566" name="Rechteck 565">
              <a:extLst>
                <a:ext uri="{FF2B5EF4-FFF2-40B4-BE49-F238E27FC236}">
                  <a16:creationId xmlns:a16="http://schemas.microsoft.com/office/drawing/2014/main" id="{C4591BEE-7B72-862A-5F01-C78399E8A297}"/>
                </a:ext>
              </a:extLst>
            </p:cNvPr>
            <p:cNvSpPr/>
            <p:nvPr/>
          </p:nvSpPr>
          <p:spPr>
            <a:xfrm rot="16200000">
              <a:off x="4983870" y="4013436"/>
              <a:ext cx="2075627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Modelling</a:t>
              </a:r>
            </a:p>
          </p:txBody>
        </p:sp>
        <p:sp>
          <p:nvSpPr>
            <p:cNvPr id="567" name="Rechteck 566">
              <a:extLst>
                <a:ext uri="{FF2B5EF4-FFF2-40B4-BE49-F238E27FC236}">
                  <a16:creationId xmlns:a16="http://schemas.microsoft.com/office/drawing/2014/main" id="{1893545B-1C03-1A8C-029F-DC9933114709}"/>
                </a:ext>
              </a:extLst>
            </p:cNvPr>
            <p:cNvSpPr/>
            <p:nvPr/>
          </p:nvSpPr>
          <p:spPr>
            <a:xfrm rot="16200000">
              <a:off x="7227388" y="4039499"/>
              <a:ext cx="2075627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Modelling</a:t>
              </a:r>
            </a:p>
          </p:txBody>
        </p:sp>
        <p:sp>
          <p:nvSpPr>
            <p:cNvPr id="568" name="Rechteck 567">
              <a:extLst>
                <a:ext uri="{FF2B5EF4-FFF2-40B4-BE49-F238E27FC236}">
                  <a16:creationId xmlns:a16="http://schemas.microsoft.com/office/drawing/2014/main" id="{20E9D127-11FD-700A-E696-63DA3062E4FA}"/>
                </a:ext>
              </a:extLst>
            </p:cNvPr>
            <p:cNvSpPr/>
            <p:nvPr/>
          </p:nvSpPr>
          <p:spPr>
            <a:xfrm rot="16200000">
              <a:off x="9145088" y="4039499"/>
              <a:ext cx="2075627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Modelling</a:t>
              </a: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7BBB5FF9-D1CB-D9A0-59E2-2EB56E3FCD94}"/>
                </a:ext>
              </a:extLst>
            </p:cNvPr>
            <p:cNvSpPr/>
            <p:nvPr/>
          </p:nvSpPr>
          <p:spPr>
            <a:xfrm>
              <a:off x="6595597" y="5198412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F5AAFB29-F4F1-83D8-FCD5-AF689D6C3453}"/>
                </a:ext>
              </a:extLst>
            </p:cNvPr>
            <p:cNvSpPr/>
            <p:nvPr/>
          </p:nvSpPr>
          <p:spPr>
            <a:xfrm>
              <a:off x="8843395" y="5228972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5160638C-6D32-AC33-1D70-23B6D2FFCF98}"/>
                </a:ext>
              </a:extLst>
            </p:cNvPr>
            <p:cNvSpPr/>
            <p:nvPr/>
          </p:nvSpPr>
          <p:spPr>
            <a:xfrm>
              <a:off x="10779687" y="5217472"/>
              <a:ext cx="478734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Access</a:t>
              </a:r>
            </a:p>
          </p:txBody>
        </p:sp>
        <p:sp>
          <p:nvSpPr>
            <p:cNvPr id="575" name="Rechteck 574">
              <a:extLst>
                <a:ext uri="{FF2B5EF4-FFF2-40B4-BE49-F238E27FC236}">
                  <a16:creationId xmlns:a16="http://schemas.microsoft.com/office/drawing/2014/main" id="{5C716AD1-89B1-927F-A267-D6DE193E7013}"/>
                </a:ext>
              </a:extLst>
            </p:cNvPr>
            <p:cNvSpPr/>
            <p:nvPr/>
          </p:nvSpPr>
          <p:spPr>
            <a:xfrm>
              <a:off x="6167700" y="3084584"/>
              <a:ext cx="628556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Analysis</a:t>
              </a:r>
            </a:p>
          </p:txBody>
        </p:sp>
        <p:sp>
          <p:nvSpPr>
            <p:cNvPr id="256" name="Rechteck 255">
              <a:extLst>
                <a:ext uri="{FF2B5EF4-FFF2-40B4-BE49-F238E27FC236}">
                  <a16:creationId xmlns:a16="http://schemas.microsoft.com/office/drawing/2014/main" id="{73095311-B538-86BB-263E-12C760723CCA}"/>
                </a:ext>
              </a:extLst>
            </p:cNvPr>
            <p:cNvSpPr/>
            <p:nvPr/>
          </p:nvSpPr>
          <p:spPr>
            <a:xfrm>
              <a:off x="6167307" y="3346170"/>
              <a:ext cx="524661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Relations</a:t>
              </a:r>
            </a:p>
          </p:txBody>
        </p:sp>
        <p:sp>
          <p:nvSpPr>
            <p:cNvPr id="291" name="Rechteck 290">
              <a:extLst>
                <a:ext uri="{FF2B5EF4-FFF2-40B4-BE49-F238E27FC236}">
                  <a16:creationId xmlns:a16="http://schemas.microsoft.com/office/drawing/2014/main" id="{390BEED6-B297-37F3-E7B8-C2A16C4536E5}"/>
                </a:ext>
              </a:extLst>
            </p:cNvPr>
            <p:cNvSpPr/>
            <p:nvPr/>
          </p:nvSpPr>
          <p:spPr>
            <a:xfrm>
              <a:off x="4155095" y="5204783"/>
              <a:ext cx="645070" cy="209287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t" anchorCtr="0"/>
            <a:lstStyle/>
            <a:p>
              <a:pPr algn="ctr"/>
              <a:r>
                <a:rPr lang="de-DE" sz="800"/>
                <a:t>Access</a:t>
              </a:r>
            </a:p>
          </p:txBody>
        </p:sp>
      </p:grpSp>
      <p:sp>
        <p:nvSpPr>
          <p:cNvPr id="58" name="Rechteck 57">
            <a:extLst>
              <a:ext uri="{FF2B5EF4-FFF2-40B4-BE49-F238E27FC236}">
                <a16:creationId xmlns:a16="http://schemas.microsoft.com/office/drawing/2014/main" id="{538495C7-7405-DA7E-446C-2DA56F077E72}"/>
              </a:ext>
            </a:extLst>
          </p:cNvPr>
          <p:cNvSpPr/>
          <p:nvPr/>
        </p:nvSpPr>
        <p:spPr>
          <a:xfrm>
            <a:off x="420625" y="1497282"/>
            <a:ext cx="11708116" cy="5211229"/>
          </a:xfrm>
          <a:prstGeom prst="rect">
            <a:avLst/>
          </a:prstGeom>
          <a:solidFill>
            <a:schemeClr val="bg1">
              <a:alpha val="700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258E9CA-B37F-5B40-83B9-1F2557662C30}"/>
              </a:ext>
            </a:extLst>
          </p:cNvPr>
          <p:cNvGrpSpPr/>
          <p:nvPr/>
        </p:nvGrpSpPr>
        <p:grpSpPr>
          <a:xfrm>
            <a:off x="3746362" y="2142029"/>
            <a:ext cx="7808544" cy="4288383"/>
            <a:chOff x="3787461" y="2181607"/>
            <a:chExt cx="7808544" cy="4288383"/>
          </a:xfrm>
        </p:grpSpPr>
        <p:sp>
          <p:nvSpPr>
            <p:cNvPr id="3" name="Zylinder 2">
              <a:extLst>
                <a:ext uri="{FF2B5EF4-FFF2-40B4-BE49-F238E27FC236}">
                  <a16:creationId xmlns:a16="http://schemas.microsoft.com/office/drawing/2014/main" id="{7CD6332B-3A0D-1C40-E278-DA46E39F5874}"/>
                </a:ext>
              </a:extLst>
            </p:cNvPr>
            <p:cNvSpPr/>
            <p:nvPr/>
          </p:nvSpPr>
          <p:spPr>
            <a:xfrm>
              <a:off x="6819104" y="4455038"/>
              <a:ext cx="301001" cy="270304"/>
            </a:xfrm>
            <a:prstGeom prst="can">
              <a:avLst/>
            </a:prstGeom>
            <a:solidFill>
              <a:srgbClr val="035970"/>
            </a:solidFill>
            <a:ln w="19050">
              <a:solidFill>
                <a:srgbClr val="FFFF00"/>
              </a:solidFill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" name="Zylinder 3">
              <a:extLst>
                <a:ext uri="{FF2B5EF4-FFF2-40B4-BE49-F238E27FC236}">
                  <a16:creationId xmlns:a16="http://schemas.microsoft.com/office/drawing/2014/main" id="{B5278F82-53C0-DF0B-D26B-5FD7302335CF}"/>
                </a:ext>
              </a:extLst>
            </p:cNvPr>
            <p:cNvSpPr/>
            <p:nvPr/>
          </p:nvSpPr>
          <p:spPr>
            <a:xfrm>
              <a:off x="4759659" y="4454343"/>
              <a:ext cx="301001" cy="270304"/>
            </a:xfrm>
            <a:prstGeom prst="can">
              <a:avLst/>
            </a:prstGeom>
            <a:solidFill>
              <a:srgbClr val="85ACB9"/>
            </a:solidFill>
            <a:ln w="19050">
              <a:solidFill>
                <a:srgbClr val="FFFF00"/>
              </a:solidFill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0" name="Zylinder 19">
              <a:extLst>
                <a:ext uri="{FF2B5EF4-FFF2-40B4-BE49-F238E27FC236}">
                  <a16:creationId xmlns:a16="http://schemas.microsoft.com/office/drawing/2014/main" id="{96E2661D-5C32-4DB6-7CD4-9F48692811A4}"/>
                </a:ext>
              </a:extLst>
            </p:cNvPr>
            <p:cNvSpPr/>
            <p:nvPr/>
          </p:nvSpPr>
          <p:spPr>
            <a:xfrm>
              <a:off x="8795488" y="4454596"/>
              <a:ext cx="301001" cy="270304"/>
            </a:xfrm>
            <a:prstGeom prst="can">
              <a:avLst/>
            </a:prstGeom>
            <a:solidFill>
              <a:srgbClr val="85ACB9"/>
            </a:solidFill>
            <a:ln w="19050">
              <a:solidFill>
                <a:srgbClr val="FFFF00"/>
              </a:solidFill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21" name="Zylinder 20">
              <a:extLst>
                <a:ext uri="{FF2B5EF4-FFF2-40B4-BE49-F238E27FC236}">
                  <a16:creationId xmlns:a16="http://schemas.microsoft.com/office/drawing/2014/main" id="{7E12DC8B-F9E7-53AB-7BFD-457D6FBC4453}"/>
                </a:ext>
              </a:extLst>
            </p:cNvPr>
            <p:cNvSpPr/>
            <p:nvPr/>
          </p:nvSpPr>
          <p:spPr>
            <a:xfrm>
              <a:off x="10920897" y="4457169"/>
              <a:ext cx="301001" cy="270304"/>
            </a:xfrm>
            <a:prstGeom prst="can">
              <a:avLst/>
            </a:prstGeom>
            <a:solidFill>
              <a:srgbClr val="85ACB9"/>
            </a:solidFill>
            <a:ln w="19050">
              <a:solidFill>
                <a:srgbClr val="FFFF00"/>
              </a:solidFill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22" name="Gewinkelte Verbindung 21">
              <a:extLst>
                <a:ext uri="{FF2B5EF4-FFF2-40B4-BE49-F238E27FC236}">
                  <a16:creationId xmlns:a16="http://schemas.microsoft.com/office/drawing/2014/main" id="{A3238CB3-001D-79D7-E798-8F3CA9FFA296}"/>
                </a:ext>
              </a:extLst>
            </p:cNvPr>
            <p:cNvCxnSpPr>
              <a:cxnSpLocks/>
              <a:stCxn id="3" idx="2"/>
              <a:endCxn id="4" idx="4"/>
            </p:cNvCxnSpPr>
            <p:nvPr/>
          </p:nvCxnSpPr>
          <p:spPr>
            <a:xfrm rot="10800000">
              <a:off x="5060660" y="4589496"/>
              <a:ext cx="1758444" cy="695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accent6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3" name="Gewinkelte Verbindung 22">
              <a:extLst>
                <a:ext uri="{FF2B5EF4-FFF2-40B4-BE49-F238E27FC236}">
                  <a16:creationId xmlns:a16="http://schemas.microsoft.com/office/drawing/2014/main" id="{5E838231-EE49-9D47-EBED-B6F4ECC5BC08}"/>
                </a:ext>
              </a:extLst>
            </p:cNvPr>
            <p:cNvCxnSpPr>
              <a:cxnSpLocks/>
              <a:stCxn id="3" idx="4"/>
              <a:endCxn id="20" idx="2"/>
            </p:cNvCxnSpPr>
            <p:nvPr/>
          </p:nvCxnSpPr>
          <p:spPr>
            <a:xfrm flipV="1">
              <a:off x="7120105" y="4589748"/>
              <a:ext cx="1675383" cy="442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accent6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24" name="Gewinkelte Verbindung 23">
              <a:extLst>
                <a:ext uri="{FF2B5EF4-FFF2-40B4-BE49-F238E27FC236}">
                  <a16:creationId xmlns:a16="http://schemas.microsoft.com/office/drawing/2014/main" id="{9B933258-9EEC-E0FF-41C8-6531805AC349}"/>
                </a:ext>
              </a:extLst>
            </p:cNvPr>
            <p:cNvCxnSpPr>
              <a:cxnSpLocks/>
              <a:stCxn id="20" idx="4"/>
              <a:endCxn id="21" idx="2"/>
            </p:cNvCxnSpPr>
            <p:nvPr/>
          </p:nvCxnSpPr>
          <p:spPr>
            <a:xfrm>
              <a:off x="9096489" y="4589748"/>
              <a:ext cx="1824408" cy="2573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chemeClr val="accent6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143AA8D8-1227-0A85-8FDD-4F84C3177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06554" y="2219665"/>
              <a:ext cx="1509460" cy="562971"/>
            </a:xfrm>
            <a:prstGeom prst="rect">
              <a:avLst/>
            </a:prstGeom>
            <a:ln w="0">
              <a:solidFill>
                <a:schemeClr val="bg1"/>
              </a:solidFill>
            </a:ln>
          </p:spPr>
        </p:pic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905C1554-C11C-C759-C844-EB6CECD73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802019" y="2206356"/>
              <a:ext cx="290546" cy="61779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AB6D8287-9FC5-8C5C-D8FF-D1CA1C8FD4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551643" y="2181607"/>
              <a:ext cx="1044362" cy="6342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31" name="Gewinkelte Verbindung 30">
              <a:extLst>
                <a:ext uri="{FF2B5EF4-FFF2-40B4-BE49-F238E27FC236}">
                  <a16:creationId xmlns:a16="http://schemas.microsoft.com/office/drawing/2014/main" id="{B413F8ED-4597-5959-7609-267ABDAA8A91}"/>
                </a:ext>
              </a:extLst>
            </p:cNvPr>
            <p:cNvCxnSpPr>
              <a:cxnSpLocks/>
              <a:endCxn id="4" idx="1"/>
            </p:cNvCxnSpPr>
            <p:nvPr/>
          </p:nvCxnSpPr>
          <p:spPr>
            <a:xfrm rot="5400000">
              <a:off x="4074310" y="3618489"/>
              <a:ext cx="1671705" cy="3"/>
            </a:xfrm>
            <a:prstGeom prst="bent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bg2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4" name="Gewinkelte Verbindung 33">
              <a:extLst>
                <a:ext uri="{FF2B5EF4-FFF2-40B4-BE49-F238E27FC236}">
                  <a16:creationId xmlns:a16="http://schemas.microsoft.com/office/drawing/2014/main" id="{5BC249EC-9060-A75A-5B3F-CAC55FB81108}"/>
                </a:ext>
              </a:extLst>
            </p:cNvPr>
            <p:cNvCxnSpPr>
              <a:cxnSpLocks/>
              <a:stCxn id="3" idx="3"/>
              <a:endCxn id="21" idx="3"/>
            </p:cNvCxnSpPr>
            <p:nvPr/>
          </p:nvCxnSpPr>
          <p:spPr>
            <a:xfrm rot="16200000" flipH="1">
              <a:off x="9019436" y="2675510"/>
              <a:ext cx="2131" cy="4101793"/>
            </a:xfrm>
            <a:prstGeom prst="bentConnector3">
              <a:avLst>
                <a:gd name="adj1" fmla="val 10827358"/>
              </a:avLst>
            </a:prstGeom>
            <a:noFill/>
            <a:ln w="28575" cap="flat" cmpd="sng" algn="ctr">
              <a:solidFill>
                <a:schemeClr val="accent6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3BDA4941-095F-A248-0E72-B8DC87002AFD}"/>
                </a:ext>
              </a:extLst>
            </p:cNvPr>
            <p:cNvSpPr txBox="1"/>
            <p:nvPr/>
          </p:nvSpPr>
          <p:spPr>
            <a:xfrm>
              <a:off x="8126899" y="4357543"/>
              <a:ext cx="735176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de-DE"/>
              </a:defPPr>
              <a:lvl1pPr marL="285750" indent="-285750">
                <a:buFontTx/>
                <a:buChar char="-"/>
                <a:defRPr sz="1100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WIFI</a:t>
              </a:r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64E7F4F9-32D5-4BC6-9919-FAB60DE60CAF}"/>
                </a:ext>
              </a:extLst>
            </p:cNvPr>
            <p:cNvSpPr txBox="1"/>
            <p:nvPr/>
          </p:nvSpPr>
          <p:spPr>
            <a:xfrm>
              <a:off x="9029901" y="4339872"/>
              <a:ext cx="85274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de-DE"/>
              </a:defPPr>
              <a:lvl1pPr marL="285750" indent="-285750">
                <a:buFontTx/>
                <a:buChar char="-"/>
                <a:defRPr sz="1100"/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Internet</a:t>
              </a:r>
            </a:p>
          </p:txBody>
        </p:sp>
        <p:cxnSp>
          <p:nvCxnSpPr>
            <p:cNvPr id="37" name="Gewinkelte Verbindung 36">
              <a:extLst>
                <a:ext uri="{FF2B5EF4-FFF2-40B4-BE49-F238E27FC236}">
                  <a16:creationId xmlns:a16="http://schemas.microsoft.com/office/drawing/2014/main" id="{72F4C000-2045-7A87-7BE8-E2E493B87166}"/>
                </a:ext>
              </a:extLst>
            </p:cNvPr>
            <p:cNvCxnSpPr>
              <a:cxnSpLocks/>
              <a:stCxn id="28" idx="2"/>
              <a:endCxn id="20" idx="1"/>
            </p:cNvCxnSpPr>
            <p:nvPr/>
          </p:nvCxnSpPr>
          <p:spPr>
            <a:xfrm rot="5400000">
              <a:off x="8131418" y="3638721"/>
              <a:ext cx="1630447" cy="1303"/>
            </a:xfrm>
            <a:prstGeom prst="bent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bg2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8" name="Gewinkelte Verbindung 37">
              <a:extLst>
                <a:ext uri="{FF2B5EF4-FFF2-40B4-BE49-F238E27FC236}">
                  <a16:creationId xmlns:a16="http://schemas.microsoft.com/office/drawing/2014/main" id="{5CB27A39-6D12-84F9-C0DF-788D4A26FD70}"/>
                </a:ext>
              </a:extLst>
            </p:cNvPr>
            <p:cNvCxnSpPr>
              <a:cxnSpLocks/>
              <a:stCxn id="30" idx="2"/>
              <a:endCxn id="21" idx="1"/>
            </p:cNvCxnSpPr>
            <p:nvPr/>
          </p:nvCxnSpPr>
          <p:spPr>
            <a:xfrm rot="5400000">
              <a:off x="10251966" y="3635311"/>
              <a:ext cx="1641290" cy="2426"/>
            </a:xfrm>
            <a:prstGeom prst="bent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bg2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8C4947E0-F072-A21C-A818-D018A60F51DE}"/>
                </a:ext>
              </a:extLst>
            </p:cNvPr>
            <p:cNvSpPr/>
            <p:nvPr/>
          </p:nvSpPr>
          <p:spPr>
            <a:xfrm>
              <a:off x="3787461" y="5781956"/>
              <a:ext cx="1358422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API Gateway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800">
                  <a:ea typeface="+mn-ea"/>
                </a:rPr>
                <a:t>(e.g. </a:t>
              </a:r>
              <a:r>
                <a:rPr lang="de-DE" sz="800" err="1">
                  <a:ea typeface="+mn-ea"/>
                </a:rPr>
                <a:t>Pennybacker</a:t>
              </a:r>
              <a:r>
                <a:rPr lang="de-DE" sz="800">
                  <a:ea typeface="+mn-ea"/>
                </a:rPr>
                <a:t>)</a:t>
              </a:r>
              <a:endParaRPr kumimoji="0" lang="de-DE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81BA8E23-10F0-D5B4-AC46-1D01CEA83F47}"/>
                </a:ext>
              </a:extLst>
            </p:cNvPr>
            <p:cNvSpPr/>
            <p:nvPr/>
          </p:nvSpPr>
          <p:spPr>
            <a:xfrm>
              <a:off x="3905341" y="5097605"/>
              <a:ext cx="1122663" cy="439205"/>
            </a:xfrm>
            <a:prstGeom prst="rect">
              <a:avLst/>
            </a:prstGeom>
            <a:solidFill>
              <a:srgbClr val="85ACB9"/>
            </a:solidFill>
            <a:ln w="25400">
              <a:solidFill>
                <a:srgbClr val="0070C0"/>
              </a:solidFill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Domain Service (e.g. Personalisation)</a:t>
              </a:r>
            </a:p>
          </p:txBody>
        </p:sp>
        <p:cxnSp>
          <p:nvCxnSpPr>
            <p:cNvPr id="48" name="Gewinkelte Verbindung 47">
              <a:extLst>
                <a:ext uri="{FF2B5EF4-FFF2-40B4-BE49-F238E27FC236}">
                  <a16:creationId xmlns:a16="http://schemas.microsoft.com/office/drawing/2014/main" id="{AEBBC0DD-5410-EDBA-84AC-FC15645CF36A}"/>
                </a:ext>
              </a:extLst>
            </p:cNvPr>
            <p:cNvCxnSpPr>
              <a:cxnSpLocks/>
              <a:stCxn id="45" idx="0"/>
              <a:endCxn id="4" idx="2"/>
            </p:cNvCxnSpPr>
            <p:nvPr/>
          </p:nvCxnSpPr>
          <p:spPr>
            <a:xfrm rot="5400000" flipH="1" flipV="1">
              <a:off x="4359111" y="4697057"/>
              <a:ext cx="508110" cy="292986"/>
            </a:xfrm>
            <a:prstGeom prst="bentConnector2">
              <a:avLst/>
            </a:prstGeom>
            <a:noFill/>
            <a:ln w="9525" cap="flat" cmpd="sng" algn="ctr">
              <a:solidFill>
                <a:schemeClr val="bg2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49" name="Gewinkelte Verbindung 48">
              <a:extLst>
                <a:ext uri="{FF2B5EF4-FFF2-40B4-BE49-F238E27FC236}">
                  <a16:creationId xmlns:a16="http://schemas.microsoft.com/office/drawing/2014/main" id="{4DF31860-0FEA-E05B-4B82-C1DDAE5090C8}"/>
                </a:ext>
              </a:extLst>
            </p:cNvPr>
            <p:cNvCxnSpPr>
              <a:cxnSpLocks/>
              <a:stCxn id="45" idx="2"/>
              <a:endCxn id="40" idx="0"/>
            </p:cNvCxnSpPr>
            <p:nvPr/>
          </p:nvCxnSpPr>
          <p:spPr>
            <a:xfrm rot="5400000">
              <a:off x="4344100" y="5659383"/>
              <a:ext cx="245146" cy="1"/>
            </a:xfrm>
            <a:prstGeom prst="bentConnector3">
              <a:avLst>
                <a:gd name="adj1" fmla="val 50000"/>
              </a:avLst>
            </a:prstGeom>
            <a:noFill/>
            <a:ln w="9525" cap="flat" cmpd="sng" algn="ctr">
              <a:solidFill>
                <a:schemeClr val="bg2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71FD093F-92F2-AEB5-9FAD-A79677E0FAA8}"/>
                </a:ext>
              </a:extLst>
            </p:cNvPr>
            <p:cNvGrpSpPr/>
            <p:nvPr/>
          </p:nvGrpSpPr>
          <p:grpSpPr>
            <a:xfrm>
              <a:off x="4369673" y="6208514"/>
              <a:ext cx="176904" cy="106114"/>
              <a:chOff x="3757129" y="5392705"/>
              <a:chExt cx="176904" cy="106114"/>
            </a:xfrm>
          </p:grpSpPr>
          <p:cxnSp>
            <p:nvCxnSpPr>
              <p:cNvPr id="54" name="Gerade Verbindung 53">
                <a:extLst>
                  <a:ext uri="{FF2B5EF4-FFF2-40B4-BE49-F238E27FC236}">
                    <a16:creationId xmlns:a16="http://schemas.microsoft.com/office/drawing/2014/main" id="{1BA512A5-35FA-8BDA-FD93-F8BBDE9CBCA2}"/>
                  </a:ext>
                </a:extLst>
              </p:cNvPr>
              <p:cNvCxnSpPr/>
              <p:nvPr/>
            </p:nvCxnSpPr>
            <p:spPr>
              <a:xfrm>
                <a:off x="3757129" y="5392705"/>
                <a:ext cx="0" cy="104096"/>
              </a:xfrm>
              <a:prstGeom prst="lin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55" name="Gerade Verbindung 54">
                <a:extLst>
                  <a:ext uri="{FF2B5EF4-FFF2-40B4-BE49-F238E27FC236}">
                    <a16:creationId xmlns:a16="http://schemas.microsoft.com/office/drawing/2014/main" id="{4546270A-8428-4161-7339-B20D969460C0}"/>
                  </a:ext>
                </a:extLst>
              </p:cNvPr>
              <p:cNvCxnSpPr/>
              <p:nvPr/>
            </p:nvCxnSpPr>
            <p:spPr>
              <a:xfrm>
                <a:off x="3846048" y="5392705"/>
                <a:ext cx="0" cy="104096"/>
              </a:xfrm>
              <a:prstGeom prst="lin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56" name="Gerade Verbindung 55">
                <a:extLst>
                  <a:ext uri="{FF2B5EF4-FFF2-40B4-BE49-F238E27FC236}">
                    <a16:creationId xmlns:a16="http://schemas.microsoft.com/office/drawing/2014/main" id="{D426DA56-7AF1-6C64-5DD7-244D39459C9B}"/>
                  </a:ext>
                </a:extLst>
              </p:cNvPr>
              <p:cNvCxnSpPr/>
              <p:nvPr/>
            </p:nvCxnSpPr>
            <p:spPr>
              <a:xfrm>
                <a:off x="3934033" y="5394723"/>
                <a:ext cx="0" cy="104096"/>
              </a:xfrm>
              <a:prstGeom prst="lin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olid"/>
                <a:tailEnd type="none"/>
              </a:ln>
              <a:effectLst/>
            </p:spPr>
          </p:cxnSp>
        </p:grp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6FD11C1F-51DF-8AA4-863C-0748144C5F01}"/>
                </a:ext>
              </a:extLst>
            </p:cNvPr>
            <p:cNvSpPr txBox="1"/>
            <p:nvPr/>
          </p:nvSpPr>
          <p:spPr>
            <a:xfrm>
              <a:off x="3993341" y="6254546"/>
              <a:ext cx="95430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Electrical</a:t>
              </a:r>
              <a:r>
                <a:rPr kumimoji="0" lang="de-DE" sz="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de-DE" sz="8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system</a:t>
              </a: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316" name="Title 4">
            <a:extLst>
              <a:ext uri="{FF2B5EF4-FFF2-40B4-BE49-F238E27FC236}">
                <a16:creationId xmlns:a16="http://schemas.microsoft.com/office/drawing/2014/main" id="{0D05B246-B373-89D2-F7BA-597C664DA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9705149" cy="6197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2400">
                <a:solidFill>
                  <a:schemeClr val="tx1"/>
                </a:solidFill>
              </a:rPr>
              <a:t>„Information Layer“ Challenges </a:t>
            </a:r>
            <a:r>
              <a:rPr lang="de-DE" sz="2400" err="1">
                <a:solidFill>
                  <a:schemeClr val="tx1"/>
                </a:solidFill>
              </a:rPr>
              <a:t>with</a:t>
            </a:r>
            <a:r>
              <a:rPr lang="de-DE" sz="2400">
                <a:solidFill>
                  <a:schemeClr val="tx1"/>
                </a:solidFill>
              </a:rPr>
              <a:t> </a:t>
            </a:r>
            <a:r>
              <a:rPr lang="de-DE" sz="2400" u="sng">
                <a:solidFill>
                  <a:schemeClr val="tx1"/>
                </a:solidFill>
              </a:rPr>
              <a:t>Common Data Middleware</a:t>
            </a:r>
            <a:r>
              <a:rPr lang="de-DE" sz="2400">
                <a:solidFill>
                  <a:schemeClr val="tx1"/>
                </a:solidFill>
              </a:rPr>
              <a:t> </a:t>
            </a:r>
            <a:r>
              <a:rPr lang="de-DE" sz="2400" err="1">
                <a:solidFill>
                  <a:schemeClr val="tx1"/>
                </a:solidFill>
              </a:rPr>
              <a:t>addressed</a:t>
            </a:r>
            <a:r>
              <a:rPr lang="de-DE" sz="240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A5B56F2-C663-CD26-7FE1-3DF31AE2AE04}"/>
              </a:ext>
            </a:extLst>
          </p:cNvPr>
          <p:cNvGrpSpPr/>
          <p:nvPr/>
        </p:nvGrpSpPr>
        <p:grpSpPr>
          <a:xfrm>
            <a:off x="413266" y="1036334"/>
            <a:ext cx="11879670" cy="584923"/>
            <a:chOff x="449842" y="877538"/>
            <a:chExt cx="11879670" cy="584923"/>
          </a:xfrm>
        </p:grpSpPr>
        <p:sp>
          <p:nvSpPr>
            <p:cNvPr id="410" name="Textfeld 409">
              <a:extLst>
                <a:ext uri="{FF2B5EF4-FFF2-40B4-BE49-F238E27FC236}">
                  <a16:creationId xmlns:a16="http://schemas.microsoft.com/office/drawing/2014/main" id="{1D7AD157-5987-EFF7-4573-973DCFE88E7C}"/>
                </a:ext>
              </a:extLst>
            </p:cNvPr>
            <p:cNvSpPr txBox="1"/>
            <p:nvPr/>
          </p:nvSpPr>
          <p:spPr>
            <a:xfrm>
              <a:off x="449842" y="877538"/>
              <a:ext cx="1187967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ClrTx/>
              </a:pPr>
              <a:r>
                <a:rPr lang="en-US" sz="1400" b="1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rPr>
                <a:t>Common Data Challenges: </a:t>
              </a:r>
              <a:r>
                <a:rPr lang="en-US" sz="1400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Modeling, Abstraction, Availability</a:t>
              </a:r>
              <a:r>
                <a:rPr lang="en-US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, </a:t>
              </a:r>
              <a:r>
                <a:rPr lang="en-US" sz="1400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Synchronization</a:t>
              </a:r>
              <a:r>
                <a:rPr lang="en-US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, </a:t>
              </a:r>
              <a:r>
                <a:rPr lang="en-US" sz="1400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Access</a:t>
              </a:r>
              <a:r>
                <a:rPr lang="en-US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, </a:t>
              </a:r>
              <a:r>
                <a:rPr lang="en-US" sz="1400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Aggregation</a:t>
              </a:r>
              <a:r>
                <a:rPr lang="en-US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, </a:t>
              </a:r>
              <a:r>
                <a:rPr lang="en-US" sz="1400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Integrity</a:t>
              </a:r>
              <a:r>
                <a:rPr lang="en-US" kern="1200">
                  <a:solidFill>
                    <a:srgbClr val="52B615"/>
                  </a:solidFill>
                  <a:latin typeface="+mj-lt"/>
                  <a:ea typeface="+mn-ea"/>
                  <a:cs typeface="+mn-cs"/>
                </a:rPr>
                <a:t>,</a:t>
              </a:r>
              <a:r>
                <a:rPr lang="en-US" kern="1200">
                  <a:solidFill>
                    <a:schemeClr val="tx1"/>
                  </a:solidFill>
                  <a:latin typeface="+mj-lt"/>
                  <a:ea typeface="+mn-ea"/>
                  <a:cs typeface="+mn-cs"/>
                </a:rPr>
                <a:t> </a:t>
              </a:r>
              <a:r>
                <a:rPr lang="en-US" sz="1400" kern="1200">
                  <a:solidFill>
                    <a:srgbClr val="FF0000"/>
                  </a:solidFill>
                  <a:latin typeface="+mj-lt"/>
                  <a:ea typeface="+mn-ea"/>
                  <a:cs typeface="+mn-cs"/>
                </a:rPr>
                <a:t>Relationships</a:t>
              </a:r>
              <a:r>
                <a:rPr lang="en-US" kern="1200">
                  <a:solidFill>
                    <a:srgbClr val="FF0000"/>
                  </a:solidFill>
                  <a:latin typeface="+mj-lt"/>
                  <a:ea typeface="+mn-ea"/>
                  <a:cs typeface="+mn-cs"/>
                </a:rPr>
                <a:t>, </a:t>
              </a:r>
              <a:r>
                <a:rPr lang="en-US" sz="1400" kern="1200">
                  <a:solidFill>
                    <a:srgbClr val="FF0000"/>
                  </a:solidFill>
                  <a:latin typeface="+mj-lt"/>
                  <a:ea typeface="+mn-ea"/>
                  <a:cs typeface="+mn-cs"/>
                </a:rPr>
                <a:t>Analysis</a:t>
              </a:r>
            </a:p>
          </p:txBody>
        </p:sp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286610C3-E3FA-EA43-4EE9-6A30517EE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082493" y="1194172"/>
              <a:ext cx="220611" cy="220611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3195BAD-C0A9-3C41-06C1-636C74A93332}"/>
                </a:ext>
              </a:extLst>
            </p:cNvPr>
            <p:cNvSpPr txBox="1"/>
            <p:nvPr/>
          </p:nvSpPr>
          <p:spPr>
            <a:xfrm>
              <a:off x="9776197" y="1179033"/>
              <a:ext cx="27957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kern="1200">
                  <a:solidFill>
                    <a:srgbClr val="FF0000"/>
                  </a:solidFill>
                  <a:latin typeface="+mj-lt"/>
                  <a:ea typeface="+mn-ea"/>
                  <a:cs typeface="+mn-cs"/>
                </a:rPr>
                <a:t>X</a:t>
              </a:r>
              <a:endParaRPr lang="de-DE" sz="1200">
                <a:solidFill>
                  <a:srgbClr val="FF0000"/>
                </a:solidFill>
              </a:endParaRP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6CBDC716-44D7-C5B2-FBBC-D159B6BC9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085797" y="1194172"/>
              <a:ext cx="220611" cy="220611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6EB60D1C-9691-674B-B806-127A8690B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58578" y="1194172"/>
              <a:ext cx="220611" cy="220611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BBF2BF5-BF03-E43E-01EA-AF17C538259A}"/>
                </a:ext>
              </a:extLst>
            </p:cNvPr>
            <p:cNvSpPr txBox="1"/>
            <p:nvPr/>
          </p:nvSpPr>
          <p:spPr>
            <a:xfrm>
              <a:off x="10705837" y="1185462"/>
              <a:ext cx="27957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kern="1200">
                  <a:solidFill>
                    <a:srgbClr val="FF0000"/>
                  </a:solidFill>
                  <a:latin typeface="+mj-lt"/>
                  <a:ea typeface="+mn-ea"/>
                  <a:cs typeface="+mn-cs"/>
                </a:rPr>
                <a:t>X</a:t>
              </a:r>
              <a:endParaRPr lang="de-DE" sz="1200">
                <a:solidFill>
                  <a:srgbClr val="FF0000"/>
                </a:solidFill>
              </a:endParaRPr>
            </a:p>
          </p:txBody>
        </p:sp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19F6AD56-5C97-AD2B-B13F-0A81C0CF7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036261" y="1196308"/>
              <a:ext cx="220611" cy="220611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36388466-26B8-60DC-FD6D-C9D3D066B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112813" y="1193593"/>
              <a:ext cx="220611" cy="220611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B6E0498D-C882-EE0B-4DF9-0BB8EB7DA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879723" y="1193593"/>
              <a:ext cx="220611" cy="220611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8CDA0F64-B973-989D-8CA0-0175ABF65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827960" y="1179033"/>
              <a:ext cx="220611" cy="220611"/>
            </a:xfrm>
            <a:prstGeom prst="rect">
              <a:avLst/>
            </a:prstGeom>
          </p:spPr>
        </p:pic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790A0D74-B728-2BDC-BCA1-2B06922F45D0}"/>
              </a:ext>
            </a:extLst>
          </p:cNvPr>
          <p:cNvSpPr/>
          <p:nvPr/>
        </p:nvSpPr>
        <p:spPr>
          <a:xfrm>
            <a:off x="9259410" y="981756"/>
            <a:ext cx="1970842" cy="6783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Curved Connector 47">
            <a:extLst>
              <a:ext uri="{FF2B5EF4-FFF2-40B4-BE49-F238E27FC236}">
                <a16:creationId xmlns:a16="http://schemas.microsoft.com/office/drawing/2014/main" id="{E4EEC7ED-87BE-5B1C-4FAC-7402B1F2ADBE}"/>
              </a:ext>
            </a:extLst>
          </p:cNvPr>
          <p:cNvCxnSpPr>
            <a:cxnSpLocks/>
            <a:stCxn id="25" idx="1"/>
            <a:endCxn id="18" idx="0"/>
          </p:cNvCxnSpPr>
          <p:nvPr/>
        </p:nvCxnSpPr>
        <p:spPr>
          <a:xfrm rot="10800000" flipV="1">
            <a:off x="10244832" y="571174"/>
            <a:ext cx="197617" cy="410581"/>
          </a:xfrm>
          <a:prstGeom prst="curvedConnector2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E084C04E-3B11-FE9F-3CDE-C929F2318076}"/>
              </a:ext>
            </a:extLst>
          </p:cNvPr>
          <p:cNvSpPr txBox="1"/>
          <p:nvPr/>
        </p:nvSpPr>
        <p:spPr>
          <a:xfrm>
            <a:off x="10442448" y="309565"/>
            <a:ext cx="15849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kern="1200">
                <a:solidFill>
                  <a:srgbClr val="FF0000"/>
                </a:solidFill>
                <a:latin typeface="+mj-lt"/>
                <a:ea typeface="+mn-ea"/>
                <a:cs typeface="+mn-cs"/>
              </a:rPr>
              <a:t>How and where to solve this?</a:t>
            </a:r>
            <a:endParaRPr lang="de-DE" b="1">
              <a:solidFill>
                <a:srgbClr val="FF0000"/>
              </a:solidFill>
            </a:endParaRPr>
          </a:p>
        </p:txBody>
      </p:sp>
      <p:sp>
        <p:nvSpPr>
          <p:cNvPr id="16" name="Google Shape;84;p1">
            <a:extLst>
              <a:ext uri="{FF2B5EF4-FFF2-40B4-BE49-F238E27FC236}">
                <a16:creationId xmlns:a16="http://schemas.microsoft.com/office/drawing/2014/main" id="{34CD9905-EAF2-21A1-489C-ED1ABA6144BB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17" name="Google Shape;83;p1">
            <a:extLst>
              <a:ext uri="{FF2B5EF4-FFF2-40B4-BE49-F238E27FC236}">
                <a16:creationId xmlns:a16="http://schemas.microsoft.com/office/drawing/2014/main" id="{E5D3E7B3-0BF5-5182-2CB6-D64E1E104C57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sp>
        <p:nvSpPr>
          <p:cNvPr id="26" name="Slide Number Placeholder 1">
            <a:extLst>
              <a:ext uri="{FF2B5EF4-FFF2-40B4-BE49-F238E27FC236}">
                <a16:creationId xmlns:a16="http://schemas.microsoft.com/office/drawing/2014/main" id="{05BB784F-AB01-7663-215F-070D3F1579CE}"/>
              </a:ext>
            </a:extLst>
          </p:cNvPr>
          <p:cNvSpPr txBox="1">
            <a:spLocks/>
          </p:cNvSpPr>
          <p:nvPr/>
        </p:nvSpPr>
        <p:spPr>
          <a:xfrm>
            <a:off x="8012875" y="6524625"/>
            <a:ext cx="27432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/>
              <a:t>| </a:t>
            </a:r>
            <a:fld id="{00000000-1234-1234-1234-123412341234}" type="slidenum">
              <a:rPr lang="en-US" smtClean="0">
                <a:solidFill>
                  <a:srgbClr val="888888"/>
                </a:solidFill>
              </a:rPr>
              <a:pPr algn="r"/>
              <a:t>6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25ADA17-25EF-C91C-1BC6-F5F996C00CE1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B69E59F-4D4D-D4B6-EA9F-8C289795C056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53DEDB1-7E16-411D-84F3-BB71A916A1A3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91DA709-FB9A-747E-2CF9-0DA30261ACA1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F51B033-9C98-647A-9686-5A4E75644B96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3C636CB-E846-B401-BF4A-E8CDC2743CA4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19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8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14B29-AF93-C955-BD87-0B843CF188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B14DAD50-2579-E20A-3B40-3074EFEC2991}"/>
              </a:ext>
            </a:extLst>
          </p:cNvPr>
          <p:cNvGrpSpPr/>
          <p:nvPr/>
        </p:nvGrpSpPr>
        <p:grpSpPr>
          <a:xfrm>
            <a:off x="3402696" y="1729478"/>
            <a:ext cx="8677923" cy="4879130"/>
            <a:chOff x="3402696" y="1739608"/>
            <a:chExt cx="8677923" cy="4879130"/>
          </a:xfrm>
        </p:grpSpPr>
        <p:sp>
          <p:nvSpPr>
            <p:cNvPr id="294" name="Rechteck 293">
              <a:extLst>
                <a:ext uri="{FF2B5EF4-FFF2-40B4-BE49-F238E27FC236}">
                  <a16:creationId xmlns:a16="http://schemas.microsoft.com/office/drawing/2014/main" id="{E05D67F2-0615-DF34-C45C-2D334CC2557C}"/>
                </a:ext>
              </a:extLst>
            </p:cNvPr>
            <p:cNvSpPr/>
            <p:nvPr/>
          </p:nvSpPr>
          <p:spPr>
            <a:xfrm>
              <a:off x="3402696" y="1877714"/>
              <a:ext cx="2349539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1 (Head Unit)</a:t>
              </a:r>
            </a:p>
          </p:txBody>
        </p:sp>
        <p:sp>
          <p:nvSpPr>
            <p:cNvPr id="295" name="Rechteck 294">
              <a:extLst>
                <a:ext uri="{FF2B5EF4-FFF2-40B4-BE49-F238E27FC236}">
                  <a16:creationId xmlns:a16="http://schemas.microsoft.com/office/drawing/2014/main" id="{A1AC3B87-F2D4-29D3-C216-FAE4AD58A5A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849367" y="1877710"/>
              <a:ext cx="2086616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2 (</a:t>
              </a:r>
              <a:r>
                <a:rPr kumimoji="0" lang="de-DE" sz="1200" b="0" i="0" u="none" strike="noStrike" kern="0" cap="none" spc="0" normalizeH="0" baseline="0" noProof="0" err="1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Telematic</a:t>
              </a: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)</a:t>
              </a: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7" name="Rechteck 296">
              <a:extLst>
                <a:ext uri="{FF2B5EF4-FFF2-40B4-BE49-F238E27FC236}">
                  <a16:creationId xmlns:a16="http://schemas.microsoft.com/office/drawing/2014/main" id="{15D49A69-E0F8-9938-A3AF-36F06AC353F1}"/>
                </a:ext>
              </a:extLst>
            </p:cNvPr>
            <p:cNvSpPr/>
            <p:nvPr/>
          </p:nvSpPr>
          <p:spPr>
            <a:xfrm>
              <a:off x="8098658" y="1877710"/>
              <a:ext cx="1694663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Mobile</a:t>
              </a:r>
            </a:p>
          </p:txBody>
        </p:sp>
        <p:sp>
          <p:nvSpPr>
            <p:cNvPr id="298" name="Rechteck 297">
              <a:extLst>
                <a:ext uri="{FF2B5EF4-FFF2-40B4-BE49-F238E27FC236}">
                  <a16:creationId xmlns:a16="http://schemas.microsoft.com/office/drawing/2014/main" id="{DB2269D3-E5DA-0999-E9A7-3ABF8500E514}"/>
                </a:ext>
              </a:extLst>
            </p:cNvPr>
            <p:cNvSpPr/>
            <p:nvPr/>
          </p:nvSpPr>
          <p:spPr>
            <a:xfrm>
              <a:off x="10014954" y="1877710"/>
              <a:ext cx="2065665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Cloud</a:t>
              </a:r>
            </a:p>
          </p:txBody>
        </p:sp>
        <p:cxnSp>
          <p:nvCxnSpPr>
            <p:cNvPr id="318" name="Gerade Verbindung 317">
              <a:extLst>
                <a:ext uri="{FF2B5EF4-FFF2-40B4-BE49-F238E27FC236}">
                  <a16:creationId xmlns:a16="http://schemas.microsoft.com/office/drawing/2014/main" id="{00F1243A-749A-4D52-71B6-B361A1CBA6D4}"/>
                </a:ext>
              </a:extLst>
            </p:cNvPr>
            <p:cNvCxnSpPr>
              <a:cxnSpLocks/>
            </p:cNvCxnSpPr>
            <p:nvPr/>
          </p:nvCxnSpPr>
          <p:spPr>
            <a:xfrm>
              <a:off x="8030557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319" name="Gerade Verbindung 318">
              <a:extLst>
                <a:ext uri="{FF2B5EF4-FFF2-40B4-BE49-F238E27FC236}">
                  <a16:creationId xmlns:a16="http://schemas.microsoft.com/office/drawing/2014/main" id="{4D0EFD72-9AF8-E043-6DCE-09CB21D638BF}"/>
                </a:ext>
              </a:extLst>
            </p:cNvPr>
            <p:cNvCxnSpPr>
              <a:cxnSpLocks/>
            </p:cNvCxnSpPr>
            <p:nvPr/>
          </p:nvCxnSpPr>
          <p:spPr>
            <a:xfrm>
              <a:off x="9904702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</p:grpSp>
      <p:sp>
        <p:nvSpPr>
          <p:cNvPr id="316" name="Title 4">
            <a:extLst>
              <a:ext uri="{FF2B5EF4-FFF2-40B4-BE49-F238E27FC236}">
                <a16:creationId xmlns:a16="http://schemas.microsoft.com/office/drawing/2014/main" id="{6CADBD58-A558-CFF9-18C7-66DD80BEF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9705149" cy="619744"/>
          </a:xfrm>
        </p:spPr>
        <p:txBody>
          <a:bodyPr>
            <a:normAutofit fontScale="90000"/>
          </a:bodyPr>
          <a:lstStyle/>
          <a:p>
            <a:pPr>
              <a:spcAft>
                <a:spcPts val="600"/>
              </a:spcAft>
            </a:pPr>
            <a:r>
              <a:rPr lang="de-DE" sz="2400" err="1">
                <a:solidFill>
                  <a:schemeClr val="tx1"/>
                </a:solidFill>
              </a:rPr>
              <a:t>Typical</a:t>
            </a:r>
            <a:r>
              <a:rPr lang="de-DE" sz="2400">
                <a:solidFill>
                  <a:schemeClr val="tx1"/>
                </a:solidFill>
              </a:rPr>
              <a:t> architecture </a:t>
            </a:r>
            <a:r>
              <a:rPr lang="de-DE" sz="2400" u="sng" err="1">
                <a:solidFill>
                  <a:schemeClr val="tx1"/>
                </a:solidFill>
              </a:rPr>
              <a:t>without</a:t>
            </a:r>
            <a:r>
              <a:rPr lang="de-DE" sz="2400">
                <a:solidFill>
                  <a:schemeClr val="tx1"/>
                </a:solidFill>
              </a:rPr>
              <a:t> Information Layer</a:t>
            </a:r>
            <a:br>
              <a:rPr lang="de-DE" sz="2400">
                <a:solidFill>
                  <a:schemeClr val="tx1"/>
                </a:solidFill>
              </a:rPr>
            </a:br>
            <a:endParaRPr lang="de-DE" sz="2400">
              <a:solidFill>
                <a:schemeClr val="tx1"/>
              </a:solidFill>
            </a:endParaRPr>
          </a:p>
        </p:txBody>
      </p:sp>
      <p:grpSp>
        <p:nvGrpSpPr>
          <p:cNvPr id="350" name="Gruppieren 349">
            <a:extLst>
              <a:ext uri="{FF2B5EF4-FFF2-40B4-BE49-F238E27FC236}">
                <a16:creationId xmlns:a16="http://schemas.microsoft.com/office/drawing/2014/main" id="{2CD4F212-F52A-5236-503B-7B42CB845887}"/>
              </a:ext>
            </a:extLst>
          </p:cNvPr>
          <p:cNvGrpSpPr/>
          <p:nvPr/>
        </p:nvGrpSpPr>
        <p:grpSpPr>
          <a:xfrm>
            <a:off x="3548335" y="2849663"/>
            <a:ext cx="8293878" cy="3506216"/>
            <a:chOff x="3548335" y="2849663"/>
            <a:chExt cx="8293878" cy="3506216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7B36F4FA-5F01-B4FD-334E-8D39ABD24550}"/>
                </a:ext>
              </a:extLst>
            </p:cNvPr>
            <p:cNvSpPr/>
            <p:nvPr/>
          </p:nvSpPr>
          <p:spPr>
            <a:xfrm>
              <a:off x="10745656" y="3207065"/>
              <a:ext cx="742477" cy="28297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Analysis </a:t>
              </a: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9B18472E-2A04-E29C-9259-3104677E3BE1}"/>
                </a:ext>
              </a:extLst>
            </p:cNvPr>
            <p:cNvSpPr/>
            <p:nvPr/>
          </p:nvSpPr>
          <p:spPr>
            <a:xfrm>
              <a:off x="3765628" y="4192933"/>
              <a:ext cx="994008" cy="28297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 err="1"/>
                <a:t>Decision</a:t>
              </a:r>
              <a:endParaRPr lang="de-DE" sz="800"/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B70C4E59-511C-7243-DAD7-C2FCD40AB464}"/>
                </a:ext>
              </a:extLst>
            </p:cNvPr>
            <p:cNvSpPr/>
            <p:nvPr/>
          </p:nvSpPr>
          <p:spPr>
            <a:xfrm>
              <a:off x="8502076" y="5538694"/>
              <a:ext cx="618998" cy="282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Data 3</a:t>
              </a: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DB76F13B-02F1-A7BB-B2B0-7EC0F31A804C}"/>
                </a:ext>
              </a:extLst>
            </p:cNvPr>
            <p:cNvSpPr/>
            <p:nvPr/>
          </p:nvSpPr>
          <p:spPr>
            <a:xfrm>
              <a:off x="6542588" y="5347920"/>
              <a:ext cx="618998" cy="282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Data 2</a:t>
              </a:r>
            </a:p>
          </p:txBody>
        </p: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18BAA1F7-D8D7-B392-9E0D-F01C6511BCED}"/>
                </a:ext>
              </a:extLst>
            </p:cNvPr>
            <p:cNvSpPr/>
            <p:nvPr/>
          </p:nvSpPr>
          <p:spPr>
            <a:xfrm>
              <a:off x="4852933" y="6030752"/>
              <a:ext cx="618998" cy="282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Data 1</a:t>
              </a:r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3CDB9187-9341-604A-4EFC-39F587360362}"/>
                </a:ext>
              </a:extLst>
            </p:cNvPr>
            <p:cNvSpPr/>
            <p:nvPr/>
          </p:nvSpPr>
          <p:spPr>
            <a:xfrm>
              <a:off x="4450047" y="5351476"/>
              <a:ext cx="791942" cy="2829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 err="1"/>
                <a:t>Abstraction</a:t>
              </a:r>
              <a:r>
                <a:rPr lang="de-DE" sz="800"/>
                <a:t> 1</a:t>
              </a:r>
            </a:p>
          </p:txBody>
        </p: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9EAAED65-917D-7874-D082-E802E7AEE7B4}"/>
                </a:ext>
              </a:extLst>
            </p:cNvPr>
            <p:cNvSpPr/>
            <p:nvPr/>
          </p:nvSpPr>
          <p:spPr>
            <a:xfrm>
              <a:off x="10349429" y="4851538"/>
              <a:ext cx="767465" cy="2829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Aggregation  </a:t>
              </a: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EAD78EDA-39D5-4526-EC1B-6BD51D212E1B}"/>
                </a:ext>
              </a:extLst>
            </p:cNvPr>
            <p:cNvSpPr/>
            <p:nvPr/>
          </p:nvSpPr>
          <p:spPr>
            <a:xfrm>
              <a:off x="8462223" y="4851537"/>
              <a:ext cx="803923" cy="2829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 err="1"/>
                <a:t>Abstraction</a:t>
              </a:r>
              <a:r>
                <a:rPr lang="de-DE" sz="800"/>
                <a:t> 3</a:t>
              </a:r>
            </a:p>
          </p:txBody>
        </p:sp>
        <p:cxnSp>
          <p:nvCxnSpPr>
            <p:cNvPr id="50" name="Gekrümmte Verbindung 49">
              <a:extLst>
                <a:ext uri="{FF2B5EF4-FFF2-40B4-BE49-F238E27FC236}">
                  <a16:creationId xmlns:a16="http://schemas.microsoft.com/office/drawing/2014/main" id="{A4E1F993-8269-0679-9E73-6F7E981C5E76}"/>
                </a:ext>
              </a:extLst>
            </p:cNvPr>
            <p:cNvCxnSpPr>
              <a:cxnSpLocks/>
              <a:stCxn id="33" idx="0"/>
              <a:endCxn id="43" idx="2"/>
            </p:cNvCxnSpPr>
            <p:nvPr/>
          </p:nvCxnSpPr>
          <p:spPr>
            <a:xfrm rot="16200000" flipV="1">
              <a:off x="4806073" y="5674393"/>
              <a:ext cx="396304" cy="316414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krümmte Verbindung 50">
              <a:extLst>
                <a:ext uri="{FF2B5EF4-FFF2-40B4-BE49-F238E27FC236}">
                  <a16:creationId xmlns:a16="http://schemas.microsoft.com/office/drawing/2014/main" id="{8A8C3E00-9BB6-097E-AC94-98E51D79D2C5}"/>
                </a:ext>
              </a:extLst>
            </p:cNvPr>
            <p:cNvCxnSpPr>
              <a:cxnSpLocks/>
              <a:stCxn id="43" idx="0"/>
              <a:endCxn id="519" idx="2"/>
            </p:cNvCxnSpPr>
            <p:nvPr/>
          </p:nvCxnSpPr>
          <p:spPr>
            <a:xfrm rot="5400000" flipH="1" flipV="1">
              <a:off x="4801508" y="5085686"/>
              <a:ext cx="310300" cy="221281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19F74C4F-BDC0-4B8D-D297-7413959578A4}"/>
                </a:ext>
              </a:extLst>
            </p:cNvPr>
            <p:cNvSpPr/>
            <p:nvPr/>
          </p:nvSpPr>
          <p:spPr>
            <a:xfrm>
              <a:off x="5114847" y="4164932"/>
              <a:ext cx="507711" cy="2829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 err="1"/>
                <a:t>Sync</a:t>
              </a:r>
              <a:r>
                <a:rPr lang="de-DE" sz="800"/>
                <a:t> 1</a:t>
              </a:r>
            </a:p>
          </p:txBody>
        </p:sp>
        <p:cxnSp>
          <p:nvCxnSpPr>
            <p:cNvPr id="63" name="Gekrümmte Verbindung 62">
              <a:extLst>
                <a:ext uri="{FF2B5EF4-FFF2-40B4-BE49-F238E27FC236}">
                  <a16:creationId xmlns:a16="http://schemas.microsoft.com/office/drawing/2014/main" id="{7A3423B3-C1AD-3401-447D-DB7A0C4157BC}"/>
                </a:ext>
              </a:extLst>
            </p:cNvPr>
            <p:cNvCxnSpPr>
              <a:cxnSpLocks/>
              <a:stCxn id="57" idx="3"/>
              <a:endCxn id="17" idx="1"/>
            </p:cNvCxnSpPr>
            <p:nvPr/>
          </p:nvCxnSpPr>
          <p:spPr>
            <a:xfrm flipV="1">
              <a:off x="5622558" y="3348551"/>
              <a:ext cx="5123098" cy="957867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Gekrümmte Verbindung 450">
              <a:extLst>
                <a:ext uri="{FF2B5EF4-FFF2-40B4-BE49-F238E27FC236}">
                  <a16:creationId xmlns:a16="http://schemas.microsoft.com/office/drawing/2014/main" id="{7AB685AB-58D1-B352-4002-1999F4FB846F}"/>
                </a:ext>
              </a:extLst>
            </p:cNvPr>
            <p:cNvCxnSpPr>
              <a:cxnSpLocks/>
              <a:stCxn id="44" idx="0"/>
              <a:endCxn id="299" idx="2"/>
            </p:cNvCxnSpPr>
            <p:nvPr/>
          </p:nvCxnSpPr>
          <p:spPr>
            <a:xfrm rot="5400000" flipH="1" flipV="1">
              <a:off x="10723923" y="4527675"/>
              <a:ext cx="333102" cy="314624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Gekrümmte Verbindung 454">
              <a:extLst>
                <a:ext uri="{FF2B5EF4-FFF2-40B4-BE49-F238E27FC236}">
                  <a16:creationId xmlns:a16="http://schemas.microsoft.com/office/drawing/2014/main" id="{19DED306-0E92-6148-4A5C-AA14149A1578}"/>
                </a:ext>
              </a:extLst>
            </p:cNvPr>
            <p:cNvCxnSpPr>
              <a:cxnSpLocks/>
              <a:stCxn id="17" idx="0"/>
              <a:endCxn id="463" idx="3"/>
            </p:cNvCxnSpPr>
            <p:nvPr/>
          </p:nvCxnSpPr>
          <p:spPr>
            <a:xfrm rot="16200000" flipH="1" flipV="1">
              <a:off x="8102939" y="533932"/>
              <a:ext cx="340824" cy="5687089"/>
            </a:xfrm>
            <a:prstGeom prst="curvedConnector4">
              <a:avLst>
                <a:gd name="adj1" fmla="val -67073"/>
                <a:gd name="adj2" fmla="val 53264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Gekrümmte Verbindung 455">
              <a:extLst>
                <a:ext uri="{FF2B5EF4-FFF2-40B4-BE49-F238E27FC236}">
                  <a16:creationId xmlns:a16="http://schemas.microsoft.com/office/drawing/2014/main" id="{6C6C6F06-AEA6-9ACC-2DF3-6256AB16A7D3}"/>
                </a:ext>
              </a:extLst>
            </p:cNvPr>
            <p:cNvCxnSpPr>
              <a:cxnSpLocks/>
              <a:stCxn id="463" idx="1"/>
              <a:endCxn id="330" idx="2"/>
            </p:cNvCxnSpPr>
            <p:nvPr/>
          </p:nvCxnSpPr>
          <p:spPr>
            <a:xfrm rot="10800000">
              <a:off x="4585421" y="3132635"/>
              <a:ext cx="336675" cy="415254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7" name="Rechteck 456">
              <a:extLst>
                <a:ext uri="{FF2B5EF4-FFF2-40B4-BE49-F238E27FC236}">
                  <a16:creationId xmlns:a16="http://schemas.microsoft.com/office/drawing/2014/main" id="{BA3FF0CA-D671-5D83-E801-E29BFBEC4301}"/>
                </a:ext>
              </a:extLst>
            </p:cNvPr>
            <p:cNvSpPr/>
            <p:nvPr/>
          </p:nvSpPr>
          <p:spPr>
            <a:xfrm>
              <a:off x="11355448" y="5838681"/>
              <a:ext cx="486765" cy="28297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Data 4</a:t>
              </a:r>
            </a:p>
          </p:txBody>
        </p:sp>
        <p:cxnSp>
          <p:nvCxnSpPr>
            <p:cNvPr id="458" name="Gekrümmte Verbindung 457">
              <a:extLst>
                <a:ext uri="{FF2B5EF4-FFF2-40B4-BE49-F238E27FC236}">
                  <a16:creationId xmlns:a16="http://schemas.microsoft.com/office/drawing/2014/main" id="{1603CCD0-4F79-5CA8-EA4A-78FDDFE1347C}"/>
                </a:ext>
              </a:extLst>
            </p:cNvPr>
            <p:cNvCxnSpPr>
              <a:cxnSpLocks/>
              <a:stCxn id="457" idx="0"/>
              <a:endCxn id="44" idx="2"/>
            </p:cNvCxnSpPr>
            <p:nvPr/>
          </p:nvCxnSpPr>
          <p:spPr>
            <a:xfrm rot="16200000" flipV="1">
              <a:off x="10813912" y="5053761"/>
              <a:ext cx="704171" cy="865669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Gekrümmte Verbindung 458">
              <a:extLst>
                <a:ext uri="{FF2B5EF4-FFF2-40B4-BE49-F238E27FC236}">
                  <a16:creationId xmlns:a16="http://schemas.microsoft.com/office/drawing/2014/main" id="{8FB5F19A-09D4-80F4-3650-A2DE7E5C2503}"/>
                </a:ext>
              </a:extLst>
            </p:cNvPr>
            <p:cNvCxnSpPr>
              <a:cxnSpLocks/>
              <a:stCxn id="29" idx="0"/>
              <a:endCxn id="46" idx="2"/>
            </p:cNvCxnSpPr>
            <p:nvPr/>
          </p:nvCxnSpPr>
          <p:spPr>
            <a:xfrm rot="5400000" flipH="1" flipV="1">
              <a:off x="8635788" y="5310297"/>
              <a:ext cx="404185" cy="52610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Gekrümmte Verbindung 459">
              <a:extLst>
                <a:ext uri="{FF2B5EF4-FFF2-40B4-BE49-F238E27FC236}">
                  <a16:creationId xmlns:a16="http://schemas.microsoft.com/office/drawing/2014/main" id="{A38EE848-1AB4-C984-0380-D03B9F6568B2}"/>
                </a:ext>
              </a:extLst>
            </p:cNvPr>
            <p:cNvCxnSpPr>
              <a:cxnSpLocks/>
              <a:stCxn id="46" idx="0"/>
              <a:endCxn id="529" idx="2"/>
            </p:cNvCxnSpPr>
            <p:nvPr/>
          </p:nvCxnSpPr>
          <p:spPr>
            <a:xfrm rot="16200000" flipV="1">
              <a:off x="8743242" y="4730594"/>
              <a:ext cx="176267" cy="65620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" name="Rechteck 460">
              <a:extLst>
                <a:ext uri="{FF2B5EF4-FFF2-40B4-BE49-F238E27FC236}">
                  <a16:creationId xmlns:a16="http://schemas.microsoft.com/office/drawing/2014/main" id="{4BD6A767-7275-1DA3-41E3-37EEBD3AE551}"/>
                </a:ext>
              </a:extLst>
            </p:cNvPr>
            <p:cNvSpPr/>
            <p:nvPr/>
          </p:nvSpPr>
          <p:spPr>
            <a:xfrm>
              <a:off x="8852799" y="3916741"/>
              <a:ext cx="507711" cy="2829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 err="1"/>
                <a:t>Sync</a:t>
              </a:r>
              <a:r>
                <a:rPr lang="de-DE" sz="800"/>
                <a:t> 3</a:t>
              </a:r>
            </a:p>
          </p:txBody>
        </p:sp>
        <p:cxnSp>
          <p:nvCxnSpPr>
            <p:cNvPr id="462" name="Gekrümmte Verbindung 461">
              <a:extLst>
                <a:ext uri="{FF2B5EF4-FFF2-40B4-BE49-F238E27FC236}">
                  <a16:creationId xmlns:a16="http://schemas.microsoft.com/office/drawing/2014/main" id="{EFAA90C5-F577-CD5A-CCA3-E8C072332C1A}"/>
                </a:ext>
              </a:extLst>
            </p:cNvPr>
            <p:cNvCxnSpPr>
              <a:cxnSpLocks/>
              <a:stCxn id="461" idx="3"/>
              <a:endCxn id="17" idx="1"/>
            </p:cNvCxnSpPr>
            <p:nvPr/>
          </p:nvCxnSpPr>
          <p:spPr>
            <a:xfrm flipV="1">
              <a:off x="9360510" y="3348551"/>
              <a:ext cx="1385146" cy="709676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3" name="Rechteck 462">
              <a:extLst>
                <a:ext uri="{FF2B5EF4-FFF2-40B4-BE49-F238E27FC236}">
                  <a16:creationId xmlns:a16="http://schemas.microsoft.com/office/drawing/2014/main" id="{14E987FD-75D4-7BC6-D9F3-51453FC2ED30}"/>
                </a:ext>
              </a:extLst>
            </p:cNvPr>
            <p:cNvSpPr/>
            <p:nvPr/>
          </p:nvSpPr>
          <p:spPr>
            <a:xfrm>
              <a:off x="4922095" y="3406403"/>
              <a:ext cx="507711" cy="2829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 err="1"/>
                <a:t>Sync</a:t>
              </a:r>
              <a:r>
                <a:rPr lang="de-DE" sz="800"/>
                <a:t> 4</a:t>
              </a:r>
            </a:p>
          </p:txBody>
        </p:sp>
        <p:sp>
          <p:nvSpPr>
            <p:cNvPr id="464" name="Rechteck 463">
              <a:extLst>
                <a:ext uri="{FF2B5EF4-FFF2-40B4-BE49-F238E27FC236}">
                  <a16:creationId xmlns:a16="http://schemas.microsoft.com/office/drawing/2014/main" id="{E005BA4A-2E48-4561-4562-999A74AB05DE}"/>
                </a:ext>
              </a:extLst>
            </p:cNvPr>
            <p:cNvSpPr/>
            <p:nvPr/>
          </p:nvSpPr>
          <p:spPr>
            <a:xfrm>
              <a:off x="7242542" y="5953002"/>
              <a:ext cx="507711" cy="2829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 err="1"/>
                <a:t>Sync</a:t>
              </a:r>
              <a:r>
                <a:rPr lang="de-DE" sz="800"/>
                <a:t> 2</a:t>
              </a:r>
            </a:p>
          </p:txBody>
        </p:sp>
        <p:cxnSp>
          <p:nvCxnSpPr>
            <p:cNvPr id="465" name="Gekrümmte Verbindung 464">
              <a:extLst>
                <a:ext uri="{FF2B5EF4-FFF2-40B4-BE49-F238E27FC236}">
                  <a16:creationId xmlns:a16="http://schemas.microsoft.com/office/drawing/2014/main" id="{EB1E8967-B137-CE00-BE90-C2A30E26F4A7}"/>
                </a:ext>
              </a:extLst>
            </p:cNvPr>
            <p:cNvCxnSpPr>
              <a:cxnSpLocks/>
              <a:stCxn id="32" idx="2"/>
              <a:endCxn id="464" idx="1"/>
            </p:cNvCxnSpPr>
            <p:nvPr/>
          </p:nvCxnSpPr>
          <p:spPr>
            <a:xfrm rot="16200000" flipH="1">
              <a:off x="6815516" y="5667462"/>
              <a:ext cx="463596" cy="390455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Gekrümmte Verbindung 465">
              <a:extLst>
                <a:ext uri="{FF2B5EF4-FFF2-40B4-BE49-F238E27FC236}">
                  <a16:creationId xmlns:a16="http://schemas.microsoft.com/office/drawing/2014/main" id="{F40DB587-F8B9-E84A-C60A-8D471EBCB08E}"/>
                </a:ext>
              </a:extLst>
            </p:cNvPr>
            <p:cNvCxnSpPr>
              <a:cxnSpLocks/>
              <a:stCxn id="464" idx="3"/>
              <a:endCxn id="44" idx="2"/>
            </p:cNvCxnSpPr>
            <p:nvPr/>
          </p:nvCxnSpPr>
          <p:spPr>
            <a:xfrm flipV="1">
              <a:off x="7750253" y="5134510"/>
              <a:ext cx="2982909" cy="959978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Gekrümmte Verbindung 467">
              <a:extLst>
                <a:ext uri="{FF2B5EF4-FFF2-40B4-BE49-F238E27FC236}">
                  <a16:creationId xmlns:a16="http://schemas.microsoft.com/office/drawing/2014/main" id="{ACEB3F52-34CF-BA48-3BC6-23A47E61F45C}"/>
                </a:ext>
              </a:extLst>
            </p:cNvPr>
            <p:cNvCxnSpPr>
              <a:cxnSpLocks/>
              <a:stCxn id="26" idx="1"/>
              <a:endCxn id="469" idx="0"/>
            </p:cNvCxnSpPr>
            <p:nvPr/>
          </p:nvCxnSpPr>
          <p:spPr>
            <a:xfrm rot="10800000" flipH="1" flipV="1">
              <a:off x="3765627" y="4334419"/>
              <a:ext cx="68787" cy="1806016"/>
            </a:xfrm>
            <a:prstGeom prst="curvedConnector4">
              <a:avLst>
                <a:gd name="adj1" fmla="val -332330"/>
                <a:gd name="adj2" fmla="val 53917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9" name="Textfeld 468">
              <a:extLst>
                <a:ext uri="{FF2B5EF4-FFF2-40B4-BE49-F238E27FC236}">
                  <a16:creationId xmlns:a16="http://schemas.microsoft.com/office/drawing/2014/main" id="{4A13E058-AE9E-FECF-5DBE-F8B9C6B70397}"/>
                </a:ext>
              </a:extLst>
            </p:cNvPr>
            <p:cNvSpPr txBox="1"/>
            <p:nvPr/>
          </p:nvSpPr>
          <p:spPr>
            <a:xfrm>
              <a:off x="3548335" y="6140435"/>
              <a:ext cx="5721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/>
                <a:t>ACTION</a:t>
              </a:r>
            </a:p>
          </p:txBody>
        </p:sp>
        <p:sp>
          <p:nvSpPr>
            <p:cNvPr id="519" name="Rechteck 518">
              <a:extLst>
                <a:ext uri="{FF2B5EF4-FFF2-40B4-BE49-F238E27FC236}">
                  <a16:creationId xmlns:a16="http://schemas.microsoft.com/office/drawing/2014/main" id="{32D55C6E-5F82-71FC-CE53-C8F3925CEABB}"/>
                </a:ext>
              </a:extLst>
            </p:cNvPr>
            <p:cNvSpPr/>
            <p:nvPr/>
          </p:nvSpPr>
          <p:spPr>
            <a:xfrm>
              <a:off x="4759636" y="4758204"/>
              <a:ext cx="615325" cy="2829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Access 1</a:t>
              </a:r>
            </a:p>
          </p:txBody>
        </p:sp>
        <p:cxnSp>
          <p:nvCxnSpPr>
            <p:cNvPr id="522" name="Gekrümmte Verbindung 521">
              <a:extLst>
                <a:ext uri="{FF2B5EF4-FFF2-40B4-BE49-F238E27FC236}">
                  <a16:creationId xmlns:a16="http://schemas.microsoft.com/office/drawing/2014/main" id="{4CEABDDC-2CEC-4795-61A8-B8EC71769385}"/>
                </a:ext>
              </a:extLst>
            </p:cNvPr>
            <p:cNvCxnSpPr>
              <a:cxnSpLocks/>
              <a:stCxn id="519" idx="0"/>
              <a:endCxn id="57" idx="2"/>
            </p:cNvCxnSpPr>
            <p:nvPr/>
          </p:nvCxnSpPr>
          <p:spPr>
            <a:xfrm rot="5400000" flipH="1" flipV="1">
              <a:off x="5062851" y="4452352"/>
              <a:ext cx="310300" cy="301404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9" name="Rechteck 528">
              <a:extLst>
                <a:ext uri="{FF2B5EF4-FFF2-40B4-BE49-F238E27FC236}">
                  <a16:creationId xmlns:a16="http://schemas.microsoft.com/office/drawing/2014/main" id="{F252AD0F-0E03-0AD3-12BA-27CEDC79F727}"/>
                </a:ext>
              </a:extLst>
            </p:cNvPr>
            <p:cNvSpPr/>
            <p:nvPr/>
          </p:nvSpPr>
          <p:spPr>
            <a:xfrm>
              <a:off x="8490902" y="4392298"/>
              <a:ext cx="615325" cy="2829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Access 3</a:t>
              </a:r>
            </a:p>
          </p:txBody>
        </p:sp>
        <p:cxnSp>
          <p:nvCxnSpPr>
            <p:cNvPr id="536" name="Gekrümmte Verbindung 535">
              <a:extLst>
                <a:ext uri="{FF2B5EF4-FFF2-40B4-BE49-F238E27FC236}">
                  <a16:creationId xmlns:a16="http://schemas.microsoft.com/office/drawing/2014/main" id="{33650657-9F99-E241-27AC-40128173EB67}"/>
                </a:ext>
              </a:extLst>
            </p:cNvPr>
            <p:cNvCxnSpPr>
              <a:cxnSpLocks/>
              <a:stCxn id="529" idx="0"/>
              <a:endCxn id="461" idx="2"/>
            </p:cNvCxnSpPr>
            <p:nvPr/>
          </p:nvCxnSpPr>
          <p:spPr>
            <a:xfrm rot="5400000" flipH="1" flipV="1">
              <a:off x="8856318" y="4141961"/>
              <a:ext cx="192585" cy="308090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9" name="Rechteck 298">
              <a:extLst>
                <a:ext uri="{FF2B5EF4-FFF2-40B4-BE49-F238E27FC236}">
                  <a16:creationId xmlns:a16="http://schemas.microsoft.com/office/drawing/2014/main" id="{97542D10-FD84-3D1B-D38E-316D46807813}"/>
                </a:ext>
              </a:extLst>
            </p:cNvPr>
            <p:cNvSpPr/>
            <p:nvPr/>
          </p:nvSpPr>
          <p:spPr>
            <a:xfrm>
              <a:off x="10740123" y="4235464"/>
              <a:ext cx="615325" cy="2829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Access 4</a:t>
              </a:r>
            </a:p>
          </p:txBody>
        </p:sp>
        <p:cxnSp>
          <p:nvCxnSpPr>
            <p:cNvPr id="314" name="Gekrümmte Verbindung 313">
              <a:extLst>
                <a:ext uri="{FF2B5EF4-FFF2-40B4-BE49-F238E27FC236}">
                  <a16:creationId xmlns:a16="http://schemas.microsoft.com/office/drawing/2014/main" id="{799748AD-076D-5E5E-86CF-C1954949EF20}"/>
                </a:ext>
              </a:extLst>
            </p:cNvPr>
            <p:cNvCxnSpPr>
              <a:cxnSpLocks/>
              <a:stCxn id="299" idx="0"/>
              <a:endCxn id="17" idx="2"/>
            </p:cNvCxnSpPr>
            <p:nvPr/>
          </p:nvCxnSpPr>
          <p:spPr>
            <a:xfrm rot="5400000" flipH="1" flipV="1">
              <a:off x="10709627" y="3828197"/>
              <a:ext cx="745427" cy="69109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0" name="Rechteck 329">
              <a:extLst>
                <a:ext uri="{FF2B5EF4-FFF2-40B4-BE49-F238E27FC236}">
                  <a16:creationId xmlns:a16="http://schemas.microsoft.com/office/drawing/2014/main" id="{5D399DBE-884C-C4F9-F3AA-E71DFFE02CF0}"/>
                </a:ext>
              </a:extLst>
            </p:cNvPr>
            <p:cNvSpPr/>
            <p:nvPr/>
          </p:nvSpPr>
          <p:spPr>
            <a:xfrm>
              <a:off x="4214181" y="2849663"/>
              <a:ext cx="742477" cy="28297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Analysis </a:t>
              </a:r>
            </a:p>
          </p:txBody>
        </p:sp>
        <p:cxnSp>
          <p:nvCxnSpPr>
            <p:cNvPr id="333" name="Gekrümmte Verbindung 332">
              <a:extLst>
                <a:ext uri="{FF2B5EF4-FFF2-40B4-BE49-F238E27FC236}">
                  <a16:creationId xmlns:a16="http://schemas.microsoft.com/office/drawing/2014/main" id="{E6B5A699-83BD-BBE7-96C0-79F9CD9D4BD9}"/>
                </a:ext>
              </a:extLst>
            </p:cNvPr>
            <p:cNvCxnSpPr>
              <a:cxnSpLocks/>
              <a:stCxn id="330" idx="2"/>
              <a:endCxn id="26" idx="0"/>
            </p:cNvCxnSpPr>
            <p:nvPr/>
          </p:nvCxnSpPr>
          <p:spPr>
            <a:xfrm rot="5400000">
              <a:off x="3893877" y="3501390"/>
              <a:ext cx="1060298" cy="322788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9" name="Textfeld 338">
            <a:extLst>
              <a:ext uri="{FF2B5EF4-FFF2-40B4-BE49-F238E27FC236}">
                <a16:creationId xmlns:a16="http://schemas.microsoft.com/office/drawing/2014/main" id="{1975CEC3-5CC8-1F54-7468-1FAC25AD46F0}"/>
              </a:ext>
            </a:extLst>
          </p:cNvPr>
          <p:cNvSpPr txBox="1"/>
          <p:nvPr/>
        </p:nvSpPr>
        <p:spPr>
          <a:xfrm>
            <a:off x="449842" y="882445"/>
            <a:ext cx="118796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Common Data Challenges: </a:t>
            </a:r>
            <a:r>
              <a:rPr lang="en-US" sz="1400" kern="1200">
                <a:solidFill>
                  <a:srgbClr val="7030A0"/>
                </a:solidFill>
                <a:latin typeface="+mj-lt"/>
                <a:ea typeface="+mn-ea"/>
                <a:cs typeface="+mn-cs"/>
              </a:rPr>
              <a:t>Modeling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Abstraction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</a:t>
            </a:r>
            <a:r>
              <a:rPr lang="en-US" sz="1400" kern="1200">
                <a:solidFill>
                  <a:srgbClr val="52B615"/>
                </a:solidFill>
                <a:latin typeface="+mj-lt"/>
                <a:ea typeface="+mn-ea"/>
                <a:cs typeface="+mn-cs"/>
              </a:rPr>
              <a:t> </a:t>
            </a:r>
            <a:r>
              <a:rPr lang="en-US" sz="1400" kern="1200">
                <a:solidFill>
                  <a:schemeClr val="accent4"/>
                </a:solidFill>
                <a:latin typeface="+mj-lt"/>
                <a:ea typeface="+mn-ea"/>
                <a:cs typeface="+mn-cs"/>
              </a:rPr>
              <a:t>Synchronization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</a:t>
            </a:r>
            <a:r>
              <a:rPr lang="en-US" kern="1200">
                <a:solidFill>
                  <a:srgbClr val="52B615"/>
                </a:solidFill>
                <a:latin typeface="+mj-lt"/>
                <a:ea typeface="+mn-ea"/>
                <a:cs typeface="+mn-cs"/>
              </a:rPr>
              <a:t> </a:t>
            </a:r>
            <a:r>
              <a:rPr lang="en-US" sz="1400" kern="1200">
                <a:solidFill>
                  <a:schemeClr val="accent1"/>
                </a:solidFill>
                <a:latin typeface="+mj-lt"/>
                <a:ea typeface="+mn-ea"/>
                <a:cs typeface="+mn-cs"/>
              </a:rPr>
              <a:t>Access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</a:t>
            </a:r>
            <a:r>
              <a:rPr lang="en-US" kern="1200">
                <a:solidFill>
                  <a:srgbClr val="52B615"/>
                </a:solidFill>
                <a:latin typeface="+mj-lt"/>
                <a:ea typeface="+mn-ea"/>
                <a:cs typeface="+mn-cs"/>
              </a:rPr>
              <a:t> </a:t>
            </a:r>
            <a:r>
              <a:rPr lang="en-US" sz="1400" kern="1200">
                <a:solidFill>
                  <a:srgbClr val="0070C0"/>
                </a:solidFill>
                <a:latin typeface="+mj-lt"/>
                <a:ea typeface="+mn-ea"/>
                <a:cs typeface="+mn-cs"/>
              </a:rPr>
              <a:t>Aggregation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</a:t>
            </a:r>
            <a:r>
              <a:rPr lang="en-US" kern="1200">
                <a:solidFill>
                  <a:srgbClr val="52B615"/>
                </a:solidFill>
                <a:latin typeface="+mj-lt"/>
                <a:ea typeface="+mn-ea"/>
                <a:cs typeface="+mn-cs"/>
              </a:rPr>
              <a:t> </a:t>
            </a:r>
            <a:r>
              <a:rPr lang="en-US" sz="1400" kern="1200">
                <a:solidFill>
                  <a:srgbClr val="92D050"/>
                </a:solidFill>
                <a:latin typeface="+mj-lt"/>
                <a:ea typeface="+mn-ea"/>
                <a:cs typeface="+mn-cs"/>
              </a:rPr>
              <a:t>Analysis,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…</a:t>
            </a:r>
          </a:p>
        </p:txBody>
      </p:sp>
      <p:grpSp>
        <p:nvGrpSpPr>
          <p:cNvPr id="346" name="Gruppieren 345">
            <a:extLst>
              <a:ext uri="{FF2B5EF4-FFF2-40B4-BE49-F238E27FC236}">
                <a16:creationId xmlns:a16="http://schemas.microsoft.com/office/drawing/2014/main" id="{4266FECB-1858-B0F7-699D-543E4E6A0111}"/>
              </a:ext>
            </a:extLst>
          </p:cNvPr>
          <p:cNvGrpSpPr/>
          <p:nvPr/>
        </p:nvGrpSpPr>
        <p:grpSpPr>
          <a:xfrm>
            <a:off x="3472176" y="2251670"/>
            <a:ext cx="8479247" cy="4184234"/>
            <a:chOff x="3472176" y="2251670"/>
            <a:chExt cx="8479247" cy="4184234"/>
          </a:xfrm>
        </p:grpSpPr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028CE0E1-570E-98B9-8244-728B52B720BD}"/>
                </a:ext>
              </a:extLst>
            </p:cNvPr>
            <p:cNvSpPr/>
            <p:nvPr/>
          </p:nvSpPr>
          <p:spPr>
            <a:xfrm>
              <a:off x="10376944" y="2944918"/>
              <a:ext cx="1574479" cy="822894"/>
            </a:xfrm>
            <a:prstGeom prst="ellipse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D08E63BA-517D-455D-7D48-BE74BCA6E010}"/>
                </a:ext>
              </a:extLst>
            </p:cNvPr>
            <p:cNvSpPr/>
            <p:nvPr/>
          </p:nvSpPr>
          <p:spPr>
            <a:xfrm>
              <a:off x="3807780" y="2579702"/>
              <a:ext cx="1574479" cy="822894"/>
            </a:xfrm>
            <a:prstGeom prst="ellipse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6DD54EA6-3D7B-9550-12F5-96B3C15B4351}"/>
                </a:ext>
              </a:extLst>
            </p:cNvPr>
            <p:cNvSpPr/>
            <p:nvPr/>
          </p:nvSpPr>
          <p:spPr>
            <a:xfrm>
              <a:off x="3472176" y="6063270"/>
              <a:ext cx="939088" cy="372634"/>
            </a:xfrm>
            <a:prstGeom prst="ellipse">
              <a:avLst/>
            </a:pr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3" name="Textfeld 342">
              <a:extLst>
                <a:ext uri="{FF2B5EF4-FFF2-40B4-BE49-F238E27FC236}">
                  <a16:creationId xmlns:a16="http://schemas.microsoft.com/office/drawing/2014/main" id="{A372363F-96E1-DDE1-86E3-379D58FF64E3}"/>
                </a:ext>
              </a:extLst>
            </p:cNvPr>
            <p:cNvSpPr txBox="1"/>
            <p:nvPr/>
          </p:nvSpPr>
          <p:spPr>
            <a:xfrm>
              <a:off x="11024456" y="2590021"/>
              <a:ext cx="6619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/>
                <a:t>1.</a:t>
              </a:r>
            </a:p>
          </p:txBody>
        </p:sp>
        <p:sp>
          <p:nvSpPr>
            <p:cNvPr id="344" name="Textfeld 343">
              <a:extLst>
                <a:ext uri="{FF2B5EF4-FFF2-40B4-BE49-F238E27FC236}">
                  <a16:creationId xmlns:a16="http://schemas.microsoft.com/office/drawing/2014/main" id="{DE47A920-3A85-AF98-345B-8C6749320659}"/>
                </a:ext>
              </a:extLst>
            </p:cNvPr>
            <p:cNvSpPr txBox="1"/>
            <p:nvPr/>
          </p:nvSpPr>
          <p:spPr>
            <a:xfrm>
              <a:off x="4424026" y="2251670"/>
              <a:ext cx="6619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/>
                <a:t>2.</a:t>
              </a:r>
            </a:p>
          </p:txBody>
        </p:sp>
        <p:sp>
          <p:nvSpPr>
            <p:cNvPr id="345" name="Textfeld 344">
              <a:extLst>
                <a:ext uri="{FF2B5EF4-FFF2-40B4-BE49-F238E27FC236}">
                  <a16:creationId xmlns:a16="http://schemas.microsoft.com/office/drawing/2014/main" id="{D0C22AC2-1345-D24E-56E2-E698CBE7C159}"/>
                </a:ext>
              </a:extLst>
            </p:cNvPr>
            <p:cNvSpPr txBox="1"/>
            <p:nvPr/>
          </p:nvSpPr>
          <p:spPr>
            <a:xfrm>
              <a:off x="3979392" y="5722975"/>
              <a:ext cx="6619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/>
                <a:t>3.</a:t>
              </a:r>
            </a:p>
          </p:txBody>
        </p:sp>
      </p:grpSp>
      <p:sp>
        <p:nvSpPr>
          <p:cNvPr id="347" name="Textfeld 346">
            <a:extLst>
              <a:ext uri="{FF2B5EF4-FFF2-40B4-BE49-F238E27FC236}">
                <a16:creationId xmlns:a16="http://schemas.microsoft.com/office/drawing/2014/main" id="{B54015AA-6881-CBF7-2940-E9D6821BF35A}"/>
              </a:ext>
            </a:extLst>
          </p:cNvPr>
          <p:cNvSpPr txBox="1"/>
          <p:nvPr/>
        </p:nvSpPr>
        <p:spPr>
          <a:xfrm>
            <a:off x="326123" y="3685702"/>
            <a:ext cx="2892197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Typical Obstacles: </a:t>
            </a:r>
          </a:p>
          <a:p>
            <a:pPr>
              <a:buClrTx/>
            </a:pPr>
            <a:endParaRPr lang="en-US" sz="1400" b="1" kern="120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pPr>
              <a:buClrTx/>
            </a:pP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Data Synchronization Issues</a:t>
            </a:r>
          </a:p>
          <a:p>
            <a:pPr>
              <a:buClrTx/>
            </a:pP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Infrastructure Limitations</a:t>
            </a:r>
          </a:p>
          <a:p>
            <a:pPr>
              <a:buClrTx/>
            </a:pP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Conflict Resolution Challenges</a:t>
            </a:r>
          </a:p>
          <a:p>
            <a:pPr>
              <a:buClrTx/>
            </a:pP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Connectivity</a:t>
            </a:r>
          </a:p>
          <a:p>
            <a:pPr>
              <a:buClrTx/>
            </a:pP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User Management Complexity</a:t>
            </a:r>
          </a:p>
          <a:p>
            <a:pPr>
              <a:buClrTx/>
            </a:pP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API Fragmentation</a:t>
            </a:r>
          </a:p>
          <a:p>
            <a:pPr>
              <a:buClrTx/>
            </a:pP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Data Integration Barriers</a:t>
            </a:r>
          </a:p>
          <a:p>
            <a:pPr>
              <a:buClrTx/>
            </a:pP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Endpoint Management Difficulties</a:t>
            </a:r>
          </a:p>
          <a:p>
            <a:pPr>
              <a:buClrTx/>
            </a:pP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Vendor Dependence</a:t>
            </a:r>
          </a:p>
        </p:txBody>
      </p:sp>
      <p:sp>
        <p:nvSpPr>
          <p:cNvPr id="349" name="Textfeld 348">
            <a:extLst>
              <a:ext uri="{FF2B5EF4-FFF2-40B4-BE49-F238E27FC236}">
                <a16:creationId xmlns:a16="http://schemas.microsoft.com/office/drawing/2014/main" id="{571E0A1C-8535-812A-F27A-002FBBD682DE}"/>
              </a:ext>
            </a:extLst>
          </p:cNvPr>
          <p:cNvSpPr txBox="1"/>
          <p:nvPr/>
        </p:nvSpPr>
        <p:spPr>
          <a:xfrm>
            <a:off x="413266" y="1957440"/>
            <a:ext cx="23867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de-DE">
                <a:effectLst/>
              </a:rPr>
              <a:t>Analysis </a:t>
            </a:r>
            <a:r>
              <a:rPr lang="de-DE" err="1">
                <a:effectLst/>
              </a:rPr>
              <a:t>can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be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done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by</a:t>
            </a:r>
            <a:r>
              <a:rPr lang="de-DE">
                <a:effectLst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de-DE" err="1">
                <a:effectLst/>
              </a:rPr>
              <a:t>Humans</a:t>
            </a:r>
            <a:endParaRPr lang="de-DE">
              <a:effectLst/>
            </a:endParaRPr>
          </a:p>
          <a:p>
            <a:pPr marL="285750" indent="-285750">
              <a:buFontTx/>
              <a:buChar char="-"/>
            </a:pPr>
            <a:r>
              <a:rPr lang="de-DE" b="1"/>
              <a:t>(AI) Systems </a:t>
            </a:r>
            <a:r>
              <a:rPr lang="de-DE"/>
              <a:t>(</a:t>
            </a:r>
            <a:r>
              <a:rPr lang="de-DE" err="1"/>
              <a:t>Humans</a:t>
            </a:r>
            <a:r>
              <a:rPr lang="de-DE"/>
              <a:t> </a:t>
            </a:r>
            <a:r>
              <a:rPr lang="de-DE" err="1"/>
              <a:t>always</a:t>
            </a:r>
            <a:r>
              <a:rPr lang="de-DE"/>
              <a:t> </a:t>
            </a:r>
            <a:r>
              <a:rPr lang="de-DE" err="1"/>
              <a:t>involved</a:t>
            </a:r>
            <a:r>
              <a:rPr lang="de-DE"/>
              <a:t>)</a:t>
            </a:r>
            <a:endParaRPr lang="de-DE">
              <a:effectLst/>
            </a:endParaRPr>
          </a:p>
        </p:txBody>
      </p:sp>
      <p:sp>
        <p:nvSpPr>
          <p:cNvPr id="351" name="Textfeld 350">
            <a:extLst>
              <a:ext uri="{FF2B5EF4-FFF2-40B4-BE49-F238E27FC236}">
                <a16:creationId xmlns:a16="http://schemas.microsoft.com/office/drawing/2014/main" id="{0E3B081D-53C4-4565-F51E-DF31620D050A}"/>
              </a:ext>
            </a:extLst>
          </p:cNvPr>
          <p:cNvSpPr txBox="1"/>
          <p:nvPr/>
        </p:nvSpPr>
        <p:spPr>
          <a:xfrm>
            <a:off x="449842" y="876530"/>
            <a:ext cx="118796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Common Data Challenges: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Modeling, Abstraction, Availability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Synchronization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Access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Aggregation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Integrity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Relationships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Analysis</a:t>
            </a:r>
          </a:p>
        </p:txBody>
      </p:sp>
      <p:sp>
        <p:nvSpPr>
          <p:cNvPr id="2" name="Google Shape;84;p1">
            <a:extLst>
              <a:ext uri="{FF2B5EF4-FFF2-40B4-BE49-F238E27FC236}">
                <a16:creationId xmlns:a16="http://schemas.microsoft.com/office/drawing/2014/main" id="{89C57186-62A5-D2E5-B19F-EF2AF98D3E87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3" name="Google Shape;83;p1">
            <a:extLst>
              <a:ext uri="{FF2B5EF4-FFF2-40B4-BE49-F238E27FC236}">
                <a16:creationId xmlns:a16="http://schemas.microsoft.com/office/drawing/2014/main" id="{805512F0-483E-888C-45BB-ADEC19AE2598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E3E71FEB-AB47-7412-A994-07AB408D9444}"/>
              </a:ext>
            </a:extLst>
          </p:cNvPr>
          <p:cNvSpPr txBox="1">
            <a:spLocks/>
          </p:cNvSpPr>
          <p:nvPr/>
        </p:nvSpPr>
        <p:spPr>
          <a:xfrm>
            <a:off x="8012875" y="6524625"/>
            <a:ext cx="27432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/>
              <a:t>| </a:t>
            </a:r>
            <a:fld id="{00000000-1234-1234-1234-123412341234}" type="slidenum">
              <a:rPr lang="en-US" smtClean="0">
                <a:solidFill>
                  <a:srgbClr val="888888"/>
                </a:solidFill>
              </a:rPr>
              <a:pPr algn="r"/>
              <a:t>7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FF4920B-2A76-BC04-56C9-3D4C6C855398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AD6695-E576-4E71-E207-F52EBEFD460E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739349B-73DC-6971-4191-6307DF5FEB3D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B049184-5CDF-DADD-8DEA-226B161AD904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C2BE2-0817-1467-797E-87978B66D0A1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75BC5C4-B277-DAF4-A3AB-D3F2A411C123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038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0"/>
      <p:bldP spid="347" grpId="0"/>
      <p:bldP spid="349" grpId="0"/>
      <p:bldP spid="3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A681FF-7452-D643-FCFE-802C5ECC0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4">
            <a:extLst>
              <a:ext uri="{FF2B5EF4-FFF2-40B4-BE49-F238E27FC236}">
                <a16:creationId xmlns:a16="http://schemas.microsoft.com/office/drawing/2014/main" id="{346D8D36-69A8-3408-738D-7EDE0C1F5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9705149" cy="619744"/>
          </a:xfrm>
        </p:spPr>
        <p:txBody>
          <a:bodyPr>
            <a:normAutofit fontScale="90000"/>
          </a:bodyPr>
          <a:lstStyle/>
          <a:p>
            <a:pPr>
              <a:spcAft>
                <a:spcPts val="600"/>
              </a:spcAft>
            </a:pPr>
            <a:r>
              <a:rPr lang="de-DE" sz="2400" err="1">
                <a:solidFill>
                  <a:schemeClr val="tx1"/>
                </a:solidFill>
              </a:rPr>
              <a:t>Desired</a:t>
            </a:r>
            <a:r>
              <a:rPr lang="de-DE" sz="2400">
                <a:solidFill>
                  <a:schemeClr val="tx1"/>
                </a:solidFill>
              </a:rPr>
              <a:t> architecture </a:t>
            </a:r>
            <a:r>
              <a:rPr lang="de-DE" sz="2400" u="sng" err="1">
                <a:solidFill>
                  <a:schemeClr val="tx1"/>
                </a:solidFill>
              </a:rPr>
              <a:t>with</a:t>
            </a:r>
            <a:r>
              <a:rPr lang="de-DE" sz="2400">
                <a:solidFill>
                  <a:schemeClr val="tx1"/>
                </a:solidFill>
              </a:rPr>
              <a:t> Information Layer</a:t>
            </a:r>
            <a:br>
              <a:rPr lang="de-DE" sz="2400">
                <a:solidFill>
                  <a:schemeClr val="tx1"/>
                </a:solidFill>
              </a:rPr>
            </a:br>
            <a:endParaRPr lang="de-DE" sz="2400">
              <a:solidFill>
                <a:schemeClr val="tx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804DFEC-410B-80E5-9363-84AD04A44787}"/>
              </a:ext>
            </a:extLst>
          </p:cNvPr>
          <p:cNvSpPr txBox="1"/>
          <p:nvPr/>
        </p:nvSpPr>
        <p:spPr>
          <a:xfrm rot="16200000">
            <a:off x="2533933" y="5665337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Raw Data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6E46FB3-E04D-7F71-92E8-E1C8F4EE6AA1}"/>
              </a:ext>
            </a:extLst>
          </p:cNvPr>
          <p:cNvSpPr txBox="1"/>
          <p:nvPr/>
        </p:nvSpPr>
        <p:spPr>
          <a:xfrm rot="16200000">
            <a:off x="2539031" y="2184670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Wisdom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EEBD28D-300F-7FD5-8160-5B0729D91D0A}"/>
              </a:ext>
            </a:extLst>
          </p:cNvPr>
          <p:cNvGrpSpPr/>
          <p:nvPr/>
        </p:nvGrpSpPr>
        <p:grpSpPr>
          <a:xfrm>
            <a:off x="3226882" y="1729478"/>
            <a:ext cx="8965118" cy="4879130"/>
            <a:chOff x="3226882" y="1739608"/>
            <a:chExt cx="8965118" cy="4879130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08E92E82-FED4-1705-1810-8787C8BECA00}"/>
                </a:ext>
              </a:extLst>
            </p:cNvPr>
            <p:cNvSpPr/>
            <p:nvPr/>
          </p:nvSpPr>
          <p:spPr>
            <a:xfrm>
              <a:off x="3402696" y="1877714"/>
              <a:ext cx="2349539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1 (Head Unit)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7159261F-1245-C62D-D2DC-6AEC9D4CEA90}"/>
                </a:ext>
              </a:extLst>
            </p:cNvPr>
            <p:cNvSpPr/>
            <p:nvPr/>
          </p:nvSpPr>
          <p:spPr>
            <a:xfrm>
              <a:off x="5849367" y="1877710"/>
              <a:ext cx="2086616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2 (</a:t>
              </a:r>
              <a:r>
                <a:rPr kumimoji="0" lang="de-DE" sz="1200" b="0" i="0" u="none" strike="noStrike" kern="0" cap="none" spc="0" normalizeH="0" baseline="0" noProof="0" err="1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Telematic</a:t>
              </a: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)</a:t>
              </a:r>
              <a:endParaRPr kumimoji="0" lang="de-DE" sz="1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C2123150-B801-AB7F-379C-6E3F203CBAE1}"/>
                </a:ext>
              </a:extLst>
            </p:cNvPr>
            <p:cNvSpPr/>
            <p:nvPr/>
          </p:nvSpPr>
          <p:spPr>
            <a:xfrm>
              <a:off x="8098658" y="1877710"/>
              <a:ext cx="1694663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Mobile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DBC6889D-3002-AE3E-92BF-92424DB82CC1}"/>
                </a:ext>
              </a:extLst>
            </p:cNvPr>
            <p:cNvSpPr/>
            <p:nvPr/>
          </p:nvSpPr>
          <p:spPr>
            <a:xfrm>
              <a:off x="10014954" y="1877710"/>
              <a:ext cx="2065665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Cloud</a:t>
              </a:r>
            </a:p>
          </p:txBody>
        </p:sp>
        <p:cxnSp>
          <p:nvCxnSpPr>
            <p:cNvPr id="12" name="Gerade Verbindung 11">
              <a:extLst>
                <a:ext uri="{FF2B5EF4-FFF2-40B4-BE49-F238E27FC236}">
                  <a16:creationId xmlns:a16="http://schemas.microsoft.com/office/drawing/2014/main" id="{D03392B4-748C-5071-C985-829ADE0C936B}"/>
                </a:ext>
              </a:extLst>
            </p:cNvPr>
            <p:cNvCxnSpPr>
              <a:cxnSpLocks/>
            </p:cNvCxnSpPr>
            <p:nvPr/>
          </p:nvCxnSpPr>
          <p:spPr>
            <a:xfrm>
              <a:off x="8030557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13" name="Gerade Verbindung 12">
              <a:extLst>
                <a:ext uri="{FF2B5EF4-FFF2-40B4-BE49-F238E27FC236}">
                  <a16:creationId xmlns:a16="http://schemas.microsoft.com/office/drawing/2014/main" id="{9F09DECB-4716-E37B-9C7C-A5B2D5D29E08}"/>
                </a:ext>
              </a:extLst>
            </p:cNvPr>
            <p:cNvCxnSpPr>
              <a:cxnSpLocks/>
            </p:cNvCxnSpPr>
            <p:nvPr/>
          </p:nvCxnSpPr>
          <p:spPr>
            <a:xfrm>
              <a:off x="9904702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14" name="Gerade Verbindung 13">
              <a:extLst>
                <a:ext uri="{FF2B5EF4-FFF2-40B4-BE49-F238E27FC236}">
                  <a16:creationId xmlns:a16="http://schemas.microsoft.com/office/drawing/2014/main" id="{A9AAA1D0-1135-9DF3-38CB-7A6D86F5C64A}"/>
                </a:ext>
              </a:extLst>
            </p:cNvPr>
            <p:cNvCxnSpPr>
              <a:cxnSpLocks/>
            </p:cNvCxnSpPr>
            <p:nvPr/>
          </p:nvCxnSpPr>
          <p:spPr>
            <a:xfrm>
              <a:off x="3226882" y="5306005"/>
              <a:ext cx="8965118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15" name="Gerade Verbindung 14">
              <a:extLst>
                <a:ext uri="{FF2B5EF4-FFF2-40B4-BE49-F238E27FC236}">
                  <a16:creationId xmlns:a16="http://schemas.microsoft.com/office/drawing/2014/main" id="{48BAC0FA-5ECE-CF06-AE74-D6B66E10AE86}"/>
                </a:ext>
              </a:extLst>
            </p:cNvPr>
            <p:cNvCxnSpPr>
              <a:cxnSpLocks/>
            </p:cNvCxnSpPr>
            <p:nvPr/>
          </p:nvCxnSpPr>
          <p:spPr>
            <a:xfrm>
              <a:off x="3345829" y="4077516"/>
              <a:ext cx="8846171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16" name="Gerade Verbindung 15">
              <a:extLst>
                <a:ext uri="{FF2B5EF4-FFF2-40B4-BE49-F238E27FC236}">
                  <a16:creationId xmlns:a16="http://schemas.microsoft.com/office/drawing/2014/main" id="{81E400AC-D986-C8EC-50D7-2C6C017C16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6882" y="2892868"/>
              <a:ext cx="8965118" cy="11908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</p:grpSp>
      <p:sp>
        <p:nvSpPr>
          <p:cNvPr id="495" name="Textfeld 494">
            <a:extLst>
              <a:ext uri="{FF2B5EF4-FFF2-40B4-BE49-F238E27FC236}">
                <a16:creationId xmlns:a16="http://schemas.microsoft.com/office/drawing/2014/main" id="{33746111-EAE9-484B-301F-2AED80183DD7}"/>
              </a:ext>
            </a:extLst>
          </p:cNvPr>
          <p:cNvSpPr txBox="1"/>
          <p:nvPr/>
        </p:nvSpPr>
        <p:spPr>
          <a:xfrm rot="16200000">
            <a:off x="2533932" y="4457992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Information</a:t>
            </a:r>
          </a:p>
        </p:txBody>
      </p:sp>
      <p:sp>
        <p:nvSpPr>
          <p:cNvPr id="496" name="Textfeld 495">
            <a:extLst>
              <a:ext uri="{FF2B5EF4-FFF2-40B4-BE49-F238E27FC236}">
                <a16:creationId xmlns:a16="http://schemas.microsoft.com/office/drawing/2014/main" id="{C405260F-4D18-699D-4190-67DF99D902A9}"/>
              </a:ext>
            </a:extLst>
          </p:cNvPr>
          <p:cNvSpPr txBox="1"/>
          <p:nvPr/>
        </p:nvSpPr>
        <p:spPr>
          <a:xfrm rot="16200000">
            <a:off x="2539030" y="3392015"/>
            <a:ext cx="14806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Knowledge</a:t>
            </a:r>
          </a:p>
        </p:txBody>
      </p:sp>
      <p:sp>
        <p:nvSpPr>
          <p:cNvPr id="497" name="Textfeld 496">
            <a:extLst>
              <a:ext uri="{FF2B5EF4-FFF2-40B4-BE49-F238E27FC236}">
                <a16:creationId xmlns:a16="http://schemas.microsoft.com/office/drawing/2014/main" id="{52348FE0-34B7-B1BC-1D8C-A1DF28023E4D}"/>
              </a:ext>
            </a:extLst>
          </p:cNvPr>
          <p:cNvSpPr txBox="1"/>
          <p:nvPr/>
        </p:nvSpPr>
        <p:spPr>
          <a:xfrm>
            <a:off x="449842" y="877538"/>
            <a:ext cx="118796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Common Data Challenges: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Modeling, Abstraction, Availability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Synchronization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Access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Aggregation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Integrity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Relationships</a:t>
            </a:r>
            <a:r>
              <a:rPr lang="en-US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, </a:t>
            </a:r>
            <a:r>
              <a:rPr lang="en-US" sz="14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Analysis</a:t>
            </a:r>
          </a:p>
        </p:txBody>
      </p:sp>
      <p:pic>
        <p:nvPicPr>
          <p:cNvPr id="498" name="Grafik 497">
            <a:extLst>
              <a:ext uri="{FF2B5EF4-FFF2-40B4-BE49-F238E27FC236}">
                <a16:creationId xmlns:a16="http://schemas.microsoft.com/office/drawing/2014/main" id="{C90E9B12-DAE2-9140-C400-A922109F0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84" y="3450718"/>
            <a:ext cx="2716135" cy="1480637"/>
          </a:xfrm>
          <a:prstGeom prst="rect">
            <a:avLst/>
          </a:prstGeom>
        </p:spPr>
      </p:pic>
      <p:grpSp>
        <p:nvGrpSpPr>
          <p:cNvPr id="549" name="Gruppieren 548">
            <a:extLst>
              <a:ext uri="{FF2B5EF4-FFF2-40B4-BE49-F238E27FC236}">
                <a16:creationId xmlns:a16="http://schemas.microsoft.com/office/drawing/2014/main" id="{97A1129C-957B-1FEB-8474-95B99E27C8B6}"/>
              </a:ext>
            </a:extLst>
          </p:cNvPr>
          <p:cNvGrpSpPr/>
          <p:nvPr/>
        </p:nvGrpSpPr>
        <p:grpSpPr>
          <a:xfrm>
            <a:off x="3603953" y="3306163"/>
            <a:ext cx="8182661" cy="3065107"/>
            <a:chOff x="3603953" y="3306163"/>
            <a:chExt cx="8182661" cy="3065107"/>
          </a:xfrm>
        </p:grpSpPr>
        <p:sp>
          <p:nvSpPr>
            <p:cNvPr id="499" name="Rechteck 498">
              <a:extLst>
                <a:ext uri="{FF2B5EF4-FFF2-40B4-BE49-F238E27FC236}">
                  <a16:creationId xmlns:a16="http://schemas.microsoft.com/office/drawing/2014/main" id="{4C9375CA-AD43-F54F-3089-927F54039CC6}"/>
                </a:ext>
              </a:extLst>
            </p:cNvPr>
            <p:cNvSpPr/>
            <p:nvPr/>
          </p:nvSpPr>
          <p:spPr>
            <a:xfrm>
              <a:off x="3603953" y="4592069"/>
              <a:ext cx="8182661" cy="2829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Information</a:t>
              </a:r>
            </a:p>
          </p:txBody>
        </p:sp>
        <p:sp>
          <p:nvSpPr>
            <p:cNvPr id="500" name="Rechteck 499">
              <a:extLst>
                <a:ext uri="{FF2B5EF4-FFF2-40B4-BE49-F238E27FC236}">
                  <a16:creationId xmlns:a16="http://schemas.microsoft.com/office/drawing/2014/main" id="{916F5132-8199-FF8D-CEC6-3C90DD8AE188}"/>
                </a:ext>
              </a:extLst>
            </p:cNvPr>
            <p:cNvSpPr/>
            <p:nvPr/>
          </p:nvSpPr>
          <p:spPr>
            <a:xfrm>
              <a:off x="4745254" y="5660396"/>
              <a:ext cx="618998" cy="2829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Data 1</a:t>
              </a:r>
            </a:p>
          </p:txBody>
        </p:sp>
        <p:sp>
          <p:nvSpPr>
            <p:cNvPr id="501" name="Rechteck 500">
              <a:extLst>
                <a:ext uri="{FF2B5EF4-FFF2-40B4-BE49-F238E27FC236}">
                  <a16:creationId xmlns:a16="http://schemas.microsoft.com/office/drawing/2014/main" id="{2B13D4FF-5884-1FF2-8733-713679DE3B59}"/>
                </a:ext>
              </a:extLst>
            </p:cNvPr>
            <p:cNvSpPr/>
            <p:nvPr/>
          </p:nvSpPr>
          <p:spPr>
            <a:xfrm>
              <a:off x="6542588" y="5670574"/>
              <a:ext cx="618998" cy="2829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Data 2</a:t>
              </a:r>
            </a:p>
          </p:txBody>
        </p:sp>
        <p:sp>
          <p:nvSpPr>
            <p:cNvPr id="502" name="Rechteck 501">
              <a:extLst>
                <a:ext uri="{FF2B5EF4-FFF2-40B4-BE49-F238E27FC236}">
                  <a16:creationId xmlns:a16="http://schemas.microsoft.com/office/drawing/2014/main" id="{06E3C2E8-C6D8-8F1A-E012-DB847BC32F50}"/>
                </a:ext>
              </a:extLst>
            </p:cNvPr>
            <p:cNvSpPr/>
            <p:nvPr/>
          </p:nvSpPr>
          <p:spPr>
            <a:xfrm>
              <a:off x="8601882" y="5666956"/>
              <a:ext cx="618998" cy="2829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Data 3</a:t>
              </a:r>
            </a:p>
          </p:txBody>
        </p:sp>
        <p:sp>
          <p:nvSpPr>
            <p:cNvPr id="503" name="Rechteck 502">
              <a:extLst>
                <a:ext uri="{FF2B5EF4-FFF2-40B4-BE49-F238E27FC236}">
                  <a16:creationId xmlns:a16="http://schemas.microsoft.com/office/drawing/2014/main" id="{72BB202C-A1DB-9555-A2D8-BB59CC98F4A1}"/>
                </a:ext>
              </a:extLst>
            </p:cNvPr>
            <p:cNvSpPr/>
            <p:nvPr/>
          </p:nvSpPr>
          <p:spPr>
            <a:xfrm>
              <a:off x="10618581" y="5679071"/>
              <a:ext cx="618998" cy="2829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Data 4</a:t>
              </a:r>
            </a:p>
          </p:txBody>
        </p:sp>
        <p:sp>
          <p:nvSpPr>
            <p:cNvPr id="504" name="Rechteck 503">
              <a:extLst>
                <a:ext uri="{FF2B5EF4-FFF2-40B4-BE49-F238E27FC236}">
                  <a16:creationId xmlns:a16="http://schemas.microsoft.com/office/drawing/2014/main" id="{01FBE480-1690-CA0C-7A32-EBE0F75183F0}"/>
                </a:ext>
              </a:extLst>
            </p:cNvPr>
            <p:cNvSpPr/>
            <p:nvPr/>
          </p:nvSpPr>
          <p:spPr>
            <a:xfrm>
              <a:off x="3632786" y="3306163"/>
              <a:ext cx="8153827" cy="28297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Analysis</a:t>
              </a:r>
            </a:p>
          </p:txBody>
        </p:sp>
        <p:cxnSp>
          <p:nvCxnSpPr>
            <p:cNvPr id="505" name="Gerade Verbindung mit Pfeil 504">
              <a:extLst>
                <a:ext uri="{FF2B5EF4-FFF2-40B4-BE49-F238E27FC236}">
                  <a16:creationId xmlns:a16="http://schemas.microsoft.com/office/drawing/2014/main" id="{8512ED29-9AB6-D89A-1323-5BC6881719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9127" y="4893240"/>
              <a:ext cx="0" cy="7737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Gerade Verbindung mit Pfeil 508">
              <a:extLst>
                <a:ext uri="{FF2B5EF4-FFF2-40B4-BE49-F238E27FC236}">
                  <a16:creationId xmlns:a16="http://schemas.microsoft.com/office/drawing/2014/main" id="{29B9D359-508C-C50F-0DE2-6D3CD9C3E9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13514" y="3589135"/>
              <a:ext cx="0" cy="104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Gerade Verbindung mit Pfeil 509">
              <a:extLst>
                <a:ext uri="{FF2B5EF4-FFF2-40B4-BE49-F238E27FC236}">
                  <a16:creationId xmlns:a16="http://schemas.microsoft.com/office/drawing/2014/main" id="{E7BC9FA2-0951-975A-335F-02317CF0761D}"/>
                </a:ext>
              </a:extLst>
            </p:cNvPr>
            <p:cNvCxnSpPr>
              <a:cxnSpLocks/>
            </p:cNvCxnSpPr>
            <p:nvPr/>
          </p:nvCxnSpPr>
          <p:spPr>
            <a:xfrm>
              <a:off x="8672853" y="3589135"/>
              <a:ext cx="0" cy="10029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1" name="Rechteck 510">
              <a:extLst>
                <a:ext uri="{FF2B5EF4-FFF2-40B4-BE49-F238E27FC236}">
                  <a16:creationId xmlns:a16="http://schemas.microsoft.com/office/drawing/2014/main" id="{D32B18B2-0AD2-41F2-925A-48C7E28D0AEA}"/>
                </a:ext>
              </a:extLst>
            </p:cNvPr>
            <p:cNvSpPr/>
            <p:nvPr/>
          </p:nvSpPr>
          <p:spPr>
            <a:xfrm>
              <a:off x="3603953" y="5148988"/>
              <a:ext cx="647832" cy="2334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800"/>
                <a:t>Domain Service</a:t>
              </a:r>
            </a:p>
          </p:txBody>
        </p:sp>
        <p:cxnSp>
          <p:nvCxnSpPr>
            <p:cNvPr id="512" name="Gerade Verbindung mit Pfeil 511">
              <a:extLst>
                <a:ext uri="{FF2B5EF4-FFF2-40B4-BE49-F238E27FC236}">
                  <a16:creationId xmlns:a16="http://schemas.microsoft.com/office/drawing/2014/main" id="{2CB008B7-E3BD-B15C-7488-48A6F5606606}"/>
                </a:ext>
              </a:extLst>
            </p:cNvPr>
            <p:cNvCxnSpPr>
              <a:cxnSpLocks/>
            </p:cNvCxnSpPr>
            <p:nvPr/>
          </p:nvCxnSpPr>
          <p:spPr>
            <a:xfrm>
              <a:off x="3927869" y="4822287"/>
              <a:ext cx="0" cy="3267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" name="Textfeld 513">
              <a:extLst>
                <a:ext uri="{FF2B5EF4-FFF2-40B4-BE49-F238E27FC236}">
                  <a16:creationId xmlns:a16="http://schemas.microsoft.com/office/drawing/2014/main" id="{5B312CA5-9143-4D49-BED1-C1487BD0A722}"/>
                </a:ext>
              </a:extLst>
            </p:cNvPr>
            <p:cNvSpPr txBox="1"/>
            <p:nvPr/>
          </p:nvSpPr>
          <p:spPr>
            <a:xfrm>
              <a:off x="3632786" y="6155826"/>
              <a:ext cx="8039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/>
                <a:t>ACTION</a:t>
              </a:r>
            </a:p>
          </p:txBody>
        </p:sp>
        <p:cxnSp>
          <p:nvCxnSpPr>
            <p:cNvPr id="525" name="Gerade Verbindung mit Pfeil 524">
              <a:extLst>
                <a:ext uri="{FF2B5EF4-FFF2-40B4-BE49-F238E27FC236}">
                  <a16:creationId xmlns:a16="http://schemas.microsoft.com/office/drawing/2014/main" id="{DD3B89C7-8A57-E40E-DE0F-94708156BA72}"/>
                </a:ext>
              </a:extLst>
            </p:cNvPr>
            <p:cNvCxnSpPr>
              <a:cxnSpLocks/>
            </p:cNvCxnSpPr>
            <p:nvPr/>
          </p:nvCxnSpPr>
          <p:spPr>
            <a:xfrm>
              <a:off x="3927869" y="5382401"/>
              <a:ext cx="0" cy="6800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Gerade Verbindung mit Pfeil 526">
              <a:extLst>
                <a:ext uri="{FF2B5EF4-FFF2-40B4-BE49-F238E27FC236}">
                  <a16:creationId xmlns:a16="http://schemas.microsoft.com/office/drawing/2014/main" id="{9518BF47-BE84-4639-7951-C81BE44BA7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4023" y="4893240"/>
              <a:ext cx="0" cy="7737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Gerade Verbindung mit Pfeil 527">
              <a:extLst>
                <a:ext uri="{FF2B5EF4-FFF2-40B4-BE49-F238E27FC236}">
                  <a16:creationId xmlns:a16="http://schemas.microsoft.com/office/drawing/2014/main" id="{F6CE29BE-E309-358F-250C-85C313C335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02279" y="4875041"/>
              <a:ext cx="0" cy="7737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Gerade Verbindung mit Pfeil 529">
              <a:extLst>
                <a:ext uri="{FF2B5EF4-FFF2-40B4-BE49-F238E27FC236}">
                  <a16:creationId xmlns:a16="http://schemas.microsoft.com/office/drawing/2014/main" id="{67E528AC-4402-F3FE-3614-5537277EC1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3103" y="4905355"/>
              <a:ext cx="0" cy="7737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Gerade Verbindung mit Pfeil 534">
              <a:extLst>
                <a:ext uri="{FF2B5EF4-FFF2-40B4-BE49-F238E27FC236}">
                  <a16:creationId xmlns:a16="http://schemas.microsoft.com/office/drawing/2014/main" id="{52D2C01E-B8FD-1488-1941-7F9576A42E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8880" y="3589135"/>
              <a:ext cx="0" cy="104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Gerade Verbindung mit Pfeil 536">
              <a:extLst>
                <a:ext uri="{FF2B5EF4-FFF2-40B4-BE49-F238E27FC236}">
                  <a16:creationId xmlns:a16="http://schemas.microsoft.com/office/drawing/2014/main" id="{E10B8765-D951-7D21-B9E9-FD1F14FE3807}"/>
                </a:ext>
              </a:extLst>
            </p:cNvPr>
            <p:cNvCxnSpPr>
              <a:cxnSpLocks/>
            </p:cNvCxnSpPr>
            <p:nvPr/>
          </p:nvCxnSpPr>
          <p:spPr>
            <a:xfrm>
              <a:off x="4408219" y="3589135"/>
              <a:ext cx="0" cy="10029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Gerade Verbindung mit Pfeil 537">
              <a:extLst>
                <a:ext uri="{FF2B5EF4-FFF2-40B4-BE49-F238E27FC236}">
                  <a16:creationId xmlns:a16="http://schemas.microsoft.com/office/drawing/2014/main" id="{34E637B6-C4FA-16E5-73E9-61FD19BA73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3650" y="3589135"/>
              <a:ext cx="0" cy="104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Gerade Verbindung mit Pfeil 538">
              <a:extLst>
                <a:ext uri="{FF2B5EF4-FFF2-40B4-BE49-F238E27FC236}">
                  <a16:creationId xmlns:a16="http://schemas.microsoft.com/office/drawing/2014/main" id="{FDD7EFA2-CB38-E4BD-A8F8-D62E8AAE1BB6}"/>
                </a:ext>
              </a:extLst>
            </p:cNvPr>
            <p:cNvCxnSpPr>
              <a:cxnSpLocks/>
            </p:cNvCxnSpPr>
            <p:nvPr/>
          </p:nvCxnSpPr>
          <p:spPr>
            <a:xfrm>
              <a:off x="6712989" y="3589135"/>
              <a:ext cx="0" cy="10029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Gerade Verbindung mit Pfeil 539">
              <a:extLst>
                <a:ext uri="{FF2B5EF4-FFF2-40B4-BE49-F238E27FC236}">
                  <a16:creationId xmlns:a16="http://schemas.microsoft.com/office/drawing/2014/main" id="{5E40B3C5-6170-B3D8-3AD7-3D9B0FE35A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43482" y="3589135"/>
              <a:ext cx="0" cy="1046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Gerade Verbindung mit Pfeil 540">
              <a:extLst>
                <a:ext uri="{FF2B5EF4-FFF2-40B4-BE49-F238E27FC236}">
                  <a16:creationId xmlns:a16="http://schemas.microsoft.com/office/drawing/2014/main" id="{9EAABAAB-2DAF-CDF4-96F5-0F195613C24F}"/>
                </a:ext>
              </a:extLst>
            </p:cNvPr>
            <p:cNvCxnSpPr>
              <a:cxnSpLocks/>
            </p:cNvCxnSpPr>
            <p:nvPr/>
          </p:nvCxnSpPr>
          <p:spPr>
            <a:xfrm>
              <a:off x="10702821" y="3589135"/>
              <a:ext cx="0" cy="10029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4" name="Gerade Verbindung 543">
            <a:extLst>
              <a:ext uri="{FF2B5EF4-FFF2-40B4-BE49-F238E27FC236}">
                <a16:creationId xmlns:a16="http://schemas.microsoft.com/office/drawing/2014/main" id="{AFB09E7D-0694-078C-4D59-BF0F40BDBC10}"/>
              </a:ext>
            </a:extLst>
          </p:cNvPr>
          <p:cNvCxnSpPr/>
          <p:nvPr/>
        </p:nvCxnSpPr>
        <p:spPr>
          <a:xfrm>
            <a:off x="557784" y="2990088"/>
            <a:ext cx="2093976" cy="25694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Gerade Verbindung 544">
            <a:extLst>
              <a:ext uri="{FF2B5EF4-FFF2-40B4-BE49-F238E27FC236}">
                <a16:creationId xmlns:a16="http://schemas.microsoft.com/office/drawing/2014/main" id="{2EF7760E-E317-53C8-EBC4-D07BDF0FF8FC}"/>
              </a:ext>
            </a:extLst>
          </p:cNvPr>
          <p:cNvCxnSpPr>
            <a:cxnSpLocks/>
          </p:cNvCxnSpPr>
          <p:nvPr/>
        </p:nvCxnSpPr>
        <p:spPr>
          <a:xfrm flipH="1">
            <a:off x="557784" y="2990088"/>
            <a:ext cx="2020824" cy="2478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Curved Connector 47">
            <a:extLst>
              <a:ext uri="{FF2B5EF4-FFF2-40B4-BE49-F238E27FC236}">
                <a16:creationId xmlns:a16="http://schemas.microsoft.com/office/drawing/2014/main" id="{19489BEF-8E3E-B9BF-D474-185C002F9F66}"/>
              </a:ext>
            </a:extLst>
          </p:cNvPr>
          <p:cNvCxnSpPr>
            <a:cxnSpLocks/>
            <a:stCxn id="551" idx="1"/>
            <a:endCxn id="504" idx="0"/>
          </p:cNvCxnSpPr>
          <p:nvPr/>
        </p:nvCxnSpPr>
        <p:spPr>
          <a:xfrm rot="10800000" flipV="1">
            <a:off x="7709700" y="1569869"/>
            <a:ext cx="892182" cy="1736293"/>
          </a:xfrm>
          <a:prstGeom prst="curvedConnector2">
            <a:avLst/>
          </a:prstGeom>
          <a:ln w="952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1" name="Textfeld 550">
            <a:extLst>
              <a:ext uri="{FF2B5EF4-FFF2-40B4-BE49-F238E27FC236}">
                <a16:creationId xmlns:a16="http://schemas.microsoft.com/office/drawing/2014/main" id="{14A22844-4C8F-BD39-5177-89D931ADAA24}"/>
              </a:ext>
            </a:extLst>
          </p:cNvPr>
          <p:cNvSpPr txBox="1"/>
          <p:nvPr/>
        </p:nvSpPr>
        <p:spPr>
          <a:xfrm>
            <a:off x="8601882" y="1431370"/>
            <a:ext cx="14880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Today‘s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de-DE" sz="1200" b="1" i="0" u="none" strike="noStrike" kern="0" cap="none" spc="0" normalizeH="0" baseline="0" noProof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focus</a:t>
            </a:r>
            <a:r>
              <a:rPr kumimoji="0" lang="de-DE" sz="1200" b="1" i="0" u="none" strike="noStrike" kern="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!</a:t>
            </a:r>
          </a:p>
        </p:txBody>
      </p:sp>
      <p:sp>
        <p:nvSpPr>
          <p:cNvPr id="556" name="Rechteck 555">
            <a:extLst>
              <a:ext uri="{FF2B5EF4-FFF2-40B4-BE49-F238E27FC236}">
                <a16:creationId xmlns:a16="http://schemas.microsoft.com/office/drawing/2014/main" id="{6DCC2F76-64C3-B2CA-4171-37A172D930D9}"/>
              </a:ext>
            </a:extLst>
          </p:cNvPr>
          <p:cNvSpPr/>
          <p:nvPr/>
        </p:nvSpPr>
        <p:spPr>
          <a:xfrm>
            <a:off x="9303798" y="834081"/>
            <a:ext cx="1933781" cy="37516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Google Shape;84;p1">
            <a:extLst>
              <a:ext uri="{FF2B5EF4-FFF2-40B4-BE49-F238E27FC236}">
                <a16:creationId xmlns:a16="http://schemas.microsoft.com/office/drawing/2014/main" id="{73309AA1-FC37-EF60-0A63-16072AC5306E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4" name="Google Shape;83;p1">
            <a:extLst>
              <a:ext uri="{FF2B5EF4-FFF2-40B4-BE49-F238E27FC236}">
                <a16:creationId xmlns:a16="http://schemas.microsoft.com/office/drawing/2014/main" id="{9480EE81-105B-53C1-572B-4AAF61E5654C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E1D00E16-120A-2EBD-6F34-91178B0DBEB0}"/>
              </a:ext>
            </a:extLst>
          </p:cNvPr>
          <p:cNvSpPr txBox="1">
            <a:spLocks/>
          </p:cNvSpPr>
          <p:nvPr/>
        </p:nvSpPr>
        <p:spPr>
          <a:xfrm>
            <a:off x="8012875" y="6524625"/>
            <a:ext cx="27432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/>
              <a:t>| </a:t>
            </a:r>
            <a:fld id="{00000000-1234-1234-1234-123412341234}" type="slidenum">
              <a:rPr lang="en-US" smtClean="0">
                <a:solidFill>
                  <a:srgbClr val="888888"/>
                </a:solidFill>
              </a:rPr>
              <a:pPr algn="r"/>
              <a:t>8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D9E0701-0405-E1EF-A02B-566C107058CF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D0B7BD5-85C2-6765-27CC-77B81980729E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87F196C-3866-2162-6D17-F0C0BCDD8229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B9CF30E-0312-51C9-AB87-16C937840015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12C1DF3-8667-CC6C-CC22-B29787E0704C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8902365-4010-71AF-AF95-04A944BD389A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411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1" grpId="0"/>
      <p:bldP spid="5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BC41E0C-07D2-A90D-4B3B-E9A7C3850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Title 4">
            <a:extLst>
              <a:ext uri="{FF2B5EF4-FFF2-40B4-BE49-F238E27FC236}">
                <a16:creationId xmlns:a16="http://schemas.microsoft.com/office/drawing/2014/main" id="{DBC64295-0191-6634-9446-964351CC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11236285" cy="61974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2400" err="1">
                <a:solidFill>
                  <a:schemeClr val="tx1"/>
                </a:solidFill>
              </a:rPr>
              <a:t>Solving</a:t>
            </a:r>
            <a:r>
              <a:rPr lang="de-DE" sz="2400">
                <a:solidFill>
                  <a:schemeClr val="tx1"/>
                </a:solidFill>
              </a:rPr>
              <a:t> „Knowledge Layer“ Challenges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B5E11E-000D-7391-1B1C-84B30AAEA9A7}"/>
              </a:ext>
            </a:extLst>
          </p:cNvPr>
          <p:cNvSpPr txBox="1"/>
          <p:nvPr/>
        </p:nvSpPr>
        <p:spPr>
          <a:xfrm>
            <a:off x="1057084" y="2097099"/>
            <a:ext cx="32930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ctr">
              <a:buClrTx/>
              <a:buFontTx/>
              <a:buNone/>
            </a:pPr>
            <a:r>
              <a:rPr lang="en-GB" sz="16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Typical architecture</a:t>
            </a:r>
          </a:p>
          <a:p>
            <a:pPr marL="457200" lvl="1" algn="ctr">
              <a:buClrTx/>
              <a:buFontTx/>
              <a:buNone/>
            </a:pPr>
            <a:r>
              <a:rPr lang="en-GB" sz="1600" b="1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without</a:t>
            </a:r>
            <a:r>
              <a:rPr lang="en-GB" sz="16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 Information Layer</a:t>
            </a:r>
            <a:endParaRPr lang="de-DE" sz="1600" kern="120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76B2BBC-0333-BF90-22CF-B14459943ACB}"/>
              </a:ext>
            </a:extLst>
          </p:cNvPr>
          <p:cNvSpPr txBox="1"/>
          <p:nvPr/>
        </p:nvSpPr>
        <p:spPr>
          <a:xfrm>
            <a:off x="6801167" y="2151945"/>
            <a:ext cx="35935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ctr">
              <a:buClrTx/>
              <a:buFontTx/>
              <a:buNone/>
            </a:pPr>
            <a:r>
              <a:rPr lang="en-GB" sz="16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Clean and unified architecture </a:t>
            </a:r>
            <a:r>
              <a:rPr lang="en-GB" sz="1600" b="1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with</a:t>
            </a:r>
            <a:r>
              <a:rPr lang="en-GB" sz="1600" kern="1200">
                <a:solidFill>
                  <a:schemeClr val="tx1"/>
                </a:solidFill>
                <a:latin typeface="+mj-lt"/>
                <a:ea typeface="+mn-ea"/>
                <a:cs typeface="+mn-cs"/>
              </a:rPr>
              <a:t> Information Layer</a:t>
            </a:r>
            <a:endParaRPr lang="de-DE" sz="1600" kern="120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9223DE6-CC1B-A1F1-A845-7AC668CA5DA2}"/>
              </a:ext>
            </a:extLst>
          </p:cNvPr>
          <p:cNvGrpSpPr/>
          <p:nvPr/>
        </p:nvGrpSpPr>
        <p:grpSpPr>
          <a:xfrm>
            <a:off x="566593" y="2948777"/>
            <a:ext cx="4965552" cy="3118649"/>
            <a:chOff x="3402696" y="1739608"/>
            <a:chExt cx="8677923" cy="487913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6584F131-C71D-976F-8FBF-82DE330B2BE0}"/>
                </a:ext>
              </a:extLst>
            </p:cNvPr>
            <p:cNvSpPr/>
            <p:nvPr/>
          </p:nvSpPr>
          <p:spPr>
            <a:xfrm>
              <a:off x="3402696" y="1877714"/>
              <a:ext cx="2349539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1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(Head Unit)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200C935-56CA-D849-F813-A5EF48961015}"/>
                </a:ext>
              </a:extLst>
            </p:cNvPr>
            <p:cNvSpPr/>
            <p:nvPr/>
          </p:nvSpPr>
          <p:spPr>
            <a:xfrm>
              <a:off x="5849367" y="1877710"/>
              <a:ext cx="2086616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2 (</a:t>
              </a:r>
              <a:r>
                <a:rPr kumimoji="0" lang="de-DE" sz="1000" b="0" i="0" u="none" strike="noStrike" kern="0" cap="none" spc="0" normalizeH="0" baseline="0" noProof="0" err="1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Telematic</a:t>
              </a: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)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01EC2DA8-25FC-8E51-DF70-CAAFC0D8F116}"/>
                </a:ext>
              </a:extLst>
            </p:cNvPr>
            <p:cNvSpPr/>
            <p:nvPr/>
          </p:nvSpPr>
          <p:spPr>
            <a:xfrm>
              <a:off x="8098658" y="1877710"/>
              <a:ext cx="1694663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Mobile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73C3F95A-833B-8D1E-B19C-FC103ABB6E35}"/>
                </a:ext>
              </a:extLst>
            </p:cNvPr>
            <p:cNvSpPr/>
            <p:nvPr/>
          </p:nvSpPr>
          <p:spPr>
            <a:xfrm>
              <a:off x="10014954" y="1877710"/>
              <a:ext cx="2065665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Cloud</a:t>
              </a:r>
            </a:p>
          </p:txBody>
        </p:sp>
        <p:cxnSp>
          <p:nvCxnSpPr>
            <p:cNvPr id="12" name="Gerade Verbindung 11">
              <a:extLst>
                <a:ext uri="{FF2B5EF4-FFF2-40B4-BE49-F238E27FC236}">
                  <a16:creationId xmlns:a16="http://schemas.microsoft.com/office/drawing/2014/main" id="{1725A8DA-532B-2729-ECA4-2EA5316E10B9}"/>
                </a:ext>
              </a:extLst>
            </p:cNvPr>
            <p:cNvCxnSpPr>
              <a:cxnSpLocks/>
            </p:cNvCxnSpPr>
            <p:nvPr/>
          </p:nvCxnSpPr>
          <p:spPr>
            <a:xfrm>
              <a:off x="8030557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13" name="Gerade Verbindung 12">
              <a:extLst>
                <a:ext uri="{FF2B5EF4-FFF2-40B4-BE49-F238E27FC236}">
                  <a16:creationId xmlns:a16="http://schemas.microsoft.com/office/drawing/2014/main" id="{6E26D1A5-12BB-A72C-D439-DA71A0B03696}"/>
                </a:ext>
              </a:extLst>
            </p:cNvPr>
            <p:cNvCxnSpPr>
              <a:cxnSpLocks/>
            </p:cNvCxnSpPr>
            <p:nvPr/>
          </p:nvCxnSpPr>
          <p:spPr>
            <a:xfrm>
              <a:off x="9904702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04B082E-4312-D9BD-0F2B-482B82DA1FBB}"/>
              </a:ext>
            </a:extLst>
          </p:cNvPr>
          <p:cNvGrpSpPr/>
          <p:nvPr/>
        </p:nvGrpSpPr>
        <p:grpSpPr>
          <a:xfrm>
            <a:off x="6328848" y="2942722"/>
            <a:ext cx="5129886" cy="3118649"/>
            <a:chOff x="3226882" y="1739608"/>
            <a:chExt cx="8965118" cy="4879130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C159BDC0-7FE0-3D4E-98B0-E13D954EA7B3}"/>
                </a:ext>
              </a:extLst>
            </p:cNvPr>
            <p:cNvSpPr/>
            <p:nvPr/>
          </p:nvSpPr>
          <p:spPr>
            <a:xfrm>
              <a:off x="3402696" y="1877714"/>
              <a:ext cx="2349539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1 (Head Unit)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95D108C6-0E30-E5A2-E47F-1A5FE85C6544}"/>
                </a:ext>
              </a:extLst>
            </p:cNvPr>
            <p:cNvSpPr/>
            <p:nvPr/>
          </p:nvSpPr>
          <p:spPr>
            <a:xfrm>
              <a:off x="5849367" y="1877710"/>
              <a:ext cx="2086616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Zonal ECU 2 (</a:t>
              </a:r>
              <a:r>
                <a:rPr kumimoji="0" lang="de-DE" sz="1000" b="0" i="0" u="none" strike="noStrike" kern="0" cap="none" spc="0" normalizeH="0" baseline="0" noProof="0" err="1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Telematic</a:t>
              </a: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)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A09A0580-4929-34E4-1263-8A4BEFDD226B}"/>
                </a:ext>
              </a:extLst>
            </p:cNvPr>
            <p:cNvSpPr/>
            <p:nvPr/>
          </p:nvSpPr>
          <p:spPr>
            <a:xfrm>
              <a:off x="8098658" y="1877710"/>
              <a:ext cx="1694663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Mobile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17E40CE1-F805-FF18-66F3-378FE68D35BF}"/>
                </a:ext>
              </a:extLst>
            </p:cNvPr>
            <p:cNvSpPr/>
            <p:nvPr/>
          </p:nvSpPr>
          <p:spPr>
            <a:xfrm>
              <a:off x="10014954" y="1877710"/>
              <a:ext cx="2065665" cy="4646915"/>
            </a:xfrm>
            <a:prstGeom prst="rect">
              <a:avLst/>
            </a:prstGeom>
            <a:solidFill>
              <a:srgbClr val="DEE5EC"/>
            </a:solidFill>
            <a:ln w="31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Cloud</a:t>
              </a:r>
            </a:p>
          </p:txBody>
        </p:sp>
        <p:cxnSp>
          <p:nvCxnSpPr>
            <p:cNvPr id="22" name="Gerade Verbindung 21">
              <a:extLst>
                <a:ext uri="{FF2B5EF4-FFF2-40B4-BE49-F238E27FC236}">
                  <a16:creationId xmlns:a16="http://schemas.microsoft.com/office/drawing/2014/main" id="{2B6DBA2F-03A1-D568-48FB-0ECAD6C6710F}"/>
                </a:ext>
              </a:extLst>
            </p:cNvPr>
            <p:cNvCxnSpPr>
              <a:cxnSpLocks/>
            </p:cNvCxnSpPr>
            <p:nvPr/>
          </p:nvCxnSpPr>
          <p:spPr>
            <a:xfrm>
              <a:off x="8030557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23" name="Gerade Verbindung 22">
              <a:extLst>
                <a:ext uri="{FF2B5EF4-FFF2-40B4-BE49-F238E27FC236}">
                  <a16:creationId xmlns:a16="http://schemas.microsoft.com/office/drawing/2014/main" id="{DA727F28-EB80-479F-27A9-7C17C6219788}"/>
                </a:ext>
              </a:extLst>
            </p:cNvPr>
            <p:cNvCxnSpPr>
              <a:cxnSpLocks/>
            </p:cNvCxnSpPr>
            <p:nvPr/>
          </p:nvCxnSpPr>
          <p:spPr>
            <a:xfrm>
              <a:off x="9904702" y="1739608"/>
              <a:ext cx="0" cy="4879130"/>
            </a:xfrm>
            <a:prstGeom prst="line">
              <a:avLst/>
            </a:prstGeom>
            <a:noFill/>
            <a:ln w="9525" cap="flat" cmpd="sng" algn="ctr">
              <a:solidFill>
                <a:srgbClr val="ABC4CF">
                  <a:shade val="95000"/>
                  <a:satMod val="105000"/>
                </a:srgbClr>
              </a:solidFill>
              <a:prstDash val="solid"/>
              <a:tailEnd type="none"/>
            </a:ln>
            <a:effectLst/>
          </p:spPr>
        </p:cxnSp>
        <p:cxnSp>
          <p:nvCxnSpPr>
            <p:cNvPr id="24" name="Gerade Verbindung 23">
              <a:extLst>
                <a:ext uri="{FF2B5EF4-FFF2-40B4-BE49-F238E27FC236}">
                  <a16:creationId xmlns:a16="http://schemas.microsoft.com/office/drawing/2014/main" id="{014CDCC1-5F3A-3E9F-3FBF-D2B9BD37878A}"/>
                </a:ext>
              </a:extLst>
            </p:cNvPr>
            <p:cNvCxnSpPr>
              <a:cxnSpLocks/>
            </p:cNvCxnSpPr>
            <p:nvPr/>
          </p:nvCxnSpPr>
          <p:spPr>
            <a:xfrm>
              <a:off x="3226882" y="5306005"/>
              <a:ext cx="8965118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25" name="Gerade Verbindung 24">
              <a:extLst>
                <a:ext uri="{FF2B5EF4-FFF2-40B4-BE49-F238E27FC236}">
                  <a16:creationId xmlns:a16="http://schemas.microsoft.com/office/drawing/2014/main" id="{98393363-BE39-4CBA-6DE4-97FCE7A27CDC}"/>
                </a:ext>
              </a:extLst>
            </p:cNvPr>
            <p:cNvCxnSpPr>
              <a:cxnSpLocks/>
            </p:cNvCxnSpPr>
            <p:nvPr/>
          </p:nvCxnSpPr>
          <p:spPr>
            <a:xfrm>
              <a:off x="3345829" y="4077516"/>
              <a:ext cx="8846171" cy="0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  <p:cxnSp>
          <p:nvCxnSpPr>
            <p:cNvPr id="26" name="Gerade Verbindung 25">
              <a:extLst>
                <a:ext uri="{FF2B5EF4-FFF2-40B4-BE49-F238E27FC236}">
                  <a16:creationId xmlns:a16="http://schemas.microsoft.com/office/drawing/2014/main" id="{F13A9AFF-451E-0CB0-31AA-142D025F07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6882" y="2892868"/>
              <a:ext cx="8965118" cy="11908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tailEnd type="none"/>
            </a:ln>
            <a:effectLst/>
          </p:spPr>
        </p:cxnSp>
      </p:grpSp>
      <p:sp>
        <p:nvSpPr>
          <p:cNvPr id="29" name="Rechteck 28">
            <a:extLst>
              <a:ext uri="{FF2B5EF4-FFF2-40B4-BE49-F238E27FC236}">
                <a16:creationId xmlns:a16="http://schemas.microsoft.com/office/drawing/2014/main" id="{FCD3CE4A-F152-BCAA-8EB6-D951B3943313}"/>
              </a:ext>
            </a:extLst>
          </p:cNvPr>
          <p:cNvSpPr/>
          <p:nvPr/>
        </p:nvSpPr>
        <p:spPr>
          <a:xfrm>
            <a:off x="4683184" y="4154096"/>
            <a:ext cx="742477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Analysis 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C591D25A-47F8-4D84-0B24-A1A7B09CB146}"/>
              </a:ext>
            </a:extLst>
          </p:cNvPr>
          <p:cNvSpPr/>
          <p:nvPr/>
        </p:nvSpPr>
        <p:spPr>
          <a:xfrm>
            <a:off x="762783" y="3697942"/>
            <a:ext cx="99400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err="1"/>
              <a:t>Decision</a:t>
            </a:r>
            <a:endParaRPr lang="de-DE" sz="80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4699185E-2300-836A-005A-F9D98AD37B63}"/>
              </a:ext>
            </a:extLst>
          </p:cNvPr>
          <p:cNvSpPr/>
          <p:nvPr/>
        </p:nvSpPr>
        <p:spPr>
          <a:xfrm>
            <a:off x="3303254" y="5250981"/>
            <a:ext cx="61899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Data 3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D971C46-0264-EBD4-E370-4CD57DBCEC77}"/>
              </a:ext>
            </a:extLst>
          </p:cNvPr>
          <p:cNvSpPr/>
          <p:nvPr/>
        </p:nvSpPr>
        <p:spPr>
          <a:xfrm>
            <a:off x="2251550" y="5208060"/>
            <a:ext cx="61899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Data 2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06CA51F-7DA8-E1CA-7B3C-0866A206DB2F}"/>
              </a:ext>
            </a:extLst>
          </p:cNvPr>
          <p:cNvSpPr/>
          <p:nvPr/>
        </p:nvSpPr>
        <p:spPr>
          <a:xfrm>
            <a:off x="1227251" y="5364824"/>
            <a:ext cx="61899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Data 1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B0A0BCC3-D043-08A0-96CB-D7AABD33C738}"/>
              </a:ext>
            </a:extLst>
          </p:cNvPr>
          <p:cNvSpPr txBox="1"/>
          <p:nvPr/>
        </p:nvSpPr>
        <p:spPr>
          <a:xfrm>
            <a:off x="334963" y="1000169"/>
            <a:ext cx="11522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de-DE" err="1">
                <a:effectLst/>
              </a:rPr>
              <a:t>Effective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analysis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relies</a:t>
            </a:r>
            <a:r>
              <a:rPr lang="de-DE">
                <a:effectLst/>
              </a:rPr>
              <a:t> on </a:t>
            </a:r>
            <a:r>
              <a:rPr lang="de-DE" err="1">
                <a:effectLst/>
              </a:rPr>
              <a:t>the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connections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between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data</a:t>
            </a:r>
            <a:r>
              <a:rPr lang="de-DE">
                <a:effectLst/>
              </a:rPr>
              <a:t>, </a:t>
            </a:r>
            <a:r>
              <a:rPr lang="de-DE" err="1">
                <a:effectLst/>
              </a:rPr>
              <a:t>supporting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both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informed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decisions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by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people</a:t>
            </a:r>
            <a:r>
              <a:rPr lang="de-DE">
                <a:effectLst/>
              </a:rPr>
              <a:t> (e.g. on </a:t>
            </a:r>
            <a:r>
              <a:rPr lang="de-DE" err="1">
                <a:effectLst/>
              </a:rPr>
              <a:t>dashboards</a:t>
            </a:r>
            <a:r>
              <a:rPr lang="de-DE">
                <a:effectLst/>
              </a:rPr>
              <a:t>) and </a:t>
            </a:r>
            <a:r>
              <a:rPr lang="de-DE" err="1">
                <a:effectLst/>
              </a:rPr>
              <a:t>software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systems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triggered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by</a:t>
            </a:r>
            <a:r>
              <a:rPr lang="de-DE">
                <a:effectLst/>
              </a:rPr>
              <a:t> real time </a:t>
            </a:r>
            <a:r>
              <a:rPr lang="de-DE" err="1">
                <a:effectLst/>
              </a:rPr>
              <a:t>data</a:t>
            </a:r>
            <a:r>
              <a:rPr lang="de-DE">
                <a:effectLst/>
              </a:rPr>
              <a:t> </a:t>
            </a:r>
            <a:r>
              <a:rPr lang="de-DE" err="1">
                <a:effectLst/>
              </a:rPr>
              <a:t>changes</a:t>
            </a:r>
            <a:r>
              <a:rPr lang="de-DE">
                <a:effectLst/>
              </a:rPr>
              <a:t>.</a:t>
            </a:r>
          </a:p>
        </p:txBody>
      </p:sp>
      <p:sp>
        <p:nvSpPr>
          <p:cNvPr id="466" name="Rechteck 465">
            <a:extLst>
              <a:ext uri="{FF2B5EF4-FFF2-40B4-BE49-F238E27FC236}">
                <a16:creationId xmlns:a16="http://schemas.microsoft.com/office/drawing/2014/main" id="{B82E8A53-DB3A-F82C-A515-06F2BD0DC5A0}"/>
              </a:ext>
            </a:extLst>
          </p:cNvPr>
          <p:cNvSpPr/>
          <p:nvPr/>
        </p:nvSpPr>
        <p:spPr>
          <a:xfrm>
            <a:off x="996943" y="4895011"/>
            <a:ext cx="791942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err="1"/>
              <a:t>Abstraction</a:t>
            </a:r>
            <a:r>
              <a:rPr lang="de-DE" sz="800"/>
              <a:t> 1</a:t>
            </a:r>
          </a:p>
        </p:txBody>
      </p:sp>
      <p:sp>
        <p:nvSpPr>
          <p:cNvPr id="467" name="Rechteck 466">
            <a:extLst>
              <a:ext uri="{FF2B5EF4-FFF2-40B4-BE49-F238E27FC236}">
                <a16:creationId xmlns:a16="http://schemas.microsoft.com/office/drawing/2014/main" id="{C4206852-7462-1E22-1F69-4C7C295682D2}"/>
              </a:ext>
            </a:extLst>
          </p:cNvPr>
          <p:cNvSpPr/>
          <p:nvPr/>
        </p:nvSpPr>
        <p:spPr>
          <a:xfrm>
            <a:off x="4532940" y="5208060"/>
            <a:ext cx="61899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err="1"/>
              <a:t>Conversion</a:t>
            </a:r>
            <a:r>
              <a:rPr lang="de-DE" sz="800"/>
              <a:t> 2</a:t>
            </a:r>
          </a:p>
        </p:txBody>
      </p:sp>
      <p:sp>
        <p:nvSpPr>
          <p:cNvPr id="468" name="Rechteck 467">
            <a:extLst>
              <a:ext uri="{FF2B5EF4-FFF2-40B4-BE49-F238E27FC236}">
                <a16:creationId xmlns:a16="http://schemas.microsoft.com/office/drawing/2014/main" id="{76E59AF7-A654-2FAF-49A5-1329A038170A}"/>
              </a:ext>
            </a:extLst>
          </p:cNvPr>
          <p:cNvSpPr/>
          <p:nvPr/>
        </p:nvSpPr>
        <p:spPr>
          <a:xfrm>
            <a:off x="3385635" y="4774013"/>
            <a:ext cx="803923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err="1"/>
              <a:t>Abstraction</a:t>
            </a:r>
            <a:r>
              <a:rPr lang="de-DE" sz="800"/>
              <a:t> 3</a:t>
            </a:r>
          </a:p>
        </p:txBody>
      </p:sp>
      <p:sp>
        <p:nvSpPr>
          <p:cNvPr id="469" name="Rechteck 468">
            <a:extLst>
              <a:ext uri="{FF2B5EF4-FFF2-40B4-BE49-F238E27FC236}">
                <a16:creationId xmlns:a16="http://schemas.microsoft.com/office/drawing/2014/main" id="{A85EE832-52D2-44BE-5828-7D94D17BD98B}"/>
              </a:ext>
            </a:extLst>
          </p:cNvPr>
          <p:cNvSpPr/>
          <p:nvPr/>
        </p:nvSpPr>
        <p:spPr>
          <a:xfrm>
            <a:off x="4646714" y="3776807"/>
            <a:ext cx="770877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err="1"/>
              <a:t>Conversion</a:t>
            </a:r>
            <a:endParaRPr lang="de-DE" sz="800"/>
          </a:p>
        </p:txBody>
      </p:sp>
      <p:cxnSp>
        <p:nvCxnSpPr>
          <p:cNvPr id="471" name="Gekrümmte Verbindung 470">
            <a:extLst>
              <a:ext uri="{FF2B5EF4-FFF2-40B4-BE49-F238E27FC236}">
                <a16:creationId xmlns:a16="http://schemas.microsoft.com/office/drawing/2014/main" id="{CA116F1D-EAFB-E94A-BC21-D4FD06284153}"/>
              </a:ext>
            </a:extLst>
          </p:cNvPr>
          <p:cNvCxnSpPr>
            <a:cxnSpLocks/>
            <a:stCxn id="34" idx="0"/>
            <a:endCxn id="466" idx="2"/>
          </p:cNvCxnSpPr>
          <p:nvPr/>
        </p:nvCxnSpPr>
        <p:spPr>
          <a:xfrm rot="16200000" flipV="1">
            <a:off x="1371412" y="5199486"/>
            <a:ext cx="186841" cy="14383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Gekrümmte Verbindung 473">
            <a:extLst>
              <a:ext uri="{FF2B5EF4-FFF2-40B4-BE49-F238E27FC236}">
                <a16:creationId xmlns:a16="http://schemas.microsoft.com/office/drawing/2014/main" id="{04FFF0B7-C4A4-9D76-965E-684F3B37B838}"/>
              </a:ext>
            </a:extLst>
          </p:cNvPr>
          <p:cNvCxnSpPr>
            <a:cxnSpLocks/>
            <a:stCxn id="466" idx="0"/>
            <a:endCxn id="478" idx="1"/>
          </p:cNvCxnSpPr>
          <p:nvPr/>
        </p:nvCxnSpPr>
        <p:spPr>
          <a:xfrm rot="16200000" flipV="1">
            <a:off x="1178086" y="4680182"/>
            <a:ext cx="263342" cy="166315"/>
          </a:xfrm>
          <a:prstGeom prst="curvedConnector4">
            <a:avLst>
              <a:gd name="adj1" fmla="val 23136"/>
              <a:gd name="adj2" fmla="val 37553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8" name="Rechteck 477">
            <a:extLst>
              <a:ext uri="{FF2B5EF4-FFF2-40B4-BE49-F238E27FC236}">
                <a16:creationId xmlns:a16="http://schemas.microsoft.com/office/drawing/2014/main" id="{FDF93430-05CB-9F69-AB0D-D6FE9F98C83C}"/>
              </a:ext>
            </a:extLst>
          </p:cNvPr>
          <p:cNvSpPr/>
          <p:nvPr/>
        </p:nvSpPr>
        <p:spPr>
          <a:xfrm>
            <a:off x="1226599" y="4490183"/>
            <a:ext cx="507711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err="1"/>
              <a:t>Sync</a:t>
            </a:r>
            <a:r>
              <a:rPr lang="de-DE" sz="800"/>
              <a:t> 1</a:t>
            </a:r>
          </a:p>
        </p:txBody>
      </p:sp>
      <p:cxnSp>
        <p:nvCxnSpPr>
          <p:cNvPr id="483" name="Gekrümmte Verbindung 482">
            <a:extLst>
              <a:ext uri="{FF2B5EF4-FFF2-40B4-BE49-F238E27FC236}">
                <a16:creationId xmlns:a16="http://schemas.microsoft.com/office/drawing/2014/main" id="{1C88EDC5-517C-2C5F-F63C-200C2F609072}"/>
              </a:ext>
            </a:extLst>
          </p:cNvPr>
          <p:cNvCxnSpPr>
            <a:cxnSpLocks/>
            <a:stCxn id="478" idx="3"/>
            <a:endCxn id="29" idx="1"/>
          </p:cNvCxnSpPr>
          <p:nvPr/>
        </p:nvCxnSpPr>
        <p:spPr>
          <a:xfrm flipV="1">
            <a:off x="1734310" y="4295582"/>
            <a:ext cx="2948874" cy="33608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Gekrümmte Verbindung 499">
            <a:extLst>
              <a:ext uri="{FF2B5EF4-FFF2-40B4-BE49-F238E27FC236}">
                <a16:creationId xmlns:a16="http://schemas.microsoft.com/office/drawing/2014/main" id="{D9AFC40F-CDBD-22F6-A55E-60EB4CE4C003}"/>
              </a:ext>
            </a:extLst>
          </p:cNvPr>
          <p:cNvCxnSpPr>
            <a:cxnSpLocks/>
            <a:stCxn id="467" idx="0"/>
            <a:endCxn id="29" idx="2"/>
          </p:cNvCxnSpPr>
          <p:nvPr/>
        </p:nvCxnSpPr>
        <p:spPr>
          <a:xfrm rot="5400000" flipH="1" flipV="1">
            <a:off x="4562935" y="4716572"/>
            <a:ext cx="770992" cy="21198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Gekrümmte Verbindung 502">
            <a:extLst>
              <a:ext uri="{FF2B5EF4-FFF2-40B4-BE49-F238E27FC236}">
                <a16:creationId xmlns:a16="http://schemas.microsoft.com/office/drawing/2014/main" id="{3609D0A4-E8F0-F2C5-13DD-DDDEAC3D2397}"/>
              </a:ext>
            </a:extLst>
          </p:cNvPr>
          <p:cNvCxnSpPr>
            <a:cxnSpLocks/>
            <a:stCxn id="29" idx="0"/>
            <a:endCxn id="469" idx="2"/>
          </p:cNvCxnSpPr>
          <p:nvPr/>
        </p:nvCxnSpPr>
        <p:spPr>
          <a:xfrm rot="16200000" flipV="1">
            <a:off x="4996130" y="4095803"/>
            <a:ext cx="94317" cy="2227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Gekrümmte Verbindung 505">
            <a:extLst>
              <a:ext uri="{FF2B5EF4-FFF2-40B4-BE49-F238E27FC236}">
                <a16:creationId xmlns:a16="http://schemas.microsoft.com/office/drawing/2014/main" id="{F59EBEEE-D57F-BDF8-D012-3C2DBEF7203F}"/>
              </a:ext>
            </a:extLst>
          </p:cNvPr>
          <p:cNvCxnSpPr>
            <a:cxnSpLocks/>
            <a:stCxn id="545" idx="1"/>
            <a:endCxn id="31" idx="3"/>
          </p:cNvCxnSpPr>
          <p:nvPr/>
        </p:nvCxnSpPr>
        <p:spPr>
          <a:xfrm rot="10800000" flipV="1">
            <a:off x="1756791" y="3542182"/>
            <a:ext cx="2630886" cy="29724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" name="Rechteck 513">
            <a:extLst>
              <a:ext uri="{FF2B5EF4-FFF2-40B4-BE49-F238E27FC236}">
                <a16:creationId xmlns:a16="http://schemas.microsoft.com/office/drawing/2014/main" id="{85BAB0E5-3F3E-F92B-7703-768615220329}"/>
              </a:ext>
            </a:extLst>
          </p:cNvPr>
          <p:cNvSpPr/>
          <p:nvPr/>
        </p:nvSpPr>
        <p:spPr>
          <a:xfrm>
            <a:off x="4994754" y="5629970"/>
            <a:ext cx="486765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Data 4</a:t>
            </a:r>
          </a:p>
        </p:txBody>
      </p:sp>
      <p:cxnSp>
        <p:nvCxnSpPr>
          <p:cNvPr id="515" name="Gekrümmte Verbindung 514">
            <a:extLst>
              <a:ext uri="{FF2B5EF4-FFF2-40B4-BE49-F238E27FC236}">
                <a16:creationId xmlns:a16="http://schemas.microsoft.com/office/drawing/2014/main" id="{8B1B0D4B-8D6E-0538-D15C-6B6C3F5BD26A}"/>
              </a:ext>
            </a:extLst>
          </p:cNvPr>
          <p:cNvCxnSpPr>
            <a:cxnSpLocks/>
            <a:stCxn id="514" idx="0"/>
            <a:endCxn id="29" idx="2"/>
          </p:cNvCxnSpPr>
          <p:nvPr/>
        </p:nvCxnSpPr>
        <p:spPr>
          <a:xfrm rot="16200000" flipV="1">
            <a:off x="4549829" y="4941662"/>
            <a:ext cx="1192902" cy="18371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Gekrümmte Verbindung 521">
            <a:extLst>
              <a:ext uri="{FF2B5EF4-FFF2-40B4-BE49-F238E27FC236}">
                <a16:creationId xmlns:a16="http://schemas.microsoft.com/office/drawing/2014/main" id="{EB516758-389E-D904-AA1E-618B3BBE09CB}"/>
              </a:ext>
            </a:extLst>
          </p:cNvPr>
          <p:cNvCxnSpPr>
            <a:cxnSpLocks/>
            <a:stCxn id="32" idx="0"/>
            <a:endCxn id="468" idx="2"/>
          </p:cNvCxnSpPr>
          <p:nvPr/>
        </p:nvCxnSpPr>
        <p:spPr>
          <a:xfrm rot="5400000" flipH="1" flipV="1">
            <a:off x="3603177" y="5066561"/>
            <a:ext cx="193996" cy="17484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Gekrümmte Verbindung 526">
            <a:extLst>
              <a:ext uri="{FF2B5EF4-FFF2-40B4-BE49-F238E27FC236}">
                <a16:creationId xmlns:a16="http://schemas.microsoft.com/office/drawing/2014/main" id="{22C11E34-5500-2D97-35C1-48C180F6C214}"/>
              </a:ext>
            </a:extLst>
          </p:cNvPr>
          <p:cNvCxnSpPr>
            <a:cxnSpLocks/>
            <a:stCxn id="468" idx="0"/>
            <a:endCxn id="537" idx="2"/>
          </p:cNvCxnSpPr>
          <p:nvPr/>
        </p:nvCxnSpPr>
        <p:spPr>
          <a:xfrm rot="5400000" flipH="1" flipV="1">
            <a:off x="3742048" y="4718420"/>
            <a:ext cx="101142" cy="1004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7" name="Rechteck 536">
            <a:extLst>
              <a:ext uri="{FF2B5EF4-FFF2-40B4-BE49-F238E27FC236}">
                <a16:creationId xmlns:a16="http://schemas.microsoft.com/office/drawing/2014/main" id="{0549338C-6909-38C6-A446-D1B51A2BD1DF}"/>
              </a:ext>
            </a:extLst>
          </p:cNvPr>
          <p:cNvSpPr/>
          <p:nvPr/>
        </p:nvSpPr>
        <p:spPr>
          <a:xfrm>
            <a:off x="3543786" y="4389899"/>
            <a:ext cx="507711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err="1"/>
              <a:t>Sync</a:t>
            </a:r>
            <a:r>
              <a:rPr lang="de-DE" sz="800"/>
              <a:t> 3</a:t>
            </a:r>
          </a:p>
        </p:txBody>
      </p:sp>
      <p:cxnSp>
        <p:nvCxnSpPr>
          <p:cNvPr id="539" name="Gekrümmte Verbindung 538">
            <a:extLst>
              <a:ext uri="{FF2B5EF4-FFF2-40B4-BE49-F238E27FC236}">
                <a16:creationId xmlns:a16="http://schemas.microsoft.com/office/drawing/2014/main" id="{B99AEEBC-13B3-F1C6-DCEF-92FECB209F2F}"/>
              </a:ext>
            </a:extLst>
          </p:cNvPr>
          <p:cNvCxnSpPr>
            <a:cxnSpLocks/>
            <a:stCxn id="537" idx="3"/>
            <a:endCxn id="29" idx="1"/>
          </p:cNvCxnSpPr>
          <p:nvPr/>
        </p:nvCxnSpPr>
        <p:spPr>
          <a:xfrm flipV="1">
            <a:off x="4051497" y="4295582"/>
            <a:ext cx="631687" cy="23580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5" name="Rechteck 544">
            <a:extLst>
              <a:ext uri="{FF2B5EF4-FFF2-40B4-BE49-F238E27FC236}">
                <a16:creationId xmlns:a16="http://schemas.microsoft.com/office/drawing/2014/main" id="{24141E50-EEB5-3C75-3EDD-BD2EA63232B8}"/>
              </a:ext>
            </a:extLst>
          </p:cNvPr>
          <p:cNvSpPr/>
          <p:nvPr/>
        </p:nvSpPr>
        <p:spPr>
          <a:xfrm>
            <a:off x="4387677" y="3400696"/>
            <a:ext cx="507711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err="1"/>
              <a:t>Sync</a:t>
            </a:r>
            <a:r>
              <a:rPr lang="de-DE" sz="800"/>
              <a:t> 3</a:t>
            </a:r>
          </a:p>
        </p:txBody>
      </p:sp>
      <p:sp>
        <p:nvSpPr>
          <p:cNvPr id="549" name="Rechteck 548">
            <a:extLst>
              <a:ext uri="{FF2B5EF4-FFF2-40B4-BE49-F238E27FC236}">
                <a16:creationId xmlns:a16="http://schemas.microsoft.com/office/drawing/2014/main" id="{05B30281-7DF5-A727-02F6-E92D0F8418D5}"/>
              </a:ext>
            </a:extLst>
          </p:cNvPr>
          <p:cNvSpPr/>
          <p:nvPr/>
        </p:nvSpPr>
        <p:spPr>
          <a:xfrm>
            <a:off x="2515152" y="5637351"/>
            <a:ext cx="507711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err="1"/>
              <a:t>Sync</a:t>
            </a:r>
            <a:r>
              <a:rPr lang="de-DE" sz="800"/>
              <a:t> 2</a:t>
            </a:r>
          </a:p>
        </p:txBody>
      </p:sp>
      <p:cxnSp>
        <p:nvCxnSpPr>
          <p:cNvPr id="550" name="Gekrümmte Verbindung 549">
            <a:extLst>
              <a:ext uri="{FF2B5EF4-FFF2-40B4-BE49-F238E27FC236}">
                <a16:creationId xmlns:a16="http://schemas.microsoft.com/office/drawing/2014/main" id="{110F87A9-D54C-D539-A078-44E8CFFBFD70}"/>
              </a:ext>
            </a:extLst>
          </p:cNvPr>
          <p:cNvCxnSpPr>
            <a:cxnSpLocks/>
            <a:stCxn id="33" idx="2"/>
            <a:endCxn id="549" idx="1"/>
          </p:cNvCxnSpPr>
          <p:nvPr/>
        </p:nvCxnSpPr>
        <p:spPr>
          <a:xfrm rot="5400000">
            <a:off x="2394199" y="5611986"/>
            <a:ext cx="287805" cy="45897"/>
          </a:xfrm>
          <a:prstGeom prst="curvedConnector4">
            <a:avLst>
              <a:gd name="adj1" fmla="val 25420"/>
              <a:gd name="adj2" fmla="val 59807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Gekrümmte Verbindung 552">
            <a:extLst>
              <a:ext uri="{FF2B5EF4-FFF2-40B4-BE49-F238E27FC236}">
                <a16:creationId xmlns:a16="http://schemas.microsoft.com/office/drawing/2014/main" id="{3DEBB202-DAED-4732-4958-6797C8E2FEA3}"/>
              </a:ext>
            </a:extLst>
          </p:cNvPr>
          <p:cNvCxnSpPr>
            <a:cxnSpLocks/>
            <a:stCxn id="549" idx="3"/>
            <a:endCxn id="467" idx="2"/>
          </p:cNvCxnSpPr>
          <p:nvPr/>
        </p:nvCxnSpPr>
        <p:spPr>
          <a:xfrm flipV="1">
            <a:off x="3022863" y="5491032"/>
            <a:ext cx="1819576" cy="287805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Gekrümmte Verbindung 555">
            <a:extLst>
              <a:ext uri="{FF2B5EF4-FFF2-40B4-BE49-F238E27FC236}">
                <a16:creationId xmlns:a16="http://schemas.microsoft.com/office/drawing/2014/main" id="{D2FF096C-4E94-149A-2885-35142D9022EA}"/>
              </a:ext>
            </a:extLst>
          </p:cNvPr>
          <p:cNvCxnSpPr>
            <a:cxnSpLocks/>
            <a:stCxn id="469" idx="0"/>
            <a:endCxn id="545" idx="3"/>
          </p:cNvCxnSpPr>
          <p:nvPr/>
        </p:nvCxnSpPr>
        <p:spPr>
          <a:xfrm rot="16200000" flipV="1">
            <a:off x="4846459" y="3591112"/>
            <a:ext cx="234625" cy="136765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6" name="Rechteck 565">
            <a:extLst>
              <a:ext uri="{FF2B5EF4-FFF2-40B4-BE49-F238E27FC236}">
                <a16:creationId xmlns:a16="http://schemas.microsoft.com/office/drawing/2014/main" id="{671E760B-C61D-AB98-9817-20ABD8680C9F}"/>
              </a:ext>
            </a:extLst>
          </p:cNvPr>
          <p:cNvSpPr/>
          <p:nvPr/>
        </p:nvSpPr>
        <p:spPr>
          <a:xfrm>
            <a:off x="6542131" y="4685042"/>
            <a:ext cx="469754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Information</a:t>
            </a:r>
          </a:p>
        </p:txBody>
      </p:sp>
      <p:sp>
        <p:nvSpPr>
          <p:cNvPr id="570" name="Rechteck 569">
            <a:extLst>
              <a:ext uri="{FF2B5EF4-FFF2-40B4-BE49-F238E27FC236}">
                <a16:creationId xmlns:a16="http://schemas.microsoft.com/office/drawing/2014/main" id="{91BBBD83-425E-04E1-61B1-1E46DF81D1D4}"/>
              </a:ext>
            </a:extLst>
          </p:cNvPr>
          <p:cNvSpPr/>
          <p:nvPr/>
        </p:nvSpPr>
        <p:spPr>
          <a:xfrm>
            <a:off x="6909004" y="5470717"/>
            <a:ext cx="61899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Data 1</a:t>
            </a:r>
          </a:p>
        </p:txBody>
      </p:sp>
      <p:sp>
        <p:nvSpPr>
          <p:cNvPr id="571" name="Rechteck 570">
            <a:extLst>
              <a:ext uri="{FF2B5EF4-FFF2-40B4-BE49-F238E27FC236}">
                <a16:creationId xmlns:a16="http://schemas.microsoft.com/office/drawing/2014/main" id="{1E6B94F4-F96D-C67A-8732-2C4F059FFBA9}"/>
              </a:ext>
            </a:extLst>
          </p:cNvPr>
          <p:cNvSpPr/>
          <p:nvPr/>
        </p:nvSpPr>
        <p:spPr>
          <a:xfrm>
            <a:off x="8185476" y="5462258"/>
            <a:ext cx="61899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Data 2</a:t>
            </a:r>
          </a:p>
        </p:txBody>
      </p:sp>
      <p:sp>
        <p:nvSpPr>
          <p:cNvPr id="572" name="Rechteck 571">
            <a:extLst>
              <a:ext uri="{FF2B5EF4-FFF2-40B4-BE49-F238E27FC236}">
                <a16:creationId xmlns:a16="http://schemas.microsoft.com/office/drawing/2014/main" id="{2711640C-4D4E-ADDA-E170-12CE63C4FAE6}"/>
              </a:ext>
            </a:extLst>
          </p:cNvPr>
          <p:cNvSpPr/>
          <p:nvPr/>
        </p:nvSpPr>
        <p:spPr>
          <a:xfrm>
            <a:off x="9291852" y="5462258"/>
            <a:ext cx="61899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Data 3</a:t>
            </a:r>
          </a:p>
        </p:txBody>
      </p:sp>
      <p:sp>
        <p:nvSpPr>
          <p:cNvPr id="573" name="Rechteck 572">
            <a:extLst>
              <a:ext uri="{FF2B5EF4-FFF2-40B4-BE49-F238E27FC236}">
                <a16:creationId xmlns:a16="http://schemas.microsoft.com/office/drawing/2014/main" id="{C84D6547-7A90-6AB0-2103-677BEB0702C2}"/>
              </a:ext>
            </a:extLst>
          </p:cNvPr>
          <p:cNvSpPr/>
          <p:nvPr/>
        </p:nvSpPr>
        <p:spPr>
          <a:xfrm>
            <a:off x="10494511" y="5462258"/>
            <a:ext cx="61899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Data 4</a:t>
            </a:r>
          </a:p>
        </p:txBody>
      </p:sp>
      <p:sp>
        <p:nvSpPr>
          <p:cNvPr id="574" name="Rechteck 573">
            <a:extLst>
              <a:ext uri="{FF2B5EF4-FFF2-40B4-BE49-F238E27FC236}">
                <a16:creationId xmlns:a16="http://schemas.microsoft.com/office/drawing/2014/main" id="{564B07CE-196F-4810-BAA9-2A5BFFC3B5EF}"/>
              </a:ext>
            </a:extLst>
          </p:cNvPr>
          <p:cNvSpPr/>
          <p:nvPr/>
        </p:nvSpPr>
        <p:spPr>
          <a:xfrm>
            <a:off x="10494510" y="3957661"/>
            <a:ext cx="618998" cy="282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Analysis</a:t>
            </a:r>
          </a:p>
        </p:txBody>
      </p:sp>
      <p:cxnSp>
        <p:nvCxnSpPr>
          <p:cNvPr id="576" name="Gerade Verbindung mit Pfeil 575">
            <a:extLst>
              <a:ext uri="{FF2B5EF4-FFF2-40B4-BE49-F238E27FC236}">
                <a16:creationId xmlns:a16="http://schemas.microsoft.com/office/drawing/2014/main" id="{E6B6B9C1-FF40-FFB5-44CD-56A9E61CF0A7}"/>
              </a:ext>
            </a:extLst>
          </p:cNvPr>
          <p:cNvCxnSpPr>
            <a:cxnSpLocks/>
          </p:cNvCxnSpPr>
          <p:nvPr/>
        </p:nvCxnSpPr>
        <p:spPr>
          <a:xfrm flipV="1">
            <a:off x="7439436" y="4979653"/>
            <a:ext cx="0" cy="495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Gerade Verbindung mit Pfeil 576">
            <a:extLst>
              <a:ext uri="{FF2B5EF4-FFF2-40B4-BE49-F238E27FC236}">
                <a16:creationId xmlns:a16="http://schemas.microsoft.com/office/drawing/2014/main" id="{92D09BEF-0FCC-C0A0-1327-774BD33B41AD}"/>
              </a:ext>
            </a:extLst>
          </p:cNvPr>
          <p:cNvCxnSpPr/>
          <p:nvPr/>
        </p:nvCxnSpPr>
        <p:spPr>
          <a:xfrm flipV="1">
            <a:off x="8498767" y="4960199"/>
            <a:ext cx="0" cy="495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8" name="Gerade Verbindung mit Pfeil 577">
            <a:extLst>
              <a:ext uri="{FF2B5EF4-FFF2-40B4-BE49-F238E27FC236}">
                <a16:creationId xmlns:a16="http://schemas.microsoft.com/office/drawing/2014/main" id="{2F795295-A249-1292-E88B-4348111B06D4}"/>
              </a:ext>
            </a:extLst>
          </p:cNvPr>
          <p:cNvCxnSpPr/>
          <p:nvPr/>
        </p:nvCxnSpPr>
        <p:spPr>
          <a:xfrm flipV="1">
            <a:off x="9601351" y="4979653"/>
            <a:ext cx="0" cy="495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9" name="Gerade Verbindung mit Pfeil 578">
            <a:extLst>
              <a:ext uri="{FF2B5EF4-FFF2-40B4-BE49-F238E27FC236}">
                <a16:creationId xmlns:a16="http://schemas.microsoft.com/office/drawing/2014/main" id="{6F85F912-7192-82DA-7E0E-D32AA56FED69}"/>
              </a:ext>
            </a:extLst>
          </p:cNvPr>
          <p:cNvCxnSpPr/>
          <p:nvPr/>
        </p:nvCxnSpPr>
        <p:spPr>
          <a:xfrm flipV="1">
            <a:off x="10796890" y="4962573"/>
            <a:ext cx="0" cy="495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Gerade Verbindung mit Pfeil 579">
            <a:extLst>
              <a:ext uri="{FF2B5EF4-FFF2-40B4-BE49-F238E27FC236}">
                <a16:creationId xmlns:a16="http://schemas.microsoft.com/office/drawing/2014/main" id="{06CD45AF-D06B-4DB3-E3B0-94478A11E867}"/>
              </a:ext>
            </a:extLst>
          </p:cNvPr>
          <p:cNvCxnSpPr/>
          <p:nvPr/>
        </p:nvCxnSpPr>
        <p:spPr>
          <a:xfrm flipV="1">
            <a:off x="10974003" y="4232985"/>
            <a:ext cx="0" cy="495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Gerade Verbindung mit Pfeil 580">
            <a:extLst>
              <a:ext uri="{FF2B5EF4-FFF2-40B4-BE49-F238E27FC236}">
                <a16:creationId xmlns:a16="http://schemas.microsoft.com/office/drawing/2014/main" id="{7731C378-20F7-6C04-B12E-7BD8839EA3BF}"/>
              </a:ext>
            </a:extLst>
          </p:cNvPr>
          <p:cNvCxnSpPr>
            <a:cxnSpLocks/>
          </p:cNvCxnSpPr>
          <p:nvPr/>
        </p:nvCxnSpPr>
        <p:spPr>
          <a:xfrm>
            <a:off x="10633342" y="4252804"/>
            <a:ext cx="0" cy="432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4" name="Rechteck 583">
            <a:extLst>
              <a:ext uri="{FF2B5EF4-FFF2-40B4-BE49-F238E27FC236}">
                <a16:creationId xmlns:a16="http://schemas.microsoft.com/office/drawing/2014/main" id="{CF009F76-81CB-8C0D-1182-8E21F4064BF7}"/>
              </a:ext>
            </a:extLst>
          </p:cNvPr>
          <p:cNvSpPr/>
          <p:nvPr/>
        </p:nvSpPr>
        <p:spPr>
          <a:xfrm>
            <a:off x="6542130" y="5131364"/>
            <a:ext cx="647832" cy="2334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Domain Service</a:t>
            </a:r>
          </a:p>
        </p:txBody>
      </p:sp>
      <p:cxnSp>
        <p:nvCxnSpPr>
          <p:cNvPr id="585" name="Gerade Verbindung mit Pfeil 584">
            <a:extLst>
              <a:ext uri="{FF2B5EF4-FFF2-40B4-BE49-F238E27FC236}">
                <a16:creationId xmlns:a16="http://schemas.microsoft.com/office/drawing/2014/main" id="{0E442C9D-4C03-ACF8-86F2-D1D4CA8899B3}"/>
              </a:ext>
            </a:extLst>
          </p:cNvPr>
          <p:cNvCxnSpPr>
            <a:cxnSpLocks/>
          </p:cNvCxnSpPr>
          <p:nvPr/>
        </p:nvCxnSpPr>
        <p:spPr>
          <a:xfrm>
            <a:off x="6627693" y="4804663"/>
            <a:ext cx="0" cy="326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Gerade Verbindung mit Pfeil 585">
            <a:extLst>
              <a:ext uri="{FF2B5EF4-FFF2-40B4-BE49-F238E27FC236}">
                <a16:creationId xmlns:a16="http://schemas.microsoft.com/office/drawing/2014/main" id="{E231A49B-B4AA-FB40-3A4A-3F1D23CE09C3}"/>
              </a:ext>
            </a:extLst>
          </p:cNvPr>
          <p:cNvCxnSpPr>
            <a:cxnSpLocks/>
          </p:cNvCxnSpPr>
          <p:nvPr/>
        </p:nvCxnSpPr>
        <p:spPr>
          <a:xfrm>
            <a:off x="6627693" y="5364824"/>
            <a:ext cx="0" cy="414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8" name="Textfeld 587">
            <a:extLst>
              <a:ext uri="{FF2B5EF4-FFF2-40B4-BE49-F238E27FC236}">
                <a16:creationId xmlns:a16="http://schemas.microsoft.com/office/drawing/2014/main" id="{A164C64B-6FDF-9EA9-AF9A-892ACB451545}"/>
              </a:ext>
            </a:extLst>
          </p:cNvPr>
          <p:cNvSpPr txBox="1"/>
          <p:nvPr/>
        </p:nvSpPr>
        <p:spPr>
          <a:xfrm>
            <a:off x="6373872" y="5768551"/>
            <a:ext cx="8039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/>
              <a:t>ACTION</a:t>
            </a:r>
          </a:p>
        </p:txBody>
      </p:sp>
      <p:grpSp>
        <p:nvGrpSpPr>
          <p:cNvPr id="640" name="Gruppieren 639">
            <a:extLst>
              <a:ext uri="{FF2B5EF4-FFF2-40B4-BE49-F238E27FC236}">
                <a16:creationId xmlns:a16="http://schemas.microsoft.com/office/drawing/2014/main" id="{33A3128A-5F77-AADA-1611-7A2B522A17D8}"/>
              </a:ext>
            </a:extLst>
          </p:cNvPr>
          <p:cNvGrpSpPr/>
          <p:nvPr/>
        </p:nvGrpSpPr>
        <p:grpSpPr>
          <a:xfrm>
            <a:off x="6542130" y="2291387"/>
            <a:ext cx="5533384" cy="2446542"/>
            <a:chOff x="6535599" y="2697430"/>
            <a:chExt cx="5533384" cy="2446542"/>
          </a:xfrm>
        </p:grpSpPr>
        <p:sp>
          <p:nvSpPr>
            <p:cNvPr id="595" name="Rechteck 594">
              <a:extLst>
                <a:ext uri="{FF2B5EF4-FFF2-40B4-BE49-F238E27FC236}">
                  <a16:creationId xmlns:a16="http://schemas.microsoft.com/office/drawing/2014/main" id="{9DDFA7B9-A418-FE2E-E395-D7F049ED86C0}"/>
                </a:ext>
              </a:extLst>
            </p:cNvPr>
            <p:cNvSpPr/>
            <p:nvPr/>
          </p:nvSpPr>
          <p:spPr>
            <a:xfrm>
              <a:off x="6535599" y="4232125"/>
              <a:ext cx="4634464" cy="91184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DF0169"/>
                </a:solidFill>
              </a:endParaRPr>
            </a:p>
          </p:txBody>
        </p:sp>
        <p:cxnSp>
          <p:nvCxnSpPr>
            <p:cNvPr id="596" name="Curved Connector 47">
              <a:extLst>
                <a:ext uri="{FF2B5EF4-FFF2-40B4-BE49-F238E27FC236}">
                  <a16:creationId xmlns:a16="http://schemas.microsoft.com/office/drawing/2014/main" id="{211FAB3B-F0B7-A6CF-BF53-EC54BEB041AB}"/>
                </a:ext>
              </a:extLst>
            </p:cNvPr>
            <p:cNvCxnSpPr>
              <a:cxnSpLocks/>
              <a:stCxn id="600" idx="2"/>
              <a:endCxn id="595" idx="0"/>
            </p:cNvCxnSpPr>
            <p:nvPr/>
          </p:nvCxnSpPr>
          <p:spPr>
            <a:xfrm rot="5400000">
              <a:off x="9460044" y="2367217"/>
              <a:ext cx="1257696" cy="2472121"/>
            </a:xfrm>
            <a:prstGeom prst="curvedConnector3">
              <a:avLst>
                <a:gd name="adj1" fmla="val 17283"/>
              </a:avLst>
            </a:prstGeom>
            <a:ln w="952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0" name="Textfeld 599">
              <a:extLst>
                <a:ext uri="{FF2B5EF4-FFF2-40B4-BE49-F238E27FC236}">
                  <a16:creationId xmlns:a16="http://schemas.microsoft.com/office/drawing/2014/main" id="{7D3BA8C3-809D-F36C-3235-E5E989FD6082}"/>
                </a:ext>
              </a:extLst>
            </p:cNvPr>
            <p:cNvSpPr txBox="1"/>
            <p:nvPr/>
          </p:nvSpPr>
          <p:spPr>
            <a:xfrm>
              <a:off x="10580921" y="2697430"/>
              <a:ext cx="148806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de-DE" sz="1200" b="1" i="0" u="none" strike="noStrike" kern="0" cap="none" spc="0" normalizeH="0" baseline="0" noProof="0" err="1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Today‘s</a:t>
              </a:r>
              <a:r>
                <a:rPr kumimoji="0" lang="de-DE" sz="1200" b="1" i="0" u="none" strike="noStrike" kern="0" cap="none" spc="0" normalizeH="0" baseline="0" noProof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 </a:t>
              </a:r>
              <a:r>
                <a:rPr kumimoji="0" lang="de-DE" sz="1200" b="1" i="0" u="none" strike="noStrike" kern="0" cap="none" spc="0" normalizeH="0" baseline="0" noProof="0" err="1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focus</a:t>
              </a:r>
              <a:r>
                <a:rPr kumimoji="0" lang="de-DE" sz="1200" b="1" i="0" u="none" strike="noStrike" kern="0" cap="none" spc="0" normalizeH="0" baseline="0" noProof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!</a:t>
              </a:r>
            </a:p>
          </p:txBody>
        </p:sp>
      </p:grpSp>
      <p:sp>
        <p:nvSpPr>
          <p:cNvPr id="628" name="Rechteck 627">
            <a:extLst>
              <a:ext uri="{FF2B5EF4-FFF2-40B4-BE49-F238E27FC236}">
                <a16:creationId xmlns:a16="http://schemas.microsoft.com/office/drawing/2014/main" id="{48EC0454-BDD5-61ED-04C9-F23BA09A4631}"/>
              </a:ext>
            </a:extLst>
          </p:cNvPr>
          <p:cNvSpPr/>
          <p:nvPr/>
        </p:nvSpPr>
        <p:spPr>
          <a:xfrm>
            <a:off x="9316073" y="3957661"/>
            <a:ext cx="618998" cy="282972"/>
          </a:xfrm>
          <a:prstGeom prst="rect">
            <a:avLst/>
          </a:prstGeom>
          <a:solidFill>
            <a:schemeClr val="accent1">
              <a:alpha val="1447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Analysis</a:t>
            </a:r>
          </a:p>
        </p:txBody>
      </p:sp>
      <p:cxnSp>
        <p:nvCxnSpPr>
          <p:cNvPr id="629" name="Gerade Verbindung mit Pfeil 628">
            <a:extLst>
              <a:ext uri="{FF2B5EF4-FFF2-40B4-BE49-F238E27FC236}">
                <a16:creationId xmlns:a16="http://schemas.microsoft.com/office/drawing/2014/main" id="{EF1A093B-D3D6-A70C-92EC-FDB2B20B2AD6}"/>
              </a:ext>
            </a:extLst>
          </p:cNvPr>
          <p:cNvCxnSpPr/>
          <p:nvPr/>
        </p:nvCxnSpPr>
        <p:spPr>
          <a:xfrm flipV="1">
            <a:off x="9795566" y="4232985"/>
            <a:ext cx="0" cy="495721"/>
          </a:xfrm>
          <a:prstGeom prst="straightConnector1">
            <a:avLst/>
          </a:prstGeom>
          <a:ln>
            <a:solidFill>
              <a:schemeClr val="accent1">
                <a:shade val="95000"/>
                <a:satMod val="105000"/>
                <a:alpha val="1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Gerade Verbindung mit Pfeil 629">
            <a:extLst>
              <a:ext uri="{FF2B5EF4-FFF2-40B4-BE49-F238E27FC236}">
                <a16:creationId xmlns:a16="http://schemas.microsoft.com/office/drawing/2014/main" id="{63207BBD-DEC8-3362-E847-D59129CCF437}"/>
              </a:ext>
            </a:extLst>
          </p:cNvPr>
          <p:cNvCxnSpPr>
            <a:cxnSpLocks/>
          </p:cNvCxnSpPr>
          <p:nvPr/>
        </p:nvCxnSpPr>
        <p:spPr>
          <a:xfrm>
            <a:off x="9454905" y="4252804"/>
            <a:ext cx="0" cy="432238"/>
          </a:xfrm>
          <a:prstGeom prst="straightConnector1">
            <a:avLst/>
          </a:prstGeom>
          <a:ln>
            <a:solidFill>
              <a:schemeClr val="accent1">
                <a:shade val="95000"/>
                <a:satMod val="105000"/>
                <a:alpha val="1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1" name="Rechteck 630">
            <a:extLst>
              <a:ext uri="{FF2B5EF4-FFF2-40B4-BE49-F238E27FC236}">
                <a16:creationId xmlns:a16="http://schemas.microsoft.com/office/drawing/2014/main" id="{0715CD30-1CF2-9544-5902-0A5A37EA1500}"/>
              </a:ext>
            </a:extLst>
          </p:cNvPr>
          <p:cNvSpPr/>
          <p:nvPr/>
        </p:nvSpPr>
        <p:spPr>
          <a:xfrm>
            <a:off x="5527009" y="3954524"/>
            <a:ext cx="3210996" cy="242579"/>
          </a:xfrm>
          <a:prstGeom prst="rect">
            <a:avLst/>
          </a:prstGeom>
          <a:solidFill>
            <a:schemeClr val="accent1">
              <a:alpha val="1447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Analysis</a:t>
            </a:r>
          </a:p>
        </p:txBody>
      </p:sp>
      <p:cxnSp>
        <p:nvCxnSpPr>
          <p:cNvPr id="632" name="Gerade Verbindung mit Pfeil 631">
            <a:extLst>
              <a:ext uri="{FF2B5EF4-FFF2-40B4-BE49-F238E27FC236}">
                <a16:creationId xmlns:a16="http://schemas.microsoft.com/office/drawing/2014/main" id="{0D2AB2F8-C75A-F32F-E991-0D55612DE0CC}"/>
              </a:ext>
            </a:extLst>
          </p:cNvPr>
          <p:cNvCxnSpPr/>
          <p:nvPr/>
        </p:nvCxnSpPr>
        <p:spPr>
          <a:xfrm flipV="1">
            <a:off x="8598500" y="4229848"/>
            <a:ext cx="0" cy="495721"/>
          </a:xfrm>
          <a:prstGeom prst="straightConnector1">
            <a:avLst/>
          </a:prstGeom>
          <a:ln>
            <a:solidFill>
              <a:schemeClr val="accent1">
                <a:shade val="95000"/>
                <a:satMod val="105000"/>
                <a:alpha val="1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3" name="Gerade Verbindung mit Pfeil 632">
            <a:extLst>
              <a:ext uri="{FF2B5EF4-FFF2-40B4-BE49-F238E27FC236}">
                <a16:creationId xmlns:a16="http://schemas.microsoft.com/office/drawing/2014/main" id="{5BAECD2A-446A-9900-CF82-AE22BC4FCA67}"/>
              </a:ext>
            </a:extLst>
          </p:cNvPr>
          <p:cNvCxnSpPr>
            <a:cxnSpLocks/>
          </p:cNvCxnSpPr>
          <p:nvPr/>
        </p:nvCxnSpPr>
        <p:spPr>
          <a:xfrm>
            <a:off x="8257839" y="4249667"/>
            <a:ext cx="0" cy="432238"/>
          </a:xfrm>
          <a:prstGeom prst="straightConnector1">
            <a:avLst/>
          </a:prstGeom>
          <a:ln>
            <a:solidFill>
              <a:schemeClr val="accent1">
                <a:shade val="95000"/>
                <a:satMod val="105000"/>
                <a:alpha val="1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4" name="Rechteck 633">
            <a:extLst>
              <a:ext uri="{FF2B5EF4-FFF2-40B4-BE49-F238E27FC236}">
                <a16:creationId xmlns:a16="http://schemas.microsoft.com/office/drawing/2014/main" id="{3B10C40F-8DF6-FD83-7AF6-E97E0CE6238F}"/>
              </a:ext>
            </a:extLst>
          </p:cNvPr>
          <p:cNvSpPr/>
          <p:nvPr/>
        </p:nvSpPr>
        <p:spPr>
          <a:xfrm>
            <a:off x="6801167" y="3919329"/>
            <a:ext cx="618998" cy="282972"/>
          </a:xfrm>
          <a:prstGeom prst="rect">
            <a:avLst/>
          </a:prstGeom>
          <a:solidFill>
            <a:schemeClr val="accent1">
              <a:alpha val="1447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Analysis</a:t>
            </a:r>
          </a:p>
        </p:txBody>
      </p:sp>
      <p:cxnSp>
        <p:nvCxnSpPr>
          <p:cNvPr id="635" name="Gerade Verbindung mit Pfeil 634">
            <a:extLst>
              <a:ext uri="{FF2B5EF4-FFF2-40B4-BE49-F238E27FC236}">
                <a16:creationId xmlns:a16="http://schemas.microsoft.com/office/drawing/2014/main" id="{E551B174-B247-36E5-F364-56ADFCB86820}"/>
              </a:ext>
            </a:extLst>
          </p:cNvPr>
          <p:cNvCxnSpPr/>
          <p:nvPr/>
        </p:nvCxnSpPr>
        <p:spPr>
          <a:xfrm flipV="1">
            <a:off x="7280660" y="4194653"/>
            <a:ext cx="0" cy="495721"/>
          </a:xfrm>
          <a:prstGeom prst="straightConnector1">
            <a:avLst/>
          </a:prstGeom>
          <a:ln>
            <a:solidFill>
              <a:schemeClr val="accent1">
                <a:shade val="95000"/>
                <a:satMod val="105000"/>
                <a:alpha val="1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6" name="Gerade Verbindung mit Pfeil 635">
            <a:extLst>
              <a:ext uri="{FF2B5EF4-FFF2-40B4-BE49-F238E27FC236}">
                <a16:creationId xmlns:a16="http://schemas.microsoft.com/office/drawing/2014/main" id="{868DD6F6-9CAC-9B9D-8102-503E9D67ED3D}"/>
              </a:ext>
            </a:extLst>
          </p:cNvPr>
          <p:cNvCxnSpPr>
            <a:cxnSpLocks/>
          </p:cNvCxnSpPr>
          <p:nvPr/>
        </p:nvCxnSpPr>
        <p:spPr>
          <a:xfrm>
            <a:off x="6939999" y="4214472"/>
            <a:ext cx="0" cy="432238"/>
          </a:xfrm>
          <a:prstGeom prst="straightConnector1">
            <a:avLst/>
          </a:prstGeom>
          <a:ln>
            <a:solidFill>
              <a:schemeClr val="accent1">
                <a:shade val="95000"/>
                <a:satMod val="105000"/>
                <a:alpha val="14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0" name="Gekrümmte Verbindung 659">
            <a:extLst>
              <a:ext uri="{FF2B5EF4-FFF2-40B4-BE49-F238E27FC236}">
                <a16:creationId xmlns:a16="http://schemas.microsoft.com/office/drawing/2014/main" id="{4A7F8DE4-E464-8D03-0FD5-F53066CEB82B}"/>
              </a:ext>
            </a:extLst>
          </p:cNvPr>
          <p:cNvCxnSpPr>
            <a:cxnSpLocks/>
            <a:stCxn id="31" idx="1"/>
            <a:endCxn id="663" idx="0"/>
          </p:cNvCxnSpPr>
          <p:nvPr/>
        </p:nvCxnSpPr>
        <p:spPr>
          <a:xfrm rot="10800000" flipH="1" flipV="1">
            <a:off x="762783" y="3839427"/>
            <a:ext cx="52960" cy="1952401"/>
          </a:xfrm>
          <a:prstGeom prst="curvedConnector4">
            <a:avLst>
              <a:gd name="adj1" fmla="val -295988"/>
              <a:gd name="adj2" fmla="val 5362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3" name="Textfeld 662">
            <a:extLst>
              <a:ext uri="{FF2B5EF4-FFF2-40B4-BE49-F238E27FC236}">
                <a16:creationId xmlns:a16="http://schemas.microsoft.com/office/drawing/2014/main" id="{14D6658E-4C66-6A25-EB37-9DED86AF409A}"/>
              </a:ext>
            </a:extLst>
          </p:cNvPr>
          <p:cNvSpPr txBox="1"/>
          <p:nvPr/>
        </p:nvSpPr>
        <p:spPr>
          <a:xfrm>
            <a:off x="529663" y="5791829"/>
            <a:ext cx="5721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/>
              <a:t>ACTION</a:t>
            </a:r>
          </a:p>
        </p:txBody>
      </p:sp>
      <p:sp>
        <p:nvSpPr>
          <p:cNvPr id="2" name="Google Shape;84;p1">
            <a:extLst>
              <a:ext uri="{FF2B5EF4-FFF2-40B4-BE49-F238E27FC236}">
                <a16:creationId xmlns:a16="http://schemas.microsoft.com/office/drawing/2014/main" id="{7F3E48A9-DB57-56FF-A60A-A264081641DF}"/>
              </a:ext>
            </a:extLst>
          </p:cNvPr>
          <p:cNvSpPr txBox="1">
            <a:spLocks/>
          </p:cNvSpPr>
          <p:nvPr/>
        </p:nvSpPr>
        <p:spPr>
          <a:xfrm>
            <a:off x="1869281" y="6488755"/>
            <a:ext cx="246810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May 2025  | Berlin COVESA AMM</a:t>
            </a:r>
          </a:p>
        </p:txBody>
      </p:sp>
      <p:sp>
        <p:nvSpPr>
          <p:cNvPr id="3" name="Google Shape;83;p1">
            <a:extLst>
              <a:ext uri="{FF2B5EF4-FFF2-40B4-BE49-F238E27FC236}">
                <a16:creationId xmlns:a16="http://schemas.microsoft.com/office/drawing/2014/main" id="{C87730BB-CBB2-296B-614D-212F0E9AC036}"/>
              </a:ext>
            </a:extLst>
          </p:cNvPr>
          <p:cNvSpPr txBox="1">
            <a:spLocks/>
          </p:cNvSpPr>
          <p:nvPr/>
        </p:nvSpPr>
        <p:spPr>
          <a:xfrm>
            <a:off x="0" y="648875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Copyright ©2025 COVESA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93DB005-ADB3-16EA-BF46-A4B444EBF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050" y="3244850"/>
            <a:ext cx="2755900" cy="368300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115F60DD-2DD7-66AC-F1CD-294BD3E38024}"/>
              </a:ext>
            </a:extLst>
          </p:cNvPr>
          <p:cNvSpPr txBox="1">
            <a:spLocks/>
          </p:cNvSpPr>
          <p:nvPr/>
        </p:nvSpPr>
        <p:spPr>
          <a:xfrm>
            <a:off x="8012875" y="6524625"/>
            <a:ext cx="27432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/>
              <a:t>| </a:t>
            </a:r>
            <a:fld id="{00000000-1234-1234-1234-123412341234}" type="slidenum">
              <a:rPr lang="en-US" smtClean="0">
                <a:solidFill>
                  <a:srgbClr val="888888"/>
                </a:solidFill>
              </a:rPr>
              <a:pPr algn="r"/>
              <a:t>9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7B30CF-DB96-DE32-0D46-74FBEF6CC0BC}"/>
              </a:ext>
            </a:extLst>
          </p:cNvPr>
          <p:cNvGrpSpPr/>
          <p:nvPr/>
        </p:nvGrpSpPr>
        <p:grpSpPr>
          <a:xfrm>
            <a:off x="334963" y="149447"/>
            <a:ext cx="11237607" cy="192838"/>
            <a:chOff x="334963" y="149447"/>
            <a:chExt cx="11237607" cy="19283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EE4C80-E808-6720-544D-E9FDC153EFA6}"/>
                </a:ext>
              </a:extLst>
            </p:cNvPr>
            <p:cNvSpPr/>
            <p:nvPr/>
          </p:nvSpPr>
          <p:spPr>
            <a:xfrm>
              <a:off x="334963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Motivation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3415CE1-6D31-E6B4-63CE-A1732D09E142}"/>
                </a:ext>
              </a:extLst>
            </p:cNvPr>
            <p:cNvSpPr/>
            <p:nvPr/>
          </p:nvSpPr>
          <p:spPr>
            <a:xfrm>
              <a:off x="2601299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Realization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12D77F8-D341-2D4B-03F4-220D93F79FEC}"/>
                </a:ext>
              </a:extLst>
            </p:cNvPr>
            <p:cNvSpPr/>
            <p:nvPr/>
          </p:nvSpPr>
          <p:spPr>
            <a:xfrm>
              <a:off x="4867635" y="14944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Deep Dive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53B92E-D911-6E22-4527-78AAC7A652BE}"/>
                </a:ext>
              </a:extLst>
            </p:cNvPr>
            <p:cNvSpPr/>
            <p:nvPr/>
          </p:nvSpPr>
          <p:spPr>
            <a:xfrm>
              <a:off x="7133971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Customization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6CB2BFE-E0F3-AD6B-2740-AE88FADACBCF}"/>
                </a:ext>
              </a:extLst>
            </p:cNvPr>
            <p:cNvSpPr/>
            <p:nvPr/>
          </p:nvSpPr>
          <p:spPr>
            <a:xfrm>
              <a:off x="9400307" y="158357"/>
              <a:ext cx="2172263" cy="183928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Outlook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248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5060</Words>
  <Application>Microsoft Macintosh PowerPoint</Application>
  <PresentationFormat>Breitbild</PresentationFormat>
  <Paragraphs>1269</Paragraphs>
  <Slides>42</Slides>
  <Notes>35</Notes>
  <HiddenSlides>8</HiddenSlides>
  <MMClips>0</MMClips>
  <ScaleCrop>false</ScaleCrop>
  <HeadingPairs>
    <vt:vector size="8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42</vt:i4>
      </vt:variant>
    </vt:vector>
  </HeadingPairs>
  <TitlesOfParts>
    <vt:vector size="55" baseType="lpstr">
      <vt:lpstr>-apple-system</vt:lpstr>
      <vt:lpstr>Arial</vt:lpstr>
      <vt:lpstr>BMWGroupTN Condensed</vt:lpstr>
      <vt:lpstr>Calibri</vt:lpstr>
      <vt:lpstr>Helvetica</vt:lpstr>
      <vt:lpstr>Menlo</vt:lpstr>
      <vt:lpstr>Noto Sans Symbols</vt:lpstr>
      <vt:lpstr>NTR</vt:lpstr>
      <vt:lpstr>Public Sans</vt:lpstr>
      <vt:lpstr>Roboto</vt:lpstr>
      <vt:lpstr>Wingdings</vt:lpstr>
      <vt:lpstr>Office Theme</vt:lpstr>
      <vt:lpstr>think-cell Folie</vt:lpstr>
      <vt:lpstr>Moving Beyond IF-ELSE: Integrating Rule-Based Semantic AI in CDSP</vt:lpstr>
      <vt:lpstr>PowerPoint-Präsentation</vt:lpstr>
      <vt:lpstr>PowerPoint-Präsentation</vt:lpstr>
      <vt:lpstr>Starting Point: Common Data Challenges in Zonal Architectures</vt:lpstr>
      <vt:lpstr>Distribution of Common Data Challenges to different Levels of the DIKW Pyramid</vt:lpstr>
      <vt:lpstr>„Information Layer“ Challenges with Common Data Middleware addressed </vt:lpstr>
      <vt:lpstr>Typical architecture without Information Layer </vt:lpstr>
      <vt:lpstr>Desired architecture with Information Layer </vt:lpstr>
      <vt:lpstr>Solving „Knowledge Layer“ Challenges</vt:lpstr>
      <vt:lpstr>Solving „Knowledge Layer“ Challenges: Let‘s start with an concrete example</vt:lpstr>
      <vt:lpstr>PowerPoint-Präsentation</vt:lpstr>
      <vt:lpstr>Integration of Hello World Use Case into COVESA CDSP: Repo &amp; Architecture</vt:lpstr>
      <vt:lpstr>Integration of Hello World Use Case into COVESA CDSP: Tech Stack</vt:lpstr>
      <vt:lpstr>PowerPoint-Präsentation</vt:lpstr>
      <vt:lpstr>Quiz</vt:lpstr>
      <vt:lpstr>AI Mimics Human Intelligence </vt:lpstr>
      <vt:lpstr>Problem (1/4) – ML Cannot answer new questions!</vt:lpstr>
      <vt:lpstr>Problem (2/4) – ML Cannot explain why</vt:lpstr>
      <vt:lpstr>Problem (3/4) – ML is not deterministic</vt:lpstr>
      <vt:lpstr>Problem (4/4) – LLM Mimics reasoning</vt:lpstr>
      <vt:lpstr>The bottom line: AI can benefit from reasoning!</vt:lpstr>
      <vt:lpstr>What is rule based reasoning?</vt:lpstr>
      <vt:lpstr>Real world example: Samsung galaxy s25</vt:lpstr>
      <vt:lpstr>PowerPoint-Präsentation</vt:lpstr>
      <vt:lpstr>Reasoning in automotive C.A.S.E.</vt:lpstr>
      <vt:lpstr>Realized PoCs</vt:lpstr>
      <vt:lpstr>CDSP Use Case: Aggressive Driving </vt:lpstr>
      <vt:lpstr>Ontology and RDF Data</vt:lpstr>
      <vt:lpstr>The detected aggressive driving events </vt:lpstr>
      <vt:lpstr>UPDATE RULES DURING RUNTIME</vt:lpstr>
      <vt:lpstr>UPDATE RULES DURING RUNTIME(Showcase)</vt:lpstr>
      <vt:lpstr>Statistics </vt:lpstr>
      <vt:lpstr>PowerPoint-Präsentation</vt:lpstr>
      <vt:lpstr>Adapting the code to your own use case </vt:lpstr>
      <vt:lpstr>PowerPoint-Präsentation</vt:lpstr>
      <vt:lpstr>Most important open points / next steps</vt:lpstr>
      <vt:lpstr>PowerPoint-Präsentation</vt:lpstr>
      <vt:lpstr>Proposal for the elaboration of a Data Architecture framework / guidelines including a Knowledge Layer </vt:lpstr>
      <vt:lpstr>The setup</vt:lpstr>
      <vt:lpstr>Event 1</vt:lpstr>
      <vt:lpstr>Event 2</vt:lpstr>
      <vt:lpstr>Change the Angle Threshold from 210 to 100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 Bowers</dc:creator>
  <cp:lastModifiedBy>Muehlbauer Christian, ZI-20</cp:lastModifiedBy>
  <cp:revision>2</cp:revision>
  <dcterms:created xsi:type="dcterms:W3CDTF">2021-09-21T14:14:34Z</dcterms:created>
  <dcterms:modified xsi:type="dcterms:W3CDTF">2025-05-19T09:05:56Z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2601314-b878-4900-a263-6d04f23371fa_Enabled">
    <vt:lpwstr>true</vt:lpwstr>
  </property>
  <property fmtid="{D5CDD505-2E9C-101B-9397-08002B2CF9AE}" pid="3" name="MSIP_Label_c2601314-b878-4900-a263-6d04f23371fa_SetDate">
    <vt:lpwstr>2025-04-28T07:02:38Z</vt:lpwstr>
  </property>
  <property fmtid="{D5CDD505-2E9C-101B-9397-08002B2CF9AE}" pid="4" name="MSIP_Label_c2601314-b878-4900-a263-6d04f23371fa_Method">
    <vt:lpwstr>Privileged</vt:lpwstr>
  </property>
  <property fmtid="{D5CDD505-2E9C-101B-9397-08002B2CF9AE}" pid="5" name="MSIP_Label_c2601314-b878-4900-a263-6d04f23371fa_Name">
    <vt:lpwstr>c2601314-b878-4900-a263-6d04f23371fa</vt:lpwstr>
  </property>
  <property fmtid="{D5CDD505-2E9C-101B-9397-08002B2CF9AE}" pid="6" name="MSIP_Label_c2601314-b878-4900-a263-6d04f23371fa_SiteId">
    <vt:lpwstr>ce849bab-cc1c-465b-b62e-18f07c9ac198</vt:lpwstr>
  </property>
  <property fmtid="{D5CDD505-2E9C-101B-9397-08002B2CF9AE}" pid="7" name="MSIP_Label_c2601314-b878-4900-a263-6d04f23371fa_ActionId">
    <vt:lpwstr>b4633945-2ea1-45bb-84fe-6665845df598</vt:lpwstr>
  </property>
  <property fmtid="{D5CDD505-2E9C-101B-9397-08002B2CF9AE}" pid="8" name="MSIP_Label_c2601314-b878-4900-a263-6d04f23371fa_ContentBits">
    <vt:lpwstr>0</vt:lpwstr>
  </property>
  <property fmtid="{D5CDD505-2E9C-101B-9397-08002B2CF9AE}" pid="9" name="MSIP_Label_c2601314-b878-4900-a263-6d04f23371fa_Tag">
    <vt:lpwstr>50, 0, 1, 1</vt:lpwstr>
  </property>
</Properties>
</file>