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1245026975" r:id="rId3"/>
    <p:sldId id="1245026968" r:id="rId4"/>
    <p:sldId id="1245026973" r:id="rId5"/>
    <p:sldId id="1245026982" r:id="rId6"/>
    <p:sldId id="1245026988" r:id="rId7"/>
    <p:sldId id="1245026986" r:id="rId8"/>
    <p:sldId id="1245026987" r:id="rId9"/>
    <p:sldId id="1245026983" r:id="rId10"/>
    <p:sldId id="1245026981" r:id="rId11"/>
    <p:sldId id="1245026979" r:id="rId12"/>
    <p:sldId id="1245026980" r:id="rId13"/>
    <p:sldId id="1245026984" r:id="rId14"/>
    <p:sldId id="124502698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4489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298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597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5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08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078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01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20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00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451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5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14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roger@strategianow.co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7C5F3B-2E8D-39B2-800E-7C134CEAD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" y="6660"/>
            <a:ext cx="12192002" cy="6783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81D01F-E007-44C0-974B-A367120896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r>
              <a:rPr lang="en-US" sz="6600" dirty="0">
                <a:solidFill>
                  <a:schemeClr val="bg1"/>
                </a:solidFill>
              </a:rPr>
              <a:t>Satellite Connectivity</a:t>
            </a:r>
            <a:br>
              <a:rPr lang="en-US" sz="6600" dirty="0">
                <a:solidFill>
                  <a:schemeClr val="bg1"/>
                </a:solidFill>
              </a:rPr>
            </a:br>
            <a:r>
              <a:rPr lang="en-US" sz="6600" dirty="0">
                <a:solidFill>
                  <a:schemeClr val="bg1"/>
                </a:solidFill>
              </a:rPr>
              <a:t>Changes Everything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319E3F-089F-FBF4-8829-E639744F12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53" y="5624945"/>
            <a:ext cx="9078562" cy="592975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COVESA All Members Meeting – September 2024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0DA3656F-C3F0-339E-87F7-CC23A4914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7177" y="5624945"/>
            <a:ext cx="1064699" cy="96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1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D47B44-4654-D1FF-F351-FF83E3F09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532" b="95166" l="7186" r="96707">
                        <a14:foregroundMark x1="15569" y1="23867" x2="15569" y2="23867"/>
                        <a14:foregroundMark x1="8982" y1="60272" x2="9581" y2="60272"/>
                        <a14:foregroundMark x1="26048" y1="61782" x2="28743" y2="62387"/>
                        <a14:foregroundMark x1="59431" y1="70091" x2="62126" y2="70091"/>
                        <a14:foregroundMark x1="76048" y1="62236" x2="77246" y2="60272"/>
                        <a14:foregroundMark x1="77096" y1="40785" x2="77844" y2="40030"/>
                        <a14:foregroundMark x1="86826" y1="26586" x2="86826" y2="26586"/>
                        <a14:foregroundMark x1="53293" y1="8459" x2="53293" y2="8459"/>
                        <a14:foregroundMark x1="92814" y1="43656" x2="93413" y2="45015"/>
                        <a14:foregroundMark x1="93114" y1="61027" x2="93114" y2="61027"/>
                        <a14:foregroundMark x1="65868" y1="93656" x2="65868" y2="93656"/>
                        <a14:foregroundMark x1="47754" y1="95619" x2="47006" y2="95619"/>
                        <a14:foregroundMark x1="7335" y1="45921" x2="7335" y2="45166"/>
                        <a14:foregroundMark x1="12725" y1="30816" x2="12725" y2="30816"/>
                        <a14:foregroundMark x1="50599" y1="4532" x2="50599" y2="4532"/>
                        <a14:foregroundMark x1="80389" y1="17372" x2="80389" y2="17372"/>
                        <a14:foregroundMark x1="90719" y1="30816" x2="90719" y2="30816"/>
                        <a14:foregroundMark x1="96707" y1="46375" x2="96707" y2="46375"/>
                        <a14:foregroundMark x1="22156" y1="21148" x2="22156" y2="21148"/>
                        <a14:foregroundMark x1="9581" y1="37613" x2="9581" y2="37613"/>
                        <a14:foregroundMark x1="18263" y1="22054" x2="18263" y2="22054"/>
                        <a14:foregroundMark x1="23952" y1="16012" x2="23952" y2="16012"/>
                        <a14:foregroundMark x1="12725" y1="26133" x2="12725" y2="26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42354" y="776437"/>
            <a:ext cx="4330050" cy="429115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A1F9B0C-90D7-06CB-772E-557F02424CB7}"/>
              </a:ext>
            </a:extLst>
          </p:cNvPr>
          <p:cNvSpPr txBox="1">
            <a:spLocks/>
          </p:cNvSpPr>
          <p:nvPr/>
        </p:nvSpPr>
        <p:spPr>
          <a:xfrm>
            <a:off x="293206" y="96043"/>
            <a:ext cx="10167937" cy="1179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Evolving eco-system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2C7F4B-95A5-5608-EBCD-26EE9301379E}"/>
              </a:ext>
            </a:extLst>
          </p:cNvPr>
          <p:cNvSpPr txBox="1"/>
          <p:nvPr/>
        </p:nvSpPr>
        <p:spPr>
          <a:xfrm>
            <a:off x="8950036" y="5164143"/>
            <a:ext cx="1321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</a:t>
            </a:r>
            <a:r>
              <a:rPr lang="en-US" sz="1200" dirty="0" err="1"/>
              <a:t>Skylo</a:t>
            </a:r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20790B-997C-E5FD-2353-1D4AA8F60B18}"/>
              </a:ext>
            </a:extLst>
          </p:cNvPr>
          <p:cNvSpPr txBox="1"/>
          <p:nvPr/>
        </p:nvSpPr>
        <p:spPr>
          <a:xfrm>
            <a:off x="709273" y="1767853"/>
            <a:ext cx="59041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Increasing importance of module makers</a:t>
            </a:r>
          </a:p>
          <a:p>
            <a:r>
              <a:rPr lang="en-US" dirty="0"/>
              <a:t>- </a:t>
            </a:r>
            <a:r>
              <a:rPr lang="en-US" dirty="0" err="1"/>
              <a:t>Fibocom</a:t>
            </a:r>
            <a:r>
              <a:rPr lang="en-US" dirty="0"/>
              <a:t> sells Rolling Wireless stake</a:t>
            </a:r>
          </a:p>
          <a:p>
            <a:r>
              <a:rPr lang="en-US" dirty="0"/>
              <a:t>- Kontron acquires </a:t>
            </a:r>
            <a:r>
              <a:rPr lang="en-US" dirty="0" err="1"/>
              <a:t>Telit</a:t>
            </a:r>
            <a:r>
              <a:rPr lang="en-US" dirty="0"/>
              <a:t> </a:t>
            </a:r>
            <a:r>
              <a:rPr lang="en-US" dirty="0" err="1"/>
              <a:t>Cinterion</a:t>
            </a:r>
            <a:r>
              <a:rPr lang="en-US" dirty="0"/>
              <a:t> auto unit</a:t>
            </a:r>
          </a:p>
          <a:p>
            <a:r>
              <a:rPr lang="en-US" dirty="0"/>
              <a:t>- </a:t>
            </a:r>
            <a:r>
              <a:rPr lang="en-US" dirty="0" err="1"/>
              <a:t>Teltonika</a:t>
            </a:r>
            <a:r>
              <a:rPr lang="en-US" dirty="0"/>
              <a:t> gets new CEO</a:t>
            </a:r>
          </a:p>
          <a:p>
            <a:r>
              <a:rPr lang="en-US" dirty="0"/>
              <a:t>- VVDN emerges as important player</a:t>
            </a:r>
          </a:p>
          <a:p>
            <a:r>
              <a:rPr lang="en-US" dirty="0"/>
              <a:t>- </a:t>
            </a:r>
            <a:r>
              <a:rPr lang="en-US" dirty="0" err="1"/>
              <a:t>Quectel</a:t>
            </a:r>
            <a:r>
              <a:rPr lang="en-US" dirty="0"/>
              <a:t> is the big loser from Commerce Dept. ruling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E61F76-7D11-EA33-54B1-78C708DA4C15}"/>
              </a:ext>
            </a:extLst>
          </p:cNvPr>
          <p:cNvSpPr txBox="1"/>
          <p:nvPr/>
        </p:nvSpPr>
        <p:spPr>
          <a:xfrm>
            <a:off x="709273" y="3522179"/>
            <a:ext cx="36888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SIM/MVNO eco-system</a:t>
            </a:r>
          </a:p>
          <a:p>
            <a:r>
              <a:rPr lang="en-US" dirty="0"/>
              <a:t>- Thales, G+D, Valid, </a:t>
            </a:r>
            <a:r>
              <a:rPr lang="en-US" dirty="0" err="1"/>
              <a:t>Idemia</a:t>
            </a:r>
            <a:r>
              <a:rPr lang="en-US" dirty="0"/>
              <a:t>, NXP</a:t>
            </a:r>
          </a:p>
          <a:p>
            <a:r>
              <a:rPr lang="en-US" dirty="0"/>
              <a:t>- NTT/</a:t>
            </a:r>
            <a:r>
              <a:rPr lang="en-US" dirty="0" err="1"/>
              <a:t>Transatel</a:t>
            </a:r>
            <a:r>
              <a:rPr lang="en-US" dirty="0"/>
              <a:t>, 1nce</a:t>
            </a:r>
          </a:p>
          <a:p>
            <a:r>
              <a:rPr lang="en-US" dirty="0"/>
              <a:t>- KDDI, </a:t>
            </a:r>
            <a:r>
              <a:rPr lang="en-US" dirty="0" err="1"/>
              <a:t>Flowlive</a:t>
            </a:r>
            <a:endParaRPr lang="en-US" dirty="0"/>
          </a:p>
          <a:p>
            <a:r>
              <a:rPr lang="en-US" dirty="0"/>
              <a:t>- Cubic, Teal</a:t>
            </a:r>
          </a:p>
          <a:p>
            <a:r>
              <a:rPr lang="en-US" dirty="0"/>
              <a:t>- </a:t>
            </a:r>
            <a:r>
              <a:rPr lang="en-US" dirty="0" err="1"/>
              <a:t>Truphone</a:t>
            </a:r>
            <a:r>
              <a:rPr lang="en-US" dirty="0"/>
              <a:t>, Kore</a:t>
            </a:r>
          </a:p>
          <a:p>
            <a:r>
              <a:rPr lang="en-US" dirty="0"/>
              <a:t>- </a:t>
            </a:r>
            <a:r>
              <a:rPr lang="en-US" dirty="0" err="1"/>
              <a:t>Aeris</a:t>
            </a:r>
            <a:r>
              <a:rPr lang="en-US" dirty="0"/>
              <a:t>, </a:t>
            </a:r>
            <a:r>
              <a:rPr lang="en-US" dirty="0" err="1"/>
              <a:t>Monogoto</a:t>
            </a:r>
            <a:endParaRPr lang="en-US" dirty="0"/>
          </a:p>
          <a:p>
            <a:r>
              <a:rPr lang="en-US" dirty="0"/>
              <a:t>- </a:t>
            </a:r>
            <a:r>
              <a:rPr lang="en-US" dirty="0" err="1"/>
              <a:t>Eseye</a:t>
            </a:r>
            <a:r>
              <a:rPr lang="en-US" dirty="0"/>
              <a:t>, Conekt.ai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56C514-C944-5679-A0C9-92743D10E440}"/>
              </a:ext>
            </a:extLst>
          </p:cNvPr>
          <p:cNvSpPr txBox="1"/>
          <p:nvPr/>
        </p:nvSpPr>
        <p:spPr>
          <a:xfrm>
            <a:off x="4687322" y="4744428"/>
            <a:ext cx="29658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OEM Objective:</a:t>
            </a:r>
          </a:p>
          <a:p>
            <a:r>
              <a:rPr lang="en-US" sz="2400" b="1" dirty="0"/>
              <a:t>Own your own SIM</a:t>
            </a:r>
          </a:p>
        </p:txBody>
      </p:sp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1977BCE8-7986-0C43-F798-094DBAEA5C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047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D5332D-008D-EBBB-92B0-516750CDD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5BED-A2B6-408B-A9A1-5DEE7148FCA8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A27110-2F4F-5806-5986-DFBB12DD8A5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4800" y="-75414"/>
            <a:ext cx="10167937" cy="1179513"/>
          </a:xfrm>
        </p:spPr>
        <p:txBody>
          <a:bodyPr/>
          <a:lstStyle/>
          <a:p>
            <a:r>
              <a:rPr lang="en-US" b="1" dirty="0"/>
              <a:t>Software as key differentiator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C5D2C66-CE48-5810-8879-AF5710C91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174" y="1466049"/>
            <a:ext cx="4566253" cy="24998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ED955F-977D-4848-848F-777E9C7A1750}"/>
              </a:ext>
            </a:extLst>
          </p:cNvPr>
          <p:cNvSpPr txBox="1"/>
          <p:nvPr/>
        </p:nvSpPr>
        <p:spPr>
          <a:xfrm>
            <a:off x="7455802" y="4143212"/>
            <a:ext cx="377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Game changing on-device agents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657C0F-396D-5CD3-5369-8476E1797D5D}"/>
              </a:ext>
            </a:extLst>
          </p:cNvPr>
          <p:cNvSpPr txBox="1"/>
          <p:nvPr/>
        </p:nvSpPr>
        <p:spPr>
          <a:xfrm>
            <a:off x="866291" y="2255408"/>
            <a:ext cx="780854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Connectivity is critical for crash detection/avoidance</a:t>
            </a:r>
          </a:p>
          <a:p>
            <a:r>
              <a:rPr lang="en-US" dirty="0"/>
              <a:t>Car makers will solve coverage challenges with NTN</a:t>
            </a:r>
          </a:p>
          <a:p>
            <a:r>
              <a:rPr lang="en-US" dirty="0"/>
              <a:t>Car makers will solve inter-vehicle coms with C-V2X</a:t>
            </a:r>
          </a:p>
          <a:p>
            <a:r>
              <a:rPr lang="en-US" dirty="0"/>
              <a:t>All of this will require software to optimize data mgmt.</a:t>
            </a:r>
          </a:p>
          <a:p>
            <a:r>
              <a:rPr lang="en-US" dirty="0"/>
              <a:t> and connectivity – safety, infotainment, content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400" b="1" dirty="0"/>
              <a:t>Diagnostic agents will be necessary to discriminate</a:t>
            </a:r>
          </a:p>
          <a:p>
            <a:r>
              <a:rPr lang="en-US" sz="2400" b="1" dirty="0"/>
              <a:t> between hardware, software, and network failures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61BC71-C4D0-455E-CC84-C97585C3EBC0}"/>
              </a:ext>
            </a:extLst>
          </p:cNvPr>
          <p:cNvSpPr txBox="1"/>
          <p:nvPr/>
        </p:nvSpPr>
        <p:spPr>
          <a:xfrm>
            <a:off x="866291" y="1466049"/>
            <a:ext cx="4491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Connectivity is essential yet unreliable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E003E1-4179-6F20-F623-89B11C4D2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2885" y="4713288"/>
            <a:ext cx="1466850" cy="733425"/>
          </a:xfrm>
          <a:prstGeom prst="rect">
            <a:avLst/>
          </a:prstGeom>
        </p:spPr>
      </p:pic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06CEA108-4A28-23A9-D872-FA6C547531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959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347EF4-AC86-1E63-1B6A-9D03BA17F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5BED-A2B6-408B-A9A1-5DEE7148FCA8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770073-8541-FD79-C71B-4ABCA50A50C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2546" y="0"/>
            <a:ext cx="10167937" cy="1179513"/>
          </a:xfrm>
        </p:spPr>
        <p:txBody>
          <a:bodyPr/>
          <a:lstStyle/>
          <a:p>
            <a:r>
              <a:rPr lang="en-US" b="1" dirty="0"/>
              <a:t>OTA </a:t>
            </a:r>
            <a:r>
              <a:rPr lang="en-US" dirty="0"/>
              <a:t>as table stakes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3646C0-BB3F-A96C-30E1-9499FC2B9503}"/>
              </a:ext>
            </a:extLst>
          </p:cNvPr>
          <p:cNvSpPr txBox="1"/>
          <p:nvPr/>
        </p:nvSpPr>
        <p:spPr>
          <a:xfrm>
            <a:off x="804418" y="1179513"/>
            <a:ext cx="6872590" cy="1733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Tesla is still the “gold standard” other auto makers seek to emulate</a:t>
            </a:r>
          </a:p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Weekly?  Monthly updates?</a:t>
            </a:r>
          </a:p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Critical for the functioning of safety systems – i.e. General Motors Super Cruise</a:t>
            </a:r>
          </a:p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Essential for future subscription-centric business models</a:t>
            </a:r>
          </a:p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Some updating via “thumb” drives, smartphone apps, and dealers still in the market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74796B-EA0A-7283-6122-B1FB4F4B9D11}"/>
              </a:ext>
            </a:extLst>
          </p:cNvPr>
          <p:cNvSpPr txBox="1"/>
          <p:nvPr/>
        </p:nvSpPr>
        <p:spPr>
          <a:xfrm>
            <a:off x="412546" y="3125291"/>
            <a:ext cx="3567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 bigger issue at stake</a:t>
            </a: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5D325B-AF37-B52C-23E8-CD056EAE3E16}"/>
              </a:ext>
            </a:extLst>
          </p:cNvPr>
          <p:cNvSpPr txBox="1"/>
          <p:nvPr/>
        </p:nvSpPr>
        <p:spPr>
          <a:xfrm>
            <a:off x="804418" y="3532187"/>
            <a:ext cx="740779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Using OTA to:</a:t>
            </a:r>
          </a:p>
          <a:p>
            <a:r>
              <a:rPr lang="en-US" sz="1400" dirty="0"/>
              <a:t> Add features and functions; fix bugs; update algorithms; meet regulatory requirements;</a:t>
            </a:r>
          </a:p>
          <a:p>
            <a:r>
              <a:rPr lang="en-US" sz="1400" dirty="0"/>
              <a:t> Leverage new business models – pay per use, subscriptions</a:t>
            </a:r>
          </a:p>
          <a:p>
            <a:endParaRPr lang="en-US" sz="1400" dirty="0"/>
          </a:p>
          <a:p>
            <a:r>
              <a:rPr lang="en-US" sz="1400" b="1" dirty="0"/>
              <a:t>How to update overall vehicle systems?</a:t>
            </a:r>
          </a:p>
          <a:p>
            <a:r>
              <a:rPr lang="en-US" sz="1400" b="1" dirty="0"/>
              <a:t>- Plug-in Modules?</a:t>
            </a:r>
          </a:p>
          <a:p>
            <a:r>
              <a:rPr lang="en-US" sz="1400" b="1" dirty="0"/>
              <a:t>- Blades?</a:t>
            </a:r>
          </a:p>
          <a:p>
            <a:r>
              <a:rPr lang="en-US" sz="1400" b="1" dirty="0"/>
              <a:t>- Intelligent displays?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B8B8A57-2028-9823-D43C-BE30BFFAD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48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F5721-E0DB-EACD-AD3F-D9497D5186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3905" y="30068"/>
            <a:ext cx="10167937" cy="1179513"/>
          </a:xfrm>
        </p:spPr>
        <p:txBody>
          <a:bodyPr/>
          <a:lstStyle/>
          <a:p>
            <a:r>
              <a:rPr lang="en-US" b="1" dirty="0"/>
              <a:t>Final thoughts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C8CD25-3CFD-20C6-2E47-2C5376E570E6}"/>
              </a:ext>
            </a:extLst>
          </p:cNvPr>
          <p:cNvSpPr txBox="1"/>
          <p:nvPr/>
        </p:nvSpPr>
        <p:spPr>
          <a:xfrm>
            <a:off x="992221" y="1770434"/>
            <a:ext cx="10445488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Satellite connectivity will deliver true ubiquity</a:t>
            </a:r>
          </a:p>
          <a:p>
            <a:r>
              <a:rPr lang="en-US" sz="2400" dirty="0"/>
              <a:t>Auto makers still assessing what exactly to do with satellite connectivity</a:t>
            </a:r>
          </a:p>
          <a:p>
            <a:r>
              <a:rPr lang="en-US" sz="2400" dirty="0"/>
              <a:t>Car makers have a tough enough time with wireless carriers – how will</a:t>
            </a:r>
          </a:p>
          <a:p>
            <a:r>
              <a:rPr lang="en-US" sz="2400" dirty="0"/>
              <a:t>satellite operator relationships emerge and evolve</a:t>
            </a:r>
          </a:p>
          <a:p>
            <a:r>
              <a:rPr lang="en-US" sz="2400" dirty="0" err="1"/>
              <a:t>Starlink</a:t>
            </a:r>
            <a:r>
              <a:rPr lang="en-US" sz="2400" dirty="0"/>
              <a:t>? – Musk, again!</a:t>
            </a:r>
          </a:p>
          <a:p>
            <a:endParaRPr lang="en-US" sz="2400" dirty="0"/>
          </a:p>
          <a:p>
            <a:r>
              <a:rPr lang="en-US" sz="3200" b="1" dirty="0"/>
              <a:t>Most important – connectivity opens the door to</a:t>
            </a:r>
          </a:p>
          <a:p>
            <a:r>
              <a:rPr lang="en-US" sz="3200" b="1" dirty="0"/>
              <a:t>direct B2C engagement with consumers for OEMs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37B95FCC-6270-4D37-CA26-E6C77B89C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399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4A96D4E-7EAD-A448-AAD9-722E4BC59A2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0567753" y="5291847"/>
            <a:ext cx="1434123" cy="129310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0BCCFD-B505-888E-945F-C08EDCD7FCFA}"/>
              </a:ext>
            </a:extLst>
          </p:cNvPr>
          <p:cNvSpPr txBox="1"/>
          <p:nvPr/>
        </p:nvSpPr>
        <p:spPr>
          <a:xfrm>
            <a:off x="561315" y="4753071"/>
            <a:ext cx="39324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Roger C. </a:t>
            </a:r>
            <a:r>
              <a:rPr lang="en-US" sz="2400" dirty="0" err="1"/>
              <a:t>Lanctot</a:t>
            </a:r>
            <a:endParaRPr lang="en-US" sz="2400" dirty="0"/>
          </a:p>
          <a:p>
            <a:r>
              <a:rPr lang="en-US" sz="2400" b="1" dirty="0"/>
              <a:t>Founder</a:t>
            </a:r>
          </a:p>
          <a:p>
            <a:r>
              <a:rPr lang="en-US" sz="2400" b="1" dirty="0" err="1"/>
              <a:t>StrategiaNow</a:t>
            </a:r>
            <a:r>
              <a:rPr lang="en-US" sz="2400" b="1" dirty="0"/>
              <a:t> Consulting</a:t>
            </a:r>
          </a:p>
          <a:p>
            <a:r>
              <a:rPr lang="en-US" dirty="0">
                <a:hlinkClick r:id="rId3"/>
              </a:rPr>
              <a:t>roger@strategianow.com</a:t>
            </a:r>
            <a:endParaRPr lang="en-US" dirty="0"/>
          </a:p>
          <a:p>
            <a:r>
              <a:rPr lang="en-US" dirty="0"/>
              <a:t>(703) 860-2005</a:t>
            </a:r>
          </a:p>
        </p:txBody>
      </p:sp>
      <p:pic>
        <p:nvPicPr>
          <p:cNvPr id="3" name="Picture 4" descr="C:\Temp\Question2.png">
            <a:extLst>
              <a:ext uri="{FF2B5EF4-FFF2-40B4-BE49-F238E27FC236}">
                <a16:creationId xmlns:a16="http://schemas.microsoft.com/office/drawing/2014/main" id="{C21D9E96-B52F-6C7E-A34C-9F33D2587F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3427" y="1253331"/>
            <a:ext cx="408294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647B157-8F37-7162-7FC4-D8EEEE54A36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434029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688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50BF5-FE8A-2FCC-AD3A-39072FF39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5BED-A2B6-408B-A9A1-5DEE7148FCA8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34EBC9-8AD8-8275-364B-8CF652EC74D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2354" y="264453"/>
            <a:ext cx="10167937" cy="1179513"/>
          </a:xfrm>
        </p:spPr>
        <p:txBody>
          <a:bodyPr/>
          <a:lstStyle/>
          <a:p>
            <a:r>
              <a:rPr lang="en-US" b="1" dirty="0"/>
              <a:t>What automakers want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2079B4-A33A-8707-9F76-EB19A396876A}"/>
              </a:ext>
            </a:extLst>
          </p:cNvPr>
          <p:cNvSpPr txBox="1"/>
          <p:nvPr/>
        </p:nvSpPr>
        <p:spPr>
          <a:xfrm>
            <a:off x="603115" y="1690687"/>
            <a:ext cx="6788286" cy="27386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Ubiquitous coverage without exception</a:t>
            </a:r>
          </a:p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Best signal available at all times</a:t>
            </a:r>
          </a:p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Carrier independence</a:t>
            </a:r>
          </a:p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Wi-Fi offload where practical</a:t>
            </a:r>
          </a:p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Priority carriage for emergency, safety-related communications</a:t>
            </a:r>
          </a:p>
          <a:p>
            <a:pPr marL="271463" indent="-271463">
              <a:lnSpc>
                <a:spcPct val="85000"/>
              </a:lnSpc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Prioritization of car connectivity concerns</a:t>
            </a:r>
          </a:p>
        </p:txBody>
      </p:sp>
      <p:pic>
        <p:nvPicPr>
          <p:cNvPr id="9" name="Picture 2" descr="C:\Users\gbasich\AppData\Local\Microsoft\Windows\INetCache\IE\CXA2YGMM\1200px-Wifi.svg[1].png">
            <a:extLst>
              <a:ext uri="{FF2B5EF4-FFF2-40B4-BE49-F238E27FC236}">
                <a16:creationId xmlns:a16="http://schemas.microsoft.com/office/drawing/2014/main" id="{D3C4C584-8107-1EAA-8787-1C7CF5B09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515" y="3111912"/>
            <a:ext cx="2285348" cy="247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42AA4142-E196-22BC-0FFC-5249EF5C8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177639"/>
            <a:ext cx="2492778" cy="2781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8A44ED09-C5DC-3A9E-D0BE-F418C9606E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D07933-153F-EB59-335C-0C0FD0001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5BED-A2B6-408B-A9A1-5DEE7148FCA8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9076A-D120-0D59-D054-70F98F5226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4339" y="280241"/>
            <a:ext cx="9950450" cy="6223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Connectivity is everything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A2D8F4-9BD3-AE96-0936-9C7F81E3A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6682" y="2739859"/>
            <a:ext cx="2200000" cy="18476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D1D07C-071E-D897-6818-F3F817FB4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367" y="1111607"/>
            <a:ext cx="1161905" cy="12952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47280A-0049-3464-9CB3-84002452F07E}"/>
              </a:ext>
            </a:extLst>
          </p:cNvPr>
          <p:cNvSpPr txBox="1"/>
          <p:nvPr/>
        </p:nvSpPr>
        <p:spPr>
          <a:xfrm>
            <a:off x="469127" y="2894275"/>
            <a:ext cx="31998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Automatic crash notification</a:t>
            </a:r>
          </a:p>
          <a:p>
            <a:r>
              <a:rPr lang="en-US" dirty="0"/>
              <a:t>Stolen vehicle tracking/recovery</a:t>
            </a:r>
          </a:p>
          <a:p>
            <a:r>
              <a:rPr lang="en-US" dirty="0"/>
              <a:t>Remote diagnostics</a:t>
            </a:r>
          </a:p>
          <a:p>
            <a:r>
              <a:rPr lang="en-US" dirty="0"/>
              <a:t>Remote start</a:t>
            </a:r>
          </a:p>
          <a:p>
            <a:r>
              <a:rPr lang="en-US" dirty="0"/>
              <a:t>Remote lock/unlock</a:t>
            </a:r>
          </a:p>
          <a:p>
            <a:r>
              <a:rPr lang="en-US" dirty="0"/>
              <a:t>Car locator</a:t>
            </a:r>
          </a:p>
          <a:p>
            <a:r>
              <a:rPr lang="en-US" dirty="0"/>
              <a:t>Roadside assistance</a:t>
            </a:r>
          </a:p>
          <a:p>
            <a:r>
              <a:rPr lang="en-US" dirty="0"/>
              <a:t>Wi-Fi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A4ACE-B511-A212-929C-CB148EFF233D}"/>
              </a:ext>
            </a:extLst>
          </p:cNvPr>
          <p:cNvSpPr txBox="1"/>
          <p:nvPr/>
        </p:nvSpPr>
        <p:spPr>
          <a:xfrm>
            <a:off x="5440016" y="987291"/>
            <a:ext cx="433766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Location enhancement/GPS error correction</a:t>
            </a:r>
          </a:p>
          <a:p>
            <a:r>
              <a:rPr lang="en-US" dirty="0"/>
              <a:t>Hybrid/connected radio</a:t>
            </a:r>
          </a:p>
          <a:p>
            <a:r>
              <a:rPr lang="en-US" dirty="0"/>
              <a:t>Hybrid/connected navigation</a:t>
            </a:r>
          </a:p>
          <a:p>
            <a:r>
              <a:rPr lang="en-US" dirty="0"/>
              <a:t>Digital assistant/search</a:t>
            </a:r>
          </a:p>
          <a:p>
            <a:r>
              <a:rPr lang="en-US" dirty="0"/>
              <a:t>Software updates</a:t>
            </a:r>
          </a:p>
          <a:p>
            <a:r>
              <a:rPr lang="en-US" dirty="0"/>
              <a:t>Cybersecurity</a:t>
            </a:r>
          </a:p>
          <a:p>
            <a:r>
              <a:rPr lang="en-US" dirty="0"/>
              <a:t>Real-time/predictive traffic</a:t>
            </a:r>
          </a:p>
          <a:p>
            <a:r>
              <a:rPr lang="en-US" dirty="0"/>
              <a:t>Streaming audio/video</a:t>
            </a:r>
          </a:p>
          <a:p>
            <a:r>
              <a:rPr lang="en-US" dirty="0"/>
              <a:t>Live gaming</a:t>
            </a:r>
          </a:p>
          <a:p>
            <a:r>
              <a:rPr lang="en-US" dirty="0"/>
              <a:t>Social media access</a:t>
            </a:r>
          </a:p>
          <a:p>
            <a:r>
              <a:rPr lang="en-US" dirty="0"/>
              <a:t>E/V-commerce</a:t>
            </a:r>
          </a:p>
          <a:p>
            <a:r>
              <a:rPr lang="en-US" dirty="0"/>
              <a:t>App downloads</a:t>
            </a:r>
          </a:p>
          <a:p>
            <a:r>
              <a:rPr lang="en-US" dirty="0"/>
              <a:t>Sensor data sharing</a:t>
            </a:r>
          </a:p>
          <a:p>
            <a:r>
              <a:rPr lang="en-US" dirty="0"/>
              <a:t>Customer relationship management</a:t>
            </a:r>
          </a:p>
          <a:p>
            <a:r>
              <a:rPr lang="en-US" dirty="0"/>
              <a:t>Next gen 911/</a:t>
            </a:r>
            <a:r>
              <a:rPr lang="en-US" dirty="0" err="1"/>
              <a:t>eCall</a:t>
            </a:r>
            <a:endParaRPr lang="en-US" dirty="0"/>
          </a:p>
          <a:p>
            <a:r>
              <a:rPr lang="en-US" dirty="0"/>
              <a:t>Remote control/teleoperation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8F7A8A-3BBC-A310-13B5-0829C8712600}"/>
              </a:ext>
            </a:extLst>
          </p:cNvPr>
          <p:cNvSpPr txBox="1"/>
          <p:nvPr/>
        </p:nvSpPr>
        <p:spPr>
          <a:xfrm>
            <a:off x="718198" y="1427089"/>
            <a:ext cx="1161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THEN: </a:t>
            </a:r>
          </a:p>
          <a:p>
            <a:pPr algn="ctr"/>
            <a:r>
              <a:rPr lang="en-US" sz="2400" b="1" dirty="0"/>
              <a:t>1996 -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30555B-C290-F49F-200D-B8890D752A58}"/>
              </a:ext>
            </a:extLst>
          </p:cNvPr>
          <p:cNvSpPr txBox="1"/>
          <p:nvPr/>
        </p:nvSpPr>
        <p:spPr>
          <a:xfrm>
            <a:off x="10133864" y="1420469"/>
            <a:ext cx="1219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NOW:</a:t>
            </a:r>
          </a:p>
          <a:p>
            <a:pPr algn="ctr"/>
            <a:r>
              <a:rPr lang="en-US" sz="2400" b="1" dirty="0"/>
              <a:t>2024 - 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A0CBF743-8A0F-E8ED-E748-794DA49FF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027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4B2AB8-75B5-4C92-0D00-F66D2503C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5BED-A2B6-408B-A9A1-5DEE7148FCA8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791228-A7B6-95AF-1DAB-71E664E7D67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9294" y="0"/>
            <a:ext cx="10167937" cy="1179513"/>
          </a:xfrm>
        </p:spPr>
        <p:txBody>
          <a:bodyPr/>
          <a:lstStyle/>
          <a:p>
            <a:r>
              <a:rPr lang="en-US" b="1" dirty="0"/>
              <a:t>Connectivity is evolving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64CAD5-3B5B-8CCC-803E-43AFFC938AEC}"/>
              </a:ext>
            </a:extLst>
          </p:cNvPr>
          <p:cNvSpPr txBox="1"/>
          <p:nvPr/>
        </p:nvSpPr>
        <p:spPr>
          <a:xfrm>
            <a:off x="838200" y="1246782"/>
            <a:ext cx="90061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Connectivity is not optional – Toyota: 10 years of free connectivity; GM: 8 years of free connectivity; Volvo: 5 years of free connectivity</a:t>
            </a:r>
          </a:p>
          <a:p>
            <a:endParaRPr lang="en-US" sz="2400" dirty="0"/>
          </a:p>
          <a:p>
            <a:r>
              <a:rPr lang="en-US" sz="2400" dirty="0"/>
              <a:t>Multi-modality is essential:</a:t>
            </a:r>
          </a:p>
          <a:p>
            <a:r>
              <a:rPr lang="en-US" sz="2400" dirty="0"/>
              <a:t>5G, Wi-Fi, Private 5G, C-V2X, Satellite (NTN)… and ATSC 3.0</a:t>
            </a:r>
          </a:p>
          <a:p>
            <a:r>
              <a:rPr lang="en-US" sz="2400" dirty="0"/>
              <a:t>In a “horses for courses” scenario ATSC 3.0 will be used for content delivery and software updates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A11F76-5318-53FC-F02E-4F1AA62AC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134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B64932B-EDCE-5A6E-973A-FB79D034CED6}"/>
              </a:ext>
            </a:extLst>
          </p:cNvPr>
          <p:cNvSpPr txBox="1">
            <a:spLocks/>
          </p:cNvSpPr>
          <p:nvPr/>
        </p:nvSpPr>
        <p:spPr>
          <a:xfrm>
            <a:off x="539294" y="0"/>
            <a:ext cx="10167937" cy="1179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Timing of satellite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13D136-124D-76A2-3A23-6ADB558B7BEE}"/>
              </a:ext>
            </a:extLst>
          </p:cNvPr>
          <p:cNvSpPr txBox="1"/>
          <p:nvPr/>
        </p:nvSpPr>
        <p:spPr>
          <a:xfrm>
            <a:off x="838200" y="1246782"/>
            <a:ext cx="900619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5GAA technical paper on non-terrestrial-network connectivity, BMW NTN demonstration at Berlin 5GAA event in October: https://5gaa.org/maximising-the-benefit-of-future-satellite-communications-for-automotive/</a:t>
            </a:r>
          </a:p>
          <a:p>
            <a:endParaRPr lang="en-US" sz="2400" dirty="0"/>
          </a:p>
          <a:p>
            <a:r>
              <a:rPr lang="en-US" sz="2400" dirty="0"/>
              <a:t>First NTN capable NAD – YE 2024 – SOP: 2027+ (Rolling Wireless, </a:t>
            </a:r>
            <a:r>
              <a:rPr lang="en-US" sz="2400" dirty="0" err="1"/>
              <a:t>Monogoto</a:t>
            </a:r>
            <a:r>
              <a:rPr lang="en-US" sz="2400" dirty="0"/>
              <a:t>/Murata)</a:t>
            </a:r>
          </a:p>
          <a:p>
            <a:endParaRPr lang="en-US" sz="2400" dirty="0"/>
          </a:p>
          <a:p>
            <a:r>
              <a:rPr lang="en-US" sz="2400" dirty="0"/>
              <a:t>Proprietary direct-to-device – </a:t>
            </a:r>
            <a:r>
              <a:rPr lang="en-US" sz="2400" dirty="0" err="1"/>
              <a:t>Globalstar</a:t>
            </a:r>
            <a:r>
              <a:rPr lang="en-US" sz="2400" dirty="0"/>
              <a:t>/Apple, </a:t>
            </a:r>
            <a:r>
              <a:rPr lang="en-US" sz="2400" dirty="0" err="1"/>
              <a:t>Starlink</a:t>
            </a:r>
            <a:r>
              <a:rPr lang="en-US" sz="2400" dirty="0"/>
              <a:t>/TMO, </a:t>
            </a:r>
            <a:r>
              <a:rPr lang="en-US" sz="2400" dirty="0" err="1"/>
              <a:t>Skylo</a:t>
            </a:r>
            <a:r>
              <a:rPr lang="en-US" sz="2400" dirty="0"/>
              <a:t>/Google, Amazon Kuiper? vs. standards-based 5G R17</a:t>
            </a:r>
          </a:p>
          <a:p>
            <a:endParaRPr lang="en-US" sz="2400" dirty="0"/>
          </a:p>
          <a:p>
            <a:r>
              <a:rPr lang="en-US" sz="2400" dirty="0"/>
              <a:t>NB-NTN – </a:t>
            </a:r>
            <a:r>
              <a:rPr lang="en-US" sz="2400" dirty="0" err="1"/>
              <a:t>Skylo</a:t>
            </a:r>
            <a:r>
              <a:rPr lang="en-US" sz="2400" dirty="0"/>
              <a:t> – Volkswagen? – narrowband, requires additional hardware to manage RF swap, uses same antenna</a:t>
            </a:r>
          </a:p>
          <a:p>
            <a:r>
              <a:rPr lang="en-US" sz="2400" dirty="0"/>
              <a:t>NR-NTN – R18/R19 – 2027+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46E40C-6EFA-9639-78CE-B65C5D5B8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77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518899-9479-9EF3-E867-ADBF766AD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791" y="1251321"/>
            <a:ext cx="7439025" cy="515302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8FF8D3F-F94C-9D5C-BE7C-612EAE2F3210}"/>
              </a:ext>
            </a:extLst>
          </p:cNvPr>
          <p:cNvSpPr txBox="1">
            <a:spLocks/>
          </p:cNvSpPr>
          <p:nvPr/>
        </p:nvSpPr>
        <p:spPr>
          <a:xfrm>
            <a:off x="539294" y="0"/>
            <a:ext cx="10167937" cy="1179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5GAA Defines the Satellite Roadmap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787D61-43BB-6CA8-E93C-0321388ED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7F3547-3444-FE4C-D137-D4CA65A03CDA}"/>
              </a:ext>
            </a:extLst>
          </p:cNvPr>
          <p:cNvSpPr txBox="1"/>
          <p:nvPr/>
        </p:nvSpPr>
        <p:spPr>
          <a:xfrm>
            <a:off x="9085634" y="1624519"/>
            <a:ext cx="29306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From narrowband </a:t>
            </a:r>
          </a:p>
          <a:p>
            <a:r>
              <a:rPr lang="en-US" sz="2400" b="1" dirty="0"/>
              <a:t>to wideband</a:t>
            </a:r>
          </a:p>
        </p:txBody>
      </p:sp>
    </p:spTree>
    <p:extLst>
      <p:ext uri="{BB962C8B-B14F-4D97-AF65-F5344CB8AC3E}">
        <p14:creationId xmlns:p14="http://schemas.microsoft.com/office/powerpoint/2010/main" val="1771249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DB68B503-C367-BC7C-A71E-92BA28F5A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2CAD627-2264-87B2-4BA0-0B2E57F8D8A6}"/>
              </a:ext>
            </a:extLst>
          </p:cNvPr>
          <p:cNvSpPr txBox="1">
            <a:spLocks/>
          </p:cNvSpPr>
          <p:nvPr/>
        </p:nvSpPr>
        <p:spPr>
          <a:xfrm>
            <a:off x="539294" y="0"/>
            <a:ext cx="10167937" cy="1179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Recent FCC Actions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CE8A3E-8FE3-C3B4-626A-8CBB90234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650" y="1179513"/>
            <a:ext cx="6783827" cy="23468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A992A0-BD5F-C0B0-6110-8CD0223F7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294" y="4157626"/>
            <a:ext cx="8612221" cy="163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246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756838EA-29E4-8A13-9827-8753F9F9F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92910EF-DD6D-FCB4-2205-64811921D6F4}"/>
              </a:ext>
            </a:extLst>
          </p:cNvPr>
          <p:cNvSpPr txBox="1">
            <a:spLocks/>
          </p:cNvSpPr>
          <p:nvPr/>
        </p:nvSpPr>
        <p:spPr>
          <a:xfrm>
            <a:off x="539294" y="0"/>
            <a:ext cx="10167937" cy="1179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Commerce Dept. Action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FCB1E0-CD02-54A9-783D-905C5339C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9234" y="2190750"/>
            <a:ext cx="3752850" cy="2476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84D2A2-DA02-7F38-4323-F807019F2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2341" y="2100308"/>
            <a:ext cx="3435890" cy="23568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C54EC4-3972-1B5F-9188-0C8F80AE018D}"/>
              </a:ext>
            </a:extLst>
          </p:cNvPr>
          <p:cNvSpPr txBox="1"/>
          <p:nvPr/>
        </p:nvSpPr>
        <p:spPr>
          <a:xfrm>
            <a:off x="829975" y="4962489"/>
            <a:ext cx="90492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One Question:  If cars are national security threat what </a:t>
            </a:r>
          </a:p>
          <a:p>
            <a:r>
              <a:rPr lang="en-US" sz="2400" b="1" dirty="0"/>
              <a:t>about all </a:t>
            </a:r>
            <a:r>
              <a:rPr lang="en-US" sz="2400" b="1" dirty="0" err="1"/>
              <a:t>otherconnected</a:t>
            </a:r>
            <a:r>
              <a:rPr lang="en-US" sz="2400" b="1" dirty="0"/>
              <a:t> things?  Is this just the beginning?</a:t>
            </a:r>
          </a:p>
        </p:txBody>
      </p:sp>
    </p:spTree>
    <p:extLst>
      <p:ext uri="{BB962C8B-B14F-4D97-AF65-F5344CB8AC3E}">
        <p14:creationId xmlns:p14="http://schemas.microsoft.com/office/powerpoint/2010/main" val="687465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B64932B-EDCE-5A6E-973A-FB79D034CED6}"/>
              </a:ext>
            </a:extLst>
          </p:cNvPr>
          <p:cNvSpPr txBox="1">
            <a:spLocks/>
          </p:cNvSpPr>
          <p:nvPr/>
        </p:nvSpPr>
        <p:spPr>
          <a:xfrm>
            <a:off x="539294" y="0"/>
            <a:ext cx="10167937" cy="1179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Timing of C-V2X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13D136-124D-76A2-3A23-6ADB558B7BEE}"/>
              </a:ext>
            </a:extLst>
          </p:cNvPr>
          <p:cNvSpPr txBox="1"/>
          <p:nvPr/>
        </p:nvSpPr>
        <p:spPr>
          <a:xfrm>
            <a:off x="838200" y="1246782"/>
            <a:ext cx="90061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USDOT V2X Deployment Plan:</a:t>
            </a:r>
          </a:p>
          <a:p>
            <a:r>
              <a:rPr lang="en-US" sz="1400" dirty="0"/>
              <a:t>2024-2026 – 2 OEMs commit to 5.9GHz-capable vehicles by 2027</a:t>
            </a:r>
          </a:p>
          <a:p>
            <a:r>
              <a:rPr lang="en-US" sz="1400" dirty="0"/>
              <a:t>2027-2029 – 5 models are 5.9 capable; 3 active deployments generate Infrastructure Owner-Operator (IOO) data used by 2 OEM production vehicles 4 suppliers; 3 OEMs demonstrate interoperable connectivity</a:t>
            </a:r>
          </a:p>
          <a:p>
            <a:r>
              <a:rPr lang="en-US" sz="1400" dirty="0"/>
              <a:t>2030-2034 - 6 OEMs have 5.9 GHz capable production vehicles for safety use cases; 20 vehicle models are V2X capable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8950C-DBBF-7D58-004E-754AB58B8A26}"/>
              </a:ext>
            </a:extLst>
          </p:cNvPr>
          <p:cNvSpPr txBox="1"/>
          <p:nvPr/>
        </p:nvSpPr>
        <p:spPr>
          <a:xfrm>
            <a:off x="851026" y="3304515"/>
            <a:ext cx="798007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Reality</a:t>
            </a:r>
          </a:p>
          <a:p>
            <a:r>
              <a:rPr lang="en-US" sz="1400" dirty="0"/>
              <a:t>Chicken-and-egg – infrastructure vs. vehicles – struggle continues</a:t>
            </a:r>
          </a:p>
          <a:p>
            <a:r>
              <a:rPr lang="en-US" sz="1400" dirty="0"/>
              <a:t>FCC rule-making expected soon</a:t>
            </a:r>
          </a:p>
          <a:p>
            <a:r>
              <a:rPr lang="en-US" sz="1400" dirty="0"/>
              <a:t>No 5-star/NCAP support</a:t>
            </a:r>
          </a:p>
          <a:p>
            <a:r>
              <a:rPr lang="en-US" sz="1400" dirty="0"/>
              <a:t>No funding</a:t>
            </a:r>
          </a:p>
          <a:p>
            <a:r>
              <a:rPr lang="en-US" sz="1400" dirty="0"/>
              <a:t>No penalties</a:t>
            </a:r>
          </a:p>
          <a:p>
            <a:r>
              <a:rPr lang="en-US" sz="1400" dirty="0"/>
              <a:t>Best news: emergence of solutions (Haas Alert, Applied Information) bridging cell-5.9GHz gap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433CE953-2606-A204-53DA-BAA891FA7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7753" y="5291847"/>
            <a:ext cx="1434123" cy="129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727705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12582</TotalTime>
  <Words>814</Words>
  <Application>Microsoft Office PowerPoint</Application>
  <PresentationFormat>Widescreen</PresentationFormat>
  <Paragraphs>142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Neue Haas Grotesk Text Pro</vt:lpstr>
      <vt:lpstr>AccentBoxVTI</vt:lpstr>
      <vt:lpstr>Satellite Connectivity Changes Everything</vt:lpstr>
      <vt:lpstr>What automakers want</vt:lpstr>
      <vt:lpstr>Connectivity is everything</vt:lpstr>
      <vt:lpstr>Connectivity is evolving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Software as key differentiator</vt:lpstr>
      <vt:lpstr>OTA as table stakes</vt:lpstr>
      <vt:lpstr>Final thoughts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Omnispace Go to Market</dc:title>
  <dc:creator>Regina Lanctot</dc:creator>
  <cp:lastModifiedBy>Regina Lanctot</cp:lastModifiedBy>
  <cp:revision>8</cp:revision>
  <dcterms:created xsi:type="dcterms:W3CDTF">2024-04-15T12:34:13Z</dcterms:created>
  <dcterms:modified xsi:type="dcterms:W3CDTF">2024-09-26T14:36:01Z</dcterms:modified>
</cp:coreProperties>
</file>