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1.jpeg" ContentType="image/jpeg"/>
  <Override PartName="/ppt/media/image10.png" ContentType="image/png"/>
  <Override PartName="/ppt/media/image2.png" ContentType="image/png"/>
  <Override PartName="/ppt/media/image3.png" ContentType="image/png"/>
  <Override PartName="/ppt/media/image4.jpeg" ContentType="image/jpeg"/>
  <Override PartName="/ppt/media/image5.jpeg" ContentType="image/jpeg"/>
  <Override PartName="/ppt/media/image6.png" ContentType="image/png"/>
  <Override PartName="/ppt/media/image7.jpeg" ContentType="image/jpeg"/>
  <Override PartName="/ppt/media/image8.png" ContentType="image/png"/>
  <Override PartName="/ppt/media/image9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A picture containing background pattern&#10;&#10;Description automatically generated"/>
          <p:cNvPicPr/>
          <p:nvPr/>
        </p:nvPicPr>
        <p:blipFill>
          <a:blip r:embed="rId2"/>
          <a:srcRect l="15197" t="1085" r="16967" b="2257"/>
          <a:stretch/>
        </p:blipFill>
        <p:spPr>
          <a:xfrm>
            <a:off x="-12600" y="0"/>
            <a:ext cx="6970320" cy="6856200"/>
          </a:xfrm>
          <a:prstGeom prst="rect">
            <a:avLst/>
          </a:prstGeom>
          <a:ln>
            <a:noFill/>
          </a:ln>
        </p:spPr>
      </p:pic>
      <p:pic>
        <p:nvPicPr>
          <p:cNvPr id="1" name="Picture 7" descr="Background pattern&#10;&#10;Description automatically generated with medium confidence"/>
          <p:cNvPicPr/>
          <p:nvPr/>
        </p:nvPicPr>
        <p:blipFill>
          <a:blip r:embed="rId3"/>
          <a:srcRect l="23871" t="15887" r="0" b="49967"/>
          <a:stretch/>
        </p:blipFill>
        <p:spPr>
          <a:xfrm>
            <a:off x="6959520" y="4524120"/>
            <a:ext cx="5230440" cy="2342520"/>
          </a:xfrm>
          <a:prstGeom prst="rect">
            <a:avLst/>
          </a:prstGeom>
          <a:ln>
            <a:noFill/>
          </a:ln>
        </p:spPr>
      </p:pic>
      <p:pic>
        <p:nvPicPr>
          <p:cNvPr id="2" name="Picture 8" descr="Background pattern&#10;&#10;Description automatically generated with medium confidence"/>
          <p:cNvPicPr/>
          <p:nvPr/>
        </p:nvPicPr>
        <p:blipFill>
          <a:blip r:embed="rId4"/>
          <a:srcRect l="23871" t="17783" r="0" b="50575"/>
          <a:stretch/>
        </p:blipFill>
        <p:spPr>
          <a:xfrm flipH="1" rot="10800000">
            <a:off x="6959520" y="0"/>
            <a:ext cx="5230440" cy="2170800"/>
          </a:xfrm>
          <a:prstGeom prst="rect">
            <a:avLst/>
          </a:prstGeom>
          <a:ln>
            <a:noFill/>
          </a:ln>
        </p:spPr>
      </p:pic>
      <p:sp>
        <p:nvSpPr>
          <p:cNvPr id="3" name="CustomShape 1"/>
          <p:cNvSpPr/>
          <p:nvPr/>
        </p:nvSpPr>
        <p:spPr>
          <a:xfrm>
            <a:off x="0" y="2167200"/>
            <a:ext cx="6957720" cy="2480040"/>
          </a:xfrm>
          <a:prstGeom prst="rect">
            <a:avLst/>
          </a:prstGeom>
          <a:gradFill rotWithShape="0">
            <a:gsLst>
              <a:gs pos="0">
                <a:srgbClr val="00b1c3">
                  <a:alpha val="55294"/>
                </a:srgbClr>
              </a:gs>
              <a:gs pos="100000">
                <a:srgbClr val="355ea8">
                  <a:alpha val="80000"/>
                </a:srgbClr>
              </a:gs>
            </a:gsLst>
            <a:lin ang="189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Picture 10" descr="A picture containing graphical user interface&#10;&#10;Description automatically generated"/>
          <p:cNvPicPr/>
          <p:nvPr/>
        </p:nvPicPr>
        <p:blipFill>
          <a:blip r:embed="rId5"/>
          <a:stretch/>
        </p:blipFill>
        <p:spPr>
          <a:xfrm>
            <a:off x="7819920" y="2899080"/>
            <a:ext cx="3522600" cy="1141560"/>
          </a:xfrm>
          <a:prstGeom prst="rect">
            <a:avLst/>
          </a:prstGeom>
          <a:ln>
            <a:noFill/>
          </a:ln>
        </p:spPr>
      </p:pic>
      <p:sp>
        <p:nvSpPr>
          <p:cNvPr id="5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</a:t>
            </a:r>
            <a:r>
              <a:rPr b="0" lang="en-GB" sz="4400" spc="-1" strike="noStrike">
                <a:latin typeface="Arial"/>
              </a:rPr>
              <a:t>to edit </a:t>
            </a:r>
            <a:r>
              <a:rPr b="0" lang="en-GB" sz="4400" spc="-1" strike="noStrike">
                <a:latin typeface="Arial"/>
              </a:rPr>
              <a:t>the </a:t>
            </a:r>
            <a:r>
              <a:rPr b="0" lang="en-GB" sz="4400" spc="-1" strike="noStrike">
                <a:latin typeface="Arial"/>
              </a:rPr>
              <a:t>title </a:t>
            </a:r>
            <a:r>
              <a:rPr b="0" lang="en-GB" sz="4400" spc="-1" strike="noStrike">
                <a:latin typeface="Arial"/>
              </a:rPr>
              <a:t>text </a:t>
            </a:r>
            <a:r>
              <a:rPr b="0" lang="en-GB" sz="4400" spc="-1" strike="noStrike">
                <a:latin typeface="Arial"/>
              </a:rPr>
              <a:t>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12" descr="Picture 12"/>
          <p:cNvPicPr/>
          <p:nvPr/>
        </p:nvPicPr>
        <p:blipFill>
          <a:blip r:embed="rId2"/>
          <a:srcRect l="0" t="29532" r="6520" b="0"/>
          <a:stretch/>
        </p:blipFill>
        <p:spPr>
          <a:xfrm>
            <a:off x="10320120" y="0"/>
            <a:ext cx="1870920" cy="1522800"/>
          </a:xfrm>
          <a:prstGeom prst="rect">
            <a:avLst/>
          </a:prstGeom>
          <a:ln w="12600">
            <a:noFill/>
          </a:ln>
        </p:spPr>
      </p:pic>
      <p:pic>
        <p:nvPicPr>
          <p:cNvPr id="44" name="Picture 7" descr="Picture 7"/>
          <p:cNvPicPr/>
          <p:nvPr/>
        </p:nvPicPr>
        <p:blipFill>
          <a:blip r:embed="rId3"/>
          <a:stretch/>
        </p:blipFill>
        <p:spPr>
          <a:xfrm>
            <a:off x="10384920" y="6161400"/>
            <a:ext cx="1466280" cy="476280"/>
          </a:xfrm>
          <a:prstGeom prst="rect">
            <a:avLst/>
          </a:prstGeom>
          <a:ln w="12600">
            <a:noFill/>
          </a:ln>
        </p:spPr>
      </p:pic>
      <p:sp>
        <p:nvSpPr>
          <p:cNvPr id="45" name="Line 1"/>
          <p:cNvSpPr/>
          <p:nvPr/>
        </p:nvSpPr>
        <p:spPr>
          <a:xfrm>
            <a:off x="0" y="6439320"/>
            <a:ext cx="10156320" cy="0"/>
          </a:xfrm>
          <a:prstGeom prst="line">
            <a:avLst/>
          </a:prstGeom>
          <a:ln w="19080">
            <a:solidFill>
              <a:srgbClr val="355ea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</a:t>
            </a:r>
            <a:r>
              <a:rPr b="0" lang="en-GB" sz="4400" spc="-1" strike="noStrike">
                <a:latin typeface="Arial"/>
              </a:rPr>
              <a:t>edit the </a:t>
            </a:r>
            <a:r>
              <a:rPr b="0" lang="en-GB" sz="4400" spc="-1" strike="noStrike">
                <a:latin typeface="Arial"/>
              </a:rPr>
              <a:t>title text </a:t>
            </a:r>
            <a:r>
              <a:rPr b="0" lang="en-GB" sz="4400" spc="-1" strike="noStrike">
                <a:latin typeface="Arial"/>
              </a:rPr>
              <a:t>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12" descr="Picture 12"/>
          <p:cNvPicPr/>
          <p:nvPr/>
        </p:nvPicPr>
        <p:blipFill>
          <a:blip r:embed="rId2"/>
          <a:srcRect l="0" t="29514" r="6520" b="0"/>
          <a:stretch/>
        </p:blipFill>
        <p:spPr>
          <a:xfrm>
            <a:off x="10320120" y="0"/>
            <a:ext cx="1870200" cy="1522080"/>
          </a:xfrm>
          <a:prstGeom prst="rect">
            <a:avLst/>
          </a:prstGeom>
          <a:ln w="12600">
            <a:noFill/>
          </a:ln>
        </p:spPr>
      </p:pic>
      <p:pic>
        <p:nvPicPr>
          <p:cNvPr id="85" name="Picture 7" descr="Picture 7"/>
          <p:cNvPicPr/>
          <p:nvPr/>
        </p:nvPicPr>
        <p:blipFill>
          <a:blip r:embed="rId3"/>
          <a:stretch/>
        </p:blipFill>
        <p:spPr>
          <a:xfrm>
            <a:off x="10384920" y="6161400"/>
            <a:ext cx="1465560" cy="475560"/>
          </a:xfrm>
          <a:prstGeom prst="rect">
            <a:avLst/>
          </a:prstGeom>
          <a:ln w="12600">
            <a:noFill/>
          </a:ln>
        </p:spPr>
      </p:pic>
      <p:sp>
        <p:nvSpPr>
          <p:cNvPr id="86" name="Line 1"/>
          <p:cNvSpPr/>
          <p:nvPr/>
        </p:nvSpPr>
        <p:spPr>
          <a:xfrm>
            <a:off x="0" y="6439320"/>
            <a:ext cx="10156320" cy="0"/>
          </a:xfrm>
          <a:prstGeom prst="line">
            <a:avLst/>
          </a:prstGeom>
          <a:ln w="19080">
            <a:solidFill>
              <a:srgbClr val="355ea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87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aosp-devs.org/" TargetMode="External"/><Relationship Id="rId2" Type="http://schemas.openxmlformats.org/officeDocument/2006/relationships/hyperlink" Target="https://aospandaaos.github.io/" TargetMode="External"/><Relationship Id="rId3" Type="http://schemas.openxmlformats.org/officeDocument/2006/relationships/hyperlink" Target="https://aosp-developers-community.github.io/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hyperlink" Target="https://lpc.events/event/18/contributions/1707/attachments/1538/3217/android-mc-community.pdf" TargetMode="External"/><Relationship Id="rId7" Type="http://schemas.openxmlformats.org/officeDocument/2006/relationships/hyperlink" Target="https://youtu.be/fMuva71ryeg?si=ObqxDqQ1zZTlO8-g" TargetMode="External"/><Relationship Id="rId8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356040" y="2701080"/>
            <a:ext cx="6638400" cy="56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3000"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Calibri"/>
                <a:ea typeface="DejaVu Sans"/>
              </a:rPr>
              <a:t>Android Platform Builders Birds of a Feather (BoF)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355680" y="3429000"/>
            <a:ext cx="660204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3"/>
          <p:cNvSpPr/>
          <p:nvPr/>
        </p:nvSpPr>
        <p:spPr>
          <a:xfrm>
            <a:off x="355680" y="3916080"/>
            <a:ext cx="46353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Calibri Light"/>
                <a:ea typeface="DejaVu Sans"/>
              </a:rPr>
              <a:t>14</a:t>
            </a:r>
            <a:r>
              <a:rPr b="0" lang="en-US" sz="2000" spc="-1" strike="noStrike" baseline="14000000">
                <a:solidFill>
                  <a:srgbClr val="ffffff"/>
                </a:solidFill>
                <a:latin typeface="Calibri Light"/>
                <a:ea typeface="DejaVu Sans"/>
              </a:rPr>
              <a:t>th</a:t>
            </a:r>
            <a:r>
              <a:rPr b="0" lang="en-US" sz="2000" spc="-1" strike="noStrike">
                <a:solidFill>
                  <a:srgbClr val="ffffff"/>
                </a:solidFill>
                <a:latin typeface="Calibri Light"/>
                <a:ea typeface="DejaVu Sans"/>
              </a:rPr>
              <a:t> May 2025</a:t>
            </a:r>
            <a:endParaRPr b="0" lang="en-GB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7413120" y="642996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AD2B7C6E-90A9-4FC4-9B2F-B9AEF03CC769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79" name="CustomShape 2"/>
          <p:cNvSpPr/>
          <p:nvPr/>
        </p:nvSpPr>
        <p:spPr>
          <a:xfrm>
            <a:off x="354600" y="365040"/>
            <a:ext cx="1051380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Issues around Android security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80" name="CustomShape 3"/>
          <p:cNvSpPr/>
          <p:nvPr/>
        </p:nvSpPr>
        <p:spPr>
          <a:xfrm>
            <a:off x="1810440" y="6429960"/>
            <a:ext cx="1944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81" name="CustomShape 4"/>
          <p:cNvSpPr/>
          <p:nvPr/>
        </p:nvSpPr>
        <p:spPr>
          <a:xfrm>
            <a:off x="334800" y="6429960"/>
            <a:ext cx="1607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DE5AACB5-AFF7-4EF0-A07F-F5ED161B9110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82" name="CustomShape 5"/>
          <p:cNvSpPr/>
          <p:nvPr/>
        </p:nvSpPr>
        <p:spPr>
          <a:xfrm>
            <a:off x="334800" y="1400400"/>
            <a:ext cx="6852960" cy="42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Components of Android security: permissions, sandboxing, SELinux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Restricting access to car data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Handling security fixes and CVEs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Pushing updates to the field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2000" spc="-1" strike="noStrike">
              <a:latin typeface="Arial"/>
            </a:endParaRPr>
          </a:p>
        </p:txBody>
      </p:sp>
      <p:sp>
        <p:nvSpPr>
          <p:cNvPr id="183" name="CustomShape 6"/>
          <p:cNvSpPr/>
          <p:nvPr/>
        </p:nvSpPr>
        <p:spPr>
          <a:xfrm>
            <a:off x="360000" y="1368000"/>
            <a:ext cx="697932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7413120" y="642996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48D08308-FE23-4D75-B996-A7D1C131267B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354600" y="365040"/>
            <a:ext cx="10514520" cy="62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Why we are here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1810440" y="6429960"/>
            <a:ext cx="19447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31" name="CustomShape 4"/>
          <p:cNvSpPr/>
          <p:nvPr/>
        </p:nvSpPr>
        <p:spPr>
          <a:xfrm>
            <a:off x="334800" y="6429960"/>
            <a:ext cx="16084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D7806104-640C-444C-9DFD-A25747C0FF26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32" name="CustomShape 5"/>
          <p:cNvSpPr/>
          <p:nvPr/>
        </p:nvSpPr>
        <p:spPr>
          <a:xfrm>
            <a:off x="334800" y="1220400"/>
            <a:ext cx="8808480" cy="42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There are few opportunities for AOSP developers to come together</a:t>
            </a:r>
            <a:endParaRPr b="0" lang="en-GB" sz="2000" spc="-1" strike="noStrike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This BoF is one such an opportunity</a:t>
            </a:r>
            <a:endParaRPr b="0" lang="en-GB" sz="2000" spc="-1" strike="noStrike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The aim of the meeting is to share your experiences, tips, tricks and grumbles about developing Android Automotive</a:t>
            </a:r>
            <a:endParaRPr b="0" lang="en-GB" sz="2000" spc="-1" strike="noStrike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There will be a call to action at the end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7413120" y="6429960"/>
            <a:ext cx="27421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4FCA25E1-AD9C-481E-9733-246609E4F402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354600" y="365040"/>
            <a:ext cx="10514520" cy="62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Birds of a Feather?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1810440" y="6429960"/>
            <a:ext cx="19447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36" name="CustomShape 4"/>
          <p:cNvSpPr/>
          <p:nvPr/>
        </p:nvSpPr>
        <p:spPr>
          <a:xfrm>
            <a:off x="334800" y="6429960"/>
            <a:ext cx="16084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C2906371-A5BA-47FF-B66F-A019500DE0EE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37" name="CustomShape 5"/>
          <p:cNvSpPr/>
          <p:nvPr/>
        </p:nvSpPr>
        <p:spPr>
          <a:xfrm>
            <a:off x="334800" y="1220400"/>
            <a:ext cx="6853680" cy="42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2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 meeting of people with a common interest</a:t>
            </a:r>
            <a:endParaRPr b="0" lang="en-GB" sz="2000" spc="-1" strike="noStrike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Flexible agenda</a:t>
            </a:r>
            <a:endParaRPr b="0" lang="en-GB" sz="2000" spc="-1" strike="noStrike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Anyone can contribute</a:t>
            </a:r>
            <a:endParaRPr b="0" lang="en-GB" sz="2000" spc="-1" strike="noStrike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 will try to keep a track of the discussion and share with you all later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7413120" y="642996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8AEDD428-6D2F-4310-8541-255702C4A3D3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354600" y="365040"/>
            <a:ext cx="1051380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Agenda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40" name="CustomShape 3"/>
          <p:cNvSpPr/>
          <p:nvPr/>
        </p:nvSpPr>
        <p:spPr>
          <a:xfrm>
            <a:off x="1810440" y="6429960"/>
            <a:ext cx="1944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41" name="CustomShape 4"/>
          <p:cNvSpPr/>
          <p:nvPr/>
        </p:nvSpPr>
        <p:spPr>
          <a:xfrm>
            <a:off x="334800" y="6429960"/>
            <a:ext cx="1607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F2443B55-86FF-4297-8D8C-D4A7D81809AA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42" name="CustomShape 5"/>
          <p:cNvSpPr/>
          <p:nvPr/>
        </p:nvSpPr>
        <p:spPr>
          <a:xfrm>
            <a:off x="370800" y="1688400"/>
            <a:ext cx="6852960" cy="42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The AOSP community and community portals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Working with Google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Hardware emulator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Droidcon Berlin? 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Issues around Android security - both where there is too much and also too little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2000" spc="-1" strike="noStrike">
              <a:latin typeface="Arial"/>
            </a:endParaRPr>
          </a:p>
        </p:txBody>
      </p:sp>
      <p:sp>
        <p:nvSpPr>
          <p:cNvPr id="143" name="CustomShape 6"/>
          <p:cNvSpPr/>
          <p:nvPr/>
        </p:nvSpPr>
        <p:spPr>
          <a:xfrm>
            <a:off x="360000" y="1368000"/>
            <a:ext cx="697932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This is the initial agenda: feel free to add topics</a:t>
            </a:r>
            <a:endParaRPr b="0" lang="en-GB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7413120" y="642996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95E63DEA-A652-4774-A49E-2966F5D2B0DC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354600" y="365040"/>
            <a:ext cx="1051380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The AOSP community and community portals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46" name="CustomShape 3"/>
          <p:cNvSpPr/>
          <p:nvPr/>
        </p:nvSpPr>
        <p:spPr>
          <a:xfrm>
            <a:off x="1810440" y="6429960"/>
            <a:ext cx="1944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47" name="CustomShape 4"/>
          <p:cNvSpPr/>
          <p:nvPr/>
        </p:nvSpPr>
        <p:spPr>
          <a:xfrm>
            <a:off x="334800" y="6429960"/>
            <a:ext cx="1607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99FBB54D-A86B-4EAB-BC63-44F9E724D359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48" name="CustomShape 5"/>
          <p:cNvSpPr/>
          <p:nvPr/>
        </p:nvSpPr>
        <p:spPr>
          <a:xfrm>
            <a:off x="334800" y="2012400"/>
            <a:ext cx="6852960" cy="42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aosp-devs: </a:t>
            </a:r>
            <a:r>
              <a:rPr b="0" lang="en-US" sz="2000" spc="-1" strike="noStrike" u="sng">
                <a:solidFill>
                  <a:srgbClr val="8bb68e"/>
                </a:solidFill>
                <a:uFillTx/>
                <a:latin typeface="Calibri"/>
                <a:ea typeface="DejaVu Sans"/>
                <a:hlinkClick r:id="rId1"/>
              </a:rPr>
              <a:t>https://aosp-devs.org/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The AOSP and AAOS Meetup: </a:t>
            </a:r>
            <a:r>
              <a:rPr b="0" lang="en-US" sz="2000" spc="-1" strike="noStrike" u="sng">
                <a:solidFill>
                  <a:srgbClr val="8bb68e"/>
                </a:solidFill>
                <a:uFillTx/>
                <a:latin typeface="Calibri"/>
                <a:ea typeface="DejaVu Sans"/>
                <a:hlinkClick r:id="rId2"/>
              </a:rPr>
              <a:t>https://aospandaaos.github.io/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In-person meetings</a:t>
            </a:r>
            <a:endParaRPr b="0" lang="en-GB" sz="2000" spc="-1" strike="noStrike">
              <a:latin typeface="Arial"/>
            </a:endParaRPr>
          </a:p>
          <a:p>
            <a:pPr lvl="1" marL="432000" indent="-216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Dev rooms at FOSDEM FOS India</a:t>
            </a:r>
            <a:endParaRPr b="0" lang="en-GB" sz="16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AOSP Developers Community: </a:t>
            </a:r>
            <a:r>
              <a:rPr b="0" lang="en-US" sz="2000" spc="-1" strike="noStrike" u="sng">
                <a:solidFill>
                  <a:srgbClr val="8bb68e"/>
                </a:solidFill>
                <a:uFillTx/>
                <a:latin typeface="Calibri"/>
                <a:ea typeface="DejaVu Sans"/>
                <a:hlinkClick r:id="rId3"/>
              </a:rPr>
              <a:t>https://aosp-developers-community.github.io/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2000" spc="-1" strike="noStrike">
              <a:latin typeface="Arial"/>
            </a:endParaRPr>
          </a:p>
        </p:txBody>
      </p:sp>
      <p:sp>
        <p:nvSpPr>
          <p:cNvPr id="149" name="CustomShape 6"/>
          <p:cNvSpPr/>
          <p:nvPr/>
        </p:nvSpPr>
        <p:spPr>
          <a:xfrm>
            <a:off x="360000" y="1368000"/>
            <a:ext cx="697932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CustomShape 7"/>
          <p:cNvSpPr/>
          <p:nvPr/>
        </p:nvSpPr>
        <p:spPr>
          <a:xfrm>
            <a:off x="360000" y="1083240"/>
            <a:ext cx="935928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Compared to the community support for app developers, AOSP developers have very little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  <a:ea typeface="DejaVu Sans"/>
              </a:rPr>
              <a:t>Here are some:</a:t>
            </a:r>
            <a:endParaRPr b="0" lang="en-GB" sz="2000" spc="-1" strike="noStrike">
              <a:latin typeface="Arial"/>
            </a:endParaRPr>
          </a:p>
        </p:txBody>
      </p:sp>
      <p:pic>
        <p:nvPicPr>
          <p:cNvPr id="151" name="" descr=""/>
          <p:cNvPicPr/>
          <p:nvPr/>
        </p:nvPicPr>
        <p:blipFill>
          <a:blip r:embed="rId4"/>
          <a:stretch/>
        </p:blipFill>
        <p:spPr>
          <a:xfrm>
            <a:off x="7560000" y="2304000"/>
            <a:ext cx="718200" cy="718200"/>
          </a:xfrm>
          <a:prstGeom prst="rect">
            <a:avLst/>
          </a:prstGeom>
          <a:ln>
            <a:noFill/>
          </a:ln>
        </p:spPr>
      </p:pic>
      <p:pic>
        <p:nvPicPr>
          <p:cNvPr id="152" name="" descr=""/>
          <p:cNvPicPr/>
          <p:nvPr/>
        </p:nvPicPr>
        <p:blipFill>
          <a:blip r:embed="rId5"/>
          <a:stretch/>
        </p:blipFill>
        <p:spPr>
          <a:xfrm>
            <a:off x="7642800" y="3096000"/>
            <a:ext cx="636480" cy="732240"/>
          </a:xfrm>
          <a:prstGeom prst="rect">
            <a:avLst/>
          </a:prstGeom>
          <a:ln>
            <a:noFill/>
          </a:ln>
        </p:spPr>
      </p:pic>
      <p:sp>
        <p:nvSpPr>
          <p:cNvPr id="153" name="CustomShape 8"/>
          <p:cNvSpPr/>
          <p:nvPr/>
        </p:nvSpPr>
        <p:spPr>
          <a:xfrm>
            <a:off x="360000" y="5658120"/>
            <a:ext cx="935928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More detail in my presentation at Linux Plumbers Conference in 2024 titled “The Search for an AOSP Developer Community” (</a:t>
            </a:r>
            <a:r>
              <a:rPr b="0" lang="en-GB" sz="1600" spc="-1" strike="noStrike" u="sng">
                <a:solidFill>
                  <a:srgbClr val="8bb68e"/>
                </a:solidFill>
                <a:uFillTx/>
                <a:latin typeface="Arial"/>
                <a:ea typeface="DejaVu Sans"/>
                <a:hlinkClick r:id="rId6"/>
              </a:rPr>
              <a:t>slides</a:t>
            </a: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), (</a:t>
            </a:r>
            <a:r>
              <a:rPr b="0" lang="en-GB" sz="1600" spc="-1" strike="noStrike" u="sng">
                <a:solidFill>
                  <a:srgbClr val="8bb68e"/>
                </a:solidFill>
                <a:uFillTx/>
                <a:latin typeface="Arial"/>
                <a:ea typeface="DejaVu Sans"/>
                <a:hlinkClick r:id="rId7"/>
              </a:rPr>
              <a:t>video</a:t>
            </a: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en-GB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7413120" y="642996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F2079678-5345-4F9E-8027-2F337ECCA191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354600" y="365040"/>
            <a:ext cx="1051380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Working with Google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1810440" y="6429960"/>
            <a:ext cx="1944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57" name="CustomShape 4"/>
          <p:cNvSpPr/>
          <p:nvPr/>
        </p:nvSpPr>
        <p:spPr>
          <a:xfrm>
            <a:off x="334800" y="6429960"/>
            <a:ext cx="1607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A936AC98-EBBE-40D7-8D16-BFC72C9AEE78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58" name="CustomShape 5"/>
          <p:cNvSpPr/>
          <p:nvPr/>
        </p:nvSpPr>
        <p:spPr>
          <a:xfrm>
            <a:off x="334800" y="1400400"/>
            <a:ext cx="6852960" cy="42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AOSP release cadence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AAOS LTS releases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Upstreaming to AOSP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Google services and alternatives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2000" spc="-1" strike="noStrike">
              <a:latin typeface="Arial"/>
            </a:endParaRPr>
          </a:p>
        </p:txBody>
      </p:sp>
      <p:sp>
        <p:nvSpPr>
          <p:cNvPr id="159" name="CustomShape 6"/>
          <p:cNvSpPr/>
          <p:nvPr/>
        </p:nvSpPr>
        <p:spPr>
          <a:xfrm>
            <a:off x="360000" y="1368000"/>
            <a:ext cx="697932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7413120" y="642996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C6E7C5AC-63DD-47FD-A8E2-CCB3456D0950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354600" y="365040"/>
            <a:ext cx="1051380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Avoiding fragmentation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62" name="CustomShape 3"/>
          <p:cNvSpPr/>
          <p:nvPr/>
        </p:nvSpPr>
        <p:spPr>
          <a:xfrm>
            <a:off x="1810440" y="6429960"/>
            <a:ext cx="1944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63" name="CustomShape 4"/>
          <p:cNvSpPr/>
          <p:nvPr/>
        </p:nvSpPr>
        <p:spPr>
          <a:xfrm>
            <a:off x="334800" y="6429960"/>
            <a:ext cx="1607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3CD00A40-881F-4DFC-9F3F-82AB70FBE851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64" name="CustomShape 5"/>
          <p:cNvSpPr/>
          <p:nvPr/>
        </p:nvSpPr>
        <p:spPr>
          <a:xfrm>
            <a:off x="334800" y="1400400"/>
            <a:ext cx="6852960" cy="42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Consequence of alternative SDKs and appstores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Standardization initiatives</a:t>
            </a:r>
            <a:endParaRPr b="0" lang="en-GB" sz="2000" spc="-1" strike="noStrike">
              <a:latin typeface="Arial"/>
            </a:endParaRPr>
          </a:p>
          <a:p>
            <a:pPr lvl="1" marL="432000" indent="-21564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The COVESA AOSP Standardization group</a:t>
            </a:r>
            <a:endParaRPr b="0" lang="en-GB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600" spc="-1" strike="noStrike">
              <a:latin typeface="Arial"/>
            </a:endParaRPr>
          </a:p>
        </p:txBody>
      </p:sp>
      <p:sp>
        <p:nvSpPr>
          <p:cNvPr id="165" name="CustomShape 6"/>
          <p:cNvSpPr/>
          <p:nvPr/>
        </p:nvSpPr>
        <p:spPr>
          <a:xfrm>
            <a:off x="360000" y="1368000"/>
            <a:ext cx="697932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7413120" y="642996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16833605-A0BE-49C5-A45A-52939A8081DE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354600" y="365040"/>
            <a:ext cx="1051380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Hardware emulator?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68" name="CustomShape 3"/>
          <p:cNvSpPr/>
          <p:nvPr/>
        </p:nvSpPr>
        <p:spPr>
          <a:xfrm>
            <a:off x="1810440" y="6429960"/>
            <a:ext cx="1944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69" name="CustomShape 4"/>
          <p:cNvSpPr/>
          <p:nvPr/>
        </p:nvSpPr>
        <p:spPr>
          <a:xfrm>
            <a:off x="334800" y="6429960"/>
            <a:ext cx="1607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3AAD22FF-0E26-48F2-B4A2-4FBCFFE02FD2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70" name="CustomShape 5"/>
          <p:cNvSpPr/>
          <p:nvPr/>
        </p:nvSpPr>
        <p:spPr>
          <a:xfrm>
            <a:off x="334800" y="1400400"/>
            <a:ext cx="6852960" cy="42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What would be the advantages of a hardware emulator?</a:t>
            </a:r>
            <a:endParaRPr b="0" lang="en-GB" sz="20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What would be the minimum feature set?</a:t>
            </a:r>
            <a:endParaRPr b="0" lang="en-GB" sz="2000" spc="-1" strike="noStrike">
              <a:latin typeface="Arial"/>
            </a:endParaRPr>
          </a:p>
          <a:p>
            <a:pPr lvl="1" marL="432000" indent="-216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Raspberry Pi??</a:t>
            </a:r>
            <a:endParaRPr b="0" lang="en-GB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600" spc="-1" strike="noStrike">
              <a:latin typeface="Arial"/>
            </a:endParaRPr>
          </a:p>
        </p:txBody>
      </p:sp>
      <p:sp>
        <p:nvSpPr>
          <p:cNvPr id="171" name="CustomShape 6"/>
          <p:cNvSpPr/>
          <p:nvPr/>
        </p:nvSpPr>
        <p:spPr>
          <a:xfrm>
            <a:off x="360000" y="1368000"/>
            <a:ext cx="697932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7413120" y="642996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r>
              <a:rPr b="1" lang="en-US" sz="1200" spc="-1" strike="noStrike">
                <a:solidFill>
                  <a:srgbClr val="00b1c3"/>
                </a:solidFill>
                <a:latin typeface="Calibri"/>
                <a:ea typeface="DejaVu Sans"/>
              </a:rPr>
              <a:t>| </a:t>
            </a:r>
            <a:fld id="{775CBD64-196D-49AC-AF4D-21910CAE995F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b="0" lang="en-GB" sz="1200" spc="-1" strike="noStrike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354600" y="365040"/>
            <a:ext cx="10513800" cy="6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1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Droidcon Berlin?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1810440" y="6429960"/>
            <a:ext cx="1944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Copyright ©2025 COVESA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334800" y="6429960"/>
            <a:ext cx="1607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fld id="{D893B1FA-336F-4AD6-9F1F-89A978A192C4}" type="datetime"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14/05/25</a:t>
            </a:fld>
            <a:r>
              <a:rPr b="0" lang="en-GB" sz="1200" spc="-1" strike="noStrike">
                <a:solidFill>
                  <a:srgbClr val="bfbfbf"/>
                </a:solidFill>
                <a:latin typeface="Calibri"/>
                <a:ea typeface="DejaVu Sans"/>
              </a:rPr>
              <a:t> 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  <a:ea typeface="DejaVu Sans"/>
              </a:rPr>
              <a:t>|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76" name="CustomShape 5"/>
          <p:cNvSpPr/>
          <p:nvPr/>
        </p:nvSpPr>
        <p:spPr>
          <a:xfrm>
            <a:off x="334800" y="1400400"/>
            <a:ext cx="6852960" cy="42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8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Android Automotive Summit</a:t>
            </a:r>
            <a:endParaRPr b="0" lang="en-GB" sz="2000" spc="-1" strike="noStrike">
              <a:latin typeface="Arial"/>
            </a:endParaRPr>
          </a:p>
          <a:p>
            <a:pPr lvl="2" marL="648000" indent="-21600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https://berlin.droidcon.com/android-automotive-2025/</a:t>
            </a:r>
            <a:endParaRPr b="0" lang="en-GB" sz="16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endParaRPr b="0" lang="en-GB" sz="1600" spc="-1" strike="noStrike">
              <a:latin typeface="Arial"/>
            </a:endParaRPr>
          </a:p>
          <a:p>
            <a:pPr marL="343080" indent="-341280"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  <a:buClr>
                <a:srgbClr val="000000"/>
              </a:buClr>
              <a:buFont typeface="Arial"/>
              <a:buChar char="•"/>
            </a:pPr>
            <a:endParaRPr b="0" lang="en-GB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001"/>
              </a:spcAft>
            </a:pPr>
            <a:endParaRPr b="0" lang="en-GB" sz="1600" spc="-1" strike="noStrike">
              <a:latin typeface="Arial"/>
            </a:endParaRPr>
          </a:p>
        </p:txBody>
      </p:sp>
      <p:sp>
        <p:nvSpPr>
          <p:cNvPr id="177" name="CustomShape 6"/>
          <p:cNvSpPr/>
          <p:nvPr/>
        </p:nvSpPr>
        <p:spPr>
          <a:xfrm>
            <a:off x="360000" y="1368000"/>
            <a:ext cx="6979320" cy="34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1583</TotalTime>
  <Application>LibreOffice/6.4.7.2$Linux_X86_64 LibreOffice_project/40$Build-2</Application>
  <Words>68</Words>
  <Paragraphs>29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2021-09-21T14:14:34Z</dcterms:created>
  <dc:creator>Chris Bowers</dc:creator>
  <dc:description/>
  <dc:language>en-GB</dc:language>
  <cp:lastModifiedBy/>
  <dcterms:modified xsi:type="dcterms:W3CDTF">2025-05-14T13:12:11Z</dcterms:modified>
  <cp:revision>64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7</vt:i4>
  </property>
</Properties>
</file>