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6" roundtripDataSignature="AMtx7mgDngBCKrWT0xLmrB8+V+gvwBEt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0C5C4A-81A5-41D7-BBF2-D6A7CC48887B}">
  <a:tblStyle styleId="{610C5C4A-81A5-41D7-BBF2-D6A7CC48887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fill>
          <a:solidFill>
            <a:srgbClr val="CDD4EA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DD4EA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303e2c71371_0_14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303e2c71371_0_14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g303e2c71371_0_14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303e2c7137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303e2c7137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2" name="Google Shape;702;g303e2c71371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303e2c71371_0_15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1" name="Google Shape;711;g303e2c71371_0_15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g303e2c71371_0_15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303e2c71371_0_14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303e2c71371_0_14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g303e2c71371_0_14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303e2c71371_0_14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303e2c71371_0_14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g303e2c71371_0_14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303e2c71371_0_15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303e2c71371_0_15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g303e2c71371_0_150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303e2c71371_0_15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303e2c71371_0_15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g303e2c71371_0_15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303e2c71371_0_14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303e2c71371_0_14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/>
              <a:t>https://www.nsc.org/road/post-crash-care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/>
              <a:t>Post-crash care refers to the critical medical and logistical support provided to individuals following a vehicle crash. This care aims to minimize fatalities and long-term injuries through timely intervention, which includes: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First Response &amp; Medical Care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Emergency medical services (EMS) respond as soon as possible to assess injuries, provide on-site care (such as stopping bleeding, stabilizing fractures, etc.), and transport victims to hospitals.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Rescue Operations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In severe crashes where individuals are trapped, rescue teams (firefighters, paramedics) work to extract victims from wreckage using specialized equipment like the Jaws of Life.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Transportation to Trauma Centers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Victims of serious crashes should be transported to Level I or II trauma centers where specialized care for traumatic injuries is available.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Hospital Treatment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Once in the hospital, trauma teams continue care, which may involve surgery, intensive care, and rehabilitation.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Rehabilitation and Long-Term Care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Depending on the severity of injuries, individuals may require ongoing physical therapy, mental health support, and sometimes long-term rehabilitation to recover.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Legal and Insurance Support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Post-crash care often involves dealing with legal procedures and insurance claims. Victims may need assistance from lawyers or advocates to ensure proper compensation and coverage of medical expenses.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b="1" lang="en-US" sz="1100"/>
              <a:t>Psychological Support</a:t>
            </a:r>
            <a:r>
              <a:rPr lang="en-US" sz="1100"/>
              <a:t>: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/>
              <a:t>Crashes can have significant emotional and psychological effects on victims, and post-crash care should include mental health support like therapy or counseling.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g303e2c71371_0_14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303e2c71371_0_14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303e2c71371_0_14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9" name="Google Shape;779;g303e2c71371_0_14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303e2c71371_0_2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303e2c71371_0_2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Script Slide 8 Grants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Opportunities for funding include USDOTs Safe Streets and Roads for All. We’re looking to partner with cities for demonstration grants. </a:t>
            </a:r>
            <a:endParaRPr/>
          </a:p>
        </p:txBody>
      </p:sp>
      <p:sp>
        <p:nvSpPr>
          <p:cNvPr id="788" name="Google Shape;788;g303e2c71371_0_2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6" name="Google Shape;79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7" name="Google Shape;797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254f3f49e91_2_2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1" name="Google Shape;601;g254f3f49e91_2_2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2" name="Google Shape;602;g254f3f49e91_2_2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303e2c71371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2" name="Google Shape;612;g303e2c71371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3" name="Google Shape;613;g303e2c71371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303e2c71371_0_1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303e2c71371_0_1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g303e2c71371_0_11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ad50b6d7cf10599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3" name="Google Shape;633;gad50b6d7cf10599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4" name="Google Shape;634;gad50b6d7cf10599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27168a44a49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5" name="Google Shape;645;g27168a44a49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46" name="Google Shape;646;g27168a44a49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832a58edeb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1" name="Google Shape;671;g2832a58edeb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72" name="Google Shape;672;g2832a58edeb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303e2c71371_0_14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303e2c71371_0_14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g303e2c71371_0_14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03e2c71371_0_15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03e2c71371_0_15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g303e2c71371_0_15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g247df386dd6_0_6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" y="0"/>
            <a:ext cx="6279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g247df386dd6_0_658"/>
          <p:cNvSpPr/>
          <p:nvPr/>
        </p:nvSpPr>
        <p:spPr>
          <a:xfrm>
            <a:off x="0" y="0"/>
            <a:ext cx="627900" cy="6858000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g247df386dd6_0_6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99834" y="6262895"/>
            <a:ext cx="1496940" cy="41254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g247df386dd6_0_658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" name="Google Shape;18;g247df386dd6_0_658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g247df386dd6_0_658"/>
          <p:cNvSpPr txBox="1"/>
          <p:nvPr/>
        </p:nvSpPr>
        <p:spPr>
          <a:xfrm>
            <a:off x="-1" y="6463862"/>
            <a:ext cx="627900" cy="3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g247df386dd6_0_658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800"/>
              <a:buNone/>
              <a:defRPr b="1" sz="1800">
                <a:solidFill>
                  <a:srgbClr val="A5A5A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21" name="Google Shape;21;g247df386dd6_0_658"/>
          <p:cNvCxnSpPr/>
          <p:nvPr/>
        </p:nvCxnSpPr>
        <p:spPr>
          <a:xfrm>
            <a:off x="-4" y="6309089"/>
            <a:ext cx="627900" cy="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" name="Google Shape;22;g247df386dd6_0_658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47df386dd6_0_7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g247df386dd6_0_721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g247df386dd6_0_72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g247df386dd6_0_72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g247df386dd6_0_7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7df386dd6_0_727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g247df386dd6_0_727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g247df386dd6_0_72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g247df386dd6_0_72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g247df386dd6_0_72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Creative Force 2">
  <p:cSld name="Our Creative Force 2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47df386dd6_0_733"/>
          <p:cNvSpPr/>
          <p:nvPr>
            <p:ph idx="2" type="pic"/>
          </p:nvPr>
        </p:nvSpPr>
        <p:spPr>
          <a:xfrm>
            <a:off x="791633" y="2057400"/>
            <a:ext cx="3310800" cy="265680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g247df386dd6_0_733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g247df386dd6_0_733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g247df386dd6_0_733"/>
          <p:cNvSpPr/>
          <p:nvPr>
            <p:ph idx="4" type="pic"/>
          </p:nvPr>
        </p:nvSpPr>
        <p:spPr>
          <a:xfrm>
            <a:off x="4438459" y="2057400"/>
            <a:ext cx="3310800" cy="26568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g247df386dd6_0_733"/>
          <p:cNvSpPr/>
          <p:nvPr>
            <p:ph idx="5" type="pic"/>
          </p:nvPr>
        </p:nvSpPr>
        <p:spPr>
          <a:xfrm>
            <a:off x="8085285" y="2057400"/>
            <a:ext cx="3310800" cy="26568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g247df386dd6_0_733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247df386dd6_0_733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247df386dd6_0_733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247df386dd6_0_73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Half Pictgure in Page">
  <p:cSld name="Right Half Pictgure in Pag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47df386dd6_0_743"/>
          <p:cNvSpPr/>
          <p:nvPr>
            <p:ph idx="2" type="pic"/>
          </p:nvPr>
        </p:nvSpPr>
        <p:spPr>
          <a:xfrm>
            <a:off x="6096000" y="1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Google Shape;100;g247df386dd6_0_743"/>
          <p:cNvSpPr txBox="1"/>
          <p:nvPr>
            <p:ph idx="1" type="body"/>
          </p:nvPr>
        </p:nvSpPr>
        <p:spPr>
          <a:xfrm>
            <a:off x="778937" y="767788"/>
            <a:ext cx="44415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g247df386dd6_0_743"/>
          <p:cNvSpPr txBox="1"/>
          <p:nvPr>
            <p:ph idx="3" type="body"/>
          </p:nvPr>
        </p:nvSpPr>
        <p:spPr>
          <a:xfrm>
            <a:off x="791634" y="1278801"/>
            <a:ext cx="44415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g247df386dd6_0_743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g247df386dd6_0_743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247df386dd6_0_743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247df386dd6_0_74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Picture at Left Side">
  <p:cSld name="Small Picture at Left Sid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47df386dd6_0_751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g247df386dd6_0_751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g247df386dd6_0_751"/>
          <p:cNvSpPr/>
          <p:nvPr>
            <p:ph idx="3" type="pic"/>
          </p:nvPr>
        </p:nvSpPr>
        <p:spPr>
          <a:xfrm>
            <a:off x="791635" y="2057400"/>
            <a:ext cx="3589800" cy="3657600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g247df386dd6_0_751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247df386dd6_0_751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247df386dd6_0_751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247df386dd6_0_751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eatured Services Page">
  <p:cSld name="Featured Services Pag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47df386dd6_0_759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g247df386dd6_0_759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g247df386dd6_0_759"/>
          <p:cNvSpPr/>
          <p:nvPr>
            <p:ph idx="3" type="pic"/>
          </p:nvPr>
        </p:nvSpPr>
        <p:spPr>
          <a:xfrm>
            <a:off x="791635" y="2057400"/>
            <a:ext cx="2510400" cy="3657600"/>
          </a:xfrm>
          <a:prstGeom prst="rect">
            <a:avLst/>
          </a:prstGeom>
          <a:noFill/>
          <a:ln>
            <a:noFill/>
          </a:ln>
        </p:spPr>
      </p:sp>
      <p:sp>
        <p:nvSpPr>
          <p:cNvPr id="118" name="Google Shape;118;g247df386dd6_0_759"/>
          <p:cNvSpPr/>
          <p:nvPr>
            <p:ph idx="4" type="pic"/>
          </p:nvPr>
        </p:nvSpPr>
        <p:spPr>
          <a:xfrm>
            <a:off x="8885768" y="2057400"/>
            <a:ext cx="2510400" cy="365760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g247df386dd6_0_759"/>
          <p:cNvSpPr/>
          <p:nvPr>
            <p:ph idx="5" type="pic"/>
          </p:nvPr>
        </p:nvSpPr>
        <p:spPr>
          <a:xfrm>
            <a:off x="6187723" y="2057400"/>
            <a:ext cx="2510400" cy="36576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g247df386dd6_0_759"/>
          <p:cNvSpPr/>
          <p:nvPr>
            <p:ph idx="6" type="pic"/>
          </p:nvPr>
        </p:nvSpPr>
        <p:spPr>
          <a:xfrm>
            <a:off x="3489679" y="2057400"/>
            <a:ext cx="2510400" cy="365760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g247df386dd6_0_759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247df386dd6_0_759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g247df386dd6_0_759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247df386dd6_0_759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folio Section Break">
  <p:cSld name="Portfolio Section Brea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47df386dd6_0_77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432FF">
              <a:alpha val="74117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247df386dd6_0_770"/>
          <p:cNvSpPr/>
          <p:nvPr>
            <p:ph idx="2" type="pic"/>
          </p:nvPr>
        </p:nvSpPr>
        <p:spPr>
          <a:xfrm>
            <a:off x="804333" y="3721100"/>
            <a:ext cx="4377300" cy="3136800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Google Shape;128;g247df386dd6_0_770"/>
          <p:cNvSpPr/>
          <p:nvPr>
            <p:ph idx="3" type="pic"/>
          </p:nvPr>
        </p:nvSpPr>
        <p:spPr>
          <a:xfrm>
            <a:off x="7023099" y="3721100"/>
            <a:ext cx="4374300" cy="31368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g247df386dd6_0_770"/>
          <p:cNvSpPr/>
          <p:nvPr>
            <p:ph idx="4" type="pic"/>
          </p:nvPr>
        </p:nvSpPr>
        <p:spPr>
          <a:xfrm>
            <a:off x="3149600" y="2622551"/>
            <a:ext cx="5892900" cy="4235400"/>
          </a:xfrm>
          <a:prstGeom prst="rect">
            <a:avLst/>
          </a:prstGeom>
          <a:noFill/>
          <a:ln>
            <a:noFill/>
          </a:ln>
        </p:spPr>
      </p:sp>
      <p:sp>
        <p:nvSpPr>
          <p:cNvPr id="130" name="Google Shape;130;g247df386dd6_0_770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folio Left Half Page Picture">
  <p:cSld name="Portfolio Left Half Page Picture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47df386dd6_0_776"/>
          <p:cNvSpPr/>
          <p:nvPr>
            <p:ph idx="2" type="pic"/>
          </p:nvPr>
        </p:nvSpPr>
        <p:spPr>
          <a:xfrm>
            <a:off x="3" y="1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g247df386dd6_0_776"/>
          <p:cNvSpPr txBox="1"/>
          <p:nvPr>
            <p:ph idx="1" type="body"/>
          </p:nvPr>
        </p:nvSpPr>
        <p:spPr>
          <a:xfrm>
            <a:off x="6874939" y="767787"/>
            <a:ext cx="4525500" cy="9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g247df386dd6_0_776"/>
          <p:cNvSpPr txBox="1"/>
          <p:nvPr>
            <p:ph idx="3" type="body"/>
          </p:nvPr>
        </p:nvSpPr>
        <p:spPr>
          <a:xfrm>
            <a:off x="6887637" y="1742352"/>
            <a:ext cx="45255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g247df386dd6_0_776"/>
          <p:cNvSpPr txBox="1"/>
          <p:nvPr/>
        </p:nvSpPr>
        <p:spPr>
          <a:xfrm>
            <a:off x="10585897" y="6431591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247df386dd6_0_776">
            <a:hlinkClick action="ppaction://hlinkshowjump?jump=nextslide"/>
          </p:cNvPr>
          <p:cNvSpPr/>
          <p:nvPr/>
        </p:nvSpPr>
        <p:spPr>
          <a:xfrm>
            <a:off x="11209905" y="6418891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247df386dd6_0_776">
            <a:hlinkClick action="ppaction://hlinkshowjump?jump=previousslide"/>
          </p:cNvPr>
          <p:cNvSpPr/>
          <p:nvPr/>
        </p:nvSpPr>
        <p:spPr>
          <a:xfrm>
            <a:off x="10992130" y="6418891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247df386dd6_0_77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ni Right Pictgure in Page">
  <p:cSld name="Mini Right Pictgure in Page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47df386dd6_0_784"/>
          <p:cNvSpPr/>
          <p:nvPr>
            <p:ph idx="2" type="pic"/>
          </p:nvPr>
        </p:nvSpPr>
        <p:spPr>
          <a:xfrm>
            <a:off x="6096000" y="1"/>
            <a:ext cx="6096000" cy="4064100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Google Shape;141;g247df386dd6_0_784"/>
          <p:cNvSpPr txBox="1"/>
          <p:nvPr>
            <p:ph idx="1" type="body"/>
          </p:nvPr>
        </p:nvSpPr>
        <p:spPr>
          <a:xfrm>
            <a:off x="778937" y="767788"/>
            <a:ext cx="44415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g247df386dd6_0_784"/>
          <p:cNvSpPr txBox="1"/>
          <p:nvPr>
            <p:ph idx="3" type="body"/>
          </p:nvPr>
        </p:nvSpPr>
        <p:spPr>
          <a:xfrm>
            <a:off x="791634" y="1278801"/>
            <a:ext cx="44415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g247df386dd6_0_784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247df386dd6_0_784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247df386dd6_0_784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247df386dd6_0_784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mple Portfolio Single Show">
  <p:cSld name="Simple Portfolio Single Show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47df386dd6_0_792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g247df386dd6_0_792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g247df386dd6_0_792"/>
          <p:cNvSpPr/>
          <p:nvPr>
            <p:ph idx="3" type="pic"/>
          </p:nvPr>
        </p:nvSpPr>
        <p:spPr>
          <a:xfrm>
            <a:off x="791633" y="2057399"/>
            <a:ext cx="5315700" cy="36750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g247df386dd6_0_792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247df386dd6_0_792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247df386dd6_0_792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247df386dd6_0_792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47df386dd6_0_668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g247df386dd6_0_668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6" name="Google Shape;26;g247df386dd6_0_66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g247df386dd6_0_66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g247df386dd6_0_66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ni Portfolio in Browser">
  <p:cSld name="Mini Portfolio in Browser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47df386dd6_0_800"/>
          <p:cNvSpPr/>
          <p:nvPr>
            <p:ph idx="2" type="pic"/>
          </p:nvPr>
        </p:nvSpPr>
        <p:spPr>
          <a:xfrm>
            <a:off x="5230495" y="2248959"/>
            <a:ext cx="6131700" cy="3561300"/>
          </a:xfrm>
          <a:prstGeom prst="rect">
            <a:avLst/>
          </a:prstGeom>
          <a:noFill/>
          <a:ln>
            <a:noFill/>
          </a:ln>
        </p:spPr>
      </p:sp>
      <p:sp>
        <p:nvSpPr>
          <p:cNvPr id="157" name="Google Shape;157;g247df386dd6_0_800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g247df386dd6_0_800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9" name="Google Shape;159;g247df386dd6_0_800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47df386dd6_0_800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247df386dd6_0_800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247df386dd6_0_800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ptop Portfolio Showcase">
  <p:cSld name="Laptop Portfolio Showcase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7df386dd6_0_808"/>
          <p:cNvSpPr/>
          <p:nvPr>
            <p:ph idx="2" type="pic"/>
          </p:nvPr>
        </p:nvSpPr>
        <p:spPr>
          <a:xfrm>
            <a:off x="6222999" y="2590801"/>
            <a:ext cx="4143300" cy="25911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g247df386dd6_0_808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g247df386dd6_0_808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g247df386dd6_0_808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247df386dd6_0_808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247df386dd6_0_808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247df386dd6_0_808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CD Portfolio Showcase">
  <p:cSld name="LCD Portfolio Showcase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47df386dd6_0_816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g247df386dd6_0_816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g247df386dd6_0_816"/>
          <p:cNvSpPr/>
          <p:nvPr>
            <p:ph idx="3" type="pic"/>
          </p:nvPr>
        </p:nvSpPr>
        <p:spPr>
          <a:xfrm>
            <a:off x="1305662" y="2549315"/>
            <a:ext cx="3609300" cy="21720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g247df386dd6_0_816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247df386dd6_0_816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247df386dd6_0_816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247df386dd6_0_8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hone Portfolio Showcase at Center">
  <p:cSld name="iPhone Portfolio Showcase at Center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47df386dd6_0_824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g247df386dd6_0_824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g247df386dd6_0_824"/>
          <p:cNvSpPr/>
          <p:nvPr>
            <p:ph idx="3" type="pic"/>
          </p:nvPr>
        </p:nvSpPr>
        <p:spPr>
          <a:xfrm>
            <a:off x="5314952" y="2695575"/>
            <a:ext cx="1622400" cy="2889300"/>
          </a:xfrm>
          <a:prstGeom prst="rect">
            <a:avLst/>
          </a:prstGeom>
          <a:noFill/>
          <a:ln>
            <a:noFill/>
          </a:ln>
        </p:spPr>
      </p:sp>
      <p:sp>
        <p:nvSpPr>
          <p:cNvPr id="183" name="Google Shape;183;g247df386dd6_0_824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247df386dd6_0_824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247df386dd6_0_824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247df386dd6_0_824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ad Portfolio Showcase at right">
  <p:cSld name="iPad Portfolio Showcase at righ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47df386dd6_0_832"/>
          <p:cNvSpPr/>
          <p:nvPr>
            <p:ph idx="2" type="pic"/>
          </p:nvPr>
        </p:nvSpPr>
        <p:spPr>
          <a:xfrm>
            <a:off x="8864064" y="2406203"/>
            <a:ext cx="2098500" cy="2800800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Google Shape;189;g247df386dd6_0_832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g247df386dd6_0_832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g247df386dd6_0_832"/>
          <p:cNvSpPr/>
          <p:nvPr>
            <p:ph idx="4" type="pic"/>
          </p:nvPr>
        </p:nvSpPr>
        <p:spPr>
          <a:xfrm>
            <a:off x="6230688" y="3250141"/>
            <a:ext cx="2809800" cy="2109300"/>
          </a:xfrm>
          <a:prstGeom prst="rect">
            <a:avLst/>
          </a:prstGeom>
          <a:noFill/>
          <a:ln>
            <a:noFill/>
          </a:ln>
        </p:spPr>
      </p:sp>
      <p:sp>
        <p:nvSpPr>
          <p:cNvPr id="192" name="Google Shape;192;g247df386dd6_0_832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247df386dd6_0_832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247df386dd6_0_832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247df386dd6_0_832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hone Portfolio Showcase at Left">
  <p:cSld name="iPhone Portfolio Showcase at Left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47df386dd6_0_841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g247df386dd6_0_841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g247df386dd6_0_841"/>
          <p:cNvSpPr/>
          <p:nvPr>
            <p:ph idx="3" type="pic"/>
          </p:nvPr>
        </p:nvSpPr>
        <p:spPr>
          <a:xfrm>
            <a:off x="964263" y="2567468"/>
            <a:ext cx="1622400" cy="2889300"/>
          </a:xfrm>
          <a:prstGeom prst="rect">
            <a:avLst/>
          </a:prstGeom>
          <a:noFill/>
          <a:ln>
            <a:noFill/>
          </a:ln>
        </p:spPr>
      </p:sp>
      <p:sp>
        <p:nvSpPr>
          <p:cNvPr id="200" name="Google Shape;200;g247df386dd6_0_841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247df386dd6_0_841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247df386dd6_0_841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247df386dd6_0_841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ortfolio in Browser">
  <p:cSld name="Full Portfolio in Browser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47df386dd6_0_849"/>
          <p:cNvSpPr/>
          <p:nvPr>
            <p:ph idx="2" type="pic"/>
          </p:nvPr>
        </p:nvSpPr>
        <p:spPr>
          <a:xfrm>
            <a:off x="1409701" y="2362200"/>
            <a:ext cx="9372600" cy="4495800"/>
          </a:xfrm>
          <a:prstGeom prst="rect">
            <a:avLst/>
          </a:prstGeom>
          <a:noFill/>
          <a:ln>
            <a:noFill/>
          </a:ln>
        </p:spPr>
      </p:sp>
      <p:sp>
        <p:nvSpPr>
          <p:cNvPr id="206" name="Google Shape;206;g247df386dd6_0_849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7" name="Google Shape;207;g247df386dd6_0_849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8" name="Google Shape;208;g247df386dd6_0_849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rious Project Show Case">
  <p:cSld name="Various Project Show Case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47df386dd6_0_854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1" name="Google Shape;211;g247df386dd6_0_854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2" name="Google Shape;212;g247df386dd6_0_854"/>
          <p:cNvSpPr/>
          <p:nvPr>
            <p:ph idx="3" type="pic"/>
          </p:nvPr>
        </p:nvSpPr>
        <p:spPr>
          <a:xfrm>
            <a:off x="792521" y="2057400"/>
            <a:ext cx="2645700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213" name="Google Shape;213;g247df386dd6_0_854"/>
          <p:cNvSpPr/>
          <p:nvPr>
            <p:ph idx="4" type="pic"/>
          </p:nvPr>
        </p:nvSpPr>
        <p:spPr>
          <a:xfrm>
            <a:off x="6082073" y="2057400"/>
            <a:ext cx="2645700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214" name="Google Shape;214;g247df386dd6_0_854"/>
          <p:cNvSpPr/>
          <p:nvPr>
            <p:ph idx="5" type="pic"/>
          </p:nvPr>
        </p:nvSpPr>
        <p:spPr>
          <a:xfrm>
            <a:off x="3437297" y="3884531"/>
            <a:ext cx="2645700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215" name="Google Shape;215;g247df386dd6_0_854"/>
          <p:cNvSpPr/>
          <p:nvPr>
            <p:ph idx="6" type="pic"/>
          </p:nvPr>
        </p:nvSpPr>
        <p:spPr>
          <a:xfrm>
            <a:off x="8726849" y="3884531"/>
            <a:ext cx="2645700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216" name="Google Shape;216;g247df386dd6_0_854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247df386dd6_0_854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247df386dd6_0_854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247df386dd6_0_854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er Testimonials">
  <p:cSld name="Customer Testimonials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47df386dd6_0_865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g247df386dd6_0_865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g247df386dd6_0_865"/>
          <p:cNvSpPr/>
          <p:nvPr>
            <p:ph idx="3" type="pic"/>
          </p:nvPr>
        </p:nvSpPr>
        <p:spPr>
          <a:xfrm>
            <a:off x="789254" y="4171693"/>
            <a:ext cx="760200" cy="7602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247df386dd6_0_865"/>
          <p:cNvSpPr/>
          <p:nvPr>
            <p:ph idx="4" type="pic"/>
          </p:nvPr>
        </p:nvSpPr>
        <p:spPr>
          <a:xfrm>
            <a:off x="4699065" y="4176450"/>
            <a:ext cx="760200" cy="7602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247df386dd6_0_865"/>
          <p:cNvSpPr/>
          <p:nvPr>
            <p:ph idx="5" type="pic"/>
          </p:nvPr>
        </p:nvSpPr>
        <p:spPr>
          <a:xfrm>
            <a:off x="8569146" y="4176450"/>
            <a:ext cx="760200" cy="7602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g247df386dd6_0_865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247df386dd6_0_865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247df386dd6_0_865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247df386dd6_0_86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Page">
  <p:cSld name="Section Break Page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47df386dd6_0_875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32" name="Google Shape;232;g247df386dd6_0_87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247df386dd6_0_67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g247df386dd6_0_67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g247df386dd6_0_67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g247df386dd6_0_67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g247df386dd6_0_67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+Footer">
  <p:cSld name="Header+Footer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47df386dd6_0_87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g247df386dd6_0_878"/>
          <p:cNvSpPr txBox="1"/>
          <p:nvPr>
            <p:ph idx="1" type="body"/>
          </p:nvPr>
        </p:nvSpPr>
        <p:spPr>
          <a:xfrm>
            <a:off x="834843" y="1256229"/>
            <a:ext cx="58563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6" name="Google Shape;236;g247df386dd6_0_87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7" name="Google Shape;237;g247df386dd6_0_87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26">
  <p:cSld name="C26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7df386dd6_0_883"/>
          <p:cNvSpPr/>
          <p:nvPr>
            <p:ph idx="2" type="pic"/>
          </p:nvPr>
        </p:nvSpPr>
        <p:spPr>
          <a:xfrm>
            <a:off x="0" y="3530600"/>
            <a:ext cx="12192000" cy="33273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40" name="Google Shape;240;g247df386dd6_0_883"/>
          <p:cNvSpPr txBox="1"/>
          <p:nvPr>
            <p:ph idx="1" type="body"/>
          </p:nvPr>
        </p:nvSpPr>
        <p:spPr>
          <a:xfrm>
            <a:off x="508000" y="1178427"/>
            <a:ext cx="111579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b="0" i="0" sz="213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41" name="Google Shape;241;g247df386dd6_0_883"/>
          <p:cNvSpPr txBox="1"/>
          <p:nvPr>
            <p:ph type="title"/>
          </p:nvPr>
        </p:nvSpPr>
        <p:spPr>
          <a:xfrm>
            <a:off x="508000" y="455085"/>
            <a:ext cx="11157900" cy="66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g247df386dd6_0_88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&amp; Content">
  <p:cSld name="1_Title &amp; Content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47df386dd6_0_888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5" name="Google Shape;245;g247df386dd6_0_888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6" name="Google Shape;246;g247df386dd6_0_888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247df386dd6_0_888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247df386dd6_0_888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247df386dd6_0_888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">
  <p:cSld name="1_Conten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47df386dd6_0_895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247df386dd6_0_895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247df386dd6_0_895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247df386dd6_0_89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Welcome Message">
  <p:cSld name="1_Welcome Message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47df386dd6_0_900"/>
          <p:cNvSpPr/>
          <p:nvPr>
            <p:ph idx="2" type="pic"/>
          </p:nvPr>
        </p:nvSpPr>
        <p:spPr>
          <a:xfrm>
            <a:off x="5453695" y="2118348"/>
            <a:ext cx="1284600" cy="12846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247df386dd6_0_900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247df386dd6_0_900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247df386dd6_0_900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247df386dd6_0_900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ny History Page 1">
  <p:cSld name="1_Company History Page 1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47df386dd6_0_906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3" name="Google Shape;263;g247df386dd6_0_906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4" name="Google Shape;264;g247df386dd6_0_906"/>
          <p:cNvSpPr/>
          <p:nvPr>
            <p:ph idx="3" type="pic"/>
          </p:nvPr>
        </p:nvSpPr>
        <p:spPr>
          <a:xfrm>
            <a:off x="5586012" y="2120015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g247df386dd6_0_906"/>
          <p:cNvSpPr/>
          <p:nvPr>
            <p:ph idx="4" type="pic"/>
          </p:nvPr>
        </p:nvSpPr>
        <p:spPr>
          <a:xfrm>
            <a:off x="2027145" y="4311469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247df386dd6_0_906"/>
          <p:cNvSpPr/>
          <p:nvPr>
            <p:ph idx="5" type="pic"/>
          </p:nvPr>
        </p:nvSpPr>
        <p:spPr>
          <a:xfrm>
            <a:off x="9209745" y="4311469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247df386dd6_0_906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g247df386dd6_0_906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247df386dd6_0_906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247df386dd6_0_90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ny History Page 2">
  <p:cSld name="1_Company History Page 2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47df386dd6_0_916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3" name="Google Shape;273;g247df386dd6_0_916"/>
          <p:cNvSpPr txBox="1"/>
          <p:nvPr>
            <p:ph idx="2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4" name="Google Shape;274;g247df386dd6_0_916"/>
          <p:cNvSpPr/>
          <p:nvPr>
            <p:ph idx="3" type="pic"/>
          </p:nvPr>
        </p:nvSpPr>
        <p:spPr>
          <a:xfrm>
            <a:off x="2027145" y="2121027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47df386dd6_0_916"/>
          <p:cNvSpPr/>
          <p:nvPr>
            <p:ph idx="4" type="pic"/>
          </p:nvPr>
        </p:nvSpPr>
        <p:spPr>
          <a:xfrm>
            <a:off x="9209745" y="2121027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247df386dd6_0_916"/>
          <p:cNvSpPr/>
          <p:nvPr>
            <p:ph idx="5" type="pic"/>
          </p:nvPr>
        </p:nvSpPr>
        <p:spPr>
          <a:xfrm>
            <a:off x="5615645" y="4311469"/>
            <a:ext cx="1380900" cy="13809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247df386dd6_0_916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47df386dd6_0_916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47df386dd6_0_916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47df386dd6_0_9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Meet Our Team Page">
  <p:cSld name="1_Meet Our Team Page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47df386dd6_0_926"/>
          <p:cNvSpPr/>
          <p:nvPr>
            <p:ph idx="2" type="pic"/>
          </p:nvPr>
        </p:nvSpPr>
        <p:spPr>
          <a:xfrm>
            <a:off x="1114893" y="1988357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247df386dd6_0_926"/>
          <p:cNvSpPr/>
          <p:nvPr>
            <p:ph idx="3" type="pic"/>
          </p:nvPr>
        </p:nvSpPr>
        <p:spPr>
          <a:xfrm>
            <a:off x="3306707" y="1988357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247df386dd6_0_926"/>
          <p:cNvSpPr/>
          <p:nvPr>
            <p:ph idx="4" type="pic"/>
          </p:nvPr>
        </p:nvSpPr>
        <p:spPr>
          <a:xfrm>
            <a:off x="5498520" y="1988357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g247df386dd6_0_926"/>
          <p:cNvSpPr/>
          <p:nvPr>
            <p:ph idx="5" type="pic"/>
          </p:nvPr>
        </p:nvSpPr>
        <p:spPr>
          <a:xfrm>
            <a:off x="7690333" y="1988357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g247df386dd6_0_926"/>
          <p:cNvSpPr/>
          <p:nvPr>
            <p:ph idx="6" type="pic"/>
          </p:nvPr>
        </p:nvSpPr>
        <p:spPr>
          <a:xfrm>
            <a:off x="9882148" y="1988357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g247df386dd6_0_926"/>
          <p:cNvSpPr/>
          <p:nvPr>
            <p:ph idx="7" type="pic"/>
          </p:nvPr>
        </p:nvSpPr>
        <p:spPr>
          <a:xfrm>
            <a:off x="1114893" y="3987361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247df386dd6_0_926"/>
          <p:cNvSpPr/>
          <p:nvPr>
            <p:ph idx="8" type="pic"/>
          </p:nvPr>
        </p:nvSpPr>
        <p:spPr>
          <a:xfrm>
            <a:off x="3306707" y="3987361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g247df386dd6_0_926"/>
          <p:cNvSpPr/>
          <p:nvPr>
            <p:ph idx="9" type="pic"/>
          </p:nvPr>
        </p:nvSpPr>
        <p:spPr>
          <a:xfrm>
            <a:off x="5498520" y="3987361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47df386dd6_0_926"/>
          <p:cNvSpPr/>
          <p:nvPr>
            <p:ph idx="13" type="pic"/>
          </p:nvPr>
        </p:nvSpPr>
        <p:spPr>
          <a:xfrm>
            <a:off x="7690333" y="3987361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247df386dd6_0_926"/>
          <p:cNvSpPr/>
          <p:nvPr>
            <p:ph idx="14" type="pic"/>
          </p:nvPr>
        </p:nvSpPr>
        <p:spPr>
          <a:xfrm>
            <a:off x="9882148" y="3987361"/>
            <a:ext cx="1193700" cy="1193700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g247df386dd6_0_926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3" name="Google Shape;293;g247df386dd6_0_926"/>
          <p:cNvSpPr txBox="1"/>
          <p:nvPr>
            <p:ph idx="15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4" name="Google Shape;294;g247df386dd6_0_926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47df386dd6_0_926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47df386dd6_0_926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247df386dd6_0_92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Our Creative Force 1">
  <p:cSld name="1_Our Creative Force 1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47df386dd6_0_943"/>
          <p:cNvSpPr/>
          <p:nvPr>
            <p:ph idx="2" type="pic"/>
          </p:nvPr>
        </p:nvSpPr>
        <p:spPr>
          <a:xfrm>
            <a:off x="1186746" y="2181577"/>
            <a:ext cx="1935900" cy="20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00" name="Google Shape;300;g247df386dd6_0_943"/>
          <p:cNvSpPr txBox="1"/>
          <p:nvPr>
            <p:ph idx="1" type="body"/>
          </p:nvPr>
        </p:nvSpPr>
        <p:spPr>
          <a:xfrm>
            <a:off x="778936" y="767788"/>
            <a:ext cx="106044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1" name="Google Shape;301;g247df386dd6_0_943"/>
          <p:cNvSpPr txBox="1"/>
          <p:nvPr>
            <p:ph idx="3" type="body"/>
          </p:nvPr>
        </p:nvSpPr>
        <p:spPr>
          <a:xfrm>
            <a:off x="791633" y="1278801"/>
            <a:ext cx="106044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2" name="Google Shape;302;g247df386dd6_0_943"/>
          <p:cNvSpPr/>
          <p:nvPr>
            <p:ph idx="4" type="pic"/>
          </p:nvPr>
        </p:nvSpPr>
        <p:spPr>
          <a:xfrm>
            <a:off x="3805297" y="2181577"/>
            <a:ext cx="1935900" cy="20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03" name="Google Shape;303;g247df386dd6_0_943"/>
          <p:cNvSpPr/>
          <p:nvPr>
            <p:ph idx="5" type="pic"/>
          </p:nvPr>
        </p:nvSpPr>
        <p:spPr>
          <a:xfrm>
            <a:off x="6423850" y="2181577"/>
            <a:ext cx="1935900" cy="20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04" name="Google Shape;304;g247df386dd6_0_943"/>
          <p:cNvSpPr/>
          <p:nvPr>
            <p:ph idx="6" type="pic"/>
          </p:nvPr>
        </p:nvSpPr>
        <p:spPr>
          <a:xfrm>
            <a:off x="9056086" y="2181577"/>
            <a:ext cx="1935900" cy="20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05" name="Google Shape;305;g247df386dd6_0_943"/>
          <p:cNvSpPr txBox="1"/>
          <p:nvPr/>
        </p:nvSpPr>
        <p:spPr>
          <a:xfrm>
            <a:off x="10585897" y="6391058"/>
            <a:ext cx="2760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247df386dd6_0_943">
            <a:hlinkClick action="ppaction://hlinkshowjump?jump=nextslide"/>
          </p:cNvPr>
          <p:cNvSpPr/>
          <p:nvPr/>
        </p:nvSpPr>
        <p:spPr>
          <a:xfrm>
            <a:off x="11209905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247df386dd6_0_943">
            <a:hlinkClick action="ppaction://hlinkshowjump?jump=previousslide"/>
          </p:cNvPr>
          <p:cNvSpPr/>
          <p:nvPr/>
        </p:nvSpPr>
        <p:spPr>
          <a:xfrm>
            <a:off x="10992130" y="6378992"/>
            <a:ext cx="188347" cy="188347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247df386dd6_0_94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26">
  <p:cSld name="C26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5"/>
          <p:cNvSpPr/>
          <p:nvPr>
            <p:ph idx="2" type="pic"/>
          </p:nvPr>
        </p:nvSpPr>
        <p:spPr>
          <a:xfrm>
            <a:off x="0" y="3530600"/>
            <a:ext cx="12192000" cy="33274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4" name="Google Shape;314;p25"/>
          <p:cNvSpPr txBox="1"/>
          <p:nvPr>
            <p:ph idx="1" type="body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b="0" i="0" sz="213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15" name="Google Shape;315;p25"/>
          <p:cNvSpPr txBox="1"/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47df386dd6_0_680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g247df386dd6_0_680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g247df386dd6_0_68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g247df386dd6_0_68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g247df386dd6_0_68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" y="0"/>
            <a:ext cx="6279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3"/>
          <p:cNvSpPr/>
          <p:nvPr/>
        </p:nvSpPr>
        <p:spPr>
          <a:xfrm>
            <a:off x="0" y="0"/>
            <a:ext cx="627992" cy="6858000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Google Shape;31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99834" y="6262895"/>
            <a:ext cx="1496940" cy="412542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3"/>
          <p:cNvSpPr txBox="1"/>
          <p:nvPr>
            <p:ph idx="1" type="body"/>
          </p:nvPr>
        </p:nvSpPr>
        <p:spPr>
          <a:xfrm rot="-5400000">
            <a:off x="-1622786" y="3972956"/>
            <a:ext cx="3873555" cy="627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1" name="Google Shape;321;p23"/>
          <p:cNvSpPr txBox="1"/>
          <p:nvPr>
            <p:ph type="title"/>
          </p:nvPr>
        </p:nvSpPr>
        <p:spPr>
          <a:xfrm>
            <a:off x="627992" y="438861"/>
            <a:ext cx="11564008" cy="8159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23"/>
          <p:cNvSpPr txBox="1"/>
          <p:nvPr>
            <p:ph idx="2" type="body"/>
          </p:nvPr>
        </p:nvSpPr>
        <p:spPr>
          <a:xfrm>
            <a:off x="627987" y="182563"/>
            <a:ext cx="11564013" cy="2562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800"/>
              <a:buNone/>
              <a:defRPr b="1" sz="1800">
                <a:solidFill>
                  <a:srgbClr val="A5A5A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23" name="Google Shape;323;p23"/>
          <p:cNvCxnSpPr/>
          <p:nvPr/>
        </p:nvCxnSpPr>
        <p:spPr>
          <a:xfrm>
            <a:off x="-4" y="6309089"/>
            <a:ext cx="627991" cy="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g17b07120229_0_3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" y="0"/>
            <a:ext cx="6279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17b07120229_0_320"/>
          <p:cNvSpPr/>
          <p:nvPr/>
        </p:nvSpPr>
        <p:spPr>
          <a:xfrm>
            <a:off x="0" y="0"/>
            <a:ext cx="627900" cy="6858000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g17b07120229_0_320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8" name="Google Shape;328;g17b07120229_0_320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g17b07120229_0_320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800"/>
              <a:buNone/>
              <a:defRPr b="1" sz="1800">
                <a:solidFill>
                  <a:srgbClr val="A5A5A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30" name="Google Shape;330;g17b07120229_0_320"/>
          <p:cNvCxnSpPr/>
          <p:nvPr/>
        </p:nvCxnSpPr>
        <p:spPr>
          <a:xfrm>
            <a:off x="-4" y="6309089"/>
            <a:ext cx="627900" cy="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34" name="Google Shape;334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5" name="Google Shape;335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6" name="Google Shape;336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9" name="Google Shape;339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1" name="Google Shape;341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2" name="Google Shape;342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2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6" name="Google Shape;346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7" name="Google Shape;347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8" name="Google Shape;348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2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2" name="Google Shape;352;p2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3" name="Google Shape;353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4" name="Google Shape;354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5" name="Google Shape;355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8" name="Google Shape;358;p2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9" name="Google Shape;359;p2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0" name="Google Shape;360;p2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1" name="Google Shape;361;p2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2" name="Google Shape;36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3" name="Google Shape;36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4" name="Google Shape;36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8" name="Google Shape;368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9" name="Google Shape;369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3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73" name="Google Shape;373;p3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74" name="Google Shape;374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5" name="Google Shape;375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6" name="Google Shape;376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3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80" name="Google Shape;380;p3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81" name="Google Shape;381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2" name="Google Shape;382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3" name="Google Shape;383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247df386dd6_0_68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g247df386dd6_0_686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g247df386dd6_0_686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g247df386dd6_0_68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g247df386dd6_0_68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g247df386dd6_0_68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3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7" name="Google Shape;387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8" name="Google Shape;388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9" name="Google Shape;389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2" name="Google Shape;392;p3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3" name="Google Shape;393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4" name="Google Shape;394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5" name="Google Shape;395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Creative Force 2">
  <p:cSld name="Our Creative Force 2"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5"/>
          <p:cNvSpPr/>
          <p:nvPr>
            <p:ph idx="2" type="pic"/>
          </p:nvPr>
        </p:nvSpPr>
        <p:spPr>
          <a:xfrm>
            <a:off x="791633" y="2057400"/>
            <a:ext cx="3310848" cy="2656840"/>
          </a:xfrm>
          <a:prstGeom prst="rect">
            <a:avLst/>
          </a:prstGeom>
          <a:noFill/>
          <a:ln>
            <a:noFill/>
          </a:ln>
        </p:spPr>
      </p:sp>
      <p:sp>
        <p:nvSpPr>
          <p:cNvPr id="398" name="Google Shape;398;p35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9" name="Google Shape;399;p35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0" name="Google Shape;400;p35"/>
          <p:cNvSpPr/>
          <p:nvPr>
            <p:ph idx="4" type="pic"/>
          </p:nvPr>
        </p:nvSpPr>
        <p:spPr>
          <a:xfrm>
            <a:off x="4438459" y="2057400"/>
            <a:ext cx="3310848" cy="2656840"/>
          </a:xfrm>
          <a:prstGeom prst="rect">
            <a:avLst/>
          </a:prstGeom>
          <a:noFill/>
          <a:ln>
            <a:noFill/>
          </a:ln>
        </p:spPr>
      </p:sp>
      <p:sp>
        <p:nvSpPr>
          <p:cNvPr id="401" name="Google Shape;401;p35"/>
          <p:cNvSpPr/>
          <p:nvPr>
            <p:ph idx="5" type="pic"/>
          </p:nvPr>
        </p:nvSpPr>
        <p:spPr>
          <a:xfrm>
            <a:off x="8085285" y="2057400"/>
            <a:ext cx="3310848" cy="2656840"/>
          </a:xfrm>
          <a:prstGeom prst="rect">
            <a:avLst/>
          </a:prstGeom>
          <a:noFill/>
          <a:ln>
            <a:noFill/>
          </a:ln>
        </p:spPr>
      </p:sp>
      <p:sp>
        <p:nvSpPr>
          <p:cNvPr id="402" name="Google Shape;402;p35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35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5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Half Pictgure in Page">
  <p:cSld name="Right Half Pictgure in Page"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6"/>
          <p:cNvSpPr/>
          <p:nvPr>
            <p:ph idx="2" type="pic"/>
          </p:nvPr>
        </p:nvSpPr>
        <p:spPr>
          <a:xfrm>
            <a:off x="6096000" y="1"/>
            <a:ext cx="6096000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407" name="Google Shape;407;p36"/>
          <p:cNvSpPr txBox="1"/>
          <p:nvPr>
            <p:ph idx="1" type="body"/>
          </p:nvPr>
        </p:nvSpPr>
        <p:spPr>
          <a:xfrm>
            <a:off x="778937" y="767788"/>
            <a:ext cx="4441457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8" name="Google Shape;408;p36"/>
          <p:cNvSpPr txBox="1"/>
          <p:nvPr>
            <p:ph idx="3" type="body"/>
          </p:nvPr>
        </p:nvSpPr>
        <p:spPr>
          <a:xfrm>
            <a:off x="791634" y="1278801"/>
            <a:ext cx="4441457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9" name="Google Shape;409;p36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6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6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Picture at Left Side">
  <p:cSld name="Small Picture at Left Side"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7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4" name="Google Shape;414;p37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5" name="Google Shape;415;p37"/>
          <p:cNvSpPr/>
          <p:nvPr>
            <p:ph idx="3" type="pic"/>
          </p:nvPr>
        </p:nvSpPr>
        <p:spPr>
          <a:xfrm>
            <a:off x="791635" y="2057400"/>
            <a:ext cx="3589867" cy="3657601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Google Shape;416;p37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7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7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eatured Services Page">
  <p:cSld name="Featured Services Page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8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1" name="Google Shape;421;p38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2" name="Google Shape;422;p38"/>
          <p:cNvSpPr/>
          <p:nvPr>
            <p:ph idx="3" type="pic"/>
          </p:nvPr>
        </p:nvSpPr>
        <p:spPr>
          <a:xfrm>
            <a:off x="791635" y="2057400"/>
            <a:ext cx="2510365" cy="3657601"/>
          </a:xfrm>
          <a:prstGeom prst="rect">
            <a:avLst/>
          </a:prstGeom>
          <a:noFill/>
          <a:ln>
            <a:noFill/>
          </a:ln>
        </p:spPr>
      </p:sp>
      <p:sp>
        <p:nvSpPr>
          <p:cNvPr id="423" name="Google Shape;423;p38"/>
          <p:cNvSpPr/>
          <p:nvPr>
            <p:ph idx="4" type="pic"/>
          </p:nvPr>
        </p:nvSpPr>
        <p:spPr>
          <a:xfrm>
            <a:off x="8885768" y="2057400"/>
            <a:ext cx="2510365" cy="3657601"/>
          </a:xfrm>
          <a:prstGeom prst="rect">
            <a:avLst/>
          </a:prstGeom>
          <a:noFill/>
          <a:ln>
            <a:noFill/>
          </a:ln>
        </p:spPr>
      </p:sp>
      <p:sp>
        <p:nvSpPr>
          <p:cNvPr id="424" name="Google Shape;424;p38"/>
          <p:cNvSpPr/>
          <p:nvPr>
            <p:ph idx="5" type="pic"/>
          </p:nvPr>
        </p:nvSpPr>
        <p:spPr>
          <a:xfrm>
            <a:off x="6187723" y="2057400"/>
            <a:ext cx="2510365" cy="3657601"/>
          </a:xfrm>
          <a:prstGeom prst="rect">
            <a:avLst/>
          </a:prstGeom>
          <a:noFill/>
          <a:ln>
            <a:noFill/>
          </a:ln>
        </p:spPr>
      </p:sp>
      <p:sp>
        <p:nvSpPr>
          <p:cNvPr id="425" name="Google Shape;425;p38"/>
          <p:cNvSpPr/>
          <p:nvPr>
            <p:ph idx="6" type="pic"/>
          </p:nvPr>
        </p:nvSpPr>
        <p:spPr>
          <a:xfrm>
            <a:off x="3489679" y="2057400"/>
            <a:ext cx="2510365" cy="3657601"/>
          </a:xfrm>
          <a:prstGeom prst="rect">
            <a:avLst/>
          </a:prstGeom>
          <a:noFill/>
          <a:ln>
            <a:noFill/>
          </a:ln>
        </p:spPr>
      </p:sp>
      <p:sp>
        <p:nvSpPr>
          <p:cNvPr id="426" name="Google Shape;426;p38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38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38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folio Section Break">
  <p:cSld name="Portfolio Section Break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432FF">
              <a:alpha val="709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9"/>
          <p:cNvSpPr/>
          <p:nvPr>
            <p:ph idx="2" type="pic"/>
          </p:nvPr>
        </p:nvSpPr>
        <p:spPr>
          <a:xfrm>
            <a:off x="804333" y="3721100"/>
            <a:ext cx="4377267" cy="3136897"/>
          </a:xfrm>
          <a:prstGeom prst="rect">
            <a:avLst/>
          </a:prstGeom>
          <a:noFill/>
          <a:ln>
            <a:noFill/>
          </a:ln>
        </p:spPr>
      </p:sp>
      <p:sp>
        <p:nvSpPr>
          <p:cNvPr id="432" name="Google Shape;432;p39"/>
          <p:cNvSpPr/>
          <p:nvPr>
            <p:ph idx="3" type="pic"/>
          </p:nvPr>
        </p:nvSpPr>
        <p:spPr>
          <a:xfrm>
            <a:off x="7023099" y="3721100"/>
            <a:ext cx="4374175" cy="3136897"/>
          </a:xfrm>
          <a:prstGeom prst="rect">
            <a:avLst/>
          </a:prstGeom>
          <a:noFill/>
          <a:ln>
            <a:noFill/>
          </a:ln>
        </p:spPr>
      </p:sp>
      <p:sp>
        <p:nvSpPr>
          <p:cNvPr id="433" name="Google Shape;433;p39"/>
          <p:cNvSpPr/>
          <p:nvPr>
            <p:ph idx="4" type="pic"/>
          </p:nvPr>
        </p:nvSpPr>
        <p:spPr>
          <a:xfrm>
            <a:off x="3149600" y="2622551"/>
            <a:ext cx="5892800" cy="423544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folio Left Half Page Picture">
  <p:cSld name="Portfolio Left Half Page Picture"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0"/>
          <p:cNvSpPr/>
          <p:nvPr>
            <p:ph idx="2" type="pic"/>
          </p:nvPr>
        </p:nvSpPr>
        <p:spPr>
          <a:xfrm>
            <a:off x="3" y="1"/>
            <a:ext cx="6096000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436" name="Google Shape;436;p40"/>
          <p:cNvSpPr txBox="1"/>
          <p:nvPr>
            <p:ph idx="1" type="body"/>
          </p:nvPr>
        </p:nvSpPr>
        <p:spPr>
          <a:xfrm>
            <a:off x="6874939" y="767787"/>
            <a:ext cx="4525428" cy="9086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7" name="Google Shape;437;p40"/>
          <p:cNvSpPr txBox="1"/>
          <p:nvPr>
            <p:ph idx="3" type="body"/>
          </p:nvPr>
        </p:nvSpPr>
        <p:spPr>
          <a:xfrm>
            <a:off x="6887637" y="1742352"/>
            <a:ext cx="4525428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8" name="Google Shape;438;p40"/>
          <p:cNvSpPr txBox="1"/>
          <p:nvPr/>
        </p:nvSpPr>
        <p:spPr>
          <a:xfrm>
            <a:off x="10585897" y="6431591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40">
            <a:hlinkClick action="ppaction://hlinkshowjump?jump=nextslide"/>
          </p:cNvPr>
          <p:cNvSpPr/>
          <p:nvPr/>
        </p:nvSpPr>
        <p:spPr>
          <a:xfrm>
            <a:off x="11209905" y="6418891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40">
            <a:hlinkClick action="ppaction://hlinkshowjump?jump=previousslide"/>
          </p:cNvPr>
          <p:cNvSpPr/>
          <p:nvPr/>
        </p:nvSpPr>
        <p:spPr>
          <a:xfrm>
            <a:off x="10992130" y="6418891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ni Right Pictgure in Page">
  <p:cSld name="Mini Right Pictgure in Page"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1"/>
          <p:cNvSpPr/>
          <p:nvPr>
            <p:ph idx="2" type="pic"/>
          </p:nvPr>
        </p:nvSpPr>
        <p:spPr>
          <a:xfrm>
            <a:off x="6096000" y="1"/>
            <a:ext cx="6096000" cy="4063999"/>
          </a:xfrm>
          <a:prstGeom prst="rect">
            <a:avLst/>
          </a:prstGeom>
          <a:noFill/>
          <a:ln>
            <a:noFill/>
          </a:ln>
        </p:spPr>
      </p:sp>
      <p:sp>
        <p:nvSpPr>
          <p:cNvPr id="443" name="Google Shape;443;p41"/>
          <p:cNvSpPr txBox="1"/>
          <p:nvPr>
            <p:ph idx="1" type="body"/>
          </p:nvPr>
        </p:nvSpPr>
        <p:spPr>
          <a:xfrm>
            <a:off x="778937" y="767788"/>
            <a:ext cx="4441457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4" name="Google Shape;444;p41"/>
          <p:cNvSpPr txBox="1"/>
          <p:nvPr>
            <p:ph idx="3" type="body"/>
          </p:nvPr>
        </p:nvSpPr>
        <p:spPr>
          <a:xfrm>
            <a:off x="791634" y="1278801"/>
            <a:ext cx="4441457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5" name="Google Shape;445;p41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41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1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mple Portfolio Single Show">
  <p:cSld name="Simple Portfolio Single Show"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2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0" name="Google Shape;450;p42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1" name="Google Shape;451;p42"/>
          <p:cNvSpPr/>
          <p:nvPr>
            <p:ph idx="3" type="pic"/>
          </p:nvPr>
        </p:nvSpPr>
        <p:spPr>
          <a:xfrm>
            <a:off x="791633" y="2057399"/>
            <a:ext cx="5315656" cy="3675047"/>
          </a:xfrm>
          <a:prstGeom prst="rect">
            <a:avLst/>
          </a:prstGeom>
          <a:noFill/>
          <a:ln>
            <a:noFill/>
          </a:ln>
        </p:spPr>
      </p:sp>
      <p:sp>
        <p:nvSpPr>
          <p:cNvPr id="452" name="Google Shape;452;p42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42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42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47df386dd6_0_693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g247df386dd6_0_693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g247df386dd6_0_693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g247df386dd6_0_693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g247df386dd6_0_693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g247df386dd6_0_69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g247df386dd6_0_69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247df386dd6_0_69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ni Portfolio in Browser">
  <p:cSld name="Mini Portfolio in Browser"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3"/>
          <p:cNvSpPr/>
          <p:nvPr>
            <p:ph idx="2" type="pic"/>
          </p:nvPr>
        </p:nvSpPr>
        <p:spPr>
          <a:xfrm>
            <a:off x="5230495" y="2248959"/>
            <a:ext cx="6131772" cy="3561292"/>
          </a:xfrm>
          <a:prstGeom prst="rect">
            <a:avLst/>
          </a:prstGeom>
          <a:noFill/>
          <a:ln>
            <a:noFill/>
          </a:ln>
        </p:spPr>
      </p:sp>
      <p:sp>
        <p:nvSpPr>
          <p:cNvPr id="457" name="Google Shape;457;p43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8" name="Google Shape;458;p43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9" name="Google Shape;459;p43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43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43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ptop Portfolio Showcase">
  <p:cSld name="Laptop Portfolio Showcase"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4"/>
          <p:cNvSpPr/>
          <p:nvPr>
            <p:ph idx="2" type="pic"/>
          </p:nvPr>
        </p:nvSpPr>
        <p:spPr>
          <a:xfrm>
            <a:off x="6222999" y="2590801"/>
            <a:ext cx="4143375" cy="2591028"/>
          </a:xfrm>
          <a:prstGeom prst="rect">
            <a:avLst/>
          </a:prstGeom>
          <a:noFill/>
          <a:ln>
            <a:noFill/>
          </a:ln>
        </p:spPr>
      </p:sp>
      <p:sp>
        <p:nvSpPr>
          <p:cNvPr id="464" name="Google Shape;464;p44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5" name="Google Shape;465;p44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6" name="Google Shape;466;p44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44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44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CD Portfolio Showcase">
  <p:cSld name="LCD Portfolio Showcase"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5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1" name="Google Shape;471;p45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2" name="Google Shape;472;p45"/>
          <p:cNvSpPr/>
          <p:nvPr>
            <p:ph idx="3" type="pic"/>
          </p:nvPr>
        </p:nvSpPr>
        <p:spPr>
          <a:xfrm>
            <a:off x="1305662" y="2549315"/>
            <a:ext cx="3609239" cy="2171911"/>
          </a:xfrm>
          <a:prstGeom prst="rect">
            <a:avLst/>
          </a:prstGeom>
          <a:noFill/>
          <a:ln>
            <a:noFill/>
          </a:ln>
        </p:spPr>
      </p:sp>
      <p:sp>
        <p:nvSpPr>
          <p:cNvPr id="473" name="Google Shape;473;p45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45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45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hone Portfolio Showcase at Center">
  <p:cSld name="iPhone Portfolio Showcase at Center"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6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8" name="Google Shape;478;p46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9" name="Google Shape;479;p46"/>
          <p:cNvSpPr/>
          <p:nvPr>
            <p:ph idx="3" type="pic"/>
          </p:nvPr>
        </p:nvSpPr>
        <p:spPr>
          <a:xfrm>
            <a:off x="5314952" y="2695575"/>
            <a:ext cx="1622425" cy="2889251"/>
          </a:xfrm>
          <a:prstGeom prst="rect">
            <a:avLst/>
          </a:prstGeom>
          <a:noFill/>
          <a:ln>
            <a:noFill/>
          </a:ln>
        </p:spPr>
      </p:sp>
      <p:sp>
        <p:nvSpPr>
          <p:cNvPr id="480" name="Google Shape;480;p46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46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46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ad Portfolio Showcase at right">
  <p:cSld name="iPad Portfolio Showcase at right"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47"/>
          <p:cNvSpPr/>
          <p:nvPr>
            <p:ph idx="2" type="pic"/>
          </p:nvPr>
        </p:nvSpPr>
        <p:spPr>
          <a:xfrm>
            <a:off x="8864064" y="2406203"/>
            <a:ext cx="2098433" cy="2800796"/>
          </a:xfrm>
          <a:prstGeom prst="rect">
            <a:avLst/>
          </a:prstGeom>
          <a:noFill/>
          <a:ln>
            <a:noFill/>
          </a:ln>
        </p:spPr>
      </p:sp>
      <p:sp>
        <p:nvSpPr>
          <p:cNvPr id="485" name="Google Shape;485;p47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6" name="Google Shape;486;p47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7" name="Google Shape;487;p47"/>
          <p:cNvSpPr/>
          <p:nvPr>
            <p:ph idx="4" type="pic"/>
          </p:nvPr>
        </p:nvSpPr>
        <p:spPr>
          <a:xfrm>
            <a:off x="6230688" y="3250141"/>
            <a:ext cx="2809875" cy="2109259"/>
          </a:xfrm>
          <a:prstGeom prst="rect">
            <a:avLst/>
          </a:prstGeom>
          <a:noFill/>
          <a:ln>
            <a:noFill/>
          </a:ln>
        </p:spPr>
      </p:sp>
      <p:sp>
        <p:nvSpPr>
          <p:cNvPr id="488" name="Google Shape;488;p47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7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7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Phone Portfolio Showcase at Left">
  <p:cSld name="iPhone Portfolio Showcase at Left"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8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3" name="Google Shape;493;p48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4" name="Google Shape;494;p48"/>
          <p:cNvSpPr/>
          <p:nvPr>
            <p:ph idx="3" type="pic"/>
          </p:nvPr>
        </p:nvSpPr>
        <p:spPr>
          <a:xfrm>
            <a:off x="964263" y="2567468"/>
            <a:ext cx="1622425" cy="2889251"/>
          </a:xfrm>
          <a:prstGeom prst="rect">
            <a:avLst/>
          </a:prstGeom>
          <a:noFill/>
          <a:ln>
            <a:noFill/>
          </a:ln>
        </p:spPr>
      </p:sp>
      <p:sp>
        <p:nvSpPr>
          <p:cNvPr id="495" name="Google Shape;495;p48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8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8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ortfolio in Browser">
  <p:cSld name="Full Portfolio in Browser"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9"/>
          <p:cNvSpPr/>
          <p:nvPr>
            <p:ph idx="2" type="pic"/>
          </p:nvPr>
        </p:nvSpPr>
        <p:spPr>
          <a:xfrm>
            <a:off x="1409701" y="2362200"/>
            <a:ext cx="9372601" cy="4495801"/>
          </a:xfrm>
          <a:prstGeom prst="rect">
            <a:avLst/>
          </a:prstGeom>
          <a:noFill/>
          <a:ln>
            <a:noFill/>
          </a:ln>
        </p:spPr>
      </p:sp>
      <p:sp>
        <p:nvSpPr>
          <p:cNvPr id="500" name="Google Shape;500;p49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1" name="Google Shape;501;p49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rious Project Show Case">
  <p:cSld name="Various Project Show Case"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50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4" name="Google Shape;504;p50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5" name="Google Shape;505;p50"/>
          <p:cNvSpPr/>
          <p:nvPr>
            <p:ph idx="3" type="pic"/>
          </p:nvPr>
        </p:nvSpPr>
        <p:spPr>
          <a:xfrm>
            <a:off x="792521" y="2057400"/>
            <a:ext cx="2645664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506" name="Google Shape;506;p50"/>
          <p:cNvSpPr/>
          <p:nvPr>
            <p:ph idx="4" type="pic"/>
          </p:nvPr>
        </p:nvSpPr>
        <p:spPr>
          <a:xfrm>
            <a:off x="6082073" y="2057400"/>
            <a:ext cx="2645664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507" name="Google Shape;507;p50"/>
          <p:cNvSpPr/>
          <p:nvPr>
            <p:ph idx="5" type="pic"/>
          </p:nvPr>
        </p:nvSpPr>
        <p:spPr>
          <a:xfrm>
            <a:off x="3437297" y="3884531"/>
            <a:ext cx="2645664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508" name="Google Shape;508;p50"/>
          <p:cNvSpPr/>
          <p:nvPr>
            <p:ph idx="6" type="pic"/>
          </p:nvPr>
        </p:nvSpPr>
        <p:spPr>
          <a:xfrm>
            <a:off x="8726849" y="3884531"/>
            <a:ext cx="2645664" cy="1828800"/>
          </a:xfrm>
          <a:prstGeom prst="rect">
            <a:avLst/>
          </a:prstGeom>
          <a:noFill/>
          <a:ln>
            <a:noFill/>
          </a:ln>
        </p:spPr>
      </p:sp>
      <p:sp>
        <p:nvSpPr>
          <p:cNvPr id="509" name="Google Shape;509;p50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50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50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er Testimonials">
  <p:cSld name="Customer Testimonials"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1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4" name="Google Shape;514;p51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5" name="Google Shape;515;p51"/>
          <p:cNvSpPr/>
          <p:nvPr>
            <p:ph idx="3" type="pic"/>
          </p:nvPr>
        </p:nvSpPr>
        <p:spPr>
          <a:xfrm>
            <a:off x="789254" y="4171693"/>
            <a:ext cx="760212" cy="76021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p51"/>
          <p:cNvSpPr/>
          <p:nvPr>
            <p:ph idx="4" type="pic"/>
          </p:nvPr>
        </p:nvSpPr>
        <p:spPr>
          <a:xfrm>
            <a:off x="4699065" y="4176450"/>
            <a:ext cx="760212" cy="76021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51"/>
          <p:cNvSpPr/>
          <p:nvPr>
            <p:ph idx="5" type="pic"/>
          </p:nvPr>
        </p:nvSpPr>
        <p:spPr>
          <a:xfrm>
            <a:off x="8569146" y="4176450"/>
            <a:ext cx="760212" cy="76021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51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51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51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Page">
  <p:cSld name="Section Break Page"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52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7df386dd6_0_70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247df386dd6_0_70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g247df386dd6_0_70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g247df386dd6_0_70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+Footer">
  <p:cSld name="Header+Footer"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5" name="Google Shape;525;p53"/>
          <p:cNvSpPr txBox="1"/>
          <p:nvPr>
            <p:ph idx="1" type="body"/>
          </p:nvPr>
        </p:nvSpPr>
        <p:spPr>
          <a:xfrm>
            <a:off x="834843" y="1256229"/>
            <a:ext cx="5856413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6" name="Google Shape;526;p5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7" name="Google Shape;527;p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&amp; Content">
  <p:cSld name="1_Title &amp; Content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4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0" name="Google Shape;530;p54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1" name="Google Shape;531;p54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54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54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">
  <p:cSld name="1_Content"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55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55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55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Welcome Message">
  <p:cSld name="1_Welcome Message"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6"/>
          <p:cNvSpPr/>
          <p:nvPr>
            <p:ph idx="2" type="pic"/>
          </p:nvPr>
        </p:nvSpPr>
        <p:spPr>
          <a:xfrm>
            <a:off x="5453695" y="2118348"/>
            <a:ext cx="1284611" cy="1284611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56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56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56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ny History Page 1">
  <p:cSld name="1_Company History Page 1"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57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5" name="Google Shape;545;p57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6" name="Google Shape;546;p57"/>
          <p:cNvSpPr/>
          <p:nvPr>
            <p:ph idx="3" type="pic"/>
          </p:nvPr>
        </p:nvSpPr>
        <p:spPr>
          <a:xfrm>
            <a:off x="5586012" y="2120015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p57"/>
          <p:cNvSpPr/>
          <p:nvPr>
            <p:ph idx="4" type="pic"/>
          </p:nvPr>
        </p:nvSpPr>
        <p:spPr>
          <a:xfrm>
            <a:off x="2027145" y="4311469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p57"/>
          <p:cNvSpPr/>
          <p:nvPr>
            <p:ph idx="5" type="pic"/>
          </p:nvPr>
        </p:nvSpPr>
        <p:spPr>
          <a:xfrm>
            <a:off x="9209745" y="4311469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p57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57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57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ny History Page 2">
  <p:cSld name="1_Company History Page 2"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8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4" name="Google Shape;554;p58"/>
          <p:cNvSpPr txBox="1"/>
          <p:nvPr>
            <p:ph idx="2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5" name="Google Shape;555;p58"/>
          <p:cNvSpPr/>
          <p:nvPr>
            <p:ph idx="3" type="pic"/>
          </p:nvPr>
        </p:nvSpPr>
        <p:spPr>
          <a:xfrm>
            <a:off x="2027145" y="2121027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6" name="Google Shape;556;p58"/>
          <p:cNvSpPr/>
          <p:nvPr>
            <p:ph idx="4" type="pic"/>
          </p:nvPr>
        </p:nvSpPr>
        <p:spPr>
          <a:xfrm>
            <a:off x="9209745" y="2121027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7" name="Google Shape;557;p58"/>
          <p:cNvSpPr/>
          <p:nvPr>
            <p:ph idx="5" type="pic"/>
          </p:nvPr>
        </p:nvSpPr>
        <p:spPr>
          <a:xfrm>
            <a:off x="5615645" y="4311469"/>
            <a:ext cx="1380952" cy="138095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p58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58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58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Meet Our Team Page">
  <p:cSld name="1_Meet Our Team Page"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9"/>
          <p:cNvSpPr/>
          <p:nvPr>
            <p:ph idx="2" type="pic"/>
          </p:nvPr>
        </p:nvSpPr>
        <p:spPr>
          <a:xfrm>
            <a:off x="1114893" y="1988357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3" name="Google Shape;563;p59"/>
          <p:cNvSpPr/>
          <p:nvPr>
            <p:ph idx="3" type="pic"/>
          </p:nvPr>
        </p:nvSpPr>
        <p:spPr>
          <a:xfrm>
            <a:off x="3306707" y="1988357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4" name="Google Shape;564;p59"/>
          <p:cNvSpPr/>
          <p:nvPr>
            <p:ph idx="4" type="pic"/>
          </p:nvPr>
        </p:nvSpPr>
        <p:spPr>
          <a:xfrm>
            <a:off x="5498520" y="1988357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5" name="Google Shape;565;p59"/>
          <p:cNvSpPr/>
          <p:nvPr>
            <p:ph idx="5" type="pic"/>
          </p:nvPr>
        </p:nvSpPr>
        <p:spPr>
          <a:xfrm>
            <a:off x="7690333" y="1988357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6" name="Google Shape;566;p59"/>
          <p:cNvSpPr/>
          <p:nvPr>
            <p:ph idx="6" type="pic"/>
          </p:nvPr>
        </p:nvSpPr>
        <p:spPr>
          <a:xfrm>
            <a:off x="9882148" y="1988357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7" name="Google Shape;567;p59"/>
          <p:cNvSpPr/>
          <p:nvPr>
            <p:ph idx="7" type="pic"/>
          </p:nvPr>
        </p:nvSpPr>
        <p:spPr>
          <a:xfrm>
            <a:off x="1114893" y="3987361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8" name="Google Shape;568;p59"/>
          <p:cNvSpPr/>
          <p:nvPr>
            <p:ph idx="8" type="pic"/>
          </p:nvPr>
        </p:nvSpPr>
        <p:spPr>
          <a:xfrm>
            <a:off x="3306707" y="3987361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p59"/>
          <p:cNvSpPr/>
          <p:nvPr>
            <p:ph idx="9" type="pic"/>
          </p:nvPr>
        </p:nvSpPr>
        <p:spPr>
          <a:xfrm>
            <a:off x="5498520" y="3987361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p59"/>
          <p:cNvSpPr/>
          <p:nvPr>
            <p:ph idx="13" type="pic"/>
          </p:nvPr>
        </p:nvSpPr>
        <p:spPr>
          <a:xfrm>
            <a:off x="7690333" y="3987361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1" name="Google Shape;571;p59"/>
          <p:cNvSpPr/>
          <p:nvPr>
            <p:ph idx="14" type="pic"/>
          </p:nvPr>
        </p:nvSpPr>
        <p:spPr>
          <a:xfrm>
            <a:off x="9882148" y="3987361"/>
            <a:ext cx="1193803" cy="1193803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2" name="Google Shape;572;p59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3" name="Google Shape;573;p59"/>
          <p:cNvSpPr txBox="1"/>
          <p:nvPr>
            <p:ph idx="15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4" name="Google Shape;574;p59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59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59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Our Creative Force 1">
  <p:cSld name="1_Our Creative Force 1"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60"/>
          <p:cNvSpPr/>
          <p:nvPr>
            <p:ph idx="2" type="pic"/>
          </p:nvPr>
        </p:nvSpPr>
        <p:spPr>
          <a:xfrm>
            <a:off x="1186746" y="2181577"/>
            <a:ext cx="1936044" cy="2084492"/>
          </a:xfrm>
          <a:prstGeom prst="rect">
            <a:avLst/>
          </a:prstGeom>
          <a:noFill/>
          <a:ln>
            <a:noFill/>
          </a:ln>
        </p:spPr>
      </p:sp>
      <p:sp>
        <p:nvSpPr>
          <p:cNvPr id="579" name="Google Shape;579;p60"/>
          <p:cNvSpPr txBox="1"/>
          <p:nvPr>
            <p:ph idx="1" type="body"/>
          </p:nvPr>
        </p:nvSpPr>
        <p:spPr>
          <a:xfrm>
            <a:off x="778936" y="767788"/>
            <a:ext cx="10604499" cy="511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33"/>
              <a:buNone/>
              <a:defRPr b="0" i="0" sz="2933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0" name="Google Shape;580;p60"/>
          <p:cNvSpPr txBox="1"/>
          <p:nvPr>
            <p:ph idx="3" type="body"/>
          </p:nvPr>
        </p:nvSpPr>
        <p:spPr>
          <a:xfrm>
            <a:off x="791633" y="1278801"/>
            <a:ext cx="10604499" cy="1884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b="0" i="0" sz="1200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1" name="Google Shape;581;p60"/>
          <p:cNvSpPr/>
          <p:nvPr>
            <p:ph idx="4" type="pic"/>
          </p:nvPr>
        </p:nvSpPr>
        <p:spPr>
          <a:xfrm>
            <a:off x="3805297" y="2181577"/>
            <a:ext cx="1936044" cy="2084492"/>
          </a:xfrm>
          <a:prstGeom prst="rect">
            <a:avLst/>
          </a:prstGeom>
          <a:noFill/>
          <a:ln>
            <a:noFill/>
          </a:ln>
        </p:spPr>
      </p:sp>
      <p:sp>
        <p:nvSpPr>
          <p:cNvPr id="582" name="Google Shape;582;p60"/>
          <p:cNvSpPr/>
          <p:nvPr>
            <p:ph idx="5" type="pic"/>
          </p:nvPr>
        </p:nvSpPr>
        <p:spPr>
          <a:xfrm>
            <a:off x="6423850" y="2181577"/>
            <a:ext cx="1936044" cy="2084492"/>
          </a:xfrm>
          <a:prstGeom prst="rect">
            <a:avLst/>
          </a:prstGeom>
          <a:noFill/>
          <a:ln>
            <a:noFill/>
          </a:ln>
        </p:spPr>
      </p:sp>
      <p:sp>
        <p:nvSpPr>
          <p:cNvPr id="583" name="Google Shape;583;p60"/>
          <p:cNvSpPr/>
          <p:nvPr>
            <p:ph idx="6" type="pic"/>
          </p:nvPr>
        </p:nvSpPr>
        <p:spPr>
          <a:xfrm>
            <a:off x="9056086" y="2181577"/>
            <a:ext cx="1936044" cy="2084492"/>
          </a:xfrm>
          <a:prstGeom prst="rect">
            <a:avLst/>
          </a:prstGeom>
          <a:noFill/>
          <a:ln>
            <a:noFill/>
          </a:ln>
        </p:spPr>
      </p:sp>
      <p:sp>
        <p:nvSpPr>
          <p:cNvPr id="584" name="Google Shape;584;p60"/>
          <p:cNvSpPr txBox="1"/>
          <p:nvPr/>
        </p:nvSpPr>
        <p:spPr>
          <a:xfrm>
            <a:off x="10585897" y="6391058"/>
            <a:ext cx="275991" cy="164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1969B"/>
              </a:buClr>
              <a:buSzPts val="1067"/>
              <a:buFont typeface="Arial"/>
              <a:buNone/>
            </a:pPr>
            <a:fld id="{00000000-1234-1234-1234-123412341234}" type="slidenum">
              <a:rPr b="0" i="0" lang="en-US" sz="1067" u="none" cap="none" strike="noStrike">
                <a:solidFill>
                  <a:srgbClr val="9196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67" u="none" cap="none" strike="noStrike">
              <a:solidFill>
                <a:srgbClr val="9196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60">
            <a:hlinkClick action="ppaction://hlinkshowjump?jump=nextslide"/>
          </p:cNvPr>
          <p:cNvSpPr/>
          <p:nvPr/>
        </p:nvSpPr>
        <p:spPr>
          <a:xfrm>
            <a:off x="11209905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883" y="679"/>
                </a:moveTo>
                <a:cubicBezTo>
                  <a:pt x="1338" y="1175"/>
                  <a:pt x="1338" y="1175"/>
                  <a:pt x="1338" y="1175"/>
                </a:cubicBezTo>
                <a:cubicBezTo>
                  <a:pt x="883" y="1671"/>
                  <a:pt x="883" y="1671"/>
                  <a:pt x="883" y="1671"/>
                </a:cubicBezTo>
                <a:cubicBezTo>
                  <a:pt x="844" y="1710"/>
                  <a:pt x="844" y="1774"/>
                  <a:pt x="883" y="1813"/>
                </a:cubicBezTo>
                <a:cubicBezTo>
                  <a:pt x="922" y="1852"/>
                  <a:pt x="985" y="1852"/>
                  <a:pt x="1023" y="1813"/>
                </a:cubicBezTo>
                <a:cubicBezTo>
                  <a:pt x="1579" y="1246"/>
                  <a:pt x="1579" y="1246"/>
                  <a:pt x="1579" y="1246"/>
                </a:cubicBezTo>
                <a:cubicBezTo>
                  <a:pt x="1618" y="1207"/>
                  <a:pt x="1618" y="1143"/>
                  <a:pt x="1579" y="1104"/>
                </a:cubicBezTo>
                <a:cubicBezTo>
                  <a:pt x="1023" y="537"/>
                  <a:pt x="1023" y="537"/>
                  <a:pt x="1023" y="537"/>
                </a:cubicBezTo>
                <a:cubicBezTo>
                  <a:pt x="985" y="498"/>
                  <a:pt x="922" y="498"/>
                  <a:pt x="883" y="537"/>
                </a:cubicBezTo>
                <a:cubicBezTo>
                  <a:pt x="844" y="576"/>
                  <a:pt x="844" y="640"/>
                  <a:pt x="883" y="679"/>
                </a:cubicBezTo>
                <a:close/>
                <a:moveTo>
                  <a:pt x="0" y="1175"/>
                </a:move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lose/>
                <a:moveTo>
                  <a:pt x="2198" y="1175"/>
                </a:move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60">
            <a:hlinkClick action="ppaction://hlinkshowjump?jump=previousslide"/>
          </p:cNvPr>
          <p:cNvSpPr/>
          <p:nvPr/>
        </p:nvSpPr>
        <p:spPr>
          <a:xfrm>
            <a:off x="10992130" y="6378992"/>
            <a:ext cx="188345" cy="188345"/>
          </a:xfrm>
          <a:custGeom>
            <a:rect b="b" l="l" r="r" t="t"/>
            <a:pathLst>
              <a:path extrusionOk="0" h="2350" w="2350">
                <a:moveTo>
                  <a:pt x="1467" y="1671"/>
                </a:moveTo>
                <a:cubicBezTo>
                  <a:pt x="1012" y="1175"/>
                  <a:pt x="1012" y="1175"/>
                  <a:pt x="1012" y="1175"/>
                </a:cubicBezTo>
                <a:cubicBezTo>
                  <a:pt x="1467" y="679"/>
                  <a:pt x="1467" y="679"/>
                  <a:pt x="1467" y="679"/>
                </a:cubicBezTo>
                <a:cubicBezTo>
                  <a:pt x="1506" y="640"/>
                  <a:pt x="1506" y="576"/>
                  <a:pt x="1467" y="537"/>
                </a:cubicBezTo>
                <a:cubicBezTo>
                  <a:pt x="1428" y="498"/>
                  <a:pt x="1365" y="498"/>
                  <a:pt x="1327" y="537"/>
                </a:cubicBezTo>
                <a:cubicBezTo>
                  <a:pt x="771" y="1104"/>
                  <a:pt x="771" y="1104"/>
                  <a:pt x="771" y="1104"/>
                </a:cubicBezTo>
                <a:cubicBezTo>
                  <a:pt x="732" y="1143"/>
                  <a:pt x="732" y="1207"/>
                  <a:pt x="771" y="1246"/>
                </a:cubicBezTo>
                <a:cubicBezTo>
                  <a:pt x="1327" y="1813"/>
                  <a:pt x="1327" y="1813"/>
                  <a:pt x="1327" y="1813"/>
                </a:cubicBezTo>
                <a:cubicBezTo>
                  <a:pt x="1365" y="1852"/>
                  <a:pt x="1428" y="1852"/>
                  <a:pt x="1467" y="1813"/>
                </a:cubicBezTo>
                <a:cubicBezTo>
                  <a:pt x="1506" y="1774"/>
                  <a:pt x="1506" y="1710"/>
                  <a:pt x="1467" y="1671"/>
                </a:cubicBezTo>
                <a:close/>
                <a:moveTo>
                  <a:pt x="2350" y="1175"/>
                </a:moveTo>
                <a:cubicBezTo>
                  <a:pt x="2350" y="526"/>
                  <a:pt x="1824" y="0"/>
                  <a:pt x="1175" y="0"/>
                </a:cubicBezTo>
                <a:cubicBezTo>
                  <a:pt x="526" y="0"/>
                  <a:pt x="0" y="526"/>
                  <a:pt x="0" y="1175"/>
                </a:cubicBezTo>
                <a:cubicBezTo>
                  <a:pt x="0" y="1824"/>
                  <a:pt x="526" y="2350"/>
                  <a:pt x="1175" y="2350"/>
                </a:cubicBezTo>
                <a:cubicBezTo>
                  <a:pt x="1824" y="2350"/>
                  <a:pt x="2350" y="1824"/>
                  <a:pt x="2350" y="1175"/>
                </a:cubicBezTo>
                <a:close/>
                <a:moveTo>
                  <a:pt x="152" y="1175"/>
                </a:moveTo>
                <a:cubicBezTo>
                  <a:pt x="152" y="610"/>
                  <a:pt x="610" y="152"/>
                  <a:pt x="1175" y="152"/>
                </a:cubicBezTo>
                <a:cubicBezTo>
                  <a:pt x="1740" y="152"/>
                  <a:pt x="2198" y="610"/>
                  <a:pt x="2198" y="1175"/>
                </a:cubicBezTo>
                <a:cubicBezTo>
                  <a:pt x="2198" y="1740"/>
                  <a:pt x="1740" y="2198"/>
                  <a:pt x="1175" y="2198"/>
                </a:cubicBezTo>
                <a:cubicBezTo>
                  <a:pt x="610" y="2198"/>
                  <a:pt x="152" y="1740"/>
                  <a:pt x="152" y="11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47df386dd6_0_707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g247df386dd6_0_707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g247df386dd6_0_707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g247df386dd6_0_70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247df386dd6_0_70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g247df386dd6_0_70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47df386dd6_0_714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g247df386dd6_0_714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g247df386dd6_0_714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g247df386dd6_0_71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g247df386dd6_0_71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g247df386dd6_0_7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theme" Target="../theme/theme3.xml"/><Relationship Id="rId20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59.xml"/><Relationship Id="rId24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61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65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67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69.xml"/><Relationship Id="rId3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49.xml"/><Relationship Id="rId33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51.xml"/><Relationship Id="rId35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50.xml"/><Relationship Id="rId34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53.xml"/><Relationship Id="rId37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52.xml"/><Relationship Id="rId36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55.xml"/><Relationship Id="rId39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54.xml"/><Relationship Id="rId38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10588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47df386dd6_0_6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247df386dd6_0_65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247df386dd6_0_654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8235"/>
          </a:schemeClr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1" name="Google Shape;311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7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jpg"/><Relationship Id="rId4" Type="http://schemas.openxmlformats.org/officeDocument/2006/relationships/image" Target="../media/image24.jpg"/><Relationship Id="rId5" Type="http://schemas.openxmlformats.org/officeDocument/2006/relationships/image" Target="../media/image2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2.png"/><Relationship Id="rId4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Relationship Id="rId4" Type="http://schemas.openxmlformats.org/officeDocument/2006/relationships/image" Target="../media/image4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13.png"/><Relationship Id="rId5" Type="http://schemas.openxmlformats.org/officeDocument/2006/relationships/image" Target="../media/image36.png"/><Relationship Id="rId6" Type="http://schemas.openxmlformats.org/officeDocument/2006/relationships/image" Target="../media/image32.png"/><Relationship Id="rId7" Type="http://schemas.openxmlformats.org/officeDocument/2006/relationships/hyperlink" Target="http://www.facebook.com/sensagrate" TargetMode="External"/><Relationship Id="rId8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3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2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hyperlink" Target="http://www.youtube.com/watch?v=p1TIJ39v2Ow" TargetMode="External"/><Relationship Id="rId5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Google Shape;592;g303e2c71371_0_1445"/>
          <p:cNvPicPr preferRelativeResize="0"/>
          <p:nvPr/>
        </p:nvPicPr>
        <p:blipFill rotWithShape="1">
          <a:blip r:embed="rId3">
            <a:alphaModFix/>
          </a:blip>
          <a:srcRect b="0" l="0" r="0" t="7080"/>
          <a:stretch/>
        </p:blipFill>
        <p:spPr>
          <a:xfrm>
            <a:off x="0" y="0"/>
            <a:ext cx="1312143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g303e2c71371_0_1445"/>
          <p:cNvSpPr/>
          <p:nvPr/>
        </p:nvSpPr>
        <p:spPr>
          <a:xfrm>
            <a:off x="-11725" y="-23325"/>
            <a:ext cx="13123200" cy="6858000"/>
          </a:xfrm>
          <a:prstGeom prst="rect">
            <a:avLst/>
          </a:prstGeom>
          <a:solidFill>
            <a:srgbClr val="DCDEFE">
              <a:alpha val="4375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4" name="Google Shape;594;g303e2c71371_0_1445"/>
          <p:cNvGrpSpPr/>
          <p:nvPr/>
        </p:nvGrpSpPr>
        <p:grpSpPr>
          <a:xfrm>
            <a:off x="956025" y="1153375"/>
            <a:ext cx="5335950" cy="2027875"/>
            <a:chOff x="593725" y="1153375"/>
            <a:chExt cx="5335950" cy="2027875"/>
          </a:xfrm>
        </p:grpSpPr>
        <p:pic>
          <p:nvPicPr>
            <p:cNvPr id="595" name="Google Shape;595;g303e2c71371_0_14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901800" y="1153375"/>
              <a:ext cx="2027875" cy="2027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6" name="Google Shape;596;g303e2c71371_0_144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93725" y="1732821"/>
              <a:ext cx="3160050" cy="8689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97" name="Google Shape;597;g303e2c71371_0_1445"/>
          <p:cNvSpPr txBox="1"/>
          <p:nvPr/>
        </p:nvSpPr>
        <p:spPr>
          <a:xfrm>
            <a:off x="789450" y="3004350"/>
            <a:ext cx="8412300" cy="25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</a:rPr>
              <a:t>CONNECTED</a:t>
            </a:r>
            <a:r>
              <a:rPr b="1" lang="en-US" sz="3600">
                <a:solidFill>
                  <a:schemeClr val="lt1"/>
                </a:solidFill>
              </a:rPr>
              <a:t> SAFETY: </a:t>
            </a:r>
            <a:endParaRPr b="1" sz="3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</a:rPr>
              <a:t>REAL-TIME COLLISION DETECTION &amp; NEXT GENERATION 9-1-1 TO ADVANCE POST-CRASH CARE</a:t>
            </a:r>
            <a:endParaRPr b="1" sz="3600">
              <a:solidFill>
                <a:schemeClr val="lt1"/>
              </a:solidFill>
            </a:endParaRPr>
          </a:p>
        </p:txBody>
      </p:sp>
      <p:sp>
        <p:nvSpPr>
          <p:cNvPr id="598" name="Google Shape;598;g303e2c71371_0_1445"/>
          <p:cNvSpPr txBox="1"/>
          <p:nvPr/>
        </p:nvSpPr>
        <p:spPr>
          <a:xfrm>
            <a:off x="6221375" y="6570122"/>
            <a:ext cx="68901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lt1"/>
                </a:solidFill>
              </a:rPr>
              <a:t>Real-Time Accident Detection in Traffic Surveillance Using Deep Learning https://ar5iv.labs.arxiv.org/html/2208.06461</a:t>
            </a:r>
            <a:endParaRPr sz="1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303e2c71371_0_0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DEMONSTRATION PROJECT</a:t>
            </a:r>
            <a:endParaRPr/>
          </a:p>
        </p:txBody>
      </p:sp>
      <p:sp>
        <p:nvSpPr>
          <p:cNvPr id="705" name="Google Shape;705;g303e2c71371_0_0"/>
          <p:cNvSpPr txBox="1"/>
          <p:nvPr>
            <p:ph type="title"/>
          </p:nvPr>
        </p:nvSpPr>
        <p:spPr>
          <a:xfrm>
            <a:off x="8101900" y="438850"/>
            <a:ext cx="4090200" cy="214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9-1-</a:t>
            </a:r>
            <a:r>
              <a:rPr lang="en-US"/>
              <a:t>1 DISPATCHER VISIBILITY DEMONSTRATION PROJECT</a:t>
            </a:r>
            <a:endParaRPr/>
          </a:p>
        </p:txBody>
      </p:sp>
      <p:sp>
        <p:nvSpPr>
          <p:cNvPr id="706" name="Google Shape;706;g303e2c71371_0_0"/>
          <p:cNvSpPr txBox="1"/>
          <p:nvPr>
            <p:ph idx="2" type="body"/>
          </p:nvPr>
        </p:nvSpPr>
        <p:spPr>
          <a:xfrm>
            <a:off x="8101933" y="182575"/>
            <a:ext cx="40902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Post-Crash Care</a:t>
            </a:r>
            <a:endParaRPr/>
          </a:p>
        </p:txBody>
      </p:sp>
      <p:pic>
        <p:nvPicPr>
          <p:cNvPr id="707" name="Google Shape;707;g303e2c71371_0_0"/>
          <p:cNvPicPr preferRelativeResize="0"/>
          <p:nvPr/>
        </p:nvPicPr>
        <p:blipFill rotWithShape="1">
          <a:blip r:embed="rId3">
            <a:alphaModFix/>
          </a:blip>
          <a:srcRect b="10960" l="0" r="0" t="0"/>
          <a:stretch/>
        </p:blipFill>
        <p:spPr>
          <a:xfrm>
            <a:off x="627900" y="0"/>
            <a:ext cx="74739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g303e2c71371_0_0"/>
          <p:cNvSpPr txBox="1"/>
          <p:nvPr/>
        </p:nvSpPr>
        <p:spPr>
          <a:xfrm>
            <a:off x="8413450" y="2658325"/>
            <a:ext cx="3467100" cy="28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Collision Detection and Safety Analysis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Signal Preemption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Post-Crash Care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3000"/>
              </a:spcBef>
              <a:spcAft>
                <a:spcPts val="300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Collision Alerts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4" name="Google Shape;714;g303e2c71371_0_1565"/>
          <p:cNvPicPr preferRelativeResize="0"/>
          <p:nvPr/>
        </p:nvPicPr>
        <p:blipFill rotWithShape="1">
          <a:blip r:embed="rId3">
            <a:alphaModFix/>
          </a:blip>
          <a:srcRect b="49100" l="49968" r="24468" t="1076"/>
          <a:stretch/>
        </p:blipFill>
        <p:spPr>
          <a:xfrm>
            <a:off x="6330480" y="2058200"/>
            <a:ext cx="1760399" cy="1930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g303e2c71371_0_1565"/>
          <p:cNvPicPr preferRelativeResize="0"/>
          <p:nvPr/>
        </p:nvPicPr>
        <p:blipFill rotWithShape="1">
          <a:blip r:embed="rId3">
            <a:alphaModFix/>
          </a:blip>
          <a:srcRect b="2152" l="0" r="74941" t="0"/>
          <a:stretch/>
        </p:blipFill>
        <p:spPr>
          <a:xfrm>
            <a:off x="4604830" y="2027690"/>
            <a:ext cx="1725650" cy="379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g303e2c71371_0_1565"/>
          <p:cNvPicPr preferRelativeResize="0"/>
          <p:nvPr/>
        </p:nvPicPr>
        <p:blipFill rotWithShape="1">
          <a:blip r:embed="rId3">
            <a:alphaModFix/>
          </a:blip>
          <a:srcRect b="51099" l="74695" r="-258" t="1076"/>
          <a:stretch/>
        </p:blipFill>
        <p:spPr>
          <a:xfrm>
            <a:off x="6322870" y="3980630"/>
            <a:ext cx="1760399" cy="1852551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g303e2c71371_0_1565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THE BENEFITS</a:t>
            </a:r>
            <a:endParaRPr/>
          </a:p>
        </p:txBody>
      </p:sp>
      <p:sp>
        <p:nvSpPr>
          <p:cNvPr id="718" name="Google Shape;718;g303e2c71371_0_1565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BENEFITS</a:t>
            </a:r>
            <a:endParaRPr/>
          </a:p>
        </p:txBody>
      </p:sp>
      <p:sp>
        <p:nvSpPr>
          <p:cNvPr id="719" name="Google Shape;719;g303e2c71371_0_1565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Seconds Matter</a:t>
            </a:r>
            <a:endParaRPr/>
          </a:p>
        </p:txBody>
      </p:sp>
      <p:sp>
        <p:nvSpPr>
          <p:cNvPr id="720" name="Google Shape;720;g303e2c71371_0_1565"/>
          <p:cNvSpPr txBox="1"/>
          <p:nvPr/>
        </p:nvSpPr>
        <p:spPr>
          <a:xfrm>
            <a:off x="4612449" y="1266975"/>
            <a:ext cx="3463200" cy="6858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rgbClr val="FFFFFF"/>
                </a:solidFill>
              </a:rPr>
              <a:t>Next </a:t>
            </a:r>
            <a:r>
              <a:rPr b="1" lang="en-US" sz="2400">
                <a:solidFill>
                  <a:srgbClr val="FFFFFF"/>
                </a:solidFill>
              </a:rPr>
              <a:t>Generation</a:t>
            </a:r>
            <a:r>
              <a:rPr b="1" lang="en-US" sz="2400">
                <a:solidFill>
                  <a:srgbClr val="FFFFFF"/>
                </a:solidFill>
              </a:rPr>
              <a:t> 9-1-1</a:t>
            </a:r>
            <a:endParaRPr b="1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g303e2c71371_0_1565"/>
          <p:cNvSpPr txBox="1"/>
          <p:nvPr/>
        </p:nvSpPr>
        <p:spPr>
          <a:xfrm>
            <a:off x="8252898" y="1266975"/>
            <a:ext cx="3463200" cy="6858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rgbClr val="FFFFFF"/>
                </a:solidFill>
              </a:rPr>
              <a:t>Collision Prevention</a:t>
            </a:r>
            <a:endParaRPr b="1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g303e2c71371_0_1565"/>
          <p:cNvSpPr txBox="1"/>
          <p:nvPr/>
        </p:nvSpPr>
        <p:spPr>
          <a:xfrm>
            <a:off x="972000" y="1266975"/>
            <a:ext cx="3463200" cy="6858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rgbClr val="FFFFFF"/>
                </a:solidFill>
              </a:rPr>
              <a:t>Vision Based Data</a:t>
            </a:r>
            <a:endParaRPr b="1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3" name="Google Shape;723;g303e2c71371_0_1565"/>
          <p:cNvPicPr preferRelativeResize="0"/>
          <p:nvPr/>
        </p:nvPicPr>
        <p:blipFill rotWithShape="1">
          <a:blip r:embed="rId4">
            <a:alphaModFix/>
          </a:blip>
          <a:srcRect b="0" l="9983" r="29141" t="0"/>
          <a:stretch/>
        </p:blipFill>
        <p:spPr>
          <a:xfrm>
            <a:off x="972000" y="2050550"/>
            <a:ext cx="3463200" cy="379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g303e2c71371_0_1565"/>
          <p:cNvPicPr preferRelativeResize="0"/>
          <p:nvPr/>
        </p:nvPicPr>
        <p:blipFill rotWithShape="1">
          <a:blip r:embed="rId5">
            <a:alphaModFix/>
          </a:blip>
          <a:srcRect b="0" l="19494" r="46888" t="0"/>
          <a:stretch/>
        </p:blipFill>
        <p:spPr>
          <a:xfrm>
            <a:off x="8252900" y="2050550"/>
            <a:ext cx="3463201" cy="3790250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g303e2c71371_0_1565"/>
          <p:cNvSpPr/>
          <p:nvPr/>
        </p:nvSpPr>
        <p:spPr>
          <a:xfrm>
            <a:off x="4618925" y="2049125"/>
            <a:ext cx="3456600" cy="3790200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03e2c71371_0_1462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Collision Detection and Safety Analysis</a:t>
            </a:r>
            <a:endParaRPr/>
          </a:p>
        </p:txBody>
      </p:sp>
      <p:sp>
        <p:nvSpPr>
          <p:cNvPr id="732" name="Google Shape;732;g303e2c71371_0_1462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COLLISION DETECTION AND SAFETY ANALYSIS</a:t>
            </a:r>
            <a:endParaRPr/>
          </a:p>
        </p:txBody>
      </p:sp>
      <p:sp>
        <p:nvSpPr>
          <p:cNvPr id="733" name="Google Shape;733;g303e2c71371_0_1462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Real-Time Collision Detection</a:t>
            </a:r>
            <a:endParaRPr/>
          </a:p>
        </p:txBody>
      </p:sp>
      <p:pic>
        <p:nvPicPr>
          <p:cNvPr id="734" name="Google Shape;734;g303e2c71371_0_1462"/>
          <p:cNvPicPr preferRelativeResize="0"/>
          <p:nvPr/>
        </p:nvPicPr>
        <p:blipFill rotWithShape="1">
          <a:blip r:embed="rId3">
            <a:alphaModFix/>
          </a:blip>
          <a:srcRect b="0" l="0" r="0" t="7080"/>
          <a:stretch/>
        </p:blipFill>
        <p:spPr>
          <a:xfrm>
            <a:off x="1670140" y="1236750"/>
            <a:ext cx="9479824" cy="495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303e2c71371_0_1470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SIGNAL PREEMPTION</a:t>
            </a:r>
            <a:endParaRPr/>
          </a:p>
        </p:txBody>
      </p:sp>
      <p:sp>
        <p:nvSpPr>
          <p:cNvPr id="741" name="Google Shape;741;g303e2c71371_0_1470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SIGNAL PREEMPTION </a:t>
            </a:r>
            <a:r>
              <a:rPr lang="en-US"/>
              <a:t>-</a:t>
            </a:r>
            <a:r>
              <a:rPr lang="en-US"/>
              <a:t> CURRENT</a:t>
            </a:r>
            <a:endParaRPr/>
          </a:p>
        </p:txBody>
      </p:sp>
      <p:sp>
        <p:nvSpPr>
          <p:cNvPr id="742" name="Google Shape;742;g303e2c71371_0_1470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Seconds Matter</a:t>
            </a:r>
            <a:endParaRPr/>
          </a:p>
        </p:txBody>
      </p:sp>
      <p:pic>
        <p:nvPicPr>
          <p:cNvPr id="743" name="Google Shape;743;g303e2c71371_0_14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8500" y="1934427"/>
            <a:ext cx="9373499" cy="416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g303e2c71371_0_14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901" y="2317850"/>
            <a:ext cx="2611426" cy="243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5" name="Google Shape;745;g303e2c71371_0_1470"/>
          <p:cNvCxnSpPr>
            <a:stCxn id="744" idx="3"/>
          </p:cNvCxnSpPr>
          <p:nvPr/>
        </p:nvCxnSpPr>
        <p:spPr>
          <a:xfrm flipH="1" rot="10800000">
            <a:off x="3239327" y="3001250"/>
            <a:ext cx="1928400" cy="5358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1" name="Google Shape;751;g303e2c71371_0_1508"/>
          <p:cNvPicPr preferRelativeResize="0"/>
          <p:nvPr/>
        </p:nvPicPr>
        <p:blipFill rotWithShape="1">
          <a:blip r:embed="rId3">
            <a:alphaModFix/>
          </a:blip>
          <a:srcRect b="15955" l="0" r="10498" t="5018"/>
          <a:stretch/>
        </p:blipFill>
        <p:spPr>
          <a:xfrm flipH="1">
            <a:off x="627900" y="-1"/>
            <a:ext cx="11644775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52" name="Google Shape;752;g303e2c71371_0_1508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SIGNAL PREEMPTION</a:t>
            </a:r>
            <a:endParaRPr/>
          </a:p>
        </p:txBody>
      </p:sp>
      <p:sp>
        <p:nvSpPr>
          <p:cNvPr id="753" name="Google Shape;753;g303e2c71371_0_1508"/>
          <p:cNvSpPr txBox="1"/>
          <p:nvPr>
            <p:ph type="title"/>
          </p:nvPr>
        </p:nvSpPr>
        <p:spPr>
          <a:xfrm>
            <a:off x="628000" y="438850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SIGNAL PREEMPTION</a:t>
            </a:r>
            <a:endParaRPr/>
          </a:p>
        </p:txBody>
      </p:sp>
      <p:sp>
        <p:nvSpPr>
          <p:cNvPr id="754" name="Google Shape;754;g303e2c71371_0_1508"/>
          <p:cNvSpPr txBox="1"/>
          <p:nvPr>
            <p:ph idx="2" type="body"/>
          </p:nvPr>
        </p:nvSpPr>
        <p:spPr>
          <a:xfrm>
            <a:off x="627974" y="182575"/>
            <a:ext cx="116448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Seconds Matter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55" name="Google Shape;755;g303e2c71371_0_1508"/>
          <p:cNvPicPr preferRelativeResize="0"/>
          <p:nvPr/>
        </p:nvPicPr>
        <p:blipFill rotWithShape="1">
          <a:blip r:embed="rId4">
            <a:alphaModFix/>
          </a:blip>
          <a:srcRect b="3042" l="30466" r="10006" t="3042"/>
          <a:stretch/>
        </p:blipFill>
        <p:spPr>
          <a:xfrm>
            <a:off x="10006375" y="0"/>
            <a:ext cx="2266300" cy="238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303e2c71371_0_1545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SIGNAL PREEMPTION</a:t>
            </a:r>
            <a:endParaRPr/>
          </a:p>
        </p:txBody>
      </p:sp>
      <p:sp>
        <p:nvSpPr>
          <p:cNvPr id="762" name="Google Shape;762;g303e2c71371_0_1545"/>
          <p:cNvSpPr txBox="1"/>
          <p:nvPr>
            <p:ph type="title"/>
          </p:nvPr>
        </p:nvSpPr>
        <p:spPr>
          <a:xfrm>
            <a:off x="628000" y="438850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USDOT: V2X PLAN</a:t>
            </a:r>
            <a:endParaRPr/>
          </a:p>
        </p:txBody>
      </p:sp>
      <p:sp>
        <p:nvSpPr>
          <p:cNvPr id="763" name="Google Shape;763;g303e2c71371_0_1545"/>
          <p:cNvSpPr txBox="1"/>
          <p:nvPr>
            <p:ph idx="2" type="body"/>
          </p:nvPr>
        </p:nvSpPr>
        <p:spPr>
          <a:xfrm>
            <a:off x="627974" y="182575"/>
            <a:ext cx="116448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Seconds Matter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64" name="Google Shape;764;g303e2c71371_0_15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5374" y="3303827"/>
            <a:ext cx="5898775" cy="3358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g303e2c71371_0_15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7650" y="1225653"/>
            <a:ext cx="6654225" cy="203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g303e2c71371_0_1480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POST-CRASH CARE</a:t>
            </a:r>
            <a:endParaRPr/>
          </a:p>
        </p:txBody>
      </p:sp>
      <p:sp>
        <p:nvSpPr>
          <p:cNvPr id="772" name="Google Shape;772;g303e2c71371_0_1480"/>
          <p:cNvSpPr txBox="1"/>
          <p:nvPr>
            <p:ph type="title"/>
          </p:nvPr>
        </p:nvSpPr>
        <p:spPr>
          <a:xfrm>
            <a:off x="627995" y="438850"/>
            <a:ext cx="48225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POST</a:t>
            </a:r>
            <a:r>
              <a:rPr lang="en-US"/>
              <a:t>-</a:t>
            </a:r>
            <a:r>
              <a:rPr lang="en-US"/>
              <a:t>CRASH CARE</a:t>
            </a:r>
            <a:endParaRPr/>
          </a:p>
        </p:txBody>
      </p:sp>
      <p:sp>
        <p:nvSpPr>
          <p:cNvPr id="773" name="Google Shape;773;g303e2c71371_0_1480"/>
          <p:cNvSpPr txBox="1"/>
          <p:nvPr>
            <p:ph idx="2" type="body"/>
          </p:nvPr>
        </p:nvSpPr>
        <p:spPr>
          <a:xfrm>
            <a:off x="627982" y="182575"/>
            <a:ext cx="4640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What is Post-Crash Care</a:t>
            </a:r>
            <a:endParaRPr/>
          </a:p>
        </p:txBody>
      </p:sp>
      <p:sp>
        <p:nvSpPr>
          <p:cNvPr id="774" name="Google Shape;774;g303e2c71371_0_1480"/>
          <p:cNvSpPr txBox="1"/>
          <p:nvPr/>
        </p:nvSpPr>
        <p:spPr>
          <a:xfrm>
            <a:off x="1037250" y="1254925"/>
            <a:ext cx="4230900" cy="51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First Response &amp; Medical Care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Rescue Operations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Transportation to Trauma Centers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Hospital Treatment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Rehabilitation and Long-Term Care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Legal and Insurance Support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Char char="●"/>
            </a:pPr>
            <a:r>
              <a:rPr lang="en-US" sz="2400">
                <a:solidFill>
                  <a:schemeClr val="dk1"/>
                </a:solidFill>
              </a:rPr>
              <a:t>Psych</a:t>
            </a:r>
            <a:r>
              <a:rPr lang="en-US" sz="2400">
                <a:solidFill>
                  <a:schemeClr val="dk1"/>
                </a:solidFill>
              </a:rPr>
              <a:t>o</a:t>
            </a:r>
            <a:r>
              <a:rPr lang="en-US" sz="2400">
                <a:solidFill>
                  <a:schemeClr val="dk1"/>
                </a:solidFill>
              </a:rPr>
              <a:t>logical Support</a:t>
            </a:r>
            <a:endParaRPr sz="2400">
              <a:solidFill>
                <a:schemeClr val="dk1"/>
              </a:solidFill>
            </a:endParaRPr>
          </a:p>
        </p:txBody>
      </p:sp>
      <p:pic>
        <p:nvPicPr>
          <p:cNvPr id="775" name="Google Shape;775;g303e2c71371_0_14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0525" y="0"/>
            <a:ext cx="6741474" cy="6741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303e2c71371_0_1455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POST-CRASH CARE</a:t>
            </a:r>
            <a:endParaRPr/>
          </a:p>
        </p:txBody>
      </p:sp>
      <p:sp>
        <p:nvSpPr>
          <p:cNvPr id="782" name="Google Shape;782;g303e2c71371_0_1455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POST-CRASH CARE</a:t>
            </a:r>
            <a:endParaRPr/>
          </a:p>
        </p:txBody>
      </p:sp>
      <p:sp>
        <p:nvSpPr>
          <p:cNvPr id="783" name="Google Shape;783;g303e2c71371_0_1455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Countermeasures</a:t>
            </a:r>
            <a:endParaRPr/>
          </a:p>
        </p:txBody>
      </p:sp>
      <p:pic>
        <p:nvPicPr>
          <p:cNvPr id="784" name="Google Shape;784;g303e2c71371_0_1455"/>
          <p:cNvPicPr preferRelativeResize="0"/>
          <p:nvPr/>
        </p:nvPicPr>
        <p:blipFill rotWithShape="1">
          <a:blip r:embed="rId3">
            <a:alphaModFix/>
          </a:blip>
          <a:srcRect b="29406" l="0" r="0" t="52667"/>
          <a:stretch/>
        </p:blipFill>
        <p:spPr>
          <a:xfrm>
            <a:off x="627900" y="1311449"/>
            <a:ext cx="11564101" cy="4385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303e2c71371_0_291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USDOT Funding</a:t>
            </a:r>
            <a:endParaRPr/>
          </a:p>
        </p:txBody>
      </p:sp>
      <p:sp>
        <p:nvSpPr>
          <p:cNvPr id="791" name="Google Shape;791;g303e2c71371_0_291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USDOT GRANTS</a:t>
            </a:r>
            <a:endParaRPr/>
          </a:p>
        </p:txBody>
      </p:sp>
      <p:sp>
        <p:nvSpPr>
          <p:cNvPr id="792" name="Google Shape;792;g303e2c71371_0_291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FUNDING</a:t>
            </a:r>
            <a:endParaRPr/>
          </a:p>
        </p:txBody>
      </p:sp>
      <p:pic>
        <p:nvPicPr>
          <p:cNvPr id="793" name="Google Shape;793;g303e2c71371_0_2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442" y="1347211"/>
            <a:ext cx="8541200" cy="4620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9" name="Google Shape;799;p1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-188" l="0" r="0" t="-19750"/>
          <a:stretch/>
        </p:blipFill>
        <p:spPr>
          <a:xfrm>
            <a:off x="0" y="10843"/>
            <a:ext cx="12192000" cy="684715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pic>
        <p:nvPicPr>
          <p:cNvPr id="800" name="Google Shape;800;p16"/>
          <p:cNvPicPr preferRelativeResize="0"/>
          <p:nvPr/>
        </p:nvPicPr>
        <p:blipFill rotWithShape="1">
          <a:blip r:embed="rId4">
            <a:alphaModFix/>
          </a:blip>
          <a:srcRect b="-3" l="0" r="0" t="0"/>
          <a:stretch/>
        </p:blipFill>
        <p:spPr>
          <a:xfrm>
            <a:off x="0" y="1"/>
            <a:ext cx="12192000" cy="3188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1" name="Google Shape;801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95745" y="3930747"/>
            <a:ext cx="666993" cy="711459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16"/>
          <p:cNvSpPr txBox="1"/>
          <p:nvPr/>
        </p:nvSpPr>
        <p:spPr>
          <a:xfrm>
            <a:off x="4273639" y="4771648"/>
            <a:ext cx="3711203" cy="457200"/>
          </a:xfrm>
          <a:prstGeom prst="rect">
            <a:avLst/>
          </a:prstGeom>
          <a:solidFill>
            <a:srgbClr val="0000FF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Scottsdale, AZ 85257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16"/>
          <p:cNvSpPr txBox="1"/>
          <p:nvPr/>
        </p:nvSpPr>
        <p:spPr>
          <a:xfrm>
            <a:off x="6160403" y="1986469"/>
            <a:ext cx="2495099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dkeeton@sensagrate.com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16"/>
          <p:cNvSpPr/>
          <p:nvPr/>
        </p:nvSpPr>
        <p:spPr>
          <a:xfrm>
            <a:off x="5626139" y="1960108"/>
            <a:ext cx="453424" cy="298940"/>
          </a:xfrm>
          <a:custGeom>
            <a:rect b="b" l="l" r="r" t="t"/>
            <a:pathLst>
              <a:path extrusionOk="0" h="81" w="123">
                <a:moveTo>
                  <a:pt x="1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4"/>
                  <a:pt x="7" y="81"/>
                  <a:pt x="15" y="81"/>
                </a:cubicBezTo>
                <a:cubicBezTo>
                  <a:pt x="107" y="81"/>
                  <a:pt x="107" y="81"/>
                  <a:pt x="107" y="81"/>
                </a:cubicBezTo>
                <a:cubicBezTo>
                  <a:pt x="116" y="81"/>
                  <a:pt x="123" y="74"/>
                  <a:pt x="123" y="65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7"/>
                  <a:pt x="116" y="0"/>
                  <a:pt x="107" y="0"/>
                </a:cubicBezTo>
                <a:close/>
                <a:moveTo>
                  <a:pt x="8" y="20"/>
                </a:moveTo>
                <a:cubicBezTo>
                  <a:pt x="34" y="41"/>
                  <a:pt x="34" y="41"/>
                  <a:pt x="34" y="41"/>
                </a:cubicBezTo>
                <a:cubicBezTo>
                  <a:pt x="8" y="61"/>
                  <a:pt x="8" y="61"/>
                  <a:pt x="8" y="61"/>
                </a:cubicBezTo>
                <a:lnTo>
                  <a:pt x="8" y="20"/>
                </a:lnTo>
                <a:close/>
                <a:moveTo>
                  <a:pt x="115" y="65"/>
                </a:moveTo>
                <a:cubicBezTo>
                  <a:pt x="115" y="70"/>
                  <a:pt x="112" y="73"/>
                  <a:pt x="107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1" y="73"/>
                  <a:pt x="8" y="70"/>
                  <a:pt x="8" y="65"/>
                </a:cubicBezTo>
                <a:cubicBezTo>
                  <a:pt x="38" y="43"/>
                  <a:pt x="38" y="43"/>
                  <a:pt x="38" y="43"/>
                </a:cubicBezTo>
                <a:cubicBezTo>
                  <a:pt x="54" y="56"/>
                  <a:pt x="54" y="56"/>
                  <a:pt x="54" y="56"/>
                </a:cubicBezTo>
                <a:cubicBezTo>
                  <a:pt x="56" y="57"/>
                  <a:pt x="59" y="58"/>
                  <a:pt x="61" y="58"/>
                </a:cubicBezTo>
                <a:cubicBezTo>
                  <a:pt x="64" y="58"/>
                  <a:pt x="66" y="57"/>
                  <a:pt x="68" y="56"/>
                </a:cubicBezTo>
                <a:cubicBezTo>
                  <a:pt x="85" y="43"/>
                  <a:pt x="85" y="43"/>
                  <a:pt x="85" y="43"/>
                </a:cubicBezTo>
                <a:lnTo>
                  <a:pt x="115" y="65"/>
                </a:lnTo>
                <a:close/>
                <a:moveTo>
                  <a:pt x="115" y="61"/>
                </a:moveTo>
                <a:cubicBezTo>
                  <a:pt x="88" y="41"/>
                  <a:pt x="88" y="41"/>
                  <a:pt x="88" y="41"/>
                </a:cubicBezTo>
                <a:cubicBezTo>
                  <a:pt x="115" y="20"/>
                  <a:pt x="115" y="20"/>
                  <a:pt x="115" y="20"/>
                </a:cubicBezTo>
                <a:lnTo>
                  <a:pt x="115" y="61"/>
                </a:lnTo>
                <a:close/>
                <a:moveTo>
                  <a:pt x="66" y="52"/>
                </a:moveTo>
                <a:cubicBezTo>
                  <a:pt x="65" y="53"/>
                  <a:pt x="63" y="54"/>
                  <a:pt x="61" y="54"/>
                </a:cubicBezTo>
                <a:cubicBezTo>
                  <a:pt x="60" y="54"/>
                  <a:pt x="58" y="53"/>
                  <a:pt x="57" y="52"/>
                </a:cubicBezTo>
                <a:cubicBezTo>
                  <a:pt x="41" y="41"/>
                  <a:pt x="41" y="41"/>
                  <a:pt x="41" y="41"/>
                </a:cubicBezTo>
                <a:cubicBezTo>
                  <a:pt x="38" y="38"/>
                  <a:pt x="38" y="38"/>
                  <a:pt x="38" y="3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5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12" y="8"/>
                  <a:pt x="115" y="11"/>
                  <a:pt x="115" y="16"/>
                </a:cubicBezTo>
                <a:lnTo>
                  <a:pt x="66" y="52"/>
                </a:lnTo>
                <a:close/>
                <a:moveTo>
                  <a:pt x="66" y="52"/>
                </a:moveTo>
                <a:cubicBezTo>
                  <a:pt x="66" y="52"/>
                  <a:pt x="66" y="52"/>
                  <a:pt x="66" y="5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5" name="Google Shape;805;p16"/>
          <p:cNvGrpSpPr/>
          <p:nvPr/>
        </p:nvGrpSpPr>
        <p:grpSpPr>
          <a:xfrm>
            <a:off x="8921067" y="1897032"/>
            <a:ext cx="425092" cy="425092"/>
            <a:chOff x="3721100" y="6330951"/>
            <a:chExt cx="530225" cy="530225"/>
          </a:xfrm>
        </p:grpSpPr>
        <p:sp>
          <p:nvSpPr>
            <p:cNvPr id="806" name="Google Shape;806;p16"/>
            <p:cNvSpPr/>
            <p:nvPr/>
          </p:nvSpPr>
          <p:spPr>
            <a:xfrm>
              <a:off x="3959225" y="6383338"/>
              <a:ext cx="292100" cy="469900"/>
            </a:xfrm>
            <a:custGeom>
              <a:rect b="b" l="l" r="r" t="t"/>
              <a:pathLst>
                <a:path extrusionOk="0" h="240" w="149">
                  <a:moveTo>
                    <a:pt x="126" y="33"/>
                  </a:moveTo>
                  <a:cubicBezTo>
                    <a:pt x="122" y="34"/>
                    <a:pt x="122" y="34"/>
                    <a:pt x="122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109" y="162"/>
                    <a:pt x="109" y="162"/>
                    <a:pt x="109" y="162"/>
                  </a:cubicBezTo>
                  <a:cubicBezTo>
                    <a:pt x="93" y="191"/>
                    <a:pt x="93" y="191"/>
                    <a:pt x="93" y="191"/>
                  </a:cubicBezTo>
                  <a:cubicBezTo>
                    <a:pt x="77" y="199"/>
                    <a:pt x="77" y="199"/>
                    <a:pt x="77" y="199"/>
                  </a:cubicBezTo>
                  <a:cubicBezTo>
                    <a:pt x="71" y="215"/>
                    <a:pt x="71" y="215"/>
                    <a:pt x="71" y="215"/>
                  </a:cubicBezTo>
                  <a:cubicBezTo>
                    <a:pt x="48" y="231"/>
                    <a:pt x="48" y="231"/>
                    <a:pt x="48" y="231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105" y="226"/>
                    <a:pt x="149" y="172"/>
                    <a:pt x="149" y="108"/>
                  </a:cubicBezTo>
                  <a:cubicBezTo>
                    <a:pt x="149" y="80"/>
                    <a:pt x="141" y="54"/>
                    <a:pt x="126" y="33"/>
                  </a:cubicBezTo>
                  <a:close/>
                  <a:moveTo>
                    <a:pt x="126" y="33"/>
                  </a:moveTo>
                  <a:cubicBezTo>
                    <a:pt x="126" y="33"/>
                    <a:pt x="126" y="33"/>
                    <a:pt x="126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16"/>
            <p:cNvSpPr/>
            <p:nvPr/>
          </p:nvSpPr>
          <p:spPr>
            <a:xfrm>
              <a:off x="3721100" y="6457951"/>
              <a:ext cx="307975" cy="403225"/>
            </a:xfrm>
            <a:custGeom>
              <a:rect b="b" l="l" r="r" t="t"/>
              <a:pathLst>
                <a:path extrusionOk="0" h="206" w="157">
                  <a:moveTo>
                    <a:pt x="151" y="141"/>
                  </a:moveTo>
                  <a:cubicBezTo>
                    <a:pt x="141" y="123"/>
                    <a:pt x="141" y="123"/>
                    <a:pt x="141" y="123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7" y="22"/>
                    <a:pt x="0" y="45"/>
                    <a:pt x="0" y="70"/>
                  </a:cubicBezTo>
                  <a:cubicBezTo>
                    <a:pt x="0" y="145"/>
                    <a:pt x="61" y="206"/>
                    <a:pt x="136" y="206"/>
                  </a:cubicBezTo>
                  <a:cubicBezTo>
                    <a:pt x="141" y="206"/>
                    <a:pt x="147" y="205"/>
                    <a:pt x="153" y="205"/>
                  </a:cubicBezTo>
                  <a:cubicBezTo>
                    <a:pt x="151" y="188"/>
                    <a:pt x="151" y="188"/>
                    <a:pt x="151" y="188"/>
                  </a:cubicBezTo>
                  <a:cubicBezTo>
                    <a:pt x="151" y="188"/>
                    <a:pt x="157" y="164"/>
                    <a:pt x="157" y="163"/>
                  </a:cubicBezTo>
                  <a:cubicBezTo>
                    <a:pt x="157" y="162"/>
                    <a:pt x="151" y="141"/>
                    <a:pt x="151" y="141"/>
                  </a:cubicBezTo>
                  <a:close/>
                  <a:moveTo>
                    <a:pt x="151" y="141"/>
                  </a:moveTo>
                  <a:cubicBezTo>
                    <a:pt x="151" y="141"/>
                    <a:pt x="151" y="141"/>
                    <a:pt x="151" y="1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16"/>
            <p:cNvSpPr/>
            <p:nvPr/>
          </p:nvSpPr>
          <p:spPr>
            <a:xfrm>
              <a:off x="3781425" y="6330951"/>
              <a:ext cx="317500" cy="95250"/>
            </a:xfrm>
            <a:custGeom>
              <a:rect b="b" l="l" r="r" t="t"/>
              <a:pathLst>
                <a:path extrusionOk="0" h="49" w="162">
                  <a:moveTo>
                    <a:pt x="19" y="43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45" y="4"/>
                    <a:pt x="125" y="0"/>
                    <a:pt x="105" y="0"/>
                  </a:cubicBezTo>
                  <a:cubicBezTo>
                    <a:pt x="63" y="0"/>
                    <a:pt x="25" y="1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9" y="43"/>
                  </a:lnTo>
                  <a:close/>
                  <a:moveTo>
                    <a:pt x="110" y="13"/>
                  </a:moveTo>
                  <a:cubicBezTo>
                    <a:pt x="124" y="5"/>
                    <a:pt x="124" y="5"/>
                    <a:pt x="124" y="5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2" y="18"/>
                    <a:pt x="102" y="18"/>
                    <a:pt x="102" y="18"/>
                  </a:cubicBezTo>
                  <a:lnTo>
                    <a:pt x="110" y="13"/>
                  </a:lnTo>
                  <a:close/>
                  <a:moveTo>
                    <a:pt x="69" y="14"/>
                  </a:moveTo>
                  <a:cubicBezTo>
                    <a:pt x="75" y="17"/>
                    <a:pt x="75" y="17"/>
                    <a:pt x="75" y="17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9" y="16"/>
                    <a:pt x="69" y="14"/>
                  </a:cubicBezTo>
                  <a:close/>
                  <a:moveTo>
                    <a:pt x="69" y="14"/>
                  </a:moveTo>
                  <a:cubicBezTo>
                    <a:pt x="69" y="14"/>
                    <a:pt x="69" y="14"/>
                    <a:pt x="69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09" name="Google Shape;809;p16"/>
          <p:cNvSpPr/>
          <p:nvPr/>
        </p:nvSpPr>
        <p:spPr>
          <a:xfrm>
            <a:off x="9426998" y="1986468"/>
            <a:ext cx="195889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www.sensagrate.com</a:t>
            </a:r>
            <a:endParaRPr b="0" i="0" sz="18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0" name="Google Shape;810;p16"/>
          <p:cNvSpPr txBox="1"/>
          <p:nvPr/>
        </p:nvSpPr>
        <p:spPr>
          <a:xfrm>
            <a:off x="3746546" y="1986469"/>
            <a:ext cx="2110548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+1 </a:t>
            </a:r>
            <a:r>
              <a:rPr lang="en-US" sz="1600">
                <a:solidFill>
                  <a:srgbClr val="FFFFFF"/>
                </a:solidFill>
              </a:rPr>
              <a:t>480</a:t>
            </a: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600">
                <a:solidFill>
                  <a:srgbClr val="FFFFFF"/>
                </a:solidFill>
              </a:rPr>
              <a:t>240</a:t>
            </a:r>
            <a:r>
              <a:rPr b="0" i="0" lang="en-U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600">
                <a:solidFill>
                  <a:srgbClr val="FFFFFF"/>
                </a:solidFill>
              </a:rPr>
              <a:t>2184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16"/>
          <p:cNvSpPr txBox="1"/>
          <p:nvPr/>
        </p:nvSpPr>
        <p:spPr>
          <a:xfrm>
            <a:off x="3178772" y="188753"/>
            <a:ext cx="8207117" cy="961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FFFFFF"/>
                </a:solidFill>
              </a:rPr>
              <a:t>THE </a:t>
            </a: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FUTURE OF </a:t>
            </a:r>
            <a:endParaRPr b="1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SMARTER AND SAFER ROADS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16"/>
          <p:cNvSpPr/>
          <p:nvPr/>
        </p:nvSpPr>
        <p:spPr>
          <a:xfrm>
            <a:off x="3178773" y="1839018"/>
            <a:ext cx="542627" cy="541123"/>
          </a:xfrm>
          <a:custGeom>
            <a:rect b="b" l="l" r="r" t="t"/>
            <a:pathLst>
              <a:path extrusionOk="0" h="437" w="438">
                <a:moveTo>
                  <a:pt x="6" y="349"/>
                </a:moveTo>
                <a:cubicBezTo>
                  <a:pt x="21" y="363"/>
                  <a:pt x="48" y="389"/>
                  <a:pt x="51" y="392"/>
                </a:cubicBezTo>
                <a:cubicBezTo>
                  <a:pt x="114" y="437"/>
                  <a:pt x="210" y="387"/>
                  <a:pt x="298" y="298"/>
                </a:cubicBezTo>
                <a:cubicBezTo>
                  <a:pt x="387" y="209"/>
                  <a:pt x="438" y="113"/>
                  <a:pt x="393" y="50"/>
                </a:cubicBezTo>
                <a:cubicBezTo>
                  <a:pt x="390" y="47"/>
                  <a:pt x="363" y="20"/>
                  <a:pt x="349" y="6"/>
                </a:cubicBezTo>
                <a:cubicBezTo>
                  <a:pt x="342" y="0"/>
                  <a:pt x="331" y="0"/>
                  <a:pt x="324" y="7"/>
                </a:cubicBezTo>
                <a:cubicBezTo>
                  <a:pt x="255" y="75"/>
                  <a:pt x="255" y="75"/>
                  <a:pt x="255" y="75"/>
                </a:cubicBezTo>
                <a:cubicBezTo>
                  <a:pt x="249" y="82"/>
                  <a:pt x="248" y="93"/>
                  <a:pt x="254" y="100"/>
                </a:cubicBezTo>
                <a:cubicBezTo>
                  <a:pt x="268" y="116"/>
                  <a:pt x="290" y="139"/>
                  <a:pt x="291" y="142"/>
                </a:cubicBezTo>
                <a:cubicBezTo>
                  <a:pt x="306" y="173"/>
                  <a:pt x="289" y="201"/>
                  <a:pt x="262" y="228"/>
                </a:cubicBezTo>
                <a:cubicBezTo>
                  <a:pt x="228" y="262"/>
                  <a:pt x="228" y="262"/>
                  <a:pt x="228" y="262"/>
                </a:cubicBezTo>
                <a:cubicBezTo>
                  <a:pt x="203" y="287"/>
                  <a:pt x="175" y="304"/>
                  <a:pt x="146" y="292"/>
                </a:cubicBezTo>
                <a:cubicBezTo>
                  <a:pt x="142" y="290"/>
                  <a:pt x="117" y="267"/>
                  <a:pt x="101" y="253"/>
                </a:cubicBezTo>
                <a:cubicBezTo>
                  <a:pt x="94" y="247"/>
                  <a:pt x="83" y="248"/>
                  <a:pt x="76" y="255"/>
                </a:cubicBezTo>
                <a:cubicBezTo>
                  <a:pt x="8" y="323"/>
                  <a:pt x="8" y="323"/>
                  <a:pt x="8" y="323"/>
                </a:cubicBezTo>
                <a:cubicBezTo>
                  <a:pt x="1" y="330"/>
                  <a:pt x="0" y="341"/>
                  <a:pt x="6" y="3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16"/>
          <p:cNvSpPr/>
          <p:nvPr/>
        </p:nvSpPr>
        <p:spPr>
          <a:xfrm>
            <a:off x="1" y="6533535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2024 Sensagrate, INC.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4" name="Google Shape;814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2982" y="188753"/>
            <a:ext cx="2713321" cy="2713321"/>
          </a:xfrm>
          <a:prstGeom prst="ellipse">
            <a:avLst/>
          </a:prstGeom>
          <a:solidFill>
            <a:schemeClr val="dk1"/>
          </a:solidFill>
          <a:ln>
            <a:noFill/>
          </a:ln>
        </p:spPr>
      </p:pic>
      <p:grpSp>
        <p:nvGrpSpPr>
          <p:cNvPr id="815" name="Google Shape;815;p16"/>
          <p:cNvGrpSpPr/>
          <p:nvPr/>
        </p:nvGrpSpPr>
        <p:grpSpPr>
          <a:xfrm>
            <a:off x="4128636" y="2428311"/>
            <a:ext cx="6307389" cy="1183909"/>
            <a:chOff x="4285071" y="2391530"/>
            <a:chExt cx="6307389" cy="1183909"/>
          </a:xfrm>
        </p:grpSpPr>
        <p:grpSp>
          <p:nvGrpSpPr>
            <p:cNvPr id="816" name="Google Shape;816;p16"/>
            <p:cNvGrpSpPr/>
            <p:nvPr/>
          </p:nvGrpSpPr>
          <p:grpSpPr>
            <a:xfrm>
              <a:off x="5194235" y="2796195"/>
              <a:ext cx="779244" cy="779244"/>
              <a:chOff x="2966995" y="2337509"/>
              <a:chExt cx="612024" cy="612024"/>
            </a:xfrm>
          </p:grpSpPr>
          <p:sp>
            <p:nvSpPr>
              <p:cNvPr id="817" name="Google Shape;817;p16">
                <a:hlinkClick r:id="rId7"/>
              </p:cNvPr>
              <p:cNvSpPr/>
              <p:nvPr/>
            </p:nvSpPr>
            <p:spPr>
              <a:xfrm>
                <a:off x="2966995" y="2337509"/>
                <a:ext cx="612024" cy="612024"/>
              </a:xfrm>
              <a:prstGeom prst="ellipse">
                <a:avLst/>
              </a:prstGeom>
              <a:solidFill>
                <a:srgbClr val="0432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t/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16"/>
              <p:cNvSpPr/>
              <p:nvPr/>
            </p:nvSpPr>
            <p:spPr>
              <a:xfrm>
                <a:off x="3068532" y="2437616"/>
                <a:ext cx="408950" cy="411810"/>
              </a:xfrm>
              <a:custGeom>
                <a:rect b="b" l="l" r="r" t="t"/>
                <a:pathLst>
                  <a:path extrusionOk="0" h="233" w="232">
                    <a:moveTo>
                      <a:pt x="116" y="0"/>
                    </a:moveTo>
                    <a:cubicBezTo>
                      <a:pt x="52" y="0"/>
                      <a:pt x="0" y="52"/>
                      <a:pt x="0" y="117"/>
                    </a:cubicBezTo>
                    <a:cubicBezTo>
                      <a:pt x="0" y="181"/>
                      <a:pt x="52" y="233"/>
                      <a:pt x="116" y="233"/>
                    </a:cubicBezTo>
                    <a:cubicBezTo>
                      <a:pt x="180" y="233"/>
                      <a:pt x="232" y="181"/>
                      <a:pt x="232" y="117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45" y="121"/>
                    </a:moveTo>
                    <a:cubicBezTo>
                      <a:pt x="126" y="121"/>
                      <a:pt x="126" y="121"/>
                      <a:pt x="126" y="121"/>
                    </a:cubicBezTo>
                    <a:cubicBezTo>
                      <a:pt x="126" y="188"/>
                      <a:pt x="126" y="188"/>
                      <a:pt x="126" y="188"/>
                    </a:cubicBezTo>
                    <a:cubicBezTo>
                      <a:pt x="98" y="188"/>
                      <a:pt x="98" y="188"/>
                      <a:pt x="98" y="188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98" y="97"/>
                      <a:pt x="98" y="97"/>
                      <a:pt x="98" y="97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70"/>
                      <a:pt x="103" y="53"/>
                      <a:pt x="126" y="53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47" y="76"/>
                      <a:pt x="147" y="76"/>
                      <a:pt x="147" y="76"/>
                    </a:cubicBezTo>
                    <a:cubicBezTo>
                      <a:pt x="132" y="76"/>
                      <a:pt x="132" y="76"/>
                      <a:pt x="132" y="76"/>
                    </a:cubicBezTo>
                    <a:cubicBezTo>
                      <a:pt x="130" y="76"/>
                      <a:pt x="126" y="78"/>
                      <a:pt x="126" y="83"/>
                    </a:cubicBezTo>
                    <a:cubicBezTo>
                      <a:pt x="126" y="97"/>
                      <a:pt x="126" y="97"/>
                      <a:pt x="126" y="97"/>
                    </a:cubicBezTo>
                    <a:cubicBezTo>
                      <a:pt x="147" y="97"/>
                      <a:pt x="147" y="97"/>
                      <a:pt x="147" y="97"/>
                    </a:cubicBezTo>
                    <a:lnTo>
                      <a:pt x="145" y="121"/>
                    </a:lnTo>
                    <a:close/>
                    <a:moveTo>
                      <a:pt x="145" y="121"/>
                    </a:moveTo>
                    <a:cubicBezTo>
                      <a:pt x="145" y="121"/>
                      <a:pt x="145" y="121"/>
                      <a:pt x="145" y="1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t/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19" name="Google Shape;819;p16"/>
            <p:cNvGrpSpPr/>
            <p:nvPr/>
          </p:nvGrpSpPr>
          <p:grpSpPr>
            <a:xfrm>
              <a:off x="8546083" y="2796195"/>
              <a:ext cx="779244" cy="779244"/>
              <a:chOff x="4741115" y="2337509"/>
              <a:chExt cx="612024" cy="612024"/>
            </a:xfrm>
          </p:grpSpPr>
          <p:sp>
            <p:nvSpPr>
              <p:cNvPr id="820" name="Google Shape;820;p16"/>
              <p:cNvSpPr/>
              <p:nvPr/>
            </p:nvSpPr>
            <p:spPr>
              <a:xfrm>
                <a:off x="4741115" y="2337509"/>
                <a:ext cx="612024" cy="612024"/>
              </a:xfrm>
              <a:prstGeom prst="ellipse">
                <a:avLst/>
              </a:prstGeom>
              <a:solidFill>
                <a:srgbClr val="0432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t/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16"/>
              <p:cNvSpPr/>
              <p:nvPr/>
            </p:nvSpPr>
            <p:spPr>
              <a:xfrm>
                <a:off x="4844797" y="2441906"/>
                <a:ext cx="404661" cy="403231"/>
              </a:xfrm>
              <a:custGeom>
                <a:rect b="b" l="l" r="r" t="t"/>
                <a:pathLst>
                  <a:path extrusionOk="0" h="229" w="229">
                    <a:moveTo>
                      <a:pt x="114" y="0"/>
                    </a:moveTo>
                    <a:cubicBezTo>
                      <a:pt x="51" y="0"/>
                      <a:pt x="0" y="51"/>
                      <a:pt x="0" y="115"/>
                    </a:cubicBezTo>
                    <a:cubicBezTo>
                      <a:pt x="0" y="178"/>
                      <a:pt x="51" y="229"/>
                      <a:pt x="114" y="229"/>
                    </a:cubicBezTo>
                    <a:cubicBezTo>
                      <a:pt x="177" y="229"/>
                      <a:pt x="229" y="178"/>
                      <a:pt x="229" y="115"/>
                    </a:cubicBezTo>
                    <a:cubicBezTo>
                      <a:pt x="229" y="51"/>
                      <a:pt x="177" y="0"/>
                      <a:pt x="114" y="0"/>
                    </a:cubicBezTo>
                    <a:close/>
                    <a:moveTo>
                      <a:pt x="86" y="170"/>
                    </a:moveTo>
                    <a:cubicBezTo>
                      <a:pt x="57" y="170"/>
                      <a:pt x="57" y="170"/>
                      <a:pt x="57" y="1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86" y="70"/>
                      <a:pt x="86" y="70"/>
                      <a:pt x="86" y="70"/>
                    </a:cubicBezTo>
                    <a:lnTo>
                      <a:pt x="86" y="170"/>
                    </a:lnTo>
                    <a:close/>
                    <a:moveTo>
                      <a:pt x="72" y="64"/>
                    </a:moveTo>
                    <a:cubicBezTo>
                      <a:pt x="65" y="64"/>
                      <a:pt x="59" y="58"/>
                      <a:pt x="59" y="50"/>
                    </a:cubicBezTo>
                    <a:cubicBezTo>
                      <a:pt x="59" y="43"/>
                      <a:pt x="65" y="37"/>
                      <a:pt x="72" y="37"/>
                    </a:cubicBezTo>
                    <a:cubicBezTo>
                      <a:pt x="80" y="37"/>
                      <a:pt x="86" y="43"/>
                      <a:pt x="86" y="50"/>
                    </a:cubicBezTo>
                    <a:cubicBezTo>
                      <a:pt x="86" y="58"/>
                      <a:pt x="80" y="64"/>
                      <a:pt x="72" y="64"/>
                    </a:cubicBezTo>
                    <a:close/>
                    <a:moveTo>
                      <a:pt x="186" y="170"/>
                    </a:moveTo>
                    <a:cubicBezTo>
                      <a:pt x="157" y="170"/>
                      <a:pt x="157" y="170"/>
                      <a:pt x="157" y="170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1"/>
                      <a:pt x="155" y="96"/>
                      <a:pt x="146" y="96"/>
                    </a:cubicBezTo>
                    <a:cubicBezTo>
                      <a:pt x="131" y="96"/>
                      <a:pt x="129" y="108"/>
                      <a:pt x="129" y="108"/>
                    </a:cubicBezTo>
                    <a:cubicBezTo>
                      <a:pt x="129" y="170"/>
                      <a:pt x="129" y="170"/>
                      <a:pt x="129" y="170"/>
                    </a:cubicBezTo>
                    <a:cubicBezTo>
                      <a:pt x="100" y="170"/>
                      <a:pt x="100" y="170"/>
                      <a:pt x="100" y="170"/>
                    </a:cubicBezTo>
                    <a:cubicBezTo>
                      <a:pt x="100" y="70"/>
                      <a:pt x="100" y="70"/>
                      <a:pt x="100" y="70"/>
                    </a:cubicBezTo>
                    <a:cubicBezTo>
                      <a:pt x="129" y="70"/>
                      <a:pt x="129" y="70"/>
                      <a:pt x="129" y="70"/>
                    </a:cubicBezTo>
                    <a:cubicBezTo>
                      <a:pt x="129" y="79"/>
                      <a:pt x="129" y="79"/>
                      <a:pt x="129" y="79"/>
                    </a:cubicBezTo>
                    <a:cubicBezTo>
                      <a:pt x="133" y="76"/>
                      <a:pt x="143" y="70"/>
                      <a:pt x="157" y="70"/>
                    </a:cubicBezTo>
                    <a:cubicBezTo>
                      <a:pt x="166" y="70"/>
                      <a:pt x="186" y="75"/>
                      <a:pt x="186" y="109"/>
                    </a:cubicBezTo>
                    <a:lnTo>
                      <a:pt x="186" y="170"/>
                    </a:lnTo>
                    <a:close/>
                    <a:moveTo>
                      <a:pt x="186" y="170"/>
                    </a:moveTo>
                    <a:cubicBezTo>
                      <a:pt x="186" y="170"/>
                      <a:pt x="186" y="170"/>
                      <a:pt x="186" y="1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t/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22" name="Google Shape;822;p16"/>
            <p:cNvSpPr/>
            <p:nvPr/>
          </p:nvSpPr>
          <p:spPr>
            <a:xfrm>
              <a:off x="4285071" y="2396914"/>
              <a:ext cx="259757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facebook.com/sensagrate</a:t>
              </a:r>
              <a:endParaRPr b="0" i="0" sz="1867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6"/>
            <p:cNvSpPr/>
            <p:nvPr/>
          </p:nvSpPr>
          <p:spPr>
            <a:xfrm>
              <a:off x="7278948" y="2391530"/>
              <a:ext cx="331351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linkedin.com/company/sensagrate</a:t>
              </a:r>
              <a:endParaRPr b="0" i="0" sz="1867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4" name="Google Shape;824;p16"/>
          <p:cNvSpPr txBox="1"/>
          <p:nvPr/>
        </p:nvSpPr>
        <p:spPr>
          <a:xfrm>
            <a:off x="3178772" y="1288633"/>
            <a:ext cx="820711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Darryl Keeton, Founder and President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5" name="Google Shape;825;p16"/>
          <p:cNvCxnSpPr/>
          <p:nvPr/>
        </p:nvCxnSpPr>
        <p:spPr>
          <a:xfrm flipH="1" rot="10800000">
            <a:off x="4584850" y="1256477"/>
            <a:ext cx="5394960" cy="1"/>
          </a:xfrm>
          <a:prstGeom prst="straightConnector1">
            <a:avLst/>
          </a:prstGeom>
          <a:noFill/>
          <a:ln cap="flat" cmpd="sng" w="635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826" name="Google Shape;826;p16"/>
          <p:cNvPicPr preferRelativeResize="0"/>
          <p:nvPr/>
        </p:nvPicPr>
        <p:blipFill rotWithShape="1">
          <a:blip r:embed="rId8">
            <a:alphaModFix amt="5000"/>
          </a:blip>
          <a:srcRect b="0" l="0" r="0" t="0"/>
          <a:stretch/>
        </p:blipFill>
        <p:spPr>
          <a:xfrm>
            <a:off x="4052563" y="914400"/>
            <a:ext cx="4714875" cy="50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7" name="Google Shape;827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511350" y="6270011"/>
            <a:ext cx="1472184" cy="404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" name="Google Shape;604;g254f3f49e91_2_256"/>
          <p:cNvPicPr preferRelativeResize="0"/>
          <p:nvPr/>
        </p:nvPicPr>
        <p:blipFill rotWithShape="1">
          <a:blip r:embed="rId3">
            <a:alphaModFix/>
          </a:blip>
          <a:srcRect b="50275" l="3381" r="46889" t="0"/>
          <a:stretch/>
        </p:blipFill>
        <p:spPr>
          <a:xfrm>
            <a:off x="-833975" y="-469111"/>
            <a:ext cx="13025976" cy="73271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5" name="Google Shape;605;g254f3f49e91_2_256"/>
          <p:cNvGrpSpPr/>
          <p:nvPr/>
        </p:nvGrpSpPr>
        <p:grpSpPr>
          <a:xfrm>
            <a:off x="0" y="1260056"/>
            <a:ext cx="12192000" cy="3201772"/>
            <a:chOff x="0" y="1260056"/>
            <a:chExt cx="12192000" cy="3201772"/>
          </a:xfrm>
        </p:grpSpPr>
        <p:pic>
          <p:nvPicPr>
            <p:cNvPr id="606" name="Google Shape;606;g254f3f49e91_2_2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335636" y="1260056"/>
              <a:ext cx="7520728" cy="20659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7" name="Google Shape;607;g254f3f49e91_2_256"/>
            <p:cNvSpPr txBox="1"/>
            <p:nvPr/>
          </p:nvSpPr>
          <p:spPr>
            <a:xfrm>
              <a:off x="0" y="3641628"/>
              <a:ext cx="12192000" cy="82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SENSAVISION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8" name="Google Shape;608;g254f3f49e91_2_256"/>
          <p:cNvSpPr/>
          <p:nvPr/>
        </p:nvSpPr>
        <p:spPr>
          <a:xfrm>
            <a:off x="0" y="6573795"/>
            <a:ext cx="12192000" cy="2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2024 Sensagrate, INC.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g254f3f49e91_2_256"/>
          <p:cNvSpPr txBox="1"/>
          <p:nvPr/>
        </p:nvSpPr>
        <p:spPr>
          <a:xfrm>
            <a:off x="1975225" y="4556723"/>
            <a:ext cx="82416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COMPUTER VISION AI DATA AND ANALYTICS PLATFORM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FF"/>
        </a:soli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303e2c71371_0_8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A SHARED GOAL VISION ZERO</a:t>
            </a:r>
            <a:endParaRPr/>
          </a:p>
        </p:txBody>
      </p:sp>
      <p:sp>
        <p:nvSpPr>
          <p:cNvPr id="616" name="Google Shape;616;g303e2c71371_0_8"/>
          <p:cNvSpPr/>
          <p:nvPr/>
        </p:nvSpPr>
        <p:spPr>
          <a:xfrm>
            <a:off x="627987" y="6581001"/>
            <a:ext cx="6201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2022 Sensagrate, INC. All rights reserved.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g303e2c71371_0_8"/>
          <p:cNvSpPr txBox="1"/>
          <p:nvPr/>
        </p:nvSpPr>
        <p:spPr>
          <a:xfrm>
            <a:off x="-8825" y="6386500"/>
            <a:ext cx="627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8" name="Google Shape;618;g303e2c71371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11350" y="6270011"/>
            <a:ext cx="1472184" cy="404635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g303e2c71371_0_8"/>
          <p:cNvSpPr/>
          <p:nvPr/>
        </p:nvSpPr>
        <p:spPr>
          <a:xfrm>
            <a:off x="902208" y="915966"/>
            <a:ext cx="60837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Moving Closer to Vision Zero Safety through Smart Transportation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g303e2c71371_0_8"/>
          <p:cNvSpPr/>
          <p:nvPr/>
        </p:nvSpPr>
        <p:spPr>
          <a:xfrm>
            <a:off x="1356187" y="4657561"/>
            <a:ext cx="51759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Help drivers, pedestrians, cyclists, and e-scooters </a:t>
            </a: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</a:t>
            </a: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the road together in a safe</a:t>
            </a: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manner while reducing congestion and travel times.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1" name="Google Shape;621;g303e2c71371_0_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27900" y="1809750"/>
            <a:ext cx="4864100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303e2c71371_0_1131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THE PROBLEM: DAILY FATALITIES</a:t>
            </a:r>
            <a:endParaRPr/>
          </a:p>
        </p:txBody>
      </p:sp>
      <p:sp>
        <p:nvSpPr>
          <p:cNvPr id="628" name="Google Shape;628;g303e2c71371_0_1131"/>
          <p:cNvSpPr txBox="1"/>
          <p:nvPr>
            <p:ph idx="2" type="body"/>
          </p:nvPr>
        </p:nvSpPr>
        <p:spPr>
          <a:xfrm>
            <a:off x="627987" y="106363"/>
            <a:ext cx="11564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935"/>
              <a:buNone/>
            </a:pPr>
            <a:r>
              <a:rPr lang="en-US" sz="1430"/>
              <a:t>A LACK OF ACCURATE DATA</a:t>
            </a:r>
            <a:endParaRPr sz="1430"/>
          </a:p>
        </p:txBody>
      </p:sp>
      <p:pic>
        <p:nvPicPr>
          <p:cNvPr id="629" name="Google Shape;629;g303e2c71371_0_1131"/>
          <p:cNvPicPr preferRelativeResize="0"/>
          <p:nvPr/>
        </p:nvPicPr>
        <p:blipFill rotWithShape="1">
          <a:blip r:embed="rId3">
            <a:alphaModFix/>
          </a:blip>
          <a:srcRect b="47861" l="0" r="0" t="13913"/>
          <a:stretch/>
        </p:blipFill>
        <p:spPr>
          <a:xfrm>
            <a:off x="2075700" y="0"/>
            <a:ext cx="848009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g303e2c71371_0_1131"/>
          <p:cNvSpPr txBox="1"/>
          <p:nvPr/>
        </p:nvSpPr>
        <p:spPr>
          <a:xfrm>
            <a:off x="628000" y="6519300"/>
            <a:ext cx="5261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https://www.transportation.gov/NRSS/PostCrashCare</a:t>
            </a: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" name="Google Shape;636;gad50b6d7cf10599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4203" y="194974"/>
            <a:ext cx="9859605" cy="7172919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gad50b6d7cf10599_0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SOLUTION</a:t>
            </a:r>
            <a:endParaRPr/>
          </a:p>
        </p:txBody>
      </p:sp>
      <p:sp>
        <p:nvSpPr>
          <p:cNvPr id="638" name="Google Shape;638;gad50b6d7cf10599_0"/>
          <p:cNvSpPr txBox="1"/>
          <p:nvPr>
            <p:ph type="title"/>
          </p:nvPr>
        </p:nvSpPr>
        <p:spPr>
          <a:xfrm>
            <a:off x="627992" y="438861"/>
            <a:ext cx="11564100" cy="5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/>
              <a:t>THE SOLUTION</a:t>
            </a:r>
            <a:endParaRPr/>
          </a:p>
        </p:txBody>
      </p:sp>
      <p:sp>
        <p:nvSpPr>
          <p:cNvPr id="639" name="Google Shape;639;gad50b6d7cf10599_0"/>
          <p:cNvSpPr/>
          <p:nvPr/>
        </p:nvSpPr>
        <p:spPr>
          <a:xfrm>
            <a:off x="627987" y="6581001"/>
            <a:ext cx="6100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2024 Sensagrate, INC.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gad50b6d7cf10599_0"/>
          <p:cNvSpPr txBox="1"/>
          <p:nvPr/>
        </p:nvSpPr>
        <p:spPr>
          <a:xfrm>
            <a:off x="2774881" y="1025718"/>
            <a:ext cx="727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“Proactively Advancing Safer and Smarter Roads.”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gad50b6d7cf10599_0"/>
          <p:cNvSpPr txBox="1"/>
          <p:nvPr/>
        </p:nvSpPr>
        <p:spPr>
          <a:xfrm>
            <a:off x="1167813" y="2688588"/>
            <a:ext cx="47187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SensaVision is a state-of-the-art computer vision AI data and analytics platform developed to improve transportation and urban planning to save lives.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4.googleusercontent.com/VjTvo_Sr3USr8DVY3Eq4yBauQQnuFAvXuVRMWIqqEK1VQGbzQ0sDYIk2NIDiInspbJ6xidK_UUmzePyKzb-okv6KUS4cG9RJNVBJop0C_yAoOtRMA15YSD8xfrGxbxcqWUNaXKRpxb6IcIB-YRZNRBfpFV4SLqprt43F-voXNL_GVwrRaIw3KoReHfPS" id="642" name="Google Shape;642;gad50b6d7cf10599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8835" y="1859371"/>
            <a:ext cx="5706349" cy="359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8" name="Google Shape;648;g27168a44a49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7558" y="1952173"/>
            <a:ext cx="2800946" cy="14117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9" name="Google Shape;649;g27168a44a49_0_6"/>
          <p:cNvGrpSpPr/>
          <p:nvPr/>
        </p:nvGrpSpPr>
        <p:grpSpPr>
          <a:xfrm>
            <a:off x="3620430" y="2915593"/>
            <a:ext cx="5016155" cy="3649281"/>
            <a:chOff x="5177274" y="3035847"/>
            <a:chExt cx="5655830" cy="4114648"/>
          </a:xfrm>
        </p:grpSpPr>
        <p:grpSp>
          <p:nvGrpSpPr>
            <p:cNvPr id="650" name="Google Shape;650;g27168a44a49_0_6"/>
            <p:cNvGrpSpPr/>
            <p:nvPr/>
          </p:nvGrpSpPr>
          <p:grpSpPr>
            <a:xfrm>
              <a:off x="5177274" y="3035847"/>
              <a:ext cx="5655830" cy="4114648"/>
              <a:chOff x="7928301" y="998021"/>
              <a:chExt cx="4396975" cy="3198825"/>
            </a:xfrm>
          </p:grpSpPr>
          <p:pic>
            <p:nvPicPr>
              <p:cNvPr id="651" name="Google Shape;651;g27168a44a49_0_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7928301" y="998021"/>
                <a:ext cx="4396975" cy="31988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52" name="Google Shape;652;g27168a44a49_0_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8917484" y="1746577"/>
                <a:ext cx="2607478" cy="159675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53" name="Google Shape;653;g27168a44a49_0_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438465" y="4011545"/>
              <a:ext cx="3365746" cy="192587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54" name="Google Shape;654;g27168a44a49_0_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56775" y="-805375"/>
            <a:ext cx="5359899" cy="4287920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g27168a44a49_0_6"/>
          <p:cNvSpPr txBox="1"/>
          <p:nvPr/>
        </p:nvSpPr>
        <p:spPr>
          <a:xfrm>
            <a:off x="7903026" y="220265"/>
            <a:ext cx="41748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>
                <a:solidFill>
                  <a:schemeClr val="accent3"/>
                </a:solidFill>
              </a:rPr>
              <a:t>A LOOK AT</a:t>
            </a:r>
            <a:endParaRPr b="1">
              <a:solidFill>
                <a:schemeClr val="accent3"/>
              </a:solidFill>
            </a:endParaRPr>
          </a:p>
        </p:txBody>
      </p:sp>
      <p:sp>
        <p:nvSpPr>
          <p:cNvPr id="656" name="Google Shape;656;g27168a44a49_0_6"/>
          <p:cNvSpPr txBox="1"/>
          <p:nvPr/>
        </p:nvSpPr>
        <p:spPr>
          <a:xfrm>
            <a:off x="7592750" y="560800"/>
            <a:ext cx="44658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SENSAVISION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g27168a44a49_0_6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SENSAVISION</a:t>
            </a:r>
            <a:endParaRPr/>
          </a:p>
        </p:txBody>
      </p:sp>
      <p:sp>
        <p:nvSpPr>
          <p:cNvPr id="658" name="Google Shape;658;g27168a44a49_0_6"/>
          <p:cNvSpPr txBox="1"/>
          <p:nvPr/>
        </p:nvSpPr>
        <p:spPr>
          <a:xfrm>
            <a:off x="7884026" y="1141522"/>
            <a:ext cx="40293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Out-of-the-Box Solution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SensaVision Computer Vision Software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SensaVision Web App with Predictive Analytics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Roadside Unit for V2X and I2X communications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GIS Location Data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API Integration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Installation and Technical Support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g27168a44a49_0_6"/>
          <p:cNvSpPr/>
          <p:nvPr/>
        </p:nvSpPr>
        <p:spPr>
          <a:xfrm>
            <a:off x="627987" y="6581001"/>
            <a:ext cx="6404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2022 Sensagrate, INC.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g27168a44a49_0_6"/>
          <p:cNvSpPr/>
          <p:nvPr/>
        </p:nvSpPr>
        <p:spPr>
          <a:xfrm>
            <a:off x="3221404" y="3201728"/>
            <a:ext cx="1032300" cy="10530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1" name="Google Shape;661;g27168a44a49_0_6"/>
          <p:cNvGrpSpPr/>
          <p:nvPr/>
        </p:nvGrpSpPr>
        <p:grpSpPr>
          <a:xfrm>
            <a:off x="542572" y="3385437"/>
            <a:ext cx="4081566" cy="2711726"/>
            <a:chOff x="542572" y="3385437"/>
            <a:chExt cx="4081566" cy="2711726"/>
          </a:xfrm>
        </p:grpSpPr>
        <p:pic>
          <p:nvPicPr>
            <p:cNvPr id="662" name="Google Shape;662;g27168a44a49_0_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42572" y="3385437"/>
              <a:ext cx="4081566" cy="27117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3" name="Google Shape;663;g27168a44a49_0_6"/>
            <p:cNvSpPr/>
            <p:nvPr/>
          </p:nvSpPr>
          <p:spPr>
            <a:xfrm>
              <a:off x="3308125" y="4052638"/>
              <a:ext cx="934800" cy="976500"/>
            </a:xfrm>
            <a:prstGeom prst="rect">
              <a:avLst/>
            </a:prstGeom>
            <a:solidFill>
              <a:schemeClr val="l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64" name="Google Shape;664;g27168a44a49_0_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777435" y="3943730"/>
            <a:ext cx="1535471" cy="1535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g27168a44a49_0_6"/>
          <p:cNvPicPr preferRelativeResize="0"/>
          <p:nvPr/>
        </p:nvPicPr>
        <p:blipFill rotWithShape="1">
          <a:blip r:embed="rId10">
            <a:alphaModFix/>
          </a:blip>
          <a:srcRect b="16946" l="7271" r="7082" t="-3101"/>
          <a:stretch/>
        </p:blipFill>
        <p:spPr>
          <a:xfrm>
            <a:off x="1138125" y="668250"/>
            <a:ext cx="2720568" cy="149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g27168a44a49_0_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 flipH="1">
            <a:off x="814375" y="2161325"/>
            <a:ext cx="1630950" cy="85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g27168a44a49_0_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452250" y="1650874"/>
            <a:ext cx="1784450" cy="178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g27168a44a49_0_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406165" y="485919"/>
            <a:ext cx="1903998" cy="1903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2832a58edeb_0_1"/>
          <p:cNvSpPr txBox="1"/>
          <p:nvPr/>
        </p:nvSpPr>
        <p:spPr>
          <a:xfrm>
            <a:off x="627991" y="586125"/>
            <a:ext cx="11564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latin typeface="Arial"/>
                <a:ea typeface="Arial"/>
                <a:cs typeface="Arial"/>
                <a:sym typeface="Arial"/>
              </a:rPr>
              <a:t>SAFER AND SMARTER INTERSECTIONS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g2832a58edeb_0_1"/>
          <p:cNvSpPr txBox="1"/>
          <p:nvPr/>
        </p:nvSpPr>
        <p:spPr>
          <a:xfrm>
            <a:off x="627991" y="251424"/>
            <a:ext cx="115641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CASE STUDY</a:t>
            </a:r>
            <a:endParaRPr b="1" i="0" sz="14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2832a58edeb_0_1"/>
          <p:cNvSpPr txBox="1"/>
          <p:nvPr>
            <p:ph idx="1" type="body"/>
          </p:nvPr>
        </p:nvSpPr>
        <p:spPr>
          <a:xfrm rot="-5400000">
            <a:off x="-1622854" y="3972979"/>
            <a:ext cx="3873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THE BUSINESS MODEL</a:t>
            </a:r>
            <a:endParaRPr/>
          </a:p>
        </p:txBody>
      </p:sp>
      <p:sp>
        <p:nvSpPr>
          <p:cNvPr id="677" name="Google Shape;677;g2832a58edeb_0_1"/>
          <p:cNvSpPr/>
          <p:nvPr/>
        </p:nvSpPr>
        <p:spPr>
          <a:xfrm>
            <a:off x="627987" y="6581001"/>
            <a:ext cx="6221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Proprietary and Confidential Information @ 2024 Sensagrate, INC.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8" name="Google Shape;678;g2832a58edeb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11350" y="6270011"/>
            <a:ext cx="1472184" cy="4046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79" name="Google Shape;679;g2832a58edeb_0_1"/>
          <p:cNvGraphicFramePr/>
          <p:nvPr/>
        </p:nvGraphicFramePr>
        <p:xfrm>
          <a:off x="999154" y="170459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{610C5C4A-81A5-41D7-BBF2-D6A7CC48887B}</a:tableStyleId>
              </a:tblPr>
              <a:tblGrid>
                <a:gridCol w="3863450"/>
              </a:tblGrid>
              <a:tr h="878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en-US" sz="2200" u="none" cap="none" strike="noStrike"/>
                        <a:t>SensaVision </a:t>
                      </a:r>
                      <a:endParaRPr sz="2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en-US" sz="2200" u="none" cap="none" strike="noStrike"/>
                        <a:t>Use Cases</a:t>
                      </a:r>
                      <a:endParaRPr sz="2200" u="none" cap="none" strike="noStrike"/>
                    </a:p>
                  </a:txBody>
                  <a:tcPr marT="45725" marB="45725" marR="91450" marL="91450" anchor="ctr">
                    <a:lnL cap="flat" cmpd="sng" w="28575">
                      <a:solidFill>
                        <a:srgbClr val="0432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432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432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432FF"/>
                    </a:solidFill>
                  </a:tcPr>
                </a:tc>
              </a:tr>
              <a:tr h="3078825"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u="none" cap="none" strike="noStrike">
                          <a:extLst>
                            <a:ext uri="http://customooxmlschemas.google.com/">
                              <go:slidesCustomData xmlns:go="http://customooxmlschemas.google.com/" textRoundtripDataId="0"/>
                            </a:ext>
                          </a:extLst>
                        </a:rPr>
                        <a:t>Vulnerable Road Users Detection and Tracking</a:t>
                      </a:r>
                      <a:endParaRPr u="none" cap="none" strike="noStrike">
                        <a:extLst>
                          <a:ext uri="http://customooxmlschemas.google.com/">
                            <go:slidesCustomData xmlns:go="http://customooxmlschemas.google.com/" textRoundtripDataId="1"/>
                          </a:ext>
                        </a:extLst>
                      </a:endParaRPr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u="none" cap="none" strike="noStrike">
                          <a:extLst>
                            <a:ext uri="http://customooxmlschemas.google.com/">
                              <go:slidesCustomData xmlns:go="http://customooxmlschemas.google.com/" textRoundtripDataId="2"/>
                            </a:ext>
                          </a:extLst>
                        </a:rPr>
                        <a:t>Near-Miss Collision and Speed Analysis</a:t>
                      </a:r>
                      <a:endParaRPr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u="none" cap="none" strike="noStrike"/>
                        <a:t>Infrastructure-to-Vehicle Communication</a:t>
                      </a:r>
                      <a:endParaRPr u="none" cap="none" strike="noStrike"/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Real-time Collision Detection </a:t>
                      </a:r>
                      <a:endParaRPr/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Automated Crash Detection with Instantaneous IP-Based Notification to Next Generation 9-1-1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Emergency Vehicle Traffic Signal Preemption and Transit Priority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80" name="Google Shape;680;g2832a58edeb_0_1" title="SensaVision Camera Analytics Demo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48400" y="1704600"/>
            <a:ext cx="7040934" cy="396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03e2c71371_0_1411"/>
          <p:cNvSpPr txBox="1"/>
          <p:nvPr/>
        </p:nvSpPr>
        <p:spPr>
          <a:xfrm>
            <a:off x="627991" y="586125"/>
            <a:ext cx="11564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-US" sz="3200"/>
              <a:t>ROADMEDIC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g303e2c71371_0_1411"/>
          <p:cNvSpPr txBox="1"/>
          <p:nvPr/>
        </p:nvSpPr>
        <p:spPr>
          <a:xfrm>
            <a:off x="627991" y="251424"/>
            <a:ext cx="115641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accent3"/>
                </a:solidFill>
              </a:rPr>
              <a:t>Intelligent Crash Data Network</a:t>
            </a:r>
            <a:endParaRPr b="1">
              <a:solidFill>
                <a:schemeClr val="accent3"/>
              </a:solidFill>
            </a:endParaRPr>
          </a:p>
        </p:txBody>
      </p:sp>
      <p:pic>
        <p:nvPicPr>
          <p:cNvPr id="688" name="Google Shape;688;g303e2c71371_0_14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25" y="880038"/>
            <a:ext cx="5297325" cy="5297325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g303e2c71371_0_1411"/>
          <p:cNvSpPr txBox="1"/>
          <p:nvPr/>
        </p:nvSpPr>
        <p:spPr>
          <a:xfrm>
            <a:off x="5110600" y="2247551"/>
            <a:ext cx="5908200" cy="25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</a:rPr>
              <a:t>Intelligent Crash Data Network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Digital emergency data network enables faster, more effective Next-Generation 9-1-1 Dispatch of post-crash care creating safe streets and roads for all. 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303e2c71371_0_1586"/>
          <p:cNvSpPr txBox="1"/>
          <p:nvPr>
            <p:ph idx="1" type="body"/>
          </p:nvPr>
        </p:nvSpPr>
        <p:spPr>
          <a:xfrm rot="-5400000">
            <a:off x="-1622850" y="3940705"/>
            <a:ext cx="3873600" cy="62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ROADMEDIC</a:t>
            </a:r>
            <a:endParaRPr/>
          </a:p>
        </p:txBody>
      </p:sp>
      <p:sp>
        <p:nvSpPr>
          <p:cNvPr id="696" name="Google Shape;696;g303e2c71371_0_1586"/>
          <p:cNvSpPr txBox="1"/>
          <p:nvPr>
            <p:ph type="title"/>
          </p:nvPr>
        </p:nvSpPr>
        <p:spPr>
          <a:xfrm>
            <a:off x="627992" y="438861"/>
            <a:ext cx="11564100" cy="81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ROADMEDIC</a:t>
            </a:r>
            <a:endParaRPr/>
          </a:p>
        </p:txBody>
      </p:sp>
      <p:sp>
        <p:nvSpPr>
          <p:cNvPr id="697" name="Google Shape;697;g303e2c71371_0_1586"/>
          <p:cNvSpPr txBox="1"/>
          <p:nvPr>
            <p:ph idx="2" type="body"/>
          </p:nvPr>
        </p:nvSpPr>
        <p:spPr>
          <a:xfrm>
            <a:off x="627987" y="182563"/>
            <a:ext cx="11564100" cy="25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Intelligent Crash Data Network</a:t>
            </a:r>
            <a:endParaRPr/>
          </a:p>
        </p:txBody>
      </p:sp>
      <p:pic>
        <p:nvPicPr>
          <p:cNvPr id="698" name="Google Shape;698;g303e2c71371_0_15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2020-06-25T07:08:42Z</dcterms:created>
  <dc:creator>Darryl Keeton</dc:creator>
</cp:coreProperties>
</file>