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9"/>
  </p:notesMasterIdLst>
  <p:sldIdLst>
    <p:sldId id="256" r:id="rId2"/>
    <p:sldId id="1221" r:id="rId3"/>
    <p:sldId id="1243" r:id="rId4"/>
    <p:sldId id="1222" r:id="rId5"/>
    <p:sldId id="1223" r:id="rId6"/>
    <p:sldId id="1242" r:id="rId7"/>
    <p:sldId id="271" r:id="rId8"/>
    <p:sldId id="1244" r:id="rId9"/>
    <p:sldId id="275" r:id="rId10"/>
    <p:sldId id="1226" r:id="rId11"/>
    <p:sldId id="1245" r:id="rId12"/>
    <p:sldId id="276" r:id="rId13"/>
    <p:sldId id="1227" r:id="rId14"/>
    <p:sldId id="302" r:id="rId15"/>
    <p:sldId id="303" r:id="rId16"/>
    <p:sldId id="304" r:id="rId17"/>
    <p:sldId id="1229" r:id="rId18"/>
    <p:sldId id="1228" r:id="rId19"/>
    <p:sldId id="1233" r:id="rId20"/>
    <p:sldId id="1236" r:id="rId21"/>
    <p:sldId id="1231" r:id="rId22"/>
    <p:sldId id="1232" r:id="rId23"/>
    <p:sldId id="1238" r:id="rId24"/>
    <p:sldId id="1239" r:id="rId25"/>
    <p:sldId id="1234" r:id="rId26"/>
    <p:sldId id="1235" r:id="rId27"/>
    <p:sldId id="280" r:id="rId2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7" roundtripDataSignature="AMtx7mjm0+LysH81UX93HrD347TMQojcX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29" autoAdjust="0"/>
  </p:normalViewPr>
  <p:slideViewPr>
    <p:cSldViewPr snapToGrid="0">
      <p:cViewPr varScale="1">
        <p:scale>
          <a:sx n="88" d="100"/>
          <a:sy n="88" d="100"/>
        </p:scale>
        <p:origin x="108" y="624"/>
      </p:cViewPr>
      <p:guideLst>
        <p:guide orient="horz" pos="2160"/>
        <p:guide pos="3840"/>
      </p:guideLst>
    </p:cSldViewPr>
  </p:slideViewPr>
  <p:notesTextViewPr>
    <p:cViewPr>
      <p:scale>
        <a:sx n="1" d="1"/>
        <a:sy n="1" d="1"/>
      </p:scale>
      <p:origin x="0" y="0"/>
    </p:cViewPr>
  </p:notesTextViewPr>
  <p:notesViewPr>
    <p:cSldViewPr snapToGrid="0">
      <p:cViewPr varScale="1">
        <p:scale>
          <a:sx n="83" d="100"/>
          <a:sy n="83" d="100"/>
        </p:scale>
        <p:origin x="358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51"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47" Type="http://customschemas.google.com/relationships/presentationmetadata" Target="metadata"/><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4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AC3E0A-D7CE-1548-85F2-11B88BEAEC6C}" type="doc">
      <dgm:prSet loTypeId="urn:microsoft.com/office/officeart/2005/8/layout/pyramid1" loCatId="" qsTypeId="urn:microsoft.com/office/officeart/2005/8/quickstyle/simple1" qsCatId="simple" csTypeId="urn:microsoft.com/office/officeart/2005/8/colors/accent4_2" csCatId="accent4" phldr="1"/>
      <dgm:spPr/>
    </dgm:pt>
    <dgm:pt modelId="{0295224F-DC89-FC48-839F-0092E1881348}">
      <dgm:prSet phldrT="[Text]"/>
      <dgm:spPr>
        <a:solidFill>
          <a:schemeClr val="bg2">
            <a:lumMod val="20000"/>
            <a:lumOff val="80000"/>
          </a:schemeClr>
        </a:solidFill>
      </dgm:spPr>
      <dgm:t>
        <a:bodyPr/>
        <a:lstStyle/>
        <a:p>
          <a:r>
            <a:rPr lang="en-GB" dirty="0"/>
            <a:t>Wisdom</a:t>
          </a:r>
        </a:p>
      </dgm:t>
    </dgm:pt>
    <dgm:pt modelId="{6ADF8CC8-7C85-314F-916B-EB6A4CEFB0A9}" type="parTrans" cxnId="{5EE6B696-A898-0340-8EDC-7FF3E1C92BDE}">
      <dgm:prSet/>
      <dgm:spPr/>
      <dgm:t>
        <a:bodyPr/>
        <a:lstStyle/>
        <a:p>
          <a:endParaRPr lang="en-GB"/>
        </a:p>
      </dgm:t>
    </dgm:pt>
    <dgm:pt modelId="{B52F21DB-A4FB-F643-AB7F-4D79A07CFD65}" type="sibTrans" cxnId="{5EE6B696-A898-0340-8EDC-7FF3E1C92BDE}">
      <dgm:prSet/>
      <dgm:spPr/>
      <dgm:t>
        <a:bodyPr/>
        <a:lstStyle/>
        <a:p>
          <a:endParaRPr lang="en-GB"/>
        </a:p>
      </dgm:t>
    </dgm:pt>
    <dgm:pt modelId="{36752385-CDA9-694A-B0BF-5AFA9C789369}">
      <dgm:prSet phldrT="[Text]"/>
      <dgm:spPr>
        <a:solidFill>
          <a:schemeClr val="bg2">
            <a:lumMod val="40000"/>
            <a:lumOff val="60000"/>
          </a:schemeClr>
        </a:solidFill>
      </dgm:spPr>
      <dgm:t>
        <a:bodyPr/>
        <a:lstStyle/>
        <a:p>
          <a:r>
            <a:rPr lang="en-GB" dirty="0">
              <a:latin typeface="BMWGroupTN Condensed"/>
            </a:rPr>
            <a:t>Knowledge</a:t>
          </a:r>
          <a:endParaRPr lang="en-GB" dirty="0"/>
        </a:p>
      </dgm:t>
    </dgm:pt>
    <dgm:pt modelId="{4DFE0889-6B8C-D648-A89A-126A346BDCC4}" type="parTrans" cxnId="{680B4F96-2B16-3143-87E3-8E0524FCC327}">
      <dgm:prSet/>
      <dgm:spPr/>
      <dgm:t>
        <a:bodyPr/>
        <a:lstStyle/>
        <a:p>
          <a:endParaRPr lang="en-GB"/>
        </a:p>
      </dgm:t>
    </dgm:pt>
    <dgm:pt modelId="{5D51F606-AEC5-314A-B39D-ADD184873FAB}" type="sibTrans" cxnId="{680B4F96-2B16-3143-87E3-8E0524FCC327}">
      <dgm:prSet/>
      <dgm:spPr/>
      <dgm:t>
        <a:bodyPr/>
        <a:lstStyle/>
        <a:p>
          <a:endParaRPr lang="en-GB"/>
        </a:p>
      </dgm:t>
    </dgm:pt>
    <dgm:pt modelId="{A6BBA112-5D90-AA4F-BE4E-3C8A88FAB622}">
      <dgm:prSet phldrT="[Text]"/>
      <dgm:spPr>
        <a:solidFill>
          <a:schemeClr val="bg2">
            <a:lumMod val="60000"/>
            <a:lumOff val="40000"/>
          </a:schemeClr>
        </a:solidFill>
      </dgm:spPr>
      <dgm:t>
        <a:bodyPr/>
        <a:lstStyle/>
        <a:p>
          <a:r>
            <a:rPr lang="en-GB" dirty="0"/>
            <a:t>Information</a:t>
          </a:r>
        </a:p>
      </dgm:t>
    </dgm:pt>
    <dgm:pt modelId="{F861DBAE-66F0-0843-AA15-04156516896D}" type="parTrans" cxnId="{3964366D-4CA5-5945-95E8-1C6E41DAD78A}">
      <dgm:prSet/>
      <dgm:spPr/>
      <dgm:t>
        <a:bodyPr/>
        <a:lstStyle/>
        <a:p>
          <a:endParaRPr lang="en-GB"/>
        </a:p>
      </dgm:t>
    </dgm:pt>
    <dgm:pt modelId="{DF2CD587-84EF-024B-B8C0-00977A5DA74E}" type="sibTrans" cxnId="{3964366D-4CA5-5945-95E8-1C6E41DAD78A}">
      <dgm:prSet/>
      <dgm:spPr/>
      <dgm:t>
        <a:bodyPr/>
        <a:lstStyle/>
        <a:p>
          <a:endParaRPr lang="en-GB"/>
        </a:p>
      </dgm:t>
    </dgm:pt>
    <dgm:pt modelId="{A5961C22-F3B5-834B-AF1B-83163579BF3F}">
      <dgm:prSet/>
      <dgm:spPr>
        <a:solidFill>
          <a:schemeClr val="bg2">
            <a:lumMod val="75000"/>
          </a:schemeClr>
        </a:solidFill>
      </dgm:spPr>
      <dgm:t>
        <a:bodyPr/>
        <a:lstStyle/>
        <a:p>
          <a:r>
            <a:rPr lang="en-GB" dirty="0"/>
            <a:t>Data</a:t>
          </a:r>
        </a:p>
      </dgm:t>
    </dgm:pt>
    <dgm:pt modelId="{F25D4D87-2141-094C-9362-D111008B64F8}" type="parTrans" cxnId="{6B35C4F9-BB79-F444-ADE8-CFF076691194}">
      <dgm:prSet/>
      <dgm:spPr/>
      <dgm:t>
        <a:bodyPr/>
        <a:lstStyle/>
        <a:p>
          <a:endParaRPr lang="en-GB"/>
        </a:p>
      </dgm:t>
    </dgm:pt>
    <dgm:pt modelId="{71D10C09-D9F8-A04E-815D-14229A01D677}" type="sibTrans" cxnId="{6B35C4F9-BB79-F444-ADE8-CFF076691194}">
      <dgm:prSet/>
      <dgm:spPr/>
      <dgm:t>
        <a:bodyPr/>
        <a:lstStyle/>
        <a:p>
          <a:endParaRPr lang="en-GB"/>
        </a:p>
      </dgm:t>
    </dgm:pt>
    <dgm:pt modelId="{2792F6B4-D487-9A49-A8B1-487E05091F68}" type="pres">
      <dgm:prSet presAssocID="{66AC3E0A-D7CE-1548-85F2-11B88BEAEC6C}" presName="Name0" presStyleCnt="0">
        <dgm:presLayoutVars>
          <dgm:dir/>
          <dgm:animLvl val="lvl"/>
          <dgm:resizeHandles val="exact"/>
        </dgm:presLayoutVars>
      </dgm:prSet>
      <dgm:spPr/>
    </dgm:pt>
    <dgm:pt modelId="{692453E0-8AD1-5F41-8A0C-AE4D19724975}" type="pres">
      <dgm:prSet presAssocID="{0295224F-DC89-FC48-839F-0092E1881348}" presName="Name8" presStyleCnt="0"/>
      <dgm:spPr/>
    </dgm:pt>
    <dgm:pt modelId="{E07A3F3E-98D3-FC47-965B-64B49913C647}" type="pres">
      <dgm:prSet presAssocID="{0295224F-DC89-FC48-839F-0092E1881348}" presName="level" presStyleLbl="node1" presStyleIdx="0" presStyleCnt="4">
        <dgm:presLayoutVars>
          <dgm:chMax val="1"/>
          <dgm:bulletEnabled val="1"/>
        </dgm:presLayoutVars>
      </dgm:prSet>
      <dgm:spPr/>
    </dgm:pt>
    <dgm:pt modelId="{5CA9F23D-8568-3644-991B-05C4524B130C}" type="pres">
      <dgm:prSet presAssocID="{0295224F-DC89-FC48-839F-0092E1881348}" presName="levelTx" presStyleLbl="revTx" presStyleIdx="0" presStyleCnt="0">
        <dgm:presLayoutVars>
          <dgm:chMax val="1"/>
          <dgm:bulletEnabled val="1"/>
        </dgm:presLayoutVars>
      </dgm:prSet>
      <dgm:spPr/>
    </dgm:pt>
    <dgm:pt modelId="{21976100-4C45-7246-8FB7-C9C894D416AF}" type="pres">
      <dgm:prSet presAssocID="{36752385-CDA9-694A-B0BF-5AFA9C789369}" presName="Name8" presStyleCnt="0"/>
      <dgm:spPr/>
    </dgm:pt>
    <dgm:pt modelId="{6211ACE9-FCF7-4C4D-9967-E165D9D539CC}" type="pres">
      <dgm:prSet presAssocID="{36752385-CDA9-694A-B0BF-5AFA9C789369}" presName="level" presStyleLbl="node1" presStyleIdx="1" presStyleCnt="4">
        <dgm:presLayoutVars>
          <dgm:chMax val="1"/>
          <dgm:bulletEnabled val="1"/>
        </dgm:presLayoutVars>
      </dgm:prSet>
      <dgm:spPr/>
    </dgm:pt>
    <dgm:pt modelId="{BE61A07A-1525-4949-B3EC-42D63288BC7E}" type="pres">
      <dgm:prSet presAssocID="{36752385-CDA9-694A-B0BF-5AFA9C789369}" presName="levelTx" presStyleLbl="revTx" presStyleIdx="0" presStyleCnt="0">
        <dgm:presLayoutVars>
          <dgm:chMax val="1"/>
          <dgm:bulletEnabled val="1"/>
        </dgm:presLayoutVars>
      </dgm:prSet>
      <dgm:spPr/>
    </dgm:pt>
    <dgm:pt modelId="{D1D5B1AA-7601-3743-BF78-FBFC2B10ED43}" type="pres">
      <dgm:prSet presAssocID="{A6BBA112-5D90-AA4F-BE4E-3C8A88FAB622}" presName="Name8" presStyleCnt="0"/>
      <dgm:spPr/>
    </dgm:pt>
    <dgm:pt modelId="{53BBA715-5955-C145-A67B-628D6D371F55}" type="pres">
      <dgm:prSet presAssocID="{A6BBA112-5D90-AA4F-BE4E-3C8A88FAB622}" presName="level" presStyleLbl="node1" presStyleIdx="2" presStyleCnt="4">
        <dgm:presLayoutVars>
          <dgm:chMax val="1"/>
          <dgm:bulletEnabled val="1"/>
        </dgm:presLayoutVars>
      </dgm:prSet>
      <dgm:spPr/>
    </dgm:pt>
    <dgm:pt modelId="{3703FF12-2E03-D84E-BCE1-79056814D1E5}" type="pres">
      <dgm:prSet presAssocID="{A6BBA112-5D90-AA4F-BE4E-3C8A88FAB622}" presName="levelTx" presStyleLbl="revTx" presStyleIdx="0" presStyleCnt="0">
        <dgm:presLayoutVars>
          <dgm:chMax val="1"/>
          <dgm:bulletEnabled val="1"/>
        </dgm:presLayoutVars>
      </dgm:prSet>
      <dgm:spPr/>
    </dgm:pt>
    <dgm:pt modelId="{2C4BBF35-A336-3D41-BA16-FC8742288795}" type="pres">
      <dgm:prSet presAssocID="{A5961C22-F3B5-834B-AF1B-83163579BF3F}" presName="Name8" presStyleCnt="0"/>
      <dgm:spPr/>
    </dgm:pt>
    <dgm:pt modelId="{A13FE538-047A-3745-8C8E-A216EAD64C47}" type="pres">
      <dgm:prSet presAssocID="{A5961C22-F3B5-834B-AF1B-83163579BF3F}" presName="level" presStyleLbl="node1" presStyleIdx="3" presStyleCnt="4">
        <dgm:presLayoutVars>
          <dgm:chMax val="1"/>
          <dgm:bulletEnabled val="1"/>
        </dgm:presLayoutVars>
      </dgm:prSet>
      <dgm:spPr/>
    </dgm:pt>
    <dgm:pt modelId="{25674DA8-498C-4C44-ABEB-821CCDAD0B7B}" type="pres">
      <dgm:prSet presAssocID="{A5961C22-F3B5-834B-AF1B-83163579BF3F}" presName="levelTx" presStyleLbl="revTx" presStyleIdx="0" presStyleCnt="0">
        <dgm:presLayoutVars>
          <dgm:chMax val="1"/>
          <dgm:bulletEnabled val="1"/>
        </dgm:presLayoutVars>
      </dgm:prSet>
      <dgm:spPr/>
    </dgm:pt>
  </dgm:ptLst>
  <dgm:cxnLst>
    <dgm:cxn modelId="{9D78D103-D7BC-1D46-9CF2-51829F377D66}" type="presOf" srcId="{A6BBA112-5D90-AA4F-BE4E-3C8A88FAB622}" destId="{53BBA715-5955-C145-A67B-628D6D371F55}" srcOrd="0" destOrd="0" presId="urn:microsoft.com/office/officeart/2005/8/layout/pyramid1"/>
    <dgm:cxn modelId="{94783D22-1D2C-4245-B720-D556A8593E96}" type="presOf" srcId="{0295224F-DC89-FC48-839F-0092E1881348}" destId="{5CA9F23D-8568-3644-991B-05C4524B130C}" srcOrd="1" destOrd="0" presId="urn:microsoft.com/office/officeart/2005/8/layout/pyramid1"/>
    <dgm:cxn modelId="{3964366D-4CA5-5945-95E8-1C6E41DAD78A}" srcId="{66AC3E0A-D7CE-1548-85F2-11B88BEAEC6C}" destId="{A6BBA112-5D90-AA4F-BE4E-3C8A88FAB622}" srcOrd="2" destOrd="0" parTransId="{F861DBAE-66F0-0843-AA15-04156516896D}" sibTransId="{DF2CD587-84EF-024B-B8C0-00977A5DA74E}"/>
    <dgm:cxn modelId="{32ECFF54-7491-114C-AC61-D7EB7FFDEE69}" type="presOf" srcId="{36752385-CDA9-694A-B0BF-5AFA9C789369}" destId="{6211ACE9-FCF7-4C4D-9967-E165D9D539CC}" srcOrd="0" destOrd="0" presId="urn:microsoft.com/office/officeart/2005/8/layout/pyramid1"/>
    <dgm:cxn modelId="{E5A38E90-C903-F844-9AB3-45D31B2F5960}" type="presOf" srcId="{36752385-CDA9-694A-B0BF-5AFA9C789369}" destId="{BE61A07A-1525-4949-B3EC-42D63288BC7E}" srcOrd="1" destOrd="0" presId="urn:microsoft.com/office/officeart/2005/8/layout/pyramid1"/>
    <dgm:cxn modelId="{680B4F96-2B16-3143-87E3-8E0524FCC327}" srcId="{66AC3E0A-D7CE-1548-85F2-11B88BEAEC6C}" destId="{36752385-CDA9-694A-B0BF-5AFA9C789369}" srcOrd="1" destOrd="0" parTransId="{4DFE0889-6B8C-D648-A89A-126A346BDCC4}" sibTransId="{5D51F606-AEC5-314A-B39D-ADD184873FAB}"/>
    <dgm:cxn modelId="{5EE6B696-A898-0340-8EDC-7FF3E1C92BDE}" srcId="{66AC3E0A-D7CE-1548-85F2-11B88BEAEC6C}" destId="{0295224F-DC89-FC48-839F-0092E1881348}" srcOrd="0" destOrd="0" parTransId="{6ADF8CC8-7C85-314F-916B-EB6A4CEFB0A9}" sibTransId="{B52F21DB-A4FB-F643-AB7F-4D79A07CFD65}"/>
    <dgm:cxn modelId="{89AFA9A9-A101-614D-BA50-EB6B0B7BFEC3}" type="presOf" srcId="{A6BBA112-5D90-AA4F-BE4E-3C8A88FAB622}" destId="{3703FF12-2E03-D84E-BCE1-79056814D1E5}" srcOrd="1" destOrd="0" presId="urn:microsoft.com/office/officeart/2005/8/layout/pyramid1"/>
    <dgm:cxn modelId="{918A22B0-1008-424E-AB4C-BA9DEC2911B5}" type="presOf" srcId="{66AC3E0A-D7CE-1548-85F2-11B88BEAEC6C}" destId="{2792F6B4-D487-9A49-A8B1-487E05091F68}" srcOrd="0" destOrd="0" presId="urn:microsoft.com/office/officeart/2005/8/layout/pyramid1"/>
    <dgm:cxn modelId="{F8907BEF-5F34-264A-B237-E1CB2FCDC49C}" type="presOf" srcId="{0295224F-DC89-FC48-839F-0092E1881348}" destId="{E07A3F3E-98D3-FC47-965B-64B49913C647}" srcOrd="0" destOrd="0" presId="urn:microsoft.com/office/officeart/2005/8/layout/pyramid1"/>
    <dgm:cxn modelId="{E26CA4F3-7E30-404F-B65F-678B8C89EEC2}" type="presOf" srcId="{A5961C22-F3B5-834B-AF1B-83163579BF3F}" destId="{A13FE538-047A-3745-8C8E-A216EAD64C47}" srcOrd="0" destOrd="0" presId="urn:microsoft.com/office/officeart/2005/8/layout/pyramid1"/>
    <dgm:cxn modelId="{6B35C4F9-BB79-F444-ADE8-CFF076691194}" srcId="{66AC3E0A-D7CE-1548-85F2-11B88BEAEC6C}" destId="{A5961C22-F3B5-834B-AF1B-83163579BF3F}" srcOrd="3" destOrd="0" parTransId="{F25D4D87-2141-094C-9362-D111008B64F8}" sibTransId="{71D10C09-D9F8-A04E-815D-14229A01D677}"/>
    <dgm:cxn modelId="{95F309FC-1BE1-8347-B691-6E550EEC6E09}" type="presOf" srcId="{A5961C22-F3B5-834B-AF1B-83163579BF3F}" destId="{25674DA8-498C-4C44-ABEB-821CCDAD0B7B}" srcOrd="1" destOrd="0" presId="urn:microsoft.com/office/officeart/2005/8/layout/pyramid1"/>
    <dgm:cxn modelId="{C11E376E-9269-E14C-8BDD-EA8F983478DF}" type="presParOf" srcId="{2792F6B4-D487-9A49-A8B1-487E05091F68}" destId="{692453E0-8AD1-5F41-8A0C-AE4D19724975}" srcOrd="0" destOrd="0" presId="urn:microsoft.com/office/officeart/2005/8/layout/pyramid1"/>
    <dgm:cxn modelId="{821113CE-C81F-9641-8480-8425E7724776}" type="presParOf" srcId="{692453E0-8AD1-5F41-8A0C-AE4D19724975}" destId="{E07A3F3E-98D3-FC47-965B-64B49913C647}" srcOrd="0" destOrd="0" presId="urn:microsoft.com/office/officeart/2005/8/layout/pyramid1"/>
    <dgm:cxn modelId="{09AD310C-90AC-E948-80F5-F244D1192D6D}" type="presParOf" srcId="{692453E0-8AD1-5F41-8A0C-AE4D19724975}" destId="{5CA9F23D-8568-3644-991B-05C4524B130C}" srcOrd="1" destOrd="0" presId="urn:microsoft.com/office/officeart/2005/8/layout/pyramid1"/>
    <dgm:cxn modelId="{92454428-03DA-D04B-8ED3-B9784EBA6C92}" type="presParOf" srcId="{2792F6B4-D487-9A49-A8B1-487E05091F68}" destId="{21976100-4C45-7246-8FB7-C9C894D416AF}" srcOrd="1" destOrd="0" presId="urn:microsoft.com/office/officeart/2005/8/layout/pyramid1"/>
    <dgm:cxn modelId="{F67B69A9-779D-A84A-BD31-75C02D8569D3}" type="presParOf" srcId="{21976100-4C45-7246-8FB7-C9C894D416AF}" destId="{6211ACE9-FCF7-4C4D-9967-E165D9D539CC}" srcOrd="0" destOrd="0" presId="urn:microsoft.com/office/officeart/2005/8/layout/pyramid1"/>
    <dgm:cxn modelId="{97B0DC4E-14D1-CF4C-A9D1-B87767796F82}" type="presParOf" srcId="{21976100-4C45-7246-8FB7-C9C894D416AF}" destId="{BE61A07A-1525-4949-B3EC-42D63288BC7E}" srcOrd="1" destOrd="0" presId="urn:microsoft.com/office/officeart/2005/8/layout/pyramid1"/>
    <dgm:cxn modelId="{A8477692-3622-CA4C-AF49-DE4A08F8DB55}" type="presParOf" srcId="{2792F6B4-D487-9A49-A8B1-487E05091F68}" destId="{D1D5B1AA-7601-3743-BF78-FBFC2B10ED43}" srcOrd="2" destOrd="0" presId="urn:microsoft.com/office/officeart/2005/8/layout/pyramid1"/>
    <dgm:cxn modelId="{B3E18C91-62E4-A14D-B1A6-112A70239CE3}" type="presParOf" srcId="{D1D5B1AA-7601-3743-BF78-FBFC2B10ED43}" destId="{53BBA715-5955-C145-A67B-628D6D371F55}" srcOrd="0" destOrd="0" presId="urn:microsoft.com/office/officeart/2005/8/layout/pyramid1"/>
    <dgm:cxn modelId="{5B9771DB-8B33-7D4A-8ADD-4CADCBAF0979}" type="presParOf" srcId="{D1D5B1AA-7601-3743-BF78-FBFC2B10ED43}" destId="{3703FF12-2E03-D84E-BCE1-79056814D1E5}" srcOrd="1" destOrd="0" presId="urn:microsoft.com/office/officeart/2005/8/layout/pyramid1"/>
    <dgm:cxn modelId="{50EAA2D6-0CAF-C441-9205-BB23108DA357}" type="presParOf" srcId="{2792F6B4-D487-9A49-A8B1-487E05091F68}" destId="{2C4BBF35-A336-3D41-BA16-FC8742288795}" srcOrd="3" destOrd="0" presId="urn:microsoft.com/office/officeart/2005/8/layout/pyramid1"/>
    <dgm:cxn modelId="{9AF9125A-2719-E248-89C3-858ED2FAB91C}" type="presParOf" srcId="{2C4BBF35-A336-3D41-BA16-FC8742288795}" destId="{A13FE538-047A-3745-8C8E-A216EAD64C47}" srcOrd="0" destOrd="0" presId="urn:microsoft.com/office/officeart/2005/8/layout/pyramid1"/>
    <dgm:cxn modelId="{F9EEB59A-EA7E-B14A-9727-9D6A3679C959}" type="presParOf" srcId="{2C4BBF35-A336-3D41-BA16-FC8742288795}" destId="{25674DA8-498C-4C44-ABEB-821CCDAD0B7B}" srcOrd="1" destOrd="0" presId="urn:microsoft.com/office/officeart/2005/8/layout/pyramid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7A3F3E-98D3-FC47-965B-64B49913C647}">
      <dsp:nvSpPr>
        <dsp:cNvPr id="0" name=""/>
        <dsp:cNvSpPr/>
      </dsp:nvSpPr>
      <dsp:spPr>
        <a:xfrm>
          <a:off x="1317301" y="0"/>
          <a:ext cx="878201" cy="653914"/>
        </a:xfrm>
        <a:prstGeom prst="trapezoid">
          <a:avLst>
            <a:gd name="adj" fmla="val 67149"/>
          </a:avLst>
        </a:prstGeom>
        <a:solidFill>
          <a:schemeClr val="bg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Wisdom</a:t>
          </a:r>
        </a:p>
      </dsp:txBody>
      <dsp:txXfrm>
        <a:off x="1317301" y="0"/>
        <a:ext cx="878201" cy="653914"/>
      </dsp:txXfrm>
    </dsp:sp>
    <dsp:sp modelId="{6211ACE9-FCF7-4C4D-9967-E165D9D539CC}">
      <dsp:nvSpPr>
        <dsp:cNvPr id="0" name=""/>
        <dsp:cNvSpPr/>
      </dsp:nvSpPr>
      <dsp:spPr>
        <a:xfrm>
          <a:off x="878201" y="653914"/>
          <a:ext cx="1756402" cy="653914"/>
        </a:xfrm>
        <a:prstGeom prst="trapezoid">
          <a:avLst>
            <a:gd name="adj" fmla="val 67149"/>
          </a:avLst>
        </a:prstGeom>
        <a:solidFill>
          <a:schemeClr val="bg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BMWGroupTN Condensed"/>
            </a:rPr>
            <a:t>Knowledge</a:t>
          </a:r>
          <a:endParaRPr lang="en-GB" sz="1800" kern="1200" dirty="0"/>
        </a:p>
      </dsp:txBody>
      <dsp:txXfrm>
        <a:off x="1185571" y="653914"/>
        <a:ext cx="1141661" cy="653914"/>
      </dsp:txXfrm>
    </dsp:sp>
    <dsp:sp modelId="{53BBA715-5955-C145-A67B-628D6D371F55}">
      <dsp:nvSpPr>
        <dsp:cNvPr id="0" name=""/>
        <dsp:cNvSpPr/>
      </dsp:nvSpPr>
      <dsp:spPr>
        <a:xfrm>
          <a:off x="439100" y="1307829"/>
          <a:ext cx="2634603" cy="653914"/>
        </a:xfrm>
        <a:prstGeom prst="trapezoid">
          <a:avLst>
            <a:gd name="adj" fmla="val 67149"/>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Information</a:t>
          </a:r>
        </a:p>
      </dsp:txBody>
      <dsp:txXfrm>
        <a:off x="900156" y="1307829"/>
        <a:ext cx="1712492" cy="653914"/>
      </dsp:txXfrm>
    </dsp:sp>
    <dsp:sp modelId="{A13FE538-047A-3745-8C8E-A216EAD64C47}">
      <dsp:nvSpPr>
        <dsp:cNvPr id="0" name=""/>
        <dsp:cNvSpPr/>
      </dsp:nvSpPr>
      <dsp:spPr>
        <a:xfrm>
          <a:off x="0" y="1961744"/>
          <a:ext cx="3512805" cy="653914"/>
        </a:xfrm>
        <a:prstGeom prst="trapezoid">
          <a:avLst>
            <a:gd name="adj" fmla="val 67149"/>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Data</a:t>
          </a:r>
        </a:p>
      </dsp:txBody>
      <dsp:txXfrm>
        <a:off x="614740" y="1961744"/>
        <a:ext cx="2283323" cy="653914"/>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dirty="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yoctoproject.org/"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en.wikipedia.org/wiki/Service-oriented_architecture"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Timeline:</a:t>
            </a:r>
          </a:p>
          <a:p>
            <a:pPr>
              <a:buFont typeface="Arial" panose="020B0604020202020204" pitchFamily="34" charset="0"/>
              <a:buChar char="•"/>
            </a:pPr>
            <a:r>
              <a:rPr lang="en-GB" dirty="0"/>
              <a:t>2023 Spring/Summer: Idea and proposal creation</a:t>
            </a:r>
          </a:p>
          <a:p>
            <a:pPr>
              <a:buFont typeface="Arial" panose="020B0604020202020204" pitchFamily="34" charset="0"/>
              <a:buChar char="•"/>
            </a:pPr>
            <a:r>
              <a:rPr lang="en-GB" dirty="0"/>
              <a:t>2023 Autumn AMM: Workshop and decision to go ahead:</a:t>
            </a:r>
          </a:p>
          <a:p>
            <a:pPr>
              <a:buFont typeface="Arial" panose="020B0604020202020204" pitchFamily="34" charset="0"/>
              <a:buChar char="•"/>
            </a:pPr>
            <a:r>
              <a:rPr lang="en-GB" dirty="0"/>
              <a:t>2023/24 Winter/Spring: Creation of first release</a:t>
            </a:r>
          </a:p>
          <a:p>
            <a:pPr>
              <a:buFont typeface="Arial" panose="020B0604020202020204" pitchFamily="34" charset="0"/>
              <a:buChar char="•"/>
            </a:pPr>
            <a:r>
              <a:rPr lang="en-GB" dirty="0"/>
              <a:t>2024 Summer: various new features</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93680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en-GB" dirty="0"/>
              <a:t>Since Spring AMM</a:t>
            </a:r>
          </a:p>
          <a:p>
            <a:pPr marL="742950" lvl="1" indent="-285750">
              <a:buFont typeface="Arial" panose="020B0604020202020204" pitchFamily="34" charset="0"/>
              <a:buChar char="•"/>
            </a:pPr>
            <a:r>
              <a:rPr lang="en-GB" dirty="0"/>
              <a:t>CDSP v0.1.0 release</a:t>
            </a:r>
          </a:p>
          <a:p>
            <a:pPr marL="742950" lvl="1" indent="-285750">
              <a:buFont typeface="Arial" panose="020B0604020202020204" pitchFamily="34" charset="0"/>
              <a:buChar char="•"/>
            </a:pPr>
            <a:r>
              <a:rPr lang="en-GB" dirty="0"/>
              <a:t>RL feeder</a:t>
            </a:r>
          </a:p>
          <a:p>
            <a:pPr marL="742950" lvl="1" indent="-285750">
              <a:buFont typeface="Arial" panose="020B0604020202020204" pitchFamily="34" charset="0"/>
              <a:buChar char="•"/>
            </a:pPr>
            <a:r>
              <a:rPr lang="en-GB" dirty="0"/>
              <a:t>Data Quality / Grafana + examples</a:t>
            </a:r>
          </a:p>
          <a:p>
            <a:pPr marL="742950" lvl="1" indent="-285750">
              <a:buFont typeface="Arial" panose="020B0604020202020204" pitchFamily="34" charset="0"/>
              <a:buChar char="•"/>
            </a:pPr>
            <a:r>
              <a:rPr lang="en-GB" dirty="0"/>
              <a:t>KL Connector WIP</a:t>
            </a:r>
          </a:p>
          <a:p>
            <a:pPr marL="742950" lvl="1" indent="-285750">
              <a:buFont typeface="Arial" panose="020B0604020202020204" pitchFamily="34" charset="0"/>
              <a:buChar char="•"/>
            </a:pPr>
            <a:r>
              <a:rPr lang="en-GB" dirty="0"/>
              <a:t>Second maintainer added</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66697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GB" dirty="0"/>
              <a:t>AOSP gateway API for VSS signals</a:t>
            </a:r>
          </a:p>
          <a:p>
            <a:pPr>
              <a:buFont typeface="Arial" panose="020B0604020202020204" pitchFamily="34" charset="0"/>
              <a:buChar char="•"/>
            </a:pPr>
            <a:endParaRPr lang="en-GB" dirty="0"/>
          </a:p>
          <a:p>
            <a:pPr>
              <a:buFont typeface="Arial" panose="020B0604020202020204" pitchFamily="34" charset="0"/>
              <a:buChar char="•"/>
            </a:pPr>
            <a:r>
              <a:rPr lang="en-GB" dirty="0"/>
              <a:t>Roadmap – next 3 months or so</a:t>
            </a:r>
          </a:p>
          <a:p>
            <a:pPr marL="742950" lvl="1" indent="-285750">
              <a:buFont typeface="Arial" panose="020B0604020202020204" pitchFamily="34" charset="0"/>
              <a:buChar char="•"/>
            </a:pPr>
            <a:r>
              <a:rPr lang="en-GB" dirty="0"/>
              <a:t>Data Quality Library extensions</a:t>
            </a:r>
          </a:p>
          <a:p>
            <a:pPr marL="742950" lvl="1" indent="-285750">
              <a:buFont typeface="Arial" panose="020B0604020202020204" pitchFamily="34" charset="0"/>
              <a:buChar char="•"/>
            </a:pPr>
            <a:r>
              <a:rPr lang="en-GB" dirty="0"/>
              <a:t>KL Connector</a:t>
            </a:r>
          </a:p>
          <a:p>
            <a:pPr marL="742950" lvl="1" indent="-285750">
              <a:buFont typeface="Arial" panose="020B0604020202020204" pitchFamily="34" charset="0"/>
              <a:buChar char="•"/>
            </a:pPr>
            <a:r>
              <a:rPr lang="en-GB" dirty="0"/>
              <a:t>Examples / patterns / etc.</a:t>
            </a:r>
          </a:p>
          <a:p>
            <a:pPr marL="742950" lvl="1" indent="-285750">
              <a:buFont typeface="Arial" panose="020B0604020202020204" pitchFamily="34" charset="0"/>
              <a:buChar char="•"/>
            </a:pPr>
            <a:r>
              <a:rPr lang="en-GB" dirty="0"/>
              <a:t>Data sets</a:t>
            </a:r>
          </a:p>
          <a:p>
            <a:pPr marL="742950" lvl="1" indent="-285750">
              <a:buFont typeface="Arial" panose="020B0604020202020204" pitchFamily="34" charset="0"/>
              <a:buChar char="•"/>
            </a:pPr>
            <a:r>
              <a:rPr lang="en-GB" dirty="0"/>
              <a:t>Outreach</a:t>
            </a:r>
          </a:p>
          <a:p>
            <a:pPr marL="742950" lvl="1" indent="-285750">
              <a:buFont typeface="Arial" panose="020B0604020202020204" pitchFamily="34" charset="0"/>
              <a:buChar char="•"/>
            </a:pPr>
            <a:r>
              <a:rPr lang="en-GB" dirty="0"/>
              <a:t>Improving guides</a:t>
            </a:r>
          </a:p>
          <a:p>
            <a:pPr marL="742950" lvl="1" indent="-285750">
              <a:buFont typeface="Arial" panose="020B0604020202020204" pitchFamily="34" charset="0"/>
              <a:buChar char="•"/>
            </a:pPr>
            <a:r>
              <a:rPr lang="en-GB" dirty="0"/>
              <a:t>VISSR, IoTDB version update</a:t>
            </a:r>
          </a:p>
          <a:p>
            <a:pPr marL="742950" lvl="1" indent="-285750">
              <a:buFont typeface="Arial" panose="020B0604020202020204" pitchFamily="34" charset="0"/>
              <a:buChar char="•"/>
            </a:pPr>
            <a:r>
              <a:rPr lang="en-GB" dirty="0"/>
              <a:t>Expanding Feeders</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91924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b="0" i="0" dirty="0">
                <a:solidFill>
                  <a:srgbClr val="0F0F0F"/>
                </a:solidFill>
                <a:effectLst/>
                <a:latin typeface="Söhne"/>
              </a:rPr>
              <a:t>In the </a:t>
            </a:r>
            <a:r>
              <a:rPr lang="en-GB" b="1" i="0" dirty="0">
                <a:solidFill>
                  <a:srgbClr val="0F0F0F"/>
                </a:solidFill>
                <a:effectLst/>
                <a:latin typeface="Söhne"/>
              </a:rPr>
              <a:t>last few years, </a:t>
            </a:r>
            <a:r>
              <a:rPr lang="en-GB" b="0" i="0" dirty="0">
                <a:solidFill>
                  <a:srgbClr val="0F0F0F"/>
                </a:solidFill>
                <a:effectLst/>
                <a:latin typeface="Söhne"/>
              </a:rPr>
              <a:t>the group has focused on </a:t>
            </a:r>
            <a:r>
              <a:rPr lang="en-GB" b="1" i="0" dirty="0">
                <a:solidFill>
                  <a:srgbClr val="0F0F0F"/>
                </a:solidFill>
                <a:effectLst/>
                <a:latin typeface="Söhne"/>
              </a:rPr>
              <a:t>making the information layer ready for use</a:t>
            </a:r>
            <a:r>
              <a:rPr lang="en-GB" b="0" i="0" dirty="0">
                <a:solidFill>
                  <a:srgbClr val="0F0F0F"/>
                </a:solidFill>
                <a:effectLst/>
                <a:latin typeface="Söhne"/>
              </a:rPr>
              <a:t>, now we explore how the knowledge layer help to integrate information and extract meaningful insights. </a:t>
            </a:r>
          </a:p>
          <a:p>
            <a:endParaRPr lang="en-DE"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330884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DE" dirty="0"/>
              <a:t>How can you use such tech?</a:t>
            </a:r>
          </a:p>
          <a:p>
            <a:r>
              <a:rPr lang="en-GB" dirty="0"/>
              <a:t>I</a:t>
            </a:r>
            <a:r>
              <a:rPr lang="en-DE" dirty="0"/>
              <a:t>n Short, bring your buesniess logic!</a:t>
            </a:r>
          </a:p>
          <a:p>
            <a:endParaRPr lang="en-DE" dirty="0"/>
          </a:p>
          <a:p>
            <a:r>
              <a:rPr lang="en-DE" dirty="0"/>
              <a:t>In general, there are </a:t>
            </a:r>
            <a:r>
              <a:rPr lang="en-DE" b="1" dirty="0"/>
              <a:t>two</a:t>
            </a:r>
            <a:r>
              <a:rPr lang="en-DE" dirty="0"/>
              <a:t> aspects: </a:t>
            </a:r>
          </a:p>
          <a:p>
            <a:r>
              <a:rPr lang="en-GB" dirty="0"/>
              <a:t>1)so identify what are the </a:t>
            </a:r>
            <a:r>
              <a:rPr lang="en-GB" b="1" dirty="0"/>
              <a:t>inputs</a:t>
            </a:r>
            <a:r>
              <a:rPr lang="en-GB" dirty="0"/>
              <a:t> and </a:t>
            </a:r>
            <a:r>
              <a:rPr lang="en-GB" b="1" dirty="0"/>
              <a:t>output</a:t>
            </a:r>
            <a:r>
              <a:rPr lang="en-GB" dirty="0"/>
              <a:t> are needed</a:t>
            </a:r>
          </a:p>
          <a:p>
            <a:r>
              <a:rPr lang="en-GB" dirty="0"/>
              <a:t>2)Then it is the core parts which enable the rule engine to understand the context and logic rules by give schema/rules/queries</a:t>
            </a:r>
          </a:p>
          <a:p>
            <a:pPr marL="228600" indent="-228600">
              <a:buAutoNum type="arabicParenR"/>
            </a:pPr>
            <a:endParaRPr lang="en-GB" dirty="0"/>
          </a:p>
          <a:p>
            <a:pPr marL="228600" indent="-228600">
              <a:buAutoNum type="arabicParenR"/>
            </a:pPr>
            <a:endParaRPr lang="en-GB" dirty="0"/>
          </a:p>
          <a:p>
            <a:pPr marL="0" indent="0">
              <a:buFont typeface="Arial" panose="020B0604020202020204" pitchFamily="34" charset="0"/>
              <a:buNone/>
            </a:pPr>
            <a:r>
              <a:rPr lang="en-GB" dirty="0"/>
              <a:t>For example, consider a driver fatigue alert application in its simple form. </a:t>
            </a:r>
          </a:p>
          <a:p>
            <a:pPr marL="0" indent="0">
              <a:buFont typeface="Arial" panose="020B0604020202020204" pitchFamily="34" charset="0"/>
              <a:buNone/>
            </a:pPr>
            <a:r>
              <a:rPr lang="en-GB" dirty="0"/>
              <a:t>Input: speed from the vss, eye blink rate from the camera</a:t>
            </a:r>
          </a:p>
          <a:p>
            <a:pPr marL="0" indent="0">
              <a:buFont typeface="Arial" panose="020B0604020202020204" pitchFamily="34" charset="0"/>
              <a:buNone/>
            </a:pPr>
            <a:r>
              <a:rPr lang="en-GB" dirty="0"/>
              <a:t>Output: fatigue alert</a:t>
            </a:r>
          </a:p>
          <a:p>
            <a:pPr marL="0" indent="0">
              <a:buFont typeface="Arial" panose="020B0604020202020204" pitchFamily="34" charset="0"/>
              <a:buNone/>
            </a:pPr>
            <a:r>
              <a:rPr lang="en-GB" dirty="0"/>
              <a:t>The rules: SuddenSpeedChange, highBlinkRage fatigueAlert</a:t>
            </a:r>
          </a:p>
          <a:p>
            <a:pPr marL="0" indent="0">
              <a:buFont typeface="Arial" panose="020B0604020202020204" pitchFamily="34" charset="0"/>
              <a:buNone/>
            </a:pPr>
            <a:endParaRPr lang="en-GB" dirty="0"/>
          </a:p>
          <a:p>
            <a:endParaRPr lang="en-DE"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72713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Tackle problems:</a:t>
            </a:r>
          </a:p>
          <a:p>
            <a:pPr>
              <a:buFont typeface="Arial" panose="020B0604020202020204" pitchFamily="34" charset="0"/>
              <a:buChar char="•"/>
            </a:pPr>
            <a:r>
              <a:rPr lang="en-GB" dirty="0"/>
              <a:t> in </a:t>
            </a:r>
            <a:r>
              <a:rPr lang="en-US" i="1" dirty="0"/>
              <a:t>open</a:t>
            </a:r>
            <a:r>
              <a:rPr lang="en-US" dirty="0"/>
              <a:t>, </a:t>
            </a:r>
            <a:r>
              <a:rPr lang="en-US" i="1" dirty="0"/>
              <a:t>collaborative</a:t>
            </a:r>
            <a:r>
              <a:rPr lang="en-US" dirty="0"/>
              <a:t> way, </a:t>
            </a:r>
          </a:p>
          <a:p>
            <a:pPr>
              <a:buFont typeface="Arial" panose="020B0604020202020204" pitchFamily="34" charset="0"/>
              <a:buChar char="•"/>
            </a:pPr>
            <a:r>
              <a:rPr lang="en-US" dirty="0"/>
              <a:t>allowing </a:t>
            </a:r>
            <a:r>
              <a:rPr lang="en-US" i="1" dirty="0"/>
              <a:t>flexibility</a:t>
            </a:r>
            <a:r>
              <a:rPr lang="en-US" i="0" dirty="0"/>
              <a:t> in architecture and technology selection</a:t>
            </a:r>
          </a:p>
          <a:p>
            <a:pPr>
              <a:buFont typeface="Arial" panose="020B0604020202020204" pitchFamily="34" charset="0"/>
              <a:buChar char="•"/>
            </a:pPr>
            <a:r>
              <a:rPr lang="en-US" i="1" dirty="0"/>
              <a:t>Openly</a:t>
            </a:r>
            <a:r>
              <a:rPr lang="en-US" i="0" dirty="0"/>
              <a:t> publish the results</a:t>
            </a:r>
          </a:p>
          <a:p>
            <a:pPr marL="228600" indent="0">
              <a:buFont typeface="Arial" panose="020B0604020202020204" pitchFamily="34" charset="0"/>
              <a:buNone/>
            </a:pPr>
            <a:r>
              <a:rPr lang="en-US" i="0" dirty="0"/>
              <a:t>Illustrate with OEM Research paper example. People can trial what is being described.</a:t>
            </a:r>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11598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342900">
              <a:buFont typeface="Arial" panose="020B0604020202020204" pitchFamily="34" charset="0"/>
              <a:buChar char="•"/>
            </a:pPr>
            <a:r>
              <a:rPr lang="en-US" dirty="0"/>
              <a:t>Conceived for needs of Data Arch team but recognized this was also something useful for the wider community</a:t>
            </a:r>
          </a:p>
          <a:p>
            <a:pPr marL="571500" indent="-342900">
              <a:buFont typeface="Arial" panose="020B0604020202020204" pitchFamily="34" charset="0"/>
              <a:buChar char="•"/>
            </a:pPr>
            <a:r>
              <a:rPr lang="en-US" dirty="0"/>
              <a:t>Favor loose coupling of components</a:t>
            </a:r>
          </a:p>
          <a:p>
            <a:pPr marL="571500" indent="-342900">
              <a:buFont typeface="Arial" panose="020B0604020202020204" pitchFamily="34" charset="0"/>
              <a:buChar char="•"/>
            </a:pPr>
            <a:r>
              <a:rPr lang="en-US" dirty="0"/>
              <a:t>Playground shall provide a toolset that can be combined in various ways for the use</a:t>
            </a:r>
          </a:p>
          <a:p>
            <a:pPr marL="571500" indent="-342900">
              <a:buFont typeface="Arial" panose="020B0604020202020204" pitchFamily="34" charset="0"/>
              <a:buChar char="•"/>
            </a:pPr>
            <a:r>
              <a:rPr lang="en-US" dirty="0"/>
              <a:t>Logical concepts (flexibility), proven in implementation</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80407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42034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pPr marL="571500" indent="-342900">
              <a:buFont typeface="Arial" panose="020B0604020202020204" pitchFamily="34" charset="0"/>
              <a:buChar char="•"/>
            </a:pPr>
            <a:r>
              <a:rPr lang="en-US" dirty="0"/>
              <a:t>Favor loose coupling of components</a:t>
            </a:r>
          </a:p>
          <a:p>
            <a:pPr marL="571500" indent="-342900">
              <a:buFont typeface="Arial" panose="020B0604020202020204" pitchFamily="34" charset="0"/>
              <a:buChar char="•"/>
            </a:pPr>
            <a:r>
              <a:rPr lang="en-US" dirty="0"/>
              <a:t>Playground shall provide a toolset that can be combined in various ways for the use</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49582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Description of C4 Model </a:t>
            </a:r>
            <a:r>
              <a:rPr lang="en-GB" dirty="0"/>
              <a:t>for s/w architecture visualisation can be found here https://c4model.com/</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6039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68953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Closer to production: the same base code should be deployable to systems closer to production, including on automotive hardware (or its simulation), e.g. </a:t>
            </a:r>
            <a:r>
              <a:rPr lang="en-US" dirty="0">
                <a:hlinkClick r:id="rId3"/>
              </a:rPr>
              <a:t>Yocto</a:t>
            </a:r>
            <a:r>
              <a:rPr lang="en-US" dirty="0"/>
              <a:t>, container orchestration, </a:t>
            </a:r>
            <a:r>
              <a:rPr lang="en-US" dirty="0">
                <a:hlinkClick r:id="rId4"/>
              </a:rPr>
              <a:t>Service-orientated architecture (SOA)</a:t>
            </a:r>
            <a:r>
              <a:rPr lang="en-US" dirty="0"/>
              <a:t> etc.</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82417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Example scenario: journey analysis</a:t>
            </a:r>
          </a:p>
          <a:p>
            <a:r>
              <a:rPr lang="en-US" dirty="0"/>
              <a:t>Processing could follow the following steps:</a:t>
            </a:r>
          </a:p>
          <a:p>
            <a:pPr>
              <a:buFont typeface="+mj-lt"/>
              <a:buAutoNum type="arabicPeriod"/>
            </a:pPr>
            <a:r>
              <a:rPr lang="en-US" dirty="0"/>
              <a:t>A vehicle could generate a day's worth of high frequency GPS location data which is stored in a database as the timeseries day-journey.</a:t>
            </a:r>
          </a:p>
          <a:p>
            <a:pPr>
              <a:buFont typeface="+mj-lt"/>
              <a:buAutoNum type="arabicPeriod"/>
            </a:pPr>
            <a:r>
              <a:rPr lang="en-US" dirty="0"/>
              <a:t>At the end of each day the day-journey timeseries could be down-sampled and stored in a new timeseries day-journey-upload. The down-sampling performed by an intelligent algorithm that retains important information whilst greatly reducing the number of data points.</a:t>
            </a:r>
          </a:p>
          <a:p>
            <a:pPr>
              <a:buFont typeface="+mj-lt"/>
              <a:buAutoNum type="arabicPeriod"/>
            </a:pPr>
            <a:r>
              <a:rPr lang="en-US" dirty="0"/>
              <a:t>The day-journey-upload timeseries can then be used as input to the vehicle's car2cloud subsystem to upload to the cloud for further ETL/ELT processing, e.g. identification of regular routes for use in an assistant.</a:t>
            </a:r>
          </a:p>
          <a:p>
            <a:r>
              <a:rPr lang="en-US" dirty="0"/>
              <a:t>In-vehicle processing like this can save in-vehicle network bandwidth, whilst also significantly reducing data transmission costs in the upload.</a:t>
            </a:r>
          </a:p>
          <a:p>
            <a:r>
              <a:rPr lang="en-US" dirty="0"/>
              <a:t>Additionally, with the focus on a data centric architecture the same data models and processes can be used both in-vehicle and the cloud.</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635250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15"/>
        <p:cNvGrpSpPr/>
        <p:nvPr/>
      </p:nvGrpSpPr>
      <p:grpSpPr>
        <a:xfrm>
          <a:off x="0" y="0"/>
          <a:ext cx="0" cy="0"/>
          <a:chOff x="0" y="0"/>
          <a:chExt cx="0" cy="0"/>
        </a:xfrm>
      </p:grpSpPr>
      <p:pic>
        <p:nvPicPr>
          <p:cNvPr id="16" name="Google Shape;16;p5" descr="A picture containing background pattern&#10;&#10;Description automatically generated"/>
          <p:cNvPicPr preferRelativeResize="0"/>
          <p:nvPr/>
        </p:nvPicPr>
        <p:blipFill rotWithShape="1">
          <a:blip r:embed="rId2">
            <a:alphaModFix/>
          </a:blip>
          <a:srcRect l="15211" t="1084" r="16982" b="2258"/>
          <a:stretch/>
        </p:blipFill>
        <p:spPr>
          <a:xfrm>
            <a:off x="-12699" y="0"/>
            <a:ext cx="6972299" cy="6858000"/>
          </a:xfrm>
          <a:prstGeom prst="rect">
            <a:avLst/>
          </a:prstGeom>
          <a:noFill/>
          <a:ln>
            <a:noFill/>
          </a:ln>
        </p:spPr>
      </p:pic>
      <p:pic>
        <p:nvPicPr>
          <p:cNvPr id="17" name="Google Shape;17;p5" descr="Background pattern&#10;&#10;Description automatically generated with medium confidence"/>
          <p:cNvPicPr preferRelativeResize="0"/>
          <p:nvPr/>
        </p:nvPicPr>
        <p:blipFill rotWithShape="1">
          <a:blip r:embed="rId3">
            <a:alphaModFix/>
          </a:blip>
          <a:srcRect l="23889" t="15896" b="50000"/>
          <a:stretch/>
        </p:blipFill>
        <p:spPr>
          <a:xfrm>
            <a:off x="6959600" y="4524065"/>
            <a:ext cx="5232400" cy="2344445"/>
          </a:xfrm>
          <a:prstGeom prst="rect">
            <a:avLst/>
          </a:prstGeom>
          <a:noFill/>
          <a:ln>
            <a:noFill/>
          </a:ln>
        </p:spPr>
      </p:pic>
      <p:pic>
        <p:nvPicPr>
          <p:cNvPr id="18" name="Google Shape;18;p5" descr="Background pattern&#10;&#10;Description automatically generated with medium confidence"/>
          <p:cNvPicPr preferRelativeResize="0"/>
          <p:nvPr/>
        </p:nvPicPr>
        <p:blipFill rotWithShape="1">
          <a:blip r:embed="rId3">
            <a:alphaModFix/>
          </a:blip>
          <a:srcRect l="23889" t="17791" b="50607"/>
          <a:stretch/>
        </p:blipFill>
        <p:spPr>
          <a:xfrm rot="10800000" flipH="1">
            <a:off x="6959600" y="-1"/>
            <a:ext cx="5232400" cy="2172469"/>
          </a:xfrm>
          <a:prstGeom prst="rect">
            <a:avLst/>
          </a:prstGeom>
          <a:noFill/>
          <a:ln>
            <a:noFill/>
          </a:ln>
        </p:spPr>
      </p:pic>
      <p:sp>
        <p:nvSpPr>
          <p:cNvPr id="19" name="Google Shape;19;p5"/>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pic>
        <p:nvPicPr>
          <p:cNvPr id="20" name="Google Shape;20;p5" descr="A picture containing graphical user interface&#10;&#10;Description automatically generated"/>
          <p:cNvPicPr preferRelativeResize="0"/>
          <p:nvPr/>
        </p:nvPicPr>
        <p:blipFill rotWithShape="1">
          <a:blip r:embed="rId4">
            <a:alphaModFix/>
          </a:blip>
          <a:srcRect/>
          <a:stretch/>
        </p:blipFill>
        <p:spPr>
          <a:xfrm>
            <a:off x="7820025" y="2898952"/>
            <a:ext cx="3524249" cy="1143423"/>
          </a:xfrm>
          <a:prstGeom prst="rect">
            <a:avLst/>
          </a:prstGeom>
          <a:noFill/>
          <a:ln>
            <a:noFill/>
          </a:ln>
        </p:spPr>
      </p:pic>
      <p:sp>
        <p:nvSpPr>
          <p:cNvPr id="21" name="Google Shape;21;p5"/>
          <p:cNvSpPr txBox="1">
            <a:spLocks noGrp="1"/>
          </p:cNvSpPr>
          <p:nvPr>
            <p:ph type="ctrTitle"/>
          </p:nvPr>
        </p:nvSpPr>
        <p:spPr>
          <a:xfrm>
            <a:off x="355983" y="2701110"/>
            <a:ext cx="6640129" cy="5705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5"/>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Slide">
  <p:cSld name="Content Slide">
    <p:spTree>
      <p:nvGrpSpPr>
        <p:cNvPr id="1" name="Shape 24"/>
        <p:cNvGrpSpPr/>
        <p:nvPr/>
      </p:nvGrpSpPr>
      <p:grpSpPr>
        <a:xfrm>
          <a:off x="0" y="0"/>
          <a:ext cx="0" cy="0"/>
          <a:chOff x="0" y="0"/>
          <a:chExt cx="0" cy="0"/>
        </a:xfrm>
      </p:grpSpPr>
      <p:pic>
        <p:nvPicPr>
          <p:cNvPr id="25" name="Google Shape;25;p6" descr="Picture 12"/>
          <p:cNvPicPr preferRelativeResize="0"/>
          <p:nvPr/>
        </p:nvPicPr>
        <p:blipFill rotWithShape="1">
          <a:blip r:embed="rId2">
            <a:alphaModFix/>
          </a:blip>
          <a:srcRect t="29536" r="6521"/>
          <a:stretch/>
        </p:blipFill>
        <p:spPr>
          <a:xfrm>
            <a:off x="10319993" y="0"/>
            <a:ext cx="1872007" cy="1524000"/>
          </a:xfrm>
          <a:prstGeom prst="rect">
            <a:avLst/>
          </a:prstGeom>
          <a:noFill/>
          <a:ln>
            <a:noFill/>
          </a:ln>
        </p:spPr>
      </p:pic>
      <p:pic>
        <p:nvPicPr>
          <p:cNvPr id="26" name="Google Shape;26;p6"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27" name="Google Shape;27;p6"/>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28" name="Google Shape;28;p6"/>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dirty="0"/>
              <a:t>| </a:t>
            </a:r>
            <a:fld id="{00000000-1234-1234-1234-123412341234}" type="slidenum">
              <a:rPr lang="en-US" b="0">
                <a:solidFill>
                  <a:srgbClr val="888888"/>
                </a:solidFill>
              </a:rPr>
              <a:t>‹#›</a:t>
            </a:fld>
            <a:endParaRPr b="0" dirty="0">
              <a:solidFill>
                <a:srgbClr val="888888"/>
              </a:solidFill>
            </a:endParaRPr>
          </a:p>
        </p:txBody>
      </p:sp>
      <p:sp>
        <p:nvSpPr>
          <p:cNvPr id="29" name="Google Shape;29;p6"/>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6"/>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1" name="Google Shape;31;p6"/>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2" name="Google Shape;32;p6"/>
          <p:cNvSpPr txBox="1">
            <a:spLocks noGrp="1"/>
          </p:cNvSpPr>
          <p:nvPr>
            <p:ph type="body" idx="1"/>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ast Slide">
  <p:cSld name="Last Slide">
    <p:spTree>
      <p:nvGrpSpPr>
        <p:cNvPr id="1" name="Shape 33"/>
        <p:cNvGrpSpPr/>
        <p:nvPr/>
      </p:nvGrpSpPr>
      <p:grpSpPr>
        <a:xfrm>
          <a:off x="0" y="0"/>
          <a:ext cx="0" cy="0"/>
          <a:chOff x="0" y="0"/>
          <a:chExt cx="0" cy="0"/>
        </a:xfrm>
      </p:grpSpPr>
      <p:pic>
        <p:nvPicPr>
          <p:cNvPr id="34" name="Google Shape;34;p7" descr="A car driving on a road&#10;&#10;Description automatically generated with low confidence"/>
          <p:cNvPicPr preferRelativeResize="0"/>
          <p:nvPr/>
        </p:nvPicPr>
        <p:blipFill rotWithShape="1">
          <a:blip r:embed="rId2">
            <a:alphaModFix/>
          </a:blip>
          <a:srcRect r="15256"/>
          <a:stretch/>
        </p:blipFill>
        <p:spPr>
          <a:xfrm>
            <a:off x="4239034" y="7042"/>
            <a:ext cx="7952966" cy="6850958"/>
          </a:xfrm>
          <a:prstGeom prst="rect">
            <a:avLst/>
          </a:prstGeom>
          <a:noFill/>
          <a:ln>
            <a:noFill/>
          </a:ln>
        </p:spPr>
      </p:pic>
      <p:sp>
        <p:nvSpPr>
          <p:cNvPr id="35" name="Google Shape;35;p7"/>
          <p:cNvSpPr txBox="1">
            <a:spLocks noGrp="1"/>
          </p:cNvSpPr>
          <p:nvPr>
            <p:ph type="title"/>
          </p:nvPr>
        </p:nvSpPr>
        <p:spPr>
          <a:xfrm>
            <a:off x="1481958" y="3007410"/>
            <a:ext cx="5514153" cy="555551"/>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36" name="Google Shape;36;p7"/>
          <p:cNvPicPr preferRelativeResize="0"/>
          <p:nvPr/>
        </p:nvPicPr>
        <p:blipFill rotWithShape="1">
          <a:blip r:embed="rId3">
            <a:alphaModFix/>
          </a:blip>
          <a:srcRect/>
          <a:stretch/>
        </p:blipFill>
        <p:spPr>
          <a:xfrm>
            <a:off x="465238" y="549275"/>
            <a:ext cx="3670300" cy="1193800"/>
          </a:xfrm>
          <a:prstGeom prst="rect">
            <a:avLst/>
          </a:prstGeom>
          <a:noFill/>
          <a:ln>
            <a:noFill/>
          </a:ln>
        </p:spPr>
      </p:pic>
      <p:sp>
        <p:nvSpPr>
          <p:cNvPr id="37" name="Google Shape;37;p7"/>
          <p:cNvSpPr txBox="1">
            <a:spLocks noGrp="1"/>
          </p:cNvSpPr>
          <p:nvPr>
            <p:ph type="subTitle" idx="1"/>
          </p:nvPr>
        </p:nvSpPr>
        <p:spPr>
          <a:xfrm>
            <a:off x="7136524" y="4834759"/>
            <a:ext cx="4330262" cy="483475"/>
          </a:xfrm>
          <a:prstGeom prst="rect">
            <a:avLst/>
          </a:prstGeom>
          <a:noFill/>
          <a:ln>
            <a:noFill/>
          </a:ln>
        </p:spPr>
        <p:txBody>
          <a:bodyPr spcFirstLastPara="1" wrap="square" lIns="91425" tIns="45700" rIns="91425" bIns="45700" anchor="t" anchorCtr="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8" name="Google Shape;38;p7"/>
          <p:cNvSpPr txBox="1">
            <a:spLocks noGrp="1"/>
          </p:cNvSpPr>
          <p:nvPr>
            <p:ph type="body" idx="2"/>
          </p:nvPr>
        </p:nvSpPr>
        <p:spPr>
          <a:xfrm>
            <a:off x="7126288" y="5434013"/>
            <a:ext cx="4371975" cy="550862"/>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lt1"/>
              </a:buClr>
              <a:buSzPts val="24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harts &amp; Graphs">
  <p:cSld name="Charts &amp; Graphs">
    <p:spTree>
      <p:nvGrpSpPr>
        <p:cNvPr id="1" name="Shape 39"/>
        <p:cNvGrpSpPr/>
        <p:nvPr/>
      </p:nvGrpSpPr>
      <p:grpSpPr>
        <a:xfrm>
          <a:off x="0" y="0"/>
          <a:ext cx="0" cy="0"/>
          <a:chOff x="0" y="0"/>
          <a:chExt cx="0" cy="0"/>
        </a:xfrm>
      </p:grpSpPr>
      <p:sp>
        <p:nvSpPr>
          <p:cNvPr id="40" name="Google Shape;40;p8"/>
          <p:cNvSpPr txBox="1">
            <a:spLocks noGrp="1"/>
          </p:cNvSpPr>
          <p:nvPr>
            <p:ph type="body" idx="1"/>
          </p:nvPr>
        </p:nvSpPr>
        <p:spPr>
          <a:xfrm>
            <a:off x="334964"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8"/>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dirty="0"/>
              <a:t>| </a:t>
            </a:r>
            <a:fld id="{00000000-1234-1234-1234-123412341234}" type="slidenum">
              <a:rPr lang="en-US" b="0">
                <a:solidFill>
                  <a:srgbClr val="888888"/>
                </a:solidFill>
              </a:rPr>
              <a:t>‹#›</a:t>
            </a:fld>
            <a:endParaRPr b="0" dirty="0">
              <a:solidFill>
                <a:srgbClr val="888888"/>
              </a:solidFill>
            </a:endParaRPr>
          </a:p>
        </p:txBody>
      </p:sp>
      <p:pic>
        <p:nvPicPr>
          <p:cNvPr id="42" name="Google Shape;42;p8"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43" name="Google Shape;43;p8"/>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44" name="Google Shape;44;p8"/>
          <p:cNvSpPr txBox="1">
            <a:spLocks noGrp="1"/>
          </p:cNvSpPr>
          <p:nvPr>
            <p:ph type="body" idx="2"/>
          </p:nvPr>
        </p:nvSpPr>
        <p:spPr>
          <a:xfrm>
            <a:off x="6219570"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8"/>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8"/>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7" name="Google Shape;47;p8"/>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image">
  <p:cSld name="Content with image">
    <p:spTree>
      <p:nvGrpSpPr>
        <p:cNvPr id="1" name="Shape 48"/>
        <p:cNvGrpSpPr/>
        <p:nvPr/>
      </p:nvGrpSpPr>
      <p:grpSpPr>
        <a:xfrm>
          <a:off x="0" y="0"/>
          <a:ext cx="0" cy="0"/>
          <a:chOff x="0" y="0"/>
          <a:chExt cx="0" cy="0"/>
        </a:xfrm>
      </p:grpSpPr>
      <p:pic>
        <p:nvPicPr>
          <p:cNvPr id="49" name="Google Shape;49;p9" descr="A picture containing city, night, spaghetti junction&#10;&#10;Description automatically generated"/>
          <p:cNvPicPr preferRelativeResize="0"/>
          <p:nvPr/>
        </p:nvPicPr>
        <p:blipFill rotWithShape="1">
          <a:blip r:embed="rId2">
            <a:alphaModFix/>
          </a:blip>
          <a:srcRect l="8829" r="3165"/>
          <a:stretch/>
        </p:blipFill>
        <p:spPr>
          <a:xfrm>
            <a:off x="7514897" y="1220432"/>
            <a:ext cx="4677101" cy="4303683"/>
          </a:xfrm>
          <a:prstGeom prst="rect">
            <a:avLst/>
          </a:prstGeom>
          <a:noFill/>
          <a:ln>
            <a:noFill/>
          </a:ln>
        </p:spPr>
      </p:pic>
      <p:sp>
        <p:nvSpPr>
          <p:cNvPr id="50" name="Google Shape;50;p9"/>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9"/>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dirty="0"/>
              <a:t>| </a:t>
            </a:r>
            <a:fld id="{00000000-1234-1234-1234-123412341234}" type="slidenum">
              <a:rPr lang="en-US" b="0">
                <a:solidFill>
                  <a:srgbClr val="888888"/>
                </a:solidFill>
              </a:rPr>
              <a:t>‹#›</a:t>
            </a:fld>
            <a:endParaRPr b="0" dirty="0">
              <a:solidFill>
                <a:srgbClr val="888888"/>
              </a:solidFill>
            </a:endParaRPr>
          </a:p>
        </p:txBody>
      </p:sp>
      <p:sp>
        <p:nvSpPr>
          <p:cNvPr id="52" name="Google Shape;52;p9"/>
          <p:cNvSpPr/>
          <p:nvPr/>
        </p:nvSpPr>
        <p:spPr>
          <a:xfrm>
            <a:off x="7514897" y="1739274"/>
            <a:ext cx="4677101" cy="2455394"/>
          </a:xfrm>
          <a:prstGeom prst="rect">
            <a:avLst/>
          </a:prstGeom>
          <a:gradFill>
            <a:gsLst>
              <a:gs pos="0">
                <a:srgbClr val="00B1C3">
                  <a:alpha val="74901"/>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53" name="Google Shape;53;p9"/>
          <p:cNvSpPr txBox="1">
            <a:spLocks noGrp="1"/>
          </p:cNvSpPr>
          <p:nvPr>
            <p:ph type="subTitle" idx="1"/>
          </p:nvPr>
        </p:nvSpPr>
        <p:spPr>
          <a:xfrm>
            <a:off x="7704571" y="2032162"/>
            <a:ext cx="4306808" cy="2009259"/>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000"/>
              <a:buNone/>
              <a:defRPr sz="20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54" name="Google Shape;54;p9"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55" name="Google Shape;55;p9"/>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56" name="Google Shape;56;p9"/>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7" name="Google Shape;57;p9"/>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8" name="Google Shape;58;p9"/>
          <p:cNvSpPr txBox="1">
            <a:spLocks noGrp="1"/>
          </p:cNvSpPr>
          <p:nvPr>
            <p:ph type="body" idx="2"/>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dirty="0"/>
              <a:t>| </a:t>
            </a:r>
            <a:fld id="{00000000-1234-1234-1234-123412341234}" type="slidenum">
              <a:rPr lang="en-US" b="0">
                <a:solidFill>
                  <a:srgbClr val="888888"/>
                </a:solidFill>
              </a:rPr>
              <a:t>‹#›</a:t>
            </a:fld>
            <a:endParaRPr b="0" dirty="0">
              <a:solidFill>
                <a:srgbClr val="888888"/>
              </a:solidFill>
            </a:endParaRPr>
          </a:p>
        </p:txBody>
      </p:sp>
      <p:pic>
        <p:nvPicPr>
          <p:cNvPr id="61" name="Google Shape;61;p10"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62" name="Google Shape;62;p10"/>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63" name="Google Shape;63;p10"/>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10"/>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5" name="Google Shape;65;p10"/>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Slide">
  <p:cSld name="Divider Slide">
    <p:spTree>
      <p:nvGrpSpPr>
        <p:cNvPr id="1" name="Shape 66"/>
        <p:cNvGrpSpPr/>
        <p:nvPr/>
      </p:nvGrpSpPr>
      <p:grpSpPr>
        <a:xfrm>
          <a:off x="0" y="0"/>
          <a:ext cx="0" cy="0"/>
          <a:chOff x="0" y="0"/>
          <a:chExt cx="0" cy="0"/>
        </a:xfrm>
      </p:grpSpPr>
      <p:pic>
        <p:nvPicPr>
          <p:cNvPr id="67" name="Google Shape;67;p11" descr="Chart, radar chart&#10;&#10;Description automatically generated"/>
          <p:cNvPicPr preferRelativeResize="0"/>
          <p:nvPr/>
        </p:nvPicPr>
        <p:blipFill rotWithShape="1">
          <a:blip r:embed="rId2">
            <a:alphaModFix/>
          </a:blip>
          <a:srcRect t="19482"/>
          <a:stretch/>
        </p:blipFill>
        <p:spPr>
          <a:xfrm>
            <a:off x="0" y="0"/>
            <a:ext cx="12192000" cy="2679153"/>
          </a:xfrm>
          <a:prstGeom prst="rect">
            <a:avLst/>
          </a:prstGeom>
          <a:noFill/>
          <a:ln>
            <a:noFill/>
          </a:ln>
        </p:spPr>
      </p:pic>
      <p:sp>
        <p:nvSpPr>
          <p:cNvPr id="68" name="Google Shape;68;p11"/>
          <p:cNvSpPr txBox="1">
            <a:spLocks noGrp="1"/>
          </p:cNvSpPr>
          <p:nvPr>
            <p:ph type="title"/>
          </p:nvPr>
        </p:nvSpPr>
        <p:spPr>
          <a:xfrm>
            <a:off x="3222089" y="2882687"/>
            <a:ext cx="8100848" cy="5913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1"/>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dirty="0"/>
              <a:t>| </a:t>
            </a:r>
            <a:fld id="{00000000-1234-1234-1234-123412341234}" type="slidenum">
              <a:rPr lang="en-US" b="0">
                <a:solidFill>
                  <a:srgbClr val="888888"/>
                </a:solidFill>
              </a:rPr>
              <a:t>‹#›</a:t>
            </a:fld>
            <a:endParaRPr b="0" dirty="0">
              <a:solidFill>
                <a:srgbClr val="888888"/>
              </a:solidFill>
            </a:endParaRPr>
          </a:p>
        </p:txBody>
      </p:sp>
      <p:sp>
        <p:nvSpPr>
          <p:cNvPr id="70" name="Google Shape;70;p11"/>
          <p:cNvSpPr txBox="1">
            <a:spLocks noGrp="1"/>
          </p:cNvSpPr>
          <p:nvPr>
            <p:ph type="subTitle" idx="1"/>
          </p:nvPr>
        </p:nvSpPr>
        <p:spPr>
          <a:xfrm>
            <a:off x="3213221" y="3474003"/>
            <a:ext cx="6904311"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2000"/>
              <a:buNone/>
              <a:defRPr sz="2000"/>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71" name="Google Shape;71;p11"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72" name="Google Shape;72;p11"/>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73" name="Google Shape;73;p11"/>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4" name="Google Shape;74;p11"/>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p:nvPr>
        </p:nvSpPr>
        <p:spPr/>
        <p:txBody>
          <a:bodyPr/>
          <a:lstStyle/>
          <a:p>
            <a:r>
              <a:rPr lang="en-GB"/>
              <a:t>Click to edit Master title style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©2022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01 October 2024</a:t>
            </a:fld>
            <a:r>
              <a:rPr lang="en-GB" dirty="0"/>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2611275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hasCustomPrompt="1"/>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hasCustomPrompt="1"/>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01 October 2024</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261967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body" idx="1"/>
          </p:nvPr>
        </p:nvSpPr>
        <p:spPr>
          <a:xfrm>
            <a:off x="354724" y="1196975"/>
            <a:ext cx="6886904"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6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4pPr>
            <a:lvl5pPr marL="2286000" marR="0" lvl="4"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 name="Google Shape;11;p4"/>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r>
              <a:rPr lang="en-US" dirty="0"/>
              <a:t> </a:t>
            </a:r>
            <a:r>
              <a:rPr lang="en-US" b="1" dirty="0">
                <a:solidFill>
                  <a:srgbClr val="00B1C3"/>
                </a:solidFill>
              </a:rPr>
              <a:t>| </a:t>
            </a:r>
            <a:fld id="{00000000-1234-1234-1234-123412341234}" type="slidenum">
              <a:rPr lang="en-US"/>
              <a:t>‹#›</a:t>
            </a:fld>
            <a:endParaRPr dirty="0"/>
          </a:p>
        </p:txBody>
      </p:sp>
      <p:sp>
        <p:nvSpPr>
          <p:cNvPr id="12" name="Google Shape;12;p4"/>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1"/>
              </a:buClr>
              <a:buSzPts val="3600"/>
              <a:buFont typeface="Calibri"/>
              <a:buNone/>
              <a:defRPr sz="36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4"/>
          <p:cNvSpPr txBox="1">
            <a:spLocks noGrp="1"/>
          </p:cNvSpPr>
          <p:nvPr>
            <p:ph type="ftr" idx="11"/>
          </p:nvPr>
        </p:nvSpPr>
        <p:spPr>
          <a:xfrm>
            <a:off x="2035629" y="6429919"/>
            <a:ext cx="194578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4" name="Google Shape;14;p4"/>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github.com/COVESA/vehicle-information-service-specification" TargetMode="External"/><Relationship Id="rId2" Type="http://schemas.openxmlformats.org/officeDocument/2006/relationships/hyperlink" Target="https://github.com/w3c/automotive" TargetMode="Externa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github.com/COVESA/vissr" TargetMode="Externa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www.docker.com/"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hyperlink" Target="https://github.com/COVESA/cdsp/tree/main/docker" TargetMode="External"/><Relationship Id="rId4" Type="http://schemas.openxmlformats.org/officeDocument/2006/relationships/hyperlink" Target="https://docs.docker.com/compose/"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github.com/COVESA/cdsp/tree/main/examples/vehicle-speed-downsample-iotdb"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wiki.covesa.global/display/WIK4/Central+Data+Service+Playground" TargetMode="External"/><Relationship Id="rId3" Type="http://schemas.openxmlformats.org/officeDocument/2006/relationships/image" Target="../media/image22.png"/><Relationship Id="rId7" Type="http://schemas.openxmlformats.org/officeDocument/2006/relationships/hyperlink" Target="https://github.com/orgs/COVESA/projects/8"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hyperlink" Target="https://covesa.github.io/cdsp/" TargetMode="External"/><Relationship Id="rId5" Type="http://schemas.openxmlformats.org/officeDocument/2006/relationships/hyperlink" Target="https://github.com/COVESA/cdsp" TargetMode="External"/><Relationship Id="rId4" Type="http://schemas.openxmlformats.org/officeDocument/2006/relationships/image" Target="../media/image23.svg"/><Relationship Id="rId9" Type="http://schemas.openxmlformats.org/officeDocument/2006/relationships/hyperlink" Target="https://covesacommunity.slack.com/archives/C06353TRF5F"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github.com/COVESA/cdsp/pull/50" TargetMode="External"/><Relationship Id="rId3" Type="http://schemas.openxmlformats.org/officeDocument/2006/relationships/hyperlink" Target="https://github.com/COVESA/cdsp/tree/main/examples/remotivelabs-feeder" TargetMode="External"/><Relationship Id="rId7" Type="http://schemas.openxmlformats.org/officeDocument/2006/relationships/hyperlink" Target="https://github.com/COVESA/cdsp/tree/main/examples/vehicle-speed-downsample-iotdb" TargetMode="External"/><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hyperlink" Target="https://covesa.github.io/cdsp/manuals/apache-iotdb/#data-quality-library-functions" TargetMode="External"/><Relationship Id="rId5" Type="http://schemas.openxmlformats.org/officeDocument/2006/relationships/hyperlink" Target="https://covesa.github.io/cdsp/manuals/apache-iotdb/#data-processing-functions" TargetMode="External"/><Relationship Id="rId4" Type="http://schemas.openxmlformats.org/officeDocument/2006/relationships/hyperlink" Target="https://github.com/COVESA/cdsp/releases/tag/v0.1.0" TargetMode="External"/><Relationship Id="rId9" Type="http://schemas.openxmlformats.org/officeDocument/2006/relationships/hyperlink" Target="https://wiki.covesa.global/pages/viewpage.action?pageId=71074417"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26.svg"/><Relationship Id="rId4" Type="http://schemas.openxmlformats.org/officeDocument/2006/relationships/diagramLayout" Target="../diagrams/layout1.xml"/><Relationship Id="rId9" Type="http://schemas.openxmlformats.org/officeDocument/2006/relationships/image" Target="../media/image25.png"/></Relationships>
</file>

<file path=ppt/slides/_rels/slide24.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5.jpeg"/><Relationship Id="rId3" Type="http://schemas.openxmlformats.org/officeDocument/2006/relationships/image" Target="../media/image27.png"/><Relationship Id="rId7" Type="http://schemas.openxmlformats.org/officeDocument/2006/relationships/image" Target="../media/image25.png"/><Relationship Id="rId12"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0.jpeg"/><Relationship Id="rId11" Type="http://schemas.openxmlformats.org/officeDocument/2006/relationships/image" Target="../media/image33.jpeg"/><Relationship Id="rId5" Type="http://schemas.openxmlformats.org/officeDocument/2006/relationships/image" Target="../media/image29.png"/><Relationship Id="rId10" Type="http://schemas.openxmlformats.org/officeDocument/2006/relationships/image" Target="../media/image32.jpeg"/><Relationship Id="rId4" Type="http://schemas.openxmlformats.org/officeDocument/2006/relationships/image" Target="../media/image28.svg"/><Relationship Id="rId9" Type="http://schemas.openxmlformats.org/officeDocument/2006/relationships/image" Target="../media/image3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wiki.covesa.global/x/cYI8B" TargetMode="External"/><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iki.covesa.global/display/WIK4/Data+Expert+Group%3A+Architecture+and+Infrastructure"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wiki.covesa.global/download/attachments/78840403/COVESA_DataMiddleware-PoC-Status_v2.pdf?version=1&amp;modificationDate=1698737955726&amp;api=v2"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iki.covesa.global/display/WIK4/VSS+-+Vehicle+Signal+Specification"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github.com/COVESA/vehicle-information-service-specification"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192482"/>
            <a:ext cx="6640129" cy="107914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ct val="100000"/>
              <a:buFont typeface="Calibri"/>
              <a:buNone/>
            </a:pPr>
            <a:r>
              <a:rPr lang="en-GB" dirty="0"/>
              <a:t>Introduction to the COVESA Central Data Service Playground</a:t>
            </a:r>
            <a:endParaRPr dirty="0"/>
          </a:p>
        </p:txBody>
      </p:sp>
      <p:sp>
        <p:nvSpPr>
          <p:cNvPr id="80" name="Google Shape;80;p1"/>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fontScale="92500"/>
          </a:bodyPr>
          <a:lstStyle/>
          <a:p>
            <a:pPr marL="0" lvl="0" indent="0" algn="l" rtl="0">
              <a:lnSpc>
                <a:spcPct val="90000"/>
              </a:lnSpc>
              <a:spcBef>
                <a:spcPts val="0"/>
              </a:spcBef>
              <a:spcAft>
                <a:spcPts val="0"/>
              </a:spcAft>
              <a:buClr>
                <a:schemeClr val="lt1"/>
              </a:buClr>
              <a:buSzPts val="2000"/>
              <a:buNone/>
            </a:pPr>
            <a:r>
              <a:rPr lang="en-GB" dirty="0"/>
              <a:t>Why/What/How, what has been done and where we are going</a:t>
            </a:r>
            <a:endParaRPr dirty="0"/>
          </a:p>
        </p:txBody>
      </p:sp>
      <p:sp>
        <p:nvSpPr>
          <p:cNvPr id="81" name="Google Shape;81;p1"/>
          <p:cNvSpPr txBox="1">
            <a:spLocks noGrp="1"/>
          </p:cNvSpPr>
          <p:nvPr>
            <p:ph type="body" idx="2"/>
          </p:nvPr>
        </p:nvSpPr>
        <p:spPr>
          <a:xfrm>
            <a:off x="355599" y="3922166"/>
            <a:ext cx="6332279" cy="570516"/>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90000"/>
              </a:lnSpc>
              <a:spcBef>
                <a:spcPts val="0"/>
              </a:spcBef>
              <a:spcAft>
                <a:spcPts val="0"/>
              </a:spcAft>
              <a:buClr>
                <a:schemeClr val="lt1"/>
              </a:buClr>
              <a:buSzPts val="2000"/>
              <a:buNone/>
            </a:pPr>
            <a:r>
              <a:rPr lang="en-GB" dirty="0"/>
              <a:t>Stephen Lawrence, Renesas Electronics,</a:t>
            </a:r>
          </a:p>
          <a:p>
            <a:pPr marL="0" lvl="0" indent="0" algn="l" rtl="0">
              <a:lnSpc>
                <a:spcPct val="90000"/>
              </a:lnSpc>
              <a:spcBef>
                <a:spcPts val="0"/>
              </a:spcBef>
              <a:spcAft>
                <a:spcPts val="0"/>
              </a:spcAft>
              <a:buClr>
                <a:schemeClr val="lt1"/>
              </a:buClr>
              <a:buSzPts val="2000"/>
              <a:buNone/>
            </a:pPr>
            <a:r>
              <a:rPr lang="en-GB" dirty="0"/>
              <a:t>COVESA Data Architecture and Infrastructure group Lead</a:t>
            </a:r>
            <a:endParaRPr dirty="0"/>
          </a:p>
        </p:txBody>
      </p:sp>
      <p:sp>
        <p:nvSpPr>
          <p:cNvPr id="82" name="Google Shape;82;p1"/>
          <p:cNvSpPr txBox="1">
            <a:spLocks noGrp="1"/>
          </p:cNvSpPr>
          <p:nvPr>
            <p:ph type="sldNum" idx="4294967295"/>
          </p:nvPr>
        </p:nvSpPr>
        <p:spPr>
          <a:xfrm>
            <a:off x="9448800" y="6429375"/>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1200" b="1" dirty="0">
                <a:solidFill>
                  <a:srgbClr val="00B1C3"/>
                </a:solidFill>
              </a:rPr>
              <a:t>| </a:t>
            </a:r>
            <a:fld id="{00000000-1234-1234-1234-123412341234}" type="slidenum">
              <a:rPr lang="en-US"/>
              <a:t>1</a:t>
            </a:fld>
            <a:endParaRPr dirty="0"/>
          </a:p>
        </p:txBody>
      </p:sp>
      <p:sp>
        <p:nvSpPr>
          <p:cNvPr id="83" name="Google Shape;83;p1"/>
          <p:cNvSpPr txBox="1">
            <a:spLocks noGrp="1"/>
          </p:cNvSpPr>
          <p:nvPr>
            <p:ph type="ftr" idx="4294967295"/>
          </p:nvPr>
        </p:nvSpPr>
        <p:spPr>
          <a:xfrm>
            <a:off x="0" y="6429375"/>
            <a:ext cx="1946275"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Copyright ©2022 COVESA</a:t>
            </a:r>
            <a:endParaRPr dirty="0"/>
          </a:p>
        </p:txBody>
      </p:sp>
      <p:sp>
        <p:nvSpPr>
          <p:cNvPr id="84" name="Google Shape;84;p1"/>
          <p:cNvSpPr txBox="1">
            <a:spLocks noGrp="1"/>
          </p:cNvSpPr>
          <p:nvPr>
            <p:ph type="dt" idx="4294967295"/>
          </p:nvPr>
        </p:nvSpPr>
        <p:spPr>
          <a:xfrm>
            <a:off x="0" y="6429375"/>
            <a:ext cx="1609725"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13 September 2022  </a:t>
            </a:r>
            <a:r>
              <a:rPr lang="en-US" dirty="0">
                <a:solidFill>
                  <a:srgbClr val="00B0F0"/>
                </a:solidFill>
              </a:rPr>
              <a:t>|</a:t>
            </a:r>
            <a:endParaRPr dirty="0">
              <a:solidFill>
                <a:srgbClr val="00B0F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B66AAA7-EF99-3090-E766-6423D851EF34}"/>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10</a:t>
            </a:fld>
            <a:endParaRPr b="0" dirty="0">
              <a:solidFill>
                <a:srgbClr val="888888"/>
              </a:solidFill>
            </a:endParaRPr>
          </a:p>
        </p:txBody>
      </p:sp>
      <p:sp>
        <p:nvSpPr>
          <p:cNvPr id="5" name="Title 4">
            <a:extLst>
              <a:ext uri="{FF2B5EF4-FFF2-40B4-BE49-F238E27FC236}">
                <a16:creationId xmlns:a16="http://schemas.microsoft.com/office/drawing/2014/main" id="{47FDAE23-4ABD-74C5-1863-CE6E65500639}"/>
              </a:ext>
            </a:extLst>
          </p:cNvPr>
          <p:cNvSpPr>
            <a:spLocks noGrp="1"/>
          </p:cNvSpPr>
          <p:nvPr>
            <p:ph type="title"/>
          </p:nvPr>
        </p:nvSpPr>
        <p:spPr/>
        <p:txBody>
          <a:bodyPr>
            <a:normAutofit/>
          </a:bodyPr>
          <a:lstStyle/>
          <a:p>
            <a:r>
              <a:rPr lang="en-GB" dirty="0"/>
              <a:t>What? High level System context diagram</a:t>
            </a:r>
          </a:p>
        </p:txBody>
      </p:sp>
      <p:sp>
        <p:nvSpPr>
          <p:cNvPr id="6" name="Text Placeholder 5">
            <a:extLst>
              <a:ext uri="{FF2B5EF4-FFF2-40B4-BE49-F238E27FC236}">
                <a16:creationId xmlns:a16="http://schemas.microsoft.com/office/drawing/2014/main" id="{7325BD58-171E-D879-1B39-4C35A44C83DE}"/>
              </a:ext>
            </a:extLst>
          </p:cNvPr>
          <p:cNvSpPr>
            <a:spLocks noGrp="1"/>
          </p:cNvSpPr>
          <p:nvPr>
            <p:ph type="body" idx="1"/>
          </p:nvPr>
        </p:nvSpPr>
        <p:spPr>
          <a:xfrm>
            <a:off x="9456821" y="1566216"/>
            <a:ext cx="2346158" cy="4285459"/>
          </a:xfrm>
        </p:spPr>
        <p:txBody>
          <a:bodyPr/>
          <a:lstStyle/>
          <a:p>
            <a:endParaRPr lang="en-GB" dirty="0"/>
          </a:p>
        </p:txBody>
      </p:sp>
      <p:pic>
        <p:nvPicPr>
          <p:cNvPr id="13" name="Graphic 12">
            <a:extLst>
              <a:ext uri="{FF2B5EF4-FFF2-40B4-BE49-F238E27FC236}">
                <a16:creationId xmlns:a16="http://schemas.microsoft.com/office/drawing/2014/main" id="{DB92C6BC-4820-1E93-4AF4-C7C17EE1393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4726" y="984633"/>
            <a:ext cx="8926008" cy="5442914"/>
          </a:xfrm>
          <a:prstGeom prst="rect">
            <a:avLst/>
          </a:prstGeom>
        </p:spPr>
      </p:pic>
    </p:spTree>
    <p:extLst>
      <p:ext uri="{BB962C8B-B14F-4D97-AF65-F5344CB8AC3E}">
        <p14:creationId xmlns:p14="http://schemas.microsoft.com/office/powerpoint/2010/main" val="3065910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C5FE752-FB12-8BBC-8B95-C1D0B380228E}"/>
              </a:ext>
            </a:extLst>
          </p:cNvPr>
          <p:cNvSpPr>
            <a:spLocks noGrp="1"/>
          </p:cNvSpPr>
          <p:nvPr>
            <p:ph type="title"/>
          </p:nvPr>
        </p:nvSpPr>
        <p:spPr/>
        <p:txBody>
          <a:bodyPr/>
          <a:lstStyle/>
          <a:p>
            <a:r>
              <a:rPr lang="en-GB" dirty="0"/>
              <a:t>How?</a:t>
            </a:r>
          </a:p>
        </p:txBody>
      </p:sp>
      <p:sp>
        <p:nvSpPr>
          <p:cNvPr id="3" name="Slide Number Placeholder 2">
            <a:extLst>
              <a:ext uri="{FF2B5EF4-FFF2-40B4-BE49-F238E27FC236}">
                <a16:creationId xmlns:a16="http://schemas.microsoft.com/office/drawing/2014/main" id="{FDCCC357-6AED-B194-92EA-8731CDD7646A}"/>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11</a:t>
            </a:fld>
            <a:endParaRPr b="0" dirty="0">
              <a:solidFill>
                <a:srgbClr val="888888"/>
              </a:solidFill>
            </a:endParaRPr>
          </a:p>
        </p:txBody>
      </p:sp>
      <p:sp>
        <p:nvSpPr>
          <p:cNvPr id="7" name="Subtitle 6">
            <a:extLst>
              <a:ext uri="{FF2B5EF4-FFF2-40B4-BE49-F238E27FC236}">
                <a16:creationId xmlns:a16="http://schemas.microsoft.com/office/drawing/2014/main" id="{6459EE47-2846-6661-0AE5-ABA492884D65}"/>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1630348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E2E75A7-0057-192C-5055-9019F2CE6641}"/>
              </a:ext>
            </a:extLst>
          </p:cNvPr>
          <p:cNvSpPr>
            <a:spLocks noGrp="1"/>
          </p:cNvSpPr>
          <p:nvPr>
            <p:ph type="body" idx="1"/>
          </p:nvPr>
        </p:nvSpPr>
        <p:spPr>
          <a:xfrm>
            <a:off x="334963" y="945932"/>
            <a:ext cx="11031242" cy="5274116"/>
          </a:xfrm>
        </p:spPr>
        <p:txBody>
          <a:bodyPr>
            <a:normAutofit/>
          </a:bodyPr>
          <a:lstStyle/>
          <a:p>
            <a:pPr marL="571500" indent="-342900">
              <a:buFont typeface="Arial" panose="020B0604020202020204" pitchFamily="34" charset="0"/>
              <a:buChar char="•"/>
            </a:pPr>
            <a:r>
              <a:rPr lang="en-US" dirty="0"/>
              <a:t>The playground has been realized as a ‘project of projects’ to create the basic building block data service.</a:t>
            </a:r>
          </a:p>
          <a:p>
            <a:pPr marL="571500" indent="-342900">
              <a:buFont typeface="Arial" panose="020B0604020202020204" pitchFamily="34" charset="0"/>
              <a:buChar char="•"/>
            </a:pPr>
            <a:r>
              <a:rPr lang="en-US" dirty="0"/>
              <a:t>Combining a VISS API Data Server with highly functional VSS Data Stores.</a:t>
            </a:r>
          </a:p>
          <a:p>
            <a:pPr marL="571500" indent="-342900">
              <a:buFont typeface="Arial" panose="020B0604020202020204" pitchFamily="34" charset="0"/>
              <a:buChar char="•"/>
            </a:pPr>
            <a:r>
              <a:rPr lang="en-US" dirty="0"/>
              <a:t>VISS API Data Server:</a:t>
            </a:r>
          </a:p>
          <a:p>
            <a:pPr marL="1028700" lvl="1" indent="-342900">
              <a:buFont typeface="Arial" panose="020B0604020202020204" pitchFamily="34" charset="0"/>
              <a:buChar char="•"/>
            </a:pPr>
            <a:r>
              <a:rPr lang="en-US" dirty="0"/>
              <a:t>Provides northbound get/set/sub application logic using the VISS API developed with W3C.</a:t>
            </a:r>
          </a:p>
          <a:p>
            <a:pPr marL="1028700" lvl="1" indent="-342900">
              <a:buFont typeface="Arial" panose="020B0604020202020204" pitchFamily="34" charset="0"/>
              <a:buChar char="•"/>
            </a:pPr>
            <a:r>
              <a:rPr lang="en-US" dirty="0"/>
              <a:t>Along with the secondary benefit of any additional features provided by the server.</a:t>
            </a:r>
          </a:p>
          <a:p>
            <a:pPr marL="571500" indent="-342900">
              <a:buFont typeface="Arial" panose="020B0604020202020204" pitchFamily="34" charset="0"/>
              <a:buChar char="•"/>
            </a:pPr>
            <a:r>
              <a:rPr lang="en-US" dirty="0"/>
              <a:t>VSS Data Store:</a:t>
            </a:r>
          </a:p>
          <a:p>
            <a:pPr marL="1028700" lvl="1" indent="-342900">
              <a:buFont typeface="Arial" panose="020B0604020202020204" pitchFamily="34" charset="0"/>
              <a:buChar char="•"/>
            </a:pPr>
            <a:r>
              <a:rPr lang="en-US" dirty="0"/>
              <a:t>‘Highly functional’ in the context of the VSS Data Store means the flexible means to store, query, process and analysis timeseries data.</a:t>
            </a:r>
          </a:p>
          <a:p>
            <a:pPr marL="1028700" lvl="1" indent="-342900">
              <a:buFont typeface="Arial" panose="020B0604020202020204" pitchFamily="34" charset="0"/>
              <a:buChar char="•"/>
            </a:pPr>
            <a:r>
              <a:rPr lang="en-US" dirty="0"/>
              <a:t>An archetype would be a database server that can operate in-vehicle and the cloud.</a:t>
            </a:r>
          </a:p>
          <a:p>
            <a:pPr marL="1028700" lvl="1" indent="-342900">
              <a:buFont typeface="Arial" panose="020B0604020202020204" pitchFamily="34" charset="0"/>
              <a:buChar char="•"/>
            </a:pPr>
            <a:r>
              <a:rPr lang="en-US" dirty="0"/>
              <a:t>Such a component provides the possibility of using a variety of different architecture patterns, such as both client-server and event-driven, or data processing approaches.</a:t>
            </a:r>
          </a:p>
          <a:p>
            <a:pPr marL="571500" indent="-342900">
              <a:buFont typeface="Arial" panose="020B0604020202020204" pitchFamily="34" charset="0"/>
              <a:buChar char="•"/>
            </a:pPr>
            <a:r>
              <a:rPr lang="en-US" dirty="0"/>
              <a:t>These provide the toolbox of functions from which you build your use-case.</a:t>
            </a:r>
          </a:p>
        </p:txBody>
      </p:sp>
      <p:sp>
        <p:nvSpPr>
          <p:cNvPr id="3" name="Slide Number Placeholder 2">
            <a:extLst>
              <a:ext uri="{FF2B5EF4-FFF2-40B4-BE49-F238E27FC236}">
                <a16:creationId xmlns:a16="http://schemas.microsoft.com/office/drawing/2014/main" id="{96EB07CF-6263-643E-01F1-2B7EB41D292F}"/>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12</a:t>
            </a:fld>
            <a:endParaRPr b="0" dirty="0">
              <a:solidFill>
                <a:srgbClr val="888888"/>
              </a:solidFill>
            </a:endParaRPr>
          </a:p>
        </p:txBody>
      </p:sp>
      <p:sp>
        <p:nvSpPr>
          <p:cNvPr id="5" name="Title 4">
            <a:extLst>
              <a:ext uri="{FF2B5EF4-FFF2-40B4-BE49-F238E27FC236}">
                <a16:creationId xmlns:a16="http://schemas.microsoft.com/office/drawing/2014/main" id="{E8663998-A03F-7C89-6253-83F815486BF0}"/>
              </a:ext>
            </a:extLst>
          </p:cNvPr>
          <p:cNvSpPr>
            <a:spLocks noGrp="1"/>
          </p:cNvSpPr>
          <p:nvPr>
            <p:ph type="title"/>
          </p:nvPr>
        </p:nvSpPr>
        <p:spPr/>
        <p:txBody>
          <a:bodyPr/>
          <a:lstStyle/>
          <a:p>
            <a:r>
              <a:rPr lang="en-US" b="1" dirty="0"/>
              <a:t>How? Major building blocks</a:t>
            </a:r>
          </a:p>
        </p:txBody>
      </p:sp>
    </p:spTree>
    <p:extLst>
      <p:ext uri="{BB962C8B-B14F-4D97-AF65-F5344CB8AC3E}">
        <p14:creationId xmlns:p14="http://schemas.microsoft.com/office/powerpoint/2010/main" val="1081168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EC5D34B-3343-9D24-DFAA-4654B831D3C0}"/>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13</a:t>
            </a:fld>
            <a:endParaRPr b="0" dirty="0">
              <a:solidFill>
                <a:srgbClr val="888888"/>
              </a:solidFill>
            </a:endParaRPr>
          </a:p>
        </p:txBody>
      </p:sp>
      <p:sp>
        <p:nvSpPr>
          <p:cNvPr id="5" name="Title 4">
            <a:extLst>
              <a:ext uri="{FF2B5EF4-FFF2-40B4-BE49-F238E27FC236}">
                <a16:creationId xmlns:a16="http://schemas.microsoft.com/office/drawing/2014/main" id="{2B996212-C0B1-93B5-0D20-1580A3B291F1}"/>
              </a:ext>
            </a:extLst>
          </p:cNvPr>
          <p:cNvSpPr>
            <a:spLocks noGrp="1"/>
          </p:cNvSpPr>
          <p:nvPr>
            <p:ph type="title"/>
          </p:nvPr>
        </p:nvSpPr>
        <p:spPr/>
        <p:txBody>
          <a:bodyPr/>
          <a:lstStyle/>
          <a:p>
            <a:r>
              <a:rPr lang="en-GB" dirty="0"/>
              <a:t>How? Container diagram (level 2 abstraction)</a:t>
            </a:r>
          </a:p>
        </p:txBody>
      </p:sp>
      <p:sp>
        <p:nvSpPr>
          <p:cNvPr id="6" name="Text Placeholder 5">
            <a:extLst>
              <a:ext uri="{FF2B5EF4-FFF2-40B4-BE49-F238E27FC236}">
                <a16:creationId xmlns:a16="http://schemas.microsoft.com/office/drawing/2014/main" id="{D977FFAB-6BA8-85D4-A696-991D54499833}"/>
              </a:ext>
            </a:extLst>
          </p:cNvPr>
          <p:cNvSpPr>
            <a:spLocks noGrp="1"/>
          </p:cNvSpPr>
          <p:nvPr>
            <p:ph type="body" idx="1"/>
          </p:nvPr>
        </p:nvSpPr>
        <p:spPr>
          <a:xfrm>
            <a:off x="9840777" y="1849967"/>
            <a:ext cx="2016260" cy="4062102"/>
          </a:xfrm>
        </p:spPr>
        <p:txBody>
          <a:bodyPr/>
          <a:lstStyle/>
          <a:p>
            <a:endParaRPr lang="en-GB" dirty="0"/>
          </a:p>
        </p:txBody>
      </p:sp>
      <p:pic>
        <p:nvPicPr>
          <p:cNvPr id="8" name="Graphic 7">
            <a:extLst>
              <a:ext uri="{FF2B5EF4-FFF2-40B4-BE49-F238E27FC236}">
                <a16:creationId xmlns:a16="http://schemas.microsoft.com/office/drawing/2014/main" id="{C36C602F-CB29-3217-D602-869EE1F713C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4724" y="980285"/>
            <a:ext cx="11434011" cy="5457323"/>
          </a:xfrm>
          <a:prstGeom prst="rect">
            <a:avLst/>
          </a:prstGeom>
        </p:spPr>
      </p:pic>
    </p:spTree>
    <p:extLst>
      <p:ext uri="{BB962C8B-B14F-4D97-AF65-F5344CB8AC3E}">
        <p14:creationId xmlns:p14="http://schemas.microsoft.com/office/powerpoint/2010/main" val="1793072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VISSv2 specification overview</a:t>
            </a:r>
          </a:p>
        </p:txBody>
      </p:sp>
      <p:sp>
        <p:nvSpPr>
          <p:cNvPr id="6" name="Text Placeholder 5"/>
          <p:cNvSpPr>
            <a:spLocks noGrp="1"/>
          </p:cNvSpPr>
          <p:nvPr>
            <p:ph type="body" sz="quarter" idx="15"/>
          </p:nvPr>
        </p:nvSpPr>
        <p:spPr>
          <a:xfrm>
            <a:off x="334962" y="1220432"/>
            <a:ext cx="10409237" cy="4285459"/>
          </a:xfrm>
        </p:spPr>
        <p:txBody>
          <a:bodyPr/>
          <a:lstStyle/>
          <a:p>
            <a:r>
              <a:rPr lang="en-US" dirty="0"/>
              <a:t>The Vehicle Information Service Specification development was started at W3C </a:t>
            </a:r>
          </a:p>
          <a:p>
            <a:pPr lvl="1"/>
            <a:r>
              <a:rPr lang="en-US" sz="1600" dirty="0">
                <a:hlinkClick r:id="rId2"/>
              </a:rPr>
              <a:t>https://github.com/w3c/automotive</a:t>
            </a:r>
            <a:endParaRPr lang="en-US" sz="1600" dirty="0"/>
          </a:p>
          <a:p>
            <a:r>
              <a:rPr lang="en-US" dirty="0"/>
              <a:t>Where it was discontinued and in March 2024 migrated to</a:t>
            </a:r>
          </a:p>
          <a:p>
            <a:pPr lvl="1"/>
            <a:r>
              <a:rPr lang="en-US" sz="1600" dirty="0">
                <a:hlinkClick r:id="rId3"/>
              </a:rPr>
              <a:t>https://github.com/COVESA/vehicle-information-service-specification</a:t>
            </a:r>
            <a:endParaRPr lang="en-US" sz="1600" dirty="0"/>
          </a:p>
          <a:p>
            <a:r>
              <a:rPr lang="en-US" dirty="0"/>
              <a:t>VISSv2 features</a:t>
            </a:r>
          </a:p>
          <a:p>
            <a:pPr lvl="1"/>
            <a:r>
              <a:rPr lang="en-US" sz="1600" dirty="0"/>
              <a:t>Supported transport protocols: HTTP / Websocket / MQTT</a:t>
            </a:r>
          </a:p>
          <a:p>
            <a:pPr lvl="1"/>
            <a:r>
              <a:rPr lang="en-US" sz="1600" dirty="0"/>
              <a:t>Methods: Get  / Set / Subscribe (Unsubscribe)</a:t>
            </a:r>
          </a:p>
          <a:p>
            <a:pPr lvl="1"/>
            <a:r>
              <a:rPr lang="en-US" sz="1600" dirty="0"/>
              <a:t>Subscription filters: Timebased / Change / Range / Paths / Curve logging / History</a:t>
            </a:r>
          </a:p>
          <a:p>
            <a:pPr lvl="1"/>
            <a:r>
              <a:rPr lang="en-US" sz="1600" dirty="0"/>
              <a:t>Access control: Token based, OAuth2 inspired, RBAC support, single node granularity</a:t>
            </a:r>
          </a:p>
          <a:p>
            <a:pPr lvl="1"/>
            <a:r>
              <a:rPr lang="en-US" sz="1600" dirty="0"/>
              <a:t>Consent support: Obtaining consent delegated to an External Consent Framework, acts as firewall</a:t>
            </a:r>
          </a:p>
        </p:txBody>
      </p:sp>
      <p:sp>
        <p:nvSpPr>
          <p:cNvPr id="3" name="Oval 2">
            <a:extLst>
              <a:ext uri="{FF2B5EF4-FFF2-40B4-BE49-F238E27FC236}">
                <a16:creationId xmlns:a16="http://schemas.microsoft.com/office/drawing/2014/main" id="{556B0CAA-561B-C0D1-082F-C515712A9F28}"/>
              </a:ext>
            </a:extLst>
          </p:cNvPr>
          <p:cNvSpPr/>
          <p:nvPr/>
        </p:nvSpPr>
        <p:spPr>
          <a:xfrm>
            <a:off x="9335386" y="248894"/>
            <a:ext cx="2190307" cy="85530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From VISSR project</a:t>
            </a:r>
          </a:p>
        </p:txBody>
      </p:sp>
    </p:spTree>
    <p:extLst>
      <p:ext uri="{BB962C8B-B14F-4D97-AF65-F5344CB8AC3E}">
        <p14:creationId xmlns:p14="http://schemas.microsoft.com/office/powerpoint/2010/main" val="2294896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VISSv2 reference implementation overview</a:t>
            </a:r>
          </a:p>
        </p:txBody>
      </p:sp>
      <p:sp>
        <p:nvSpPr>
          <p:cNvPr id="6" name="Text Placeholder 5"/>
          <p:cNvSpPr>
            <a:spLocks noGrp="1"/>
          </p:cNvSpPr>
          <p:nvPr>
            <p:ph type="body" sz="quarter" idx="15"/>
          </p:nvPr>
        </p:nvSpPr>
        <p:spPr>
          <a:xfrm>
            <a:off x="334962" y="1220432"/>
            <a:ext cx="6389688" cy="4942243"/>
          </a:xfrm>
        </p:spPr>
        <p:txBody>
          <a:bodyPr>
            <a:normAutofit/>
          </a:bodyPr>
          <a:lstStyle/>
          <a:p>
            <a:r>
              <a:rPr lang="en-US" dirty="0"/>
              <a:t>The VISS reference implementation (vissr) is after migration found at</a:t>
            </a:r>
          </a:p>
          <a:p>
            <a:pPr lvl="1"/>
            <a:r>
              <a:rPr lang="en-US" sz="1600" dirty="0">
                <a:hlinkClick r:id="rId2"/>
              </a:rPr>
              <a:t>https://github.com/COVESA/vissr</a:t>
            </a:r>
            <a:endParaRPr lang="en-US" sz="1600" dirty="0"/>
          </a:p>
          <a:p>
            <a:r>
              <a:rPr lang="en-US" dirty="0"/>
              <a:t>vissr features</a:t>
            </a:r>
          </a:p>
          <a:p>
            <a:pPr lvl="1"/>
            <a:r>
              <a:rPr lang="en-US" sz="1600" dirty="0"/>
              <a:t>Complete VISSv2 feature support, plus</a:t>
            </a:r>
          </a:p>
          <a:p>
            <a:pPr lvl="1"/>
            <a:r>
              <a:rPr lang="en-US" sz="1600" dirty="0"/>
              <a:t>gRPC</a:t>
            </a:r>
          </a:p>
          <a:p>
            <a:pPr lvl="1"/>
            <a:r>
              <a:rPr lang="en-US" sz="1600" dirty="0"/>
              <a:t>SwCs to realize a complete tech stack:</a:t>
            </a:r>
          </a:p>
          <a:p>
            <a:pPr lvl="2"/>
            <a:r>
              <a:rPr lang="en-US" sz="1600" dirty="0"/>
              <a:t>Data store: SQLite / Redis / IoTDB / ..</a:t>
            </a:r>
          </a:p>
          <a:p>
            <a:pPr lvl="2"/>
            <a:r>
              <a:rPr lang="en-US" sz="1600" dirty="0"/>
              <a:t>Feeder: Template where only the vehicle interface client needs implementation / RL-feeder / EVIC-feeder / …</a:t>
            </a:r>
          </a:p>
          <a:p>
            <a:pPr lvl="2"/>
            <a:r>
              <a:rPr lang="en-US" sz="1600" dirty="0"/>
              <a:t>Client: JS based: AGT, AT, HTTP, WS, integrated access control,.. / Go-based: MQTT, curve log to CSV file, …</a:t>
            </a:r>
          </a:p>
          <a:p>
            <a:pPr lvl="2"/>
            <a:r>
              <a:rPr lang="en-US" sz="1600" dirty="0"/>
              <a:t>Domain Mapping Tool:  creates feeder conversion instructions from YAML input </a:t>
            </a:r>
          </a:p>
        </p:txBody>
      </p:sp>
      <p:pic>
        <p:nvPicPr>
          <p:cNvPr id="3" name="Picture 2">
            <a:extLst>
              <a:ext uri="{FF2B5EF4-FFF2-40B4-BE49-F238E27FC236}">
                <a16:creationId xmlns:a16="http://schemas.microsoft.com/office/drawing/2014/main" id="{8AEE9D5C-D212-BE9C-281A-4C3FBD45933D}"/>
              </a:ext>
            </a:extLst>
          </p:cNvPr>
          <p:cNvPicPr>
            <a:picLocks noChangeAspect="1"/>
          </p:cNvPicPr>
          <p:nvPr/>
        </p:nvPicPr>
        <p:blipFill>
          <a:blip r:embed="rId3"/>
          <a:stretch>
            <a:fillRect/>
          </a:stretch>
        </p:blipFill>
        <p:spPr>
          <a:xfrm>
            <a:off x="6908853" y="1476375"/>
            <a:ext cx="5051467" cy="4686300"/>
          </a:xfrm>
          <a:prstGeom prst="rect">
            <a:avLst/>
          </a:prstGeom>
        </p:spPr>
      </p:pic>
      <p:sp>
        <p:nvSpPr>
          <p:cNvPr id="8" name="Oval 7">
            <a:extLst>
              <a:ext uri="{FF2B5EF4-FFF2-40B4-BE49-F238E27FC236}">
                <a16:creationId xmlns:a16="http://schemas.microsoft.com/office/drawing/2014/main" id="{E9371543-B526-F15E-EA02-333E2C7870B7}"/>
              </a:ext>
            </a:extLst>
          </p:cNvPr>
          <p:cNvSpPr/>
          <p:nvPr/>
        </p:nvSpPr>
        <p:spPr>
          <a:xfrm>
            <a:off x="9335386" y="248894"/>
            <a:ext cx="2190307" cy="85530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From VISSR project</a:t>
            </a:r>
          </a:p>
        </p:txBody>
      </p:sp>
    </p:spTree>
    <p:extLst>
      <p:ext uri="{BB962C8B-B14F-4D97-AF65-F5344CB8AC3E}">
        <p14:creationId xmlns:p14="http://schemas.microsoft.com/office/powerpoint/2010/main" val="928390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6EB07CF-6263-643E-01F1-2B7EB41D292F}"/>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16</a:t>
            </a:fld>
            <a:endParaRPr b="0" dirty="0">
              <a:solidFill>
                <a:srgbClr val="888888"/>
              </a:solidFill>
            </a:endParaRPr>
          </a:p>
        </p:txBody>
      </p:sp>
      <p:sp>
        <p:nvSpPr>
          <p:cNvPr id="5" name="Title 4">
            <a:extLst>
              <a:ext uri="{FF2B5EF4-FFF2-40B4-BE49-F238E27FC236}">
                <a16:creationId xmlns:a16="http://schemas.microsoft.com/office/drawing/2014/main" id="{E8663998-A03F-7C89-6253-83F815486BF0}"/>
              </a:ext>
            </a:extLst>
          </p:cNvPr>
          <p:cNvSpPr>
            <a:spLocks noGrp="1"/>
          </p:cNvSpPr>
          <p:nvPr>
            <p:ph type="title"/>
          </p:nvPr>
        </p:nvSpPr>
        <p:spPr>
          <a:xfrm>
            <a:off x="334963" y="333375"/>
            <a:ext cx="10605939" cy="612556"/>
          </a:xfrm>
        </p:spPr>
        <p:txBody>
          <a:bodyPr>
            <a:normAutofit/>
          </a:bodyPr>
          <a:lstStyle/>
          <a:p>
            <a:r>
              <a:rPr lang="en-US" b="1" dirty="0"/>
              <a:t>Apache IoTDB</a:t>
            </a:r>
          </a:p>
        </p:txBody>
      </p:sp>
      <p:sp>
        <p:nvSpPr>
          <p:cNvPr id="6" name="Text Placeholder 5">
            <a:extLst>
              <a:ext uri="{FF2B5EF4-FFF2-40B4-BE49-F238E27FC236}">
                <a16:creationId xmlns:a16="http://schemas.microsoft.com/office/drawing/2014/main" id="{CE2E75A7-0057-192C-5055-9019F2CE6641}"/>
              </a:ext>
            </a:extLst>
          </p:cNvPr>
          <p:cNvSpPr>
            <a:spLocks noGrp="1"/>
          </p:cNvSpPr>
          <p:nvPr>
            <p:ph type="body" idx="1"/>
          </p:nvPr>
        </p:nvSpPr>
        <p:spPr>
          <a:xfrm>
            <a:off x="334961" y="1041625"/>
            <a:ext cx="11541605" cy="5157156"/>
          </a:xfrm>
        </p:spPr>
        <p:txBody>
          <a:bodyPr>
            <a:normAutofit/>
          </a:bodyPr>
          <a:lstStyle/>
          <a:p>
            <a:pPr marL="571500" indent="-342900">
              <a:buFont typeface="Arial" panose="020B0604020202020204" pitchFamily="34" charset="0"/>
              <a:buChar char="•"/>
            </a:pPr>
            <a:r>
              <a:rPr lang="en-US" dirty="0"/>
              <a:t>Built for IoT timeseries. “Edge server” and cluster versions available</a:t>
            </a:r>
          </a:p>
          <a:p>
            <a:pPr marL="571500" indent="-342900">
              <a:buFont typeface="Arial" panose="020B0604020202020204" pitchFamily="34" charset="0"/>
              <a:buChar char="•"/>
            </a:pPr>
            <a:r>
              <a:rPr lang="en-US" dirty="0"/>
              <a:t>Not picking winners. Point is to drive towards and illustrate solutions.</a:t>
            </a:r>
          </a:p>
          <a:p>
            <a:pPr marL="571500" indent="-342900">
              <a:buFont typeface="Arial" panose="020B0604020202020204" pitchFamily="34" charset="0"/>
              <a:buChar char="•"/>
            </a:pPr>
            <a:r>
              <a:rPr lang="en-US" dirty="0"/>
              <a:t>API, SQL and big data integrations give a degree of portability to other technology choices.</a:t>
            </a:r>
          </a:p>
          <a:p>
            <a:pPr marL="571500" indent="-342900">
              <a:buFont typeface="Arial" panose="020B0604020202020204" pitchFamily="34" charset="0"/>
              <a:buChar char="•"/>
            </a:pPr>
            <a:r>
              <a:rPr lang="en-US" dirty="0"/>
              <a:t>Some of the features that make it attractive:</a:t>
            </a:r>
          </a:p>
          <a:p>
            <a:pPr marL="571500" indent="-342900">
              <a:buFont typeface="Arial" panose="020B0604020202020204" pitchFamily="34" charset="0"/>
              <a:buChar char="•"/>
            </a:pPr>
            <a:endParaRPr lang="en-US" dirty="0"/>
          </a:p>
        </p:txBody>
      </p:sp>
      <p:pic>
        <p:nvPicPr>
          <p:cNvPr id="4" name="Picture 3" descr="A close-up of a computer screen&#10;&#10;Description automatically generated">
            <a:extLst>
              <a:ext uri="{FF2B5EF4-FFF2-40B4-BE49-F238E27FC236}">
                <a16:creationId xmlns:a16="http://schemas.microsoft.com/office/drawing/2014/main" id="{345CAA05-D4E0-42A7-AB2A-E111DEF98464}"/>
              </a:ext>
            </a:extLst>
          </p:cNvPr>
          <p:cNvPicPr>
            <a:picLocks noChangeAspect="1"/>
          </p:cNvPicPr>
          <p:nvPr/>
        </p:nvPicPr>
        <p:blipFill>
          <a:blip r:embed="rId3"/>
          <a:stretch>
            <a:fillRect/>
          </a:stretch>
        </p:blipFill>
        <p:spPr>
          <a:xfrm>
            <a:off x="508035" y="2852322"/>
            <a:ext cx="11308752" cy="3760160"/>
          </a:xfrm>
          <a:prstGeom prst="rect">
            <a:avLst/>
          </a:prstGeom>
        </p:spPr>
      </p:pic>
    </p:spTree>
    <p:extLst>
      <p:ext uri="{BB962C8B-B14F-4D97-AF65-F5344CB8AC3E}">
        <p14:creationId xmlns:p14="http://schemas.microsoft.com/office/powerpoint/2010/main" val="24294134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C614C5-9A72-60FC-F949-D5047CD95A4C}"/>
              </a:ext>
            </a:extLst>
          </p:cNvPr>
          <p:cNvSpPr>
            <a:spLocks noGrp="1"/>
          </p:cNvSpPr>
          <p:nvPr>
            <p:ph type="body" idx="1"/>
          </p:nvPr>
        </p:nvSpPr>
        <p:spPr>
          <a:xfrm>
            <a:off x="334963" y="1070517"/>
            <a:ext cx="11306909" cy="4939989"/>
          </a:xfrm>
        </p:spPr>
        <p:txBody>
          <a:bodyPr>
            <a:normAutofit/>
          </a:bodyPr>
          <a:lstStyle/>
          <a:p>
            <a:pPr marL="571500" indent="-342900">
              <a:buFont typeface="Arial" panose="020B0604020202020204" pitchFamily="34" charset="0"/>
              <a:buChar char="•"/>
            </a:pPr>
            <a:r>
              <a:rPr lang="en-US" dirty="0"/>
              <a:t>Easy to develop: make it easy to build, modify and trial by providing a containerized instance running on a host using </a:t>
            </a:r>
            <a:r>
              <a:rPr lang="en-US" dirty="0">
                <a:hlinkClick r:id="rId3"/>
              </a:rPr>
              <a:t>Docker</a:t>
            </a:r>
            <a:r>
              <a:rPr lang="en-US" dirty="0"/>
              <a:t> containers.</a:t>
            </a:r>
          </a:p>
          <a:p>
            <a:pPr marL="571500" indent="-342900">
              <a:buFont typeface="Arial" panose="020B0604020202020204" pitchFamily="34" charset="0"/>
              <a:buChar char="•"/>
            </a:pPr>
            <a:r>
              <a:rPr lang="en-US" dirty="0"/>
              <a:t>Docker containers are chosen to facilitate the rapid integration and/or swapping of technology options.</a:t>
            </a:r>
          </a:p>
          <a:p>
            <a:pPr marL="1028700" lvl="1" indent="-342900">
              <a:buFont typeface="Arial" panose="020B0604020202020204" pitchFamily="34" charset="0"/>
              <a:buChar char="•"/>
            </a:pPr>
            <a:r>
              <a:rPr lang="en-US" dirty="0"/>
              <a:t>Be it internals of the playground itself, or connection to other components. </a:t>
            </a:r>
          </a:p>
          <a:p>
            <a:pPr marL="1028700" lvl="1" indent="-342900">
              <a:buFont typeface="Arial" panose="020B0604020202020204" pitchFamily="34" charset="0"/>
              <a:buChar char="•"/>
            </a:pPr>
            <a:r>
              <a:rPr lang="en-US" dirty="0"/>
              <a:t>For example, users can easily integrate the playground into their own </a:t>
            </a:r>
            <a:r>
              <a:rPr lang="en-US" dirty="0">
                <a:hlinkClick r:id="rId4"/>
              </a:rPr>
              <a:t>docker compose</a:t>
            </a:r>
            <a:r>
              <a:rPr lang="en-US" dirty="0"/>
              <a:t> containing other components.</a:t>
            </a:r>
          </a:p>
          <a:p>
            <a:pPr marL="571500" indent="-342900">
              <a:buFont typeface="Arial" panose="020B0604020202020204" pitchFamily="34" charset="0"/>
              <a:buChar char="•"/>
            </a:pPr>
            <a:r>
              <a:rPr lang="en-US" dirty="0"/>
              <a:t>The Playground provides a </a:t>
            </a:r>
            <a:r>
              <a:rPr lang="en-US" dirty="0">
                <a:hlinkClick r:id="rId5"/>
              </a:rPr>
              <a:t>reference Docker Compose definition</a:t>
            </a:r>
            <a:r>
              <a:rPr lang="en-US" dirty="0"/>
              <a:t> for a single CDSP instance. This instance can be duplicated to represent different systems, e.g. Central ECUs, Mobile or Cloud.</a:t>
            </a:r>
          </a:p>
        </p:txBody>
      </p:sp>
      <p:sp>
        <p:nvSpPr>
          <p:cNvPr id="3" name="Slide Number Placeholder 2">
            <a:extLst>
              <a:ext uri="{FF2B5EF4-FFF2-40B4-BE49-F238E27FC236}">
                <a16:creationId xmlns:a16="http://schemas.microsoft.com/office/drawing/2014/main" id="{A64E37A9-E214-694F-8271-F865DD946B69}"/>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17</a:t>
            </a:fld>
            <a:endParaRPr b="0" dirty="0">
              <a:solidFill>
                <a:srgbClr val="888888"/>
              </a:solidFill>
            </a:endParaRPr>
          </a:p>
        </p:txBody>
      </p:sp>
      <p:sp>
        <p:nvSpPr>
          <p:cNvPr id="5" name="Title 4">
            <a:extLst>
              <a:ext uri="{FF2B5EF4-FFF2-40B4-BE49-F238E27FC236}">
                <a16:creationId xmlns:a16="http://schemas.microsoft.com/office/drawing/2014/main" id="{0FB25D56-C5C2-6F9D-05BF-B1653D035A1A}"/>
              </a:ext>
            </a:extLst>
          </p:cNvPr>
          <p:cNvSpPr>
            <a:spLocks noGrp="1"/>
          </p:cNvSpPr>
          <p:nvPr>
            <p:ph type="title"/>
          </p:nvPr>
        </p:nvSpPr>
        <p:spPr/>
        <p:txBody>
          <a:bodyPr/>
          <a:lstStyle/>
          <a:p>
            <a:r>
              <a:rPr lang="en-GB" dirty="0"/>
              <a:t>How? Docker Deployment</a:t>
            </a:r>
          </a:p>
        </p:txBody>
      </p:sp>
    </p:spTree>
    <p:extLst>
      <p:ext uri="{BB962C8B-B14F-4D97-AF65-F5344CB8AC3E}">
        <p14:creationId xmlns:p14="http://schemas.microsoft.com/office/powerpoint/2010/main" val="3266603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E2B424-A48E-9DA2-6AEA-D6FE61727791}"/>
              </a:ext>
            </a:extLst>
          </p:cNvPr>
          <p:cNvSpPr>
            <a:spLocks noGrp="1"/>
          </p:cNvSpPr>
          <p:nvPr>
            <p:ph type="body" idx="1"/>
          </p:nvPr>
        </p:nvSpPr>
        <p:spPr>
          <a:xfrm>
            <a:off x="334963" y="868020"/>
            <a:ext cx="11596842" cy="1791293"/>
          </a:xfrm>
        </p:spPr>
        <p:txBody>
          <a:bodyPr>
            <a:normAutofit fontScale="92500" lnSpcReduction="20000"/>
          </a:bodyPr>
          <a:lstStyle/>
          <a:p>
            <a:pPr marL="571500" indent="-342900">
              <a:buFont typeface="Arial" panose="020B0604020202020204" pitchFamily="34" charset="0"/>
              <a:buChar char="•"/>
            </a:pPr>
            <a:r>
              <a:rPr lang="en-US" dirty="0">
                <a:hlinkClick r:id="rId3"/>
              </a:rPr>
              <a:t>Example</a:t>
            </a:r>
            <a:r>
              <a:rPr lang="en-US" dirty="0"/>
              <a:t> illustrates ETL/ELT (Extract, Transform, Load) style operation using the Apache IoTDB VSS data store.</a:t>
            </a:r>
          </a:p>
          <a:p>
            <a:pPr marL="571500" indent="-342900">
              <a:buFont typeface="Arial" panose="020B0604020202020204" pitchFamily="34" charset="0"/>
              <a:buChar char="•"/>
            </a:pPr>
            <a:r>
              <a:rPr lang="en-US" dirty="0"/>
              <a:t>Real drive dataset with just over 13500 values recorded over approximately 5 minutes at 20ms interval.</a:t>
            </a:r>
          </a:p>
          <a:p>
            <a:pPr marL="571500" indent="-342900">
              <a:buFont typeface="Arial" panose="020B0604020202020204" pitchFamily="34" charset="0"/>
              <a:buChar char="•"/>
            </a:pPr>
            <a:r>
              <a:rPr lang="en-US" dirty="0"/>
              <a:t>Sample algorithm in IoTDB used to intelligently down-sample the data to 100 values.</a:t>
            </a:r>
          </a:p>
          <a:p>
            <a:pPr marL="1028700" lvl="1" indent="-342900">
              <a:buFont typeface="Arial" panose="020B0604020202020204" pitchFamily="34" charset="0"/>
              <a:buChar char="•"/>
            </a:pPr>
            <a:r>
              <a:rPr lang="en-US" dirty="0">
                <a:highlight>
                  <a:srgbClr val="C0C0C0"/>
                </a:highlight>
              </a:rPr>
              <a:t>SELECT SAMPLE() FROM &lt;ts1&gt;</a:t>
            </a:r>
            <a:r>
              <a:rPr lang="en-US" dirty="0"/>
              <a:t> or </a:t>
            </a:r>
            <a:r>
              <a:rPr lang="en-US" dirty="0">
                <a:highlight>
                  <a:srgbClr val="C0C0C0"/>
                </a:highlight>
              </a:rPr>
              <a:t>SELECT SAMPLE() INTO &lt;ts2&gt; FROM &lt;ts1&gt;</a:t>
            </a:r>
          </a:p>
          <a:p>
            <a:pPr marL="571500" indent="-342900">
              <a:buFont typeface="Arial" panose="020B0604020202020204" pitchFamily="34" charset="0"/>
              <a:buChar char="•"/>
            </a:pPr>
            <a:r>
              <a:rPr lang="en-US" dirty="0"/>
              <a:t>Could be used in-vehicle to down-sample days journey before offboarding.</a:t>
            </a:r>
          </a:p>
          <a:p>
            <a:pPr marL="571500" indent="-342900">
              <a:buFont typeface="Arial" panose="020B0604020202020204" pitchFamily="34" charset="0"/>
              <a:buChar char="•"/>
            </a:pPr>
            <a:endParaRPr lang="en-US" dirty="0"/>
          </a:p>
        </p:txBody>
      </p:sp>
      <p:sp>
        <p:nvSpPr>
          <p:cNvPr id="3" name="Slide Number Placeholder 2">
            <a:extLst>
              <a:ext uri="{FF2B5EF4-FFF2-40B4-BE49-F238E27FC236}">
                <a16:creationId xmlns:a16="http://schemas.microsoft.com/office/drawing/2014/main" id="{2D293194-5531-F535-A727-B84F4AFDCE1F}"/>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18</a:t>
            </a:fld>
            <a:endParaRPr b="0" dirty="0">
              <a:solidFill>
                <a:srgbClr val="888888"/>
              </a:solidFill>
            </a:endParaRPr>
          </a:p>
        </p:txBody>
      </p:sp>
      <p:sp>
        <p:nvSpPr>
          <p:cNvPr id="5" name="Title 4">
            <a:extLst>
              <a:ext uri="{FF2B5EF4-FFF2-40B4-BE49-F238E27FC236}">
                <a16:creationId xmlns:a16="http://schemas.microsoft.com/office/drawing/2014/main" id="{527AD2FA-E0D1-3DFA-6AD6-F48FDB16BEBA}"/>
              </a:ext>
            </a:extLst>
          </p:cNvPr>
          <p:cNvSpPr>
            <a:spLocks noGrp="1"/>
          </p:cNvSpPr>
          <p:nvPr>
            <p:ph type="title"/>
          </p:nvPr>
        </p:nvSpPr>
        <p:spPr/>
        <p:txBody>
          <a:bodyPr>
            <a:normAutofit fontScale="90000"/>
          </a:bodyPr>
          <a:lstStyle/>
          <a:p>
            <a:r>
              <a:rPr lang="en-GB" dirty="0"/>
              <a:t>VSS vehicle.speed timeseries down-sample example</a:t>
            </a:r>
          </a:p>
        </p:txBody>
      </p:sp>
      <p:pic>
        <p:nvPicPr>
          <p:cNvPr id="7" name="Picture 6" descr="A graph on a black background&#10;&#10;Description automatically generated">
            <a:extLst>
              <a:ext uri="{FF2B5EF4-FFF2-40B4-BE49-F238E27FC236}">
                <a16:creationId xmlns:a16="http://schemas.microsoft.com/office/drawing/2014/main" id="{9FE25453-976A-6F6C-E6F7-920AF682E112}"/>
              </a:ext>
            </a:extLst>
          </p:cNvPr>
          <p:cNvPicPr>
            <a:picLocks noChangeAspect="1"/>
          </p:cNvPicPr>
          <p:nvPr/>
        </p:nvPicPr>
        <p:blipFill>
          <a:blip r:embed="rId4"/>
          <a:stretch>
            <a:fillRect/>
          </a:stretch>
        </p:blipFill>
        <p:spPr>
          <a:xfrm>
            <a:off x="559803" y="2659313"/>
            <a:ext cx="9446045" cy="3731325"/>
          </a:xfrm>
          <a:prstGeom prst="rect">
            <a:avLst/>
          </a:prstGeom>
        </p:spPr>
      </p:pic>
    </p:spTree>
    <p:extLst>
      <p:ext uri="{BB962C8B-B14F-4D97-AF65-F5344CB8AC3E}">
        <p14:creationId xmlns:p14="http://schemas.microsoft.com/office/powerpoint/2010/main" val="25222532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72032ED-D2BC-E3EB-832B-0C3501AD58EB}"/>
              </a:ext>
            </a:extLst>
          </p:cNvPr>
          <p:cNvSpPr>
            <a:spLocks noGrp="1"/>
          </p:cNvSpPr>
          <p:nvPr>
            <p:ph type="title"/>
          </p:nvPr>
        </p:nvSpPr>
        <p:spPr/>
        <p:txBody>
          <a:bodyPr/>
          <a:lstStyle/>
          <a:p>
            <a:r>
              <a:rPr lang="en-GB" dirty="0"/>
              <a:t>Community status, timeline and roadmap</a:t>
            </a:r>
          </a:p>
        </p:txBody>
      </p:sp>
      <p:sp>
        <p:nvSpPr>
          <p:cNvPr id="3" name="Slide Number Placeholder 2">
            <a:extLst>
              <a:ext uri="{FF2B5EF4-FFF2-40B4-BE49-F238E27FC236}">
                <a16:creationId xmlns:a16="http://schemas.microsoft.com/office/drawing/2014/main" id="{818FB914-B70F-764E-9BFA-4E863B36567D}"/>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19</a:t>
            </a:fld>
            <a:endParaRPr b="0" dirty="0">
              <a:solidFill>
                <a:srgbClr val="888888"/>
              </a:solidFill>
            </a:endParaRPr>
          </a:p>
        </p:txBody>
      </p:sp>
      <p:sp>
        <p:nvSpPr>
          <p:cNvPr id="7" name="Subtitle 6">
            <a:extLst>
              <a:ext uri="{FF2B5EF4-FFF2-40B4-BE49-F238E27FC236}">
                <a16:creationId xmlns:a16="http://schemas.microsoft.com/office/drawing/2014/main" id="{8C6A985B-13FD-B2FE-2885-B1EC5166A331}"/>
              </a:ext>
            </a:extLst>
          </p:cNvPr>
          <p:cNvSpPr>
            <a:spLocks noGrp="1"/>
          </p:cNvSpPr>
          <p:nvPr>
            <p:ph type="subTitle" idx="1"/>
          </p:nvPr>
        </p:nvSpPr>
        <p:spPr/>
        <p:txBody>
          <a:bodyPr/>
          <a:lstStyle/>
          <a:p>
            <a:r>
              <a:rPr lang="en-GB" dirty="0"/>
              <a:t>Recent work and where we are going</a:t>
            </a:r>
          </a:p>
        </p:txBody>
      </p:sp>
    </p:spTree>
    <p:extLst>
      <p:ext uri="{BB962C8B-B14F-4D97-AF65-F5344CB8AC3E}">
        <p14:creationId xmlns:p14="http://schemas.microsoft.com/office/powerpoint/2010/main" val="1974760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25ABA1F-87D7-CB74-AD77-D5FA9CD20C52}"/>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2</a:t>
            </a:fld>
            <a:endParaRPr b="0" dirty="0">
              <a:solidFill>
                <a:srgbClr val="888888"/>
              </a:solidFill>
            </a:endParaRPr>
          </a:p>
        </p:txBody>
      </p:sp>
      <p:sp>
        <p:nvSpPr>
          <p:cNvPr id="5" name="Title 4">
            <a:extLst>
              <a:ext uri="{FF2B5EF4-FFF2-40B4-BE49-F238E27FC236}">
                <a16:creationId xmlns:a16="http://schemas.microsoft.com/office/drawing/2014/main" id="{4902C07B-139C-40D6-FC79-6ACC022379B5}"/>
              </a:ext>
            </a:extLst>
          </p:cNvPr>
          <p:cNvSpPr>
            <a:spLocks noGrp="1"/>
          </p:cNvSpPr>
          <p:nvPr>
            <p:ph type="title"/>
          </p:nvPr>
        </p:nvSpPr>
        <p:spPr/>
        <p:txBody>
          <a:bodyPr/>
          <a:lstStyle/>
          <a:p>
            <a:r>
              <a:rPr lang="en-GB" dirty="0"/>
              <a:t>Agenda</a:t>
            </a:r>
          </a:p>
        </p:txBody>
      </p:sp>
      <p:sp>
        <p:nvSpPr>
          <p:cNvPr id="6" name="Text Placeholder 5">
            <a:extLst>
              <a:ext uri="{FF2B5EF4-FFF2-40B4-BE49-F238E27FC236}">
                <a16:creationId xmlns:a16="http://schemas.microsoft.com/office/drawing/2014/main" id="{7EB27582-DCD8-42BF-6E38-842C22B095F0}"/>
              </a:ext>
            </a:extLst>
          </p:cNvPr>
          <p:cNvSpPr>
            <a:spLocks noGrp="1"/>
          </p:cNvSpPr>
          <p:nvPr>
            <p:ph type="body" idx="1"/>
          </p:nvPr>
        </p:nvSpPr>
        <p:spPr>
          <a:xfrm>
            <a:off x="334962" y="1220432"/>
            <a:ext cx="9954791" cy="4285459"/>
          </a:xfrm>
        </p:spPr>
        <p:txBody>
          <a:bodyPr/>
          <a:lstStyle/>
          <a:p>
            <a:r>
              <a:rPr lang="en-US" dirty="0"/>
              <a:t>Introduction to Why/What/How?</a:t>
            </a:r>
          </a:p>
          <a:p>
            <a:r>
              <a:rPr lang="en-US" dirty="0"/>
              <a:t>Recent work and where we are going</a:t>
            </a:r>
          </a:p>
          <a:p>
            <a:endParaRPr lang="en-US" dirty="0"/>
          </a:p>
        </p:txBody>
      </p:sp>
    </p:spTree>
    <p:extLst>
      <p:ext uri="{BB962C8B-B14F-4D97-AF65-F5344CB8AC3E}">
        <p14:creationId xmlns:p14="http://schemas.microsoft.com/office/powerpoint/2010/main" val="184851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24CBF9F-9A99-6125-B33E-8F2EBC20C10C}"/>
              </a:ext>
            </a:extLst>
          </p:cNvPr>
          <p:cNvSpPr>
            <a:spLocks noGrp="1"/>
          </p:cNvSpPr>
          <p:nvPr>
            <p:ph type="sldNum" sz="quarter" idx="12"/>
          </p:nvPr>
        </p:nvSpPr>
        <p:spPr/>
        <p:txBody>
          <a:bodyPr/>
          <a:lstStyle/>
          <a:p>
            <a:r>
              <a:rPr lang="en-US" sz="1200" b="1" dirty="0">
                <a:solidFill>
                  <a:srgbClr val="00B1C3"/>
                </a:solidFill>
                <a:cs typeface="Arial" panose="020B0604020202020204" pitchFamily="34" charset="0"/>
              </a:rPr>
              <a:t>| </a:t>
            </a:r>
            <a:fld id="{97E3EC9A-AD8E-CE43-92AF-1947DAEDBBCC}" type="slidenum">
              <a:rPr lang="en-US" smtClean="0"/>
              <a:pPr/>
              <a:t>20</a:t>
            </a:fld>
            <a:endParaRPr lang="en-US" dirty="0"/>
          </a:p>
        </p:txBody>
      </p:sp>
      <p:sp>
        <p:nvSpPr>
          <p:cNvPr id="5" name="Title 4">
            <a:extLst>
              <a:ext uri="{FF2B5EF4-FFF2-40B4-BE49-F238E27FC236}">
                <a16:creationId xmlns:a16="http://schemas.microsoft.com/office/drawing/2014/main" id="{BD0C5950-EB3A-97D0-AF03-458F99763067}"/>
              </a:ext>
            </a:extLst>
          </p:cNvPr>
          <p:cNvSpPr>
            <a:spLocks noGrp="1"/>
          </p:cNvSpPr>
          <p:nvPr>
            <p:ph type="title"/>
          </p:nvPr>
        </p:nvSpPr>
        <p:spPr/>
        <p:txBody>
          <a:bodyPr/>
          <a:lstStyle/>
          <a:p>
            <a:r>
              <a:rPr lang="en-US" dirty="0"/>
              <a:t>Community status and timeline</a:t>
            </a:r>
          </a:p>
        </p:txBody>
      </p:sp>
      <p:sp>
        <p:nvSpPr>
          <p:cNvPr id="6" name="Footer Placeholder 5">
            <a:extLst>
              <a:ext uri="{FF2B5EF4-FFF2-40B4-BE49-F238E27FC236}">
                <a16:creationId xmlns:a16="http://schemas.microsoft.com/office/drawing/2014/main" id="{1740AE8E-564E-A62F-38FC-E0843010BAF6}"/>
              </a:ext>
            </a:extLst>
          </p:cNvPr>
          <p:cNvSpPr>
            <a:spLocks noGrp="1"/>
          </p:cNvSpPr>
          <p:nvPr>
            <p:ph type="ftr" sz="quarter" idx="3"/>
          </p:nvPr>
        </p:nvSpPr>
        <p:spPr/>
        <p:txBody>
          <a:bodyPr/>
          <a:lstStyle/>
          <a:p>
            <a:r>
              <a:rPr lang="en-US" dirty="0"/>
              <a:t>Copyright ©2024 COVESA</a:t>
            </a:r>
          </a:p>
        </p:txBody>
      </p:sp>
      <p:sp>
        <p:nvSpPr>
          <p:cNvPr id="7" name="Date Placeholder 6">
            <a:extLst>
              <a:ext uri="{FF2B5EF4-FFF2-40B4-BE49-F238E27FC236}">
                <a16:creationId xmlns:a16="http://schemas.microsoft.com/office/drawing/2014/main" id="{41E83A9B-EB15-A634-5E94-C7EB3F9A89B1}"/>
              </a:ext>
            </a:extLst>
          </p:cNvPr>
          <p:cNvSpPr>
            <a:spLocks noGrp="1"/>
          </p:cNvSpPr>
          <p:nvPr>
            <p:ph type="dt" sz="half" idx="16"/>
          </p:nvPr>
        </p:nvSpPr>
        <p:spPr/>
        <p:txBody>
          <a:bodyPr/>
          <a:lstStyle/>
          <a:p>
            <a:fld id="{DD0EF622-E555-A546-8005-7CDD745BA7BF}" type="datetime4">
              <a:rPr lang="en-GB" smtClean="0"/>
              <a:t>01 October 2024</a:t>
            </a:fld>
            <a:r>
              <a:rPr lang="en-GB" dirty="0"/>
              <a:t>  </a:t>
            </a:r>
            <a:r>
              <a:rPr lang="en-GB" dirty="0">
                <a:solidFill>
                  <a:srgbClr val="00B0F0"/>
                </a:solidFill>
              </a:rPr>
              <a:t>|</a:t>
            </a:r>
            <a:endParaRPr lang="en-US" dirty="0">
              <a:solidFill>
                <a:srgbClr val="00B0F0"/>
              </a:solidFill>
            </a:endParaRPr>
          </a:p>
        </p:txBody>
      </p:sp>
      <p:sp>
        <p:nvSpPr>
          <p:cNvPr id="10" name="Content Placeholder 1">
            <a:extLst>
              <a:ext uri="{FF2B5EF4-FFF2-40B4-BE49-F238E27FC236}">
                <a16:creationId xmlns:a16="http://schemas.microsoft.com/office/drawing/2014/main" id="{880A6973-A695-DDC3-BD1F-EAB418637B44}"/>
              </a:ext>
            </a:extLst>
          </p:cNvPr>
          <p:cNvSpPr>
            <a:spLocks noGrp="1"/>
          </p:cNvSpPr>
          <p:nvPr>
            <p:ph sz="half" idx="2"/>
          </p:nvPr>
        </p:nvSpPr>
        <p:spPr>
          <a:xfrm>
            <a:off x="334961" y="3760908"/>
            <a:ext cx="5164927" cy="2680880"/>
          </a:xfrm>
        </p:spPr>
        <p:txBody>
          <a:bodyPr>
            <a:normAutofit/>
          </a:bodyPr>
          <a:lstStyle/>
          <a:p>
            <a:pPr marL="342900" indent="-342900">
              <a:buFont typeface="Arial" panose="020B0604020202020204" pitchFamily="34" charset="0"/>
              <a:buChar char="•"/>
            </a:pPr>
            <a:r>
              <a:rPr lang="en-US" dirty="0"/>
              <a:t>Community project originating in the COVESA Data Architecture team</a:t>
            </a:r>
          </a:p>
          <a:p>
            <a:pPr marL="342900" indent="-342900">
              <a:buFont typeface="Arial" panose="020B0604020202020204" pitchFamily="34" charset="0"/>
              <a:buChar char="•"/>
            </a:pPr>
            <a:r>
              <a:rPr lang="en-US" dirty="0"/>
              <a:t>Diverse group of contributors</a:t>
            </a:r>
          </a:p>
          <a:p>
            <a:pPr marL="800100" lvl="1" indent="-342900">
              <a:buFont typeface="Arial" panose="020B0604020202020204" pitchFamily="34" charset="0"/>
              <a:buChar char="•"/>
            </a:pPr>
            <a:r>
              <a:rPr lang="en-US" dirty="0"/>
              <a:t>E.g. Major code contributors in this founding phase have been Renesas Electronics, BMW and Ford</a:t>
            </a:r>
          </a:p>
        </p:txBody>
      </p:sp>
      <p:pic>
        <p:nvPicPr>
          <p:cNvPr id="8" name="Graphic 7">
            <a:extLst>
              <a:ext uri="{FF2B5EF4-FFF2-40B4-BE49-F238E27FC236}">
                <a16:creationId xmlns:a16="http://schemas.microsoft.com/office/drawing/2014/main" id="{D42D7E7A-DDD7-925C-6BA8-430B59F054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4962" y="950798"/>
            <a:ext cx="8487154" cy="2821978"/>
          </a:xfrm>
          <a:prstGeom prst="rect">
            <a:avLst/>
          </a:prstGeom>
        </p:spPr>
      </p:pic>
      <p:sp>
        <p:nvSpPr>
          <p:cNvPr id="9" name="Content Placeholder 1">
            <a:extLst>
              <a:ext uri="{FF2B5EF4-FFF2-40B4-BE49-F238E27FC236}">
                <a16:creationId xmlns:a16="http://schemas.microsoft.com/office/drawing/2014/main" id="{15758CA1-A6F5-6142-01FB-0405774EDE0D}"/>
              </a:ext>
            </a:extLst>
          </p:cNvPr>
          <p:cNvSpPr txBox="1">
            <a:spLocks/>
          </p:cNvSpPr>
          <p:nvPr/>
        </p:nvSpPr>
        <p:spPr>
          <a:xfrm>
            <a:off x="6202307" y="3749040"/>
            <a:ext cx="5911035" cy="2680880"/>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0" marR="0" lvl="0" indent="0" algn="l" rtl="0">
              <a:lnSpc>
                <a:spcPct val="90000"/>
              </a:lnSpc>
              <a:spcBef>
                <a:spcPts val="1000"/>
              </a:spcBef>
              <a:spcAft>
                <a:spcPts val="0"/>
              </a:spcAft>
              <a:buClr>
                <a:schemeClr val="dk1"/>
              </a:buClr>
              <a:buSzPts val="2400"/>
              <a:buFont typeface="Arial"/>
              <a:buNone/>
              <a:defRPr sz="2000" b="0" i="0" u="none" strike="noStrike" cap="none">
                <a:solidFill>
                  <a:schemeClr val="dk1"/>
                </a:solidFill>
                <a:latin typeface="Calibri"/>
                <a:ea typeface="Calibri"/>
                <a:cs typeface="Calibri"/>
                <a:sym typeface="Calibri"/>
              </a:defRPr>
            </a:lvl1pPr>
            <a:lvl2pPr marL="457200" marR="0" lvl="1" indent="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L="914400" marR="0" lvl="2" indent="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600"/>
              </a:spcBef>
              <a:spcAft>
                <a:spcPts val="0"/>
              </a:spcAft>
              <a:buClr>
                <a:schemeClr val="dk1"/>
              </a:buClr>
              <a:buSzPts val="1400"/>
              <a:buFont typeface="Arial"/>
              <a:buNone/>
              <a:defRPr sz="1400" b="0" i="1" u="none" strike="noStrike" cap="none">
                <a:solidFill>
                  <a:schemeClr val="dk1"/>
                </a:solidFill>
                <a:latin typeface="Calibri"/>
                <a:ea typeface="Calibri"/>
                <a:cs typeface="Calibri"/>
                <a:sym typeface="Calibri"/>
              </a:defRPr>
            </a:lvl4pPr>
            <a:lvl5pPr marL="1828800" marR="0" lvl="4" indent="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342900" indent="-342900">
              <a:buFont typeface="Arial" panose="020B0604020202020204" pitchFamily="34" charset="0"/>
              <a:buChar char="•"/>
            </a:pPr>
            <a:r>
              <a:rPr lang="en-US" dirty="0"/>
              <a:t>Resources:</a:t>
            </a:r>
          </a:p>
          <a:p>
            <a:pPr marL="800100" lvl="1" indent="-342900">
              <a:buFont typeface="Arial" panose="020B0604020202020204" pitchFamily="34" charset="0"/>
              <a:buChar char="•"/>
            </a:pPr>
            <a:r>
              <a:rPr lang="en-US" dirty="0">
                <a:hlinkClick r:id="rId5"/>
              </a:rPr>
              <a:t>Source</a:t>
            </a:r>
            <a:r>
              <a:rPr lang="en-US" dirty="0"/>
              <a:t> (Github)</a:t>
            </a:r>
          </a:p>
          <a:p>
            <a:pPr marL="800100" lvl="1" indent="-342900">
              <a:buFont typeface="Arial" panose="020B0604020202020204" pitchFamily="34" charset="0"/>
              <a:buChar char="•"/>
            </a:pPr>
            <a:r>
              <a:rPr lang="en-US" dirty="0">
                <a:hlinkClick r:id="rId6"/>
              </a:rPr>
              <a:t>Documentation site</a:t>
            </a:r>
            <a:endParaRPr lang="en-US" dirty="0"/>
          </a:p>
          <a:p>
            <a:pPr marL="800100" lvl="1" indent="-342900">
              <a:buFont typeface="Arial" panose="020B0604020202020204" pitchFamily="34" charset="0"/>
              <a:buChar char="•"/>
            </a:pPr>
            <a:r>
              <a:rPr lang="en-US" dirty="0">
                <a:hlinkClick r:id="rId7"/>
              </a:rPr>
              <a:t>Project management</a:t>
            </a:r>
            <a:r>
              <a:rPr lang="en-US" dirty="0"/>
              <a:t> (Github Kanban)</a:t>
            </a:r>
          </a:p>
          <a:p>
            <a:pPr marL="800100" lvl="1" indent="-342900">
              <a:buFont typeface="Arial" panose="020B0604020202020204" pitchFamily="34" charset="0"/>
              <a:buChar char="•"/>
            </a:pPr>
            <a:r>
              <a:rPr lang="en-US" dirty="0">
                <a:hlinkClick r:id="rId8"/>
              </a:rPr>
              <a:t>Project page</a:t>
            </a:r>
            <a:r>
              <a:rPr lang="en-US" dirty="0"/>
              <a:t> in COVESA Confluence wiki</a:t>
            </a:r>
          </a:p>
          <a:p>
            <a:pPr marL="800100" lvl="1" indent="-342900">
              <a:buFont typeface="Arial" panose="020B0604020202020204" pitchFamily="34" charset="0"/>
              <a:buChar char="•"/>
            </a:pPr>
            <a:r>
              <a:rPr lang="en-US" dirty="0">
                <a:hlinkClick r:id="rId9"/>
              </a:rPr>
              <a:t>COVESA Slack</a:t>
            </a:r>
            <a:r>
              <a:rPr lang="en-US" dirty="0"/>
              <a:t> channel #data-architecture-pillar</a:t>
            </a:r>
          </a:p>
        </p:txBody>
      </p:sp>
    </p:spTree>
    <p:extLst>
      <p:ext uri="{BB962C8B-B14F-4D97-AF65-F5344CB8AC3E}">
        <p14:creationId xmlns:p14="http://schemas.microsoft.com/office/powerpoint/2010/main" val="37743543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41776C-1986-C17F-7AE6-04541461DB4C}"/>
              </a:ext>
            </a:extLst>
          </p:cNvPr>
          <p:cNvSpPr>
            <a:spLocks noGrp="1"/>
          </p:cNvSpPr>
          <p:nvPr>
            <p:ph type="sldNum" sz="quarter"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21</a:t>
            </a:fld>
            <a:endParaRPr b="0" dirty="0">
              <a:solidFill>
                <a:srgbClr val="888888"/>
              </a:solidFill>
            </a:endParaRPr>
          </a:p>
        </p:txBody>
      </p:sp>
      <p:sp>
        <p:nvSpPr>
          <p:cNvPr id="5" name="Title 4">
            <a:extLst>
              <a:ext uri="{FF2B5EF4-FFF2-40B4-BE49-F238E27FC236}">
                <a16:creationId xmlns:a16="http://schemas.microsoft.com/office/drawing/2014/main" id="{9A0D3D9F-9DF8-9C01-5A7C-C38B1F471842}"/>
              </a:ext>
            </a:extLst>
          </p:cNvPr>
          <p:cNvSpPr>
            <a:spLocks noGrp="1"/>
          </p:cNvSpPr>
          <p:nvPr>
            <p:ph type="title"/>
          </p:nvPr>
        </p:nvSpPr>
        <p:spPr/>
        <p:txBody>
          <a:bodyPr/>
          <a:lstStyle/>
          <a:p>
            <a:r>
              <a:rPr lang="en-GB" dirty="0"/>
              <a:t>Changes since Spring AMM</a:t>
            </a:r>
          </a:p>
        </p:txBody>
      </p:sp>
      <p:sp>
        <p:nvSpPr>
          <p:cNvPr id="6" name="Text Placeholder 5">
            <a:extLst>
              <a:ext uri="{FF2B5EF4-FFF2-40B4-BE49-F238E27FC236}">
                <a16:creationId xmlns:a16="http://schemas.microsoft.com/office/drawing/2014/main" id="{C22BA631-F56E-5C4D-CFAB-76D852489AD4}"/>
              </a:ext>
            </a:extLst>
          </p:cNvPr>
          <p:cNvSpPr>
            <a:spLocks noGrp="1"/>
          </p:cNvSpPr>
          <p:nvPr>
            <p:ph type="body" sz="quarter" idx="15"/>
          </p:nvPr>
        </p:nvSpPr>
        <p:spPr>
          <a:xfrm>
            <a:off x="334962" y="1220432"/>
            <a:ext cx="10409238" cy="4999894"/>
          </a:xfrm>
        </p:spPr>
        <p:txBody>
          <a:bodyPr>
            <a:normAutofit/>
          </a:bodyPr>
          <a:lstStyle/>
          <a:p>
            <a:r>
              <a:rPr lang="en-GB" dirty="0"/>
              <a:t>Published </a:t>
            </a:r>
            <a:r>
              <a:rPr lang="en-GB" dirty="0">
                <a:hlinkClick r:id="rId3"/>
              </a:rPr>
              <a:t>RemotiveLabs Bridge</a:t>
            </a:r>
            <a:r>
              <a:rPr lang="en-GB" dirty="0"/>
              <a:t> which subscribes to signals from RemotiveLabs virtual cloud platform and writes the received data to the Playground IoTDB data store.</a:t>
            </a:r>
          </a:p>
          <a:p>
            <a:r>
              <a:rPr lang="en-GB" dirty="0"/>
              <a:t>Released CDSP </a:t>
            </a:r>
            <a:r>
              <a:rPr lang="en-GB" dirty="0">
                <a:hlinkClick r:id="rId4"/>
              </a:rPr>
              <a:t>v0.1.0</a:t>
            </a:r>
            <a:r>
              <a:rPr lang="en-GB" dirty="0"/>
              <a:t>.</a:t>
            </a:r>
          </a:p>
          <a:p>
            <a:r>
              <a:rPr lang="en-GB" dirty="0"/>
              <a:t>Significantly expanded the </a:t>
            </a:r>
            <a:r>
              <a:rPr lang="en-GB" dirty="0">
                <a:hlinkClick r:id="rId5"/>
              </a:rPr>
              <a:t>built-in</a:t>
            </a:r>
            <a:r>
              <a:rPr lang="en-GB" dirty="0"/>
              <a:t> timeseries processing capabilities</a:t>
            </a:r>
          </a:p>
          <a:p>
            <a:pPr lvl="1"/>
            <a:r>
              <a:rPr lang="en-GB" dirty="0">
                <a:hlinkClick r:id="rId6"/>
              </a:rPr>
              <a:t>New functions</a:t>
            </a:r>
            <a:r>
              <a:rPr lang="en-GB" dirty="0"/>
              <a:t> in the areas of </a:t>
            </a:r>
            <a:r>
              <a:rPr lang="en-US" dirty="0"/>
              <a:t>Data Quality, Data Profiling, Anomaly Detection, Frequency Domain Analysis, Data Repair and Series Discovery.</a:t>
            </a:r>
          </a:p>
          <a:p>
            <a:r>
              <a:rPr lang="en-GB" dirty="0"/>
              <a:t>Enabled using Grafana to manipulate timeseries data in the IoTDB data store.</a:t>
            </a:r>
          </a:p>
          <a:p>
            <a:r>
              <a:rPr lang="en-GB" dirty="0"/>
              <a:t>Published a timeseries processing </a:t>
            </a:r>
            <a:r>
              <a:rPr lang="en-GB" dirty="0">
                <a:hlinkClick r:id="rId7"/>
              </a:rPr>
              <a:t>example</a:t>
            </a:r>
            <a:r>
              <a:rPr lang="en-GB" dirty="0"/>
              <a:t> that intelligently down-samples high frequency VSS data.</a:t>
            </a:r>
          </a:p>
          <a:p>
            <a:r>
              <a:rPr lang="en-GB" dirty="0"/>
              <a:t>Significant </a:t>
            </a:r>
            <a:r>
              <a:rPr lang="en-GB" dirty="0">
                <a:hlinkClick r:id="rId8"/>
              </a:rPr>
              <a:t>work</a:t>
            </a:r>
            <a:r>
              <a:rPr lang="en-GB" dirty="0"/>
              <a:t> on implementing the </a:t>
            </a:r>
            <a:r>
              <a:rPr lang="en-GB" dirty="0">
                <a:hlinkClick r:id="rId9"/>
              </a:rPr>
              <a:t>Knowledge Layer proposal</a:t>
            </a:r>
            <a:r>
              <a:rPr lang="en-GB" dirty="0"/>
              <a:t> using Semantic Reasoning</a:t>
            </a:r>
          </a:p>
          <a:p>
            <a:r>
              <a:rPr lang="en-GB" dirty="0"/>
              <a:t>Welcomed a new maintainer Christian Muehlbauer from BMW who is an active contributor.</a:t>
            </a:r>
          </a:p>
          <a:p>
            <a:pPr lvl="1"/>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862974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85566F1-5BE9-B3DB-7F62-46DCA14CCA7C}"/>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22</a:t>
            </a:fld>
            <a:endParaRPr b="0" dirty="0">
              <a:solidFill>
                <a:srgbClr val="888888"/>
              </a:solidFill>
            </a:endParaRPr>
          </a:p>
        </p:txBody>
      </p:sp>
      <p:sp>
        <p:nvSpPr>
          <p:cNvPr id="5" name="Title 4">
            <a:extLst>
              <a:ext uri="{FF2B5EF4-FFF2-40B4-BE49-F238E27FC236}">
                <a16:creationId xmlns:a16="http://schemas.microsoft.com/office/drawing/2014/main" id="{F8225CAD-FF02-B334-2574-D277B274EF43}"/>
              </a:ext>
            </a:extLst>
          </p:cNvPr>
          <p:cNvSpPr>
            <a:spLocks noGrp="1"/>
          </p:cNvSpPr>
          <p:nvPr>
            <p:ph type="title"/>
          </p:nvPr>
        </p:nvSpPr>
        <p:spPr/>
        <p:txBody>
          <a:bodyPr/>
          <a:lstStyle/>
          <a:p>
            <a:r>
              <a:rPr lang="en-GB" dirty="0"/>
              <a:t>Roadmap big picture</a:t>
            </a:r>
          </a:p>
        </p:txBody>
      </p:sp>
      <p:sp>
        <p:nvSpPr>
          <p:cNvPr id="6" name="Text Placeholder 5">
            <a:extLst>
              <a:ext uri="{FF2B5EF4-FFF2-40B4-BE49-F238E27FC236}">
                <a16:creationId xmlns:a16="http://schemas.microsoft.com/office/drawing/2014/main" id="{2DF6FB4D-2879-0357-9F20-2E5F2143F154}"/>
              </a:ext>
            </a:extLst>
          </p:cNvPr>
          <p:cNvSpPr>
            <a:spLocks noGrp="1"/>
          </p:cNvSpPr>
          <p:nvPr>
            <p:ph type="body" idx="1"/>
          </p:nvPr>
        </p:nvSpPr>
        <p:spPr>
          <a:xfrm>
            <a:off x="334962" y="1220432"/>
            <a:ext cx="10806279" cy="4759263"/>
          </a:xfrm>
        </p:spPr>
        <p:txBody>
          <a:bodyPr/>
          <a:lstStyle/>
          <a:p>
            <a:pPr marL="285750" indent="-285750">
              <a:buFont typeface="Arial" panose="020B0604020202020204" pitchFamily="34" charset="0"/>
              <a:buChar char="•"/>
            </a:pPr>
            <a:r>
              <a:rPr lang="en-GB" dirty="0"/>
              <a:t>Complete Knowledge Layer initial development</a:t>
            </a:r>
          </a:p>
          <a:p>
            <a:pPr marL="285750" indent="-285750">
              <a:buFont typeface="Arial" panose="020B0604020202020204" pitchFamily="34" charset="0"/>
              <a:buChar char="•"/>
            </a:pPr>
            <a:r>
              <a:rPr lang="en-GB" dirty="0"/>
              <a:t>VISSR, IoTDB version update</a:t>
            </a:r>
          </a:p>
          <a:p>
            <a:pPr marL="285750" indent="-285750">
              <a:buFont typeface="Arial" panose="020B0604020202020204" pitchFamily="34" charset="0"/>
              <a:buChar char="•"/>
            </a:pPr>
            <a:r>
              <a:rPr lang="en-GB" dirty="0"/>
              <a:t>General:</a:t>
            </a:r>
          </a:p>
          <a:p>
            <a:pPr marL="742950" lvl="1" indent="-285750">
              <a:buFont typeface="Arial" panose="020B0604020202020204" pitchFamily="34" charset="0"/>
              <a:buChar char="•"/>
            </a:pPr>
            <a:r>
              <a:rPr lang="en-GB" dirty="0"/>
              <a:t>Outreach</a:t>
            </a:r>
          </a:p>
          <a:p>
            <a:pPr marL="742950" lvl="1" indent="-285750">
              <a:buFont typeface="Arial" panose="020B0604020202020204" pitchFamily="34" charset="0"/>
              <a:buChar char="•"/>
            </a:pPr>
            <a:r>
              <a:rPr lang="en-GB" dirty="0"/>
              <a:t>Data sets</a:t>
            </a:r>
          </a:p>
          <a:p>
            <a:pPr marL="742950" lvl="1" indent="-285750">
              <a:buFont typeface="Arial" panose="020B0604020202020204" pitchFamily="34" charset="0"/>
              <a:buChar char="•"/>
            </a:pPr>
            <a:r>
              <a:rPr lang="en-GB" b="1" dirty="0"/>
              <a:t>Use-cases</a:t>
            </a:r>
            <a:r>
              <a:rPr lang="en-GB" dirty="0"/>
              <a:t> / Examples / patterns / etc.</a:t>
            </a:r>
          </a:p>
          <a:p>
            <a:pPr marL="742950" lvl="1" indent="-285750">
              <a:buFont typeface="Arial" panose="020B0604020202020204" pitchFamily="34" charset="0"/>
              <a:buChar char="•"/>
            </a:pPr>
            <a:r>
              <a:rPr lang="en-GB" dirty="0"/>
              <a:t>Improving guides</a:t>
            </a:r>
          </a:p>
          <a:p>
            <a:pPr marL="742950" lvl="1" indent="-285750">
              <a:buFont typeface="Arial" panose="020B0604020202020204" pitchFamily="34" charset="0"/>
              <a:buChar char="•"/>
            </a:pPr>
            <a:r>
              <a:rPr lang="en-GB" dirty="0"/>
              <a:t>Expanding Feeders</a:t>
            </a:r>
          </a:p>
          <a:p>
            <a:endParaRPr lang="en-GB" dirty="0"/>
          </a:p>
        </p:txBody>
      </p:sp>
    </p:spTree>
    <p:extLst>
      <p:ext uri="{BB962C8B-B14F-4D97-AF65-F5344CB8AC3E}">
        <p14:creationId xmlns:p14="http://schemas.microsoft.com/office/powerpoint/2010/main" val="8975144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AF7F3D-E155-33B0-648F-1D11CFA1106B}"/>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23</a:t>
            </a:fld>
            <a:endParaRPr b="0" dirty="0">
              <a:solidFill>
                <a:srgbClr val="888888"/>
              </a:solidFill>
            </a:endParaRPr>
          </a:p>
        </p:txBody>
      </p:sp>
      <p:sp>
        <p:nvSpPr>
          <p:cNvPr id="3" name="Title 2">
            <a:extLst>
              <a:ext uri="{FF2B5EF4-FFF2-40B4-BE49-F238E27FC236}">
                <a16:creationId xmlns:a16="http://schemas.microsoft.com/office/drawing/2014/main" id="{E8273F70-9DB9-F6C7-B734-08C46A2ED6BA}"/>
              </a:ext>
            </a:extLst>
          </p:cNvPr>
          <p:cNvSpPr>
            <a:spLocks noGrp="1"/>
          </p:cNvSpPr>
          <p:nvPr>
            <p:ph type="title"/>
          </p:nvPr>
        </p:nvSpPr>
        <p:spPr/>
        <p:txBody>
          <a:bodyPr/>
          <a:lstStyle/>
          <a:p>
            <a:r>
              <a:rPr lang="en-DE" dirty="0"/>
              <a:t>Why Knowledge layer</a:t>
            </a:r>
          </a:p>
        </p:txBody>
      </p:sp>
      <p:grpSp>
        <p:nvGrpSpPr>
          <p:cNvPr id="5" name="Group 4">
            <a:extLst>
              <a:ext uri="{FF2B5EF4-FFF2-40B4-BE49-F238E27FC236}">
                <a16:creationId xmlns:a16="http://schemas.microsoft.com/office/drawing/2014/main" id="{BC92F0F5-0885-F107-273A-2C172CC1D50F}"/>
              </a:ext>
            </a:extLst>
          </p:cNvPr>
          <p:cNvGrpSpPr/>
          <p:nvPr/>
        </p:nvGrpSpPr>
        <p:grpSpPr>
          <a:xfrm>
            <a:off x="716440" y="3516230"/>
            <a:ext cx="3570590" cy="2797223"/>
            <a:chOff x="1127920" y="3516230"/>
            <a:chExt cx="3570590" cy="2797223"/>
          </a:xfrm>
          <a:solidFill>
            <a:schemeClr val="tx2">
              <a:lumMod val="10000"/>
              <a:lumOff val="90000"/>
            </a:schemeClr>
          </a:solidFill>
        </p:grpSpPr>
        <p:graphicFrame>
          <p:nvGraphicFramePr>
            <p:cNvPr id="6" name="Diagram 5">
              <a:extLst>
                <a:ext uri="{FF2B5EF4-FFF2-40B4-BE49-F238E27FC236}">
                  <a16:creationId xmlns:a16="http://schemas.microsoft.com/office/drawing/2014/main" id="{0087F4CE-546A-5D5A-272D-ABB594D6B0FA}"/>
                </a:ext>
              </a:extLst>
            </p:cNvPr>
            <p:cNvGraphicFramePr/>
            <p:nvPr/>
          </p:nvGraphicFramePr>
          <p:xfrm>
            <a:off x="1185705" y="3697793"/>
            <a:ext cx="3512805" cy="26156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Group 6">
              <a:extLst>
                <a:ext uri="{FF2B5EF4-FFF2-40B4-BE49-F238E27FC236}">
                  <a16:creationId xmlns:a16="http://schemas.microsoft.com/office/drawing/2014/main" id="{00070548-CD6F-2B21-84B1-F332EE30231D}"/>
                </a:ext>
              </a:extLst>
            </p:cNvPr>
            <p:cNvGrpSpPr/>
            <p:nvPr/>
          </p:nvGrpSpPr>
          <p:grpSpPr>
            <a:xfrm>
              <a:off x="1127920" y="3516230"/>
              <a:ext cx="1270708" cy="2731960"/>
              <a:chOff x="1127920" y="3516230"/>
              <a:chExt cx="1270708" cy="2731960"/>
            </a:xfrm>
            <a:grpFill/>
          </p:grpSpPr>
          <p:grpSp>
            <p:nvGrpSpPr>
              <p:cNvPr id="8" name="Group 7">
                <a:extLst>
                  <a:ext uri="{FF2B5EF4-FFF2-40B4-BE49-F238E27FC236}">
                    <a16:creationId xmlns:a16="http://schemas.microsoft.com/office/drawing/2014/main" id="{05DC50EE-6A7C-53DC-8CF6-1C5C0AB6B814}"/>
                  </a:ext>
                </a:extLst>
              </p:cNvPr>
              <p:cNvGrpSpPr/>
              <p:nvPr/>
            </p:nvGrpSpPr>
            <p:grpSpPr>
              <a:xfrm>
                <a:off x="1127920" y="3516230"/>
                <a:ext cx="1270708" cy="2731960"/>
                <a:chOff x="1127920" y="3516230"/>
                <a:chExt cx="1270708" cy="2731960"/>
              </a:xfrm>
              <a:grpFill/>
            </p:grpSpPr>
            <p:sp>
              <p:nvSpPr>
                <p:cNvPr id="10" name="Striped Right Arrow 9">
                  <a:extLst>
                    <a:ext uri="{FF2B5EF4-FFF2-40B4-BE49-F238E27FC236}">
                      <a16:creationId xmlns:a16="http://schemas.microsoft.com/office/drawing/2014/main" id="{6B78772C-FF66-9D53-7926-E61F18D151B2}"/>
                    </a:ext>
                  </a:extLst>
                </p:cNvPr>
                <p:cNvSpPr/>
                <p:nvPr/>
              </p:nvSpPr>
              <p:spPr>
                <a:xfrm rot="18441604">
                  <a:off x="582297" y="5317631"/>
                  <a:ext cx="1476182" cy="384936"/>
                </a:xfrm>
                <a:prstGeom prst="stripedRightArrow">
                  <a:avLst/>
                </a:prstGeom>
                <a:noFill/>
                <a:ln w="19050">
                  <a:solidFill>
                    <a:schemeClr val="bg1">
                      <a:lumMod val="6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DE" sz="1400" b="0" i="0" u="none" strike="noStrike" kern="1200" cap="none" spc="0" normalizeH="0" baseline="0" noProof="0">
                      <a:ln>
                        <a:noFill/>
                      </a:ln>
                      <a:solidFill>
                        <a:srgbClr val="000000"/>
                      </a:solidFill>
                      <a:effectLst/>
                      <a:uLnTx/>
                      <a:uFillTx/>
                      <a:latin typeface="BMWGroupTN Condensed"/>
                      <a:ea typeface="+mn-ea"/>
                      <a:cs typeface="+mn-cs"/>
                    </a:rPr>
                    <a:t>Value</a:t>
                  </a:r>
                </a:p>
              </p:txBody>
            </p:sp>
            <p:sp>
              <p:nvSpPr>
                <p:cNvPr id="11" name="Striped Right Arrow 10">
                  <a:extLst>
                    <a:ext uri="{FF2B5EF4-FFF2-40B4-BE49-F238E27FC236}">
                      <a16:creationId xmlns:a16="http://schemas.microsoft.com/office/drawing/2014/main" id="{081EF7A9-2D6C-034B-2306-C073E8231B93}"/>
                    </a:ext>
                  </a:extLst>
                </p:cNvPr>
                <p:cNvSpPr/>
                <p:nvPr/>
              </p:nvSpPr>
              <p:spPr>
                <a:xfrm rot="7498338">
                  <a:off x="1468069" y="4061853"/>
                  <a:ext cx="1476182" cy="384936"/>
                </a:xfrm>
                <a:prstGeom prst="stripedRightArrow">
                  <a:avLst/>
                </a:prstGeom>
                <a:noFill/>
                <a:ln w="19050">
                  <a:solidFill>
                    <a:schemeClr val="bg1">
                      <a:lumMod val="6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DE" sz="1400" b="0" i="0" u="none" strike="noStrike" kern="1200" cap="none" spc="0" normalizeH="0" baseline="0" noProof="0">
                    <a:ln>
                      <a:noFill/>
                    </a:ln>
                    <a:solidFill>
                      <a:srgbClr val="000000"/>
                    </a:solidFill>
                    <a:effectLst/>
                    <a:uLnTx/>
                    <a:uFillTx/>
                    <a:latin typeface="BMWGroupTN Condensed"/>
                    <a:ea typeface="+mn-ea"/>
                    <a:cs typeface="+mn-cs"/>
                  </a:endParaRPr>
                </a:p>
              </p:txBody>
            </p:sp>
          </p:grpSp>
          <p:sp>
            <p:nvSpPr>
              <p:cNvPr id="9" name="TextBox 8">
                <a:extLst>
                  <a:ext uri="{FF2B5EF4-FFF2-40B4-BE49-F238E27FC236}">
                    <a16:creationId xmlns:a16="http://schemas.microsoft.com/office/drawing/2014/main" id="{6763C367-E8C9-F1F8-2132-20F08A0A2AE4}"/>
                  </a:ext>
                </a:extLst>
              </p:cNvPr>
              <p:cNvSpPr txBox="1"/>
              <p:nvPr/>
            </p:nvSpPr>
            <p:spPr>
              <a:xfrm rot="18217232">
                <a:off x="1947275" y="4161988"/>
                <a:ext cx="517770" cy="184666"/>
              </a:xfrm>
              <a:prstGeom prst="rect">
                <a:avLst/>
              </a:prstGeom>
              <a:noFill/>
            </p:spPr>
            <p:txBody>
              <a:bodyPr vert="horz" wrap="none" lIns="0" tIns="0" rIns="0" bIns="0" rtlCol="0">
                <a:spAutoFit/>
              </a:bodyPr>
              <a:lstStyle/>
              <a:p>
                <a:pPr marL="0" marR="0" lvl="0" indent="0" algn="l" defTabSz="914400" rtl="0" eaLnBrk="1" fontAlgn="auto" latinLnBrk="0" hangingPunct="1">
                  <a:lnSpc>
                    <a:spcPct val="100000"/>
                  </a:lnSpc>
                  <a:spcBef>
                    <a:spcPts val="0"/>
                  </a:spcBef>
                  <a:spcAft>
                    <a:spcPts val="600"/>
                  </a:spcAft>
                  <a:buClr>
                    <a:srgbClr val="035970"/>
                  </a:buClr>
                  <a:buSzTx/>
                  <a:buFontTx/>
                  <a:buNone/>
                  <a:tabLst/>
                  <a:defRPr/>
                </a:pPr>
                <a:r>
                  <a:rPr kumimoji="0" lang="en-DE" sz="1200" b="0" i="0" u="none" strike="noStrike" kern="1200" cap="none" spc="0" normalizeH="0" baseline="0" noProof="0" dirty="0">
                    <a:ln>
                      <a:noFill/>
                    </a:ln>
                    <a:solidFill>
                      <a:srgbClr val="000000"/>
                    </a:solidFill>
                    <a:effectLst/>
                    <a:uLnTx/>
                    <a:uFillTx/>
                    <a:latin typeface="BMWGroupTN Condensed"/>
                    <a:ea typeface="+mn-ea"/>
                    <a:cs typeface="+mn-cs"/>
                  </a:rPr>
                  <a:t>Meaning</a:t>
                </a:r>
                <a:endParaRPr kumimoji="0" lang="en-DE" sz="1800" b="0" i="0" u="none" strike="noStrike" kern="1200" cap="none" spc="0" normalizeH="0" baseline="0" noProof="0" dirty="0">
                  <a:ln>
                    <a:noFill/>
                  </a:ln>
                  <a:solidFill>
                    <a:srgbClr val="000000"/>
                  </a:solidFill>
                  <a:effectLst/>
                  <a:uLnTx/>
                  <a:uFillTx/>
                  <a:latin typeface="BMWGroupTN Condensed"/>
                  <a:ea typeface="+mn-ea"/>
                  <a:cs typeface="+mn-cs"/>
                </a:endParaRPr>
              </a:p>
            </p:txBody>
          </p:sp>
        </p:grpSp>
      </p:grpSp>
      <p:grpSp>
        <p:nvGrpSpPr>
          <p:cNvPr id="12" name="Group 11">
            <a:extLst>
              <a:ext uri="{FF2B5EF4-FFF2-40B4-BE49-F238E27FC236}">
                <a16:creationId xmlns:a16="http://schemas.microsoft.com/office/drawing/2014/main" id="{29324227-37E5-B449-98F7-3542BA1AE5E3}"/>
              </a:ext>
            </a:extLst>
          </p:cNvPr>
          <p:cNvGrpSpPr/>
          <p:nvPr/>
        </p:nvGrpSpPr>
        <p:grpSpPr>
          <a:xfrm>
            <a:off x="5676027" y="4340175"/>
            <a:ext cx="5655251" cy="1253769"/>
            <a:chOff x="5676027" y="4340175"/>
            <a:chExt cx="5655251" cy="1253769"/>
          </a:xfrm>
        </p:grpSpPr>
        <p:grpSp>
          <p:nvGrpSpPr>
            <p:cNvPr id="13" name="Group 12">
              <a:extLst>
                <a:ext uri="{FF2B5EF4-FFF2-40B4-BE49-F238E27FC236}">
                  <a16:creationId xmlns:a16="http://schemas.microsoft.com/office/drawing/2014/main" id="{797F9D27-CF2F-A207-963D-52A138B5ECF7}"/>
                </a:ext>
              </a:extLst>
            </p:cNvPr>
            <p:cNvGrpSpPr/>
            <p:nvPr/>
          </p:nvGrpSpPr>
          <p:grpSpPr>
            <a:xfrm>
              <a:off x="5676027" y="4348751"/>
              <a:ext cx="1175269" cy="1245193"/>
              <a:chOff x="5048893" y="875109"/>
              <a:chExt cx="1175269" cy="1245193"/>
            </a:xfrm>
          </p:grpSpPr>
          <p:sp>
            <p:nvSpPr>
              <p:cNvPr id="23" name="Rectangle 22">
                <a:extLst>
                  <a:ext uri="{FF2B5EF4-FFF2-40B4-BE49-F238E27FC236}">
                    <a16:creationId xmlns:a16="http://schemas.microsoft.com/office/drawing/2014/main" id="{ECE509DB-0A30-45DF-3E65-DB8A8CA6923A}"/>
                  </a:ext>
                </a:extLst>
              </p:cNvPr>
              <p:cNvSpPr>
                <a:spLocks/>
              </p:cNvSpPr>
              <p:nvPr/>
            </p:nvSpPr>
            <p:spPr>
              <a:xfrm>
                <a:off x="5048893" y="875109"/>
                <a:ext cx="1175269" cy="1245193"/>
              </a:xfrm>
              <a:prstGeom prst="rect">
                <a:avLst/>
              </a:prstGeom>
              <a:solidFill>
                <a:srgbClr val="77777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DE" sz="1800" b="0" i="0" u="none" strike="noStrike" kern="1200" cap="none" spc="0" normalizeH="0" baseline="0" noProof="0">
                  <a:ln>
                    <a:noFill/>
                  </a:ln>
                  <a:solidFill>
                    <a:srgbClr val="000000"/>
                  </a:solidFill>
                  <a:effectLst/>
                  <a:uLnTx/>
                  <a:uFillTx/>
                  <a:latin typeface="BMWGroupTN Condensed"/>
                  <a:ea typeface="+mn-ea"/>
                  <a:cs typeface="+mn-cs"/>
                </a:endParaRPr>
              </a:p>
            </p:txBody>
          </p:sp>
          <p:pic>
            <p:nvPicPr>
              <p:cNvPr id="24" name="Picture 23" descr="programming-hero · GitHub Topics · GitHub">
                <a:extLst>
                  <a:ext uri="{FF2B5EF4-FFF2-40B4-BE49-F238E27FC236}">
                    <a16:creationId xmlns:a16="http://schemas.microsoft.com/office/drawing/2014/main" id="{918D580A-A3F6-95C2-99F4-E20510934FF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75628" y="1022021"/>
                <a:ext cx="852066" cy="62373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13">
              <a:extLst>
                <a:ext uri="{FF2B5EF4-FFF2-40B4-BE49-F238E27FC236}">
                  <a16:creationId xmlns:a16="http://schemas.microsoft.com/office/drawing/2014/main" id="{1AE0EF0C-E303-3810-9D19-1A23672603F1}"/>
                </a:ext>
              </a:extLst>
            </p:cNvPr>
            <p:cNvGrpSpPr/>
            <p:nvPr/>
          </p:nvGrpSpPr>
          <p:grpSpPr>
            <a:xfrm>
              <a:off x="7172235" y="4348751"/>
              <a:ext cx="1175269" cy="1245193"/>
              <a:chOff x="5048893" y="875109"/>
              <a:chExt cx="1175269" cy="1245193"/>
            </a:xfrm>
          </p:grpSpPr>
          <p:sp>
            <p:nvSpPr>
              <p:cNvPr id="21" name="Rectangle 20">
                <a:extLst>
                  <a:ext uri="{FF2B5EF4-FFF2-40B4-BE49-F238E27FC236}">
                    <a16:creationId xmlns:a16="http://schemas.microsoft.com/office/drawing/2014/main" id="{F933EA81-9D21-F21E-23A4-DBDCE77E039E}"/>
                  </a:ext>
                </a:extLst>
              </p:cNvPr>
              <p:cNvSpPr>
                <a:spLocks/>
              </p:cNvSpPr>
              <p:nvPr/>
            </p:nvSpPr>
            <p:spPr>
              <a:xfrm>
                <a:off x="5048893" y="875109"/>
                <a:ext cx="1175269" cy="1245193"/>
              </a:xfrm>
              <a:prstGeom prst="rect">
                <a:avLst/>
              </a:prstGeom>
              <a:solidFill>
                <a:srgbClr val="77777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DE" sz="1800" b="0" i="0" u="none" strike="noStrike" kern="1200" cap="none" spc="0" normalizeH="0" baseline="0" noProof="0">
                  <a:ln>
                    <a:noFill/>
                  </a:ln>
                  <a:solidFill>
                    <a:srgbClr val="000000"/>
                  </a:solidFill>
                  <a:effectLst/>
                  <a:uLnTx/>
                  <a:uFillTx/>
                  <a:latin typeface="BMWGroupTN Condensed"/>
                  <a:ea typeface="+mn-ea"/>
                  <a:cs typeface="+mn-cs"/>
                </a:endParaRPr>
              </a:p>
            </p:txBody>
          </p:sp>
          <p:pic>
            <p:nvPicPr>
              <p:cNvPr id="22" name="Picture 4" descr="programming-hero · GitHub Topics · GitHub">
                <a:extLst>
                  <a:ext uri="{FF2B5EF4-FFF2-40B4-BE49-F238E27FC236}">
                    <a16:creationId xmlns:a16="http://schemas.microsoft.com/office/drawing/2014/main" id="{F9F040F2-E8DD-25B2-F9AF-5C04C85C95C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06173" y="1028502"/>
                <a:ext cx="852066" cy="62373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Group 14">
              <a:extLst>
                <a:ext uri="{FF2B5EF4-FFF2-40B4-BE49-F238E27FC236}">
                  <a16:creationId xmlns:a16="http://schemas.microsoft.com/office/drawing/2014/main" id="{99C93690-8BEC-FEFE-5734-590FA073983F}"/>
                </a:ext>
              </a:extLst>
            </p:cNvPr>
            <p:cNvGrpSpPr/>
            <p:nvPr/>
          </p:nvGrpSpPr>
          <p:grpSpPr>
            <a:xfrm>
              <a:off x="8664122" y="4340175"/>
              <a:ext cx="1175269" cy="1245193"/>
              <a:chOff x="5048893" y="875109"/>
              <a:chExt cx="1175269" cy="1245193"/>
            </a:xfrm>
          </p:grpSpPr>
          <p:sp>
            <p:nvSpPr>
              <p:cNvPr id="19" name="Rectangle 18">
                <a:extLst>
                  <a:ext uri="{FF2B5EF4-FFF2-40B4-BE49-F238E27FC236}">
                    <a16:creationId xmlns:a16="http://schemas.microsoft.com/office/drawing/2014/main" id="{BA23C8FF-41F9-6030-3609-62FA7CF130EF}"/>
                  </a:ext>
                </a:extLst>
              </p:cNvPr>
              <p:cNvSpPr>
                <a:spLocks/>
              </p:cNvSpPr>
              <p:nvPr/>
            </p:nvSpPr>
            <p:spPr>
              <a:xfrm>
                <a:off x="5048893" y="875109"/>
                <a:ext cx="1175269" cy="1245193"/>
              </a:xfrm>
              <a:prstGeom prst="rect">
                <a:avLst/>
              </a:prstGeom>
              <a:solidFill>
                <a:srgbClr val="77777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DE" sz="1800" b="0" i="0" u="none" strike="noStrike" kern="1200" cap="none" spc="0" normalizeH="0" baseline="0" noProof="0">
                  <a:ln>
                    <a:noFill/>
                  </a:ln>
                  <a:solidFill>
                    <a:srgbClr val="000000"/>
                  </a:solidFill>
                  <a:effectLst/>
                  <a:uLnTx/>
                  <a:uFillTx/>
                  <a:latin typeface="BMWGroupTN Condensed"/>
                  <a:ea typeface="+mn-ea"/>
                  <a:cs typeface="+mn-cs"/>
                </a:endParaRPr>
              </a:p>
            </p:txBody>
          </p:sp>
          <p:pic>
            <p:nvPicPr>
              <p:cNvPr id="20" name="Picture 4" descr="programming-hero · GitHub Topics · GitHub">
                <a:extLst>
                  <a:ext uri="{FF2B5EF4-FFF2-40B4-BE49-F238E27FC236}">
                    <a16:creationId xmlns:a16="http://schemas.microsoft.com/office/drawing/2014/main" id="{F4AE06FC-E637-EDA2-DE6C-090042D1C81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96670" y="1030247"/>
                <a:ext cx="852066" cy="62373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 name="Group 15">
              <a:extLst>
                <a:ext uri="{FF2B5EF4-FFF2-40B4-BE49-F238E27FC236}">
                  <a16:creationId xmlns:a16="http://schemas.microsoft.com/office/drawing/2014/main" id="{902ED09F-BDB0-1BB3-388A-13CE5E254E29}"/>
                </a:ext>
              </a:extLst>
            </p:cNvPr>
            <p:cNvGrpSpPr/>
            <p:nvPr/>
          </p:nvGrpSpPr>
          <p:grpSpPr>
            <a:xfrm>
              <a:off x="10156009" y="4346858"/>
              <a:ext cx="1175269" cy="1245193"/>
              <a:chOff x="5048893" y="875109"/>
              <a:chExt cx="1175269" cy="1245193"/>
            </a:xfrm>
          </p:grpSpPr>
          <p:sp>
            <p:nvSpPr>
              <p:cNvPr id="17" name="Rectangle 16">
                <a:extLst>
                  <a:ext uri="{FF2B5EF4-FFF2-40B4-BE49-F238E27FC236}">
                    <a16:creationId xmlns:a16="http://schemas.microsoft.com/office/drawing/2014/main" id="{0A307742-ECE1-160E-FC97-67E5F95D634F}"/>
                  </a:ext>
                </a:extLst>
              </p:cNvPr>
              <p:cNvSpPr>
                <a:spLocks/>
              </p:cNvSpPr>
              <p:nvPr/>
            </p:nvSpPr>
            <p:spPr>
              <a:xfrm>
                <a:off x="5048893" y="875109"/>
                <a:ext cx="1175269" cy="1245193"/>
              </a:xfrm>
              <a:prstGeom prst="rect">
                <a:avLst/>
              </a:prstGeom>
              <a:solidFill>
                <a:srgbClr val="77777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DE" sz="1800" b="0" i="0" u="none" strike="noStrike" kern="1200" cap="none" spc="0" normalizeH="0" baseline="0" noProof="0">
                  <a:ln>
                    <a:noFill/>
                  </a:ln>
                  <a:solidFill>
                    <a:srgbClr val="000000"/>
                  </a:solidFill>
                  <a:effectLst/>
                  <a:uLnTx/>
                  <a:uFillTx/>
                  <a:latin typeface="BMWGroupTN Condensed"/>
                  <a:ea typeface="+mn-ea"/>
                  <a:cs typeface="+mn-cs"/>
                </a:endParaRPr>
              </a:p>
            </p:txBody>
          </p:sp>
          <p:pic>
            <p:nvPicPr>
              <p:cNvPr id="18" name="Picture 4" descr="programming-hero · GitHub Topics · GitHub">
                <a:extLst>
                  <a:ext uri="{FF2B5EF4-FFF2-40B4-BE49-F238E27FC236}">
                    <a16:creationId xmlns:a16="http://schemas.microsoft.com/office/drawing/2014/main" id="{6FB6D78B-20C1-FF97-0CCD-D964D213DC1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96443" y="1023026"/>
                <a:ext cx="852066" cy="623735"/>
              </a:xfrm>
              <a:prstGeom prst="rect">
                <a:avLst/>
              </a:prstGeom>
              <a:noFill/>
              <a:extLst>
                <a:ext uri="{909E8E84-426E-40DD-AFC4-6F175D3DCCD1}">
                  <a14:hiddenFill xmlns:a14="http://schemas.microsoft.com/office/drawing/2010/main">
                    <a:solidFill>
                      <a:srgbClr val="FFFFFF"/>
                    </a:solidFill>
                  </a14:hiddenFill>
                </a:ext>
              </a:extLst>
            </p:spPr>
          </p:pic>
        </p:grpSp>
      </p:grpSp>
      <p:sp useBgFill="1">
        <p:nvSpPr>
          <p:cNvPr id="25" name="Rectangle 24">
            <a:extLst>
              <a:ext uri="{FF2B5EF4-FFF2-40B4-BE49-F238E27FC236}">
                <a16:creationId xmlns:a16="http://schemas.microsoft.com/office/drawing/2014/main" id="{E00DD801-AA22-64FA-5015-7AB887D2C425}"/>
              </a:ext>
            </a:extLst>
          </p:cNvPr>
          <p:cNvSpPr/>
          <p:nvPr/>
        </p:nvSpPr>
        <p:spPr>
          <a:xfrm>
            <a:off x="5676027" y="5732281"/>
            <a:ext cx="5842569" cy="517992"/>
          </a:xfrm>
          <a:prstGeom prst="rect">
            <a:avLst/>
          </a:prstGeom>
          <a:ln w="12700">
            <a:prstDash val="sysDash"/>
          </a:ln>
        </p:spPr>
        <p:style>
          <a:lnRef idx="2">
            <a:schemeClr val="dk1"/>
          </a:lnRef>
          <a:fillRef idx="1">
            <a:schemeClr val="lt1"/>
          </a:fillRef>
          <a:effectRef idx="0">
            <a:schemeClr val="dk1"/>
          </a:effectRef>
          <a:fontRef idx="minor">
            <a:schemeClr val="dk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DE" sz="1800" b="0" i="0" u="none" strike="noStrike" kern="1200" cap="none" spc="0" normalizeH="0" baseline="0" noProof="0">
              <a:ln>
                <a:noFill/>
              </a:ln>
              <a:solidFill>
                <a:srgbClr val="000000"/>
              </a:solidFill>
              <a:effectLst/>
              <a:uLnTx/>
              <a:uFillTx/>
              <a:latin typeface="BMWGroupTN Condensed"/>
              <a:ea typeface="+mn-ea"/>
              <a:cs typeface="+mn-cs"/>
            </a:endParaRPr>
          </a:p>
        </p:txBody>
      </p:sp>
      <p:grpSp>
        <p:nvGrpSpPr>
          <p:cNvPr id="26" name="Group 25">
            <a:extLst>
              <a:ext uri="{FF2B5EF4-FFF2-40B4-BE49-F238E27FC236}">
                <a16:creationId xmlns:a16="http://schemas.microsoft.com/office/drawing/2014/main" id="{A82BE906-A5F3-A193-1612-52AB44AAAC22}"/>
              </a:ext>
            </a:extLst>
          </p:cNvPr>
          <p:cNvGrpSpPr/>
          <p:nvPr/>
        </p:nvGrpSpPr>
        <p:grpSpPr>
          <a:xfrm>
            <a:off x="5832000" y="5328000"/>
            <a:ext cx="5399241" cy="180000"/>
            <a:chOff x="5832000" y="5328000"/>
            <a:chExt cx="5399241" cy="180000"/>
          </a:xfrm>
        </p:grpSpPr>
        <p:grpSp>
          <p:nvGrpSpPr>
            <p:cNvPr id="27" name="Group 26">
              <a:extLst>
                <a:ext uri="{FF2B5EF4-FFF2-40B4-BE49-F238E27FC236}">
                  <a16:creationId xmlns:a16="http://schemas.microsoft.com/office/drawing/2014/main" id="{BFACA488-99E8-5719-9FA7-FD0B25CED4EE}"/>
                </a:ext>
              </a:extLst>
            </p:cNvPr>
            <p:cNvGrpSpPr/>
            <p:nvPr/>
          </p:nvGrpSpPr>
          <p:grpSpPr>
            <a:xfrm>
              <a:off x="5832000" y="5328000"/>
              <a:ext cx="828000" cy="180000"/>
              <a:chOff x="5832000" y="5328000"/>
              <a:chExt cx="828000" cy="180000"/>
            </a:xfrm>
          </p:grpSpPr>
          <p:sp>
            <p:nvSpPr>
              <p:cNvPr id="40" name="Oval 39">
                <a:extLst>
                  <a:ext uri="{FF2B5EF4-FFF2-40B4-BE49-F238E27FC236}">
                    <a16:creationId xmlns:a16="http://schemas.microsoft.com/office/drawing/2014/main" id="{38F0BD52-6E0C-292E-6568-8C76F97A7932}"/>
                  </a:ext>
                </a:extLst>
              </p:cNvPr>
              <p:cNvSpPr/>
              <p:nvPr/>
            </p:nvSpPr>
            <p:spPr>
              <a:xfrm>
                <a:off x="5832000" y="5328000"/>
                <a:ext cx="180000" cy="1800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41" name="Oval 40">
                <a:extLst>
                  <a:ext uri="{FF2B5EF4-FFF2-40B4-BE49-F238E27FC236}">
                    <a16:creationId xmlns:a16="http://schemas.microsoft.com/office/drawing/2014/main" id="{23E16523-9284-08A4-C72D-E0490C859AFA}"/>
                  </a:ext>
                </a:extLst>
              </p:cNvPr>
              <p:cNvSpPr/>
              <p:nvPr/>
            </p:nvSpPr>
            <p:spPr>
              <a:xfrm>
                <a:off x="6156000" y="5328000"/>
                <a:ext cx="180000" cy="1800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42" name="Oval 41">
                <a:extLst>
                  <a:ext uri="{FF2B5EF4-FFF2-40B4-BE49-F238E27FC236}">
                    <a16:creationId xmlns:a16="http://schemas.microsoft.com/office/drawing/2014/main" id="{B955F06E-9628-DB19-2705-138D9F40DD3F}"/>
                  </a:ext>
                </a:extLst>
              </p:cNvPr>
              <p:cNvSpPr/>
              <p:nvPr/>
            </p:nvSpPr>
            <p:spPr>
              <a:xfrm>
                <a:off x="6480000" y="5328000"/>
                <a:ext cx="180000" cy="1800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grpSp>
        <p:grpSp>
          <p:nvGrpSpPr>
            <p:cNvPr id="28" name="Group 27">
              <a:extLst>
                <a:ext uri="{FF2B5EF4-FFF2-40B4-BE49-F238E27FC236}">
                  <a16:creationId xmlns:a16="http://schemas.microsoft.com/office/drawing/2014/main" id="{42A8C506-D328-22B6-F2AC-E671F058DC08}"/>
                </a:ext>
              </a:extLst>
            </p:cNvPr>
            <p:cNvGrpSpPr/>
            <p:nvPr/>
          </p:nvGrpSpPr>
          <p:grpSpPr>
            <a:xfrm>
              <a:off x="7344231" y="5328000"/>
              <a:ext cx="828000" cy="180000"/>
              <a:chOff x="5832000" y="5328000"/>
              <a:chExt cx="828000" cy="180000"/>
            </a:xfrm>
            <a:solidFill>
              <a:srgbClr val="FCE37A"/>
            </a:solidFill>
          </p:grpSpPr>
          <p:sp>
            <p:nvSpPr>
              <p:cNvPr id="37" name="Oval 36">
                <a:extLst>
                  <a:ext uri="{FF2B5EF4-FFF2-40B4-BE49-F238E27FC236}">
                    <a16:creationId xmlns:a16="http://schemas.microsoft.com/office/drawing/2014/main" id="{31F5EBB4-F18E-765F-A3FB-4D4C2D74109C}"/>
                  </a:ext>
                </a:extLst>
              </p:cNvPr>
              <p:cNvSpPr/>
              <p:nvPr/>
            </p:nvSpPr>
            <p:spPr>
              <a:xfrm>
                <a:off x="5832000" y="5328000"/>
                <a:ext cx="180000" cy="180000"/>
              </a:xfrm>
              <a:prstGeom prst="ellipse">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38" name="Oval 37">
                <a:extLst>
                  <a:ext uri="{FF2B5EF4-FFF2-40B4-BE49-F238E27FC236}">
                    <a16:creationId xmlns:a16="http://schemas.microsoft.com/office/drawing/2014/main" id="{E8AC567B-CAFD-5D6F-3B07-64BD786BA783}"/>
                  </a:ext>
                </a:extLst>
              </p:cNvPr>
              <p:cNvSpPr/>
              <p:nvPr/>
            </p:nvSpPr>
            <p:spPr>
              <a:xfrm>
                <a:off x="6156000" y="5328000"/>
                <a:ext cx="180000" cy="180000"/>
              </a:xfrm>
              <a:prstGeom prst="ellipse">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39" name="Oval 38">
                <a:extLst>
                  <a:ext uri="{FF2B5EF4-FFF2-40B4-BE49-F238E27FC236}">
                    <a16:creationId xmlns:a16="http://schemas.microsoft.com/office/drawing/2014/main" id="{7698570C-BD62-5129-A8F6-09CB9296D0C3}"/>
                  </a:ext>
                </a:extLst>
              </p:cNvPr>
              <p:cNvSpPr/>
              <p:nvPr/>
            </p:nvSpPr>
            <p:spPr>
              <a:xfrm>
                <a:off x="6480000" y="5328000"/>
                <a:ext cx="180000" cy="180000"/>
              </a:xfrm>
              <a:prstGeom prst="ellipse">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grpSp>
        <p:grpSp>
          <p:nvGrpSpPr>
            <p:cNvPr id="29" name="Group 28">
              <a:extLst>
                <a:ext uri="{FF2B5EF4-FFF2-40B4-BE49-F238E27FC236}">
                  <a16:creationId xmlns:a16="http://schemas.microsoft.com/office/drawing/2014/main" id="{C55EC696-D077-E208-E4B0-51E723CA849E}"/>
                </a:ext>
              </a:extLst>
            </p:cNvPr>
            <p:cNvGrpSpPr/>
            <p:nvPr/>
          </p:nvGrpSpPr>
          <p:grpSpPr>
            <a:xfrm>
              <a:off x="8828736" y="5328000"/>
              <a:ext cx="828000" cy="180000"/>
              <a:chOff x="5832000" y="5328000"/>
              <a:chExt cx="828000" cy="180000"/>
            </a:xfrm>
            <a:solidFill>
              <a:srgbClr val="92D050"/>
            </a:solidFill>
          </p:grpSpPr>
          <p:sp>
            <p:nvSpPr>
              <p:cNvPr id="34" name="Oval 33">
                <a:extLst>
                  <a:ext uri="{FF2B5EF4-FFF2-40B4-BE49-F238E27FC236}">
                    <a16:creationId xmlns:a16="http://schemas.microsoft.com/office/drawing/2014/main" id="{3B2AC373-A46E-96BC-6146-DD19146D0FBF}"/>
                  </a:ext>
                </a:extLst>
              </p:cNvPr>
              <p:cNvSpPr/>
              <p:nvPr/>
            </p:nvSpPr>
            <p:spPr>
              <a:xfrm>
                <a:off x="5832000" y="5328000"/>
                <a:ext cx="180000" cy="180000"/>
              </a:xfrm>
              <a:prstGeom prst="ellipse">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35" name="Oval 34">
                <a:extLst>
                  <a:ext uri="{FF2B5EF4-FFF2-40B4-BE49-F238E27FC236}">
                    <a16:creationId xmlns:a16="http://schemas.microsoft.com/office/drawing/2014/main" id="{9039A66D-4E53-91E3-F7FC-174853DE27C9}"/>
                  </a:ext>
                </a:extLst>
              </p:cNvPr>
              <p:cNvSpPr/>
              <p:nvPr/>
            </p:nvSpPr>
            <p:spPr>
              <a:xfrm>
                <a:off x="6156000" y="5328000"/>
                <a:ext cx="180000" cy="180000"/>
              </a:xfrm>
              <a:prstGeom prst="ellipse">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36" name="Oval 35">
                <a:extLst>
                  <a:ext uri="{FF2B5EF4-FFF2-40B4-BE49-F238E27FC236}">
                    <a16:creationId xmlns:a16="http://schemas.microsoft.com/office/drawing/2014/main" id="{D3DD1A84-9C4F-9CEA-29E1-73171BBEA3E7}"/>
                  </a:ext>
                </a:extLst>
              </p:cNvPr>
              <p:cNvSpPr/>
              <p:nvPr/>
            </p:nvSpPr>
            <p:spPr>
              <a:xfrm>
                <a:off x="6480000" y="5328000"/>
                <a:ext cx="180000" cy="180000"/>
              </a:xfrm>
              <a:prstGeom prst="ellipse">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grpSp>
        <p:grpSp>
          <p:nvGrpSpPr>
            <p:cNvPr id="30" name="Group 29">
              <a:extLst>
                <a:ext uri="{FF2B5EF4-FFF2-40B4-BE49-F238E27FC236}">
                  <a16:creationId xmlns:a16="http://schemas.microsoft.com/office/drawing/2014/main" id="{10EF700F-1A92-DC10-1860-D335FCA0BF16}"/>
                </a:ext>
              </a:extLst>
            </p:cNvPr>
            <p:cNvGrpSpPr/>
            <p:nvPr/>
          </p:nvGrpSpPr>
          <p:grpSpPr>
            <a:xfrm>
              <a:off x="10403241" y="5328000"/>
              <a:ext cx="828000" cy="180000"/>
              <a:chOff x="5832000" y="5328000"/>
              <a:chExt cx="828000" cy="180000"/>
            </a:xfrm>
            <a:solidFill>
              <a:srgbClr val="4F8B9B"/>
            </a:solidFill>
          </p:grpSpPr>
          <p:sp>
            <p:nvSpPr>
              <p:cNvPr id="31" name="Oval 30">
                <a:extLst>
                  <a:ext uri="{FF2B5EF4-FFF2-40B4-BE49-F238E27FC236}">
                    <a16:creationId xmlns:a16="http://schemas.microsoft.com/office/drawing/2014/main" id="{EF621B70-26C6-59EA-804F-E05D987C75AF}"/>
                  </a:ext>
                </a:extLst>
              </p:cNvPr>
              <p:cNvSpPr/>
              <p:nvPr/>
            </p:nvSpPr>
            <p:spPr>
              <a:xfrm>
                <a:off x="5832000" y="5328000"/>
                <a:ext cx="180000" cy="180000"/>
              </a:xfrm>
              <a:prstGeom prst="ellipse">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32" name="Oval 31">
                <a:extLst>
                  <a:ext uri="{FF2B5EF4-FFF2-40B4-BE49-F238E27FC236}">
                    <a16:creationId xmlns:a16="http://schemas.microsoft.com/office/drawing/2014/main" id="{2C1C9E1C-4603-FCD3-EA4A-4DC1B1BA154C}"/>
                  </a:ext>
                </a:extLst>
              </p:cNvPr>
              <p:cNvSpPr/>
              <p:nvPr/>
            </p:nvSpPr>
            <p:spPr>
              <a:xfrm>
                <a:off x="6156000" y="5328000"/>
                <a:ext cx="180000" cy="180000"/>
              </a:xfrm>
              <a:prstGeom prst="ellipse">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33" name="Oval 32">
                <a:extLst>
                  <a:ext uri="{FF2B5EF4-FFF2-40B4-BE49-F238E27FC236}">
                    <a16:creationId xmlns:a16="http://schemas.microsoft.com/office/drawing/2014/main" id="{1619C95A-8E94-7608-B47E-75F6F5C62ECD}"/>
                  </a:ext>
                </a:extLst>
              </p:cNvPr>
              <p:cNvSpPr/>
              <p:nvPr/>
            </p:nvSpPr>
            <p:spPr>
              <a:xfrm>
                <a:off x="6480000" y="5328000"/>
                <a:ext cx="180000" cy="180000"/>
              </a:xfrm>
              <a:prstGeom prst="ellipse">
                <a:avLst/>
              </a:prstGeom>
              <a:grp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grpSp>
      </p:grpSp>
      <p:grpSp>
        <p:nvGrpSpPr>
          <p:cNvPr id="43" name="Group 42">
            <a:extLst>
              <a:ext uri="{FF2B5EF4-FFF2-40B4-BE49-F238E27FC236}">
                <a16:creationId xmlns:a16="http://schemas.microsoft.com/office/drawing/2014/main" id="{6C25C4F8-8128-3BA1-601A-FF8C1E76D0C0}"/>
              </a:ext>
            </a:extLst>
          </p:cNvPr>
          <p:cNvGrpSpPr/>
          <p:nvPr/>
        </p:nvGrpSpPr>
        <p:grpSpPr>
          <a:xfrm>
            <a:off x="5667845" y="3811868"/>
            <a:ext cx="5858931" cy="1835994"/>
            <a:chOff x="5667845" y="3811868"/>
            <a:chExt cx="5858931" cy="1835994"/>
          </a:xfrm>
        </p:grpSpPr>
        <p:grpSp>
          <p:nvGrpSpPr>
            <p:cNvPr id="44" name="Group 43">
              <a:extLst>
                <a:ext uri="{FF2B5EF4-FFF2-40B4-BE49-F238E27FC236}">
                  <a16:creationId xmlns:a16="http://schemas.microsoft.com/office/drawing/2014/main" id="{9EEBDB02-2C04-B423-59B7-C62C8B33B046}"/>
                </a:ext>
              </a:extLst>
            </p:cNvPr>
            <p:cNvGrpSpPr/>
            <p:nvPr/>
          </p:nvGrpSpPr>
          <p:grpSpPr>
            <a:xfrm>
              <a:off x="5667845" y="3817081"/>
              <a:ext cx="5858931" cy="1830781"/>
              <a:chOff x="5659665" y="3822250"/>
              <a:chExt cx="5858931" cy="1830781"/>
            </a:xfrm>
          </p:grpSpPr>
          <p:sp>
            <p:nvSpPr>
              <p:cNvPr id="47" name="Rectangle 46">
                <a:extLst>
                  <a:ext uri="{FF2B5EF4-FFF2-40B4-BE49-F238E27FC236}">
                    <a16:creationId xmlns:a16="http://schemas.microsoft.com/office/drawing/2014/main" id="{F645868A-E799-34D6-6B08-12BF7E15630C}"/>
                  </a:ext>
                </a:extLst>
              </p:cNvPr>
              <p:cNvSpPr/>
              <p:nvPr/>
            </p:nvSpPr>
            <p:spPr>
              <a:xfrm>
                <a:off x="5659665" y="4245141"/>
                <a:ext cx="5858931" cy="641657"/>
              </a:xfrm>
              <a:prstGeom prst="rect">
                <a:avLst/>
              </a:prstGeom>
              <a:solidFill>
                <a:srgbClr val="FDF1BC"/>
              </a:solidFill>
              <a:ln w="12700">
                <a:prstDash val="sysDash"/>
              </a:ln>
            </p:spPr>
            <p:style>
              <a:lnRef idx="2">
                <a:schemeClr val="dk1"/>
              </a:lnRef>
              <a:fillRef idx="1">
                <a:schemeClr val="lt1"/>
              </a:fillRef>
              <a:effectRef idx="0">
                <a:schemeClr val="dk1"/>
              </a:effectRef>
              <a:fontRef idx="minor">
                <a:schemeClr val="dk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DE" sz="1800" b="0" i="0" u="none" strike="noStrike" kern="1200" cap="none" spc="0" normalizeH="0" baseline="0" noProof="0" dirty="0">
                  <a:ln>
                    <a:noFill/>
                  </a:ln>
                  <a:solidFill>
                    <a:srgbClr val="000000"/>
                  </a:solidFill>
                  <a:effectLst/>
                  <a:uLnTx/>
                  <a:uFillTx/>
                  <a:latin typeface="BMWGroupTN Condensed"/>
                  <a:ea typeface="+mn-ea"/>
                  <a:cs typeface="+mn-cs"/>
                </a:endParaRPr>
              </a:p>
            </p:txBody>
          </p:sp>
          <p:sp useBgFill="1">
            <p:nvSpPr>
              <p:cNvPr id="48" name="Rectangle 47">
                <a:extLst>
                  <a:ext uri="{FF2B5EF4-FFF2-40B4-BE49-F238E27FC236}">
                    <a16:creationId xmlns:a16="http://schemas.microsoft.com/office/drawing/2014/main" id="{0500890F-8BA4-AAF4-A076-C572C7D0D805}"/>
                  </a:ext>
                </a:extLst>
              </p:cNvPr>
              <p:cNvSpPr/>
              <p:nvPr/>
            </p:nvSpPr>
            <p:spPr>
              <a:xfrm>
                <a:off x="5663784" y="5048588"/>
                <a:ext cx="5842569" cy="604443"/>
              </a:xfrm>
              <a:prstGeom prst="rect">
                <a:avLst/>
              </a:prstGeom>
              <a:ln w="12700">
                <a:prstDash val="sysDash"/>
              </a:ln>
            </p:spPr>
            <p:style>
              <a:lnRef idx="2">
                <a:schemeClr val="dk1"/>
              </a:lnRef>
              <a:fillRef idx="1">
                <a:schemeClr val="lt1"/>
              </a:fillRef>
              <a:effectRef idx="0">
                <a:schemeClr val="dk1"/>
              </a:effectRef>
              <a:fontRef idx="minor">
                <a:schemeClr val="dk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DE" sz="1800" b="0" i="0" u="none" strike="noStrike" kern="1200" cap="none" spc="0" normalizeH="0" baseline="0" noProof="0">
                  <a:ln>
                    <a:noFill/>
                  </a:ln>
                  <a:solidFill>
                    <a:srgbClr val="000000"/>
                  </a:solidFill>
                  <a:effectLst/>
                  <a:uLnTx/>
                  <a:uFillTx/>
                  <a:latin typeface="BMWGroupTN Condensed"/>
                  <a:ea typeface="+mn-ea"/>
                  <a:cs typeface="+mn-cs"/>
                </a:endParaRPr>
              </a:p>
            </p:txBody>
          </p:sp>
          <p:grpSp>
            <p:nvGrpSpPr>
              <p:cNvPr id="49" name="Group 48">
                <a:extLst>
                  <a:ext uri="{FF2B5EF4-FFF2-40B4-BE49-F238E27FC236}">
                    <a16:creationId xmlns:a16="http://schemas.microsoft.com/office/drawing/2014/main" id="{48402985-3BF3-83A3-FACE-1DCEFB474EA0}"/>
                  </a:ext>
                </a:extLst>
              </p:cNvPr>
              <p:cNvGrpSpPr/>
              <p:nvPr/>
            </p:nvGrpSpPr>
            <p:grpSpPr>
              <a:xfrm>
                <a:off x="5713794" y="5083005"/>
                <a:ext cx="5486362" cy="557135"/>
                <a:chOff x="5676027" y="4726482"/>
                <a:chExt cx="5486362" cy="557135"/>
              </a:xfrm>
            </p:grpSpPr>
            <p:sp>
              <p:nvSpPr>
                <p:cNvPr id="76" name="Oval 75">
                  <a:extLst>
                    <a:ext uri="{FF2B5EF4-FFF2-40B4-BE49-F238E27FC236}">
                      <a16:creationId xmlns:a16="http://schemas.microsoft.com/office/drawing/2014/main" id="{7AA3B92A-3038-C9EE-5311-3F318D5C4670}"/>
                    </a:ext>
                  </a:extLst>
                </p:cNvPr>
                <p:cNvSpPr/>
                <p:nvPr/>
              </p:nvSpPr>
              <p:spPr>
                <a:xfrm>
                  <a:off x="6012350" y="5055003"/>
                  <a:ext cx="180000" cy="1800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77" name="Oval 76">
                  <a:extLst>
                    <a:ext uri="{FF2B5EF4-FFF2-40B4-BE49-F238E27FC236}">
                      <a16:creationId xmlns:a16="http://schemas.microsoft.com/office/drawing/2014/main" id="{73BC63D6-2CDB-CBC0-4F5A-D2AC336D8A8A}"/>
                    </a:ext>
                  </a:extLst>
                </p:cNvPr>
                <p:cNvSpPr/>
                <p:nvPr/>
              </p:nvSpPr>
              <p:spPr>
                <a:xfrm>
                  <a:off x="5676027" y="5103617"/>
                  <a:ext cx="180000" cy="1800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78" name="Oval 77">
                  <a:extLst>
                    <a:ext uri="{FF2B5EF4-FFF2-40B4-BE49-F238E27FC236}">
                      <a16:creationId xmlns:a16="http://schemas.microsoft.com/office/drawing/2014/main" id="{1DC00D8B-3E80-BD44-E5A5-81622033890B}"/>
                    </a:ext>
                  </a:extLst>
                </p:cNvPr>
                <p:cNvSpPr/>
                <p:nvPr/>
              </p:nvSpPr>
              <p:spPr>
                <a:xfrm>
                  <a:off x="6102350" y="4737725"/>
                  <a:ext cx="180000" cy="1800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cxnSp>
              <p:nvCxnSpPr>
                <p:cNvPr id="79" name="Straight Connector 78">
                  <a:extLst>
                    <a:ext uri="{FF2B5EF4-FFF2-40B4-BE49-F238E27FC236}">
                      <a16:creationId xmlns:a16="http://schemas.microsoft.com/office/drawing/2014/main" id="{39250A42-105E-5A34-5654-CE17F3B382F5}"/>
                    </a:ext>
                  </a:extLst>
                </p:cNvPr>
                <p:cNvCxnSpPr>
                  <a:cxnSpLocks/>
                  <a:stCxn id="78" idx="4"/>
                  <a:endCxn id="76" idx="0"/>
                </p:cNvCxnSpPr>
                <p:nvPr/>
              </p:nvCxnSpPr>
              <p:spPr>
                <a:xfrm flipH="1">
                  <a:off x="6102350" y="4917725"/>
                  <a:ext cx="90000" cy="137278"/>
                </a:xfrm>
                <a:prstGeom prst="line">
                  <a:avLst/>
                </a:prstGeom>
                <a:ln w="19050">
                  <a:tailEnd type="none"/>
                </a:ln>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4E3066A9-F7CB-B25F-4044-97D2F4B5D036}"/>
                    </a:ext>
                  </a:extLst>
                </p:cNvPr>
                <p:cNvCxnSpPr>
                  <a:cxnSpLocks/>
                  <a:stCxn id="76" idx="2"/>
                  <a:endCxn id="77" idx="6"/>
                </p:cNvCxnSpPr>
                <p:nvPr/>
              </p:nvCxnSpPr>
              <p:spPr>
                <a:xfrm flipH="1">
                  <a:off x="5856027" y="5145003"/>
                  <a:ext cx="156323" cy="48614"/>
                </a:xfrm>
                <a:prstGeom prst="line">
                  <a:avLst/>
                </a:prstGeom>
                <a:ln w="19050">
                  <a:tailEnd type="none"/>
                </a:ln>
              </p:spPr>
              <p:style>
                <a:lnRef idx="1">
                  <a:schemeClr val="dk1"/>
                </a:lnRef>
                <a:fillRef idx="0">
                  <a:schemeClr val="dk1"/>
                </a:fillRef>
                <a:effectRef idx="0">
                  <a:schemeClr val="dk1"/>
                </a:effectRef>
                <a:fontRef idx="minor">
                  <a:schemeClr val="tx1"/>
                </a:fontRef>
              </p:style>
            </p:cxnSp>
            <p:sp>
              <p:nvSpPr>
                <p:cNvPr id="81" name="Oval 80">
                  <a:extLst>
                    <a:ext uri="{FF2B5EF4-FFF2-40B4-BE49-F238E27FC236}">
                      <a16:creationId xmlns:a16="http://schemas.microsoft.com/office/drawing/2014/main" id="{5ED09277-AC03-AFF3-8258-24DC56C7957F}"/>
                    </a:ext>
                  </a:extLst>
                </p:cNvPr>
                <p:cNvSpPr/>
                <p:nvPr/>
              </p:nvSpPr>
              <p:spPr>
                <a:xfrm>
                  <a:off x="7328860" y="5085385"/>
                  <a:ext cx="180000" cy="180000"/>
                </a:xfrm>
                <a:prstGeom prst="ellipse">
                  <a:avLst/>
                </a:prstGeom>
                <a:solidFill>
                  <a:srgbClr val="FCE37A"/>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82" name="Oval 81">
                  <a:extLst>
                    <a:ext uri="{FF2B5EF4-FFF2-40B4-BE49-F238E27FC236}">
                      <a16:creationId xmlns:a16="http://schemas.microsoft.com/office/drawing/2014/main" id="{6536ECE6-27ED-1CFD-2175-385710F624FF}"/>
                    </a:ext>
                  </a:extLst>
                </p:cNvPr>
                <p:cNvSpPr/>
                <p:nvPr/>
              </p:nvSpPr>
              <p:spPr>
                <a:xfrm>
                  <a:off x="7635766" y="4783037"/>
                  <a:ext cx="180000" cy="180000"/>
                </a:xfrm>
                <a:prstGeom prst="ellipse">
                  <a:avLst/>
                </a:prstGeom>
                <a:solidFill>
                  <a:srgbClr val="FCE37A"/>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83" name="Oval 82">
                  <a:extLst>
                    <a:ext uri="{FF2B5EF4-FFF2-40B4-BE49-F238E27FC236}">
                      <a16:creationId xmlns:a16="http://schemas.microsoft.com/office/drawing/2014/main" id="{941FF04D-6C4F-02D5-CCB3-07F181960D29}"/>
                    </a:ext>
                  </a:extLst>
                </p:cNvPr>
                <p:cNvSpPr/>
                <p:nvPr/>
              </p:nvSpPr>
              <p:spPr>
                <a:xfrm>
                  <a:off x="7976860" y="5085385"/>
                  <a:ext cx="180000" cy="180000"/>
                </a:xfrm>
                <a:prstGeom prst="ellipse">
                  <a:avLst/>
                </a:prstGeom>
                <a:solidFill>
                  <a:srgbClr val="FCE37A"/>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cxnSp>
              <p:nvCxnSpPr>
                <p:cNvPr id="84" name="Straight Connector 83">
                  <a:extLst>
                    <a:ext uri="{FF2B5EF4-FFF2-40B4-BE49-F238E27FC236}">
                      <a16:creationId xmlns:a16="http://schemas.microsoft.com/office/drawing/2014/main" id="{8ED425AD-BE2F-4548-C168-E167D1149C16}"/>
                    </a:ext>
                  </a:extLst>
                </p:cNvPr>
                <p:cNvCxnSpPr>
                  <a:cxnSpLocks/>
                  <a:stCxn id="82" idx="3"/>
                  <a:endCxn id="81" idx="7"/>
                </p:cNvCxnSpPr>
                <p:nvPr/>
              </p:nvCxnSpPr>
              <p:spPr>
                <a:xfrm flipH="1">
                  <a:off x="7482500" y="4936677"/>
                  <a:ext cx="179626" cy="175068"/>
                </a:xfrm>
                <a:prstGeom prst="line">
                  <a:avLst/>
                </a:prstGeom>
                <a:ln w="190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EEB790F9-7F56-4C72-CC46-3ABEA4D4F4E8}"/>
                    </a:ext>
                  </a:extLst>
                </p:cNvPr>
                <p:cNvCxnSpPr>
                  <a:cxnSpLocks/>
                  <a:stCxn id="82" idx="5"/>
                  <a:endCxn id="83" idx="7"/>
                </p:cNvCxnSpPr>
                <p:nvPr/>
              </p:nvCxnSpPr>
              <p:spPr>
                <a:xfrm>
                  <a:off x="7789406" y="4936677"/>
                  <a:ext cx="341094" cy="175068"/>
                </a:xfrm>
                <a:prstGeom prst="line">
                  <a:avLst/>
                </a:prstGeom>
                <a:ln w="190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86" name="Oval 85">
                  <a:extLst>
                    <a:ext uri="{FF2B5EF4-FFF2-40B4-BE49-F238E27FC236}">
                      <a16:creationId xmlns:a16="http://schemas.microsoft.com/office/drawing/2014/main" id="{193291A1-C54D-551F-8176-C037D72E034F}"/>
                    </a:ext>
                  </a:extLst>
                </p:cNvPr>
                <p:cNvSpPr/>
                <p:nvPr/>
              </p:nvSpPr>
              <p:spPr>
                <a:xfrm>
                  <a:off x="9367230" y="4734142"/>
                  <a:ext cx="180000" cy="18000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87" name="Oval 86">
                  <a:extLst>
                    <a:ext uri="{FF2B5EF4-FFF2-40B4-BE49-F238E27FC236}">
                      <a16:creationId xmlns:a16="http://schemas.microsoft.com/office/drawing/2014/main" id="{6D9A998A-D839-C233-C943-581AF11D92BA}"/>
                    </a:ext>
                  </a:extLst>
                </p:cNvPr>
                <p:cNvSpPr/>
                <p:nvPr/>
              </p:nvSpPr>
              <p:spPr>
                <a:xfrm>
                  <a:off x="9063510" y="4995385"/>
                  <a:ext cx="180000" cy="18000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88" name="Oval 87">
                  <a:extLst>
                    <a:ext uri="{FF2B5EF4-FFF2-40B4-BE49-F238E27FC236}">
                      <a16:creationId xmlns:a16="http://schemas.microsoft.com/office/drawing/2014/main" id="{A90E1584-7825-EA5D-5311-C6BB8519F500}"/>
                    </a:ext>
                  </a:extLst>
                </p:cNvPr>
                <p:cNvSpPr/>
                <p:nvPr/>
              </p:nvSpPr>
              <p:spPr>
                <a:xfrm>
                  <a:off x="9467039" y="4969454"/>
                  <a:ext cx="180000" cy="18000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cxnSp>
              <p:nvCxnSpPr>
                <p:cNvPr id="89" name="Straight Connector 88">
                  <a:extLst>
                    <a:ext uri="{FF2B5EF4-FFF2-40B4-BE49-F238E27FC236}">
                      <a16:creationId xmlns:a16="http://schemas.microsoft.com/office/drawing/2014/main" id="{38D540FB-BDED-D013-8289-07E21A5BD6CE}"/>
                    </a:ext>
                  </a:extLst>
                </p:cNvPr>
                <p:cNvCxnSpPr>
                  <a:cxnSpLocks/>
                  <a:stCxn id="87" idx="0"/>
                  <a:endCxn id="86" idx="3"/>
                </p:cNvCxnSpPr>
                <p:nvPr/>
              </p:nvCxnSpPr>
              <p:spPr>
                <a:xfrm flipV="1">
                  <a:off x="9153510" y="4887782"/>
                  <a:ext cx="240080" cy="107603"/>
                </a:xfrm>
                <a:prstGeom prst="line">
                  <a:avLst/>
                </a:prstGeom>
                <a:ln w="190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E065513-2C91-5FCD-4401-2B05AB8A8367}"/>
                    </a:ext>
                  </a:extLst>
                </p:cNvPr>
                <p:cNvCxnSpPr>
                  <a:cxnSpLocks/>
                  <a:stCxn id="87" idx="5"/>
                  <a:endCxn id="88" idx="3"/>
                </p:cNvCxnSpPr>
                <p:nvPr/>
              </p:nvCxnSpPr>
              <p:spPr>
                <a:xfrm flipV="1">
                  <a:off x="9217150" y="5123094"/>
                  <a:ext cx="276249" cy="25931"/>
                </a:xfrm>
                <a:prstGeom prst="line">
                  <a:avLst/>
                </a:prstGeom>
                <a:ln w="190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91" name="Oval 90">
                  <a:extLst>
                    <a:ext uri="{FF2B5EF4-FFF2-40B4-BE49-F238E27FC236}">
                      <a16:creationId xmlns:a16="http://schemas.microsoft.com/office/drawing/2014/main" id="{ABD2C22C-122F-69EF-0652-6D6D8519B705}"/>
                    </a:ext>
                  </a:extLst>
                </p:cNvPr>
                <p:cNvSpPr/>
                <p:nvPr/>
              </p:nvSpPr>
              <p:spPr>
                <a:xfrm>
                  <a:off x="10570639" y="4726482"/>
                  <a:ext cx="180000" cy="180000"/>
                </a:xfrm>
                <a:prstGeom prst="ellipse">
                  <a:avLst/>
                </a:prstGeom>
                <a:solidFill>
                  <a:srgbClr val="4F8B9B"/>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92" name="Oval 91">
                  <a:extLst>
                    <a:ext uri="{FF2B5EF4-FFF2-40B4-BE49-F238E27FC236}">
                      <a16:creationId xmlns:a16="http://schemas.microsoft.com/office/drawing/2014/main" id="{86823932-7FED-F336-0D9F-E0577A036CF4}"/>
                    </a:ext>
                  </a:extLst>
                </p:cNvPr>
                <p:cNvSpPr/>
                <p:nvPr/>
              </p:nvSpPr>
              <p:spPr>
                <a:xfrm>
                  <a:off x="10893330" y="4790122"/>
                  <a:ext cx="180000" cy="180000"/>
                </a:xfrm>
                <a:prstGeom prst="ellipse">
                  <a:avLst/>
                </a:prstGeom>
                <a:solidFill>
                  <a:srgbClr val="4F8B9B"/>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93" name="Oval 92">
                  <a:extLst>
                    <a:ext uri="{FF2B5EF4-FFF2-40B4-BE49-F238E27FC236}">
                      <a16:creationId xmlns:a16="http://schemas.microsoft.com/office/drawing/2014/main" id="{CCDABD4E-70DE-2F14-34A3-8074C40EB91B}"/>
                    </a:ext>
                  </a:extLst>
                </p:cNvPr>
                <p:cNvSpPr/>
                <p:nvPr/>
              </p:nvSpPr>
              <p:spPr>
                <a:xfrm>
                  <a:off x="10982389" y="5078525"/>
                  <a:ext cx="180000" cy="180000"/>
                </a:xfrm>
                <a:prstGeom prst="ellipse">
                  <a:avLst/>
                </a:prstGeom>
                <a:solidFill>
                  <a:srgbClr val="4F8B9B"/>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cxnSp>
              <p:nvCxnSpPr>
                <p:cNvPr id="94" name="Straight Connector 93">
                  <a:extLst>
                    <a:ext uri="{FF2B5EF4-FFF2-40B4-BE49-F238E27FC236}">
                      <a16:creationId xmlns:a16="http://schemas.microsoft.com/office/drawing/2014/main" id="{B5B38693-FB44-5AB1-070E-F150270234CF}"/>
                    </a:ext>
                  </a:extLst>
                </p:cNvPr>
                <p:cNvCxnSpPr>
                  <a:cxnSpLocks/>
                  <a:stCxn id="92" idx="1"/>
                  <a:endCxn id="91" idx="5"/>
                </p:cNvCxnSpPr>
                <p:nvPr/>
              </p:nvCxnSpPr>
              <p:spPr>
                <a:xfrm flipH="1">
                  <a:off x="10724279" y="4816482"/>
                  <a:ext cx="195411" cy="63640"/>
                </a:xfrm>
                <a:prstGeom prst="line">
                  <a:avLst/>
                </a:prstGeom>
                <a:ln w="190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E9AC4C9C-DC39-BC26-66B8-D8D53C581268}"/>
                    </a:ext>
                  </a:extLst>
                </p:cNvPr>
                <p:cNvCxnSpPr>
                  <a:cxnSpLocks/>
                  <a:stCxn id="93" idx="7"/>
                  <a:endCxn id="92" idx="5"/>
                </p:cNvCxnSpPr>
                <p:nvPr/>
              </p:nvCxnSpPr>
              <p:spPr>
                <a:xfrm flipH="1" flipV="1">
                  <a:off x="11046970" y="4943762"/>
                  <a:ext cx="89059" cy="161123"/>
                </a:xfrm>
                <a:prstGeom prst="line">
                  <a:avLst/>
                </a:prstGeom>
                <a:ln w="190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E14CBADE-19EA-6F5C-07E9-D3352D67BC65}"/>
                  </a:ext>
                </a:extLst>
              </p:cNvPr>
              <p:cNvGrpSpPr/>
              <p:nvPr/>
            </p:nvGrpSpPr>
            <p:grpSpPr>
              <a:xfrm>
                <a:off x="6657873" y="4299015"/>
                <a:ext cx="3760752" cy="582212"/>
                <a:chOff x="6575657" y="4814109"/>
                <a:chExt cx="3760752" cy="582212"/>
              </a:xfrm>
            </p:grpSpPr>
            <p:sp>
              <p:nvSpPr>
                <p:cNvPr id="57" name="Oval 56">
                  <a:extLst>
                    <a:ext uri="{FF2B5EF4-FFF2-40B4-BE49-F238E27FC236}">
                      <a16:creationId xmlns:a16="http://schemas.microsoft.com/office/drawing/2014/main" id="{EB670B43-1B73-679F-07B9-71F0597AADFB}"/>
                    </a:ext>
                  </a:extLst>
                </p:cNvPr>
                <p:cNvSpPr/>
                <p:nvPr/>
              </p:nvSpPr>
              <p:spPr>
                <a:xfrm>
                  <a:off x="6905772" y="5092907"/>
                  <a:ext cx="180000" cy="1800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58" name="Oval 57">
                  <a:extLst>
                    <a:ext uri="{FF2B5EF4-FFF2-40B4-BE49-F238E27FC236}">
                      <a16:creationId xmlns:a16="http://schemas.microsoft.com/office/drawing/2014/main" id="{4405D75A-3698-3ED1-15F1-4EE5741F0F78}"/>
                    </a:ext>
                  </a:extLst>
                </p:cNvPr>
                <p:cNvSpPr/>
                <p:nvPr/>
              </p:nvSpPr>
              <p:spPr>
                <a:xfrm>
                  <a:off x="7704771" y="5203045"/>
                  <a:ext cx="180000" cy="1800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59" name="Oval 58">
                  <a:extLst>
                    <a:ext uri="{FF2B5EF4-FFF2-40B4-BE49-F238E27FC236}">
                      <a16:creationId xmlns:a16="http://schemas.microsoft.com/office/drawing/2014/main" id="{A3693193-2847-4DCB-0128-80C31089FE5C}"/>
                    </a:ext>
                  </a:extLst>
                </p:cNvPr>
                <p:cNvSpPr/>
                <p:nvPr/>
              </p:nvSpPr>
              <p:spPr>
                <a:xfrm>
                  <a:off x="6575657" y="4814109"/>
                  <a:ext cx="180000" cy="18000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cxnSp>
              <p:nvCxnSpPr>
                <p:cNvPr id="60" name="Straight Connector 59">
                  <a:extLst>
                    <a:ext uri="{FF2B5EF4-FFF2-40B4-BE49-F238E27FC236}">
                      <a16:creationId xmlns:a16="http://schemas.microsoft.com/office/drawing/2014/main" id="{BCA3BA8E-FC49-5430-987E-9BB660588CA8}"/>
                    </a:ext>
                  </a:extLst>
                </p:cNvPr>
                <p:cNvCxnSpPr>
                  <a:cxnSpLocks/>
                  <a:stCxn id="59" idx="4"/>
                  <a:endCxn id="57" idx="0"/>
                </p:cNvCxnSpPr>
                <p:nvPr/>
              </p:nvCxnSpPr>
              <p:spPr>
                <a:xfrm>
                  <a:off x="6665657" y="4994109"/>
                  <a:ext cx="330115" cy="98798"/>
                </a:xfrm>
                <a:prstGeom prst="line">
                  <a:avLst/>
                </a:prstGeom>
                <a:ln w="25400">
                  <a:solidFill>
                    <a:srgbClr val="F69954"/>
                  </a:solidFill>
                  <a:tailEnd type="none"/>
                </a:ln>
              </p:spPr>
              <p:style>
                <a:lnRef idx="1">
                  <a:schemeClr val="dk1"/>
                </a:lnRef>
                <a:fillRef idx="0">
                  <a:schemeClr val="dk1"/>
                </a:fillRef>
                <a:effectRef idx="0">
                  <a:schemeClr val="dk1"/>
                </a:effectRef>
                <a:fontRef idx="minor">
                  <a:schemeClr val="tx1"/>
                </a:fontRef>
              </p:style>
            </p:cxnSp>
            <p:sp>
              <p:nvSpPr>
                <p:cNvPr id="61" name="Oval 60">
                  <a:extLst>
                    <a:ext uri="{FF2B5EF4-FFF2-40B4-BE49-F238E27FC236}">
                      <a16:creationId xmlns:a16="http://schemas.microsoft.com/office/drawing/2014/main" id="{3258429D-23FE-49DF-1B95-C65F7663C35A}"/>
                    </a:ext>
                  </a:extLst>
                </p:cNvPr>
                <p:cNvSpPr/>
                <p:nvPr/>
              </p:nvSpPr>
              <p:spPr>
                <a:xfrm>
                  <a:off x="7328860" y="5085385"/>
                  <a:ext cx="180000" cy="180000"/>
                </a:xfrm>
                <a:prstGeom prst="ellipse">
                  <a:avLst/>
                </a:prstGeom>
                <a:solidFill>
                  <a:srgbClr val="FCE37A"/>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62" name="Oval 61">
                  <a:extLst>
                    <a:ext uri="{FF2B5EF4-FFF2-40B4-BE49-F238E27FC236}">
                      <a16:creationId xmlns:a16="http://schemas.microsoft.com/office/drawing/2014/main" id="{A638B510-DC60-CE02-14A8-762AA33D6EF2}"/>
                    </a:ext>
                  </a:extLst>
                </p:cNvPr>
                <p:cNvSpPr/>
                <p:nvPr/>
              </p:nvSpPr>
              <p:spPr>
                <a:xfrm>
                  <a:off x="7780730" y="4872245"/>
                  <a:ext cx="180000" cy="180000"/>
                </a:xfrm>
                <a:prstGeom prst="ellipse">
                  <a:avLst/>
                </a:prstGeom>
                <a:solidFill>
                  <a:srgbClr val="FCE37A"/>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63" name="Oval 62">
                  <a:extLst>
                    <a:ext uri="{FF2B5EF4-FFF2-40B4-BE49-F238E27FC236}">
                      <a16:creationId xmlns:a16="http://schemas.microsoft.com/office/drawing/2014/main" id="{38B8C936-6506-CB67-96D9-4D16DA0625CF}"/>
                    </a:ext>
                  </a:extLst>
                </p:cNvPr>
                <p:cNvSpPr/>
                <p:nvPr/>
              </p:nvSpPr>
              <p:spPr>
                <a:xfrm>
                  <a:off x="7976860" y="5085385"/>
                  <a:ext cx="180000" cy="180000"/>
                </a:xfrm>
                <a:prstGeom prst="ellipse">
                  <a:avLst/>
                </a:prstGeom>
                <a:solidFill>
                  <a:srgbClr val="FCE37A"/>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cxnSp>
              <p:nvCxnSpPr>
                <p:cNvPr id="64" name="Straight Connector 63">
                  <a:extLst>
                    <a:ext uri="{FF2B5EF4-FFF2-40B4-BE49-F238E27FC236}">
                      <a16:creationId xmlns:a16="http://schemas.microsoft.com/office/drawing/2014/main" id="{7D047B2D-FBEF-8A42-C052-F118D8BC19AA}"/>
                    </a:ext>
                  </a:extLst>
                </p:cNvPr>
                <p:cNvCxnSpPr>
                  <a:cxnSpLocks/>
                  <a:stCxn id="62" idx="2"/>
                  <a:endCxn id="57" idx="7"/>
                </p:cNvCxnSpPr>
                <p:nvPr/>
              </p:nvCxnSpPr>
              <p:spPr>
                <a:xfrm flipH="1">
                  <a:off x="7059412" y="4962245"/>
                  <a:ext cx="721318" cy="157022"/>
                </a:xfrm>
                <a:prstGeom prst="line">
                  <a:avLst/>
                </a:prstGeom>
                <a:ln w="25400">
                  <a:solidFill>
                    <a:srgbClr val="F69954"/>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9587590-1C9F-75E3-F88B-DB68A9A7B1E2}"/>
                    </a:ext>
                  </a:extLst>
                </p:cNvPr>
                <p:cNvCxnSpPr>
                  <a:cxnSpLocks/>
                  <a:stCxn id="62" idx="6"/>
                  <a:endCxn id="66" idx="2"/>
                </p:cNvCxnSpPr>
                <p:nvPr/>
              </p:nvCxnSpPr>
              <p:spPr>
                <a:xfrm flipV="1">
                  <a:off x="7960730" y="4917317"/>
                  <a:ext cx="620778" cy="44928"/>
                </a:xfrm>
                <a:prstGeom prst="line">
                  <a:avLst/>
                </a:prstGeom>
                <a:ln w="25400">
                  <a:solidFill>
                    <a:srgbClr val="F69954"/>
                  </a:solidFill>
                  <a:miter lim="800000"/>
                  <a:tailEnd type="none"/>
                </a:ln>
              </p:spPr>
              <p:style>
                <a:lnRef idx="1">
                  <a:schemeClr val="accent1"/>
                </a:lnRef>
                <a:fillRef idx="0">
                  <a:schemeClr val="accent1"/>
                </a:fillRef>
                <a:effectRef idx="0">
                  <a:schemeClr val="accent1"/>
                </a:effectRef>
                <a:fontRef idx="minor">
                  <a:schemeClr val="tx1"/>
                </a:fontRef>
              </p:style>
            </p:cxnSp>
            <p:sp>
              <p:nvSpPr>
                <p:cNvPr id="66" name="Oval 65">
                  <a:extLst>
                    <a:ext uri="{FF2B5EF4-FFF2-40B4-BE49-F238E27FC236}">
                      <a16:creationId xmlns:a16="http://schemas.microsoft.com/office/drawing/2014/main" id="{03FE038F-2B8A-1699-D796-D81A61A61098}"/>
                    </a:ext>
                  </a:extLst>
                </p:cNvPr>
                <p:cNvSpPr/>
                <p:nvPr/>
              </p:nvSpPr>
              <p:spPr>
                <a:xfrm>
                  <a:off x="8581508" y="4827317"/>
                  <a:ext cx="180000" cy="18000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67" name="Oval 66">
                  <a:extLst>
                    <a:ext uri="{FF2B5EF4-FFF2-40B4-BE49-F238E27FC236}">
                      <a16:creationId xmlns:a16="http://schemas.microsoft.com/office/drawing/2014/main" id="{2D1B0DE1-5DEE-E36A-87EC-A0864C8B3029}"/>
                    </a:ext>
                  </a:extLst>
                </p:cNvPr>
                <p:cNvSpPr/>
                <p:nvPr/>
              </p:nvSpPr>
              <p:spPr>
                <a:xfrm>
                  <a:off x="9063510" y="5028838"/>
                  <a:ext cx="180000" cy="18000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68" name="Oval 67">
                  <a:extLst>
                    <a:ext uri="{FF2B5EF4-FFF2-40B4-BE49-F238E27FC236}">
                      <a16:creationId xmlns:a16="http://schemas.microsoft.com/office/drawing/2014/main" id="{7213B4CC-697C-1026-D49B-0477FA77B28F}"/>
                    </a:ext>
                  </a:extLst>
                </p:cNvPr>
                <p:cNvSpPr/>
                <p:nvPr/>
              </p:nvSpPr>
              <p:spPr>
                <a:xfrm>
                  <a:off x="9467039" y="5147871"/>
                  <a:ext cx="180000" cy="18000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cxnSp>
              <p:nvCxnSpPr>
                <p:cNvPr id="69" name="Straight Connector 68">
                  <a:extLst>
                    <a:ext uri="{FF2B5EF4-FFF2-40B4-BE49-F238E27FC236}">
                      <a16:creationId xmlns:a16="http://schemas.microsoft.com/office/drawing/2014/main" id="{4A8C95A3-BFE4-2E43-0B59-936170507E33}"/>
                    </a:ext>
                  </a:extLst>
                </p:cNvPr>
                <p:cNvCxnSpPr>
                  <a:cxnSpLocks/>
                  <a:stCxn id="71" idx="2"/>
                  <a:endCxn id="63" idx="6"/>
                </p:cNvCxnSpPr>
                <p:nvPr/>
              </p:nvCxnSpPr>
              <p:spPr>
                <a:xfrm flipH="1" flipV="1">
                  <a:off x="8156860" y="5175385"/>
                  <a:ext cx="443710" cy="130936"/>
                </a:xfrm>
                <a:prstGeom prst="line">
                  <a:avLst/>
                </a:prstGeom>
                <a:ln w="25400">
                  <a:solidFill>
                    <a:srgbClr val="F69954"/>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B62D67E5-4F83-007F-04DE-DB5F2462579A}"/>
                    </a:ext>
                  </a:extLst>
                </p:cNvPr>
                <p:cNvCxnSpPr>
                  <a:cxnSpLocks/>
                  <a:stCxn id="67" idx="6"/>
                  <a:endCxn id="68" idx="2"/>
                </p:cNvCxnSpPr>
                <p:nvPr/>
              </p:nvCxnSpPr>
              <p:spPr>
                <a:xfrm>
                  <a:off x="9243510" y="5118838"/>
                  <a:ext cx="223529" cy="119033"/>
                </a:xfrm>
                <a:prstGeom prst="line">
                  <a:avLst/>
                </a:prstGeom>
                <a:ln w="25400">
                  <a:solidFill>
                    <a:srgbClr val="F69954"/>
                  </a:solidFill>
                  <a:miter lim="800000"/>
                  <a:tailEnd type="none"/>
                </a:ln>
              </p:spPr>
              <p:style>
                <a:lnRef idx="1">
                  <a:schemeClr val="accent1"/>
                </a:lnRef>
                <a:fillRef idx="0">
                  <a:schemeClr val="accent1"/>
                </a:fillRef>
                <a:effectRef idx="0">
                  <a:schemeClr val="accent1"/>
                </a:effectRef>
                <a:fontRef idx="minor">
                  <a:schemeClr val="tx1"/>
                </a:fontRef>
              </p:style>
            </p:cxnSp>
            <p:sp>
              <p:nvSpPr>
                <p:cNvPr id="71" name="Oval 70">
                  <a:extLst>
                    <a:ext uri="{FF2B5EF4-FFF2-40B4-BE49-F238E27FC236}">
                      <a16:creationId xmlns:a16="http://schemas.microsoft.com/office/drawing/2014/main" id="{ACB6956B-FF29-60BC-65BD-4DB4CFA3EC27}"/>
                    </a:ext>
                  </a:extLst>
                </p:cNvPr>
                <p:cNvSpPr/>
                <p:nvPr/>
              </p:nvSpPr>
              <p:spPr>
                <a:xfrm>
                  <a:off x="8600570" y="5216321"/>
                  <a:ext cx="180000" cy="180000"/>
                </a:xfrm>
                <a:prstGeom prst="ellipse">
                  <a:avLst/>
                </a:prstGeom>
                <a:solidFill>
                  <a:srgbClr val="4F8B9B"/>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72" name="Oval 71">
                  <a:extLst>
                    <a:ext uri="{FF2B5EF4-FFF2-40B4-BE49-F238E27FC236}">
                      <a16:creationId xmlns:a16="http://schemas.microsoft.com/office/drawing/2014/main" id="{59B5F18D-D8A4-E26C-F791-154D77A543A9}"/>
                    </a:ext>
                  </a:extLst>
                </p:cNvPr>
                <p:cNvSpPr/>
                <p:nvPr/>
              </p:nvSpPr>
              <p:spPr>
                <a:xfrm>
                  <a:off x="9349141" y="4892166"/>
                  <a:ext cx="180000" cy="180000"/>
                </a:xfrm>
                <a:prstGeom prst="ellipse">
                  <a:avLst/>
                </a:prstGeom>
                <a:solidFill>
                  <a:srgbClr val="4F8B9B"/>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73" name="Oval 72">
                  <a:extLst>
                    <a:ext uri="{FF2B5EF4-FFF2-40B4-BE49-F238E27FC236}">
                      <a16:creationId xmlns:a16="http://schemas.microsoft.com/office/drawing/2014/main" id="{AEA8C88D-F4F1-66E9-8FB7-9E8A063409BC}"/>
                    </a:ext>
                  </a:extLst>
                </p:cNvPr>
                <p:cNvSpPr/>
                <p:nvPr/>
              </p:nvSpPr>
              <p:spPr>
                <a:xfrm>
                  <a:off x="10156409" y="4976604"/>
                  <a:ext cx="180000" cy="180000"/>
                </a:xfrm>
                <a:prstGeom prst="ellipse">
                  <a:avLst/>
                </a:prstGeom>
                <a:solidFill>
                  <a:srgbClr val="4F8B9B"/>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cxnSp>
              <p:nvCxnSpPr>
                <p:cNvPr id="74" name="Straight Connector 73">
                  <a:extLst>
                    <a:ext uri="{FF2B5EF4-FFF2-40B4-BE49-F238E27FC236}">
                      <a16:creationId xmlns:a16="http://schemas.microsoft.com/office/drawing/2014/main" id="{1CB765F4-F36E-EF5A-CC1B-0C8CAA8FA5FC}"/>
                    </a:ext>
                  </a:extLst>
                </p:cNvPr>
                <p:cNvCxnSpPr>
                  <a:cxnSpLocks/>
                  <a:stCxn id="67" idx="3"/>
                  <a:endCxn id="71" idx="5"/>
                </p:cNvCxnSpPr>
                <p:nvPr/>
              </p:nvCxnSpPr>
              <p:spPr>
                <a:xfrm flipH="1">
                  <a:off x="8754210" y="5182478"/>
                  <a:ext cx="335660" cy="187483"/>
                </a:xfrm>
                <a:prstGeom prst="line">
                  <a:avLst/>
                </a:prstGeom>
                <a:ln w="25400">
                  <a:solidFill>
                    <a:srgbClr val="F69954"/>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EE243F41-A7D0-7EB2-758C-978DD717AF4B}"/>
                    </a:ext>
                  </a:extLst>
                </p:cNvPr>
                <p:cNvCxnSpPr>
                  <a:cxnSpLocks/>
                  <a:stCxn id="73" idx="1"/>
                  <a:endCxn id="72" idx="5"/>
                </p:cNvCxnSpPr>
                <p:nvPr/>
              </p:nvCxnSpPr>
              <p:spPr>
                <a:xfrm flipH="1">
                  <a:off x="9502781" y="5002964"/>
                  <a:ext cx="679988" cy="42842"/>
                </a:xfrm>
                <a:prstGeom prst="line">
                  <a:avLst/>
                </a:prstGeom>
                <a:ln w="25400">
                  <a:solidFill>
                    <a:srgbClr val="F69954"/>
                  </a:solidFill>
                  <a:miter lim="800000"/>
                  <a:tailEnd type="none"/>
                </a:ln>
              </p:spPr>
              <p:style>
                <a:lnRef idx="1">
                  <a:schemeClr val="accent1"/>
                </a:lnRef>
                <a:fillRef idx="0">
                  <a:schemeClr val="accent1"/>
                </a:fillRef>
                <a:effectRef idx="0">
                  <a:schemeClr val="accent1"/>
                </a:effectRef>
                <a:fontRef idx="minor">
                  <a:schemeClr val="tx1"/>
                </a:fontRef>
              </p:style>
            </p:cxnSp>
          </p:grpSp>
          <p:cxnSp>
            <p:nvCxnSpPr>
              <p:cNvPr id="51" name="Straight Connector 50">
                <a:extLst>
                  <a:ext uri="{FF2B5EF4-FFF2-40B4-BE49-F238E27FC236}">
                    <a16:creationId xmlns:a16="http://schemas.microsoft.com/office/drawing/2014/main" id="{A59A6C56-D4BA-DACD-DBCF-A6557CA291FD}"/>
                  </a:ext>
                </a:extLst>
              </p:cNvPr>
              <p:cNvCxnSpPr>
                <a:cxnSpLocks/>
                <a:stCxn id="63" idx="7"/>
                <a:endCxn id="66" idx="3"/>
              </p:cNvCxnSpPr>
              <p:nvPr/>
            </p:nvCxnSpPr>
            <p:spPr>
              <a:xfrm flipV="1">
                <a:off x="8212716" y="4465863"/>
                <a:ext cx="477368" cy="130788"/>
              </a:xfrm>
              <a:prstGeom prst="line">
                <a:avLst/>
              </a:prstGeom>
              <a:ln w="25400">
                <a:solidFill>
                  <a:srgbClr val="F69954"/>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9AF2FAE8-AF52-68AF-2C58-61D1777C8C5A}"/>
                  </a:ext>
                </a:extLst>
              </p:cNvPr>
              <p:cNvCxnSpPr>
                <a:cxnSpLocks/>
                <a:stCxn id="62" idx="3"/>
                <a:endCxn id="61" idx="7"/>
              </p:cNvCxnSpPr>
              <p:nvPr/>
            </p:nvCxnSpPr>
            <p:spPr>
              <a:xfrm flipH="1">
                <a:off x="7564716" y="4510791"/>
                <a:ext cx="324590" cy="85860"/>
              </a:xfrm>
              <a:prstGeom prst="line">
                <a:avLst/>
              </a:prstGeom>
              <a:ln w="25400">
                <a:solidFill>
                  <a:srgbClr val="F69954"/>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0BDA8771-BC0E-4998-4416-40DF38B54750}"/>
                  </a:ext>
                </a:extLst>
              </p:cNvPr>
              <p:cNvCxnSpPr>
                <a:cxnSpLocks/>
                <a:stCxn id="72" idx="2"/>
                <a:endCxn id="66" idx="6"/>
              </p:cNvCxnSpPr>
              <p:nvPr/>
            </p:nvCxnSpPr>
            <p:spPr>
              <a:xfrm flipH="1" flipV="1">
                <a:off x="8843724" y="4402223"/>
                <a:ext cx="587633" cy="64849"/>
              </a:xfrm>
              <a:prstGeom prst="line">
                <a:avLst/>
              </a:prstGeom>
              <a:ln w="25400">
                <a:solidFill>
                  <a:srgbClr val="F69954"/>
                </a:solidFill>
                <a:miter lim="800000"/>
                <a:tailEnd type="none"/>
              </a:ln>
            </p:spPr>
            <p:style>
              <a:lnRef idx="1">
                <a:schemeClr val="accent1"/>
              </a:lnRef>
              <a:fillRef idx="0">
                <a:schemeClr val="accent1"/>
              </a:fillRef>
              <a:effectRef idx="0">
                <a:schemeClr val="accent1"/>
              </a:effectRef>
              <a:fontRef idx="minor">
                <a:schemeClr val="tx1"/>
              </a:fontRef>
            </p:style>
          </p:cxnSp>
          <p:sp>
            <p:nvSpPr>
              <p:cNvPr id="54" name="Oval 53">
                <a:extLst>
                  <a:ext uri="{FF2B5EF4-FFF2-40B4-BE49-F238E27FC236}">
                    <a16:creationId xmlns:a16="http://schemas.microsoft.com/office/drawing/2014/main" id="{1F4E6708-4716-4B8E-A743-8C6DF1689043}"/>
                  </a:ext>
                </a:extLst>
              </p:cNvPr>
              <p:cNvSpPr/>
              <p:nvPr/>
            </p:nvSpPr>
            <p:spPr>
              <a:xfrm>
                <a:off x="8772786" y="3822250"/>
                <a:ext cx="180000" cy="18000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55" name="Oval 54">
                <a:extLst>
                  <a:ext uri="{FF2B5EF4-FFF2-40B4-BE49-F238E27FC236}">
                    <a16:creationId xmlns:a16="http://schemas.microsoft.com/office/drawing/2014/main" id="{147FA3E8-4AC5-130E-5ACC-7D86750EC740}"/>
                  </a:ext>
                </a:extLst>
              </p:cNvPr>
              <p:cNvSpPr/>
              <p:nvPr/>
            </p:nvSpPr>
            <p:spPr>
              <a:xfrm>
                <a:off x="7859713" y="3829330"/>
                <a:ext cx="180000" cy="180000"/>
              </a:xfrm>
              <a:prstGeom prst="ellipse">
                <a:avLst/>
              </a:prstGeom>
              <a:solidFill>
                <a:srgbClr val="FCE37A"/>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cxnSp>
            <p:nvCxnSpPr>
              <p:cNvPr id="56" name="Straight Connector 55">
                <a:extLst>
                  <a:ext uri="{FF2B5EF4-FFF2-40B4-BE49-F238E27FC236}">
                    <a16:creationId xmlns:a16="http://schemas.microsoft.com/office/drawing/2014/main" id="{3094F8AB-DBC3-0C12-DB91-26449CFD5251}"/>
                  </a:ext>
                </a:extLst>
              </p:cNvPr>
              <p:cNvCxnSpPr>
                <a:cxnSpLocks/>
                <a:stCxn id="58" idx="2"/>
                <a:endCxn id="61" idx="5"/>
              </p:cNvCxnSpPr>
              <p:nvPr/>
            </p:nvCxnSpPr>
            <p:spPr>
              <a:xfrm flipH="1" flipV="1">
                <a:off x="7564716" y="4723931"/>
                <a:ext cx="222271" cy="54020"/>
              </a:xfrm>
              <a:prstGeom prst="line">
                <a:avLst/>
              </a:prstGeom>
              <a:ln w="25400">
                <a:solidFill>
                  <a:srgbClr val="F69954"/>
                </a:solidFill>
                <a:miter lim="800000"/>
                <a:tailEnd type="none"/>
              </a:ln>
            </p:spPr>
            <p:style>
              <a:lnRef idx="1">
                <a:schemeClr val="accent1"/>
              </a:lnRef>
              <a:fillRef idx="0">
                <a:schemeClr val="accent1"/>
              </a:fillRef>
              <a:effectRef idx="0">
                <a:schemeClr val="accent1"/>
              </a:effectRef>
              <a:fontRef idx="minor">
                <a:schemeClr val="tx1"/>
              </a:fontRef>
            </p:style>
          </p:cxnSp>
        </p:grpSp>
        <p:sp>
          <p:nvSpPr>
            <p:cNvPr id="45" name="Oval 44">
              <a:extLst>
                <a:ext uri="{FF2B5EF4-FFF2-40B4-BE49-F238E27FC236}">
                  <a16:creationId xmlns:a16="http://schemas.microsoft.com/office/drawing/2014/main" id="{AECDF1FD-9ED5-DCA4-F30A-80583C43C195}"/>
                </a:ext>
              </a:extLst>
            </p:cNvPr>
            <p:cNvSpPr/>
            <p:nvPr/>
          </p:nvSpPr>
          <p:spPr>
            <a:xfrm>
              <a:off x="6546216" y="3811868"/>
              <a:ext cx="180000" cy="18000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sp>
          <p:nvSpPr>
            <p:cNvPr id="46" name="Oval 45">
              <a:extLst>
                <a:ext uri="{FF2B5EF4-FFF2-40B4-BE49-F238E27FC236}">
                  <a16:creationId xmlns:a16="http://schemas.microsoft.com/office/drawing/2014/main" id="{38E24633-6D9C-30CF-2B68-9DEA2FD0BD74}"/>
                </a:ext>
              </a:extLst>
            </p:cNvPr>
            <p:cNvSpPr/>
            <p:nvPr/>
          </p:nvSpPr>
          <p:spPr>
            <a:xfrm>
              <a:off x="10355562" y="3824518"/>
              <a:ext cx="180000" cy="180000"/>
            </a:xfrm>
            <a:prstGeom prst="ellipse">
              <a:avLst/>
            </a:prstGeom>
            <a:solidFill>
              <a:srgbClr val="4F8B9B"/>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BMWGroupTN Condensed"/>
                <a:ea typeface="+mn-ea"/>
                <a:cs typeface="+mn-cs"/>
              </a:endParaRPr>
            </a:p>
          </p:txBody>
        </p:sp>
      </p:grpSp>
      <p:grpSp>
        <p:nvGrpSpPr>
          <p:cNvPr id="96" name="Group 95">
            <a:extLst>
              <a:ext uri="{FF2B5EF4-FFF2-40B4-BE49-F238E27FC236}">
                <a16:creationId xmlns:a16="http://schemas.microsoft.com/office/drawing/2014/main" id="{ED0BA690-66AD-36A7-D2C1-0955EAC6EF63}"/>
              </a:ext>
            </a:extLst>
          </p:cNvPr>
          <p:cNvGrpSpPr/>
          <p:nvPr/>
        </p:nvGrpSpPr>
        <p:grpSpPr>
          <a:xfrm>
            <a:off x="8347504" y="4010007"/>
            <a:ext cx="312927" cy="1727907"/>
            <a:chOff x="8347504" y="4010007"/>
            <a:chExt cx="312927" cy="1727907"/>
          </a:xfrm>
          <a:solidFill>
            <a:schemeClr val="bg1">
              <a:lumMod val="85000"/>
            </a:schemeClr>
          </a:solidFill>
        </p:grpSpPr>
        <p:sp>
          <p:nvSpPr>
            <p:cNvPr id="97" name="Right Arrow 96">
              <a:extLst>
                <a:ext uri="{FF2B5EF4-FFF2-40B4-BE49-F238E27FC236}">
                  <a16:creationId xmlns:a16="http://schemas.microsoft.com/office/drawing/2014/main" id="{AFDBA82A-0D7A-27CA-434A-59F06303215A}"/>
                </a:ext>
              </a:extLst>
            </p:cNvPr>
            <p:cNvSpPr/>
            <p:nvPr/>
          </p:nvSpPr>
          <p:spPr>
            <a:xfrm rot="16200000">
              <a:off x="8341819" y="5441842"/>
              <a:ext cx="301757" cy="290387"/>
            </a:xfrm>
            <a:prstGeom prst="rightArrow">
              <a:avLst/>
            </a:prstGeom>
            <a:grp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DE" sz="1800" b="0" i="0" u="none" strike="noStrike" kern="1200" cap="none" spc="0" normalizeH="0" baseline="0" noProof="0">
                <a:ln>
                  <a:noFill/>
                </a:ln>
                <a:solidFill>
                  <a:srgbClr val="000000"/>
                </a:solidFill>
                <a:effectLst/>
                <a:uLnTx/>
                <a:uFillTx/>
                <a:latin typeface="BMWGroupTN Condensed"/>
                <a:ea typeface="+mn-ea"/>
                <a:cs typeface="+mn-cs"/>
              </a:endParaRPr>
            </a:p>
          </p:txBody>
        </p:sp>
        <p:sp>
          <p:nvSpPr>
            <p:cNvPr id="98" name="Right Arrow 97">
              <a:extLst>
                <a:ext uri="{FF2B5EF4-FFF2-40B4-BE49-F238E27FC236}">
                  <a16:creationId xmlns:a16="http://schemas.microsoft.com/office/drawing/2014/main" id="{6CEF9097-D492-892C-BD04-32CC5DCBD214}"/>
                </a:ext>
              </a:extLst>
            </p:cNvPr>
            <p:cNvSpPr/>
            <p:nvPr/>
          </p:nvSpPr>
          <p:spPr>
            <a:xfrm rot="16200000">
              <a:off x="8364359" y="4015692"/>
              <a:ext cx="301757" cy="290387"/>
            </a:xfrm>
            <a:prstGeom prst="rightArrow">
              <a:avLst/>
            </a:prstGeom>
            <a:grp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DE" sz="1800" b="0" i="0" u="none" strike="noStrike" kern="1200" cap="none" spc="0" normalizeH="0" baseline="0" noProof="0">
                <a:ln>
                  <a:noFill/>
                </a:ln>
                <a:solidFill>
                  <a:srgbClr val="000000"/>
                </a:solidFill>
                <a:effectLst/>
                <a:uLnTx/>
                <a:uFillTx/>
                <a:latin typeface="BMWGroupTN Condensed"/>
                <a:ea typeface="+mn-ea"/>
                <a:cs typeface="+mn-cs"/>
              </a:endParaRPr>
            </a:p>
          </p:txBody>
        </p:sp>
      </p:grpSp>
      <p:sp>
        <p:nvSpPr>
          <p:cNvPr id="99" name="Rectangle 98">
            <a:extLst>
              <a:ext uri="{FF2B5EF4-FFF2-40B4-BE49-F238E27FC236}">
                <a16:creationId xmlns:a16="http://schemas.microsoft.com/office/drawing/2014/main" id="{A3E496D0-B027-E09F-3B09-571EFD78C9EB}"/>
              </a:ext>
            </a:extLst>
          </p:cNvPr>
          <p:cNvSpPr/>
          <p:nvPr/>
        </p:nvSpPr>
        <p:spPr>
          <a:xfrm>
            <a:off x="8877920" y="4352673"/>
            <a:ext cx="1725731" cy="473902"/>
          </a:xfrm>
          <a:prstGeom prst="rect">
            <a:avLst/>
          </a:prstGeom>
          <a:noFill/>
          <a:ln w="6350" cap="flat" cmpd="sng" algn="ctr">
            <a:solidFill>
              <a:schemeClr val="dk1"/>
            </a:solidFill>
            <a:prstDash val="lgDash"/>
            <a:round/>
            <a:headEnd type="none" w="med" len="med"/>
            <a:tailEnd type="none" w="med" len="med"/>
            <a:extLst>
              <a:ext uri="{C807C97D-BFC1-408E-A445-0C87EB9F89A2}">
                <ask:lineSketchStyleProps xmlns:ask="http://schemas.microsoft.com/office/drawing/2018/sketchyshapes" sd="1219033472">
                  <a:custGeom>
                    <a:avLst/>
                    <a:gdLst>
                      <a:gd name="connsiteX0" fmla="*/ 0 w 1922568"/>
                      <a:gd name="connsiteY0" fmla="*/ 0 h 987552"/>
                      <a:gd name="connsiteX1" fmla="*/ 621630 w 1922568"/>
                      <a:gd name="connsiteY1" fmla="*/ 0 h 987552"/>
                      <a:gd name="connsiteX2" fmla="*/ 1204809 w 1922568"/>
                      <a:gd name="connsiteY2" fmla="*/ 0 h 987552"/>
                      <a:gd name="connsiteX3" fmla="*/ 1922568 w 1922568"/>
                      <a:gd name="connsiteY3" fmla="*/ 0 h 987552"/>
                      <a:gd name="connsiteX4" fmla="*/ 1922568 w 1922568"/>
                      <a:gd name="connsiteY4" fmla="*/ 483900 h 987552"/>
                      <a:gd name="connsiteX5" fmla="*/ 1922568 w 1922568"/>
                      <a:gd name="connsiteY5" fmla="*/ 987552 h 987552"/>
                      <a:gd name="connsiteX6" fmla="*/ 1320163 w 1922568"/>
                      <a:gd name="connsiteY6" fmla="*/ 987552 h 987552"/>
                      <a:gd name="connsiteX7" fmla="*/ 717759 w 1922568"/>
                      <a:gd name="connsiteY7" fmla="*/ 987552 h 987552"/>
                      <a:gd name="connsiteX8" fmla="*/ 0 w 1922568"/>
                      <a:gd name="connsiteY8" fmla="*/ 987552 h 987552"/>
                      <a:gd name="connsiteX9" fmla="*/ 0 w 1922568"/>
                      <a:gd name="connsiteY9" fmla="*/ 523403 h 987552"/>
                      <a:gd name="connsiteX10" fmla="*/ 0 w 1922568"/>
                      <a:gd name="connsiteY10" fmla="*/ 0 h 987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2568" h="987552" extrusionOk="0">
                        <a:moveTo>
                          <a:pt x="0" y="0"/>
                        </a:moveTo>
                        <a:cubicBezTo>
                          <a:pt x="254871" y="-19665"/>
                          <a:pt x="483097" y="-12438"/>
                          <a:pt x="621630" y="0"/>
                        </a:cubicBezTo>
                        <a:cubicBezTo>
                          <a:pt x="760163" y="12438"/>
                          <a:pt x="980526" y="-3385"/>
                          <a:pt x="1204809" y="0"/>
                        </a:cubicBezTo>
                        <a:cubicBezTo>
                          <a:pt x="1429092" y="3385"/>
                          <a:pt x="1722689" y="-3761"/>
                          <a:pt x="1922568" y="0"/>
                        </a:cubicBezTo>
                        <a:cubicBezTo>
                          <a:pt x="1902750" y="183762"/>
                          <a:pt x="1936973" y="242511"/>
                          <a:pt x="1922568" y="483900"/>
                        </a:cubicBezTo>
                        <a:cubicBezTo>
                          <a:pt x="1908163" y="725289"/>
                          <a:pt x="1914450" y="848167"/>
                          <a:pt x="1922568" y="987552"/>
                        </a:cubicBezTo>
                        <a:cubicBezTo>
                          <a:pt x="1735149" y="979942"/>
                          <a:pt x="1614034" y="967430"/>
                          <a:pt x="1320163" y="987552"/>
                        </a:cubicBezTo>
                        <a:cubicBezTo>
                          <a:pt x="1026293" y="1007674"/>
                          <a:pt x="969503" y="962253"/>
                          <a:pt x="717759" y="987552"/>
                        </a:cubicBezTo>
                        <a:cubicBezTo>
                          <a:pt x="466015" y="1012851"/>
                          <a:pt x="242287" y="1005829"/>
                          <a:pt x="0" y="987552"/>
                        </a:cubicBezTo>
                        <a:cubicBezTo>
                          <a:pt x="20950" y="866267"/>
                          <a:pt x="236" y="635365"/>
                          <a:pt x="0" y="523403"/>
                        </a:cubicBezTo>
                        <a:cubicBezTo>
                          <a:pt x="-236" y="411441"/>
                          <a:pt x="2093" y="232700"/>
                          <a:pt x="0" y="0"/>
                        </a:cubicBezTo>
                        <a:close/>
                      </a:path>
                    </a:pathLst>
                  </a:custGeom>
                  <ask:type>
                    <ask:lineSketchNone/>
                  </ask:type>
                </ask:lineSketchStyleProps>
              </a:ext>
            </a:extLst>
          </a:ln>
        </p:spPr>
        <p:style>
          <a:lnRef idx="0">
            <a:scrgbClr r="0" g="0" b="0"/>
          </a:lnRef>
          <a:fillRef idx="0">
            <a:scrgbClr r="0" g="0" b="0"/>
          </a:fillRef>
          <a:effectRef idx="0">
            <a:scrgbClr r="0" g="0" b="0"/>
          </a:effectRef>
          <a:fontRef idx="minor">
            <a:schemeClr val="dk1"/>
          </a:fontRef>
        </p:style>
        <p:txBody>
          <a:bodyPr rtlCol="0" anchor="t" anchorCtr="0"/>
          <a:lstStyle/>
          <a:p>
            <a:pPr algn="l"/>
            <a:endParaRPr lang="en-DE" dirty="0">
              <a:solidFill>
                <a:schemeClr val="tx1"/>
              </a:solidFill>
            </a:endParaRPr>
          </a:p>
        </p:txBody>
      </p:sp>
      <p:grpSp>
        <p:nvGrpSpPr>
          <p:cNvPr id="100" name="Group 99">
            <a:extLst>
              <a:ext uri="{FF2B5EF4-FFF2-40B4-BE49-F238E27FC236}">
                <a16:creationId xmlns:a16="http://schemas.microsoft.com/office/drawing/2014/main" id="{F0CC90C4-CEF8-9D15-6F87-F1B011D6B298}"/>
              </a:ext>
            </a:extLst>
          </p:cNvPr>
          <p:cNvGrpSpPr/>
          <p:nvPr/>
        </p:nvGrpSpPr>
        <p:grpSpPr>
          <a:xfrm>
            <a:off x="3345374" y="4376498"/>
            <a:ext cx="2108191" cy="757969"/>
            <a:chOff x="3345374" y="4376498"/>
            <a:chExt cx="2108191" cy="757969"/>
          </a:xfrm>
        </p:grpSpPr>
        <p:grpSp>
          <p:nvGrpSpPr>
            <p:cNvPr id="101" name="Group 100">
              <a:extLst>
                <a:ext uri="{FF2B5EF4-FFF2-40B4-BE49-F238E27FC236}">
                  <a16:creationId xmlns:a16="http://schemas.microsoft.com/office/drawing/2014/main" id="{B7BEDC04-3916-791A-47B7-548A370102FB}"/>
                </a:ext>
              </a:extLst>
            </p:cNvPr>
            <p:cNvGrpSpPr/>
            <p:nvPr/>
          </p:nvGrpSpPr>
          <p:grpSpPr>
            <a:xfrm>
              <a:off x="3345374" y="4397054"/>
              <a:ext cx="723944" cy="699221"/>
              <a:chOff x="3345374" y="4397054"/>
              <a:chExt cx="723944" cy="699221"/>
            </a:xfrm>
          </p:grpSpPr>
          <p:grpSp>
            <p:nvGrpSpPr>
              <p:cNvPr id="110" name="Group 109">
                <a:extLst>
                  <a:ext uri="{FF2B5EF4-FFF2-40B4-BE49-F238E27FC236}">
                    <a16:creationId xmlns:a16="http://schemas.microsoft.com/office/drawing/2014/main" id="{FCD7EAC3-34BE-5506-D5B3-C9B6A97405F7}"/>
                  </a:ext>
                </a:extLst>
              </p:cNvPr>
              <p:cNvGrpSpPr/>
              <p:nvPr/>
            </p:nvGrpSpPr>
            <p:grpSpPr>
              <a:xfrm>
                <a:off x="3345374" y="4397054"/>
                <a:ext cx="723944" cy="429521"/>
                <a:chOff x="2011680" y="4428394"/>
                <a:chExt cx="1493353" cy="1186022"/>
              </a:xfrm>
            </p:grpSpPr>
            <p:sp>
              <p:nvSpPr>
                <p:cNvPr id="112" name="Oval 111">
                  <a:extLst>
                    <a:ext uri="{FF2B5EF4-FFF2-40B4-BE49-F238E27FC236}">
                      <a16:creationId xmlns:a16="http://schemas.microsoft.com/office/drawing/2014/main" id="{32AC8A5C-CD10-E3FB-2681-47013BDE4DEE}"/>
                    </a:ext>
                  </a:extLst>
                </p:cNvPr>
                <p:cNvSpPr/>
                <p:nvPr/>
              </p:nvSpPr>
              <p:spPr>
                <a:xfrm>
                  <a:off x="2584704" y="5137813"/>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13" name="Oval 112">
                  <a:extLst>
                    <a:ext uri="{FF2B5EF4-FFF2-40B4-BE49-F238E27FC236}">
                      <a16:creationId xmlns:a16="http://schemas.microsoft.com/office/drawing/2014/main" id="{4615EFC3-49E0-9BB2-90C9-6C27BEB99616}"/>
                    </a:ext>
                  </a:extLst>
                </p:cNvPr>
                <p:cNvSpPr/>
                <p:nvPr/>
              </p:nvSpPr>
              <p:spPr>
                <a:xfrm>
                  <a:off x="2578608" y="4805582"/>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14" name="Oval 113">
                  <a:extLst>
                    <a:ext uri="{FF2B5EF4-FFF2-40B4-BE49-F238E27FC236}">
                      <a16:creationId xmlns:a16="http://schemas.microsoft.com/office/drawing/2014/main" id="{4725FC2C-AE50-9340-70D2-45CAFA3C13BA}"/>
                    </a:ext>
                  </a:extLst>
                </p:cNvPr>
                <p:cNvSpPr/>
                <p:nvPr/>
              </p:nvSpPr>
              <p:spPr>
                <a:xfrm>
                  <a:off x="2410034" y="4435252"/>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15" name="Oval 114">
                  <a:extLst>
                    <a:ext uri="{FF2B5EF4-FFF2-40B4-BE49-F238E27FC236}">
                      <a16:creationId xmlns:a16="http://schemas.microsoft.com/office/drawing/2014/main" id="{A03188E1-0AED-8C7E-CCA5-F863E52DB072}"/>
                    </a:ext>
                  </a:extLst>
                </p:cNvPr>
                <p:cNvSpPr/>
                <p:nvPr/>
              </p:nvSpPr>
              <p:spPr>
                <a:xfrm>
                  <a:off x="2880527" y="4428394"/>
                  <a:ext cx="310729" cy="10117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16" name="Oval 115">
                  <a:extLst>
                    <a:ext uri="{FF2B5EF4-FFF2-40B4-BE49-F238E27FC236}">
                      <a16:creationId xmlns:a16="http://schemas.microsoft.com/office/drawing/2014/main" id="{4A9A5362-FCE4-5663-7E8D-5E4A516B578E}"/>
                    </a:ext>
                  </a:extLst>
                </p:cNvPr>
                <p:cNvSpPr/>
                <p:nvPr/>
              </p:nvSpPr>
              <p:spPr>
                <a:xfrm>
                  <a:off x="3194304" y="4627276"/>
                  <a:ext cx="310729" cy="138707"/>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17" name="Oval 116">
                  <a:extLst>
                    <a:ext uri="{FF2B5EF4-FFF2-40B4-BE49-F238E27FC236}">
                      <a16:creationId xmlns:a16="http://schemas.microsoft.com/office/drawing/2014/main" id="{DE168841-B3C9-9B5B-DF74-E296A4CA005D}"/>
                    </a:ext>
                  </a:extLst>
                </p:cNvPr>
                <p:cNvSpPr/>
                <p:nvPr/>
              </p:nvSpPr>
              <p:spPr>
                <a:xfrm>
                  <a:off x="2011680" y="4625552"/>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18" name="Oval 117">
                  <a:extLst>
                    <a:ext uri="{FF2B5EF4-FFF2-40B4-BE49-F238E27FC236}">
                      <a16:creationId xmlns:a16="http://schemas.microsoft.com/office/drawing/2014/main" id="{E5C3E87C-56C8-EF7A-C694-945BC3DF414C}"/>
                    </a:ext>
                  </a:extLst>
                </p:cNvPr>
                <p:cNvSpPr/>
                <p:nvPr/>
              </p:nvSpPr>
              <p:spPr>
                <a:xfrm>
                  <a:off x="2400300" y="5445307"/>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19" name="Oval 118">
                  <a:extLst>
                    <a:ext uri="{FF2B5EF4-FFF2-40B4-BE49-F238E27FC236}">
                      <a16:creationId xmlns:a16="http://schemas.microsoft.com/office/drawing/2014/main" id="{C6C70165-C431-8F3A-A8DC-0A31A08DC765}"/>
                    </a:ext>
                  </a:extLst>
                </p:cNvPr>
                <p:cNvSpPr/>
                <p:nvPr/>
              </p:nvSpPr>
              <p:spPr>
                <a:xfrm>
                  <a:off x="2807375" y="5473985"/>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0" name="Oval 119">
                  <a:extLst>
                    <a:ext uri="{FF2B5EF4-FFF2-40B4-BE49-F238E27FC236}">
                      <a16:creationId xmlns:a16="http://schemas.microsoft.com/office/drawing/2014/main" id="{2BAE43F2-9AFB-F8B6-E0C2-216A2C1C4A8E}"/>
                    </a:ext>
                  </a:extLst>
                </p:cNvPr>
                <p:cNvSpPr/>
                <p:nvPr/>
              </p:nvSpPr>
              <p:spPr>
                <a:xfrm>
                  <a:off x="3101639" y="5115919"/>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1" name="Oval 120">
                  <a:extLst>
                    <a:ext uri="{FF2B5EF4-FFF2-40B4-BE49-F238E27FC236}">
                      <a16:creationId xmlns:a16="http://schemas.microsoft.com/office/drawing/2014/main" id="{3380CA9E-3B54-9175-E92A-E0CE4F6C253B}"/>
                    </a:ext>
                  </a:extLst>
                </p:cNvPr>
                <p:cNvSpPr/>
                <p:nvPr/>
              </p:nvSpPr>
              <p:spPr>
                <a:xfrm>
                  <a:off x="2103209" y="5375417"/>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2" name="Oval 121">
                  <a:extLst>
                    <a:ext uri="{FF2B5EF4-FFF2-40B4-BE49-F238E27FC236}">
                      <a16:creationId xmlns:a16="http://schemas.microsoft.com/office/drawing/2014/main" id="{8FD6ACD7-CD83-A2A8-6763-3B7EBAD1A632}"/>
                    </a:ext>
                  </a:extLst>
                </p:cNvPr>
                <p:cNvSpPr/>
                <p:nvPr/>
              </p:nvSpPr>
              <p:spPr>
                <a:xfrm>
                  <a:off x="2080594" y="4866788"/>
                  <a:ext cx="310729" cy="108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3" name="Oval 122">
                  <a:extLst>
                    <a:ext uri="{FF2B5EF4-FFF2-40B4-BE49-F238E27FC236}">
                      <a16:creationId xmlns:a16="http://schemas.microsoft.com/office/drawing/2014/main" id="{D86640C5-7DAE-701A-F8D6-78A57DDFEBE8}"/>
                    </a:ext>
                  </a:extLst>
                </p:cNvPr>
                <p:cNvSpPr/>
                <p:nvPr/>
              </p:nvSpPr>
              <p:spPr>
                <a:xfrm>
                  <a:off x="2062139" y="5115919"/>
                  <a:ext cx="310729" cy="108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cxnSp>
              <p:nvCxnSpPr>
                <p:cNvPr id="124" name="Straight Connector 123">
                  <a:extLst>
                    <a:ext uri="{FF2B5EF4-FFF2-40B4-BE49-F238E27FC236}">
                      <a16:creationId xmlns:a16="http://schemas.microsoft.com/office/drawing/2014/main" id="{1506E815-CB03-B4D7-6092-00F50C838296}"/>
                    </a:ext>
                  </a:extLst>
                </p:cNvPr>
                <p:cNvCxnSpPr>
                  <a:stCxn id="114" idx="4"/>
                  <a:endCxn id="113" idx="0"/>
                </p:cNvCxnSpPr>
                <p:nvPr/>
              </p:nvCxnSpPr>
              <p:spPr>
                <a:xfrm>
                  <a:off x="2565399" y="4575683"/>
                  <a:ext cx="168574" cy="229899"/>
                </a:xfrm>
                <a:prstGeom prst="line">
                  <a:avLst/>
                </a:prstGeom>
              </p:spPr>
              <p:style>
                <a:lnRef idx="2">
                  <a:schemeClr val="dk1"/>
                </a:lnRef>
                <a:fillRef idx="0">
                  <a:schemeClr val="dk1"/>
                </a:fillRef>
                <a:effectRef idx="1">
                  <a:schemeClr val="dk1"/>
                </a:effectRef>
                <a:fontRef idx="minor">
                  <a:schemeClr val="tx1"/>
                </a:fontRef>
              </p:style>
            </p:cxnSp>
            <p:cxnSp>
              <p:nvCxnSpPr>
                <p:cNvPr id="125" name="Straight Connector 124">
                  <a:extLst>
                    <a:ext uri="{FF2B5EF4-FFF2-40B4-BE49-F238E27FC236}">
                      <a16:creationId xmlns:a16="http://schemas.microsoft.com/office/drawing/2014/main" id="{E1A49D7E-4803-4F70-2315-9EAE9F5F9359}"/>
                    </a:ext>
                  </a:extLst>
                </p:cNvPr>
                <p:cNvCxnSpPr>
                  <a:cxnSpLocks/>
                  <a:stCxn id="115" idx="4"/>
                  <a:endCxn id="113" idx="7"/>
                </p:cNvCxnSpPr>
                <p:nvPr/>
              </p:nvCxnSpPr>
              <p:spPr>
                <a:xfrm flipH="1">
                  <a:off x="2843832" y="4529568"/>
                  <a:ext cx="192060" cy="296580"/>
                </a:xfrm>
                <a:prstGeom prst="line">
                  <a:avLst/>
                </a:prstGeom>
              </p:spPr>
              <p:style>
                <a:lnRef idx="2">
                  <a:schemeClr val="dk1"/>
                </a:lnRef>
                <a:fillRef idx="0">
                  <a:schemeClr val="dk1"/>
                </a:fillRef>
                <a:effectRef idx="1">
                  <a:schemeClr val="dk1"/>
                </a:effectRef>
                <a:fontRef idx="minor">
                  <a:schemeClr val="tx1"/>
                </a:fontRef>
              </p:style>
            </p:cxnSp>
            <p:cxnSp>
              <p:nvCxnSpPr>
                <p:cNvPr id="126" name="Straight Connector 125">
                  <a:extLst>
                    <a:ext uri="{FF2B5EF4-FFF2-40B4-BE49-F238E27FC236}">
                      <a16:creationId xmlns:a16="http://schemas.microsoft.com/office/drawing/2014/main" id="{B02BDCA8-4C74-7181-6674-6387794E5AC7}"/>
                    </a:ext>
                  </a:extLst>
                </p:cNvPr>
                <p:cNvCxnSpPr>
                  <a:cxnSpLocks/>
                  <a:stCxn id="116" idx="2"/>
                  <a:endCxn id="113" idx="6"/>
                </p:cNvCxnSpPr>
                <p:nvPr/>
              </p:nvCxnSpPr>
              <p:spPr>
                <a:xfrm flipH="1">
                  <a:off x="2889337" y="4696630"/>
                  <a:ext cx="304967" cy="179168"/>
                </a:xfrm>
                <a:prstGeom prst="line">
                  <a:avLst/>
                </a:prstGeom>
              </p:spPr>
              <p:style>
                <a:lnRef idx="2">
                  <a:schemeClr val="dk1"/>
                </a:lnRef>
                <a:fillRef idx="0">
                  <a:schemeClr val="dk1"/>
                </a:fillRef>
                <a:effectRef idx="1">
                  <a:schemeClr val="dk1"/>
                </a:effectRef>
                <a:fontRef idx="minor">
                  <a:schemeClr val="tx1"/>
                </a:fontRef>
              </p:style>
            </p:cxnSp>
            <p:cxnSp>
              <p:nvCxnSpPr>
                <p:cNvPr id="127" name="Straight Connector 126">
                  <a:extLst>
                    <a:ext uri="{FF2B5EF4-FFF2-40B4-BE49-F238E27FC236}">
                      <a16:creationId xmlns:a16="http://schemas.microsoft.com/office/drawing/2014/main" id="{7E1CB597-617A-B14F-DD8B-C46331887D82}"/>
                    </a:ext>
                  </a:extLst>
                </p:cNvPr>
                <p:cNvCxnSpPr>
                  <a:cxnSpLocks/>
                  <a:stCxn id="117" idx="6"/>
                  <a:endCxn id="113" idx="2"/>
                </p:cNvCxnSpPr>
                <p:nvPr/>
              </p:nvCxnSpPr>
              <p:spPr>
                <a:xfrm>
                  <a:off x="2322409" y="4695768"/>
                  <a:ext cx="256199" cy="180030"/>
                </a:xfrm>
                <a:prstGeom prst="line">
                  <a:avLst/>
                </a:prstGeom>
              </p:spPr>
              <p:style>
                <a:lnRef idx="2">
                  <a:schemeClr val="dk1"/>
                </a:lnRef>
                <a:fillRef idx="0">
                  <a:schemeClr val="dk1"/>
                </a:fillRef>
                <a:effectRef idx="1">
                  <a:schemeClr val="dk1"/>
                </a:effectRef>
                <a:fontRef idx="minor">
                  <a:schemeClr val="tx1"/>
                </a:fontRef>
              </p:style>
            </p:cxnSp>
            <p:cxnSp>
              <p:nvCxnSpPr>
                <p:cNvPr id="128" name="Straight Connector 127">
                  <a:extLst>
                    <a:ext uri="{FF2B5EF4-FFF2-40B4-BE49-F238E27FC236}">
                      <a16:creationId xmlns:a16="http://schemas.microsoft.com/office/drawing/2014/main" id="{F10C4EB4-39D5-1F47-551D-D1765A2BF2DB}"/>
                    </a:ext>
                  </a:extLst>
                </p:cNvPr>
                <p:cNvCxnSpPr>
                  <a:cxnSpLocks/>
                  <a:stCxn id="122" idx="6"/>
                  <a:endCxn id="113" idx="2"/>
                </p:cNvCxnSpPr>
                <p:nvPr/>
              </p:nvCxnSpPr>
              <p:spPr>
                <a:xfrm flipV="1">
                  <a:off x="2391323" y="4875798"/>
                  <a:ext cx="187285" cy="45371"/>
                </a:xfrm>
                <a:prstGeom prst="line">
                  <a:avLst/>
                </a:prstGeom>
              </p:spPr>
              <p:style>
                <a:lnRef idx="2">
                  <a:schemeClr val="dk1"/>
                </a:lnRef>
                <a:fillRef idx="0">
                  <a:schemeClr val="dk1"/>
                </a:fillRef>
                <a:effectRef idx="1">
                  <a:schemeClr val="dk1"/>
                </a:effectRef>
                <a:fontRef idx="minor">
                  <a:schemeClr val="tx1"/>
                </a:fontRef>
              </p:style>
            </p:cxnSp>
            <p:cxnSp>
              <p:nvCxnSpPr>
                <p:cNvPr id="129" name="Straight Connector 128">
                  <a:extLst>
                    <a:ext uri="{FF2B5EF4-FFF2-40B4-BE49-F238E27FC236}">
                      <a16:creationId xmlns:a16="http://schemas.microsoft.com/office/drawing/2014/main" id="{C045B772-8034-D051-7A4D-061FD0C7E077}"/>
                    </a:ext>
                  </a:extLst>
                </p:cNvPr>
                <p:cNvCxnSpPr>
                  <a:cxnSpLocks/>
                  <a:stCxn id="123" idx="6"/>
                  <a:endCxn id="113" idx="2"/>
                </p:cNvCxnSpPr>
                <p:nvPr/>
              </p:nvCxnSpPr>
              <p:spPr>
                <a:xfrm flipV="1">
                  <a:off x="2372868" y="4875798"/>
                  <a:ext cx="205740" cy="294502"/>
                </a:xfrm>
                <a:prstGeom prst="line">
                  <a:avLst/>
                </a:prstGeom>
              </p:spPr>
              <p:style>
                <a:lnRef idx="2">
                  <a:schemeClr val="dk1"/>
                </a:lnRef>
                <a:fillRef idx="0">
                  <a:schemeClr val="dk1"/>
                </a:fillRef>
                <a:effectRef idx="1">
                  <a:schemeClr val="dk1"/>
                </a:effectRef>
                <a:fontRef idx="minor">
                  <a:schemeClr val="tx1"/>
                </a:fontRef>
              </p:style>
            </p:cxnSp>
            <p:cxnSp>
              <p:nvCxnSpPr>
                <p:cNvPr id="130" name="Straight Connector 129">
                  <a:extLst>
                    <a:ext uri="{FF2B5EF4-FFF2-40B4-BE49-F238E27FC236}">
                      <a16:creationId xmlns:a16="http://schemas.microsoft.com/office/drawing/2014/main" id="{62B11D40-F95C-FE0F-E65D-2F0E10D44F0C}"/>
                    </a:ext>
                  </a:extLst>
                </p:cNvPr>
                <p:cNvCxnSpPr>
                  <a:cxnSpLocks/>
                  <a:stCxn id="112" idx="0"/>
                  <a:endCxn id="113" idx="4"/>
                </p:cNvCxnSpPr>
                <p:nvPr/>
              </p:nvCxnSpPr>
              <p:spPr>
                <a:xfrm flipH="1" flipV="1">
                  <a:off x="2733973" y="4946013"/>
                  <a:ext cx="6096" cy="191800"/>
                </a:xfrm>
                <a:prstGeom prst="line">
                  <a:avLst/>
                </a:prstGeom>
              </p:spPr>
              <p:style>
                <a:lnRef idx="2">
                  <a:schemeClr val="dk1"/>
                </a:lnRef>
                <a:fillRef idx="0">
                  <a:schemeClr val="dk1"/>
                </a:fillRef>
                <a:effectRef idx="1">
                  <a:schemeClr val="dk1"/>
                </a:effectRef>
                <a:fontRef idx="minor">
                  <a:schemeClr val="tx1"/>
                </a:fontRef>
              </p:style>
            </p:cxnSp>
            <p:cxnSp>
              <p:nvCxnSpPr>
                <p:cNvPr id="131" name="Straight Connector 130">
                  <a:extLst>
                    <a:ext uri="{FF2B5EF4-FFF2-40B4-BE49-F238E27FC236}">
                      <a16:creationId xmlns:a16="http://schemas.microsoft.com/office/drawing/2014/main" id="{979CCD89-CDFE-C656-366D-A6DF180034FE}"/>
                    </a:ext>
                  </a:extLst>
                </p:cNvPr>
                <p:cNvCxnSpPr>
                  <a:cxnSpLocks/>
                  <a:stCxn id="121" idx="7"/>
                  <a:endCxn id="112" idx="2"/>
                </p:cNvCxnSpPr>
                <p:nvPr/>
              </p:nvCxnSpPr>
              <p:spPr>
                <a:xfrm flipV="1">
                  <a:off x="2368433" y="5208029"/>
                  <a:ext cx="216271" cy="187954"/>
                </a:xfrm>
                <a:prstGeom prst="line">
                  <a:avLst/>
                </a:prstGeom>
              </p:spPr>
              <p:style>
                <a:lnRef idx="2">
                  <a:schemeClr val="dk1"/>
                </a:lnRef>
                <a:fillRef idx="0">
                  <a:schemeClr val="dk1"/>
                </a:fillRef>
                <a:effectRef idx="1">
                  <a:schemeClr val="dk1"/>
                </a:effectRef>
                <a:fontRef idx="minor">
                  <a:schemeClr val="tx1"/>
                </a:fontRef>
              </p:style>
            </p:cxnSp>
            <p:cxnSp>
              <p:nvCxnSpPr>
                <p:cNvPr id="132" name="Straight Connector 131">
                  <a:extLst>
                    <a:ext uri="{FF2B5EF4-FFF2-40B4-BE49-F238E27FC236}">
                      <a16:creationId xmlns:a16="http://schemas.microsoft.com/office/drawing/2014/main" id="{697FBABC-B43F-2EA5-A170-2B65AFC0E771}"/>
                    </a:ext>
                  </a:extLst>
                </p:cNvPr>
                <p:cNvCxnSpPr>
                  <a:cxnSpLocks/>
                  <a:stCxn id="118" idx="0"/>
                  <a:endCxn id="112" idx="3"/>
                </p:cNvCxnSpPr>
                <p:nvPr/>
              </p:nvCxnSpPr>
              <p:spPr>
                <a:xfrm flipV="1">
                  <a:off x="2555665" y="5257678"/>
                  <a:ext cx="74544" cy="187629"/>
                </a:xfrm>
                <a:prstGeom prst="line">
                  <a:avLst/>
                </a:prstGeom>
              </p:spPr>
              <p:style>
                <a:lnRef idx="2">
                  <a:schemeClr val="dk1"/>
                </a:lnRef>
                <a:fillRef idx="0">
                  <a:schemeClr val="dk1"/>
                </a:fillRef>
                <a:effectRef idx="1">
                  <a:schemeClr val="dk1"/>
                </a:effectRef>
                <a:fontRef idx="minor">
                  <a:schemeClr val="tx1"/>
                </a:fontRef>
              </p:style>
            </p:cxnSp>
            <p:cxnSp>
              <p:nvCxnSpPr>
                <p:cNvPr id="133" name="Straight Connector 132">
                  <a:extLst>
                    <a:ext uri="{FF2B5EF4-FFF2-40B4-BE49-F238E27FC236}">
                      <a16:creationId xmlns:a16="http://schemas.microsoft.com/office/drawing/2014/main" id="{439B7112-8D51-0EDF-B756-3FC557809124}"/>
                    </a:ext>
                  </a:extLst>
                </p:cNvPr>
                <p:cNvCxnSpPr>
                  <a:cxnSpLocks/>
                  <a:stCxn id="119" idx="0"/>
                  <a:endCxn id="112" idx="5"/>
                </p:cNvCxnSpPr>
                <p:nvPr/>
              </p:nvCxnSpPr>
              <p:spPr>
                <a:xfrm flipH="1" flipV="1">
                  <a:off x="2849928" y="5257678"/>
                  <a:ext cx="112812" cy="216307"/>
                </a:xfrm>
                <a:prstGeom prst="line">
                  <a:avLst/>
                </a:prstGeom>
              </p:spPr>
              <p:style>
                <a:lnRef idx="2">
                  <a:schemeClr val="dk1"/>
                </a:lnRef>
                <a:fillRef idx="0">
                  <a:schemeClr val="dk1"/>
                </a:fillRef>
                <a:effectRef idx="1">
                  <a:schemeClr val="dk1"/>
                </a:effectRef>
                <a:fontRef idx="minor">
                  <a:schemeClr val="tx1"/>
                </a:fontRef>
              </p:style>
            </p:cxnSp>
            <p:cxnSp>
              <p:nvCxnSpPr>
                <p:cNvPr id="134" name="Straight Connector 133">
                  <a:extLst>
                    <a:ext uri="{FF2B5EF4-FFF2-40B4-BE49-F238E27FC236}">
                      <a16:creationId xmlns:a16="http://schemas.microsoft.com/office/drawing/2014/main" id="{24EA4739-B0DA-CBB2-FCF3-5974599F1BDF}"/>
                    </a:ext>
                  </a:extLst>
                </p:cNvPr>
                <p:cNvCxnSpPr>
                  <a:cxnSpLocks/>
                  <a:stCxn id="120" idx="3"/>
                  <a:endCxn id="112" idx="6"/>
                </p:cNvCxnSpPr>
                <p:nvPr/>
              </p:nvCxnSpPr>
              <p:spPr>
                <a:xfrm flipH="1" flipV="1">
                  <a:off x="2895433" y="5208029"/>
                  <a:ext cx="251711" cy="27755"/>
                </a:xfrm>
                <a:prstGeom prst="line">
                  <a:avLst/>
                </a:prstGeom>
              </p:spPr>
              <p:style>
                <a:lnRef idx="2">
                  <a:schemeClr val="dk1"/>
                </a:lnRef>
                <a:fillRef idx="0">
                  <a:schemeClr val="dk1"/>
                </a:fillRef>
                <a:effectRef idx="1">
                  <a:schemeClr val="dk1"/>
                </a:effectRef>
                <a:fontRef idx="minor">
                  <a:schemeClr val="tx1"/>
                </a:fontRef>
              </p:style>
            </p:cxnSp>
          </p:grpSp>
          <p:sp>
            <p:nvSpPr>
              <p:cNvPr id="111" name="TextBox 110">
                <a:extLst>
                  <a:ext uri="{FF2B5EF4-FFF2-40B4-BE49-F238E27FC236}">
                    <a16:creationId xmlns:a16="http://schemas.microsoft.com/office/drawing/2014/main" id="{DB5328D4-25F4-54B8-C026-A1255CBCCB67}"/>
                  </a:ext>
                </a:extLst>
              </p:cNvPr>
              <p:cNvSpPr txBox="1"/>
              <p:nvPr/>
            </p:nvSpPr>
            <p:spPr>
              <a:xfrm>
                <a:off x="3378782" y="4842359"/>
                <a:ext cx="662361" cy="253916"/>
              </a:xfrm>
              <a:prstGeom prst="rect">
                <a:avLst/>
              </a:prstGeom>
              <a:noFill/>
            </p:spPr>
            <p:txBody>
              <a:bodyPr wrap="none" rtlCol="0">
                <a:spAutoFit/>
              </a:bodyPr>
              <a:lstStyle/>
              <a:p>
                <a:r>
                  <a:rPr lang="en-DE" sz="1050" dirty="0"/>
                  <a:t>Ontology</a:t>
                </a:r>
              </a:p>
            </p:txBody>
          </p:sp>
        </p:grpSp>
        <p:grpSp>
          <p:nvGrpSpPr>
            <p:cNvPr id="102" name="Group 101">
              <a:extLst>
                <a:ext uri="{FF2B5EF4-FFF2-40B4-BE49-F238E27FC236}">
                  <a16:creationId xmlns:a16="http://schemas.microsoft.com/office/drawing/2014/main" id="{516132AC-1980-A241-9D05-B8B037BA34D4}"/>
                </a:ext>
              </a:extLst>
            </p:cNvPr>
            <p:cNvGrpSpPr/>
            <p:nvPr/>
          </p:nvGrpSpPr>
          <p:grpSpPr>
            <a:xfrm>
              <a:off x="4136390" y="4383846"/>
              <a:ext cx="513282" cy="739903"/>
              <a:chOff x="4136390" y="4383846"/>
              <a:chExt cx="513282" cy="739903"/>
            </a:xfrm>
          </p:grpSpPr>
          <p:sp>
            <p:nvSpPr>
              <p:cNvPr id="108" name="Rounded Rectangle 107">
                <a:extLst>
                  <a:ext uri="{FF2B5EF4-FFF2-40B4-BE49-F238E27FC236}">
                    <a16:creationId xmlns:a16="http://schemas.microsoft.com/office/drawing/2014/main" id="{F4E42B75-0C10-D224-7F91-6EBCAF6F3A3E}"/>
                  </a:ext>
                </a:extLst>
              </p:cNvPr>
              <p:cNvSpPr/>
              <p:nvPr/>
            </p:nvSpPr>
            <p:spPr>
              <a:xfrm>
                <a:off x="4156899" y="4383846"/>
                <a:ext cx="480944" cy="47348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DE" sz="900" dirty="0"/>
                  <a:t>B:- A</a:t>
                </a:r>
              </a:p>
            </p:txBody>
          </p:sp>
          <p:sp>
            <p:nvSpPr>
              <p:cNvPr id="109" name="TextBox 108">
                <a:extLst>
                  <a:ext uri="{FF2B5EF4-FFF2-40B4-BE49-F238E27FC236}">
                    <a16:creationId xmlns:a16="http://schemas.microsoft.com/office/drawing/2014/main" id="{7D04D744-90E9-15EB-1B0B-5355423675AD}"/>
                  </a:ext>
                </a:extLst>
              </p:cNvPr>
              <p:cNvSpPr txBox="1"/>
              <p:nvPr/>
            </p:nvSpPr>
            <p:spPr>
              <a:xfrm>
                <a:off x="4136390" y="4869833"/>
                <a:ext cx="513282" cy="253916"/>
              </a:xfrm>
              <a:prstGeom prst="rect">
                <a:avLst/>
              </a:prstGeom>
              <a:noFill/>
            </p:spPr>
            <p:txBody>
              <a:bodyPr wrap="none" rtlCol="0">
                <a:spAutoFit/>
              </a:bodyPr>
              <a:lstStyle/>
              <a:p>
                <a:r>
                  <a:rPr lang="en-DE" sz="1050" dirty="0"/>
                  <a:t>Rules</a:t>
                </a:r>
              </a:p>
            </p:txBody>
          </p:sp>
        </p:grpSp>
        <p:grpSp>
          <p:nvGrpSpPr>
            <p:cNvPr id="103" name="Group 102">
              <a:extLst>
                <a:ext uri="{FF2B5EF4-FFF2-40B4-BE49-F238E27FC236}">
                  <a16:creationId xmlns:a16="http://schemas.microsoft.com/office/drawing/2014/main" id="{B6C3BBF7-BB01-D017-3340-AE9177682F28}"/>
                </a:ext>
              </a:extLst>
            </p:cNvPr>
            <p:cNvGrpSpPr/>
            <p:nvPr/>
          </p:nvGrpSpPr>
          <p:grpSpPr>
            <a:xfrm>
              <a:off x="4810440" y="4376498"/>
              <a:ext cx="643125" cy="757969"/>
              <a:chOff x="4810440" y="4376498"/>
              <a:chExt cx="643125" cy="757969"/>
            </a:xfrm>
          </p:grpSpPr>
          <p:grpSp>
            <p:nvGrpSpPr>
              <p:cNvPr id="104" name="Group 103">
                <a:extLst>
                  <a:ext uri="{FF2B5EF4-FFF2-40B4-BE49-F238E27FC236}">
                    <a16:creationId xmlns:a16="http://schemas.microsoft.com/office/drawing/2014/main" id="{1155797A-0161-73FD-CC3A-9CDB2BF1D9CD}"/>
                  </a:ext>
                </a:extLst>
              </p:cNvPr>
              <p:cNvGrpSpPr/>
              <p:nvPr/>
            </p:nvGrpSpPr>
            <p:grpSpPr>
              <a:xfrm>
                <a:off x="4817657" y="4376498"/>
                <a:ext cx="586845" cy="554947"/>
                <a:chOff x="838200" y="5565425"/>
                <a:chExt cx="886458" cy="831119"/>
              </a:xfrm>
            </p:grpSpPr>
            <p:sp>
              <p:nvSpPr>
                <p:cNvPr id="106" name="Rounded Rectangle 105">
                  <a:extLst>
                    <a:ext uri="{FF2B5EF4-FFF2-40B4-BE49-F238E27FC236}">
                      <a16:creationId xmlns:a16="http://schemas.microsoft.com/office/drawing/2014/main" id="{1CF6997E-2F38-93F4-1482-4F174D4815AC}"/>
                    </a:ext>
                  </a:extLst>
                </p:cNvPr>
                <p:cNvSpPr/>
                <p:nvPr/>
              </p:nvSpPr>
              <p:spPr>
                <a:xfrm>
                  <a:off x="838200" y="5565425"/>
                  <a:ext cx="758953" cy="69124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GB" sz="700" b="1" dirty="0"/>
                    <a:t>Select</a:t>
                  </a:r>
                  <a:endParaRPr lang="en-GB" sz="800" b="1" dirty="0"/>
                </a:p>
              </p:txBody>
            </p:sp>
            <p:pic>
              <p:nvPicPr>
                <p:cNvPr id="107" name="Graphic 106" descr="Magnifying glass outline">
                  <a:extLst>
                    <a:ext uri="{FF2B5EF4-FFF2-40B4-BE49-F238E27FC236}">
                      <a16:creationId xmlns:a16="http://schemas.microsoft.com/office/drawing/2014/main" id="{3764901D-2F39-4009-A56B-767BFAD803A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26578" y="5998464"/>
                  <a:ext cx="398080" cy="398080"/>
                </a:xfrm>
                <a:prstGeom prst="rect">
                  <a:avLst/>
                </a:prstGeom>
              </p:spPr>
            </p:pic>
          </p:grpSp>
          <p:sp>
            <p:nvSpPr>
              <p:cNvPr id="105" name="TextBox 104">
                <a:extLst>
                  <a:ext uri="{FF2B5EF4-FFF2-40B4-BE49-F238E27FC236}">
                    <a16:creationId xmlns:a16="http://schemas.microsoft.com/office/drawing/2014/main" id="{609ACE49-E5A1-2527-0D88-D370CEE580D5}"/>
                  </a:ext>
                </a:extLst>
              </p:cNvPr>
              <p:cNvSpPr txBox="1"/>
              <p:nvPr/>
            </p:nvSpPr>
            <p:spPr>
              <a:xfrm>
                <a:off x="4810440" y="4880551"/>
                <a:ext cx="643125" cy="253916"/>
              </a:xfrm>
              <a:prstGeom prst="rect">
                <a:avLst/>
              </a:prstGeom>
              <a:noFill/>
            </p:spPr>
            <p:txBody>
              <a:bodyPr wrap="none" rtlCol="0">
                <a:spAutoFit/>
              </a:bodyPr>
              <a:lstStyle/>
              <a:p>
                <a:r>
                  <a:rPr lang="en-DE" sz="1050" dirty="0"/>
                  <a:t>Queries</a:t>
                </a:r>
              </a:p>
            </p:txBody>
          </p:sp>
        </p:grpSp>
      </p:grpSp>
      <p:sp>
        <p:nvSpPr>
          <p:cNvPr id="135" name="TextBox 134">
            <a:extLst>
              <a:ext uri="{FF2B5EF4-FFF2-40B4-BE49-F238E27FC236}">
                <a16:creationId xmlns:a16="http://schemas.microsoft.com/office/drawing/2014/main" id="{C5EF0607-D6F0-1A27-5A01-54B284BDB451}"/>
              </a:ext>
            </a:extLst>
          </p:cNvPr>
          <p:cNvSpPr txBox="1"/>
          <p:nvPr/>
        </p:nvSpPr>
        <p:spPr>
          <a:xfrm>
            <a:off x="436892" y="1223029"/>
            <a:ext cx="5465082" cy="1677382"/>
          </a:xfrm>
          <a:prstGeom prst="rect">
            <a:avLst/>
          </a:prstGeom>
        </p:spPr>
        <p:txBody>
          <a:bodyPr vert="horz" wrap="square" lIns="0" tIns="0" rIns="0" bIns="0" rtlCol="0">
            <a:spAutoFit/>
          </a:bodyPr>
          <a:lstStyle/>
          <a:p>
            <a:pPr>
              <a:spcAft>
                <a:spcPts val="600"/>
              </a:spcAft>
              <a:buClr>
                <a:srgbClr val="035970"/>
              </a:buClr>
              <a:defRPr/>
            </a:pPr>
            <a:r>
              <a:rPr lang="en-GB" dirty="0"/>
              <a:t>Data, Information, Knowledge and Wisdom (</a:t>
            </a:r>
            <a:r>
              <a:rPr lang="en-GB" b="1" dirty="0"/>
              <a:t>DIKW</a:t>
            </a:r>
            <a:r>
              <a:rPr lang="en-GB" dirty="0"/>
              <a:t>)</a:t>
            </a:r>
          </a:p>
          <a:p>
            <a:pPr marL="742950" marR="0" lvl="1" indent="-285750" algn="l" defTabSz="914400" rtl="0" eaLnBrk="1" fontAlgn="auto" latinLnBrk="0" hangingPunct="1">
              <a:lnSpc>
                <a:spcPct val="100000"/>
              </a:lnSpc>
              <a:spcBef>
                <a:spcPts val="0"/>
              </a:spcBef>
              <a:spcAft>
                <a:spcPts val="600"/>
              </a:spcAft>
              <a:buClr>
                <a:srgbClr val="035970"/>
              </a:buClr>
              <a:buSzTx/>
              <a:buFont typeface="Arial" panose="020B0604020202020204" pitchFamily="34" charset="0"/>
              <a:buChar char="•"/>
              <a:tabLst/>
              <a:defRPr/>
            </a:pPr>
            <a:r>
              <a:rPr lang="en-GB" dirty="0"/>
              <a:t>A conceptual framework to utilize the data</a:t>
            </a:r>
            <a:endParaRPr lang="en-DE" dirty="0"/>
          </a:p>
          <a:p>
            <a:pPr>
              <a:spcAft>
                <a:spcPts val="600"/>
              </a:spcAft>
              <a:buClr>
                <a:srgbClr val="035970"/>
              </a:buClr>
            </a:pPr>
            <a:r>
              <a:rPr lang="en-DE" dirty="0"/>
              <a:t>Information layer</a:t>
            </a:r>
            <a:r>
              <a:rPr lang="en-GB" dirty="0"/>
              <a:t> is known</a:t>
            </a:r>
            <a:r>
              <a:rPr lang="en-DE" dirty="0"/>
              <a:t>, now Knowledge layer</a:t>
            </a:r>
          </a:p>
          <a:p>
            <a:pPr marL="742950" lvl="1" indent="-285750">
              <a:spcAft>
                <a:spcPts val="600"/>
              </a:spcAft>
              <a:buClr>
                <a:srgbClr val="035970"/>
              </a:buClr>
              <a:buFont typeface="Arial" panose="020B0604020202020204" pitchFamily="34" charset="0"/>
              <a:buChar char="•"/>
            </a:pPr>
            <a:r>
              <a:rPr lang="en-DE" dirty="0"/>
              <a:t>Offers flexibility of data interoperbility</a:t>
            </a:r>
          </a:p>
          <a:p>
            <a:pPr marL="742950" lvl="1" indent="-285750">
              <a:spcAft>
                <a:spcPts val="600"/>
              </a:spcAft>
              <a:buClr>
                <a:srgbClr val="035970"/>
              </a:buClr>
              <a:buFont typeface="Arial" panose="020B0604020202020204" pitchFamily="34" charset="0"/>
              <a:buChar char="•"/>
            </a:pPr>
            <a:r>
              <a:rPr lang="en-GB" dirty="0"/>
              <a:t>Reduces ambiguity and uncertainty</a:t>
            </a:r>
          </a:p>
          <a:p>
            <a:pPr marL="742950" lvl="1" indent="-285750">
              <a:spcAft>
                <a:spcPts val="600"/>
              </a:spcAft>
              <a:buClr>
                <a:srgbClr val="035970"/>
              </a:buClr>
              <a:buFont typeface="Arial" panose="020B0604020202020204" pitchFamily="34" charset="0"/>
              <a:buChar char="•"/>
            </a:pPr>
            <a:r>
              <a:rPr lang="en-GB" dirty="0"/>
              <a:t>Provides explainability and transparency</a:t>
            </a:r>
            <a:endParaRPr lang="en-DE" dirty="0"/>
          </a:p>
        </p:txBody>
      </p:sp>
    </p:spTree>
    <p:extLst>
      <p:ext uri="{BB962C8B-B14F-4D97-AF65-F5344CB8AC3E}">
        <p14:creationId xmlns:p14="http://schemas.microsoft.com/office/powerpoint/2010/main" val="312256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4.16667E-7 3.7037E-6 L -0.00039 0.07546 " pathEditMode="relative" rAng="0" ptsTypes="AA">
                                      <p:cBhvr>
                                        <p:cTn id="6" dur="500" fill="hold"/>
                                        <p:tgtEl>
                                          <p:spTgt spid="26"/>
                                        </p:tgtEl>
                                        <p:attrNameLst>
                                          <p:attrName>ppt_x</p:attrName>
                                          <p:attrName>ppt_y</p:attrName>
                                        </p:attrNameLst>
                                      </p:cBhvr>
                                      <p:rCtr x="-26" y="3773"/>
                                    </p:animMotion>
                                  </p:childTnLst>
                                </p:cTn>
                              </p:par>
                              <p:par>
                                <p:cTn id="7" presetID="0" presetClass="path" presetSubtype="0" accel="50000" decel="50000" fill="hold" nodeType="withEffect">
                                  <p:stCondLst>
                                    <p:cond delay="0"/>
                                  </p:stCondLst>
                                  <p:childTnLst>
                                    <p:animMotion origin="layout" path="M 0.00065 -0.0544 L -0.00066 -0.21112 " pathEditMode="relative" rAng="0" ptsTypes="AA">
                                      <p:cBhvr>
                                        <p:cTn id="8" dur="750" fill="hold"/>
                                        <p:tgtEl>
                                          <p:spTgt spid="12"/>
                                        </p:tgtEl>
                                        <p:attrNameLst>
                                          <p:attrName>ppt_x</p:attrName>
                                          <p:attrName>ppt_y</p:attrName>
                                        </p:attrNameLst>
                                      </p:cBhvr>
                                      <p:rCtr x="-65" y="-7847"/>
                                    </p:animMotion>
                                  </p:childTnLst>
                                </p:cTn>
                              </p:par>
                              <p:par>
                                <p:cTn id="9" presetID="1" presetClass="entr" presetSubtype="0" fill="hold" nodeType="withEffect">
                                  <p:stCondLst>
                                    <p:cond delay="0"/>
                                  </p:stCondLst>
                                  <p:childTnLst>
                                    <p:set>
                                      <p:cBhvr>
                                        <p:cTn id="10" dur="1" fill="hold">
                                          <p:stCondLst>
                                            <p:cond delay="0"/>
                                          </p:stCondLst>
                                        </p:cTn>
                                        <p:tgtEl>
                                          <p:spTgt spid="9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5">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29D611-3EEE-7DCE-A85F-3F2590E7F87E}"/>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24</a:t>
            </a:fld>
            <a:endParaRPr b="0" dirty="0">
              <a:solidFill>
                <a:srgbClr val="888888"/>
              </a:solidFill>
            </a:endParaRPr>
          </a:p>
        </p:txBody>
      </p:sp>
      <p:sp>
        <p:nvSpPr>
          <p:cNvPr id="94" name="Title 93">
            <a:extLst>
              <a:ext uri="{FF2B5EF4-FFF2-40B4-BE49-F238E27FC236}">
                <a16:creationId xmlns:a16="http://schemas.microsoft.com/office/drawing/2014/main" id="{21B94A39-074F-67D5-F7E5-984033A6246A}"/>
              </a:ext>
            </a:extLst>
          </p:cNvPr>
          <p:cNvSpPr>
            <a:spLocks noGrp="1"/>
          </p:cNvSpPr>
          <p:nvPr>
            <p:ph type="title"/>
          </p:nvPr>
        </p:nvSpPr>
        <p:spPr/>
        <p:txBody>
          <a:bodyPr/>
          <a:lstStyle/>
          <a:p>
            <a:r>
              <a:rPr lang="en-DE" dirty="0"/>
              <a:t>Bring Only logic!</a:t>
            </a:r>
          </a:p>
        </p:txBody>
      </p:sp>
      <p:sp>
        <p:nvSpPr>
          <p:cNvPr id="95" name="Rounded Rectangle 94">
            <a:extLst>
              <a:ext uri="{FF2B5EF4-FFF2-40B4-BE49-F238E27FC236}">
                <a16:creationId xmlns:a16="http://schemas.microsoft.com/office/drawing/2014/main" id="{EA20DB0B-560C-4798-4C09-443F87A06536}"/>
              </a:ext>
            </a:extLst>
          </p:cNvPr>
          <p:cNvSpPr/>
          <p:nvPr/>
        </p:nvSpPr>
        <p:spPr>
          <a:xfrm>
            <a:off x="809179" y="1106661"/>
            <a:ext cx="5398399" cy="3345313"/>
          </a:xfrm>
          <a:prstGeom prst="roundRect">
            <a:avLst/>
          </a:prstGeom>
          <a:noFill/>
          <a:ln w="28575">
            <a:solidFill>
              <a:schemeClr val="bg1">
                <a:lumMod val="6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DE"/>
          </a:p>
        </p:txBody>
      </p:sp>
      <p:grpSp>
        <p:nvGrpSpPr>
          <p:cNvPr id="96" name="Group 95">
            <a:extLst>
              <a:ext uri="{FF2B5EF4-FFF2-40B4-BE49-F238E27FC236}">
                <a16:creationId xmlns:a16="http://schemas.microsoft.com/office/drawing/2014/main" id="{84F8CABE-7EE9-3AF5-9837-136F913B2B00}"/>
              </a:ext>
            </a:extLst>
          </p:cNvPr>
          <p:cNvGrpSpPr/>
          <p:nvPr/>
        </p:nvGrpSpPr>
        <p:grpSpPr>
          <a:xfrm>
            <a:off x="1350489" y="1118903"/>
            <a:ext cx="4094373" cy="1149103"/>
            <a:chOff x="6442259" y="2559122"/>
            <a:chExt cx="4094370" cy="1149103"/>
          </a:xfrm>
        </p:grpSpPr>
        <p:pic>
          <p:nvPicPr>
            <p:cNvPr id="97" name="Graphic 96" descr="Open folder outline">
              <a:extLst>
                <a:ext uri="{FF2B5EF4-FFF2-40B4-BE49-F238E27FC236}">
                  <a16:creationId xmlns:a16="http://schemas.microsoft.com/office/drawing/2014/main" id="{7A89320C-4E09-0EF4-3FD6-3C18E25E9B1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05752" y="2559122"/>
              <a:ext cx="723574" cy="723574"/>
            </a:xfrm>
            <a:prstGeom prst="rect">
              <a:avLst/>
            </a:prstGeom>
          </p:spPr>
        </p:pic>
        <p:grpSp>
          <p:nvGrpSpPr>
            <p:cNvPr id="98" name="Group 97">
              <a:extLst>
                <a:ext uri="{FF2B5EF4-FFF2-40B4-BE49-F238E27FC236}">
                  <a16:creationId xmlns:a16="http://schemas.microsoft.com/office/drawing/2014/main" id="{07F86B23-04FE-7ACD-5492-CF8DE4EFFE20}"/>
                </a:ext>
              </a:extLst>
            </p:cNvPr>
            <p:cNvGrpSpPr/>
            <p:nvPr/>
          </p:nvGrpSpPr>
          <p:grpSpPr>
            <a:xfrm>
              <a:off x="6442259" y="2604855"/>
              <a:ext cx="4094370" cy="1103370"/>
              <a:chOff x="6442259" y="2604855"/>
              <a:chExt cx="4094370" cy="1103370"/>
            </a:xfrm>
          </p:grpSpPr>
          <p:sp>
            <p:nvSpPr>
              <p:cNvPr id="99" name="TextBox 98">
                <a:extLst>
                  <a:ext uri="{FF2B5EF4-FFF2-40B4-BE49-F238E27FC236}">
                    <a16:creationId xmlns:a16="http://schemas.microsoft.com/office/drawing/2014/main" id="{3393D744-A478-DD92-F62E-6C09F549E3D4}"/>
                  </a:ext>
                </a:extLst>
              </p:cNvPr>
              <p:cNvSpPr txBox="1"/>
              <p:nvPr/>
            </p:nvSpPr>
            <p:spPr>
              <a:xfrm>
                <a:off x="8611101" y="2604855"/>
                <a:ext cx="736099" cy="338554"/>
              </a:xfrm>
              <a:prstGeom prst="rect">
                <a:avLst/>
              </a:prstGeom>
              <a:noFill/>
            </p:spPr>
            <p:txBody>
              <a:bodyPr wrap="none" rtlCol="0">
                <a:spAutoFit/>
              </a:bodyPr>
              <a:lstStyle/>
              <a:p>
                <a:r>
                  <a:rPr lang="en-DE" sz="1600">
                    <a:solidFill>
                      <a:schemeClr val="tx1">
                        <a:lumMod val="95000"/>
                        <a:lumOff val="5000"/>
                      </a:schemeClr>
                    </a:solidFill>
                  </a:rPr>
                  <a:t>Model</a:t>
                </a:r>
              </a:p>
            </p:txBody>
          </p:sp>
          <p:cxnSp>
            <p:nvCxnSpPr>
              <p:cNvPr id="100" name="Elbow Connector 99">
                <a:extLst>
                  <a:ext uri="{FF2B5EF4-FFF2-40B4-BE49-F238E27FC236}">
                    <a16:creationId xmlns:a16="http://schemas.microsoft.com/office/drawing/2014/main" id="{1FE0F894-3FBC-CE0D-B003-CFDA9F7B6978}"/>
                  </a:ext>
                </a:extLst>
              </p:cNvPr>
              <p:cNvCxnSpPr>
                <a:cxnSpLocks/>
                <a:endCxn id="147" idx="0"/>
              </p:cNvCxnSpPr>
              <p:nvPr/>
            </p:nvCxnSpPr>
            <p:spPr>
              <a:xfrm>
                <a:off x="8675395" y="2937379"/>
                <a:ext cx="1861234" cy="629961"/>
              </a:xfrm>
              <a:prstGeom prst="bentConnector2">
                <a:avLst/>
              </a:prstGeom>
              <a:ln w="19050"/>
            </p:spPr>
            <p:style>
              <a:lnRef idx="2">
                <a:schemeClr val="dk1"/>
              </a:lnRef>
              <a:fillRef idx="0">
                <a:schemeClr val="dk1"/>
              </a:fillRef>
              <a:effectRef idx="1">
                <a:schemeClr val="dk1"/>
              </a:effectRef>
              <a:fontRef idx="minor">
                <a:schemeClr val="tx1"/>
              </a:fontRef>
            </p:style>
          </p:cxnSp>
          <p:cxnSp>
            <p:nvCxnSpPr>
              <p:cNvPr id="101" name="Elbow Connector 100">
                <a:extLst>
                  <a:ext uri="{FF2B5EF4-FFF2-40B4-BE49-F238E27FC236}">
                    <a16:creationId xmlns:a16="http://schemas.microsoft.com/office/drawing/2014/main" id="{D2825C2B-9DA5-81AB-569F-A3ABF298F0A6}"/>
                  </a:ext>
                </a:extLst>
              </p:cNvPr>
              <p:cNvCxnSpPr>
                <a:cxnSpLocks/>
              </p:cNvCxnSpPr>
              <p:nvPr/>
            </p:nvCxnSpPr>
            <p:spPr>
              <a:xfrm rot="16200000" flipH="1">
                <a:off x="8072266" y="3436941"/>
                <a:ext cx="542567" cy="1"/>
              </a:xfrm>
              <a:prstGeom prst="bentConnector3">
                <a:avLst>
                  <a:gd name="adj1" fmla="val 50000"/>
                </a:avLst>
              </a:prstGeom>
              <a:ln w="19050"/>
            </p:spPr>
            <p:style>
              <a:lnRef idx="2">
                <a:schemeClr val="dk1"/>
              </a:lnRef>
              <a:fillRef idx="0">
                <a:schemeClr val="dk1"/>
              </a:fillRef>
              <a:effectRef idx="1">
                <a:schemeClr val="dk1"/>
              </a:effectRef>
              <a:fontRef idx="minor">
                <a:schemeClr val="tx1"/>
              </a:fontRef>
            </p:style>
          </p:cxnSp>
          <p:cxnSp>
            <p:nvCxnSpPr>
              <p:cNvPr id="102" name="Elbow Connector 101">
                <a:extLst>
                  <a:ext uri="{FF2B5EF4-FFF2-40B4-BE49-F238E27FC236}">
                    <a16:creationId xmlns:a16="http://schemas.microsoft.com/office/drawing/2014/main" id="{5E25604F-3FAA-48C0-0C58-A4605CDC5186}"/>
                  </a:ext>
                </a:extLst>
              </p:cNvPr>
              <p:cNvCxnSpPr>
                <a:cxnSpLocks/>
                <a:stCxn id="97" idx="1"/>
                <a:endCxn id="120" idx="7"/>
              </p:cNvCxnSpPr>
              <p:nvPr/>
            </p:nvCxnSpPr>
            <p:spPr>
              <a:xfrm rot="10800000" flipV="1">
                <a:off x="6442256" y="2920909"/>
                <a:ext cx="1563496" cy="647908"/>
              </a:xfrm>
              <a:prstGeom prst="bentConnector2">
                <a:avLst/>
              </a:prstGeom>
              <a:ln w="19050"/>
            </p:spPr>
            <p:style>
              <a:lnRef idx="2">
                <a:schemeClr val="dk1"/>
              </a:lnRef>
              <a:fillRef idx="0">
                <a:schemeClr val="dk1"/>
              </a:fillRef>
              <a:effectRef idx="1">
                <a:schemeClr val="dk1"/>
              </a:effectRef>
              <a:fontRef idx="minor">
                <a:schemeClr val="tx1"/>
              </a:fontRef>
            </p:style>
          </p:cxnSp>
        </p:grpSp>
      </p:grpSp>
      <p:grpSp>
        <p:nvGrpSpPr>
          <p:cNvPr id="103" name="Group 102">
            <a:extLst>
              <a:ext uri="{FF2B5EF4-FFF2-40B4-BE49-F238E27FC236}">
                <a16:creationId xmlns:a16="http://schemas.microsoft.com/office/drawing/2014/main" id="{83C2DA11-748D-3F33-1269-560DBE0D45FB}"/>
              </a:ext>
            </a:extLst>
          </p:cNvPr>
          <p:cNvGrpSpPr/>
          <p:nvPr/>
        </p:nvGrpSpPr>
        <p:grpSpPr>
          <a:xfrm>
            <a:off x="1110335" y="3983264"/>
            <a:ext cx="5255841" cy="477308"/>
            <a:chOff x="6474121" y="5354267"/>
            <a:chExt cx="3105445" cy="438336"/>
          </a:xfrm>
        </p:grpSpPr>
        <p:pic>
          <p:nvPicPr>
            <p:cNvPr id="104" name="Picture 103" descr="python-simple-rules-engine · PyPI">
              <a:extLst>
                <a:ext uri="{FF2B5EF4-FFF2-40B4-BE49-F238E27FC236}">
                  <a16:creationId xmlns:a16="http://schemas.microsoft.com/office/drawing/2014/main" id="{D757731F-C4EF-2AC1-18BC-5A49EB9F81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40390" y="5354267"/>
              <a:ext cx="339176" cy="339176"/>
            </a:xfrm>
            <a:prstGeom prst="rect">
              <a:avLst/>
            </a:prstGeom>
            <a:noFill/>
            <a:extLst>
              <a:ext uri="{909E8E84-426E-40DD-AFC4-6F175D3DCCD1}">
                <a14:hiddenFill xmlns:a14="http://schemas.microsoft.com/office/drawing/2010/main">
                  <a:solidFill>
                    <a:srgbClr val="FFFFFF"/>
                  </a:solidFill>
                </a14:hiddenFill>
              </a:ext>
            </a:extLst>
          </p:spPr>
        </p:pic>
        <p:sp>
          <p:nvSpPr>
            <p:cNvPr id="105" name="TextBox 104">
              <a:extLst>
                <a:ext uri="{FF2B5EF4-FFF2-40B4-BE49-F238E27FC236}">
                  <a16:creationId xmlns:a16="http://schemas.microsoft.com/office/drawing/2014/main" id="{B98EBE8B-A003-3071-7CDA-F4E94B3C5743}"/>
                </a:ext>
              </a:extLst>
            </p:cNvPr>
            <p:cNvSpPr txBox="1"/>
            <p:nvPr/>
          </p:nvSpPr>
          <p:spPr>
            <a:xfrm>
              <a:off x="6474121" y="5453427"/>
              <a:ext cx="1691640" cy="339176"/>
            </a:xfrm>
            <a:prstGeom prst="rect">
              <a:avLst/>
            </a:prstGeom>
            <a:noFill/>
          </p:spPr>
          <p:txBody>
            <a:bodyPr wrap="square" rtlCol="0">
              <a:spAutoFit/>
            </a:bodyPr>
            <a:lstStyle/>
            <a:p>
              <a:r>
                <a:rPr lang="en-DE"/>
                <a:t>Reasoner</a:t>
              </a:r>
            </a:p>
          </p:txBody>
        </p:sp>
      </p:grpSp>
      <p:cxnSp>
        <p:nvCxnSpPr>
          <p:cNvPr id="106" name="Elbow Connector 105">
            <a:extLst>
              <a:ext uri="{FF2B5EF4-FFF2-40B4-BE49-F238E27FC236}">
                <a16:creationId xmlns:a16="http://schemas.microsoft.com/office/drawing/2014/main" id="{61784B83-1973-1216-8C2B-355D61FE63F0}"/>
              </a:ext>
            </a:extLst>
          </p:cNvPr>
          <p:cNvCxnSpPr>
            <a:cxnSpLocks/>
          </p:cNvCxnSpPr>
          <p:nvPr/>
        </p:nvCxnSpPr>
        <p:spPr>
          <a:xfrm flipH="1" flipV="1">
            <a:off x="1679498" y="4519662"/>
            <a:ext cx="29762" cy="1137212"/>
          </a:xfrm>
          <a:prstGeom prst="bentConnector3">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107" name="Elbow Connector 106">
            <a:extLst>
              <a:ext uri="{FF2B5EF4-FFF2-40B4-BE49-F238E27FC236}">
                <a16:creationId xmlns:a16="http://schemas.microsoft.com/office/drawing/2014/main" id="{9DE4C7BE-0C6D-1211-2DC2-F14D16E1A977}"/>
              </a:ext>
            </a:extLst>
          </p:cNvPr>
          <p:cNvCxnSpPr>
            <a:cxnSpLocks/>
          </p:cNvCxnSpPr>
          <p:nvPr/>
        </p:nvCxnSpPr>
        <p:spPr>
          <a:xfrm>
            <a:off x="5171100" y="4588395"/>
            <a:ext cx="17860" cy="1122750"/>
          </a:xfrm>
          <a:prstGeom prst="bentConnector3">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108" name="TextBox 107">
            <a:extLst>
              <a:ext uri="{FF2B5EF4-FFF2-40B4-BE49-F238E27FC236}">
                <a16:creationId xmlns:a16="http://schemas.microsoft.com/office/drawing/2014/main" id="{DEF7CD3C-59D8-F994-DC7C-6982332D9EEF}"/>
              </a:ext>
            </a:extLst>
          </p:cNvPr>
          <p:cNvSpPr txBox="1"/>
          <p:nvPr/>
        </p:nvSpPr>
        <p:spPr>
          <a:xfrm>
            <a:off x="818283" y="4858794"/>
            <a:ext cx="697627" cy="369332"/>
          </a:xfrm>
          <a:prstGeom prst="rect">
            <a:avLst/>
          </a:prstGeom>
          <a:noFill/>
        </p:spPr>
        <p:txBody>
          <a:bodyPr wrap="none" rtlCol="0">
            <a:spAutoFit/>
          </a:bodyPr>
          <a:lstStyle/>
          <a:p>
            <a:r>
              <a:rPr lang="en-DE">
                <a:solidFill>
                  <a:schemeClr val="bg1">
                    <a:lumMod val="50000"/>
                  </a:schemeClr>
                </a:solidFill>
              </a:rPr>
              <a:t>Input</a:t>
            </a:r>
          </a:p>
        </p:txBody>
      </p:sp>
      <p:sp>
        <p:nvSpPr>
          <p:cNvPr id="109" name="TextBox 108">
            <a:extLst>
              <a:ext uri="{FF2B5EF4-FFF2-40B4-BE49-F238E27FC236}">
                <a16:creationId xmlns:a16="http://schemas.microsoft.com/office/drawing/2014/main" id="{C4E3A71D-A2E3-F505-2F85-0E1F16F61AD2}"/>
              </a:ext>
            </a:extLst>
          </p:cNvPr>
          <p:cNvSpPr txBox="1"/>
          <p:nvPr/>
        </p:nvSpPr>
        <p:spPr>
          <a:xfrm>
            <a:off x="5238177" y="4763381"/>
            <a:ext cx="813043" cy="369332"/>
          </a:xfrm>
          <a:prstGeom prst="rect">
            <a:avLst/>
          </a:prstGeom>
          <a:noFill/>
        </p:spPr>
        <p:txBody>
          <a:bodyPr wrap="none" rtlCol="0">
            <a:spAutoFit/>
          </a:bodyPr>
          <a:lstStyle/>
          <a:p>
            <a:r>
              <a:rPr lang="en-DE" dirty="0">
                <a:solidFill>
                  <a:schemeClr val="bg1">
                    <a:lumMod val="50000"/>
                  </a:schemeClr>
                </a:solidFill>
              </a:rPr>
              <a:t>Ouput</a:t>
            </a:r>
          </a:p>
        </p:txBody>
      </p:sp>
      <p:pic>
        <p:nvPicPr>
          <p:cNvPr id="110" name="Picture 2">
            <a:extLst>
              <a:ext uri="{FF2B5EF4-FFF2-40B4-BE49-F238E27FC236}">
                <a16:creationId xmlns:a16="http://schemas.microsoft.com/office/drawing/2014/main" id="{11462882-1561-D386-EEB7-BDD4AE303AC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863" t="57458"/>
          <a:stretch/>
        </p:blipFill>
        <p:spPr bwMode="auto">
          <a:xfrm>
            <a:off x="962753" y="3698013"/>
            <a:ext cx="1018508" cy="409715"/>
          </a:xfrm>
          <a:prstGeom prst="rect">
            <a:avLst/>
          </a:prstGeom>
          <a:noFill/>
          <a:extLst>
            <a:ext uri="{909E8E84-426E-40DD-AFC4-6F175D3DCCD1}">
              <a14:hiddenFill xmlns:a14="http://schemas.microsoft.com/office/drawing/2010/main">
                <a:solidFill>
                  <a:srgbClr val="FFFFFF"/>
                </a:solidFill>
              </a14:hiddenFill>
            </a:ext>
          </a:extLst>
        </p:spPr>
      </p:pic>
      <p:pic>
        <p:nvPicPr>
          <p:cNvPr id="111" name="Picture 4">
            <a:extLst>
              <a:ext uri="{FF2B5EF4-FFF2-40B4-BE49-F238E27FC236}">
                <a16:creationId xmlns:a16="http://schemas.microsoft.com/office/drawing/2014/main" id="{B2CE0994-2254-AA35-638E-7EB21D19C20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8756" t="237" r="27518" b="57197"/>
          <a:stretch/>
        </p:blipFill>
        <p:spPr bwMode="auto">
          <a:xfrm>
            <a:off x="4934357" y="3647896"/>
            <a:ext cx="436091" cy="506526"/>
          </a:xfrm>
          <a:prstGeom prst="rect">
            <a:avLst/>
          </a:prstGeom>
          <a:noFill/>
          <a:extLst>
            <a:ext uri="{909E8E84-426E-40DD-AFC4-6F175D3DCCD1}">
              <a14:hiddenFill xmlns:a14="http://schemas.microsoft.com/office/drawing/2010/main">
                <a:solidFill>
                  <a:srgbClr val="FFFFFF"/>
                </a:solidFill>
              </a14:hiddenFill>
            </a:ext>
          </a:extLst>
        </p:spPr>
      </p:pic>
      <p:pic>
        <p:nvPicPr>
          <p:cNvPr id="112" name="Picture 4">
            <a:extLst>
              <a:ext uri="{FF2B5EF4-FFF2-40B4-BE49-F238E27FC236}">
                <a16:creationId xmlns:a16="http://schemas.microsoft.com/office/drawing/2014/main" id="{CDD14540-6CA6-3C17-DC05-10A2CB2A86B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6876" t="31753" r="53370" b="50000"/>
          <a:stretch/>
        </p:blipFill>
        <p:spPr bwMode="auto">
          <a:xfrm>
            <a:off x="5368624" y="3624923"/>
            <a:ext cx="415118" cy="490777"/>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112">
            <a:extLst>
              <a:ext uri="{FF2B5EF4-FFF2-40B4-BE49-F238E27FC236}">
                <a16:creationId xmlns:a16="http://schemas.microsoft.com/office/drawing/2014/main" id="{4C6C198A-75FD-3E2D-970B-BB538453BA8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73960" t="3574" r="3528" b="50000"/>
          <a:stretch/>
        </p:blipFill>
        <p:spPr bwMode="auto">
          <a:xfrm>
            <a:off x="5356165" y="2953109"/>
            <a:ext cx="397785" cy="585508"/>
          </a:xfrm>
          <a:prstGeom prst="rect">
            <a:avLst/>
          </a:prstGeom>
          <a:noFill/>
          <a:extLst>
            <a:ext uri="{909E8E84-426E-40DD-AFC4-6F175D3DCCD1}">
              <a14:hiddenFill xmlns:a14="http://schemas.microsoft.com/office/drawing/2010/main">
                <a:solidFill>
                  <a:srgbClr val="FFFFFF"/>
                </a:solidFill>
              </a14:hiddenFill>
            </a:ext>
          </a:extLst>
        </p:spPr>
      </p:pic>
      <p:pic>
        <p:nvPicPr>
          <p:cNvPr id="114" name="Picture 2">
            <a:extLst>
              <a:ext uri="{FF2B5EF4-FFF2-40B4-BE49-F238E27FC236}">
                <a16:creationId xmlns:a16="http://schemas.microsoft.com/office/drawing/2014/main" id="{30A21DC2-F0FE-0228-07C8-5F90DD68115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9448" t="17182" r="63304" b="62887"/>
          <a:stretch/>
        </p:blipFill>
        <p:spPr bwMode="auto">
          <a:xfrm>
            <a:off x="4947455" y="2940465"/>
            <a:ext cx="374184" cy="598152"/>
          </a:xfrm>
          <a:prstGeom prst="rect">
            <a:avLst/>
          </a:prstGeom>
          <a:noFill/>
          <a:extLst>
            <a:ext uri="{909E8E84-426E-40DD-AFC4-6F175D3DCCD1}">
              <a14:hiddenFill xmlns:a14="http://schemas.microsoft.com/office/drawing/2010/main">
                <a:solidFill>
                  <a:srgbClr val="FFFFFF"/>
                </a:solidFill>
              </a14:hiddenFill>
            </a:ext>
          </a:extLst>
        </p:spPr>
      </p:pic>
      <p:grpSp>
        <p:nvGrpSpPr>
          <p:cNvPr id="115" name="Group 114">
            <a:extLst>
              <a:ext uri="{FF2B5EF4-FFF2-40B4-BE49-F238E27FC236}">
                <a16:creationId xmlns:a16="http://schemas.microsoft.com/office/drawing/2014/main" id="{AAF82F61-DA57-11CC-8BB9-DC185F02006D}"/>
              </a:ext>
            </a:extLst>
          </p:cNvPr>
          <p:cNvGrpSpPr/>
          <p:nvPr/>
        </p:nvGrpSpPr>
        <p:grpSpPr>
          <a:xfrm>
            <a:off x="1086825" y="1820455"/>
            <a:ext cx="1951564" cy="911190"/>
            <a:chOff x="3345374" y="4034033"/>
            <a:chExt cx="2030799" cy="792542"/>
          </a:xfrm>
        </p:grpSpPr>
        <p:grpSp>
          <p:nvGrpSpPr>
            <p:cNvPr id="116" name="Group 115">
              <a:extLst>
                <a:ext uri="{FF2B5EF4-FFF2-40B4-BE49-F238E27FC236}">
                  <a16:creationId xmlns:a16="http://schemas.microsoft.com/office/drawing/2014/main" id="{ED5192C5-5B76-044F-BA91-FF5FBF2FDFC0}"/>
                </a:ext>
              </a:extLst>
            </p:cNvPr>
            <p:cNvGrpSpPr/>
            <p:nvPr/>
          </p:nvGrpSpPr>
          <p:grpSpPr>
            <a:xfrm>
              <a:off x="3345374" y="4397054"/>
              <a:ext cx="723944" cy="429521"/>
              <a:chOff x="2011680" y="4428394"/>
              <a:chExt cx="1493353" cy="1186022"/>
            </a:xfrm>
          </p:grpSpPr>
          <p:sp>
            <p:nvSpPr>
              <p:cNvPr id="118" name="Oval 117">
                <a:extLst>
                  <a:ext uri="{FF2B5EF4-FFF2-40B4-BE49-F238E27FC236}">
                    <a16:creationId xmlns:a16="http://schemas.microsoft.com/office/drawing/2014/main" id="{5C4C9B9B-E563-C22A-176B-CFF92AEE09DC}"/>
                  </a:ext>
                </a:extLst>
              </p:cNvPr>
              <p:cNvSpPr/>
              <p:nvPr/>
            </p:nvSpPr>
            <p:spPr>
              <a:xfrm>
                <a:off x="2584704" y="5137813"/>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19" name="Oval 118">
                <a:extLst>
                  <a:ext uri="{FF2B5EF4-FFF2-40B4-BE49-F238E27FC236}">
                    <a16:creationId xmlns:a16="http://schemas.microsoft.com/office/drawing/2014/main" id="{B9A9948D-12EA-A70C-8DA4-02013DF80ACF}"/>
                  </a:ext>
                </a:extLst>
              </p:cNvPr>
              <p:cNvSpPr/>
              <p:nvPr/>
            </p:nvSpPr>
            <p:spPr>
              <a:xfrm>
                <a:off x="2578608" y="4805582"/>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0" name="Oval 119">
                <a:extLst>
                  <a:ext uri="{FF2B5EF4-FFF2-40B4-BE49-F238E27FC236}">
                    <a16:creationId xmlns:a16="http://schemas.microsoft.com/office/drawing/2014/main" id="{711F6A20-06E0-CE03-9671-7D9EAEEDA65D}"/>
                  </a:ext>
                </a:extLst>
              </p:cNvPr>
              <p:cNvSpPr/>
              <p:nvPr/>
            </p:nvSpPr>
            <p:spPr>
              <a:xfrm>
                <a:off x="2410034" y="4435252"/>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1" name="Oval 120">
                <a:extLst>
                  <a:ext uri="{FF2B5EF4-FFF2-40B4-BE49-F238E27FC236}">
                    <a16:creationId xmlns:a16="http://schemas.microsoft.com/office/drawing/2014/main" id="{C68DB64C-7669-1086-6779-6B54AD9B2C40}"/>
                  </a:ext>
                </a:extLst>
              </p:cNvPr>
              <p:cNvSpPr/>
              <p:nvPr/>
            </p:nvSpPr>
            <p:spPr>
              <a:xfrm>
                <a:off x="2880527" y="4428394"/>
                <a:ext cx="310729" cy="10117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2" name="Oval 121">
                <a:extLst>
                  <a:ext uri="{FF2B5EF4-FFF2-40B4-BE49-F238E27FC236}">
                    <a16:creationId xmlns:a16="http://schemas.microsoft.com/office/drawing/2014/main" id="{E80397CE-77F7-37F7-7E2F-495F0251D601}"/>
                  </a:ext>
                </a:extLst>
              </p:cNvPr>
              <p:cNvSpPr/>
              <p:nvPr/>
            </p:nvSpPr>
            <p:spPr>
              <a:xfrm>
                <a:off x="3194304" y="4627276"/>
                <a:ext cx="310729" cy="138707"/>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3" name="Oval 122">
                <a:extLst>
                  <a:ext uri="{FF2B5EF4-FFF2-40B4-BE49-F238E27FC236}">
                    <a16:creationId xmlns:a16="http://schemas.microsoft.com/office/drawing/2014/main" id="{018A3B78-DDFD-54B9-3BEE-E266B3BA0648}"/>
                  </a:ext>
                </a:extLst>
              </p:cNvPr>
              <p:cNvSpPr/>
              <p:nvPr/>
            </p:nvSpPr>
            <p:spPr>
              <a:xfrm>
                <a:off x="2011680" y="4625552"/>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4" name="Oval 123">
                <a:extLst>
                  <a:ext uri="{FF2B5EF4-FFF2-40B4-BE49-F238E27FC236}">
                    <a16:creationId xmlns:a16="http://schemas.microsoft.com/office/drawing/2014/main" id="{A915AE9E-49EC-C796-D4DC-319E8F4A4BB7}"/>
                  </a:ext>
                </a:extLst>
              </p:cNvPr>
              <p:cNvSpPr/>
              <p:nvPr/>
            </p:nvSpPr>
            <p:spPr>
              <a:xfrm>
                <a:off x="2400300" y="5445307"/>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5" name="Oval 124">
                <a:extLst>
                  <a:ext uri="{FF2B5EF4-FFF2-40B4-BE49-F238E27FC236}">
                    <a16:creationId xmlns:a16="http://schemas.microsoft.com/office/drawing/2014/main" id="{80D3326D-3893-28FF-9B80-B4B99EC0A47A}"/>
                  </a:ext>
                </a:extLst>
              </p:cNvPr>
              <p:cNvSpPr/>
              <p:nvPr/>
            </p:nvSpPr>
            <p:spPr>
              <a:xfrm>
                <a:off x="2807375" y="5473985"/>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6" name="Oval 125">
                <a:extLst>
                  <a:ext uri="{FF2B5EF4-FFF2-40B4-BE49-F238E27FC236}">
                    <a16:creationId xmlns:a16="http://schemas.microsoft.com/office/drawing/2014/main" id="{FF013361-942F-EE70-638C-E51B12EF16AB}"/>
                  </a:ext>
                </a:extLst>
              </p:cNvPr>
              <p:cNvSpPr/>
              <p:nvPr/>
            </p:nvSpPr>
            <p:spPr>
              <a:xfrm>
                <a:off x="3101639" y="5115919"/>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7" name="Oval 126">
                <a:extLst>
                  <a:ext uri="{FF2B5EF4-FFF2-40B4-BE49-F238E27FC236}">
                    <a16:creationId xmlns:a16="http://schemas.microsoft.com/office/drawing/2014/main" id="{7332956A-64B6-72D0-D78B-6407545B6C24}"/>
                  </a:ext>
                </a:extLst>
              </p:cNvPr>
              <p:cNvSpPr/>
              <p:nvPr/>
            </p:nvSpPr>
            <p:spPr>
              <a:xfrm>
                <a:off x="2103209" y="5375417"/>
                <a:ext cx="310729" cy="14043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8" name="Oval 127">
                <a:extLst>
                  <a:ext uri="{FF2B5EF4-FFF2-40B4-BE49-F238E27FC236}">
                    <a16:creationId xmlns:a16="http://schemas.microsoft.com/office/drawing/2014/main" id="{B30DE656-CE1B-4796-AE2D-5B38C26F6AC6}"/>
                  </a:ext>
                </a:extLst>
              </p:cNvPr>
              <p:cNvSpPr/>
              <p:nvPr/>
            </p:nvSpPr>
            <p:spPr>
              <a:xfrm>
                <a:off x="2080594" y="4866788"/>
                <a:ext cx="310729" cy="108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sp>
            <p:nvSpPr>
              <p:cNvPr id="129" name="Oval 128">
                <a:extLst>
                  <a:ext uri="{FF2B5EF4-FFF2-40B4-BE49-F238E27FC236}">
                    <a16:creationId xmlns:a16="http://schemas.microsoft.com/office/drawing/2014/main" id="{6046651F-D02F-C9B5-1776-40A3AAF2E3D5}"/>
                  </a:ext>
                </a:extLst>
              </p:cNvPr>
              <p:cNvSpPr/>
              <p:nvPr/>
            </p:nvSpPr>
            <p:spPr>
              <a:xfrm>
                <a:off x="2062139" y="5115919"/>
                <a:ext cx="310729" cy="108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a:p>
            </p:txBody>
          </p:sp>
          <p:cxnSp>
            <p:nvCxnSpPr>
              <p:cNvPr id="130" name="Straight Connector 129">
                <a:extLst>
                  <a:ext uri="{FF2B5EF4-FFF2-40B4-BE49-F238E27FC236}">
                    <a16:creationId xmlns:a16="http://schemas.microsoft.com/office/drawing/2014/main" id="{2AFFFA5C-6E8D-2F4D-DD20-202686289991}"/>
                  </a:ext>
                </a:extLst>
              </p:cNvPr>
              <p:cNvCxnSpPr>
                <a:stCxn id="120" idx="4"/>
                <a:endCxn id="119" idx="0"/>
              </p:cNvCxnSpPr>
              <p:nvPr/>
            </p:nvCxnSpPr>
            <p:spPr>
              <a:xfrm>
                <a:off x="2565399" y="4575683"/>
                <a:ext cx="168574" cy="229899"/>
              </a:xfrm>
              <a:prstGeom prst="line">
                <a:avLst/>
              </a:prstGeom>
            </p:spPr>
            <p:style>
              <a:lnRef idx="2">
                <a:schemeClr val="dk1"/>
              </a:lnRef>
              <a:fillRef idx="0">
                <a:schemeClr val="dk1"/>
              </a:fillRef>
              <a:effectRef idx="1">
                <a:schemeClr val="dk1"/>
              </a:effectRef>
              <a:fontRef idx="minor">
                <a:schemeClr val="tx1"/>
              </a:fontRef>
            </p:style>
          </p:cxnSp>
          <p:cxnSp>
            <p:nvCxnSpPr>
              <p:cNvPr id="131" name="Straight Connector 130">
                <a:extLst>
                  <a:ext uri="{FF2B5EF4-FFF2-40B4-BE49-F238E27FC236}">
                    <a16:creationId xmlns:a16="http://schemas.microsoft.com/office/drawing/2014/main" id="{51CE6CA6-AA1B-7159-FE6E-3A7F9F2C8EB5}"/>
                  </a:ext>
                </a:extLst>
              </p:cNvPr>
              <p:cNvCxnSpPr>
                <a:cxnSpLocks/>
                <a:stCxn id="121" idx="4"/>
                <a:endCxn id="119" idx="7"/>
              </p:cNvCxnSpPr>
              <p:nvPr/>
            </p:nvCxnSpPr>
            <p:spPr>
              <a:xfrm flipH="1">
                <a:off x="2843832" y="4529568"/>
                <a:ext cx="192060" cy="296580"/>
              </a:xfrm>
              <a:prstGeom prst="line">
                <a:avLst/>
              </a:prstGeom>
            </p:spPr>
            <p:style>
              <a:lnRef idx="2">
                <a:schemeClr val="dk1"/>
              </a:lnRef>
              <a:fillRef idx="0">
                <a:schemeClr val="dk1"/>
              </a:fillRef>
              <a:effectRef idx="1">
                <a:schemeClr val="dk1"/>
              </a:effectRef>
              <a:fontRef idx="minor">
                <a:schemeClr val="tx1"/>
              </a:fontRef>
            </p:style>
          </p:cxnSp>
          <p:cxnSp>
            <p:nvCxnSpPr>
              <p:cNvPr id="132" name="Straight Connector 131">
                <a:extLst>
                  <a:ext uri="{FF2B5EF4-FFF2-40B4-BE49-F238E27FC236}">
                    <a16:creationId xmlns:a16="http://schemas.microsoft.com/office/drawing/2014/main" id="{8A0BC8EE-0C3E-581E-405A-FD57FB9579DC}"/>
                  </a:ext>
                </a:extLst>
              </p:cNvPr>
              <p:cNvCxnSpPr>
                <a:cxnSpLocks/>
                <a:stCxn id="122" idx="2"/>
                <a:endCxn id="119" idx="6"/>
              </p:cNvCxnSpPr>
              <p:nvPr/>
            </p:nvCxnSpPr>
            <p:spPr>
              <a:xfrm flipH="1">
                <a:off x="2889337" y="4696630"/>
                <a:ext cx="304967" cy="179168"/>
              </a:xfrm>
              <a:prstGeom prst="line">
                <a:avLst/>
              </a:prstGeom>
            </p:spPr>
            <p:style>
              <a:lnRef idx="2">
                <a:schemeClr val="dk1"/>
              </a:lnRef>
              <a:fillRef idx="0">
                <a:schemeClr val="dk1"/>
              </a:fillRef>
              <a:effectRef idx="1">
                <a:schemeClr val="dk1"/>
              </a:effectRef>
              <a:fontRef idx="minor">
                <a:schemeClr val="tx1"/>
              </a:fontRef>
            </p:style>
          </p:cxnSp>
          <p:cxnSp>
            <p:nvCxnSpPr>
              <p:cNvPr id="133" name="Straight Connector 132">
                <a:extLst>
                  <a:ext uri="{FF2B5EF4-FFF2-40B4-BE49-F238E27FC236}">
                    <a16:creationId xmlns:a16="http://schemas.microsoft.com/office/drawing/2014/main" id="{09E22391-1104-DF21-CE1B-6D6DDA21F40C}"/>
                  </a:ext>
                </a:extLst>
              </p:cNvPr>
              <p:cNvCxnSpPr>
                <a:cxnSpLocks/>
                <a:stCxn id="123" idx="6"/>
                <a:endCxn id="119" idx="2"/>
              </p:cNvCxnSpPr>
              <p:nvPr/>
            </p:nvCxnSpPr>
            <p:spPr>
              <a:xfrm>
                <a:off x="2322409" y="4695768"/>
                <a:ext cx="256199" cy="180030"/>
              </a:xfrm>
              <a:prstGeom prst="line">
                <a:avLst/>
              </a:prstGeom>
            </p:spPr>
            <p:style>
              <a:lnRef idx="2">
                <a:schemeClr val="dk1"/>
              </a:lnRef>
              <a:fillRef idx="0">
                <a:schemeClr val="dk1"/>
              </a:fillRef>
              <a:effectRef idx="1">
                <a:schemeClr val="dk1"/>
              </a:effectRef>
              <a:fontRef idx="minor">
                <a:schemeClr val="tx1"/>
              </a:fontRef>
            </p:style>
          </p:cxnSp>
          <p:cxnSp>
            <p:nvCxnSpPr>
              <p:cNvPr id="134" name="Straight Connector 133">
                <a:extLst>
                  <a:ext uri="{FF2B5EF4-FFF2-40B4-BE49-F238E27FC236}">
                    <a16:creationId xmlns:a16="http://schemas.microsoft.com/office/drawing/2014/main" id="{B614C376-5835-11ED-DF9C-C6B8C8E4D92C}"/>
                  </a:ext>
                </a:extLst>
              </p:cNvPr>
              <p:cNvCxnSpPr>
                <a:cxnSpLocks/>
                <a:stCxn id="128" idx="6"/>
                <a:endCxn id="119" idx="2"/>
              </p:cNvCxnSpPr>
              <p:nvPr/>
            </p:nvCxnSpPr>
            <p:spPr>
              <a:xfrm flipV="1">
                <a:off x="2391323" y="4875798"/>
                <a:ext cx="187285" cy="45371"/>
              </a:xfrm>
              <a:prstGeom prst="line">
                <a:avLst/>
              </a:prstGeom>
            </p:spPr>
            <p:style>
              <a:lnRef idx="2">
                <a:schemeClr val="dk1"/>
              </a:lnRef>
              <a:fillRef idx="0">
                <a:schemeClr val="dk1"/>
              </a:fillRef>
              <a:effectRef idx="1">
                <a:schemeClr val="dk1"/>
              </a:effectRef>
              <a:fontRef idx="minor">
                <a:schemeClr val="tx1"/>
              </a:fontRef>
            </p:style>
          </p:cxnSp>
          <p:cxnSp>
            <p:nvCxnSpPr>
              <p:cNvPr id="135" name="Straight Connector 134">
                <a:extLst>
                  <a:ext uri="{FF2B5EF4-FFF2-40B4-BE49-F238E27FC236}">
                    <a16:creationId xmlns:a16="http://schemas.microsoft.com/office/drawing/2014/main" id="{ABBFC4F8-4B46-A944-7821-CA990D858E78}"/>
                  </a:ext>
                </a:extLst>
              </p:cNvPr>
              <p:cNvCxnSpPr>
                <a:cxnSpLocks/>
                <a:stCxn id="129" idx="6"/>
                <a:endCxn id="119" idx="2"/>
              </p:cNvCxnSpPr>
              <p:nvPr/>
            </p:nvCxnSpPr>
            <p:spPr>
              <a:xfrm flipV="1">
                <a:off x="2372868" y="4875798"/>
                <a:ext cx="205740" cy="294502"/>
              </a:xfrm>
              <a:prstGeom prst="line">
                <a:avLst/>
              </a:prstGeom>
            </p:spPr>
            <p:style>
              <a:lnRef idx="2">
                <a:schemeClr val="dk1"/>
              </a:lnRef>
              <a:fillRef idx="0">
                <a:schemeClr val="dk1"/>
              </a:fillRef>
              <a:effectRef idx="1">
                <a:schemeClr val="dk1"/>
              </a:effectRef>
              <a:fontRef idx="minor">
                <a:schemeClr val="tx1"/>
              </a:fontRef>
            </p:style>
          </p:cxnSp>
          <p:cxnSp>
            <p:nvCxnSpPr>
              <p:cNvPr id="136" name="Straight Connector 135">
                <a:extLst>
                  <a:ext uri="{FF2B5EF4-FFF2-40B4-BE49-F238E27FC236}">
                    <a16:creationId xmlns:a16="http://schemas.microsoft.com/office/drawing/2014/main" id="{D06C8398-F84D-BCCD-F7A6-52772B570061}"/>
                  </a:ext>
                </a:extLst>
              </p:cNvPr>
              <p:cNvCxnSpPr>
                <a:cxnSpLocks/>
                <a:stCxn id="118" idx="0"/>
                <a:endCxn id="119" idx="4"/>
              </p:cNvCxnSpPr>
              <p:nvPr/>
            </p:nvCxnSpPr>
            <p:spPr>
              <a:xfrm flipH="1" flipV="1">
                <a:off x="2733973" y="4946013"/>
                <a:ext cx="6096" cy="191800"/>
              </a:xfrm>
              <a:prstGeom prst="line">
                <a:avLst/>
              </a:prstGeom>
            </p:spPr>
            <p:style>
              <a:lnRef idx="2">
                <a:schemeClr val="dk1"/>
              </a:lnRef>
              <a:fillRef idx="0">
                <a:schemeClr val="dk1"/>
              </a:fillRef>
              <a:effectRef idx="1">
                <a:schemeClr val="dk1"/>
              </a:effectRef>
              <a:fontRef idx="minor">
                <a:schemeClr val="tx1"/>
              </a:fontRef>
            </p:style>
          </p:cxnSp>
          <p:cxnSp>
            <p:nvCxnSpPr>
              <p:cNvPr id="137" name="Straight Connector 136">
                <a:extLst>
                  <a:ext uri="{FF2B5EF4-FFF2-40B4-BE49-F238E27FC236}">
                    <a16:creationId xmlns:a16="http://schemas.microsoft.com/office/drawing/2014/main" id="{B474BFD6-F608-FBE9-09CF-A0C23B40DC13}"/>
                  </a:ext>
                </a:extLst>
              </p:cNvPr>
              <p:cNvCxnSpPr>
                <a:cxnSpLocks/>
                <a:stCxn id="127" idx="7"/>
                <a:endCxn id="118" idx="2"/>
              </p:cNvCxnSpPr>
              <p:nvPr/>
            </p:nvCxnSpPr>
            <p:spPr>
              <a:xfrm flipV="1">
                <a:off x="2368433" y="5208029"/>
                <a:ext cx="216271" cy="187954"/>
              </a:xfrm>
              <a:prstGeom prst="line">
                <a:avLst/>
              </a:prstGeom>
            </p:spPr>
            <p:style>
              <a:lnRef idx="2">
                <a:schemeClr val="dk1"/>
              </a:lnRef>
              <a:fillRef idx="0">
                <a:schemeClr val="dk1"/>
              </a:fillRef>
              <a:effectRef idx="1">
                <a:schemeClr val="dk1"/>
              </a:effectRef>
              <a:fontRef idx="minor">
                <a:schemeClr val="tx1"/>
              </a:fontRef>
            </p:style>
          </p:cxnSp>
          <p:cxnSp>
            <p:nvCxnSpPr>
              <p:cNvPr id="138" name="Straight Connector 137">
                <a:extLst>
                  <a:ext uri="{FF2B5EF4-FFF2-40B4-BE49-F238E27FC236}">
                    <a16:creationId xmlns:a16="http://schemas.microsoft.com/office/drawing/2014/main" id="{F9FE9644-C067-6A33-B766-23863AF7C71A}"/>
                  </a:ext>
                </a:extLst>
              </p:cNvPr>
              <p:cNvCxnSpPr>
                <a:cxnSpLocks/>
                <a:stCxn id="124" idx="0"/>
                <a:endCxn id="118" idx="3"/>
              </p:cNvCxnSpPr>
              <p:nvPr/>
            </p:nvCxnSpPr>
            <p:spPr>
              <a:xfrm flipV="1">
                <a:off x="2555665" y="5257678"/>
                <a:ext cx="74544" cy="187629"/>
              </a:xfrm>
              <a:prstGeom prst="line">
                <a:avLst/>
              </a:prstGeom>
            </p:spPr>
            <p:style>
              <a:lnRef idx="2">
                <a:schemeClr val="dk1"/>
              </a:lnRef>
              <a:fillRef idx="0">
                <a:schemeClr val="dk1"/>
              </a:fillRef>
              <a:effectRef idx="1">
                <a:schemeClr val="dk1"/>
              </a:effectRef>
              <a:fontRef idx="minor">
                <a:schemeClr val="tx1"/>
              </a:fontRef>
            </p:style>
          </p:cxnSp>
          <p:cxnSp>
            <p:nvCxnSpPr>
              <p:cNvPr id="139" name="Straight Connector 138">
                <a:extLst>
                  <a:ext uri="{FF2B5EF4-FFF2-40B4-BE49-F238E27FC236}">
                    <a16:creationId xmlns:a16="http://schemas.microsoft.com/office/drawing/2014/main" id="{5B6264C9-F8DF-4497-D3B9-F2F274E8D232}"/>
                  </a:ext>
                </a:extLst>
              </p:cNvPr>
              <p:cNvCxnSpPr>
                <a:cxnSpLocks/>
                <a:stCxn id="125" idx="0"/>
                <a:endCxn id="118" idx="5"/>
              </p:cNvCxnSpPr>
              <p:nvPr/>
            </p:nvCxnSpPr>
            <p:spPr>
              <a:xfrm flipH="1" flipV="1">
                <a:off x="2849928" y="5257678"/>
                <a:ext cx="112812" cy="216307"/>
              </a:xfrm>
              <a:prstGeom prst="line">
                <a:avLst/>
              </a:prstGeom>
            </p:spPr>
            <p:style>
              <a:lnRef idx="2">
                <a:schemeClr val="dk1"/>
              </a:lnRef>
              <a:fillRef idx="0">
                <a:schemeClr val="dk1"/>
              </a:fillRef>
              <a:effectRef idx="1">
                <a:schemeClr val="dk1"/>
              </a:effectRef>
              <a:fontRef idx="minor">
                <a:schemeClr val="tx1"/>
              </a:fontRef>
            </p:style>
          </p:cxnSp>
          <p:cxnSp>
            <p:nvCxnSpPr>
              <p:cNvPr id="140" name="Straight Connector 139">
                <a:extLst>
                  <a:ext uri="{FF2B5EF4-FFF2-40B4-BE49-F238E27FC236}">
                    <a16:creationId xmlns:a16="http://schemas.microsoft.com/office/drawing/2014/main" id="{CAC41EAB-45AE-BCC5-BF7F-3B550A076D50}"/>
                  </a:ext>
                </a:extLst>
              </p:cNvPr>
              <p:cNvCxnSpPr>
                <a:cxnSpLocks/>
                <a:stCxn id="126" idx="3"/>
                <a:endCxn id="118" idx="6"/>
              </p:cNvCxnSpPr>
              <p:nvPr/>
            </p:nvCxnSpPr>
            <p:spPr>
              <a:xfrm flipH="1" flipV="1">
                <a:off x="2895433" y="5208029"/>
                <a:ext cx="251711" cy="27755"/>
              </a:xfrm>
              <a:prstGeom prst="line">
                <a:avLst/>
              </a:prstGeom>
            </p:spPr>
            <p:style>
              <a:lnRef idx="2">
                <a:schemeClr val="dk1"/>
              </a:lnRef>
              <a:fillRef idx="0">
                <a:schemeClr val="dk1"/>
              </a:fillRef>
              <a:effectRef idx="1">
                <a:schemeClr val="dk1"/>
              </a:effectRef>
              <a:fontRef idx="minor">
                <a:schemeClr val="tx1"/>
              </a:fontRef>
            </p:style>
          </p:cxnSp>
        </p:grpSp>
        <p:sp>
          <p:nvSpPr>
            <p:cNvPr id="117" name="TextBox 116">
              <a:extLst>
                <a:ext uri="{FF2B5EF4-FFF2-40B4-BE49-F238E27FC236}">
                  <a16:creationId xmlns:a16="http://schemas.microsoft.com/office/drawing/2014/main" id="{8673C3EE-8089-511E-F179-99694982FBD7}"/>
                </a:ext>
              </a:extLst>
            </p:cNvPr>
            <p:cNvSpPr txBox="1"/>
            <p:nvPr/>
          </p:nvSpPr>
          <p:spPr>
            <a:xfrm>
              <a:off x="3611004" y="4034033"/>
              <a:ext cx="1765169" cy="267701"/>
            </a:xfrm>
            <a:prstGeom prst="rect">
              <a:avLst/>
            </a:prstGeom>
            <a:noFill/>
          </p:spPr>
          <p:txBody>
            <a:bodyPr wrap="none" rtlCol="0">
              <a:spAutoFit/>
            </a:bodyPr>
            <a:lstStyle/>
            <a:p>
              <a:r>
                <a:rPr lang="en-DE" sz="1400" dirty="0">
                  <a:solidFill>
                    <a:schemeClr val="tx1">
                      <a:lumMod val="95000"/>
                      <a:lumOff val="5000"/>
                    </a:schemeClr>
                  </a:solidFill>
                </a:rPr>
                <a:t>Ontology (schema)</a:t>
              </a:r>
              <a:endParaRPr lang="en-DE" sz="1050" dirty="0">
                <a:solidFill>
                  <a:schemeClr val="tx1">
                    <a:lumMod val="95000"/>
                    <a:lumOff val="5000"/>
                  </a:schemeClr>
                </a:solidFill>
              </a:endParaRPr>
            </a:p>
          </p:txBody>
        </p:sp>
      </p:grpSp>
      <p:grpSp>
        <p:nvGrpSpPr>
          <p:cNvPr id="141" name="Group 140">
            <a:extLst>
              <a:ext uri="{FF2B5EF4-FFF2-40B4-BE49-F238E27FC236}">
                <a16:creationId xmlns:a16="http://schemas.microsoft.com/office/drawing/2014/main" id="{30D13694-1A17-D414-F64C-4FA90AD8A77F}"/>
              </a:ext>
            </a:extLst>
          </p:cNvPr>
          <p:cNvGrpSpPr/>
          <p:nvPr/>
        </p:nvGrpSpPr>
        <p:grpSpPr>
          <a:xfrm>
            <a:off x="3064919" y="1802812"/>
            <a:ext cx="928492" cy="880748"/>
            <a:chOff x="4156899" y="4105624"/>
            <a:chExt cx="759293" cy="751711"/>
          </a:xfrm>
        </p:grpSpPr>
        <p:sp>
          <p:nvSpPr>
            <p:cNvPr id="142" name="Rounded Rectangle 141">
              <a:extLst>
                <a:ext uri="{FF2B5EF4-FFF2-40B4-BE49-F238E27FC236}">
                  <a16:creationId xmlns:a16="http://schemas.microsoft.com/office/drawing/2014/main" id="{EBA4BF2A-C7E5-82FE-4CA6-5C22CF4B7DA3}"/>
                </a:ext>
              </a:extLst>
            </p:cNvPr>
            <p:cNvSpPr/>
            <p:nvPr/>
          </p:nvSpPr>
          <p:spPr>
            <a:xfrm>
              <a:off x="4156899" y="4383846"/>
              <a:ext cx="480944" cy="47348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DE" sz="1200"/>
                <a:t>B:- A</a:t>
              </a:r>
            </a:p>
          </p:txBody>
        </p:sp>
        <p:sp>
          <p:nvSpPr>
            <p:cNvPr id="143" name="TextBox 142">
              <a:extLst>
                <a:ext uri="{FF2B5EF4-FFF2-40B4-BE49-F238E27FC236}">
                  <a16:creationId xmlns:a16="http://schemas.microsoft.com/office/drawing/2014/main" id="{C3762F25-6673-9617-D917-C088CB3F2C92}"/>
                </a:ext>
              </a:extLst>
            </p:cNvPr>
            <p:cNvSpPr txBox="1"/>
            <p:nvPr/>
          </p:nvSpPr>
          <p:spPr>
            <a:xfrm>
              <a:off x="4390264" y="4105624"/>
              <a:ext cx="525928" cy="262685"/>
            </a:xfrm>
            <a:prstGeom prst="rect">
              <a:avLst/>
            </a:prstGeom>
            <a:noFill/>
          </p:spPr>
          <p:txBody>
            <a:bodyPr wrap="none" rtlCol="0">
              <a:spAutoFit/>
            </a:bodyPr>
            <a:lstStyle/>
            <a:p>
              <a:r>
                <a:rPr lang="en-DE" sz="1400">
                  <a:solidFill>
                    <a:schemeClr val="tx1">
                      <a:lumMod val="95000"/>
                      <a:lumOff val="5000"/>
                    </a:schemeClr>
                  </a:solidFill>
                </a:rPr>
                <a:t>Rules</a:t>
              </a:r>
              <a:endParaRPr lang="en-DE" sz="1050">
                <a:solidFill>
                  <a:schemeClr val="tx1">
                    <a:lumMod val="95000"/>
                    <a:lumOff val="5000"/>
                  </a:schemeClr>
                </a:solidFill>
              </a:endParaRPr>
            </a:p>
          </p:txBody>
        </p:sp>
      </p:grpSp>
      <p:grpSp>
        <p:nvGrpSpPr>
          <p:cNvPr id="144" name="Group 143">
            <a:extLst>
              <a:ext uri="{FF2B5EF4-FFF2-40B4-BE49-F238E27FC236}">
                <a16:creationId xmlns:a16="http://schemas.microsoft.com/office/drawing/2014/main" id="{B85ADD11-3DFB-685E-AD20-36F5CED9E393}"/>
              </a:ext>
            </a:extLst>
          </p:cNvPr>
          <p:cNvGrpSpPr/>
          <p:nvPr/>
        </p:nvGrpSpPr>
        <p:grpSpPr>
          <a:xfrm>
            <a:off x="5106636" y="1783248"/>
            <a:ext cx="1109334" cy="1070354"/>
            <a:chOff x="4859358" y="4155959"/>
            <a:chExt cx="909351" cy="872724"/>
          </a:xfrm>
        </p:grpSpPr>
        <p:grpSp>
          <p:nvGrpSpPr>
            <p:cNvPr id="145" name="Group 144">
              <a:extLst>
                <a:ext uri="{FF2B5EF4-FFF2-40B4-BE49-F238E27FC236}">
                  <a16:creationId xmlns:a16="http://schemas.microsoft.com/office/drawing/2014/main" id="{05AFFB56-9675-A6AC-3283-51D482CEA157}"/>
                </a:ext>
              </a:extLst>
            </p:cNvPr>
            <p:cNvGrpSpPr/>
            <p:nvPr/>
          </p:nvGrpSpPr>
          <p:grpSpPr>
            <a:xfrm>
              <a:off x="4859358" y="4436339"/>
              <a:ext cx="681077" cy="592344"/>
              <a:chOff x="901191" y="5655041"/>
              <a:chExt cx="1028800" cy="887126"/>
            </a:xfrm>
          </p:grpSpPr>
          <p:sp>
            <p:nvSpPr>
              <p:cNvPr id="147" name="Rounded Rectangle 146">
                <a:extLst>
                  <a:ext uri="{FF2B5EF4-FFF2-40B4-BE49-F238E27FC236}">
                    <a16:creationId xmlns:a16="http://schemas.microsoft.com/office/drawing/2014/main" id="{605ED102-275E-F138-042D-EC289514D25A}"/>
                  </a:ext>
                </a:extLst>
              </p:cNvPr>
              <p:cNvSpPr/>
              <p:nvPr/>
            </p:nvSpPr>
            <p:spPr>
              <a:xfrm>
                <a:off x="901191" y="5655041"/>
                <a:ext cx="837608" cy="74431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GB" sz="1200" dirty="0"/>
                  <a:t>Select</a:t>
                </a:r>
                <a:endParaRPr lang="en-GB" sz="1050" dirty="0"/>
              </a:p>
            </p:txBody>
          </p:sp>
          <p:pic>
            <p:nvPicPr>
              <p:cNvPr id="148" name="Graphic 147" descr="Magnifying glass outline">
                <a:extLst>
                  <a:ext uri="{FF2B5EF4-FFF2-40B4-BE49-F238E27FC236}">
                    <a16:creationId xmlns:a16="http://schemas.microsoft.com/office/drawing/2014/main" id="{55CEC07A-5FAE-DB13-8C3F-C71E65B1FE6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531911" y="6144088"/>
                <a:ext cx="398080" cy="398079"/>
              </a:xfrm>
              <a:prstGeom prst="rect">
                <a:avLst/>
              </a:prstGeom>
            </p:spPr>
          </p:pic>
        </p:grpSp>
        <p:sp>
          <p:nvSpPr>
            <p:cNvPr id="146" name="TextBox 145">
              <a:extLst>
                <a:ext uri="{FF2B5EF4-FFF2-40B4-BE49-F238E27FC236}">
                  <a16:creationId xmlns:a16="http://schemas.microsoft.com/office/drawing/2014/main" id="{E1601BEF-FFB8-3B69-A725-E5A06595126D}"/>
                </a:ext>
              </a:extLst>
            </p:cNvPr>
            <p:cNvSpPr txBox="1"/>
            <p:nvPr/>
          </p:nvSpPr>
          <p:spPr>
            <a:xfrm>
              <a:off x="5103549" y="4155959"/>
              <a:ext cx="665160" cy="250949"/>
            </a:xfrm>
            <a:prstGeom prst="rect">
              <a:avLst/>
            </a:prstGeom>
            <a:noFill/>
          </p:spPr>
          <p:txBody>
            <a:bodyPr wrap="none" rtlCol="0">
              <a:spAutoFit/>
            </a:bodyPr>
            <a:lstStyle/>
            <a:p>
              <a:r>
                <a:rPr lang="en-DE" sz="1400">
                  <a:solidFill>
                    <a:schemeClr val="tx1">
                      <a:lumMod val="95000"/>
                      <a:lumOff val="5000"/>
                    </a:schemeClr>
                  </a:solidFill>
                </a:rPr>
                <a:t>Queries</a:t>
              </a:r>
            </a:p>
          </p:txBody>
        </p:sp>
      </p:grpSp>
      <p:sp>
        <p:nvSpPr>
          <p:cNvPr id="149" name="Right Arrow 148">
            <a:extLst>
              <a:ext uri="{FF2B5EF4-FFF2-40B4-BE49-F238E27FC236}">
                <a16:creationId xmlns:a16="http://schemas.microsoft.com/office/drawing/2014/main" id="{AE03FE8A-8979-1467-2AB7-96B7009A9699}"/>
              </a:ext>
            </a:extLst>
          </p:cNvPr>
          <p:cNvSpPr/>
          <p:nvPr/>
        </p:nvSpPr>
        <p:spPr>
          <a:xfrm>
            <a:off x="809179" y="5714072"/>
            <a:ext cx="5653891" cy="562261"/>
          </a:xfrm>
          <a:prstGeom prst="rightArrow">
            <a:avLst/>
          </a:prstGeom>
          <a:solidFill>
            <a:schemeClr val="bg2">
              <a:lumMod val="40000"/>
              <a:lumOff val="6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DE">
              <a:solidFill>
                <a:schemeClr val="tx1"/>
              </a:solidFill>
            </a:endParaRPr>
          </a:p>
        </p:txBody>
      </p:sp>
      <p:sp>
        <p:nvSpPr>
          <p:cNvPr id="150" name="Oval 149">
            <a:extLst>
              <a:ext uri="{FF2B5EF4-FFF2-40B4-BE49-F238E27FC236}">
                <a16:creationId xmlns:a16="http://schemas.microsoft.com/office/drawing/2014/main" id="{79BDDCF0-029E-2A81-41F8-D128BBAA9277}"/>
              </a:ext>
            </a:extLst>
          </p:cNvPr>
          <p:cNvSpPr/>
          <p:nvPr/>
        </p:nvSpPr>
        <p:spPr>
          <a:xfrm>
            <a:off x="931842" y="5899334"/>
            <a:ext cx="201191" cy="154240"/>
          </a:xfrm>
          <a:prstGeom prst="ellipse">
            <a:avLst/>
          </a:prstGeom>
          <a:solidFill>
            <a:schemeClr val="accent3">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51" name="Oval 150">
            <a:extLst>
              <a:ext uri="{FF2B5EF4-FFF2-40B4-BE49-F238E27FC236}">
                <a16:creationId xmlns:a16="http://schemas.microsoft.com/office/drawing/2014/main" id="{9B76F2B6-D048-B816-E59E-E0E8F28C31CA}"/>
              </a:ext>
            </a:extLst>
          </p:cNvPr>
          <p:cNvSpPr/>
          <p:nvPr/>
        </p:nvSpPr>
        <p:spPr>
          <a:xfrm>
            <a:off x="1145880" y="5899334"/>
            <a:ext cx="201191" cy="154240"/>
          </a:xfrm>
          <a:prstGeom prst="ellipse">
            <a:avLst/>
          </a:prstGeom>
          <a:solidFill>
            <a:schemeClr val="accent3">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52" name="Oval 151">
            <a:extLst>
              <a:ext uri="{FF2B5EF4-FFF2-40B4-BE49-F238E27FC236}">
                <a16:creationId xmlns:a16="http://schemas.microsoft.com/office/drawing/2014/main" id="{C6500DB5-8454-C8A4-7760-46B7900D9158}"/>
              </a:ext>
            </a:extLst>
          </p:cNvPr>
          <p:cNvSpPr/>
          <p:nvPr/>
        </p:nvSpPr>
        <p:spPr>
          <a:xfrm>
            <a:off x="1342984" y="5899334"/>
            <a:ext cx="201191" cy="154240"/>
          </a:xfrm>
          <a:prstGeom prst="ellipse">
            <a:avLst/>
          </a:prstGeom>
          <a:solidFill>
            <a:schemeClr val="accent3">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53" name="Oval 152">
            <a:extLst>
              <a:ext uri="{FF2B5EF4-FFF2-40B4-BE49-F238E27FC236}">
                <a16:creationId xmlns:a16="http://schemas.microsoft.com/office/drawing/2014/main" id="{1C9FCBBF-6E71-B606-9651-582D2E51065E}"/>
              </a:ext>
            </a:extLst>
          </p:cNvPr>
          <p:cNvSpPr/>
          <p:nvPr/>
        </p:nvSpPr>
        <p:spPr>
          <a:xfrm>
            <a:off x="1964707" y="5899334"/>
            <a:ext cx="201191" cy="154240"/>
          </a:xfrm>
          <a:prstGeom prst="ellipse">
            <a:avLst/>
          </a:prstGeom>
          <a:solidFill>
            <a:srgbClr val="FCE37A"/>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54" name="Oval 153">
            <a:extLst>
              <a:ext uri="{FF2B5EF4-FFF2-40B4-BE49-F238E27FC236}">
                <a16:creationId xmlns:a16="http://schemas.microsoft.com/office/drawing/2014/main" id="{19114D91-4268-2537-37B8-EED2A1FE0120}"/>
              </a:ext>
            </a:extLst>
          </p:cNvPr>
          <p:cNvSpPr/>
          <p:nvPr/>
        </p:nvSpPr>
        <p:spPr>
          <a:xfrm>
            <a:off x="2170278" y="5899334"/>
            <a:ext cx="201191" cy="154240"/>
          </a:xfrm>
          <a:prstGeom prst="ellipse">
            <a:avLst/>
          </a:prstGeom>
          <a:solidFill>
            <a:srgbClr val="FCE37A"/>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55" name="Oval 154">
            <a:extLst>
              <a:ext uri="{FF2B5EF4-FFF2-40B4-BE49-F238E27FC236}">
                <a16:creationId xmlns:a16="http://schemas.microsoft.com/office/drawing/2014/main" id="{EE641842-D727-17F6-A983-CB94C9EB6DEF}"/>
              </a:ext>
            </a:extLst>
          </p:cNvPr>
          <p:cNvSpPr/>
          <p:nvPr/>
        </p:nvSpPr>
        <p:spPr>
          <a:xfrm>
            <a:off x="2401250" y="5899334"/>
            <a:ext cx="201191" cy="154240"/>
          </a:xfrm>
          <a:prstGeom prst="ellipse">
            <a:avLst/>
          </a:prstGeom>
          <a:solidFill>
            <a:srgbClr val="FCE37A"/>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56" name="Oval 155">
            <a:extLst>
              <a:ext uri="{FF2B5EF4-FFF2-40B4-BE49-F238E27FC236}">
                <a16:creationId xmlns:a16="http://schemas.microsoft.com/office/drawing/2014/main" id="{EEEA9FB5-7F24-952B-B8A2-41ABDDD1A605}"/>
              </a:ext>
            </a:extLst>
          </p:cNvPr>
          <p:cNvSpPr/>
          <p:nvPr/>
        </p:nvSpPr>
        <p:spPr>
          <a:xfrm>
            <a:off x="2869184" y="5899334"/>
            <a:ext cx="201191" cy="154240"/>
          </a:xfrm>
          <a:prstGeom prst="ellipse">
            <a:avLst/>
          </a:prstGeom>
          <a:solidFill>
            <a:srgbClr val="E9ECF1"/>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57" name="Oval 156">
            <a:extLst>
              <a:ext uri="{FF2B5EF4-FFF2-40B4-BE49-F238E27FC236}">
                <a16:creationId xmlns:a16="http://schemas.microsoft.com/office/drawing/2014/main" id="{1523627C-4CCD-708C-23F3-173D821FFE55}"/>
              </a:ext>
            </a:extLst>
          </p:cNvPr>
          <p:cNvSpPr/>
          <p:nvPr/>
        </p:nvSpPr>
        <p:spPr>
          <a:xfrm>
            <a:off x="3100156" y="5899334"/>
            <a:ext cx="201191" cy="15424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58" name="Oval 157">
            <a:extLst>
              <a:ext uri="{FF2B5EF4-FFF2-40B4-BE49-F238E27FC236}">
                <a16:creationId xmlns:a16="http://schemas.microsoft.com/office/drawing/2014/main" id="{37BCA79F-CC0B-E793-FDD4-38F4D0759087}"/>
              </a:ext>
            </a:extLst>
          </p:cNvPr>
          <p:cNvSpPr/>
          <p:nvPr/>
        </p:nvSpPr>
        <p:spPr>
          <a:xfrm>
            <a:off x="3297260" y="5899334"/>
            <a:ext cx="201191" cy="15424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59" name="Oval 158">
            <a:extLst>
              <a:ext uri="{FF2B5EF4-FFF2-40B4-BE49-F238E27FC236}">
                <a16:creationId xmlns:a16="http://schemas.microsoft.com/office/drawing/2014/main" id="{923BEE9B-52CB-3C20-B2E1-7E7AC7E8497B}"/>
              </a:ext>
            </a:extLst>
          </p:cNvPr>
          <p:cNvSpPr/>
          <p:nvPr/>
        </p:nvSpPr>
        <p:spPr>
          <a:xfrm>
            <a:off x="3951655" y="5899334"/>
            <a:ext cx="201191" cy="154240"/>
          </a:xfrm>
          <a:prstGeom prst="ellipse">
            <a:avLst/>
          </a:prstGeom>
          <a:solidFill>
            <a:srgbClr val="4F8B9B"/>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60" name="Oval 159">
            <a:extLst>
              <a:ext uri="{FF2B5EF4-FFF2-40B4-BE49-F238E27FC236}">
                <a16:creationId xmlns:a16="http://schemas.microsoft.com/office/drawing/2014/main" id="{A2FF5E97-2EF5-47E7-7106-9949239C9F91}"/>
              </a:ext>
            </a:extLst>
          </p:cNvPr>
          <p:cNvSpPr/>
          <p:nvPr/>
        </p:nvSpPr>
        <p:spPr>
          <a:xfrm>
            <a:off x="4165693" y="5899334"/>
            <a:ext cx="201191" cy="154240"/>
          </a:xfrm>
          <a:prstGeom prst="ellipse">
            <a:avLst/>
          </a:prstGeom>
          <a:solidFill>
            <a:srgbClr val="4F8B9B"/>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61" name="Oval 160">
            <a:extLst>
              <a:ext uri="{FF2B5EF4-FFF2-40B4-BE49-F238E27FC236}">
                <a16:creationId xmlns:a16="http://schemas.microsoft.com/office/drawing/2014/main" id="{8BDA54D5-0E82-B11F-113B-F407C1C06112}"/>
              </a:ext>
            </a:extLst>
          </p:cNvPr>
          <p:cNvSpPr/>
          <p:nvPr/>
        </p:nvSpPr>
        <p:spPr>
          <a:xfrm>
            <a:off x="4379731" y="5899334"/>
            <a:ext cx="201191" cy="154240"/>
          </a:xfrm>
          <a:prstGeom prst="ellipse">
            <a:avLst/>
          </a:prstGeom>
          <a:solidFill>
            <a:srgbClr val="4F8B9B"/>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62" name="Oval 161">
            <a:extLst>
              <a:ext uri="{FF2B5EF4-FFF2-40B4-BE49-F238E27FC236}">
                <a16:creationId xmlns:a16="http://schemas.microsoft.com/office/drawing/2014/main" id="{842DDB76-5D17-1691-8E1F-0C20AC41B795}"/>
              </a:ext>
            </a:extLst>
          </p:cNvPr>
          <p:cNvSpPr/>
          <p:nvPr/>
        </p:nvSpPr>
        <p:spPr>
          <a:xfrm>
            <a:off x="1536581" y="5899334"/>
            <a:ext cx="201191" cy="154240"/>
          </a:xfrm>
          <a:prstGeom prst="ellipse">
            <a:avLst/>
          </a:prstGeom>
          <a:solidFill>
            <a:schemeClr val="accent3">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63" name="Oval 162">
            <a:extLst>
              <a:ext uri="{FF2B5EF4-FFF2-40B4-BE49-F238E27FC236}">
                <a16:creationId xmlns:a16="http://schemas.microsoft.com/office/drawing/2014/main" id="{568DC878-B6E5-0EFD-9EEF-002F87295991}"/>
              </a:ext>
            </a:extLst>
          </p:cNvPr>
          <p:cNvSpPr/>
          <p:nvPr/>
        </p:nvSpPr>
        <p:spPr>
          <a:xfrm>
            <a:off x="2643585" y="5899334"/>
            <a:ext cx="201191" cy="15424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64" name="Oval 163">
            <a:extLst>
              <a:ext uri="{FF2B5EF4-FFF2-40B4-BE49-F238E27FC236}">
                <a16:creationId xmlns:a16="http://schemas.microsoft.com/office/drawing/2014/main" id="{80485FE2-7525-BDBD-97DB-93C4E1B46C00}"/>
              </a:ext>
            </a:extLst>
          </p:cNvPr>
          <p:cNvSpPr/>
          <p:nvPr/>
        </p:nvSpPr>
        <p:spPr>
          <a:xfrm>
            <a:off x="1738459" y="5899334"/>
            <a:ext cx="201191" cy="154240"/>
          </a:xfrm>
          <a:prstGeom prst="ellipse">
            <a:avLst/>
          </a:prstGeom>
          <a:solidFill>
            <a:schemeClr val="accent3">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65" name="Oval 164">
            <a:extLst>
              <a:ext uri="{FF2B5EF4-FFF2-40B4-BE49-F238E27FC236}">
                <a16:creationId xmlns:a16="http://schemas.microsoft.com/office/drawing/2014/main" id="{9E1401C7-0AD6-DC22-3B9D-048BF480AED0}"/>
              </a:ext>
            </a:extLst>
          </p:cNvPr>
          <p:cNvSpPr/>
          <p:nvPr/>
        </p:nvSpPr>
        <p:spPr>
          <a:xfrm>
            <a:off x="3501118" y="5899334"/>
            <a:ext cx="201191" cy="15424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66" name="Oval 165">
            <a:extLst>
              <a:ext uri="{FF2B5EF4-FFF2-40B4-BE49-F238E27FC236}">
                <a16:creationId xmlns:a16="http://schemas.microsoft.com/office/drawing/2014/main" id="{8F6A0C84-D9C6-F58A-3F74-A5C8B027C82F}"/>
              </a:ext>
            </a:extLst>
          </p:cNvPr>
          <p:cNvSpPr/>
          <p:nvPr/>
        </p:nvSpPr>
        <p:spPr>
          <a:xfrm>
            <a:off x="3705338" y="5899334"/>
            <a:ext cx="201191" cy="154240"/>
          </a:xfrm>
          <a:prstGeom prst="ellipse">
            <a:avLst/>
          </a:prstGeom>
          <a:solidFill>
            <a:srgbClr val="92D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67" name="TextBox 166">
            <a:extLst>
              <a:ext uri="{FF2B5EF4-FFF2-40B4-BE49-F238E27FC236}">
                <a16:creationId xmlns:a16="http://schemas.microsoft.com/office/drawing/2014/main" id="{3DDFB104-BE21-021B-EB23-4E028443A6A0}"/>
              </a:ext>
            </a:extLst>
          </p:cNvPr>
          <p:cNvSpPr txBox="1"/>
          <p:nvPr/>
        </p:nvSpPr>
        <p:spPr>
          <a:xfrm>
            <a:off x="1352052" y="6076583"/>
            <a:ext cx="268758" cy="276999"/>
          </a:xfrm>
          <a:prstGeom prst="rect">
            <a:avLst/>
          </a:prstGeom>
        </p:spPr>
        <p:txBody>
          <a:bodyPr vert="horz" wrap="square" lIns="0" tIns="0" rIns="0" bIns="0" rtlCol="0">
            <a:spAutoFit/>
          </a:bodyPr>
          <a:lstStyle/>
          <a:p>
            <a:pPr marL="0" indent="0" algn="l" defTabSz="914400" rtl="0" eaLnBrk="1" latinLnBrk="0" hangingPunct="1">
              <a:lnSpc>
                <a:spcPct val="100000"/>
              </a:lnSpc>
              <a:spcBef>
                <a:spcPts val="0"/>
              </a:spcBef>
              <a:spcAft>
                <a:spcPts val="600"/>
              </a:spcAft>
              <a:buClr>
                <a:schemeClr val="tx2"/>
              </a:buClr>
              <a:buFontTx/>
              <a:buNone/>
            </a:pPr>
            <a:r>
              <a:rPr lang="en-DE" sz="1800" kern="1200">
                <a:solidFill>
                  <a:schemeClr val="tx1"/>
                </a:solidFill>
                <a:latin typeface="+mn-lt"/>
                <a:ea typeface="+mn-ea"/>
                <a:cs typeface="+mn-cs"/>
              </a:rPr>
              <a:t>t1</a:t>
            </a:r>
          </a:p>
        </p:txBody>
      </p:sp>
      <p:sp>
        <p:nvSpPr>
          <p:cNvPr id="168" name="TextBox 167">
            <a:extLst>
              <a:ext uri="{FF2B5EF4-FFF2-40B4-BE49-F238E27FC236}">
                <a16:creationId xmlns:a16="http://schemas.microsoft.com/office/drawing/2014/main" id="{7294C847-FB0C-8C80-1E4B-CB12FD41A48A}"/>
              </a:ext>
            </a:extLst>
          </p:cNvPr>
          <p:cNvSpPr txBox="1"/>
          <p:nvPr/>
        </p:nvSpPr>
        <p:spPr>
          <a:xfrm>
            <a:off x="2697881" y="6090096"/>
            <a:ext cx="268758" cy="276999"/>
          </a:xfrm>
          <a:prstGeom prst="rect">
            <a:avLst/>
          </a:prstGeom>
        </p:spPr>
        <p:txBody>
          <a:bodyPr vert="horz" wrap="square" lIns="0" tIns="0" rIns="0" bIns="0" rtlCol="0">
            <a:spAutoFit/>
          </a:bodyPr>
          <a:lstStyle/>
          <a:p>
            <a:pPr marL="0" indent="0" algn="l" defTabSz="914400" rtl="0" eaLnBrk="1" latinLnBrk="0" hangingPunct="1">
              <a:lnSpc>
                <a:spcPct val="100000"/>
              </a:lnSpc>
              <a:spcBef>
                <a:spcPts val="0"/>
              </a:spcBef>
              <a:spcAft>
                <a:spcPts val="600"/>
              </a:spcAft>
              <a:buClr>
                <a:schemeClr val="tx2"/>
              </a:buClr>
              <a:buFontTx/>
              <a:buNone/>
            </a:pPr>
            <a:r>
              <a:rPr lang="en-DE" sz="1800" kern="1200">
                <a:solidFill>
                  <a:schemeClr val="tx1"/>
                </a:solidFill>
                <a:latin typeface="+mn-lt"/>
                <a:ea typeface="+mn-ea"/>
                <a:cs typeface="+mn-cs"/>
              </a:rPr>
              <a:t>t2</a:t>
            </a:r>
          </a:p>
        </p:txBody>
      </p:sp>
      <p:sp>
        <p:nvSpPr>
          <p:cNvPr id="169" name="TextBox 168">
            <a:extLst>
              <a:ext uri="{FF2B5EF4-FFF2-40B4-BE49-F238E27FC236}">
                <a16:creationId xmlns:a16="http://schemas.microsoft.com/office/drawing/2014/main" id="{A9D1907C-461A-2B3C-5265-B6A3447E182F}"/>
              </a:ext>
            </a:extLst>
          </p:cNvPr>
          <p:cNvSpPr txBox="1"/>
          <p:nvPr/>
        </p:nvSpPr>
        <p:spPr>
          <a:xfrm>
            <a:off x="3864338" y="6100505"/>
            <a:ext cx="255320" cy="276999"/>
          </a:xfrm>
          <a:prstGeom prst="rect">
            <a:avLst/>
          </a:prstGeom>
        </p:spPr>
        <p:txBody>
          <a:bodyPr vert="horz" wrap="square" lIns="0" tIns="0" rIns="0" bIns="0" rtlCol="0">
            <a:spAutoFit/>
          </a:bodyPr>
          <a:lstStyle/>
          <a:p>
            <a:pPr marL="0" indent="0" algn="l" defTabSz="914400" rtl="0" eaLnBrk="1" latinLnBrk="0" hangingPunct="1">
              <a:lnSpc>
                <a:spcPct val="100000"/>
              </a:lnSpc>
              <a:spcBef>
                <a:spcPts val="0"/>
              </a:spcBef>
              <a:spcAft>
                <a:spcPts val="600"/>
              </a:spcAft>
              <a:buClr>
                <a:schemeClr val="tx2"/>
              </a:buClr>
              <a:buFontTx/>
              <a:buNone/>
            </a:pPr>
            <a:r>
              <a:rPr lang="en-DE" sz="1800" kern="1200">
                <a:solidFill>
                  <a:schemeClr val="tx1"/>
                </a:solidFill>
                <a:latin typeface="+mn-lt"/>
                <a:ea typeface="+mn-ea"/>
                <a:cs typeface="+mn-cs"/>
              </a:rPr>
              <a:t>tn</a:t>
            </a:r>
          </a:p>
        </p:txBody>
      </p:sp>
      <p:pic>
        <p:nvPicPr>
          <p:cNvPr id="170" name="Picture 2" descr="LEGO 5749 LEGO Creative Building Kit Instructions, Bricks and More">
            <a:extLst>
              <a:ext uri="{FF2B5EF4-FFF2-40B4-BE49-F238E27FC236}">
                <a16:creationId xmlns:a16="http://schemas.microsoft.com/office/drawing/2014/main" id="{1CC46B00-5587-9A5B-70A2-6026D671CCD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89930" y="2756800"/>
            <a:ext cx="945770" cy="1502143"/>
          </a:xfrm>
          <a:prstGeom prst="rect">
            <a:avLst/>
          </a:prstGeom>
          <a:noFill/>
          <a:extLst>
            <a:ext uri="{909E8E84-426E-40DD-AFC4-6F175D3DCCD1}">
              <a14:hiddenFill xmlns:a14="http://schemas.microsoft.com/office/drawing/2010/main">
                <a:solidFill>
                  <a:srgbClr val="FFFFFF"/>
                </a:solidFill>
              </a14:hiddenFill>
            </a:ext>
          </a:extLst>
        </p:spPr>
      </p:pic>
      <p:pic>
        <p:nvPicPr>
          <p:cNvPr id="171" name="Picture 4">
            <a:extLst>
              <a:ext uri="{FF2B5EF4-FFF2-40B4-BE49-F238E27FC236}">
                <a16:creationId xmlns:a16="http://schemas.microsoft.com/office/drawing/2014/main" id="{394C269D-FAC4-C007-4A59-8502E50CEDD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79918" y="2756789"/>
            <a:ext cx="945771" cy="1502144"/>
          </a:xfrm>
          <a:prstGeom prst="rect">
            <a:avLst/>
          </a:prstGeom>
          <a:noFill/>
          <a:extLst>
            <a:ext uri="{909E8E84-426E-40DD-AFC4-6F175D3DCCD1}">
              <a14:hiddenFill xmlns:a14="http://schemas.microsoft.com/office/drawing/2010/main">
                <a:solidFill>
                  <a:srgbClr val="FFFFFF"/>
                </a:solidFill>
              </a14:hiddenFill>
            </a:ext>
          </a:extLst>
        </p:spPr>
      </p:pic>
      <p:pic>
        <p:nvPicPr>
          <p:cNvPr id="172" name="Picture 171" descr="Lego Element Wall Explained">
            <a:extLst>
              <a:ext uri="{FF2B5EF4-FFF2-40B4-BE49-F238E27FC236}">
                <a16:creationId xmlns:a16="http://schemas.microsoft.com/office/drawing/2014/main" id="{5436E395-1D5E-58A1-FFA4-2BE8FA3C932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65350" y="2974976"/>
            <a:ext cx="799199" cy="637318"/>
          </a:xfrm>
          <a:prstGeom prst="rect">
            <a:avLst/>
          </a:prstGeom>
          <a:noFill/>
          <a:extLst>
            <a:ext uri="{909E8E84-426E-40DD-AFC4-6F175D3DCCD1}">
              <a14:hiddenFill xmlns:a14="http://schemas.microsoft.com/office/drawing/2010/main">
                <a:solidFill>
                  <a:srgbClr val="FFFFFF"/>
                </a:solidFill>
              </a14:hiddenFill>
            </a:ext>
          </a:extLst>
        </p:spPr>
      </p:pic>
      <p:sp>
        <p:nvSpPr>
          <p:cNvPr id="173" name="Oval 172">
            <a:extLst>
              <a:ext uri="{FF2B5EF4-FFF2-40B4-BE49-F238E27FC236}">
                <a16:creationId xmlns:a16="http://schemas.microsoft.com/office/drawing/2014/main" id="{2C02F889-EA84-3B01-89C2-837637C5472B}"/>
              </a:ext>
            </a:extLst>
          </p:cNvPr>
          <p:cNvSpPr/>
          <p:nvPr/>
        </p:nvSpPr>
        <p:spPr>
          <a:xfrm>
            <a:off x="4616883" y="5907626"/>
            <a:ext cx="201191" cy="154240"/>
          </a:xfrm>
          <a:prstGeom prst="ellipse">
            <a:avLst/>
          </a:prstGeom>
          <a:solidFill>
            <a:schemeClr val="accent6">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74" name="Oval 173">
            <a:extLst>
              <a:ext uri="{FF2B5EF4-FFF2-40B4-BE49-F238E27FC236}">
                <a16:creationId xmlns:a16="http://schemas.microsoft.com/office/drawing/2014/main" id="{8E7F73C9-0243-DA9A-8DE8-D861623B8D40}"/>
              </a:ext>
            </a:extLst>
          </p:cNvPr>
          <p:cNvSpPr/>
          <p:nvPr/>
        </p:nvSpPr>
        <p:spPr>
          <a:xfrm>
            <a:off x="4830921" y="5907626"/>
            <a:ext cx="201191" cy="154240"/>
          </a:xfrm>
          <a:prstGeom prst="ellipse">
            <a:avLst/>
          </a:prstGeom>
          <a:solidFill>
            <a:schemeClr val="accent6">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75" name="Oval 174">
            <a:extLst>
              <a:ext uri="{FF2B5EF4-FFF2-40B4-BE49-F238E27FC236}">
                <a16:creationId xmlns:a16="http://schemas.microsoft.com/office/drawing/2014/main" id="{BAF0CFA9-D0DC-9425-5A0F-550B367AC97E}"/>
              </a:ext>
            </a:extLst>
          </p:cNvPr>
          <p:cNvSpPr/>
          <p:nvPr/>
        </p:nvSpPr>
        <p:spPr>
          <a:xfrm>
            <a:off x="5044959" y="5907626"/>
            <a:ext cx="201191" cy="154240"/>
          </a:xfrm>
          <a:prstGeom prst="ellipse">
            <a:avLst/>
          </a:prstGeom>
          <a:solidFill>
            <a:schemeClr val="accent6">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76" name="Oval 175">
            <a:extLst>
              <a:ext uri="{FF2B5EF4-FFF2-40B4-BE49-F238E27FC236}">
                <a16:creationId xmlns:a16="http://schemas.microsoft.com/office/drawing/2014/main" id="{0250DD85-03E0-EA1D-A69E-0A8C32336E63}"/>
              </a:ext>
            </a:extLst>
          </p:cNvPr>
          <p:cNvSpPr/>
          <p:nvPr/>
        </p:nvSpPr>
        <p:spPr>
          <a:xfrm>
            <a:off x="5284125" y="5917858"/>
            <a:ext cx="201191" cy="154240"/>
          </a:xfrm>
          <a:prstGeom prst="ellipse">
            <a:avLst/>
          </a:prstGeom>
          <a:solidFill>
            <a:schemeClr val="accent4">
              <a:lumMod val="75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77" name="Oval 176">
            <a:extLst>
              <a:ext uri="{FF2B5EF4-FFF2-40B4-BE49-F238E27FC236}">
                <a16:creationId xmlns:a16="http://schemas.microsoft.com/office/drawing/2014/main" id="{C650DEF9-5B3F-B985-C252-577526C75435}"/>
              </a:ext>
            </a:extLst>
          </p:cNvPr>
          <p:cNvSpPr/>
          <p:nvPr/>
        </p:nvSpPr>
        <p:spPr>
          <a:xfrm>
            <a:off x="5498163" y="5917858"/>
            <a:ext cx="201191" cy="154240"/>
          </a:xfrm>
          <a:prstGeom prst="ellipse">
            <a:avLst/>
          </a:prstGeom>
          <a:solidFill>
            <a:schemeClr val="accent4">
              <a:lumMod val="75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78" name="Oval 177">
            <a:extLst>
              <a:ext uri="{FF2B5EF4-FFF2-40B4-BE49-F238E27FC236}">
                <a16:creationId xmlns:a16="http://schemas.microsoft.com/office/drawing/2014/main" id="{770EDABA-A728-E001-FC7A-408654EC1742}"/>
              </a:ext>
            </a:extLst>
          </p:cNvPr>
          <p:cNvSpPr/>
          <p:nvPr/>
        </p:nvSpPr>
        <p:spPr>
          <a:xfrm>
            <a:off x="5712201" y="5917858"/>
            <a:ext cx="201191" cy="154240"/>
          </a:xfrm>
          <a:prstGeom prst="ellipse">
            <a:avLst/>
          </a:prstGeom>
          <a:solidFill>
            <a:schemeClr val="accent4">
              <a:lumMod val="75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de-DE" dirty="0"/>
          </a:p>
        </p:txBody>
      </p:sp>
      <p:cxnSp>
        <p:nvCxnSpPr>
          <p:cNvPr id="180" name="Straight Arrow Connector 179">
            <a:extLst>
              <a:ext uri="{FF2B5EF4-FFF2-40B4-BE49-F238E27FC236}">
                <a16:creationId xmlns:a16="http://schemas.microsoft.com/office/drawing/2014/main" id="{1D4182B3-59A9-B229-7819-0761263AB445}"/>
              </a:ext>
            </a:extLst>
          </p:cNvPr>
          <p:cNvCxnSpPr>
            <a:cxnSpLocks/>
            <a:endCxn id="95" idx="0"/>
          </p:cNvCxnSpPr>
          <p:nvPr/>
        </p:nvCxnSpPr>
        <p:spPr>
          <a:xfrm>
            <a:off x="1782528" y="794657"/>
            <a:ext cx="1725851" cy="3120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9" name="TextBox 208">
            <a:extLst>
              <a:ext uri="{FF2B5EF4-FFF2-40B4-BE49-F238E27FC236}">
                <a16:creationId xmlns:a16="http://schemas.microsoft.com/office/drawing/2014/main" id="{2468405D-9767-2C7E-59D8-0CD77384D299}"/>
              </a:ext>
            </a:extLst>
          </p:cNvPr>
          <p:cNvSpPr txBox="1"/>
          <p:nvPr/>
        </p:nvSpPr>
        <p:spPr>
          <a:xfrm>
            <a:off x="7641771" y="6090096"/>
            <a:ext cx="2601994" cy="307777"/>
          </a:xfrm>
          <a:prstGeom prst="rect">
            <a:avLst/>
          </a:prstGeom>
          <a:noFill/>
        </p:spPr>
        <p:txBody>
          <a:bodyPr wrap="none" rtlCol="0">
            <a:spAutoFit/>
          </a:bodyPr>
          <a:lstStyle/>
          <a:p>
            <a:r>
              <a:rPr lang="en-GB" dirty="0"/>
              <a:t>O</a:t>
            </a:r>
            <a:r>
              <a:rPr lang="en-DE" dirty="0"/>
              <a:t>ntologies are assumed given</a:t>
            </a:r>
          </a:p>
        </p:txBody>
      </p:sp>
      <p:sp>
        <p:nvSpPr>
          <p:cNvPr id="214" name="TextBox 213">
            <a:extLst>
              <a:ext uri="{FF2B5EF4-FFF2-40B4-BE49-F238E27FC236}">
                <a16:creationId xmlns:a16="http://schemas.microsoft.com/office/drawing/2014/main" id="{B9127DB2-17BF-0B6E-B83B-23438C3ED9EB}"/>
              </a:ext>
            </a:extLst>
          </p:cNvPr>
          <p:cNvSpPr txBox="1"/>
          <p:nvPr/>
        </p:nvSpPr>
        <p:spPr>
          <a:xfrm>
            <a:off x="7288268" y="4050261"/>
            <a:ext cx="2473434" cy="276999"/>
          </a:xfrm>
          <a:prstGeom prst="rect">
            <a:avLst/>
          </a:prstGeom>
        </p:spPr>
        <p:txBody>
          <a:bodyPr vert="horz" wrap="none" lIns="0" tIns="0" rIns="0" bIns="0" rtlCol="0">
            <a:spAutoFit/>
          </a:bodyPr>
          <a:lstStyle/>
          <a:p>
            <a:pPr marL="0" indent="0" algn="l" defTabSz="914400" rtl="0" eaLnBrk="1" latinLnBrk="0" hangingPunct="1">
              <a:lnSpc>
                <a:spcPct val="100000"/>
              </a:lnSpc>
              <a:spcBef>
                <a:spcPts val="0"/>
              </a:spcBef>
              <a:spcAft>
                <a:spcPts val="600"/>
              </a:spcAft>
              <a:buClr>
                <a:schemeClr val="tx2"/>
              </a:buClr>
              <a:buFontTx/>
              <a:buNone/>
            </a:pPr>
            <a:r>
              <a:rPr lang="en-DE" sz="1800" kern="1200" dirty="0">
                <a:solidFill>
                  <a:schemeClr val="tx1"/>
                </a:solidFill>
                <a:latin typeface="+mn-lt"/>
                <a:ea typeface="+mn-ea"/>
                <a:cs typeface="+mn-cs"/>
              </a:rPr>
              <a:t>Input: speed, eye blink rate </a:t>
            </a:r>
          </a:p>
        </p:txBody>
      </p:sp>
      <p:sp>
        <p:nvSpPr>
          <p:cNvPr id="215" name="TextBox 214">
            <a:extLst>
              <a:ext uri="{FF2B5EF4-FFF2-40B4-BE49-F238E27FC236}">
                <a16:creationId xmlns:a16="http://schemas.microsoft.com/office/drawing/2014/main" id="{EEF4D4FD-E685-69DC-16F8-E53F461A2D82}"/>
              </a:ext>
            </a:extLst>
          </p:cNvPr>
          <p:cNvSpPr txBox="1"/>
          <p:nvPr/>
        </p:nvSpPr>
        <p:spPr>
          <a:xfrm>
            <a:off x="7270641" y="4341436"/>
            <a:ext cx="1814599" cy="276999"/>
          </a:xfrm>
          <a:prstGeom prst="rect">
            <a:avLst/>
          </a:prstGeom>
        </p:spPr>
        <p:txBody>
          <a:bodyPr vert="horz" wrap="none" lIns="0" tIns="0" rIns="0" bIns="0" rtlCol="0">
            <a:spAutoFit/>
          </a:bodyPr>
          <a:lstStyle/>
          <a:p>
            <a:pPr marL="0" indent="0" algn="l" defTabSz="914400" rtl="0" eaLnBrk="1" latinLnBrk="0" hangingPunct="1">
              <a:lnSpc>
                <a:spcPct val="100000"/>
              </a:lnSpc>
              <a:spcBef>
                <a:spcPts val="0"/>
              </a:spcBef>
              <a:spcAft>
                <a:spcPts val="600"/>
              </a:spcAft>
              <a:buClr>
                <a:schemeClr val="tx2"/>
              </a:buClr>
              <a:buFontTx/>
              <a:buNone/>
            </a:pPr>
            <a:r>
              <a:rPr lang="en-DE" dirty="0"/>
              <a:t>O</a:t>
            </a:r>
            <a:r>
              <a:rPr lang="en-DE" sz="1800" kern="1200" dirty="0">
                <a:solidFill>
                  <a:schemeClr val="tx1"/>
                </a:solidFill>
                <a:latin typeface="+mn-lt"/>
                <a:ea typeface="+mn-ea"/>
                <a:cs typeface="+mn-cs"/>
              </a:rPr>
              <a:t>utput: fatigue alert</a:t>
            </a:r>
          </a:p>
        </p:txBody>
      </p:sp>
      <p:pic>
        <p:nvPicPr>
          <p:cNvPr id="216" name="Picture 215">
            <a:extLst>
              <a:ext uri="{FF2B5EF4-FFF2-40B4-BE49-F238E27FC236}">
                <a16:creationId xmlns:a16="http://schemas.microsoft.com/office/drawing/2014/main" id="{8FB14447-F0B3-07C8-C5E5-9ABAF88373C7}"/>
              </a:ext>
            </a:extLst>
          </p:cNvPr>
          <p:cNvPicPr>
            <a:picLocks noChangeAspect="1"/>
          </p:cNvPicPr>
          <p:nvPr/>
        </p:nvPicPr>
        <p:blipFill>
          <a:blip r:embed="rId12"/>
          <a:stretch>
            <a:fillRect/>
          </a:stretch>
        </p:blipFill>
        <p:spPr>
          <a:xfrm>
            <a:off x="7084113" y="1113039"/>
            <a:ext cx="2975547" cy="2584974"/>
          </a:xfrm>
          <a:prstGeom prst="rect">
            <a:avLst/>
          </a:prstGeom>
        </p:spPr>
      </p:pic>
      <p:pic>
        <p:nvPicPr>
          <p:cNvPr id="217" name="Picture 2" descr="Icon Tired Driver Photos and Images &amp; Pictures | Shutterstock">
            <a:extLst>
              <a:ext uri="{FF2B5EF4-FFF2-40B4-BE49-F238E27FC236}">
                <a16:creationId xmlns:a16="http://schemas.microsoft.com/office/drawing/2014/main" id="{8A5AC318-EAB1-F4E0-DF70-E471FB6785AB}"/>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b="6767"/>
          <a:stretch/>
        </p:blipFill>
        <p:spPr bwMode="auto">
          <a:xfrm>
            <a:off x="7190185" y="4762124"/>
            <a:ext cx="2316306" cy="1153958"/>
          </a:xfrm>
          <a:prstGeom prst="rect">
            <a:avLst/>
          </a:prstGeom>
          <a:noFill/>
          <a:extLst>
            <a:ext uri="{909E8E84-426E-40DD-AFC4-6F175D3DCCD1}">
              <a14:hiddenFill xmlns:a14="http://schemas.microsoft.com/office/drawing/2010/main">
                <a:solidFill>
                  <a:srgbClr val="FFFFFF"/>
                </a:solidFill>
              </a14:hiddenFill>
            </a:ext>
          </a:extLst>
        </p:spPr>
      </p:pic>
      <p:sp>
        <p:nvSpPr>
          <p:cNvPr id="220" name="TextBox 219">
            <a:extLst>
              <a:ext uri="{FF2B5EF4-FFF2-40B4-BE49-F238E27FC236}">
                <a16:creationId xmlns:a16="http://schemas.microsoft.com/office/drawing/2014/main" id="{FCCC7296-60F0-5157-3347-B0600C73809F}"/>
              </a:ext>
            </a:extLst>
          </p:cNvPr>
          <p:cNvSpPr txBox="1"/>
          <p:nvPr/>
        </p:nvSpPr>
        <p:spPr>
          <a:xfrm>
            <a:off x="7876771" y="729554"/>
            <a:ext cx="1115690" cy="215444"/>
          </a:xfrm>
          <a:prstGeom prst="rect">
            <a:avLst/>
          </a:prstGeom>
        </p:spPr>
        <p:txBody>
          <a:bodyPr vert="horz" wrap="none" lIns="0" tIns="0" rIns="0" bIns="0" rtlCol="0">
            <a:spAutoFit/>
          </a:bodyPr>
          <a:lstStyle/>
          <a:p>
            <a:pPr marL="0" indent="0" algn="l" defTabSz="914400" rtl="0" eaLnBrk="1" latinLnBrk="0" hangingPunct="1">
              <a:lnSpc>
                <a:spcPct val="100000"/>
              </a:lnSpc>
              <a:spcBef>
                <a:spcPts val="0"/>
              </a:spcBef>
              <a:spcAft>
                <a:spcPts val="600"/>
              </a:spcAft>
              <a:buClr>
                <a:schemeClr val="tx2"/>
              </a:buClr>
              <a:buFontTx/>
              <a:buNone/>
            </a:pPr>
            <a:r>
              <a:rPr lang="en-DE" dirty="0"/>
              <a:t>Rule Exmaple</a:t>
            </a:r>
            <a:endParaRPr lang="en-DE" sz="1800" kern="1200" dirty="0">
              <a:solidFill>
                <a:schemeClr val="tx1"/>
              </a:solidFill>
              <a:latin typeface="+mn-lt"/>
              <a:ea typeface="+mn-ea"/>
              <a:cs typeface="+mn-cs"/>
            </a:endParaRPr>
          </a:p>
        </p:txBody>
      </p:sp>
      <p:sp>
        <p:nvSpPr>
          <p:cNvPr id="223" name="Curved Down Arrow 222">
            <a:extLst>
              <a:ext uri="{FF2B5EF4-FFF2-40B4-BE49-F238E27FC236}">
                <a16:creationId xmlns:a16="http://schemas.microsoft.com/office/drawing/2014/main" id="{6B08C006-2170-D468-35F6-C0A471D86160}"/>
              </a:ext>
            </a:extLst>
          </p:cNvPr>
          <p:cNvSpPr/>
          <p:nvPr/>
        </p:nvSpPr>
        <p:spPr>
          <a:xfrm rot="16407403">
            <a:off x="6068294" y="3164899"/>
            <a:ext cx="1513680" cy="368455"/>
          </a:xfrm>
          <a:prstGeom prst="curvedDownArrow">
            <a:avLst/>
          </a:prstGeom>
          <a:ln>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schemeClr val="tx1"/>
              </a:solidFill>
            </a:endParaRPr>
          </a:p>
        </p:txBody>
      </p:sp>
      <p:sp>
        <p:nvSpPr>
          <p:cNvPr id="224" name="Curved Down Arrow 223">
            <a:extLst>
              <a:ext uri="{FF2B5EF4-FFF2-40B4-BE49-F238E27FC236}">
                <a16:creationId xmlns:a16="http://schemas.microsoft.com/office/drawing/2014/main" id="{6EF1BF6B-2DAB-B102-DBD9-FB05EE4AC881}"/>
              </a:ext>
            </a:extLst>
          </p:cNvPr>
          <p:cNvSpPr/>
          <p:nvPr/>
        </p:nvSpPr>
        <p:spPr>
          <a:xfrm rot="5400000">
            <a:off x="9372691" y="3456053"/>
            <a:ext cx="1868692" cy="395995"/>
          </a:xfrm>
          <a:prstGeom prst="curvedDownArrow">
            <a:avLst/>
          </a:prstGeom>
          <a:ln>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270603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D29F4F-2681-00DC-F663-B538C7FB12FB}"/>
              </a:ext>
            </a:extLst>
          </p:cNvPr>
          <p:cNvSpPr>
            <a:spLocks noGrp="1"/>
          </p:cNvSpPr>
          <p:nvPr>
            <p:ph type="body" idx="1"/>
          </p:nvPr>
        </p:nvSpPr>
        <p:spPr>
          <a:xfrm>
            <a:off x="334964" y="1445598"/>
            <a:ext cx="8103956" cy="3684588"/>
          </a:xfrm>
        </p:spPr>
        <p:txBody>
          <a:bodyPr/>
          <a:lstStyle/>
          <a:p>
            <a:pPr marL="571500" indent="-342900">
              <a:buFont typeface="Arial" panose="020B0604020202020204" pitchFamily="34" charset="0"/>
              <a:buChar char="•"/>
            </a:pPr>
            <a:r>
              <a:rPr lang="en-US" dirty="0"/>
              <a:t>See the Playground at the Renesas booth in the Showcase tonight</a:t>
            </a:r>
          </a:p>
          <a:p>
            <a:endParaRPr lang="en-GB" dirty="0"/>
          </a:p>
        </p:txBody>
      </p:sp>
      <p:sp>
        <p:nvSpPr>
          <p:cNvPr id="3" name="Slide Number Placeholder 2">
            <a:extLst>
              <a:ext uri="{FF2B5EF4-FFF2-40B4-BE49-F238E27FC236}">
                <a16:creationId xmlns:a16="http://schemas.microsoft.com/office/drawing/2014/main" id="{2ADE8E56-374A-C8F3-2C43-C523481BF73F}"/>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25</a:t>
            </a:fld>
            <a:endParaRPr b="0" dirty="0">
              <a:solidFill>
                <a:srgbClr val="888888"/>
              </a:solidFill>
            </a:endParaRPr>
          </a:p>
        </p:txBody>
      </p:sp>
      <p:sp>
        <p:nvSpPr>
          <p:cNvPr id="5" name="Title 4">
            <a:extLst>
              <a:ext uri="{FF2B5EF4-FFF2-40B4-BE49-F238E27FC236}">
                <a16:creationId xmlns:a16="http://schemas.microsoft.com/office/drawing/2014/main" id="{65383AA6-4890-663B-67FA-77DBD8072201}"/>
              </a:ext>
            </a:extLst>
          </p:cNvPr>
          <p:cNvSpPr>
            <a:spLocks noGrp="1"/>
          </p:cNvSpPr>
          <p:nvPr>
            <p:ph type="title"/>
          </p:nvPr>
        </p:nvSpPr>
        <p:spPr/>
        <p:txBody>
          <a:bodyPr/>
          <a:lstStyle/>
          <a:p>
            <a:r>
              <a:rPr lang="en-GB" dirty="0"/>
              <a:t>Q&amp;A</a:t>
            </a:r>
          </a:p>
        </p:txBody>
      </p:sp>
    </p:spTree>
    <p:extLst>
      <p:ext uri="{BB962C8B-B14F-4D97-AF65-F5344CB8AC3E}">
        <p14:creationId xmlns:p14="http://schemas.microsoft.com/office/powerpoint/2010/main" val="15026314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FE2C550-182F-2999-E42F-631091AD674E}"/>
              </a:ext>
            </a:extLst>
          </p:cNvPr>
          <p:cNvSpPr>
            <a:spLocks noGrp="1"/>
          </p:cNvSpPr>
          <p:nvPr>
            <p:ph type="title"/>
          </p:nvPr>
        </p:nvSpPr>
        <p:spPr/>
        <p:txBody>
          <a:bodyPr>
            <a:normAutofit fontScale="90000"/>
          </a:bodyPr>
          <a:lstStyle/>
          <a:p>
            <a:endParaRPr lang="en-GB" dirty="0"/>
          </a:p>
        </p:txBody>
      </p:sp>
      <p:sp>
        <p:nvSpPr>
          <p:cNvPr id="7" name="Subtitle 6">
            <a:extLst>
              <a:ext uri="{FF2B5EF4-FFF2-40B4-BE49-F238E27FC236}">
                <a16:creationId xmlns:a16="http://schemas.microsoft.com/office/drawing/2014/main" id="{B99C0D59-C912-49EA-4A25-6D711D980249}"/>
              </a:ext>
            </a:extLst>
          </p:cNvPr>
          <p:cNvSpPr>
            <a:spLocks noGrp="1"/>
          </p:cNvSpPr>
          <p:nvPr>
            <p:ph type="subTitle" idx="1"/>
          </p:nvPr>
        </p:nvSpPr>
        <p:spPr/>
        <p:txBody>
          <a:bodyPr>
            <a:normAutofit fontScale="92500" lnSpcReduction="20000"/>
          </a:bodyPr>
          <a:lstStyle/>
          <a:p>
            <a:endParaRPr lang="en-GB" dirty="0"/>
          </a:p>
        </p:txBody>
      </p:sp>
      <p:sp>
        <p:nvSpPr>
          <p:cNvPr id="8" name="Text Placeholder 7">
            <a:extLst>
              <a:ext uri="{FF2B5EF4-FFF2-40B4-BE49-F238E27FC236}">
                <a16:creationId xmlns:a16="http://schemas.microsoft.com/office/drawing/2014/main" id="{26DF1170-5295-26C0-84DC-4D5EAD973C25}"/>
              </a:ext>
            </a:extLst>
          </p:cNvPr>
          <p:cNvSpPr>
            <a:spLocks noGrp="1"/>
          </p:cNvSpPr>
          <p:nvPr>
            <p:ph type="body" idx="2"/>
          </p:nvPr>
        </p:nvSpPr>
        <p:spPr/>
        <p:txBody>
          <a:bodyPr/>
          <a:lstStyle/>
          <a:p>
            <a:endParaRPr lang="en-GB" dirty="0"/>
          </a:p>
        </p:txBody>
      </p:sp>
      <p:sp>
        <p:nvSpPr>
          <p:cNvPr id="3" name="Slide Number Placeholder 2">
            <a:extLst>
              <a:ext uri="{FF2B5EF4-FFF2-40B4-BE49-F238E27FC236}">
                <a16:creationId xmlns:a16="http://schemas.microsoft.com/office/drawing/2014/main" id="{76CE0513-D2B9-6AB8-1A5B-3C918563305D}"/>
              </a:ext>
            </a:extLst>
          </p:cNvPr>
          <p:cNvSpPr>
            <a:spLocks noGrp="1"/>
          </p:cNvSpPr>
          <p:nvPr>
            <p:ph type="sldNum" idx="4294967295"/>
          </p:nvPr>
        </p:nvSpPr>
        <p:spPr>
          <a:xfrm>
            <a:off x="9448800" y="6429375"/>
            <a:ext cx="2743200" cy="365125"/>
          </a:xfrm>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26</a:t>
            </a:fld>
            <a:endParaRPr b="0" dirty="0">
              <a:solidFill>
                <a:srgbClr val="888888"/>
              </a:solidFill>
            </a:endParaRPr>
          </a:p>
        </p:txBody>
      </p:sp>
    </p:spTree>
    <p:extLst>
      <p:ext uri="{BB962C8B-B14F-4D97-AF65-F5344CB8AC3E}">
        <p14:creationId xmlns:p14="http://schemas.microsoft.com/office/powerpoint/2010/main" val="33196128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diagram of a pyramid&#10;&#10;Description automatically generated">
            <a:extLst>
              <a:ext uri="{FF2B5EF4-FFF2-40B4-BE49-F238E27FC236}">
                <a16:creationId xmlns:a16="http://schemas.microsoft.com/office/drawing/2014/main" id="{B3513357-4792-6DBF-221E-2247E77F0D59}"/>
              </a:ext>
            </a:extLst>
          </p:cNvPr>
          <p:cNvPicPr>
            <a:picLocks noChangeAspect="1"/>
          </p:cNvPicPr>
          <p:nvPr/>
        </p:nvPicPr>
        <p:blipFill rotWithShape="1">
          <a:blip r:embed="rId2"/>
          <a:srcRect b="3892"/>
          <a:stretch/>
        </p:blipFill>
        <p:spPr>
          <a:xfrm>
            <a:off x="0" y="2238781"/>
            <a:ext cx="12192000" cy="3960000"/>
          </a:xfrm>
          <a:prstGeom prst="rect">
            <a:avLst/>
          </a:prstGeom>
        </p:spPr>
      </p:pic>
      <p:sp>
        <p:nvSpPr>
          <p:cNvPr id="3" name="Slide Number Placeholder 2">
            <a:extLst>
              <a:ext uri="{FF2B5EF4-FFF2-40B4-BE49-F238E27FC236}">
                <a16:creationId xmlns:a16="http://schemas.microsoft.com/office/drawing/2014/main" id="{96EB07CF-6263-643E-01F1-2B7EB41D292F}"/>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27</a:t>
            </a:fld>
            <a:endParaRPr b="0" dirty="0">
              <a:solidFill>
                <a:srgbClr val="888888"/>
              </a:solidFill>
            </a:endParaRPr>
          </a:p>
        </p:txBody>
      </p:sp>
      <p:sp>
        <p:nvSpPr>
          <p:cNvPr id="5" name="Title 4">
            <a:extLst>
              <a:ext uri="{FF2B5EF4-FFF2-40B4-BE49-F238E27FC236}">
                <a16:creationId xmlns:a16="http://schemas.microsoft.com/office/drawing/2014/main" id="{E8663998-A03F-7C89-6253-83F815486BF0}"/>
              </a:ext>
            </a:extLst>
          </p:cNvPr>
          <p:cNvSpPr>
            <a:spLocks noGrp="1"/>
          </p:cNvSpPr>
          <p:nvPr>
            <p:ph type="title"/>
          </p:nvPr>
        </p:nvSpPr>
        <p:spPr>
          <a:xfrm>
            <a:off x="334963" y="333375"/>
            <a:ext cx="10605939" cy="612556"/>
          </a:xfrm>
        </p:spPr>
        <p:txBody>
          <a:bodyPr>
            <a:normAutofit/>
          </a:bodyPr>
          <a:lstStyle/>
          <a:p>
            <a:r>
              <a:rPr lang="en-US" b="1" dirty="0"/>
              <a:t>Playground in context: </a:t>
            </a:r>
            <a:r>
              <a:rPr lang="en-US" dirty="0"/>
              <a:t>Other l</a:t>
            </a:r>
            <a:r>
              <a:rPr lang="en-US" b="1" dirty="0"/>
              <a:t>ogical domains</a:t>
            </a:r>
          </a:p>
        </p:txBody>
      </p:sp>
      <p:sp>
        <p:nvSpPr>
          <p:cNvPr id="6" name="Text Placeholder 5">
            <a:extLst>
              <a:ext uri="{FF2B5EF4-FFF2-40B4-BE49-F238E27FC236}">
                <a16:creationId xmlns:a16="http://schemas.microsoft.com/office/drawing/2014/main" id="{CE2E75A7-0057-192C-5055-9019F2CE6641}"/>
              </a:ext>
            </a:extLst>
          </p:cNvPr>
          <p:cNvSpPr>
            <a:spLocks noGrp="1"/>
          </p:cNvSpPr>
          <p:nvPr>
            <p:ph type="body" idx="1"/>
          </p:nvPr>
        </p:nvSpPr>
        <p:spPr>
          <a:xfrm>
            <a:off x="334963" y="945931"/>
            <a:ext cx="11488443" cy="1382598"/>
          </a:xfrm>
        </p:spPr>
        <p:txBody>
          <a:bodyPr>
            <a:normAutofit/>
          </a:bodyPr>
          <a:lstStyle/>
          <a:p>
            <a:pPr marL="571500" indent="-342900">
              <a:buFont typeface="Arial" panose="020B0604020202020204" pitchFamily="34" charset="0"/>
              <a:buChar char="•"/>
            </a:pPr>
            <a:r>
              <a:rPr lang="en-US" dirty="0"/>
              <a:t>Connections to other </a:t>
            </a:r>
            <a:r>
              <a:rPr lang="en-US" i="1" dirty="0"/>
              <a:t>logical data domains</a:t>
            </a:r>
            <a:r>
              <a:rPr lang="en-US" dirty="0"/>
              <a:t>. For example, there is an </a:t>
            </a:r>
            <a:r>
              <a:rPr lang="en-US" dirty="0">
                <a:hlinkClick r:id="rId3"/>
              </a:rPr>
              <a:t>knowledge layer proposal</a:t>
            </a:r>
            <a:r>
              <a:rPr lang="en-US" dirty="0"/>
              <a:t> made in the COVESA Data Architecture team that discusses the separation of concerns and interaction between knowledge, information and raw data layers as illustrated below. The Playground here could be used to provide the data/information layer services in its investigation.</a:t>
            </a:r>
          </a:p>
        </p:txBody>
      </p:sp>
      <p:sp>
        <p:nvSpPr>
          <p:cNvPr id="9" name="TextBox 8">
            <a:extLst>
              <a:ext uri="{FF2B5EF4-FFF2-40B4-BE49-F238E27FC236}">
                <a16:creationId xmlns:a16="http://schemas.microsoft.com/office/drawing/2014/main" id="{B131B640-5BE1-EE66-CDCC-F8902201B241}"/>
              </a:ext>
            </a:extLst>
          </p:cNvPr>
          <p:cNvSpPr txBox="1"/>
          <p:nvPr/>
        </p:nvSpPr>
        <p:spPr>
          <a:xfrm>
            <a:off x="3902149" y="6105089"/>
            <a:ext cx="4810932" cy="307777"/>
          </a:xfrm>
          <a:prstGeom prst="rect">
            <a:avLst/>
          </a:prstGeom>
          <a:noFill/>
        </p:spPr>
        <p:txBody>
          <a:bodyPr wrap="none" rtlCol="0">
            <a:spAutoFit/>
          </a:bodyPr>
          <a:lstStyle/>
          <a:p>
            <a:r>
              <a:rPr lang="en-GB" dirty="0"/>
              <a:t>Source: </a:t>
            </a:r>
            <a:r>
              <a:rPr lang="en-US" dirty="0">
                <a:hlinkClick r:id="rId3"/>
              </a:rPr>
              <a:t>Data Architecture team: knowledge layer proposal</a:t>
            </a:r>
            <a:endParaRPr lang="en-GB" dirty="0"/>
          </a:p>
        </p:txBody>
      </p:sp>
    </p:spTree>
    <p:extLst>
      <p:ext uri="{BB962C8B-B14F-4D97-AF65-F5344CB8AC3E}">
        <p14:creationId xmlns:p14="http://schemas.microsoft.com/office/powerpoint/2010/main" val="3878164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C5FE752-FB12-8BBC-8B95-C1D0B380228E}"/>
              </a:ext>
            </a:extLst>
          </p:cNvPr>
          <p:cNvSpPr>
            <a:spLocks noGrp="1"/>
          </p:cNvSpPr>
          <p:nvPr>
            <p:ph type="title"/>
          </p:nvPr>
        </p:nvSpPr>
        <p:spPr/>
        <p:txBody>
          <a:bodyPr/>
          <a:lstStyle/>
          <a:p>
            <a:r>
              <a:rPr lang="en-GB" dirty="0"/>
              <a:t>Why?</a:t>
            </a:r>
          </a:p>
        </p:txBody>
      </p:sp>
      <p:sp>
        <p:nvSpPr>
          <p:cNvPr id="3" name="Slide Number Placeholder 2">
            <a:extLst>
              <a:ext uri="{FF2B5EF4-FFF2-40B4-BE49-F238E27FC236}">
                <a16:creationId xmlns:a16="http://schemas.microsoft.com/office/drawing/2014/main" id="{FDCCC357-6AED-B194-92EA-8731CDD7646A}"/>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3</a:t>
            </a:fld>
            <a:endParaRPr b="0" dirty="0">
              <a:solidFill>
                <a:srgbClr val="888888"/>
              </a:solidFill>
            </a:endParaRPr>
          </a:p>
        </p:txBody>
      </p:sp>
      <p:sp>
        <p:nvSpPr>
          <p:cNvPr id="7" name="Subtitle 6">
            <a:extLst>
              <a:ext uri="{FF2B5EF4-FFF2-40B4-BE49-F238E27FC236}">
                <a16:creationId xmlns:a16="http://schemas.microsoft.com/office/drawing/2014/main" id="{6459EE47-2846-6661-0AE5-ABA492884D65}"/>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892385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E2E75A7-0057-192C-5055-9019F2CE6641}"/>
              </a:ext>
            </a:extLst>
          </p:cNvPr>
          <p:cNvSpPr>
            <a:spLocks noGrp="1"/>
          </p:cNvSpPr>
          <p:nvPr>
            <p:ph type="body" idx="1"/>
          </p:nvPr>
        </p:nvSpPr>
        <p:spPr>
          <a:xfrm>
            <a:off x="334963" y="945932"/>
            <a:ext cx="11522074" cy="612556"/>
          </a:xfrm>
        </p:spPr>
        <p:txBody>
          <a:bodyPr>
            <a:normAutofit/>
          </a:bodyPr>
          <a:lstStyle/>
          <a:p>
            <a:pPr marL="571500" indent="-342900">
              <a:buFont typeface="Arial" panose="020B0604020202020204" pitchFamily="34" charset="0"/>
              <a:buChar char="•"/>
            </a:pPr>
            <a:r>
              <a:rPr lang="en-US" dirty="0">
                <a:hlinkClick r:id="rId3"/>
              </a:rPr>
              <a:t>COVESA Data Architecture team </a:t>
            </a:r>
            <a:r>
              <a:rPr lang="en-US" dirty="0"/>
              <a:t>has been discussing problems such as the following:</a:t>
            </a:r>
          </a:p>
          <a:p>
            <a:endParaRPr lang="en-GB" dirty="0"/>
          </a:p>
        </p:txBody>
      </p:sp>
      <p:sp>
        <p:nvSpPr>
          <p:cNvPr id="3" name="Slide Number Placeholder 2">
            <a:extLst>
              <a:ext uri="{FF2B5EF4-FFF2-40B4-BE49-F238E27FC236}">
                <a16:creationId xmlns:a16="http://schemas.microsoft.com/office/drawing/2014/main" id="{96EB07CF-6263-643E-01F1-2B7EB41D292F}"/>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4</a:t>
            </a:fld>
            <a:endParaRPr b="0" dirty="0">
              <a:solidFill>
                <a:srgbClr val="888888"/>
              </a:solidFill>
            </a:endParaRPr>
          </a:p>
        </p:txBody>
      </p:sp>
      <p:sp>
        <p:nvSpPr>
          <p:cNvPr id="5" name="Title 4">
            <a:extLst>
              <a:ext uri="{FF2B5EF4-FFF2-40B4-BE49-F238E27FC236}">
                <a16:creationId xmlns:a16="http://schemas.microsoft.com/office/drawing/2014/main" id="{E8663998-A03F-7C89-6253-83F815486BF0}"/>
              </a:ext>
            </a:extLst>
          </p:cNvPr>
          <p:cNvSpPr>
            <a:spLocks noGrp="1"/>
          </p:cNvSpPr>
          <p:nvPr>
            <p:ph type="title"/>
          </p:nvPr>
        </p:nvSpPr>
        <p:spPr/>
        <p:txBody>
          <a:bodyPr/>
          <a:lstStyle/>
          <a:p>
            <a:r>
              <a:rPr lang="en-GB" dirty="0"/>
              <a:t>Why? Problem to be solved</a:t>
            </a:r>
          </a:p>
        </p:txBody>
      </p:sp>
      <p:sp>
        <p:nvSpPr>
          <p:cNvPr id="8" name="Text Placeholder 5">
            <a:extLst>
              <a:ext uri="{FF2B5EF4-FFF2-40B4-BE49-F238E27FC236}">
                <a16:creationId xmlns:a16="http://schemas.microsoft.com/office/drawing/2014/main" id="{B4E1F16C-EAD5-7D5A-BAE2-7AC928C0AAEE}"/>
              </a:ext>
            </a:extLst>
          </p:cNvPr>
          <p:cNvSpPr txBox="1">
            <a:spLocks/>
          </p:cNvSpPr>
          <p:nvPr/>
        </p:nvSpPr>
        <p:spPr>
          <a:xfrm>
            <a:off x="1057977" y="1558488"/>
            <a:ext cx="11522074" cy="3513241"/>
          </a:xfrm>
          <a:prstGeom prst="rect">
            <a:avLst/>
          </a:prstGeom>
          <a:noFill/>
          <a:ln>
            <a:noFill/>
          </a:ln>
        </p:spPr>
        <p:txBody>
          <a:bodyPr spcFirstLastPara="1" wrap="square" lIns="91425" tIns="45700" rIns="91425" bIns="45700" numCol="2" anchor="t" anchorCtr="0">
            <a:normAutofit fontScale="92500" lnSpcReduction="10000"/>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600"/>
              </a:spcBef>
              <a:spcAft>
                <a:spcPts val="0"/>
              </a:spcAft>
              <a:buClr>
                <a:schemeClr val="dk1"/>
              </a:buClr>
              <a:buSzPts val="1400"/>
              <a:buFont typeface="Arial"/>
              <a:buNone/>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dirty="0"/>
              <a:t>“Key questions for an End-to-End Data Architecture:</a:t>
            </a:r>
          </a:p>
          <a:p>
            <a:pPr>
              <a:buFont typeface="Arial" panose="020B0604020202020204" pitchFamily="34" charset="0"/>
              <a:buChar char="•"/>
            </a:pPr>
            <a:r>
              <a:rPr lang="en-US" dirty="0"/>
              <a:t>How data can be shared between all touchpoints?</a:t>
            </a:r>
          </a:p>
          <a:p>
            <a:pPr>
              <a:buFont typeface="Arial" panose="020B0604020202020204" pitchFamily="34" charset="0"/>
              <a:buChar char="•"/>
            </a:pPr>
            <a:r>
              <a:rPr lang="en-US" dirty="0"/>
              <a:t>How different domains of data share same tech stack?</a:t>
            </a:r>
          </a:p>
          <a:p>
            <a:pPr>
              <a:buFont typeface="Arial" panose="020B0604020202020204" pitchFamily="34" charset="0"/>
              <a:buChar char="•"/>
            </a:pPr>
            <a:r>
              <a:rPr lang="en-US" dirty="0"/>
              <a:t>How should a bidirectional sync work?</a:t>
            </a:r>
          </a:p>
          <a:p>
            <a:pPr>
              <a:buFont typeface="Arial" panose="020B0604020202020204" pitchFamily="34" charset="0"/>
              <a:buChar char="•"/>
            </a:pPr>
            <a:r>
              <a:rPr lang="en-US" dirty="0"/>
              <a:t>Who is responsible for conflict management?</a:t>
            </a:r>
          </a:p>
          <a:p>
            <a:pPr>
              <a:buFont typeface="Arial" panose="020B0604020202020204" pitchFamily="34" charset="0"/>
              <a:buChar char="•"/>
            </a:pPr>
            <a:r>
              <a:rPr lang="en-US" dirty="0"/>
              <a:t>Who takes care about permissions, roles, rights and privacy?</a:t>
            </a:r>
          </a:p>
          <a:p>
            <a:pPr>
              <a:buFont typeface="Arial" panose="020B0604020202020204" pitchFamily="34" charset="0"/>
              <a:buChar char="•"/>
            </a:pPr>
            <a:r>
              <a:rPr lang="en-US" dirty="0"/>
              <a:t>How the data model can be updated and synced?</a:t>
            </a:r>
          </a:p>
          <a:p>
            <a:pPr>
              <a:buFont typeface="Arial" panose="020B0604020202020204" pitchFamily="34" charset="0"/>
              <a:buChar char="•"/>
            </a:pPr>
            <a:r>
              <a:rPr lang="en-US" dirty="0"/>
              <a:t>How subscriptions can be handled?</a:t>
            </a:r>
          </a:p>
          <a:p>
            <a:pPr>
              <a:buFont typeface="Arial" panose="020B0604020202020204" pitchFamily="34" charset="0"/>
              <a:buChar char="•"/>
            </a:pPr>
            <a:r>
              <a:rPr lang="en-US" dirty="0"/>
              <a:t>How to handle historized and time series data …</a:t>
            </a:r>
          </a:p>
          <a:p>
            <a:pPr>
              <a:buFont typeface="Arial" panose="020B0604020202020204" pitchFamily="34" charset="0"/>
              <a:buChar char="•"/>
            </a:pPr>
            <a:r>
              <a:rPr lang="en-US" dirty="0"/>
              <a:t>…on different touchpoints?</a:t>
            </a:r>
          </a:p>
          <a:p>
            <a:pPr>
              <a:buFont typeface="Arial" panose="020B0604020202020204" pitchFamily="34" charset="0"/>
              <a:buChar char="•"/>
            </a:pPr>
            <a:r>
              <a:rPr lang="en-US" dirty="0"/>
              <a:t>How to handle multiple sync endpoints?</a:t>
            </a:r>
          </a:p>
          <a:p>
            <a:pPr>
              <a:buFont typeface="Arial" panose="020B0604020202020204" pitchFamily="34" charset="0"/>
              <a:buChar char="•"/>
            </a:pPr>
            <a:r>
              <a:rPr lang="en-US" dirty="0"/>
              <a:t>How to handle unidirectional data streams?</a:t>
            </a:r>
          </a:p>
          <a:p>
            <a:pPr>
              <a:buFont typeface="Arial" panose="020B0604020202020204" pitchFamily="34" charset="0"/>
              <a:buChar char="•"/>
            </a:pPr>
            <a:r>
              <a:rPr lang="en-US" dirty="0"/>
              <a:t>How (new) knowledge …</a:t>
            </a:r>
          </a:p>
          <a:p>
            <a:pPr>
              <a:buFont typeface="Arial" panose="020B0604020202020204" pitchFamily="34" charset="0"/>
              <a:buChar char="•"/>
            </a:pPr>
            <a:r>
              <a:rPr lang="en-US" dirty="0"/>
              <a:t>… can be shared with others?”</a:t>
            </a:r>
          </a:p>
          <a:p>
            <a:r>
              <a:rPr lang="en-US" dirty="0"/>
              <a:t>Source: </a:t>
            </a:r>
            <a:r>
              <a:rPr lang="en-US" i="1" dirty="0">
                <a:hlinkClick r:id="rId4"/>
              </a:rPr>
              <a:t>“Building Bridges with a common Data Middleware”</a:t>
            </a:r>
            <a:r>
              <a:rPr lang="en-US" dirty="0">
                <a:hlinkClick r:id="rId4"/>
              </a:rPr>
              <a:t>, OEM, COVESA Autumn 2023 AMM</a:t>
            </a:r>
            <a:endParaRPr lang="en-US" dirty="0"/>
          </a:p>
          <a:p>
            <a:endParaRPr lang="en-GB" dirty="0"/>
          </a:p>
        </p:txBody>
      </p:sp>
      <p:sp>
        <p:nvSpPr>
          <p:cNvPr id="9" name="Text Placeholder 5">
            <a:extLst>
              <a:ext uri="{FF2B5EF4-FFF2-40B4-BE49-F238E27FC236}">
                <a16:creationId xmlns:a16="http://schemas.microsoft.com/office/drawing/2014/main" id="{81FA50E6-5F77-8E9A-5846-5D86672CC250}"/>
              </a:ext>
            </a:extLst>
          </p:cNvPr>
          <p:cNvSpPr txBox="1">
            <a:spLocks/>
          </p:cNvSpPr>
          <p:nvPr/>
        </p:nvSpPr>
        <p:spPr>
          <a:xfrm>
            <a:off x="334963" y="5071728"/>
            <a:ext cx="11522074" cy="1244011"/>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600"/>
              </a:spcBef>
              <a:spcAft>
                <a:spcPts val="0"/>
              </a:spcAft>
              <a:buClr>
                <a:schemeClr val="dk1"/>
              </a:buClr>
              <a:buSzPts val="1400"/>
              <a:buFont typeface="Arial"/>
              <a:buNone/>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571500" indent="-342900">
              <a:buFont typeface="Arial" panose="020B0604020202020204" pitchFamily="34" charset="0"/>
              <a:buChar char="•"/>
            </a:pPr>
            <a:r>
              <a:rPr lang="en-US" dirty="0"/>
              <a:t>But how to tackle such problems in </a:t>
            </a:r>
            <a:r>
              <a:rPr lang="en-US" i="1" dirty="0"/>
              <a:t>open</a:t>
            </a:r>
            <a:r>
              <a:rPr lang="en-US" dirty="0"/>
              <a:t>, </a:t>
            </a:r>
            <a:r>
              <a:rPr lang="en-US" i="1" dirty="0"/>
              <a:t>collaborative</a:t>
            </a:r>
            <a:r>
              <a:rPr lang="en-US" dirty="0"/>
              <a:t> way, whilst maintaining </a:t>
            </a:r>
            <a:r>
              <a:rPr lang="en-US" i="1" dirty="0"/>
              <a:t>flexibility</a:t>
            </a:r>
            <a:r>
              <a:rPr lang="en-US" dirty="0"/>
              <a:t> in system architecture, technology selection and implementation?</a:t>
            </a:r>
            <a:endParaRPr lang="en-GB" dirty="0"/>
          </a:p>
          <a:p>
            <a:pPr marL="571500" indent="-342900">
              <a:buFont typeface="Arial" panose="020B0604020202020204" pitchFamily="34" charset="0"/>
              <a:buChar char="•"/>
            </a:pPr>
            <a:r>
              <a:rPr lang="en-GB" dirty="0"/>
              <a:t>Also to publish </a:t>
            </a:r>
            <a:r>
              <a:rPr lang="en-GB" i="1" dirty="0"/>
              <a:t>openly</a:t>
            </a:r>
            <a:r>
              <a:rPr lang="en-GB" dirty="0"/>
              <a:t> the results</a:t>
            </a:r>
            <a:endParaRPr lang="en-US" dirty="0"/>
          </a:p>
        </p:txBody>
      </p:sp>
    </p:spTree>
    <p:extLst>
      <p:ext uri="{BB962C8B-B14F-4D97-AF65-F5344CB8AC3E}">
        <p14:creationId xmlns:p14="http://schemas.microsoft.com/office/powerpoint/2010/main" val="2741845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E2E75A7-0057-192C-5055-9019F2CE6641}"/>
              </a:ext>
            </a:extLst>
          </p:cNvPr>
          <p:cNvSpPr>
            <a:spLocks noGrp="1"/>
          </p:cNvSpPr>
          <p:nvPr>
            <p:ph type="body" idx="1"/>
          </p:nvPr>
        </p:nvSpPr>
        <p:spPr>
          <a:xfrm>
            <a:off x="334963" y="945931"/>
            <a:ext cx="11522074" cy="5316645"/>
          </a:xfrm>
        </p:spPr>
        <p:txBody>
          <a:bodyPr>
            <a:normAutofit/>
          </a:bodyPr>
          <a:lstStyle/>
          <a:p>
            <a:pPr marL="571500" indent="-342900">
              <a:buFont typeface="Arial" panose="020B0604020202020204" pitchFamily="34" charset="0"/>
              <a:buChar char="•"/>
            </a:pPr>
            <a:r>
              <a:rPr lang="en-US" dirty="0"/>
              <a:t>Conceived by the COVESA Data Architecture team to meet their needs in addressing these problems.</a:t>
            </a:r>
          </a:p>
          <a:p>
            <a:pPr marL="571500" indent="-342900">
              <a:buFont typeface="Arial" panose="020B0604020202020204" pitchFamily="34" charset="0"/>
              <a:buChar char="•"/>
            </a:pPr>
            <a:r>
              <a:rPr lang="en-US" dirty="0"/>
              <a:t>We also recognized similar needs in the wider community inside and outside COVESA.</a:t>
            </a:r>
          </a:p>
          <a:p>
            <a:pPr marL="1028700" lvl="1" indent="-342900">
              <a:buFont typeface="Arial" panose="020B0604020202020204" pitchFamily="34" charset="0"/>
              <a:buChar char="•"/>
            </a:pPr>
            <a:r>
              <a:rPr lang="en-US" dirty="0"/>
              <a:t>For example, for COVESA to demonstrate how </a:t>
            </a:r>
            <a:r>
              <a:rPr lang="en-US" dirty="0">
                <a:hlinkClick r:id="rId3"/>
              </a:rPr>
              <a:t>VSS</a:t>
            </a:r>
            <a:r>
              <a:rPr lang="en-US" dirty="0"/>
              <a:t> data can be used with its eco-system for newcomers.</a:t>
            </a:r>
          </a:p>
          <a:p>
            <a:pPr marL="571500" indent="-342900">
              <a:buFont typeface="Arial" panose="020B0604020202020204" pitchFamily="34" charset="0"/>
              <a:buChar char="•"/>
            </a:pPr>
            <a:r>
              <a:rPr lang="en-US" dirty="0"/>
              <a:t>COVESA is a grass roots OSS automotive alliance. Community collaboration is supported through using both logical and implementation concepts.</a:t>
            </a:r>
          </a:p>
          <a:p>
            <a:pPr marL="1028700" lvl="1" indent="-342900">
              <a:buFont typeface="Arial" panose="020B0604020202020204" pitchFamily="34" charset="0"/>
              <a:buChar char="•"/>
            </a:pPr>
            <a:r>
              <a:rPr lang="en-US" dirty="0"/>
              <a:t>Logical concept can be proved in implementation.</a:t>
            </a:r>
          </a:p>
          <a:p>
            <a:pPr marL="1028700" lvl="1" indent="-342900">
              <a:buFont typeface="Arial" panose="020B0604020202020204" pitchFamily="34" charset="0"/>
              <a:buChar char="•"/>
            </a:pPr>
            <a:r>
              <a:rPr lang="en-US" dirty="0"/>
              <a:t>Yet allows for other possible implementations of the logical concept.</a:t>
            </a:r>
          </a:p>
          <a:p>
            <a:pPr marL="571500" indent="-342900">
              <a:buFont typeface="Arial" panose="020B0604020202020204" pitchFamily="34" charset="0"/>
              <a:buChar char="•"/>
            </a:pPr>
            <a:endParaRPr lang="en-US" dirty="0"/>
          </a:p>
          <a:p>
            <a:pPr marL="571500" indent="-342900">
              <a:buFont typeface="Arial" panose="020B0604020202020204" pitchFamily="34" charset="0"/>
              <a:buChar char="•"/>
            </a:pPr>
            <a:endParaRPr lang="en-GB" dirty="0"/>
          </a:p>
        </p:txBody>
      </p:sp>
      <p:sp>
        <p:nvSpPr>
          <p:cNvPr id="3" name="Slide Number Placeholder 2">
            <a:extLst>
              <a:ext uri="{FF2B5EF4-FFF2-40B4-BE49-F238E27FC236}">
                <a16:creationId xmlns:a16="http://schemas.microsoft.com/office/drawing/2014/main" id="{96EB07CF-6263-643E-01F1-2B7EB41D292F}"/>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5</a:t>
            </a:fld>
            <a:endParaRPr b="0" dirty="0">
              <a:solidFill>
                <a:srgbClr val="888888"/>
              </a:solidFill>
            </a:endParaRPr>
          </a:p>
        </p:txBody>
      </p:sp>
      <p:sp>
        <p:nvSpPr>
          <p:cNvPr id="5" name="Title 4">
            <a:extLst>
              <a:ext uri="{FF2B5EF4-FFF2-40B4-BE49-F238E27FC236}">
                <a16:creationId xmlns:a16="http://schemas.microsoft.com/office/drawing/2014/main" id="{E8663998-A03F-7C89-6253-83F815486BF0}"/>
              </a:ext>
            </a:extLst>
          </p:cNvPr>
          <p:cNvSpPr>
            <a:spLocks noGrp="1"/>
          </p:cNvSpPr>
          <p:nvPr>
            <p:ph type="title"/>
          </p:nvPr>
        </p:nvSpPr>
        <p:spPr/>
        <p:txBody>
          <a:bodyPr/>
          <a:lstStyle/>
          <a:p>
            <a:r>
              <a:rPr lang="en-GB" dirty="0"/>
              <a:t>Why?</a:t>
            </a:r>
          </a:p>
        </p:txBody>
      </p:sp>
    </p:spTree>
    <p:extLst>
      <p:ext uri="{BB962C8B-B14F-4D97-AF65-F5344CB8AC3E}">
        <p14:creationId xmlns:p14="http://schemas.microsoft.com/office/powerpoint/2010/main" val="3945840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6EB07CF-6263-643E-01F1-2B7EB41D292F}"/>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6</a:t>
            </a:fld>
            <a:endParaRPr b="0" dirty="0">
              <a:solidFill>
                <a:srgbClr val="888888"/>
              </a:solidFill>
            </a:endParaRPr>
          </a:p>
        </p:txBody>
      </p:sp>
      <p:sp>
        <p:nvSpPr>
          <p:cNvPr id="5" name="Title 4">
            <a:extLst>
              <a:ext uri="{FF2B5EF4-FFF2-40B4-BE49-F238E27FC236}">
                <a16:creationId xmlns:a16="http://schemas.microsoft.com/office/drawing/2014/main" id="{E8663998-A03F-7C89-6253-83F815486BF0}"/>
              </a:ext>
            </a:extLst>
          </p:cNvPr>
          <p:cNvSpPr>
            <a:spLocks noGrp="1"/>
          </p:cNvSpPr>
          <p:nvPr>
            <p:ph type="title"/>
          </p:nvPr>
        </p:nvSpPr>
        <p:spPr>
          <a:xfrm>
            <a:off x="334964" y="173577"/>
            <a:ext cx="9670885" cy="612556"/>
          </a:xfrm>
        </p:spPr>
        <p:txBody>
          <a:bodyPr/>
          <a:lstStyle/>
          <a:p>
            <a:r>
              <a:rPr lang="en-GB" b="1" dirty="0"/>
              <a:t>Why </a:t>
            </a:r>
            <a:r>
              <a:rPr lang="en-GB" b="1" i="1" dirty="0"/>
              <a:t>Central Data Service</a:t>
            </a:r>
            <a:r>
              <a:rPr lang="en-GB" b="1" dirty="0"/>
              <a:t>?</a:t>
            </a:r>
          </a:p>
        </p:txBody>
      </p:sp>
      <p:pic>
        <p:nvPicPr>
          <p:cNvPr id="4" name="Picture 3" descr="A screen shot of a computer&#10;&#10;Description automatically generated">
            <a:extLst>
              <a:ext uri="{FF2B5EF4-FFF2-40B4-BE49-F238E27FC236}">
                <a16:creationId xmlns:a16="http://schemas.microsoft.com/office/drawing/2014/main" id="{0F3A9DC1-92DF-0542-989F-D9A16BA4E187}"/>
              </a:ext>
            </a:extLst>
          </p:cNvPr>
          <p:cNvPicPr>
            <a:picLocks noChangeAspect="1"/>
          </p:cNvPicPr>
          <p:nvPr/>
        </p:nvPicPr>
        <p:blipFill>
          <a:blip r:embed="rId2"/>
          <a:stretch>
            <a:fillRect/>
          </a:stretch>
        </p:blipFill>
        <p:spPr>
          <a:xfrm>
            <a:off x="166288" y="668671"/>
            <a:ext cx="6651762" cy="5684894"/>
          </a:xfrm>
          <a:prstGeom prst="rect">
            <a:avLst/>
          </a:prstGeom>
        </p:spPr>
      </p:pic>
      <p:pic>
        <p:nvPicPr>
          <p:cNvPr id="9" name="Graphic 8">
            <a:extLst>
              <a:ext uri="{FF2B5EF4-FFF2-40B4-BE49-F238E27FC236}">
                <a16:creationId xmlns:a16="http://schemas.microsoft.com/office/drawing/2014/main" id="{46EE03F8-AFCB-7AA6-056F-1E741F1F64B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06827" y="3650289"/>
            <a:ext cx="5118885" cy="2053685"/>
          </a:xfrm>
          <a:prstGeom prst="rect">
            <a:avLst/>
          </a:prstGeom>
        </p:spPr>
      </p:pic>
      <p:sp>
        <p:nvSpPr>
          <p:cNvPr id="10" name="Text Placeholder 5">
            <a:extLst>
              <a:ext uri="{FF2B5EF4-FFF2-40B4-BE49-F238E27FC236}">
                <a16:creationId xmlns:a16="http://schemas.microsoft.com/office/drawing/2014/main" id="{88069902-4879-ACAF-0427-5B6408EF919E}"/>
              </a:ext>
            </a:extLst>
          </p:cNvPr>
          <p:cNvSpPr>
            <a:spLocks noGrp="1"/>
          </p:cNvSpPr>
          <p:nvPr>
            <p:ph type="body" idx="1"/>
          </p:nvPr>
        </p:nvSpPr>
        <p:spPr>
          <a:xfrm>
            <a:off x="6289369" y="786133"/>
            <a:ext cx="5567667" cy="2642867"/>
          </a:xfrm>
        </p:spPr>
        <p:txBody>
          <a:bodyPr>
            <a:normAutofit/>
          </a:bodyPr>
          <a:lstStyle/>
          <a:p>
            <a:pPr marL="571500" indent="-342900">
              <a:buFont typeface="Arial" panose="020B0604020202020204" pitchFamily="34" charset="0"/>
              <a:buChar char="•"/>
            </a:pPr>
            <a:r>
              <a:rPr lang="en-US" dirty="0"/>
              <a:t>VSS is a mechanism of abstraction.</a:t>
            </a:r>
          </a:p>
          <a:p>
            <a:pPr marL="571500" indent="-342900">
              <a:buFont typeface="Arial" panose="020B0604020202020204" pitchFamily="34" charset="0"/>
              <a:buChar char="•"/>
            </a:pPr>
            <a:r>
              <a:rPr lang="en-US" dirty="0"/>
              <a:t>The COVESA logical architecture focuses on ‘big ECUs’. Hence </a:t>
            </a:r>
            <a:r>
              <a:rPr lang="en-US" i="1" dirty="0"/>
              <a:t>Central</a:t>
            </a:r>
            <a:r>
              <a:rPr lang="en-US" dirty="0"/>
              <a:t>.</a:t>
            </a:r>
          </a:p>
          <a:p>
            <a:pPr marL="571500" indent="-342900">
              <a:buFont typeface="Arial" panose="020B0604020202020204" pitchFamily="34" charset="0"/>
              <a:buChar char="•"/>
            </a:pPr>
            <a:r>
              <a:rPr lang="en-US" dirty="0"/>
              <a:t>A repeating pattern is the combination of VSS Data Server and VSS Data Store with advanced features supporting an information and knowledge layer. Hence </a:t>
            </a:r>
            <a:r>
              <a:rPr lang="en-US" i="1" dirty="0"/>
              <a:t>Data Service</a:t>
            </a:r>
            <a:r>
              <a:rPr lang="en-US" dirty="0"/>
              <a:t>.</a:t>
            </a:r>
            <a:endParaRPr lang="en-GB" dirty="0"/>
          </a:p>
        </p:txBody>
      </p:sp>
    </p:spTree>
    <p:extLst>
      <p:ext uri="{BB962C8B-B14F-4D97-AF65-F5344CB8AC3E}">
        <p14:creationId xmlns:p14="http://schemas.microsoft.com/office/powerpoint/2010/main" val="584085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E2E75A7-0057-192C-5055-9019F2CE6641}"/>
              </a:ext>
            </a:extLst>
          </p:cNvPr>
          <p:cNvSpPr>
            <a:spLocks noGrp="1"/>
          </p:cNvSpPr>
          <p:nvPr>
            <p:ph type="body" idx="1"/>
          </p:nvPr>
        </p:nvSpPr>
        <p:spPr>
          <a:xfrm>
            <a:off x="334963" y="945932"/>
            <a:ext cx="11382116" cy="5274116"/>
          </a:xfrm>
        </p:spPr>
        <p:txBody>
          <a:bodyPr>
            <a:normAutofit/>
          </a:bodyPr>
          <a:lstStyle/>
          <a:p>
            <a:pPr>
              <a:buFont typeface="Arial" panose="020B0604020202020204" pitchFamily="34" charset="0"/>
              <a:buChar char="•"/>
            </a:pPr>
            <a:r>
              <a:rPr lang="en-US" dirty="0"/>
              <a:t>A PoC is often a snapshot in time and often specific in scope. Playground suggests greater flexibility</a:t>
            </a:r>
          </a:p>
          <a:p>
            <a:pPr>
              <a:buFont typeface="Arial" panose="020B0604020202020204" pitchFamily="34" charset="0"/>
              <a:buChar char="•"/>
            </a:pPr>
            <a:r>
              <a:rPr lang="en-US" dirty="0"/>
              <a:t>The central service, the Lego building block, is intended to be flexible and evolving. Similarly, with what it is combined with to illustrate COVESA concepts and technology.</a:t>
            </a:r>
          </a:p>
          <a:p>
            <a:pPr>
              <a:buFont typeface="Arial" panose="020B0604020202020204" pitchFamily="34" charset="0"/>
              <a:buChar char="•"/>
            </a:pPr>
            <a:r>
              <a:rPr lang="en-US" dirty="0"/>
              <a:t>The Playground could certainly be used to implement a PoC.</a:t>
            </a:r>
          </a:p>
          <a:p>
            <a:pPr>
              <a:buFont typeface="Arial" panose="020B0604020202020204" pitchFamily="34" charset="0"/>
              <a:buChar char="•"/>
            </a:pPr>
            <a:r>
              <a:rPr lang="en-US" dirty="0"/>
              <a:t>The Playground is the means to investigate open questions in next-gen data-centric architectures and illustrate the results in an open community.</a:t>
            </a:r>
          </a:p>
        </p:txBody>
      </p:sp>
      <p:sp>
        <p:nvSpPr>
          <p:cNvPr id="3" name="Slide Number Placeholder 2">
            <a:extLst>
              <a:ext uri="{FF2B5EF4-FFF2-40B4-BE49-F238E27FC236}">
                <a16:creationId xmlns:a16="http://schemas.microsoft.com/office/drawing/2014/main" id="{96EB07CF-6263-643E-01F1-2B7EB41D292F}"/>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7</a:t>
            </a:fld>
            <a:endParaRPr b="0" dirty="0">
              <a:solidFill>
                <a:srgbClr val="888888"/>
              </a:solidFill>
            </a:endParaRPr>
          </a:p>
        </p:txBody>
      </p:sp>
      <p:sp>
        <p:nvSpPr>
          <p:cNvPr id="5" name="Title 4">
            <a:extLst>
              <a:ext uri="{FF2B5EF4-FFF2-40B4-BE49-F238E27FC236}">
                <a16:creationId xmlns:a16="http://schemas.microsoft.com/office/drawing/2014/main" id="{E8663998-A03F-7C89-6253-83F815486BF0}"/>
              </a:ext>
            </a:extLst>
          </p:cNvPr>
          <p:cNvSpPr>
            <a:spLocks noGrp="1"/>
          </p:cNvSpPr>
          <p:nvPr>
            <p:ph type="title"/>
          </p:nvPr>
        </p:nvSpPr>
        <p:spPr>
          <a:xfrm>
            <a:off x="334963" y="333375"/>
            <a:ext cx="10589711" cy="612556"/>
          </a:xfrm>
        </p:spPr>
        <p:txBody>
          <a:bodyPr>
            <a:normAutofit/>
          </a:bodyPr>
          <a:lstStyle/>
          <a:p>
            <a:r>
              <a:rPr lang="en-US" b="1" dirty="0"/>
              <a:t>Why </a:t>
            </a:r>
            <a:r>
              <a:rPr lang="en-US" b="1" i="1" dirty="0"/>
              <a:t>Playground</a:t>
            </a:r>
            <a:r>
              <a:rPr lang="en-US" b="1" dirty="0"/>
              <a:t>? Why not PoC or something else?</a:t>
            </a:r>
          </a:p>
        </p:txBody>
      </p:sp>
    </p:spTree>
    <p:extLst>
      <p:ext uri="{BB962C8B-B14F-4D97-AF65-F5344CB8AC3E}">
        <p14:creationId xmlns:p14="http://schemas.microsoft.com/office/powerpoint/2010/main" val="2252164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C5FE752-FB12-8BBC-8B95-C1D0B380228E}"/>
              </a:ext>
            </a:extLst>
          </p:cNvPr>
          <p:cNvSpPr>
            <a:spLocks noGrp="1"/>
          </p:cNvSpPr>
          <p:nvPr>
            <p:ph type="title"/>
          </p:nvPr>
        </p:nvSpPr>
        <p:spPr/>
        <p:txBody>
          <a:bodyPr/>
          <a:lstStyle/>
          <a:p>
            <a:r>
              <a:rPr lang="en-GB" dirty="0"/>
              <a:t>What?</a:t>
            </a:r>
          </a:p>
        </p:txBody>
      </p:sp>
      <p:sp>
        <p:nvSpPr>
          <p:cNvPr id="3" name="Slide Number Placeholder 2">
            <a:extLst>
              <a:ext uri="{FF2B5EF4-FFF2-40B4-BE49-F238E27FC236}">
                <a16:creationId xmlns:a16="http://schemas.microsoft.com/office/drawing/2014/main" id="{FDCCC357-6AED-B194-92EA-8731CDD7646A}"/>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8</a:t>
            </a:fld>
            <a:endParaRPr b="0" dirty="0">
              <a:solidFill>
                <a:srgbClr val="888888"/>
              </a:solidFill>
            </a:endParaRPr>
          </a:p>
        </p:txBody>
      </p:sp>
      <p:sp>
        <p:nvSpPr>
          <p:cNvPr id="7" name="Subtitle 6">
            <a:extLst>
              <a:ext uri="{FF2B5EF4-FFF2-40B4-BE49-F238E27FC236}">
                <a16:creationId xmlns:a16="http://schemas.microsoft.com/office/drawing/2014/main" id="{6459EE47-2846-6661-0AE5-ABA492884D65}"/>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4216880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E2E75A7-0057-192C-5055-9019F2CE6641}"/>
              </a:ext>
            </a:extLst>
          </p:cNvPr>
          <p:cNvSpPr>
            <a:spLocks noGrp="1"/>
          </p:cNvSpPr>
          <p:nvPr>
            <p:ph type="body" idx="1"/>
          </p:nvPr>
        </p:nvSpPr>
        <p:spPr>
          <a:xfrm>
            <a:off x="334963" y="945932"/>
            <a:ext cx="7353216" cy="5483988"/>
          </a:xfrm>
        </p:spPr>
        <p:txBody>
          <a:bodyPr>
            <a:normAutofit lnSpcReduction="10000"/>
          </a:bodyPr>
          <a:lstStyle/>
          <a:p>
            <a:pPr marL="228600" indent="0"/>
            <a:r>
              <a:rPr lang="en-US" dirty="0"/>
              <a:t>At its core, the service has requirements in three key areas:</a:t>
            </a:r>
          </a:p>
          <a:p>
            <a:pPr>
              <a:buFont typeface="+mj-lt"/>
              <a:buAutoNum type="arabicPeriod"/>
            </a:pPr>
            <a:r>
              <a:rPr lang="en-US" dirty="0"/>
              <a:t>Data Models: the live data models - VSS as the abstracted view of the vehicle, along with other adjacent data models such as personal data.</a:t>
            </a:r>
          </a:p>
          <a:p>
            <a:pPr>
              <a:buFont typeface="+mj-lt"/>
              <a:buAutoNum type="arabicPeriod"/>
            </a:pPr>
            <a:r>
              <a:rPr lang="en-US" dirty="0"/>
              <a:t>Persistence: history of the model and signals etc - historical and cached timeseries data.</a:t>
            </a:r>
          </a:p>
          <a:p>
            <a:pPr>
              <a:buFont typeface="+mj-lt"/>
              <a:buAutoNum type="arabicPeriod"/>
            </a:pPr>
            <a:r>
              <a:rPr lang="en-US" dirty="0"/>
              <a:t>Application logic / APIs: standardized APIs for accessing the data such as the </a:t>
            </a:r>
            <a:r>
              <a:rPr lang="en-US" dirty="0">
                <a:hlinkClick r:id="rId3"/>
              </a:rPr>
              <a:t>Vehicle Information Service Specification (VISS)</a:t>
            </a:r>
            <a:r>
              <a:rPr lang="en-US" dirty="0"/>
              <a:t>, GraphQL or Native APIs.</a:t>
            </a:r>
          </a:p>
          <a:p>
            <a:pPr marL="228600" indent="0"/>
            <a:r>
              <a:rPr lang="en-US" i="1" dirty="0"/>
              <a:t>Additional requirements:</a:t>
            </a:r>
            <a:r>
              <a:rPr lang="en-US" dirty="0"/>
              <a:t> It is recognized that additional features are absolutely desirable and have been a part of discussions in the Data Architecture team, e.g.:</a:t>
            </a:r>
          </a:p>
          <a:p>
            <a:pPr marL="571500" indent="-342900">
              <a:buFont typeface="Arial" panose="020B0604020202020204" pitchFamily="34" charset="0"/>
              <a:buChar char="•"/>
            </a:pPr>
            <a:r>
              <a:rPr lang="en-US" dirty="0"/>
              <a:t>Synchronization</a:t>
            </a:r>
          </a:p>
          <a:p>
            <a:pPr marL="571500" indent="-342900">
              <a:buFont typeface="Arial" panose="020B0604020202020204" pitchFamily="34" charset="0"/>
              <a:buChar char="•"/>
            </a:pPr>
            <a:r>
              <a:rPr lang="en-US" dirty="0"/>
              <a:t>Data processing</a:t>
            </a:r>
          </a:p>
          <a:p>
            <a:pPr marL="571500" indent="-342900">
              <a:buFont typeface="Arial" panose="020B0604020202020204" pitchFamily="34" charset="0"/>
              <a:buChar char="•"/>
            </a:pPr>
            <a:r>
              <a:rPr lang="en-US" dirty="0"/>
              <a:t>Favor loose coupling of components</a:t>
            </a:r>
          </a:p>
          <a:p>
            <a:pPr marL="571500" indent="-342900">
              <a:buFont typeface="Arial" panose="020B0604020202020204" pitchFamily="34" charset="0"/>
              <a:buChar char="•"/>
            </a:pPr>
            <a:r>
              <a:rPr lang="en-US" dirty="0"/>
              <a:t>Provide a toolset that can be combined in various ways to meet the requirements of the use-case.</a:t>
            </a:r>
          </a:p>
        </p:txBody>
      </p:sp>
      <p:sp>
        <p:nvSpPr>
          <p:cNvPr id="3" name="Slide Number Placeholder 2">
            <a:extLst>
              <a:ext uri="{FF2B5EF4-FFF2-40B4-BE49-F238E27FC236}">
                <a16:creationId xmlns:a16="http://schemas.microsoft.com/office/drawing/2014/main" id="{96EB07CF-6263-643E-01F1-2B7EB41D292F}"/>
              </a:ext>
            </a:extLst>
          </p:cNvPr>
          <p:cNvSpPr>
            <a:spLocks noGrp="1"/>
          </p:cNvSpPr>
          <p:nvPr>
            <p:ph type="sldNum" idx="12"/>
          </p:nvPr>
        </p:nvSpPr>
        <p:spPr/>
        <p:txBody>
          <a:bodyPr/>
          <a:lstStyle/>
          <a:p>
            <a:pPr marL="0" lvl="0" indent="0" algn="r" rtl="0">
              <a:spcBef>
                <a:spcPts val="0"/>
              </a:spcBef>
              <a:spcAft>
                <a:spcPts val="0"/>
              </a:spcAft>
              <a:buNone/>
            </a:pPr>
            <a:r>
              <a:rPr lang="en-US" dirty="0"/>
              <a:t>| </a:t>
            </a:r>
            <a:fld id="{00000000-1234-1234-1234-123412341234}" type="slidenum">
              <a:rPr lang="en-US" b="0" smtClean="0">
                <a:solidFill>
                  <a:srgbClr val="888888"/>
                </a:solidFill>
              </a:rPr>
              <a:t>9</a:t>
            </a:fld>
            <a:endParaRPr b="0" dirty="0">
              <a:solidFill>
                <a:srgbClr val="888888"/>
              </a:solidFill>
            </a:endParaRPr>
          </a:p>
        </p:txBody>
      </p:sp>
      <p:sp>
        <p:nvSpPr>
          <p:cNvPr id="5" name="Title 4">
            <a:extLst>
              <a:ext uri="{FF2B5EF4-FFF2-40B4-BE49-F238E27FC236}">
                <a16:creationId xmlns:a16="http://schemas.microsoft.com/office/drawing/2014/main" id="{E8663998-A03F-7C89-6253-83F815486BF0}"/>
              </a:ext>
            </a:extLst>
          </p:cNvPr>
          <p:cNvSpPr>
            <a:spLocks noGrp="1"/>
          </p:cNvSpPr>
          <p:nvPr>
            <p:ph type="title"/>
          </p:nvPr>
        </p:nvSpPr>
        <p:spPr/>
        <p:txBody>
          <a:bodyPr/>
          <a:lstStyle/>
          <a:p>
            <a:r>
              <a:rPr lang="en-US" b="1" dirty="0"/>
              <a:t>What? Requirement</a:t>
            </a:r>
            <a:r>
              <a:rPr lang="en-US" dirty="0"/>
              <a:t>s</a:t>
            </a:r>
            <a:endParaRPr lang="en-US" b="1" dirty="0"/>
          </a:p>
        </p:txBody>
      </p:sp>
      <p:pic>
        <p:nvPicPr>
          <p:cNvPr id="4" name="Picture 3" descr="A screenshot of a phone&#10;&#10;Description automatically generated">
            <a:extLst>
              <a:ext uri="{FF2B5EF4-FFF2-40B4-BE49-F238E27FC236}">
                <a16:creationId xmlns:a16="http://schemas.microsoft.com/office/drawing/2014/main" id="{AF078ED8-FE7B-1B97-87CE-2F72009614F3}"/>
              </a:ext>
            </a:extLst>
          </p:cNvPr>
          <p:cNvPicPr>
            <a:picLocks noChangeAspect="1"/>
          </p:cNvPicPr>
          <p:nvPr/>
        </p:nvPicPr>
        <p:blipFill>
          <a:blip r:embed="rId4"/>
          <a:stretch>
            <a:fillRect/>
          </a:stretch>
        </p:blipFill>
        <p:spPr>
          <a:xfrm>
            <a:off x="8083297" y="945931"/>
            <a:ext cx="3399748" cy="3964024"/>
          </a:xfrm>
          <a:prstGeom prst="rect">
            <a:avLst/>
          </a:prstGeom>
        </p:spPr>
      </p:pic>
    </p:spTree>
    <p:extLst>
      <p:ext uri="{BB962C8B-B14F-4D97-AF65-F5344CB8AC3E}">
        <p14:creationId xmlns:p14="http://schemas.microsoft.com/office/powerpoint/2010/main" val="103968261"/>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2307</Words>
  <Application>Microsoft Office PowerPoint</Application>
  <PresentationFormat>Widescreen</PresentationFormat>
  <Paragraphs>280</Paragraphs>
  <Slides>27</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BMWGroupTN Condensed</vt:lpstr>
      <vt:lpstr>Calibri</vt:lpstr>
      <vt:lpstr>Noto Sans Symbols</vt:lpstr>
      <vt:lpstr>NTR</vt:lpstr>
      <vt:lpstr>Söhne</vt:lpstr>
      <vt:lpstr>System Font Regular</vt:lpstr>
      <vt:lpstr>Wingdings</vt:lpstr>
      <vt:lpstr>Office Theme</vt:lpstr>
      <vt:lpstr>Introduction to the COVESA Central Data Service Playground</vt:lpstr>
      <vt:lpstr>Agenda</vt:lpstr>
      <vt:lpstr>Why?</vt:lpstr>
      <vt:lpstr>Why? Problem to be solved</vt:lpstr>
      <vt:lpstr>Why?</vt:lpstr>
      <vt:lpstr>Why Central Data Service?</vt:lpstr>
      <vt:lpstr>Why Playground? Why not PoC or something else?</vt:lpstr>
      <vt:lpstr>What?</vt:lpstr>
      <vt:lpstr>What? Requirements</vt:lpstr>
      <vt:lpstr>What? High level System context diagram</vt:lpstr>
      <vt:lpstr>How?</vt:lpstr>
      <vt:lpstr>How? Major building blocks</vt:lpstr>
      <vt:lpstr>How? Container diagram (level 2 abstraction)</vt:lpstr>
      <vt:lpstr>VISSv2 specification overview</vt:lpstr>
      <vt:lpstr>VISSv2 reference implementation overview</vt:lpstr>
      <vt:lpstr>Apache IoTDB</vt:lpstr>
      <vt:lpstr>How? Docker Deployment</vt:lpstr>
      <vt:lpstr>VSS vehicle.speed timeseries down-sample example</vt:lpstr>
      <vt:lpstr>Community status, timeline and roadmap</vt:lpstr>
      <vt:lpstr>Community status and timeline</vt:lpstr>
      <vt:lpstr>Changes since Spring AMM</vt:lpstr>
      <vt:lpstr>Roadmap big picture</vt:lpstr>
      <vt:lpstr>Why Knowledge layer</vt:lpstr>
      <vt:lpstr>Bring Only logic!</vt:lpstr>
      <vt:lpstr>Q&amp;A</vt:lpstr>
      <vt:lpstr>PowerPoint Presentation</vt:lpstr>
      <vt:lpstr>Playground in context: Other logical domains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Practices</dc:title>
  <dc:creator>Chris Bowers</dc:creator>
  <cp:lastModifiedBy>Stephen Lawrence</cp:lastModifiedBy>
  <cp:revision>46</cp:revision>
  <dcterms:created xsi:type="dcterms:W3CDTF">2021-09-21T14:14:34Z</dcterms:created>
  <dcterms:modified xsi:type="dcterms:W3CDTF">2024-10-01T14:42:30Z</dcterms:modified>
</cp:coreProperties>
</file>