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12192000"/>
  <p:notesSz cx="6858000" cy="9144000"/>
  <p:embeddedFontLst>
    <p:embeddedFont>
      <p:font typeface="Poppins"/>
      <p:regular r:id="rId17"/>
      <p:bold r:id="rId18"/>
      <p:italic r:id="rId19"/>
      <p:boldItalic r:id="rId20"/>
    </p:embeddedFont>
    <p:embeddedFont>
      <p:font typeface="Bebas Neue"/>
      <p:regular r:id="rId21"/>
    </p:embeddedFont>
    <p:embeddedFont>
      <p:font typeface="Poppins SemiBold"/>
      <p:regular r:id="rId22"/>
      <p:bold r:id="rId23"/>
      <p:italic r:id="rId24"/>
      <p:boldItalic r:id="rId25"/>
    </p:embeddedFont>
    <p:embeddedFont>
      <p:font typeface="Lexend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hvYlpn79a+1m1ajL980llhpoN12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oppins-boldItalic.fntdata"/><Relationship Id="rId22" Type="http://schemas.openxmlformats.org/officeDocument/2006/relationships/font" Target="fonts/PoppinsSemiBold-regular.fntdata"/><Relationship Id="rId21" Type="http://schemas.openxmlformats.org/officeDocument/2006/relationships/font" Target="fonts/BebasNeue-regular.fntdata"/><Relationship Id="rId24" Type="http://schemas.openxmlformats.org/officeDocument/2006/relationships/font" Target="fonts/PoppinsSemiBold-italic.fntdata"/><Relationship Id="rId23" Type="http://schemas.openxmlformats.org/officeDocument/2006/relationships/font" Target="fonts/PoppinsSemiBo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exend-regular.fntdata"/><Relationship Id="rId25" Type="http://schemas.openxmlformats.org/officeDocument/2006/relationships/font" Target="fonts/PoppinsSemiBold-boldItalic.fntdata"/><Relationship Id="rId28" Type="http://customschemas.google.com/relationships/presentationmetadata" Target="metadata"/><Relationship Id="rId27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oppins-regular.fntdata"/><Relationship Id="rId16" Type="http://schemas.openxmlformats.org/officeDocument/2006/relationships/slide" Target="slides/slide11.xml"/><Relationship Id="rId19" Type="http://schemas.openxmlformats.org/officeDocument/2006/relationships/font" Target="fonts/Poppins-italic.fntdata"/><Relationship Id="rId18" Type="http://schemas.openxmlformats.org/officeDocument/2006/relationships/font" Target="fonts/Poppi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4c2819c409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g34c2819c409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50" u="sng">
                <a:latin typeface="Arial"/>
                <a:ea typeface="Arial"/>
                <a:cs typeface="Arial"/>
                <a:sym typeface="Arial"/>
              </a:rPr>
              <a:t>20 mins: </a:t>
            </a:r>
            <a:endParaRPr sz="1450" u="sng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50">
                <a:latin typeface="Arial"/>
                <a:ea typeface="Arial"/>
                <a:cs typeface="Arial"/>
                <a:sym typeface="Arial"/>
              </a:rPr>
              <a:t>-2 (Carin)</a:t>
            </a:r>
            <a:endParaRPr sz="145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50">
                <a:latin typeface="Arial"/>
                <a:ea typeface="Arial"/>
                <a:cs typeface="Arial"/>
                <a:sym typeface="Arial"/>
              </a:rPr>
              <a:t>-8 (Gerg)</a:t>
            </a:r>
            <a:endParaRPr sz="145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50">
                <a:latin typeface="Arial"/>
                <a:ea typeface="Arial"/>
                <a:cs typeface="Arial"/>
                <a:sym typeface="Arial"/>
              </a:rPr>
              <a:t>-8 (Ola)</a:t>
            </a:r>
            <a:endParaRPr sz="145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50">
                <a:latin typeface="Arial"/>
                <a:ea typeface="Arial"/>
                <a:cs typeface="Arial"/>
                <a:sym typeface="Arial"/>
              </a:rPr>
              <a:t>-2 (Carin)</a:t>
            </a:r>
            <a:endParaRPr sz="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Short </a:t>
            </a: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introductions +</a:t>
            </a: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Early access to vehicle data plays a crucial role in accelerating innovation and improving development processes in automotive”.</a:t>
            </a:r>
            <a:endParaRPr sz="100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34c2819c409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4c2819c409_0_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34c2819c409_0_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Last quick use case - the experience - open tooling fits with your favorite tools - Figma in this case - but sophisticated. </a:t>
            </a:r>
            <a:b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VSS </a:t>
            </a: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appreciated</a:t>
            </a: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for human readability - how can you innovate without knowing what signals are available. But don’t forget VSS is an enabler for sharing the relevant signals outside OEMs. </a:t>
            </a:r>
            <a:endParaRPr i="1" sz="100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Access to vehicles and real data is </a:t>
            </a: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scarce</a:t>
            </a: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also at oems. Lightweight virtualization - </a:t>
            </a: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recordings</a:t>
            </a: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is like a vehicle on your </a:t>
            </a: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laptop, verify assumptions earlier can save a lot of pain later. And if designs are connected to VSS they can be moved between vehicles for efficiency</a:t>
            </a: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Integrerbar lösning → UX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Streaming data: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Stream vehicle data where you need it (tooling they use in high use is Figma – connect designs to data via protopie)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0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Bram </a:t>
            </a:r>
            <a:r>
              <a:rPr lang="en-GB" sz="10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On connecting vehicle data to the ProtoPie prototype: VSS readability + </a:t>
            </a:r>
            <a:r>
              <a:rPr lang="en-GB"/>
              <a:t>enabling third party designers access to the project.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OEM use case emphasising the efficiency potential if cluster designs are connected to VSS to re-utilize things.</a:t>
            </a:r>
            <a:r>
              <a:rPr lang="en-GB" sz="2000"/>
              <a:t> </a:t>
            </a:r>
            <a:br>
              <a:rPr lang="en-GB" sz="2000"/>
            </a:br>
            <a:r>
              <a:rPr lang="en-GB" sz="2000"/>
              <a:t>Cloud “early assumptions” + VSS “design once, use for many”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So what happens when you unlock creativity to test things “real”?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i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i="1" lang="en-GB"/>
              <a:t>Not included in this </a:t>
            </a:r>
            <a:r>
              <a:rPr i="1" lang="en-GB"/>
              <a:t>presentation</a:t>
            </a:r>
            <a:r>
              <a:rPr i="1" lang="en-GB"/>
              <a:t>? </a:t>
            </a:r>
            <a:r>
              <a:rPr i="1" lang="en-GB"/>
              <a:t>Separate</a:t>
            </a:r>
            <a:r>
              <a:rPr i="1" lang="en-GB"/>
              <a:t> blog?  </a:t>
            </a:r>
            <a:r>
              <a:rPr i="1"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How to try the cluster in real-time in a vehicle mule or vehicle with exposed can buses.</a:t>
            </a:r>
            <a:r>
              <a:rPr lang="en-GB"/>
              <a:t> </a:t>
            </a:r>
            <a:endParaRPr/>
          </a:p>
        </p:txBody>
      </p:sp>
      <p:sp>
        <p:nvSpPr>
          <p:cNvPr id="219" name="Google Shape;219;g34c2819c409_0_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e4173e47bc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g2e4173e47bc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i="1" lang="en-GB">
                <a:solidFill>
                  <a:srgbClr val="7F7F7F"/>
                </a:solidFill>
              </a:rPr>
              <a:t>Writing code as much as developing design is a creative process. Being self-sufficient in making ideas come to life, testing them out with lightweight virtualization in the cloud - and making the vehicle data understandable and sharable by leveraging VSS. </a:t>
            </a:r>
            <a:endParaRPr i="1">
              <a:solidFill>
                <a:srgbClr val="7F7F7F"/>
              </a:solidFill>
            </a:endParaRPr>
          </a:p>
        </p:txBody>
      </p:sp>
      <p:sp>
        <p:nvSpPr>
          <p:cNvPr id="246" name="Google Shape;246;g2e4173e47bc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4c2819c409_0_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g34c2819c409_0_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If you think about it, vehicle data in the cloud is a very lightweight simulation tool that can enable several use cases - so this will be a fast exploration of three of thiem - innovation, collaboration and creativity - and how VSS add</a:t>
            </a: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unlock development possibilities even further. </a:t>
            </a:r>
            <a:endParaRPr sz="100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0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- NXP AI as a service: Virtual flow for CAN recording transformed into VSS vehicle data stream is used for rapid development of AI models. </a:t>
            </a:r>
            <a:b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These flows can be replaced by physical CAN-based signals with minimal effort for deployed models. </a:t>
            </a:r>
            <a:b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Easy integration with reusable mappings (both virtual and physical) across vehicle models for all use cases. </a:t>
            </a:r>
            <a:b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0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000"/>
          </a:p>
        </p:txBody>
      </p:sp>
      <p:sp>
        <p:nvSpPr>
          <p:cNvPr id="95" name="Google Shape;95;g34c2819c409_0_6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4a5fdf40a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4a5fdf40a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800"/>
              <a:t>Convolutional neural network (CNN)</a:t>
            </a:r>
            <a:endParaRPr sz="1800"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GB" sz="1800"/>
              <a:t>1D convolution layers with rectified linear unit (ReLU) activation</a:t>
            </a:r>
            <a:endParaRPr sz="1800"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GB" sz="1800"/>
              <a:t>final flatten and fully connected layer with softmax</a:t>
            </a:r>
            <a:endParaRPr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800"/>
              <a:t>7 input variables: vehicle speed, vehicle acceleration (xyz) and vehicle angular velocity (xyz)</a:t>
            </a:r>
            <a:endParaRPr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800"/>
              <a:t>Datapoints with 100 Hz frequency (every 10 ms) and 300 of these are bundled together for a single inferencing step, thus providing a new result every 3 seconds</a:t>
            </a:r>
            <a:endParaRPr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800"/>
              <a:t>The model shows over 90% accuracy in classifying various road surface types for the CNN network architecture</a:t>
            </a:r>
            <a:endParaRPr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800"/>
              <a:t>For deployment NXP eIQ® Auto software development environment is employed, providing optimized runtime backends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4a5fdf40a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4a5fdf40a9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4a5fdf40a9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4a5fdf40a9_0_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52d05e743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52d05e743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352d05e743e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4a5fdf40a9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4a5fdf40a9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GB" sz="100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move from virtual prototypes to physical hardware fast and cost-effectively once available.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34a5fdf40a9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5019cd98d1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5019cd98d1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Working collaboratively</a:t>
            </a:r>
            <a:r>
              <a:rPr lang="en-GB" sz="1000">
                <a:latin typeface="Arial"/>
                <a:ea typeface="Arial"/>
                <a:cs typeface="Arial"/>
                <a:sym typeface="Arial"/>
              </a:rPr>
              <a:t> with other people is a skill that can be honed, but that skill is not what I will talk about today. I am going to talk about another part of collaboration, </a:t>
            </a:r>
            <a:r>
              <a:rPr lang="en-GB" sz="1000">
                <a:latin typeface="Arial"/>
                <a:ea typeface="Arial"/>
                <a:cs typeface="Arial"/>
                <a:sym typeface="Arial"/>
              </a:rPr>
              <a:t>because</a:t>
            </a:r>
            <a:r>
              <a:rPr lang="en-GB" sz="1000">
                <a:latin typeface="Arial"/>
                <a:ea typeface="Arial"/>
                <a:cs typeface="Arial"/>
                <a:sym typeface="Arial"/>
              </a:rPr>
              <a:t> there is something that is true no matter </a:t>
            </a:r>
            <a:r>
              <a:rPr lang="en-GB" sz="1000">
                <a:latin typeface="Arial"/>
                <a:ea typeface="Arial"/>
                <a:cs typeface="Arial"/>
                <a:sym typeface="Arial"/>
              </a:rPr>
              <a:t>how</a:t>
            </a:r>
            <a:r>
              <a:rPr lang="en-GB" sz="1000">
                <a:latin typeface="Arial"/>
                <a:ea typeface="Arial"/>
                <a:cs typeface="Arial"/>
                <a:sym typeface="Arial"/>
              </a:rPr>
              <a:t> skilled you are; If we can’t share information, we can’t collaborate.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In this automotive context, that information is often vehicle signal data. </a:t>
            </a:r>
            <a:r>
              <a:rPr lang="en-GB" sz="1000">
                <a:latin typeface="Arial"/>
                <a:ea typeface="Arial"/>
                <a:cs typeface="Arial"/>
                <a:sym typeface="Arial"/>
              </a:rPr>
              <a:t>The sooner we have access to data, the sooner we can get stuff done. 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We want to remove as many hurdles as possible.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Today I will show three simple steps how you could do just that, work collaboratively with vehicle signal data. Let’s say as an example that we are working across three teams; Platform, UI/UX and Android devs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First of all, to make sure that we have data available to all participants, I will show a shared place to gather all relevant data. 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Then, I will show how to dig deeper and explore the vehicle data in shared space.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And finally, we will want to consume the data from where we need it. This is where we have found VSS to really shine!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As an engineer myself I like a challenge, so let’s dive in to a LIVE demo!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landing page - This is RemotiveCloud, a web-based platform that works on any OS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project picker - In the </a:t>
            </a:r>
            <a:r>
              <a:rPr lang="en-GB" sz="1000">
                <a:latin typeface="Arial"/>
                <a:ea typeface="Arial"/>
                <a:cs typeface="Arial"/>
                <a:sym typeface="Arial"/>
              </a:rPr>
              <a:t>cloud you will have an organisation and a bunch of projects to manage access to your data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storage with files - here you can upload any data you think might be needed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Start an import - To dig deeper in to vehicle signal data we need to pinpoint them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Go to recordings - TV chef has prepared a vehicle data recording already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samples modal - One of our sample Tesla recordings from different scenarios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Go to signal databases - To make sense of the vehicle signal data you need a matching signal database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Go back to recordings - Pick one, I live in the country side so let’s pick the country road example 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Go to a recording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the four tabs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Stay on “Visualize”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time series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trace window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deviation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map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Annotate something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Add a comment to the annotation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Go to playback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Start </a:t>
            </a:r>
            <a:r>
              <a:rPr lang="en-GB" sz="1000">
                <a:latin typeface="Arial"/>
                <a:ea typeface="Arial"/>
                <a:cs typeface="Arial"/>
                <a:sym typeface="Arial"/>
              </a:rPr>
              <a:t>playback</a:t>
            </a:r>
            <a:r>
              <a:rPr lang="en-GB" sz="1000">
                <a:latin typeface="Arial"/>
                <a:ea typeface="Arial"/>
                <a:cs typeface="Arial"/>
                <a:sym typeface="Arial"/>
              </a:rPr>
              <a:t> with Tesla data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Show some stuff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Start playback with VSS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Run CLI command to send data to ProtoPie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Run python command to send data to AAOS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○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Run curl command to send data to CLI 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Wrap up, change slide and hand off to Carin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35019cd98d1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019cd98d1_1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019cd98d1_1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35019cd98d1_1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5019cd98d1_1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5019cd98d1_1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So in summary, 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We just looked at a way to gather vehicle data in a shared space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How to explore the data and debug together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And finally, we consumed it in multiple different ways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Arial"/>
                <a:ea typeface="Arial"/>
                <a:cs typeface="Arial"/>
                <a:sym typeface="Arial"/>
              </a:rPr>
              <a:t>With these three hurdles taken care of, magic is just waiting to happen. The kind of magic that Gergely just showed you, and now Carin will show you even more!</a:t>
            </a:r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35019cd98d1_1_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Relationship Id="rId3" Type="http://schemas.openxmlformats.org/officeDocument/2006/relationships/image" Target="../media/image7.png"/><Relationship Id="rId4" Type="http://schemas.openxmlformats.org/officeDocument/2006/relationships/image" Target="../media/image17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">
  <p:cSld name="Cover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6" name="Google Shape;16;p27"/>
          <p:cNvPicPr preferRelativeResize="0"/>
          <p:nvPr/>
        </p:nvPicPr>
        <p:blipFill rotWithShape="1">
          <a:blip r:embed="rId2">
            <a:alphaModFix/>
          </a:blip>
          <a:srcRect b="2258" l="15211" r="16982" t="1082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 pattern&#10;&#10;Description automatically generated with medium confidence" id="17" name="Google Shape;17;p27"/>
          <p:cNvPicPr preferRelativeResize="0"/>
          <p:nvPr/>
        </p:nvPicPr>
        <p:blipFill rotWithShape="1">
          <a:blip r:embed="rId3">
            <a:alphaModFix/>
          </a:blip>
          <a:srcRect b="49996" l="23889" r="0" t="15896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 pattern&#10;&#10;Description automatically generated with medium confidence" id="18" name="Google Shape;18;p27"/>
          <p:cNvPicPr preferRelativeResize="0"/>
          <p:nvPr/>
        </p:nvPicPr>
        <p:blipFill rotWithShape="1">
          <a:blip r:embed="rId3">
            <a:alphaModFix/>
          </a:blip>
          <a:srcRect b="50605" l="23889" r="0" t="17791"/>
          <a:stretch/>
        </p:blipFill>
        <p:spPr>
          <a:xfrm flipH="1" rot="10800000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7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2941"/>
                </a:srgbClr>
              </a:gs>
              <a:gs pos="66000">
                <a:srgbClr val="345DA7">
                  <a:alpha val="78039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graphical user interface&#10;&#10;Description automatically generated" id="20" name="Google Shape;2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7"/>
          <p:cNvSpPr txBox="1"/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7"/>
          <p:cNvSpPr txBox="1"/>
          <p:nvPr>
            <p:ph idx="1" type="body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27"/>
          <p:cNvSpPr txBox="1"/>
          <p:nvPr>
            <p:ph idx="2" type="body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 &amp; Graphs">
  <p:cSld name="Charts &amp; Graph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9"/>
          <p:cNvSpPr txBox="1"/>
          <p:nvPr>
            <p:ph idx="1" type="body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29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descr="Picture 7" id="27" name="Google Shape;27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" name="Google Shape;28;p2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9" name="Google Shape;29;p29"/>
          <p:cNvSpPr txBox="1"/>
          <p:nvPr>
            <p:ph idx="2" type="body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9"/>
          <p:cNvSpPr txBox="1"/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9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9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12" id="34" name="Google Shape;34;p28"/>
          <p:cNvPicPr preferRelativeResize="0"/>
          <p:nvPr/>
        </p:nvPicPr>
        <p:blipFill rotWithShape="1">
          <a:blip r:embed="rId2">
            <a:alphaModFix/>
          </a:blip>
          <a:srcRect b="0" l="0" r="6521" t="29536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35" name="Google Shape;3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2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" name="Google Shape;37;p28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8" name="Google Shape;38;p28"/>
          <p:cNvSpPr txBox="1"/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8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8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8"/>
          <p:cNvSpPr txBox="1"/>
          <p:nvPr>
            <p:ph idx="1" type="body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55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Divider Slid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hart, radar chart&#10;&#10;Description automatically generated" id="43" name="Google Shape;43;p34"/>
          <p:cNvPicPr preferRelativeResize="0"/>
          <p:nvPr/>
        </p:nvPicPr>
        <p:blipFill rotWithShape="1">
          <a:blip r:embed="rId2">
            <a:alphaModFix/>
          </a:blip>
          <a:srcRect b="0" l="0" r="0"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34"/>
          <p:cNvSpPr txBox="1"/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4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46" name="Google Shape;46;p34"/>
          <p:cNvSpPr txBox="1"/>
          <p:nvPr>
            <p:ph idx="1" type="subTitle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Picture 7" id="47" name="Google Shape;47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" name="Google Shape;48;p34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" name="Google Shape;49;p34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4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55" name="Google Shape;55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56" name="Google Shape;56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White">
  <p:cSld name="Title and body - White"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 txBox="1"/>
          <p:nvPr>
            <p:ph type="title"/>
          </p:nvPr>
        </p:nvSpPr>
        <p:spPr>
          <a:xfrm>
            <a:off x="911600" y="598933"/>
            <a:ext cx="10251600" cy="7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Bebas Neue"/>
              <a:buNone/>
              <a:defRPr b="0" sz="40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Google Shape;59;p31"/>
          <p:cNvSpPr txBox="1"/>
          <p:nvPr>
            <p:ph idx="1" type="body"/>
          </p:nvPr>
        </p:nvSpPr>
        <p:spPr>
          <a:xfrm>
            <a:off x="1500099" y="2381333"/>
            <a:ext cx="9165300" cy="30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>
                <a:solidFill>
                  <a:schemeClr val="dk2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>
                <a:solidFill>
                  <a:schemeClr val="dk2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>
                <a:solidFill>
                  <a:schemeClr val="dk2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>
                <a:solidFill>
                  <a:schemeClr val="dk2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>
                <a:solidFill>
                  <a:schemeClr val="dk2"/>
                </a:solidFill>
              </a:defRPr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>
                <a:solidFill>
                  <a:schemeClr val="dk2"/>
                </a:solidFill>
              </a:defRPr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image">
  <p:cSld name="Content with imag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city, night, spaghetti junction&#10;&#10;Description automatically generated" id="61" name="Google Shape;61;p32"/>
          <p:cNvPicPr preferRelativeResize="0"/>
          <p:nvPr/>
        </p:nvPicPr>
        <p:blipFill rotWithShape="1">
          <a:blip r:embed="rId2">
            <a:alphaModFix/>
          </a:blip>
          <a:srcRect b="0" l="8829" r="3165" t="0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32"/>
          <p:cNvSpPr txBox="1"/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2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64" name="Google Shape;64;p32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3333"/>
                </a:srgbClr>
              </a:gs>
              <a:gs pos="66000">
                <a:srgbClr val="345DA7">
                  <a:alpha val="78039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32"/>
          <p:cNvSpPr txBox="1"/>
          <p:nvPr>
            <p:ph idx="1" type="subTitle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Picture 7" id="66" name="Google Shape;66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" name="Google Shape;67;p32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8" name="Google Shape;68;p32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32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2" type="body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55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>
  <p:cSld name="Blank Slid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3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descr="Picture 7" id="73" name="Google Shape;73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" name="Google Shape;74;p33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5" name="Google Shape;75;p33"/>
          <p:cNvSpPr txBox="1"/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3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>
  <p:cSld name="Last Slid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car driving on a road&#10;&#10;Description automatically generated with low confidence" id="79" name="Google Shape;79;p35"/>
          <p:cNvPicPr preferRelativeResize="0"/>
          <p:nvPr/>
        </p:nvPicPr>
        <p:blipFill rotWithShape="1">
          <a:blip r:embed="rId2">
            <a:alphaModFix/>
          </a:blip>
          <a:srcRect b="0" l="0" r="15253" t="0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35"/>
          <p:cNvSpPr txBox="1"/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1" name="Google Shape;8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35"/>
          <p:cNvSpPr txBox="1"/>
          <p:nvPr>
            <p:ph idx="1" type="subTitle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83" name="Google Shape;83;p35"/>
          <p:cNvSpPr txBox="1"/>
          <p:nvPr>
            <p:ph idx="2" type="body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idx="1" type="body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26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r>
              <a:rPr b="1" lang="en-GB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" name="Google Shape;12;p26"/>
          <p:cNvSpPr txBox="1"/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1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1" Type="http://schemas.openxmlformats.org/officeDocument/2006/relationships/image" Target="../media/image23.png"/><Relationship Id="rId10" Type="http://schemas.openxmlformats.org/officeDocument/2006/relationships/image" Target="../media/image19.png"/><Relationship Id="rId13" Type="http://schemas.openxmlformats.org/officeDocument/2006/relationships/image" Target="../media/image21.png"/><Relationship Id="rId12" Type="http://schemas.openxmlformats.org/officeDocument/2006/relationships/hyperlink" Target="https://remotivelabs.com/prototyping-with-vss-cloud-recordings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gif"/><Relationship Id="rId4" Type="http://schemas.openxmlformats.org/officeDocument/2006/relationships/image" Target="../media/image16.png"/><Relationship Id="rId9" Type="http://schemas.openxmlformats.org/officeDocument/2006/relationships/image" Target="../media/image18.png"/><Relationship Id="rId5" Type="http://schemas.openxmlformats.org/officeDocument/2006/relationships/image" Target="../media/image24.png"/><Relationship Id="rId6" Type="http://schemas.openxmlformats.org/officeDocument/2006/relationships/image" Target="../media/image32.gif"/><Relationship Id="rId7" Type="http://schemas.openxmlformats.org/officeDocument/2006/relationships/hyperlink" Target="https://remotivelabs.com/from-figma-to-interactive-ui-in-protopie/" TargetMode="External"/><Relationship Id="rId8" Type="http://schemas.openxmlformats.org/officeDocument/2006/relationships/hyperlink" Target="https://remotivelabs.com/from-figma-to-interactive-ui-in-protopie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linkedin.com/in/arnau-tallada-cebrian" TargetMode="External"/><Relationship Id="rId4" Type="http://schemas.openxmlformats.org/officeDocument/2006/relationships/hyperlink" Target="https://www.linkedin.com/company/failfastdesig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drive.google.com/file/d/1_vZSKubxGHp9BJ6pNia1VwRYCSolEMov/view" TargetMode="External"/><Relationship Id="rId4" Type="http://schemas.openxmlformats.org/officeDocument/2006/relationships/image" Target="../media/image1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0" Type="http://schemas.openxmlformats.org/officeDocument/2006/relationships/image" Target="../media/image20.png"/><Relationship Id="rId9" Type="http://schemas.openxmlformats.org/officeDocument/2006/relationships/image" Target="../media/image22.png"/><Relationship Id="rId5" Type="http://schemas.openxmlformats.org/officeDocument/2006/relationships/image" Target="../media/image28.png"/><Relationship Id="rId6" Type="http://schemas.openxmlformats.org/officeDocument/2006/relationships/image" Target="../media/image27.png"/><Relationship Id="rId7" Type="http://schemas.openxmlformats.org/officeDocument/2006/relationships/image" Target="../media/image31.png"/><Relationship Id="rId8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4c2819c409_0_29"/>
          <p:cNvSpPr txBox="1"/>
          <p:nvPr>
            <p:ph type="ctrTitle"/>
          </p:nvPr>
        </p:nvSpPr>
        <p:spPr>
          <a:xfrm>
            <a:off x="355976" y="2701100"/>
            <a:ext cx="5607600" cy="5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>
                <a:latin typeface="Arial"/>
                <a:ea typeface="Arial"/>
                <a:cs typeface="Arial"/>
                <a:sym typeface="Arial"/>
              </a:rPr>
              <a:t>Virtual prototyping &amp; AI development with cloud-based VSS vehicle recordings</a:t>
            </a:r>
            <a:endParaRPr/>
          </a:p>
        </p:txBody>
      </p:sp>
      <p:sp>
        <p:nvSpPr>
          <p:cNvPr id="90" name="Google Shape;90;g34c2819c409_0_29"/>
          <p:cNvSpPr txBox="1"/>
          <p:nvPr>
            <p:ph idx="2" type="body"/>
          </p:nvPr>
        </p:nvSpPr>
        <p:spPr>
          <a:xfrm>
            <a:off x="355600" y="3492341"/>
            <a:ext cx="46371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b="1" lang="en-GB" sz="1080">
                <a:latin typeface="Arial"/>
                <a:ea typeface="Arial"/>
                <a:cs typeface="Arial"/>
                <a:sym typeface="Arial"/>
              </a:rPr>
              <a:t>Gergely Simon, Data Architect, NXP. </a:t>
            </a:r>
            <a:endParaRPr b="1" sz="108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b="1" lang="en-GB" sz="1080">
                <a:latin typeface="Arial"/>
                <a:ea typeface="Arial"/>
                <a:cs typeface="Arial"/>
                <a:sym typeface="Arial"/>
              </a:rPr>
              <a:t>Ola Nilsson, Cloud Engineer, RemotiveLabs</a:t>
            </a:r>
            <a:endParaRPr b="1" sz="108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b="1" lang="en-GB" sz="1080">
                <a:latin typeface="Arial"/>
                <a:ea typeface="Arial"/>
                <a:cs typeface="Arial"/>
                <a:sym typeface="Arial"/>
              </a:rPr>
              <a:t>Carin Lagerstedt, CMO RemotiveLabs</a:t>
            </a:r>
            <a:endParaRPr b="1" sz="108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</a:pPr>
            <a:r>
              <a:t/>
            </a:r>
            <a:endParaRPr b="1" sz="108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g34c2819c409_0_29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4c2819c409_0_73"/>
          <p:cNvSpPr/>
          <p:nvPr/>
        </p:nvSpPr>
        <p:spPr>
          <a:xfrm>
            <a:off x="6283375" y="968375"/>
            <a:ext cx="5429100" cy="5064600"/>
          </a:xfrm>
          <a:prstGeom prst="roundRect">
            <a:avLst>
              <a:gd fmla="val 3985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3F3F3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34c2819c409_0_73"/>
          <p:cNvSpPr txBox="1"/>
          <p:nvPr/>
        </p:nvSpPr>
        <p:spPr>
          <a:xfrm>
            <a:off x="6679550" y="4774050"/>
            <a:ext cx="2294700" cy="12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10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James Hines</a:t>
            </a:r>
            <a:br>
              <a:rPr b="1" lang="en-GB" sz="10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 sz="6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Senior Product Designer</a:t>
            </a:r>
            <a:br>
              <a:rPr lang="en-GB" sz="6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br>
              <a:rPr lang="en-GB" sz="6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i="1" lang="en-GB" sz="10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“I can provide relevant input, test and validate assumptions I wouldn’t otherwise have been able to anticipate until later”. </a:t>
            </a:r>
            <a:endParaRPr sz="600">
              <a:solidFill>
                <a:srgbClr val="636B75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23" name="Google Shape;223;g34c2819c409_0_73"/>
          <p:cNvSpPr/>
          <p:nvPr/>
        </p:nvSpPr>
        <p:spPr>
          <a:xfrm>
            <a:off x="450000" y="968375"/>
            <a:ext cx="5429100" cy="5064600"/>
          </a:xfrm>
          <a:prstGeom prst="roundRect">
            <a:avLst>
              <a:gd fmla="val 3985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EFEFE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g34c2819c409_0_73"/>
          <p:cNvSpPr txBox="1"/>
          <p:nvPr>
            <p:ph type="title"/>
          </p:nvPr>
        </p:nvSpPr>
        <p:spPr>
          <a:xfrm>
            <a:off x="334963" y="333375"/>
            <a:ext cx="96708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>
                <a:solidFill>
                  <a:srgbClr val="8B78BE"/>
                </a:solidFill>
              </a:rPr>
              <a:t>Design &amp; UX </a:t>
            </a:r>
            <a:r>
              <a:rPr lang="en-GB"/>
              <a:t>- early validation with real data</a:t>
            </a:r>
            <a:endParaRPr sz="2711"/>
          </a:p>
        </p:txBody>
      </p:sp>
      <p:pic>
        <p:nvPicPr>
          <p:cNvPr id="225" name="Google Shape;225;g34c2819c409_0_73" title="bram_pie_w_playback_compressedx1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800" y="1772975"/>
            <a:ext cx="4972500" cy="2799348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g34c2819c409_0_73"/>
          <p:cNvSpPr txBox="1"/>
          <p:nvPr/>
        </p:nvSpPr>
        <p:spPr>
          <a:xfrm>
            <a:off x="9294725" y="4769350"/>
            <a:ext cx="2174700" cy="12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10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Justin Danielson</a:t>
            </a:r>
            <a:br>
              <a:rPr b="1" lang="en-GB" sz="10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 sz="6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Director of Prototyping</a:t>
            </a:r>
            <a:br>
              <a:rPr lang="en-GB" sz="6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br>
              <a:rPr lang="en-GB" sz="6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i="1" lang="en-GB" sz="10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“Prototypes designed and connected to VSS signals can easily be moved between bucks, mules or other platforms.”</a:t>
            </a:r>
            <a:endParaRPr sz="600">
              <a:solidFill>
                <a:srgbClr val="636B75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27" name="Google Shape;227;g34c2819c409_0_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02341" y="4774056"/>
            <a:ext cx="370100" cy="370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g34c2819c409_0_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52816" y="4805800"/>
            <a:ext cx="338350" cy="33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g34c2819c409_0_73" title="Ford_PRND_3point-turn.gi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97325" y="1806749"/>
            <a:ext cx="3445800" cy="2595807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g34c2819c409_0_73"/>
          <p:cNvSpPr txBox="1"/>
          <p:nvPr/>
        </p:nvSpPr>
        <p:spPr>
          <a:xfrm>
            <a:off x="592800" y="1055075"/>
            <a:ext cx="50745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3rd party designer</a:t>
            </a:r>
            <a:r>
              <a:rPr b="1" lang="en-GB"/>
              <a:t>:</a:t>
            </a:r>
            <a:r>
              <a:rPr b="1" lang="en-GB"/>
              <a:t> Bram Bos </a:t>
            </a:r>
            <a:br>
              <a:rPr lang="en-GB">
                <a:latin typeface="Calibri"/>
                <a:ea typeface="Calibri"/>
                <a:cs typeface="Calibri"/>
                <a:sym typeface="Calibri"/>
              </a:rPr>
            </a:br>
            <a:r>
              <a:rPr lang="en-GB" sz="1200" u="sng">
                <a:solidFill>
                  <a:srgbClr val="8B78BE"/>
                </a:solidFill>
                <a:latin typeface="Lexend"/>
                <a:ea typeface="Lexend"/>
                <a:cs typeface="Lexend"/>
                <a:sym typeface="Lexend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From Figma to interactive UI in ProtoPie (</a:t>
            </a:r>
            <a:r>
              <a:rPr lang="en-GB" sz="1200" u="sng">
                <a:solidFill>
                  <a:srgbClr val="8B78BE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 designer’s guide)</a:t>
            </a:r>
            <a:r>
              <a:rPr lang="en-GB" sz="1200">
                <a:solidFill>
                  <a:srgbClr val="8B78BE"/>
                </a:solidFill>
              </a:rPr>
              <a:t> </a:t>
            </a:r>
            <a:endParaRPr sz="1200">
              <a:solidFill>
                <a:srgbClr val="8B78B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1" name="Google Shape;231;g34c2819c409_0_73"/>
          <p:cNvPicPr preferRelativeResize="0"/>
          <p:nvPr/>
        </p:nvPicPr>
        <p:blipFill rotWithShape="1">
          <a:blip r:embed="rId9">
            <a:alphaModFix/>
          </a:blip>
          <a:srcRect b="0" l="0" r="64067" t="0"/>
          <a:stretch/>
        </p:blipFill>
        <p:spPr>
          <a:xfrm>
            <a:off x="2997070" y="3781225"/>
            <a:ext cx="567035" cy="554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g34c2819c409_0_7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828236" y="3664625"/>
            <a:ext cx="687288" cy="69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g34c2819c409_0_73" title="remotive-labs-logo-icon-pos@2x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947030" y="3737967"/>
            <a:ext cx="567045" cy="5846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4" name="Google Shape;234;g34c2819c409_0_73"/>
          <p:cNvCxnSpPr/>
          <p:nvPr/>
        </p:nvCxnSpPr>
        <p:spPr>
          <a:xfrm rot="10800000">
            <a:off x="4619190" y="4041795"/>
            <a:ext cx="194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5" name="Google Shape;235;g34c2819c409_0_73"/>
          <p:cNvCxnSpPr/>
          <p:nvPr/>
        </p:nvCxnSpPr>
        <p:spPr>
          <a:xfrm>
            <a:off x="3668875" y="4033050"/>
            <a:ext cx="207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6" name="Google Shape;236;g34c2819c409_0_73"/>
          <p:cNvSpPr txBox="1"/>
          <p:nvPr/>
        </p:nvSpPr>
        <p:spPr>
          <a:xfrm>
            <a:off x="2879725" y="4302125"/>
            <a:ext cx="7431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in Figma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g34c2819c409_0_73"/>
          <p:cNvSpPr txBox="1"/>
          <p:nvPr/>
        </p:nvSpPr>
        <p:spPr>
          <a:xfrm>
            <a:off x="4719000" y="4312750"/>
            <a:ext cx="9483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Vehicle data RemotiveLabs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g34c2819c409_0_73"/>
          <p:cNvSpPr txBox="1"/>
          <p:nvPr/>
        </p:nvSpPr>
        <p:spPr>
          <a:xfrm>
            <a:off x="6772238" y="1055075"/>
            <a:ext cx="44514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OEM</a:t>
            </a:r>
            <a:r>
              <a:rPr b="1" lang="en-GB"/>
              <a:t>: Ford Digital Product Design</a:t>
            </a:r>
            <a:br>
              <a:rPr lang="en-GB">
                <a:solidFill>
                  <a:srgbClr val="8B78BE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u="sng">
                <a:solidFill>
                  <a:srgbClr val="8B78BE"/>
                </a:solidFill>
                <a:latin typeface="Calibri"/>
                <a:ea typeface="Calibri"/>
                <a:cs typeface="Calibri"/>
                <a:sym typeface="Calibri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Prototyping with VSS &amp; cloud recordings</a:t>
            </a:r>
            <a:endParaRPr>
              <a:solidFill>
                <a:srgbClr val="8B78B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g34c2819c409_0_73"/>
          <p:cNvSpPr txBox="1"/>
          <p:nvPr/>
        </p:nvSpPr>
        <p:spPr>
          <a:xfrm>
            <a:off x="702375" y="4730950"/>
            <a:ext cx="3263400" cy="13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10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Bram Bos</a:t>
            </a:r>
            <a:br>
              <a:rPr b="1" lang="en-GB" sz="10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 sz="6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UX and product strategy expert</a:t>
            </a:r>
            <a:br>
              <a:rPr lang="en-GB" sz="6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br>
              <a:rPr lang="en-GB" sz="6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i="1" lang="en-GB" sz="1000">
                <a:solidFill>
                  <a:srgbClr val="7F7F7F"/>
                </a:solidFill>
                <a:latin typeface="Lexend"/>
                <a:ea typeface="Lexend"/>
                <a:cs typeface="Lexend"/>
                <a:sym typeface="Lexend"/>
              </a:rPr>
              <a:t>“highly sophisticated &amp; more realistic prototypes vs Figma demos”</a:t>
            </a:r>
            <a:br>
              <a:rPr i="1" lang="en-GB" sz="1000">
                <a:solidFill>
                  <a:srgbClr val="7F7F7F"/>
                </a:solidFill>
                <a:latin typeface="Lexend"/>
                <a:ea typeface="Lexend"/>
                <a:cs typeface="Lexend"/>
                <a:sym typeface="Lexend"/>
              </a:rPr>
            </a:br>
            <a:br>
              <a:rPr lang="en-GB" sz="3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i="1" lang="en-GB" sz="1000">
                <a:solidFill>
                  <a:srgbClr val="7F7F7F"/>
                </a:solidFill>
                <a:latin typeface="Lexend"/>
                <a:ea typeface="Lexend"/>
                <a:cs typeface="Lexend"/>
                <a:sym typeface="Lexend"/>
              </a:rPr>
              <a:t>“</a:t>
            </a:r>
            <a:r>
              <a:rPr i="1" lang="en-GB" sz="1000">
                <a:solidFill>
                  <a:srgbClr val="7F7F7F"/>
                </a:solidFill>
                <a:latin typeface="Lexend"/>
                <a:ea typeface="Lexend"/>
                <a:cs typeface="Lexend"/>
                <a:sym typeface="Lexend"/>
              </a:rPr>
              <a:t>The nice thing about VSS is that all signals have meaningful, descriptive names”. </a:t>
            </a:r>
            <a:endParaRPr sz="1000">
              <a:solidFill>
                <a:srgbClr val="7F7F7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40" name="Google Shape;240;g34c2819c409_0_7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147079" y="4801009"/>
            <a:ext cx="338350" cy="3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g34c2819c409_0_73"/>
          <p:cNvSpPr txBox="1"/>
          <p:nvPr/>
        </p:nvSpPr>
        <p:spPr>
          <a:xfrm>
            <a:off x="3758746" y="4312750"/>
            <a:ext cx="9483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Prototype in ProtoPie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34c2819c409_0_73"/>
          <p:cNvSpPr txBox="1"/>
          <p:nvPr/>
        </p:nvSpPr>
        <p:spPr>
          <a:xfrm>
            <a:off x="7297325" y="4354783"/>
            <a:ext cx="3445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en-GB" sz="10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Demo experience: Gear change during three-point turn. </a:t>
            </a:r>
            <a:endParaRPr i="1" sz="10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g2e4173e47bc_0_5" title="Arnau-Tallada-FailFast_studio.gif"/>
          <p:cNvPicPr preferRelativeResize="0"/>
          <p:nvPr/>
        </p:nvPicPr>
        <p:blipFill/>
        <p:spPr>
          <a:xfrm>
            <a:off x="-11800" y="-76200"/>
            <a:ext cx="6964226" cy="6964226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2e4173e47bc_0_5"/>
          <p:cNvSpPr txBox="1"/>
          <p:nvPr/>
        </p:nvSpPr>
        <p:spPr>
          <a:xfrm>
            <a:off x="4803100" y="5187275"/>
            <a:ext cx="14454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u="sng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Arnau Tallada Cebrián</a:t>
            </a:r>
            <a:r>
              <a:rPr lang="en-GB" sz="1050">
                <a:solidFill>
                  <a:schemeClr val="lt1"/>
                </a:solidFill>
              </a:rPr>
              <a:t> at </a:t>
            </a:r>
            <a:r>
              <a:rPr lang="en-GB" sz="1050" u="sng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FailFast</a:t>
            </a:r>
            <a:r>
              <a:rPr lang="en-GB" sz="1050">
                <a:solidFill>
                  <a:schemeClr val="lt1"/>
                </a:solidFill>
              </a:rPr>
              <a:t> design</a:t>
            </a:r>
            <a:r>
              <a:rPr lang="en-GB" sz="1050">
                <a:solidFill>
                  <a:schemeClr val="lt1"/>
                </a:solidFill>
              </a:rPr>
              <a:t> </a:t>
            </a:r>
            <a:r>
              <a:rPr lang="en-GB" sz="1050">
                <a:solidFill>
                  <a:schemeClr val="lt1"/>
                </a:solidFill>
              </a:rPr>
              <a:t>studio using RemotiveCloud sample data.</a:t>
            </a:r>
            <a:endParaRPr b="0" i="0" sz="10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4c2819c409_0_64"/>
          <p:cNvSpPr txBox="1"/>
          <p:nvPr>
            <p:ph idx="12" type="sldNum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98" name="Google Shape;98;g34c2819c409_0_64"/>
          <p:cNvSpPr txBox="1"/>
          <p:nvPr>
            <p:ph type="title"/>
          </p:nvPr>
        </p:nvSpPr>
        <p:spPr>
          <a:xfrm>
            <a:off x="-125" y="333375"/>
            <a:ext cx="121920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47547"/>
              <a:buNone/>
            </a:pPr>
            <a:r>
              <a:rPr lang="en-GB"/>
              <a:t>Unlocking vehicle software development  </a:t>
            </a:r>
            <a:br>
              <a:rPr lang="en-GB"/>
            </a:br>
            <a:endParaRPr sz="2711"/>
          </a:p>
        </p:txBody>
      </p:sp>
      <p:sp>
        <p:nvSpPr>
          <p:cNvPr id="99" name="Google Shape;99;g34c2819c409_0_64"/>
          <p:cNvSpPr txBox="1"/>
          <p:nvPr/>
        </p:nvSpPr>
        <p:spPr>
          <a:xfrm>
            <a:off x="1113975" y="3810000"/>
            <a:ext cx="3113700" cy="20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11"/>
              <a:buFont typeface="Arial"/>
              <a:buNone/>
            </a:pPr>
            <a:r>
              <a:rPr b="1" i="0" lang="en-GB" sz="27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Innovation</a:t>
            </a:r>
            <a:endParaRPr b="1" i="0" sz="2711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GB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Prototyping AI as a service</a:t>
            </a:r>
            <a:endParaRPr b="1"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Early prototyping capabilities through shift-left development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Independent development of AI models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VSS signals enable focus on application-level value-add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g34c2819c409_0_64"/>
          <p:cNvSpPr txBox="1"/>
          <p:nvPr/>
        </p:nvSpPr>
        <p:spPr>
          <a:xfrm>
            <a:off x="4977950" y="3854025"/>
            <a:ext cx="2641200" cy="24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11"/>
              <a:buFont typeface="Arial"/>
              <a:buNone/>
            </a:pPr>
            <a:r>
              <a:rPr b="1" i="0" lang="en-GB" sz="27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Collaboration</a:t>
            </a:r>
            <a:endParaRPr b="1" i="0" sz="2711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GB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Visualization &amp; Co-debugging</a:t>
            </a:r>
            <a:endParaRPr b="1"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value of sharable and standardized vehicle data in the cloud to: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Gather it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Explore it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Consume it</a:t>
            </a:r>
            <a:endParaRPr b="1" i="0" sz="2711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11"/>
              <a:buFont typeface="Arial"/>
              <a:buNone/>
            </a:pPr>
            <a:r>
              <a:t/>
            </a:r>
            <a:endParaRPr b="1" i="0" sz="2711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g34c2819c409_0_64"/>
          <p:cNvSpPr txBox="1"/>
          <p:nvPr/>
        </p:nvSpPr>
        <p:spPr>
          <a:xfrm>
            <a:off x="8470575" y="3854025"/>
            <a:ext cx="2641200" cy="22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11"/>
              <a:buFont typeface="Arial"/>
              <a:buNone/>
            </a:pPr>
            <a:r>
              <a:rPr b="1" i="0" lang="en-GB" sz="27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Creativity</a:t>
            </a:r>
            <a:endParaRPr b="1" i="0" sz="2711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GB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/ UX </a:t>
            </a:r>
            <a:endParaRPr b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case examples, internal and external for enabling experiences: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Figma → interactive designs + enable third party designers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Designer efficiency - validate assumptions </a:t>
            </a:r>
            <a:endParaRPr b="1" sz="271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34c2819c409_0_64"/>
          <p:cNvSpPr/>
          <p:nvPr/>
        </p:nvSpPr>
        <p:spPr>
          <a:xfrm>
            <a:off x="3693200" y="1196963"/>
            <a:ext cx="5097300" cy="2190900"/>
          </a:xfrm>
          <a:prstGeom prst="wedgeEllipseCallout">
            <a:avLst>
              <a:gd fmla="val -46135" name="adj1"/>
              <a:gd fmla="val -38783" name="adj2"/>
            </a:avLst>
          </a:prstGeom>
          <a:solidFill>
            <a:srgbClr val="00B1C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GB" sz="2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What can </a:t>
            </a:r>
            <a:r>
              <a:rPr b="1" i="0" lang="en-GB" sz="2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early access to vehicle data</a:t>
            </a:r>
            <a:r>
              <a:rPr b="0" i="0" lang="en-GB" sz="2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enable?</a:t>
            </a:r>
            <a:endParaRPr b="0" i="0" sz="21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GB" sz="2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What additional values does </a:t>
            </a:r>
            <a:r>
              <a:rPr b="1" i="0" lang="en-GB" sz="2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VSS</a:t>
            </a:r>
            <a:r>
              <a:rPr b="1" lang="en-GB" sz="2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GB" sz="2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r>
              <a:rPr b="0" i="0" lang="en-GB" sz="2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add?</a:t>
            </a:r>
            <a:endParaRPr b="0" i="0" sz="21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a5fdf40a9_0_0"/>
          <p:cNvSpPr txBox="1"/>
          <p:nvPr>
            <p:ph idx="12" type="sldNum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09" name="Google Shape;109;g34a5fdf40a9_0_0"/>
          <p:cNvSpPr txBox="1"/>
          <p:nvPr>
            <p:ph type="title"/>
          </p:nvPr>
        </p:nvSpPr>
        <p:spPr>
          <a:xfrm>
            <a:off x="334963" y="333375"/>
            <a:ext cx="9670800" cy="61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Road surface type classification</a:t>
            </a:r>
            <a:endParaRPr/>
          </a:p>
        </p:txBody>
      </p:sp>
      <p:sp>
        <p:nvSpPr>
          <p:cNvPr id="110" name="Google Shape;110;g34a5fdf40a9_0_0"/>
          <p:cNvSpPr txBox="1"/>
          <p:nvPr>
            <p:ph idx="1" type="body"/>
          </p:nvPr>
        </p:nvSpPr>
        <p:spPr>
          <a:xfrm>
            <a:off x="3007200" y="4850775"/>
            <a:ext cx="6177600" cy="1282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Convolutional neural network (CNN)</a:t>
            </a:r>
            <a:endParaRPr sz="1600"/>
          </a:p>
          <a:p>
            <a:pPr indent="-3302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7 sensor input variables (non-perception), </a:t>
            </a:r>
            <a:r>
              <a:rPr lang="en-GB" sz="1600"/>
              <a:t>w</a:t>
            </a:r>
            <a:r>
              <a:rPr lang="en-GB" sz="1600"/>
              <a:t>ith 100 Hz frequency </a:t>
            </a:r>
            <a:endParaRPr sz="1600"/>
          </a:p>
          <a:p>
            <a:pPr indent="-3302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Over 90% accuracy in classifying various road surface types for the CNN network architecture</a:t>
            </a:r>
            <a:endParaRPr sz="1600"/>
          </a:p>
        </p:txBody>
      </p:sp>
      <p:pic>
        <p:nvPicPr>
          <p:cNvPr id="111" name="Google Shape;111;g34a5fdf40a9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9690" y="1029700"/>
            <a:ext cx="7192616" cy="366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4a5fdf40a9_0_33"/>
          <p:cNvSpPr txBox="1"/>
          <p:nvPr>
            <p:ph idx="12" type="sldNum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18" name="Google Shape;118;g34a5fdf40a9_0_33"/>
          <p:cNvSpPr txBox="1"/>
          <p:nvPr>
            <p:ph type="title"/>
          </p:nvPr>
        </p:nvSpPr>
        <p:spPr>
          <a:xfrm>
            <a:off x="334963" y="333375"/>
            <a:ext cx="9670800" cy="61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Development flow</a:t>
            </a:r>
            <a:endParaRPr/>
          </a:p>
        </p:txBody>
      </p:sp>
      <p:sp>
        <p:nvSpPr>
          <p:cNvPr id="119" name="Google Shape;119;g34a5fdf40a9_0_33"/>
          <p:cNvSpPr/>
          <p:nvPr/>
        </p:nvSpPr>
        <p:spPr>
          <a:xfrm>
            <a:off x="3105951" y="1683445"/>
            <a:ext cx="1426500" cy="618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Dataset </a:t>
            </a:r>
            <a:b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</a:b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(CAN dump)</a:t>
            </a:r>
            <a:endParaRPr/>
          </a:p>
        </p:txBody>
      </p:sp>
      <p:sp>
        <p:nvSpPr>
          <p:cNvPr id="120" name="Google Shape;120;g34a5fdf40a9_0_33"/>
          <p:cNvSpPr/>
          <p:nvPr/>
        </p:nvSpPr>
        <p:spPr>
          <a:xfrm>
            <a:off x="1832076" y="2381889"/>
            <a:ext cx="1426500" cy="6231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CAN DBC file</a:t>
            </a:r>
            <a:endParaRPr/>
          </a:p>
        </p:txBody>
      </p:sp>
      <p:sp>
        <p:nvSpPr>
          <p:cNvPr id="121" name="Google Shape;121;g34a5fdf40a9_0_33"/>
          <p:cNvSpPr/>
          <p:nvPr/>
        </p:nvSpPr>
        <p:spPr>
          <a:xfrm>
            <a:off x="5639979" y="2497186"/>
            <a:ext cx="1615500" cy="3228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CAN-VSS map</a:t>
            </a:r>
            <a:endParaRPr/>
          </a:p>
        </p:txBody>
      </p:sp>
      <p:sp>
        <p:nvSpPr>
          <p:cNvPr id="122" name="Google Shape;122;g34a5fdf40a9_0_33"/>
          <p:cNvSpPr/>
          <p:nvPr/>
        </p:nvSpPr>
        <p:spPr>
          <a:xfrm>
            <a:off x="9489225" y="3748938"/>
            <a:ext cx="2056500" cy="981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t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Executable</a:t>
            </a:r>
            <a:endParaRPr/>
          </a:p>
        </p:txBody>
      </p:sp>
      <p:sp>
        <p:nvSpPr>
          <p:cNvPr id="123" name="Google Shape;123;g34a5fdf40a9_0_33"/>
          <p:cNvSpPr/>
          <p:nvPr/>
        </p:nvSpPr>
        <p:spPr>
          <a:xfrm>
            <a:off x="7236751" y="1443900"/>
            <a:ext cx="405300" cy="4053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64000" lIns="91425" spcFirstLastPara="1" rIns="91425" wrap="square" tIns="64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1</a:t>
            </a:r>
            <a:endParaRPr/>
          </a:p>
        </p:txBody>
      </p:sp>
      <p:sp>
        <p:nvSpPr>
          <p:cNvPr id="124" name="Google Shape;124;g34a5fdf40a9_0_33"/>
          <p:cNvSpPr/>
          <p:nvPr/>
        </p:nvSpPr>
        <p:spPr>
          <a:xfrm>
            <a:off x="6369990" y="3541674"/>
            <a:ext cx="405300" cy="4053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64000" lIns="91425" spcFirstLastPara="1" rIns="91425" wrap="square" tIns="64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</a:t>
            </a:r>
            <a:endParaRPr/>
          </a:p>
        </p:txBody>
      </p:sp>
      <p:sp>
        <p:nvSpPr>
          <p:cNvPr id="125" name="Google Shape;125;g34a5fdf40a9_0_33"/>
          <p:cNvSpPr/>
          <p:nvPr/>
        </p:nvSpPr>
        <p:spPr>
          <a:xfrm>
            <a:off x="3517047" y="3744366"/>
            <a:ext cx="1426500" cy="618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Physical or Virtual CAN</a:t>
            </a:r>
            <a:endParaRPr/>
          </a:p>
        </p:txBody>
      </p:sp>
      <p:sp>
        <p:nvSpPr>
          <p:cNvPr id="126" name="Google Shape;126;g34a5fdf40a9_0_33"/>
          <p:cNvSpPr/>
          <p:nvPr/>
        </p:nvSpPr>
        <p:spPr>
          <a:xfrm>
            <a:off x="5348910" y="4201494"/>
            <a:ext cx="1426500" cy="761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CAN to KUKSA VSS bridge</a:t>
            </a:r>
            <a:endParaRPr/>
          </a:p>
        </p:txBody>
      </p:sp>
      <p:sp>
        <p:nvSpPr>
          <p:cNvPr id="127" name="Google Shape;127;g34a5fdf40a9_0_33"/>
          <p:cNvSpPr txBox="1"/>
          <p:nvPr/>
        </p:nvSpPr>
        <p:spPr>
          <a:xfrm>
            <a:off x="7723694" y="4670809"/>
            <a:ext cx="1307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Inputs: standard VSS signals, outputs: overlay created</a:t>
            </a:r>
            <a:endParaRPr/>
          </a:p>
        </p:txBody>
      </p:sp>
      <p:sp>
        <p:nvSpPr>
          <p:cNvPr id="128" name="Google Shape;128;g34a5fdf40a9_0_33"/>
          <p:cNvSpPr/>
          <p:nvPr/>
        </p:nvSpPr>
        <p:spPr>
          <a:xfrm>
            <a:off x="7717576" y="3930294"/>
            <a:ext cx="1480500" cy="618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KUKSA databroker</a:t>
            </a:r>
            <a:endParaRPr sz="12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29" name="Google Shape;129;g34a5fdf40a9_0_33"/>
          <p:cNvSpPr/>
          <p:nvPr/>
        </p:nvSpPr>
        <p:spPr>
          <a:xfrm>
            <a:off x="7439443" y="2947314"/>
            <a:ext cx="4377600" cy="28548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64000" lIns="91425" spcFirstLastPara="1" rIns="91425" wrap="square" tIns="64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30" name="Google Shape;130;g34a5fdf40a9_0_33"/>
          <p:cNvSpPr txBox="1"/>
          <p:nvPr/>
        </p:nvSpPr>
        <p:spPr>
          <a:xfrm>
            <a:off x="10691082" y="5525334"/>
            <a:ext cx="11259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38761D"/>
                </a:solidFill>
                <a:latin typeface="Poppins"/>
                <a:ea typeface="Poppins"/>
                <a:cs typeface="Poppins"/>
                <a:sym typeface="Poppins"/>
              </a:rPr>
              <a:t>unchanged</a:t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131" name="Google Shape;131;g34a5fdf40a9_0_33"/>
          <p:cNvSpPr/>
          <p:nvPr/>
        </p:nvSpPr>
        <p:spPr>
          <a:xfrm>
            <a:off x="9611910" y="4204465"/>
            <a:ext cx="781800" cy="4662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KUKSA client</a:t>
            </a:r>
            <a:endParaRPr/>
          </a:p>
        </p:txBody>
      </p:sp>
      <p:sp>
        <p:nvSpPr>
          <p:cNvPr id="132" name="Google Shape;132;g34a5fdf40a9_0_33"/>
          <p:cNvSpPr/>
          <p:nvPr/>
        </p:nvSpPr>
        <p:spPr>
          <a:xfrm>
            <a:off x="10473101" y="4204465"/>
            <a:ext cx="993300" cy="4662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eIQ Auto backend</a:t>
            </a:r>
            <a:endParaRPr/>
          </a:p>
        </p:txBody>
      </p:sp>
      <p:sp>
        <p:nvSpPr>
          <p:cNvPr id="133" name="Google Shape;133;g34a5fdf40a9_0_33"/>
          <p:cNvSpPr/>
          <p:nvPr/>
        </p:nvSpPr>
        <p:spPr>
          <a:xfrm>
            <a:off x="9489225" y="4763071"/>
            <a:ext cx="2056500" cy="4002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AI/ML artifacts</a:t>
            </a:r>
            <a:endParaRPr/>
          </a:p>
        </p:txBody>
      </p:sp>
      <p:cxnSp>
        <p:nvCxnSpPr>
          <p:cNvPr id="134" name="Google Shape;134;g34a5fdf40a9_0_33"/>
          <p:cNvCxnSpPr>
            <a:stCxn id="128" idx="3"/>
            <a:endCxn id="122" idx="1"/>
          </p:cNvCxnSpPr>
          <p:nvPr/>
        </p:nvCxnSpPr>
        <p:spPr>
          <a:xfrm>
            <a:off x="9198076" y="4239594"/>
            <a:ext cx="291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135" name="Google Shape;135;g34a5fdf40a9_0_33"/>
          <p:cNvSpPr/>
          <p:nvPr/>
        </p:nvSpPr>
        <p:spPr>
          <a:xfrm>
            <a:off x="577635" y="1686469"/>
            <a:ext cx="1426500" cy="618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Dataset (.csv)</a:t>
            </a:r>
            <a:endParaRPr/>
          </a:p>
        </p:txBody>
      </p:sp>
      <p:cxnSp>
        <p:nvCxnSpPr>
          <p:cNvPr id="136" name="Google Shape;136;g34a5fdf40a9_0_33"/>
          <p:cNvCxnSpPr>
            <a:stCxn id="135" idx="3"/>
            <a:endCxn id="119" idx="1"/>
          </p:cNvCxnSpPr>
          <p:nvPr/>
        </p:nvCxnSpPr>
        <p:spPr>
          <a:xfrm flipH="1" rot="10800000">
            <a:off x="2004135" y="1992769"/>
            <a:ext cx="1101900" cy="3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37" name="Google Shape;137;g34a5fdf40a9_0_33"/>
          <p:cNvSpPr txBox="1"/>
          <p:nvPr/>
        </p:nvSpPr>
        <p:spPr>
          <a:xfrm>
            <a:off x="2201837" y="1539228"/>
            <a:ext cx="68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Python script</a:t>
            </a:r>
            <a:endParaRPr/>
          </a:p>
        </p:txBody>
      </p:sp>
      <p:sp>
        <p:nvSpPr>
          <p:cNvPr id="138" name="Google Shape;138;g34a5fdf40a9_0_33"/>
          <p:cNvSpPr/>
          <p:nvPr/>
        </p:nvSpPr>
        <p:spPr>
          <a:xfrm>
            <a:off x="5639979" y="1843002"/>
            <a:ext cx="1615500" cy="618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RemotiveLabs Python playback</a:t>
            </a:r>
            <a:endParaRPr/>
          </a:p>
        </p:txBody>
      </p:sp>
      <p:sp>
        <p:nvSpPr>
          <p:cNvPr id="139" name="Google Shape;139;g34a5fdf40a9_0_33"/>
          <p:cNvSpPr/>
          <p:nvPr/>
        </p:nvSpPr>
        <p:spPr>
          <a:xfrm>
            <a:off x="5348910" y="4984251"/>
            <a:ext cx="1426500" cy="3228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CAN-VSS map</a:t>
            </a:r>
            <a:endParaRPr/>
          </a:p>
        </p:txBody>
      </p:sp>
      <p:sp>
        <p:nvSpPr>
          <p:cNvPr id="140" name="Google Shape;140;g34a5fdf40a9_0_33"/>
          <p:cNvSpPr/>
          <p:nvPr/>
        </p:nvSpPr>
        <p:spPr>
          <a:xfrm>
            <a:off x="3241336" y="3391137"/>
            <a:ext cx="3996600" cy="2411100"/>
          </a:xfrm>
          <a:prstGeom prst="rect">
            <a:avLst/>
          </a:prstGeom>
          <a:noFill/>
          <a:ln cap="flat" cmpd="sng" w="38100">
            <a:solidFill>
              <a:srgbClr val="FF9900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64000" lIns="91425" spcFirstLastPara="1" rIns="91425" wrap="square" tIns="64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41" name="Google Shape;141;g34a5fdf40a9_0_33"/>
          <p:cNvSpPr/>
          <p:nvPr/>
        </p:nvSpPr>
        <p:spPr>
          <a:xfrm>
            <a:off x="5348910" y="1418743"/>
            <a:ext cx="2368800" cy="1477200"/>
          </a:xfrm>
          <a:prstGeom prst="rect">
            <a:avLst/>
          </a:prstGeom>
          <a:noFill/>
          <a:ln cap="flat" cmpd="sng" w="38100">
            <a:solidFill>
              <a:srgbClr val="FF9900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64000" lIns="91425" spcFirstLastPara="1" rIns="91425" wrap="square" tIns="64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142" name="Google Shape;142;g34a5fdf40a9_0_33"/>
          <p:cNvCxnSpPr>
            <a:stCxn id="138" idx="3"/>
            <a:endCxn id="128" idx="0"/>
          </p:cNvCxnSpPr>
          <p:nvPr/>
        </p:nvCxnSpPr>
        <p:spPr>
          <a:xfrm>
            <a:off x="7255479" y="2152302"/>
            <a:ext cx="1202400" cy="1778100"/>
          </a:xfrm>
          <a:prstGeom prst="bentConnector2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43" name="Google Shape;143;g34a5fdf40a9_0_33"/>
          <p:cNvSpPr/>
          <p:nvPr/>
        </p:nvSpPr>
        <p:spPr>
          <a:xfrm>
            <a:off x="374949" y="1384726"/>
            <a:ext cx="4377600" cy="17778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64000" lIns="91425" spcFirstLastPara="1" rIns="91425" wrap="square" tIns="64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44" name="Google Shape;144;g34a5fdf40a9_0_33"/>
          <p:cNvSpPr txBox="1"/>
          <p:nvPr/>
        </p:nvSpPr>
        <p:spPr>
          <a:xfrm>
            <a:off x="472570" y="2825926"/>
            <a:ext cx="16065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38761D"/>
                </a:solidFill>
                <a:latin typeface="Poppins"/>
                <a:ea typeface="Poppins"/>
                <a:cs typeface="Poppins"/>
                <a:sym typeface="Poppins"/>
              </a:rPr>
              <a:t>unchanged</a:t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145" name="Google Shape;145;g34a5fdf40a9_0_33"/>
          <p:cNvSpPr txBox="1"/>
          <p:nvPr/>
        </p:nvSpPr>
        <p:spPr>
          <a:xfrm>
            <a:off x="8784643" y="1418743"/>
            <a:ext cx="2559300" cy="14778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Online parsing and playback of CAN data – flexible seeking and charting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Easy to integrate Python playback to KUKSA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Only one additional file needed to map CAN to VSS</a:t>
            </a:r>
            <a:endParaRPr/>
          </a:p>
        </p:txBody>
      </p:sp>
      <p:cxnSp>
        <p:nvCxnSpPr>
          <p:cNvPr id="146" name="Google Shape;146;g34a5fdf40a9_0_33"/>
          <p:cNvCxnSpPr>
            <a:stCxn id="125" idx="2"/>
            <a:endCxn id="126" idx="1"/>
          </p:cNvCxnSpPr>
          <p:nvPr/>
        </p:nvCxnSpPr>
        <p:spPr>
          <a:xfrm flipH="1" rot="-5400000">
            <a:off x="4679997" y="3913266"/>
            <a:ext cx="219300" cy="1118700"/>
          </a:xfrm>
          <a:prstGeom prst="bentConnector2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47" name="Google Shape;147;g34a5fdf40a9_0_33"/>
          <p:cNvCxnSpPr>
            <a:stCxn id="126" idx="3"/>
            <a:endCxn id="128" idx="1"/>
          </p:cNvCxnSpPr>
          <p:nvPr/>
        </p:nvCxnSpPr>
        <p:spPr>
          <a:xfrm flipH="1" rot="10800000">
            <a:off x="6775410" y="4239594"/>
            <a:ext cx="942300" cy="342600"/>
          </a:xfrm>
          <a:prstGeom prst="bentConnector3">
            <a:avLst>
              <a:gd fmla="val 49993" name="adj1"/>
            </a:avLst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48" name="Google Shape;148;g34a5fdf40a9_0_33"/>
          <p:cNvSpPr txBox="1"/>
          <p:nvPr/>
        </p:nvSpPr>
        <p:spPr>
          <a:xfrm>
            <a:off x="422671" y="3770929"/>
            <a:ext cx="2559300" cy="20319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The exact same CAN dump file and DBC file can be used for physical (or virtual) CAN use cases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 bridge developed in C and with flexible deployment across SoCs and cores offers feeding to KUKSA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One additional CAN to VSS map file needed</a:t>
            </a:r>
            <a:endParaRPr/>
          </a:p>
        </p:txBody>
      </p:sp>
      <p:sp>
        <p:nvSpPr>
          <p:cNvPr id="149" name="Google Shape;149;g34a5fdf40a9_0_33"/>
          <p:cNvSpPr/>
          <p:nvPr/>
        </p:nvSpPr>
        <p:spPr>
          <a:xfrm rot="3848086">
            <a:off x="3662939" y="2993123"/>
            <a:ext cx="834831" cy="398765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64000" lIns="91425" spcFirstLastPara="1" rIns="91425" wrap="square" tIns="64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50" name="Google Shape;150;g34a5fdf40a9_0_33"/>
          <p:cNvSpPr/>
          <p:nvPr/>
        </p:nvSpPr>
        <p:spPr>
          <a:xfrm>
            <a:off x="4627178" y="2136311"/>
            <a:ext cx="834900" cy="39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64000" lIns="91425" spcFirstLastPara="1" rIns="91425" wrap="square" tIns="64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2d05e743e_0_0"/>
          <p:cNvSpPr txBox="1"/>
          <p:nvPr>
            <p:ph idx="12" type="sldNum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57" name="Google Shape;157;g352d05e743e_0_0"/>
          <p:cNvSpPr txBox="1"/>
          <p:nvPr>
            <p:ph type="title"/>
          </p:nvPr>
        </p:nvSpPr>
        <p:spPr>
          <a:xfrm>
            <a:off x="334963" y="333375"/>
            <a:ext cx="9670800" cy="61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Demo</a:t>
            </a:r>
            <a:endParaRPr/>
          </a:p>
        </p:txBody>
      </p:sp>
      <p:pic>
        <p:nvPicPr>
          <p:cNvPr id="158" name="Google Shape;158;g352d05e743e_0_0" title="covesa-rl 1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3450" y="945975"/>
            <a:ext cx="9485102" cy="5335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4a5fdf40a9_0_22"/>
          <p:cNvSpPr txBox="1"/>
          <p:nvPr>
            <p:ph idx="1" type="body"/>
          </p:nvPr>
        </p:nvSpPr>
        <p:spPr>
          <a:xfrm>
            <a:off x="334975" y="1445600"/>
            <a:ext cx="4904100" cy="3684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Convolutional neural network (CNN), Convolution layers with rectified linear unit (ReLU) activation.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And a final flatten and fully connected layer with softmax.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The exact model is shown on the right side.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Total number of parameters about 186k, all FP32.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Execution currently in interpreted Tflite model format, on single A53 core in base Linux BSP takes 3-4 ms.</a:t>
            </a:r>
            <a:endParaRPr sz="1800"/>
          </a:p>
        </p:txBody>
      </p:sp>
      <p:sp>
        <p:nvSpPr>
          <p:cNvPr id="165" name="Google Shape;165;g34a5fdf40a9_0_22"/>
          <p:cNvSpPr txBox="1"/>
          <p:nvPr>
            <p:ph idx="12" type="sldNum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66" name="Google Shape;166;g34a5fdf40a9_0_22"/>
          <p:cNvSpPr txBox="1"/>
          <p:nvPr>
            <p:ph type="title"/>
          </p:nvPr>
        </p:nvSpPr>
        <p:spPr>
          <a:xfrm>
            <a:off x="334963" y="333375"/>
            <a:ext cx="9670800" cy="61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Model details</a:t>
            </a:r>
            <a:endParaRPr/>
          </a:p>
        </p:txBody>
      </p:sp>
      <p:pic>
        <p:nvPicPr>
          <p:cNvPr id="167" name="Google Shape;167;g34a5fdf40a9_0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13175" y="1325137"/>
            <a:ext cx="3396301" cy="342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34a5fdf40a9_0_22"/>
          <p:cNvSpPr/>
          <p:nvPr/>
        </p:nvSpPr>
        <p:spPr>
          <a:xfrm>
            <a:off x="1289639" y="5284067"/>
            <a:ext cx="1426500" cy="618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Dataset (.csv)</a:t>
            </a:r>
            <a:endParaRPr/>
          </a:p>
        </p:txBody>
      </p:sp>
      <p:sp>
        <p:nvSpPr>
          <p:cNvPr id="169" name="Google Shape;169;g34a5fdf40a9_0_22"/>
          <p:cNvSpPr/>
          <p:nvPr/>
        </p:nvSpPr>
        <p:spPr>
          <a:xfrm>
            <a:off x="3653835" y="5284067"/>
            <a:ext cx="1426500" cy="618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Python AIML training</a:t>
            </a:r>
            <a:endParaRPr/>
          </a:p>
        </p:txBody>
      </p:sp>
      <p:sp>
        <p:nvSpPr>
          <p:cNvPr id="170" name="Google Shape;170;g34a5fdf40a9_0_22"/>
          <p:cNvSpPr/>
          <p:nvPr/>
        </p:nvSpPr>
        <p:spPr>
          <a:xfrm>
            <a:off x="6837378" y="5278293"/>
            <a:ext cx="1426500" cy="6186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64000" lIns="91425" spcFirstLastPara="1" rIns="91425" wrap="square" tIns="64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NXP eIQ Auto deployment</a:t>
            </a:r>
            <a:endParaRPr/>
          </a:p>
        </p:txBody>
      </p:sp>
      <p:cxnSp>
        <p:nvCxnSpPr>
          <p:cNvPr id="171" name="Google Shape;171;g34a5fdf40a9_0_22"/>
          <p:cNvCxnSpPr>
            <a:stCxn id="168" idx="3"/>
            <a:endCxn id="169" idx="1"/>
          </p:cNvCxnSpPr>
          <p:nvPr/>
        </p:nvCxnSpPr>
        <p:spPr>
          <a:xfrm>
            <a:off x="2716139" y="5593367"/>
            <a:ext cx="93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72" name="Google Shape;172;g34a5fdf40a9_0_22"/>
          <p:cNvCxnSpPr>
            <a:stCxn id="169" idx="3"/>
            <a:endCxn id="170" idx="1"/>
          </p:cNvCxnSpPr>
          <p:nvPr/>
        </p:nvCxnSpPr>
        <p:spPr>
          <a:xfrm flipH="1" rot="10800000">
            <a:off x="5080335" y="5587667"/>
            <a:ext cx="1757100" cy="5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73" name="Google Shape;173;g34a5fdf40a9_0_22"/>
          <p:cNvSpPr txBox="1"/>
          <p:nvPr/>
        </p:nvSpPr>
        <p:spPr>
          <a:xfrm>
            <a:off x="5307375" y="5390588"/>
            <a:ext cx="1200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TFLite model</a:t>
            </a:r>
            <a:endParaRPr/>
          </a:p>
        </p:txBody>
      </p:sp>
      <p:cxnSp>
        <p:nvCxnSpPr>
          <p:cNvPr id="174" name="Google Shape;174;g34a5fdf40a9_0_22"/>
          <p:cNvCxnSpPr/>
          <p:nvPr/>
        </p:nvCxnSpPr>
        <p:spPr>
          <a:xfrm>
            <a:off x="8267144" y="5593439"/>
            <a:ext cx="73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75" name="Google Shape;175;g34a5fdf40a9_0_22"/>
          <p:cNvSpPr txBox="1"/>
          <p:nvPr/>
        </p:nvSpPr>
        <p:spPr>
          <a:xfrm>
            <a:off x="9072970" y="5310666"/>
            <a:ext cx="1200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Deployment artifacts (.json, .tflite)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019cd98d1_1_0"/>
          <p:cNvSpPr txBox="1"/>
          <p:nvPr>
            <p:ph idx="12" type="sldNum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82" name="Google Shape;182;g35019cd98d1_1_0"/>
          <p:cNvSpPr txBox="1"/>
          <p:nvPr>
            <p:ph type="title"/>
          </p:nvPr>
        </p:nvSpPr>
        <p:spPr>
          <a:xfrm>
            <a:off x="334963" y="333375"/>
            <a:ext cx="9670800" cy="61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8B78BE"/>
                </a:solidFill>
              </a:rPr>
              <a:t>Working collaboratively </a:t>
            </a:r>
            <a:r>
              <a:rPr lang="en-GB"/>
              <a:t>- An open platform </a:t>
            </a:r>
            <a:endParaRPr sz="2711"/>
          </a:p>
        </p:txBody>
      </p:sp>
      <p:sp>
        <p:nvSpPr>
          <p:cNvPr id="183" name="Google Shape;183;g35019cd98d1_1_0"/>
          <p:cNvSpPr txBox="1"/>
          <p:nvPr/>
        </p:nvSpPr>
        <p:spPr>
          <a:xfrm>
            <a:off x="3470677" y="2205162"/>
            <a:ext cx="81009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g35019cd98d1_1_0"/>
          <p:cNvSpPr txBox="1"/>
          <p:nvPr/>
        </p:nvSpPr>
        <p:spPr>
          <a:xfrm>
            <a:off x="455175" y="1086475"/>
            <a:ext cx="80325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latin typeface="Calibri"/>
                <a:ea typeface="Calibri"/>
                <a:cs typeface="Calibri"/>
                <a:sym typeface="Calibri"/>
              </a:rPr>
              <a:t>Use cases: </a:t>
            </a:r>
            <a:r>
              <a:rPr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Sharing &amp; exploring vehicle data,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co-debugging and </a:t>
            </a:r>
            <a:r>
              <a:rPr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prototyping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g35019cd98d1_1_0"/>
          <p:cNvSpPr txBox="1"/>
          <p:nvPr/>
        </p:nvSpPr>
        <p:spPr>
          <a:xfrm>
            <a:off x="620413" y="2202475"/>
            <a:ext cx="30000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GB" sz="234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Gather it</a:t>
            </a:r>
            <a:endParaRPr sz="100"/>
          </a:p>
        </p:txBody>
      </p:sp>
      <p:sp>
        <p:nvSpPr>
          <p:cNvPr id="186" name="Google Shape;186;g35019cd98d1_1_0"/>
          <p:cNvSpPr txBox="1"/>
          <p:nvPr/>
        </p:nvSpPr>
        <p:spPr>
          <a:xfrm>
            <a:off x="4768388" y="2202475"/>
            <a:ext cx="30000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Explore it</a:t>
            </a:r>
            <a:endParaRPr sz="2300"/>
          </a:p>
        </p:txBody>
      </p:sp>
      <p:sp>
        <p:nvSpPr>
          <p:cNvPr id="187" name="Google Shape;187;g35019cd98d1_1_0"/>
          <p:cNvSpPr txBox="1"/>
          <p:nvPr/>
        </p:nvSpPr>
        <p:spPr>
          <a:xfrm>
            <a:off x="8477763" y="2202475"/>
            <a:ext cx="30000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Consume</a:t>
            </a:r>
            <a:r>
              <a:rPr b="1"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it</a:t>
            </a:r>
            <a:endParaRPr sz="2300"/>
          </a:p>
        </p:txBody>
      </p:sp>
      <p:pic>
        <p:nvPicPr>
          <p:cNvPr id="188" name="Google Shape;188;g35019cd98d1_1_0" title="cloud_explor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8750" y="3190937"/>
            <a:ext cx="1651697" cy="161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g35019cd98d1_1_0" title="cloud_strea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63776" y="3088000"/>
            <a:ext cx="1827962" cy="179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g35019cd98d1_1_0" title="cloud_upload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92488" y="3088012"/>
            <a:ext cx="1655873" cy="179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5019cd98d1_1_14"/>
          <p:cNvSpPr txBox="1"/>
          <p:nvPr>
            <p:ph idx="12" type="sldNum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97" name="Google Shape;197;g35019cd98d1_1_14"/>
          <p:cNvSpPr txBox="1"/>
          <p:nvPr>
            <p:ph type="title"/>
          </p:nvPr>
        </p:nvSpPr>
        <p:spPr>
          <a:xfrm>
            <a:off x="4366473" y="2698200"/>
            <a:ext cx="2882100" cy="61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(DEMO)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019cd98d1_1_20"/>
          <p:cNvSpPr txBox="1"/>
          <p:nvPr>
            <p:ph idx="12" type="sldNum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b="0" lang="en-GB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04" name="Google Shape;204;g35019cd98d1_1_20"/>
          <p:cNvSpPr txBox="1"/>
          <p:nvPr>
            <p:ph type="title"/>
          </p:nvPr>
        </p:nvSpPr>
        <p:spPr>
          <a:xfrm>
            <a:off x="334963" y="333375"/>
            <a:ext cx="9670800" cy="61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 summary</a:t>
            </a:r>
            <a:endParaRPr sz="2711"/>
          </a:p>
        </p:txBody>
      </p:sp>
      <p:sp>
        <p:nvSpPr>
          <p:cNvPr id="205" name="Google Shape;205;g35019cd98d1_1_20"/>
          <p:cNvSpPr txBox="1"/>
          <p:nvPr/>
        </p:nvSpPr>
        <p:spPr>
          <a:xfrm>
            <a:off x="620413" y="1288075"/>
            <a:ext cx="30000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GB" sz="234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Gather it</a:t>
            </a:r>
            <a:endParaRPr sz="100"/>
          </a:p>
        </p:txBody>
      </p:sp>
      <p:sp>
        <p:nvSpPr>
          <p:cNvPr id="206" name="Google Shape;206;g35019cd98d1_1_20"/>
          <p:cNvSpPr txBox="1"/>
          <p:nvPr/>
        </p:nvSpPr>
        <p:spPr>
          <a:xfrm>
            <a:off x="4844588" y="1288075"/>
            <a:ext cx="30000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Explore it</a:t>
            </a:r>
            <a:endParaRPr sz="2300"/>
          </a:p>
        </p:txBody>
      </p:sp>
      <p:sp>
        <p:nvSpPr>
          <p:cNvPr id="207" name="Google Shape;207;g35019cd98d1_1_20"/>
          <p:cNvSpPr txBox="1"/>
          <p:nvPr/>
        </p:nvSpPr>
        <p:spPr>
          <a:xfrm>
            <a:off x="8477763" y="1288075"/>
            <a:ext cx="30000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Consume</a:t>
            </a:r>
            <a:r>
              <a:rPr b="1"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it</a:t>
            </a:r>
            <a:endParaRPr sz="2300"/>
          </a:p>
        </p:txBody>
      </p:sp>
      <p:pic>
        <p:nvPicPr>
          <p:cNvPr id="208" name="Google Shape;208;g35019cd98d1_1_20" title="Screenshot 2025-04-26 at 13.29.3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150" y="2122775"/>
            <a:ext cx="2880001" cy="157793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09" name="Google Shape;209;g35019cd98d1_1_20" title="Screenshot 2025-04-26 at 13.29.5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425" y="3351478"/>
            <a:ext cx="2880001" cy="157352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0" name="Google Shape;210;g35019cd98d1_1_20" title="Screenshot 2025-04-26 at 13.32.5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34875" y="3631738"/>
            <a:ext cx="3599999" cy="2124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1" name="Google Shape;211;g35019cd98d1_1_20" title="Screenshot 2025-04-26 at 13.33.03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34975" y="1964725"/>
            <a:ext cx="2879999" cy="139272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2" name="Google Shape;212;g35019cd98d1_1_20" title="Screenshot 2025-04-26 at 13.33.1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34872" y="2821860"/>
            <a:ext cx="2520000" cy="121428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3" name="Google Shape;213;g35019cd98d1_1_20" title="Screenshot 2025-05-03 at 13.03.28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066753" y="4226975"/>
            <a:ext cx="2880000" cy="151034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4" name="Google Shape;214;g35019cd98d1_1_20" title="Screenshot 2025-05-03 at 13.03.57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987678" y="1971399"/>
            <a:ext cx="2880000" cy="150106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5" name="Google Shape;215;g35019cd98d1_1_20" title="Screenshot 2025-05-03 at 13.02.57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230323" y="3106025"/>
            <a:ext cx="2880000" cy="15083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2021-09-21T14:14:34Z</dcterms:created>
  <dc:creator>Chris Bowers</dc:creator>
</cp:coreProperties>
</file>