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73" r:id="rId4"/>
    <p:sldId id="259" r:id="rId5"/>
    <p:sldId id="272" r:id="rId6"/>
    <p:sldId id="263" r:id="rId7"/>
    <p:sldId id="262" r:id="rId8"/>
    <p:sldId id="261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</p:sldIdLst>
  <p:sldSz cx="12192000" cy="6858000"/>
  <p:notesSz cx="6858000" cy="9144000"/>
  <p:embeddedFontLst>
    <p:embeddedFont>
      <p:font typeface="Archivo" pitchFamily="2" charset="77"/>
      <p:regular r:id="rId19"/>
      <p:bold r:id="rId20"/>
      <p:italic r:id="rId21"/>
      <p:boldItalic r:id="rId22"/>
    </p:embeddedFont>
    <p:embeddedFont>
      <p:font typeface="Archivo Light" pitchFamily="2" charset="77"/>
      <p:regular r:id="rId23"/>
      <p:bold r:id="rId24"/>
      <p:italic r:id="rId25"/>
      <p:boldItalic r:id="rId26"/>
    </p:embeddedFont>
    <p:embeddedFont>
      <p:font typeface="Archivo Medium" pitchFamily="2" charset="77"/>
      <p:regular r:id="rId27"/>
      <p:bold r:id="rId28"/>
      <p:italic r:id="rId29"/>
      <p:boldItalic r:id="rId30"/>
    </p:embeddedFont>
    <p:embeddedFont>
      <p:font typeface="Archivo SemiBold" pitchFamily="2" charset="77"/>
      <p:regular r:id="rId31"/>
      <p:bold r:id="rId32"/>
      <p:italic r:id="rId33"/>
      <p:boldItalic r:id="rId34"/>
    </p:embeddedFont>
    <p:embeddedFont>
      <p:font typeface="Bebas Neue" panose="020B0606020202050201" pitchFamily="34" charset="77"/>
      <p:regular r:id="rId35"/>
    </p:embeddedFont>
    <p:embeddedFont>
      <p:font typeface="Lexend" pitchFamily="2" charset="77"/>
      <p:regular r:id="rId36"/>
      <p:bold r:id="rId37"/>
    </p:embeddedFont>
    <p:embeddedFont>
      <p:font typeface="Lexend Medium" pitchFamily="2" charset="77"/>
      <p:regular r:id="rId38"/>
      <p:bold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48" roundtripDataSignature="AMtx7mi8d+iqmyr9esXnS1WaDrTh+VEqU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la Nilsso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2D4F"/>
    <a:srgbClr val="7AD190"/>
    <a:srgbClr val="E9EC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7740"/>
    <p:restoredTop sz="88125"/>
  </p:normalViewPr>
  <p:slideViewPr>
    <p:cSldViewPr snapToGrid="0">
      <p:cViewPr varScale="1">
        <p:scale>
          <a:sx n="36" d="100"/>
          <a:sy n="36" d="100"/>
        </p:scale>
        <p:origin x="224" y="17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9" Type="http://schemas.openxmlformats.org/officeDocument/2006/relationships/font" Target="fonts/font21.fntdata"/><Relationship Id="rId21" Type="http://schemas.openxmlformats.org/officeDocument/2006/relationships/font" Target="fonts/font3.fntdata"/><Relationship Id="rId34" Type="http://schemas.openxmlformats.org/officeDocument/2006/relationships/font" Target="fonts/font16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font" Target="fonts/font19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font" Target="fonts/font18.fntdata"/><Relationship Id="rId49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font" Target="fonts/font17.fntdata"/><Relationship Id="rId48" Type="http://customschemas.google.com/relationships/presentationmetadata" Target="metadata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38" Type="http://schemas.openxmlformats.org/officeDocument/2006/relationships/font" Target="fonts/font20.fntdata"/><Relationship Id="rId20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2d3103f14d9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" name="Google Shape;419;g2d3103f14d9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dirty="0" err="1"/>
              <a:t>Why</a:t>
            </a:r>
            <a:r>
              <a:rPr lang="fi-FI" dirty="0"/>
              <a:t> is </a:t>
            </a:r>
            <a:r>
              <a:rPr lang="fi-FI" dirty="0" err="1"/>
              <a:t>this</a:t>
            </a:r>
            <a:r>
              <a:rPr lang="fi-FI" dirty="0"/>
              <a:t> happening?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fi-FI" dirty="0"/>
              <a:t>QA </a:t>
            </a:r>
            <a:r>
              <a:rPr lang="fi-FI" dirty="0" err="1"/>
              <a:t>done</a:t>
            </a:r>
            <a:r>
              <a:rPr lang="fi-FI" dirty="0"/>
              <a:t> </a:t>
            </a:r>
            <a:r>
              <a:rPr lang="fi-FI" dirty="0" err="1"/>
              <a:t>too</a:t>
            </a:r>
            <a:r>
              <a:rPr lang="fi-FI" dirty="0"/>
              <a:t> </a:t>
            </a:r>
            <a:r>
              <a:rPr lang="fi-FI" dirty="0" err="1"/>
              <a:t>late</a:t>
            </a:r>
            <a:r>
              <a:rPr lang="fi-FI" dirty="0"/>
              <a:t>, </a:t>
            </a:r>
            <a:r>
              <a:rPr lang="fi-FI" dirty="0" err="1"/>
              <a:t>dependent</a:t>
            </a:r>
            <a:r>
              <a:rPr lang="fi-FI" dirty="0"/>
              <a:t> on HW </a:t>
            </a:r>
            <a:r>
              <a:rPr lang="fi-FI" dirty="0" err="1"/>
              <a:t>availability</a:t>
            </a:r>
            <a:endParaRPr lang="fi-FI" dirty="0"/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fi-FI" dirty="0" err="1"/>
              <a:t>Latest</a:t>
            </a:r>
            <a:r>
              <a:rPr lang="fi-FI" dirty="0"/>
              <a:t> and </a:t>
            </a:r>
            <a:r>
              <a:rPr lang="fi-FI" dirty="0" err="1"/>
              <a:t>greatest</a:t>
            </a:r>
            <a:r>
              <a:rPr lang="fi-FI" dirty="0"/>
              <a:t> QA </a:t>
            </a:r>
            <a:r>
              <a:rPr lang="fi-FI" dirty="0" err="1"/>
              <a:t>methods</a:t>
            </a:r>
            <a:r>
              <a:rPr lang="fi-FI" dirty="0"/>
              <a:t> </a:t>
            </a:r>
            <a:r>
              <a:rPr lang="fi-FI" dirty="0" err="1"/>
              <a:t>not</a:t>
            </a:r>
            <a:r>
              <a:rPr lang="fi-FI" dirty="0"/>
              <a:t> </a:t>
            </a:r>
            <a:r>
              <a:rPr lang="fi-FI" dirty="0" err="1"/>
              <a:t>applied</a:t>
            </a:r>
            <a:endParaRPr lang="fi-FI" dirty="0"/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endParaRPr lang="fi-FI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dirty="0" err="1"/>
              <a:t>When</a:t>
            </a:r>
            <a:r>
              <a:rPr lang="fi-FI" dirty="0"/>
              <a:t> </a:t>
            </a:r>
            <a:r>
              <a:rPr lang="fi-FI" dirty="0" err="1"/>
              <a:t>you</a:t>
            </a:r>
            <a:r>
              <a:rPr lang="fi-FI" dirty="0"/>
              <a:t> </a:t>
            </a:r>
            <a:r>
              <a:rPr lang="fi-FI" dirty="0" err="1"/>
              <a:t>buy</a:t>
            </a:r>
            <a:r>
              <a:rPr lang="fi-FI" dirty="0"/>
              <a:t> a </a:t>
            </a:r>
            <a:r>
              <a:rPr lang="fi-FI" dirty="0" err="1"/>
              <a:t>new</a:t>
            </a:r>
            <a:r>
              <a:rPr lang="fi-FI" dirty="0"/>
              <a:t> </a:t>
            </a:r>
            <a:r>
              <a:rPr lang="fi-FI" dirty="0" err="1"/>
              <a:t>smartphone</a:t>
            </a:r>
            <a:r>
              <a:rPr lang="fi-FI" dirty="0"/>
              <a:t> </a:t>
            </a:r>
            <a:r>
              <a:rPr lang="fi-FI" dirty="0" err="1"/>
              <a:t>you</a:t>
            </a:r>
            <a:r>
              <a:rPr lang="fi-FI" dirty="0"/>
              <a:t> </a:t>
            </a:r>
            <a:r>
              <a:rPr lang="fi-FI" dirty="0" err="1"/>
              <a:t>get</a:t>
            </a:r>
            <a:r>
              <a:rPr lang="fi-FI" dirty="0"/>
              <a:t> a </a:t>
            </a:r>
            <a:r>
              <a:rPr lang="fi-FI" dirty="0" err="1"/>
              <a:t>robust</a:t>
            </a:r>
            <a:r>
              <a:rPr lang="fi-FI" dirty="0"/>
              <a:t> </a:t>
            </a:r>
            <a:r>
              <a:rPr lang="fi-FI" dirty="0" err="1"/>
              <a:t>product</a:t>
            </a:r>
            <a:r>
              <a:rPr lang="fi-FI" dirty="0"/>
              <a:t>. </a:t>
            </a:r>
            <a:r>
              <a:rPr lang="fi-FI" dirty="0" err="1"/>
              <a:t>Unfortunately</a:t>
            </a:r>
            <a:r>
              <a:rPr lang="fi-FI" dirty="0"/>
              <a:t>, </a:t>
            </a:r>
            <a:r>
              <a:rPr lang="fi-FI" dirty="0" err="1"/>
              <a:t>this</a:t>
            </a:r>
            <a:r>
              <a:rPr lang="fi-FI" dirty="0"/>
              <a:t> </a:t>
            </a:r>
            <a:r>
              <a:rPr lang="fi-FI" dirty="0" err="1"/>
              <a:t>isn’t</a:t>
            </a:r>
            <a:r>
              <a:rPr lang="fi-FI" dirty="0"/>
              <a:t> </a:t>
            </a:r>
            <a:r>
              <a:rPr lang="fi-FI" dirty="0" err="1"/>
              <a:t>yet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case in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automotive</a:t>
            </a:r>
            <a:r>
              <a:rPr lang="fi-FI" dirty="0"/>
              <a:t> </a:t>
            </a:r>
            <a:r>
              <a:rPr lang="fi-FI" dirty="0" err="1"/>
              <a:t>space</a:t>
            </a:r>
            <a:r>
              <a:rPr lang="fi-FI" dirty="0"/>
              <a:t>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i-FI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dirty="0"/>
              <a:t>In </a:t>
            </a:r>
            <a:r>
              <a:rPr lang="fi-FI" dirty="0" err="1"/>
              <a:t>this</a:t>
            </a:r>
            <a:r>
              <a:rPr lang="fi-FI" dirty="0"/>
              <a:t> </a:t>
            </a:r>
            <a:r>
              <a:rPr lang="fi-FI" dirty="0" err="1"/>
              <a:t>presentation</a:t>
            </a:r>
            <a:r>
              <a:rPr lang="fi-FI" dirty="0"/>
              <a:t>, </a:t>
            </a:r>
            <a:r>
              <a:rPr lang="fi-FI" dirty="0" err="1"/>
              <a:t>we</a:t>
            </a:r>
            <a:r>
              <a:rPr lang="fi-FI" dirty="0"/>
              <a:t> look into </a:t>
            </a:r>
            <a:r>
              <a:rPr lang="fi-FI" dirty="0" err="1"/>
              <a:t>different</a:t>
            </a:r>
            <a:r>
              <a:rPr lang="fi-FI" dirty="0"/>
              <a:t> </a:t>
            </a:r>
            <a:r>
              <a:rPr lang="fi-FI" dirty="0" err="1"/>
              <a:t>ways</a:t>
            </a:r>
            <a:r>
              <a:rPr lang="fi-FI" dirty="0"/>
              <a:t> to </a:t>
            </a:r>
            <a:r>
              <a:rPr lang="fi-FI" dirty="0" err="1"/>
              <a:t>left-shift</a:t>
            </a:r>
            <a:r>
              <a:rPr lang="fi-FI" dirty="0"/>
              <a:t> </a:t>
            </a:r>
            <a:r>
              <a:rPr lang="fi-FI" dirty="0" err="1"/>
              <a:t>development</a:t>
            </a:r>
            <a:endParaRPr lang="fi-FI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i-FI"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>
          <a:extLst>
            <a:ext uri="{FF2B5EF4-FFF2-40B4-BE49-F238E27FC236}">
              <a16:creationId xmlns:a16="http://schemas.microsoft.com/office/drawing/2014/main" id="{2BD13560-C8D4-0134-A39F-73335162AF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:notes">
            <a:extLst>
              <a:ext uri="{FF2B5EF4-FFF2-40B4-BE49-F238E27FC236}">
                <a16:creationId xmlns:a16="http://schemas.microsoft.com/office/drawing/2014/main" id="{C3174D76-FC78-A214-5454-DF9A9D3495B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7" name="Google Shape;127;p3:notes">
            <a:extLst>
              <a:ext uri="{FF2B5EF4-FFF2-40B4-BE49-F238E27FC236}">
                <a16:creationId xmlns:a16="http://schemas.microsoft.com/office/drawing/2014/main" id="{025FF1B5-3BD5-B290-5709-8575D52A325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914658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>
          <a:extLst>
            <a:ext uri="{FF2B5EF4-FFF2-40B4-BE49-F238E27FC236}">
              <a16:creationId xmlns:a16="http://schemas.microsoft.com/office/drawing/2014/main" id="{DFD79C7D-89D1-D58A-1A8E-A6F86C0605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5:notes">
            <a:extLst>
              <a:ext uri="{FF2B5EF4-FFF2-40B4-BE49-F238E27FC236}">
                <a16:creationId xmlns:a16="http://schemas.microsoft.com/office/drawing/2014/main" id="{A2A87CE3-7C1E-5A43-8752-7CCD7ED7CE0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5:notes">
            <a:extLst>
              <a:ext uri="{FF2B5EF4-FFF2-40B4-BE49-F238E27FC236}">
                <a16:creationId xmlns:a16="http://schemas.microsoft.com/office/drawing/2014/main" id="{9C1BDF0C-C1F5-58EC-6BE9-00D79AE8D7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14119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301dc8298a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301dc8298a5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g301dc8298a5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d3103f14d9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2d3103f14d9_0_9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g2d3103f14d9_0_9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">
  <p:cSld name="Cover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7" descr="A picture containing background patter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5211" t="1084" r="16982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27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5896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27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7791" b="50607"/>
          <a:stretch/>
        </p:blipFill>
        <p:spPr>
          <a:xfrm rot="10800000" flipH="1">
            <a:off x="6959600" y="-1"/>
            <a:ext cx="5232400" cy="217246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7"/>
          <p:cNvSpPr/>
          <p:nvPr/>
        </p:nvSpPr>
        <p:spPr>
          <a:xfrm>
            <a:off x="0" y="2167197"/>
            <a:ext cx="6959600" cy="2481943"/>
          </a:xfrm>
          <a:prstGeom prst="rect">
            <a:avLst/>
          </a:prstGeom>
          <a:gradFill>
            <a:gsLst>
              <a:gs pos="0">
                <a:srgbClr val="00B1C3">
                  <a:alpha val="54509"/>
                </a:srgbClr>
              </a:gs>
              <a:gs pos="66000">
                <a:srgbClr val="345DA7">
                  <a:alpha val="79607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" name="Google Shape;20;p27" descr="A picture containing graphical user interfac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20025" y="2898952"/>
            <a:ext cx="3524249" cy="114342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7"/>
          <p:cNvSpPr txBox="1">
            <a:spLocks noGrp="1"/>
          </p:cNvSpPr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7"/>
          <p:cNvSpPr txBox="1">
            <a:spLocks noGrp="1"/>
          </p:cNvSpPr>
          <p:nvPr>
            <p:ph type="body" idx="1"/>
          </p:nvPr>
        </p:nvSpPr>
        <p:spPr>
          <a:xfrm>
            <a:off x="355600" y="3429000"/>
            <a:ext cx="6604000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27"/>
          <p:cNvSpPr txBox="1">
            <a:spLocks noGrp="1"/>
          </p:cNvSpPr>
          <p:nvPr>
            <p:ph type="body" idx="2"/>
          </p:nvPr>
        </p:nvSpPr>
        <p:spPr>
          <a:xfrm>
            <a:off x="355600" y="3922166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">
  <p:cSld name="Content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28" descr="Picture 12"/>
          <p:cNvPicPr preferRelativeResize="0"/>
          <p:nvPr/>
        </p:nvPicPr>
        <p:blipFill rotWithShape="1">
          <a:blip r:embed="rId2">
            <a:alphaModFix/>
          </a:blip>
          <a:srcRect t="29536" r="6521"/>
          <a:stretch/>
        </p:blipFill>
        <p:spPr>
          <a:xfrm>
            <a:off x="10319993" y="0"/>
            <a:ext cx="1872007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28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" name="Google Shape;27;p28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28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</a:t>
            </a:r>
            <a:fld id="{00000000-1234-1234-1234-123412341234}" type="slidenum">
              <a:rPr lang="en-GB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29" name="Google Shape;29;p28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8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8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8"/>
          <p:cNvSpPr txBox="1">
            <a:spLocks noGrp="1"/>
          </p:cNvSpPr>
          <p:nvPr>
            <p:ph type="body" idx="1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rts &amp; Graphs">
  <p:cSld name="Charts &amp; Graph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9"/>
          <p:cNvSpPr txBox="1">
            <a:spLocks noGrp="1"/>
          </p:cNvSpPr>
          <p:nvPr>
            <p:ph type="body" idx="1"/>
          </p:nvPr>
        </p:nvSpPr>
        <p:spPr>
          <a:xfrm>
            <a:off x="334964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29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</a:t>
            </a:r>
            <a:fld id="{00000000-1234-1234-1234-123412341234}" type="slidenum">
              <a:rPr lang="en-GB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36" name="Google Shape;36;p29" descr="Pictur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" name="Google Shape;37;p29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" name="Google Shape;38;p29"/>
          <p:cNvSpPr txBox="1">
            <a:spLocks noGrp="1"/>
          </p:cNvSpPr>
          <p:nvPr>
            <p:ph type="body" idx="2"/>
          </p:nvPr>
        </p:nvSpPr>
        <p:spPr>
          <a:xfrm>
            <a:off x="6219570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29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9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9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3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5" name="Google Shape;45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- White">
  <p:cSld name="Title and body - White">
    <p:bg>
      <p:bgPr>
        <a:solidFill>
          <a:schemeClr val="lt1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1"/>
          <p:cNvSpPr txBox="1">
            <a:spLocks noGrp="1"/>
          </p:cNvSpPr>
          <p:nvPr>
            <p:ph type="title"/>
          </p:nvPr>
        </p:nvSpPr>
        <p:spPr>
          <a:xfrm>
            <a:off x="911600" y="598933"/>
            <a:ext cx="10251600" cy="7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Bebas Neue"/>
              <a:buNone/>
              <a:defRPr sz="4000" b="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 sz="35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 sz="35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 sz="35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 sz="35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 sz="35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 sz="35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 sz="35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 sz="35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p31"/>
          <p:cNvSpPr txBox="1">
            <a:spLocks noGrp="1"/>
          </p:cNvSpPr>
          <p:nvPr>
            <p:ph type="body" idx="1"/>
          </p:nvPr>
        </p:nvSpPr>
        <p:spPr>
          <a:xfrm>
            <a:off x="1500099" y="2381333"/>
            <a:ext cx="9165300" cy="30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>
                <a:solidFill>
                  <a:schemeClr val="dk2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>
                <a:solidFill>
                  <a:schemeClr val="dk2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>
                <a:solidFill>
                  <a:schemeClr val="dk2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>
                <a:solidFill>
                  <a:schemeClr val="dk2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>
                <a:solidFill>
                  <a:schemeClr val="dk2"/>
                </a:solidFill>
              </a:defRPr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>
                <a:solidFill>
                  <a:schemeClr val="dk2"/>
                </a:solidFill>
              </a:defRPr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>
                <a:solidFill>
                  <a:schemeClr val="dk2"/>
                </a:solidFill>
              </a:defRPr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image">
  <p:cSld name="Content with imag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32" descr="A picture containing city, night, spaghetti juncti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32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32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</a:t>
            </a:r>
            <a:fld id="{00000000-1234-1234-1234-123412341234}" type="slidenum">
              <a:rPr lang="en-GB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55" name="Google Shape;55;p32"/>
          <p:cNvSpPr/>
          <p:nvPr/>
        </p:nvSpPr>
        <p:spPr>
          <a:xfrm>
            <a:off x="7514897" y="1739274"/>
            <a:ext cx="4677101" cy="2455394"/>
          </a:xfrm>
          <a:prstGeom prst="rect">
            <a:avLst/>
          </a:prstGeom>
          <a:gradFill>
            <a:gsLst>
              <a:gs pos="0">
                <a:srgbClr val="00B1C3">
                  <a:alpha val="74901"/>
                </a:srgbClr>
              </a:gs>
              <a:gs pos="66000">
                <a:srgbClr val="345DA7">
                  <a:alpha val="79607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32"/>
          <p:cNvSpPr txBox="1">
            <a:spLocks noGrp="1"/>
          </p:cNvSpPr>
          <p:nvPr>
            <p:ph type="subTitle" idx="1"/>
          </p:nvPr>
        </p:nvSpPr>
        <p:spPr>
          <a:xfrm>
            <a:off x="7704571" y="2032162"/>
            <a:ext cx="4306808" cy="2009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57" name="Google Shape;57;p32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8" name="Google Shape;58;p32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9" name="Google Shape;59;p32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2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32"/>
          <p:cNvSpPr txBox="1">
            <a:spLocks noGrp="1"/>
          </p:cNvSpPr>
          <p:nvPr>
            <p:ph type="body" idx="2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Blank Slide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3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</a:t>
            </a:r>
            <a:fld id="{00000000-1234-1234-1234-123412341234}" type="slidenum">
              <a:rPr lang="en-GB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64" name="Google Shape;64;p33" descr="Pictur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" name="Google Shape;65;p33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6" name="Google Shape;66;p33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3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33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Slide">
  <p:cSld name="Divider Slide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34" descr="Chart, radar char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34"/>
          <p:cNvSpPr txBox="1">
            <a:spLocks noGrp="1"/>
          </p:cNvSpPr>
          <p:nvPr>
            <p:ph type="title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4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</a:t>
            </a:r>
            <a:fld id="{00000000-1234-1234-1234-123412341234}" type="slidenum">
              <a:rPr lang="en-GB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73" name="Google Shape;73;p34"/>
          <p:cNvSpPr txBox="1">
            <a:spLocks noGrp="1"/>
          </p:cNvSpPr>
          <p:nvPr>
            <p:ph type="subTitle" idx="1"/>
          </p:nvPr>
        </p:nvSpPr>
        <p:spPr>
          <a:xfrm>
            <a:off x="3213221" y="3474003"/>
            <a:ext cx="6904311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74" name="Google Shape;74;p34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5" name="Google Shape;75;p34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6" name="Google Shape;76;p34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4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">
  <p:cSld name="Last Slid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35" descr="A car driving on a road&#10;&#10;Description automatically generated with low confidence"/>
          <p:cNvPicPr preferRelativeResize="0"/>
          <p:nvPr/>
        </p:nvPicPr>
        <p:blipFill rotWithShape="1">
          <a:blip r:embed="rId2">
            <a:alphaModFix/>
          </a:blip>
          <a:srcRect r="15256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35"/>
          <p:cNvSpPr txBox="1">
            <a:spLocks noGrp="1"/>
          </p:cNvSpPr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81" name="Google Shape;81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5238" y="549275"/>
            <a:ext cx="3670300" cy="11938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35"/>
          <p:cNvSpPr txBox="1">
            <a:spLocks noGrp="1"/>
          </p:cNvSpPr>
          <p:nvPr>
            <p:ph type="subTitle" idx="1"/>
          </p:nvPr>
        </p:nvSpPr>
        <p:spPr>
          <a:xfrm>
            <a:off x="7136524" y="4834759"/>
            <a:ext cx="4330262" cy="483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83" name="Google Shape;83;p35"/>
          <p:cNvSpPr txBox="1">
            <a:spLocks noGrp="1"/>
          </p:cNvSpPr>
          <p:nvPr>
            <p:ph type="body" idx="2"/>
          </p:nvPr>
        </p:nvSpPr>
        <p:spPr>
          <a:xfrm>
            <a:off x="7126288" y="5434013"/>
            <a:ext cx="4371975" cy="550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6"/>
          <p:cNvSpPr txBox="1"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26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</a:t>
            </a:r>
            <a:r>
              <a:rPr lang="en-GB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" name="Google Shape;12;p26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26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6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42.png"/><Relationship Id="rId3" Type="http://schemas.openxmlformats.org/officeDocument/2006/relationships/image" Target="../media/image32.png"/><Relationship Id="rId7" Type="http://schemas.openxmlformats.org/officeDocument/2006/relationships/image" Target="../media/image25.png"/><Relationship Id="rId12" Type="http://schemas.openxmlformats.org/officeDocument/2006/relationships/image" Target="../media/image4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11" Type="http://schemas.openxmlformats.org/officeDocument/2006/relationships/image" Target="../media/image40.png"/><Relationship Id="rId5" Type="http://schemas.openxmlformats.org/officeDocument/2006/relationships/image" Target="../media/image11.png"/><Relationship Id="rId15" Type="http://schemas.openxmlformats.org/officeDocument/2006/relationships/image" Target="../media/image44.png"/><Relationship Id="rId10" Type="http://schemas.openxmlformats.org/officeDocument/2006/relationships/image" Target="../media/image39.jpeg"/><Relationship Id="rId4" Type="http://schemas.openxmlformats.org/officeDocument/2006/relationships/image" Target="../media/image37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1.png"/><Relationship Id="rId18" Type="http://schemas.openxmlformats.org/officeDocument/2006/relationships/image" Target="../media/image55.emf"/><Relationship Id="rId3" Type="http://schemas.openxmlformats.org/officeDocument/2006/relationships/image" Target="../media/image44.png"/><Relationship Id="rId7" Type="http://schemas.openxmlformats.org/officeDocument/2006/relationships/image" Target="../media/image46.png"/><Relationship Id="rId12" Type="http://schemas.openxmlformats.org/officeDocument/2006/relationships/image" Target="../media/image50.png"/><Relationship Id="rId17" Type="http://schemas.openxmlformats.org/officeDocument/2006/relationships/image" Target="../media/image54.emf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53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11" Type="http://schemas.openxmlformats.org/officeDocument/2006/relationships/image" Target="../media/image49.jpeg"/><Relationship Id="rId5" Type="http://schemas.openxmlformats.org/officeDocument/2006/relationships/image" Target="../media/image37.png"/><Relationship Id="rId15" Type="http://schemas.openxmlformats.org/officeDocument/2006/relationships/image" Target="../media/image52.png"/><Relationship Id="rId10" Type="http://schemas.openxmlformats.org/officeDocument/2006/relationships/image" Target="../media/image48.png"/><Relationship Id="rId19" Type="http://schemas.openxmlformats.org/officeDocument/2006/relationships/image" Target="../media/image56.png"/><Relationship Id="rId4" Type="http://schemas.openxmlformats.org/officeDocument/2006/relationships/image" Target="../media/image32.png"/><Relationship Id="rId9" Type="http://schemas.openxmlformats.org/officeDocument/2006/relationships/image" Target="../media/image33.png"/><Relationship Id="rId1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1.png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57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1.png"/><Relationship Id="rId5" Type="http://schemas.openxmlformats.org/officeDocument/2006/relationships/image" Target="../media/image44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8.pn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gi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gif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hyperlink" Target="https://github.com/remotivelabs/remotivelabs-android-vha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cloud.remotivelabs.co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github.com/remotivelabs/remotivelabs-android-emulator" TargetMode="External"/><Relationship Id="rId4" Type="http://schemas.openxmlformats.org/officeDocument/2006/relationships/hyperlink" Target="https://remotivelabs.com/android-automotive/#Test-on-target-hardwar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emotivelabs.com/aaos-innovation-and-debugging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gif"/><Relationship Id="rId5" Type="http://schemas.openxmlformats.org/officeDocument/2006/relationships/hyperlink" Target="https://remotivelabs.com/empowering-digital-services/" TargetMode="External"/><Relationship Id="rId4" Type="http://schemas.openxmlformats.org/officeDocument/2006/relationships/hyperlink" Target="https://github.com/remotivelabs/remotivelabs-android-emulator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2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11.png"/><Relationship Id="rId4" Type="http://schemas.openxmlformats.org/officeDocument/2006/relationships/image" Target="../media/image33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>
            <a:spLocks noGrp="1"/>
          </p:cNvSpPr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86630"/>
              <a:buFont typeface="Calibri"/>
              <a:buNone/>
            </a:pPr>
            <a:r>
              <a:rPr lang="en-GB" sz="4155"/>
              <a:t>Filling </a:t>
            </a:r>
            <a:r>
              <a:rPr lang="en-GB" sz="4155" b="1" i="0">
                <a:latin typeface="Calibri"/>
                <a:ea typeface="Calibri"/>
                <a:cs typeface="Calibri"/>
                <a:sym typeface="Calibri"/>
              </a:rPr>
              <a:t>gaps in Android</a:t>
            </a:r>
            <a:r>
              <a:rPr lang="en-GB" sz="3600" b="1" i="0"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lang="en-GB" sz="3600" b="1" i="0">
                <a:latin typeface="Calibri"/>
                <a:ea typeface="Calibri"/>
                <a:cs typeface="Calibri"/>
                <a:sym typeface="Calibri"/>
              </a:rPr>
            </a:br>
            <a:r>
              <a:rPr lang="en-GB" sz="3600" b="1" i="0">
                <a:latin typeface="Calibri"/>
                <a:ea typeface="Calibri"/>
                <a:cs typeface="Calibri"/>
                <a:sym typeface="Calibri"/>
              </a:rPr>
              <a:t>Automotive development</a:t>
            </a:r>
            <a:endParaRPr/>
          </a:p>
        </p:txBody>
      </p:sp>
      <p:sp>
        <p:nvSpPr>
          <p:cNvPr id="89" name="Google Shape;89;p1"/>
          <p:cNvSpPr txBox="1">
            <a:spLocks noGrp="1"/>
          </p:cNvSpPr>
          <p:nvPr>
            <p:ph type="body" idx="1"/>
          </p:nvPr>
        </p:nvSpPr>
        <p:spPr>
          <a:xfrm>
            <a:off x="355600" y="3707299"/>
            <a:ext cx="6603900" cy="13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74442"/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- </a:t>
            </a:r>
            <a:r>
              <a:rPr lang="en-GB" sz="2686"/>
              <a:t>using</a:t>
            </a:r>
            <a:r>
              <a:rPr lang="en-GB" sz="2686" i="0" u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modern software patterns &amp; testing best practices</a:t>
            </a:r>
            <a:br>
              <a:rPr lang="en-GB" sz="2686" i="0" u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686" i="0" u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GB" b="1"/>
              <a:t>Carin Lagerstedt, RemotiveLabs </a:t>
            </a:r>
            <a:endParaRPr b="1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GB" b="1"/>
              <a:t>Tero Aaltonen, Profilence</a:t>
            </a:r>
            <a:br>
              <a:rPr lang="en-GB"/>
            </a:br>
            <a:br>
              <a:rPr lang="en-GB"/>
            </a:b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/>
          <p:nvPr/>
        </p:nvSpPr>
        <p:spPr>
          <a:xfrm rot="-5400000">
            <a:off x="5907430" y="183658"/>
            <a:ext cx="6988800" cy="6455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0" name="Google Shape;260;p12"/>
          <p:cNvCxnSpPr/>
          <p:nvPr/>
        </p:nvCxnSpPr>
        <p:spPr>
          <a:xfrm>
            <a:off x="1966122" y="3052273"/>
            <a:ext cx="1512300" cy="0"/>
          </a:xfrm>
          <a:prstGeom prst="straightConnector1">
            <a:avLst/>
          </a:prstGeom>
          <a:noFill/>
          <a:ln w="28575" cap="flat" cmpd="sng">
            <a:solidFill>
              <a:srgbClr val="0F0F0F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  <p:sp>
        <p:nvSpPr>
          <p:cNvPr id="261" name="Google Shape;261;p12"/>
          <p:cNvSpPr txBox="1"/>
          <p:nvPr/>
        </p:nvSpPr>
        <p:spPr>
          <a:xfrm>
            <a:off x="1993550" y="2624159"/>
            <a:ext cx="1475400" cy="4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7"/>
              <a:buFont typeface="Arial"/>
              <a:buNone/>
            </a:pPr>
            <a:r>
              <a:rPr lang="en-GB" sz="1067" b="0" i="0" u="none" strike="noStrike" cap="none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Main analysis / user modeling</a:t>
            </a:r>
            <a:endParaRPr sz="1067" b="0" i="0" u="none" strike="noStrike" cap="none">
              <a:solidFill>
                <a:srgbClr val="000000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pic>
        <p:nvPicPr>
          <p:cNvPr id="262" name="Google Shape;262;p12" descr="Screens PNG, Screens Transparent Background - FreeIcons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43799" y="2418185"/>
            <a:ext cx="1499265" cy="1255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08701" y="2678912"/>
            <a:ext cx="324693" cy="7580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05163" y="2627381"/>
            <a:ext cx="1696700" cy="848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12" descr="A white letter on a black background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41857" y="2645400"/>
            <a:ext cx="543478" cy="5434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1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716631" y="648393"/>
            <a:ext cx="2515574" cy="420341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12"/>
          <p:cNvSpPr txBox="1"/>
          <p:nvPr/>
        </p:nvSpPr>
        <p:spPr>
          <a:xfrm>
            <a:off x="1492937" y="1218185"/>
            <a:ext cx="335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sz="1400" b="0" i="1" u="none" strike="noStrike" cap="none">
                <a:solidFill>
                  <a:srgbClr val="000000"/>
                </a:solidFill>
                <a:latin typeface="Archivo Medium"/>
                <a:ea typeface="Archivo Medium"/>
                <a:cs typeface="Archivo Medium"/>
                <a:sym typeface="Archivo Medium"/>
              </a:rPr>
              <a:t>QA Suite in the automotive context</a:t>
            </a:r>
            <a:endParaRPr sz="800" b="0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12"/>
          <p:cNvSpPr txBox="1"/>
          <p:nvPr/>
        </p:nvSpPr>
        <p:spPr>
          <a:xfrm>
            <a:off x="8359024" y="1068725"/>
            <a:ext cx="2035800" cy="295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chemeClr val="lt1"/>
                </a:solidFill>
                <a:latin typeface="Archivo Medium"/>
                <a:ea typeface="Archivo Medium"/>
                <a:cs typeface="Archivo Medium"/>
                <a:sym typeface="Archivo Medium"/>
              </a:rPr>
              <a:t>Memory leaks </a:t>
            </a:r>
            <a:endParaRPr sz="1600" b="0" i="0" u="none" strike="noStrike" cap="none">
              <a:solidFill>
                <a:schemeClr val="lt1"/>
              </a:solidFill>
              <a:latin typeface="Archivo Medium"/>
              <a:ea typeface="Archivo Medium"/>
              <a:cs typeface="Archivo Medium"/>
              <a:sym typeface="Archivo Medium"/>
            </a:endParaRPr>
          </a:p>
        </p:txBody>
      </p:sp>
      <p:sp>
        <p:nvSpPr>
          <p:cNvPr id="269" name="Google Shape;269;p12"/>
          <p:cNvSpPr txBox="1"/>
          <p:nvPr/>
        </p:nvSpPr>
        <p:spPr>
          <a:xfrm>
            <a:off x="8359025" y="2337772"/>
            <a:ext cx="2623800" cy="590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chemeClr val="lt1"/>
                </a:solidFill>
                <a:latin typeface="Archivo Medium"/>
                <a:ea typeface="Archivo Medium"/>
                <a:cs typeface="Archivo Medium"/>
                <a:sym typeface="Archivo Medium"/>
              </a:rPr>
              <a:t>Suspend-to-RAM and resuming</a:t>
            </a:r>
            <a:endParaRPr sz="1600" b="0" i="0" u="none" strike="noStrike" cap="none">
              <a:solidFill>
                <a:schemeClr val="lt1"/>
              </a:solidFill>
              <a:latin typeface="Archivo Medium"/>
              <a:ea typeface="Archivo Medium"/>
              <a:cs typeface="Archivo Medium"/>
              <a:sym typeface="Archivo Medium"/>
            </a:endParaRPr>
          </a:p>
        </p:txBody>
      </p:sp>
      <p:sp>
        <p:nvSpPr>
          <p:cNvPr id="270" name="Google Shape;270;p12"/>
          <p:cNvSpPr txBox="1"/>
          <p:nvPr/>
        </p:nvSpPr>
        <p:spPr>
          <a:xfrm>
            <a:off x="8359024" y="4161779"/>
            <a:ext cx="4756800" cy="295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chemeClr val="lt1"/>
                </a:solidFill>
                <a:latin typeface="Archivo Medium"/>
                <a:ea typeface="Archivo Medium"/>
                <a:cs typeface="Archivo Medium"/>
                <a:sym typeface="Archivo Medium"/>
              </a:rPr>
              <a:t>UI performance</a:t>
            </a:r>
            <a:endParaRPr sz="1600" b="0" i="0" u="none" strike="noStrike" cap="none">
              <a:solidFill>
                <a:schemeClr val="lt1"/>
              </a:solidFill>
              <a:latin typeface="Archivo Medium"/>
              <a:ea typeface="Archivo Medium"/>
              <a:cs typeface="Archivo Medium"/>
              <a:sym typeface="Archivo Medium"/>
            </a:endParaRPr>
          </a:p>
        </p:txBody>
      </p:sp>
      <p:sp>
        <p:nvSpPr>
          <p:cNvPr id="271" name="Google Shape;271;p12"/>
          <p:cNvSpPr txBox="1"/>
          <p:nvPr/>
        </p:nvSpPr>
        <p:spPr>
          <a:xfrm>
            <a:off x="8293525" y="5535717"/>
            <a:ext cx="2994600" cy="590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chemeClr val="lt1"/>
                </a:solidFill>
                <a:latin typeface="Archivo Medium"/>
                <a:ea typeface="Archivo Medium"/>
                <a:cs typeface="Archivo Medium"/>
                <a:sym typeface="Archivo Medium"/>
              </a:rPr>
              <a:t>Random crashes outside the infotainment domain</a:t>
            </a:r>
            <a:endParaRPr sz="1600" b="0" i="0" u="none" strike="noStrike" cap="none">
              <a:solidFill>
                <a:schemeClr val="lt1"/>
              </a:solidFill>
              <a:latin typeface="Archivo Medium"/>
              <a:ea typeface="Archivo Medium"/>
              <a:cs typeface="Archivo Medium"/>
              <a:sym typeface="Archivo Medium"/>
            </a:endParaRPr>
          </a:p>
        </p:txBody>
      </p:sp>
      <p:pic>
        <p:nvPicPr>
          <p:cNvPr id="272" name="Google Shape;272;p1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391354" y="4525830"/>
            <a:ext cx="644109" cy="644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12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3727014" y="3954576"/>
            <a:ext cx="1644681" cy="16446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4" name="Google Shape;274;p12"/>
          <p:cNvCxnSpPr/>
          <p:nvPr/>
        </p:nvCxnSpPr>
        <p:spPr>
          <a:xfrm>
            <a:off x="4591558" y="3692691"/>
            <a:ext cx="0" cy="49872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275" name="Google Shape;275;p12" descr="Screens PNG, Screens Transparent Background - FreeIcons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33695" y="4218917"/>
            <a:ext cx="1383394" cy="1255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12" descr="A screenshot of a computer&#10;&#10;Description automatically generated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533349" y="4317800"/>
            <a:ext cx="1168131" cy="77875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277" name="Google Shape;277;p12"/>
          <p:cNvCxnSpPr/>
          <p:nvPr/>
        </p:nvCxnSpPr>
        <p:spPr>
          <a:xfrm rot="10800000">
            <a:off x="2906038" y="4721911"/>
            <a:ext cx="6683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278" name="Google Shape;278;p12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032281" y="729191"/>
            <a:ext cx="698386" cy="698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12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7014123" y="2110943"/>
            <a:ext cx="825500" cy="81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12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061274" y="3898702"/>
            <a:ext cx="850900" cy="85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12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7162700" y="5437550"/>
            <a:ext cx="673100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12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 rot="-5400000" flipH="1">
            <a:off x="-1216727" y="5031645"/>
            <a:ext cx="3048000" cy="698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12"/>
          <p:cNvSpPr txBox="1"/>
          <p:nvPr/>
        </p:nvSpPr>
        <p:spPr>
          <a:xfrm>
            <a:off x="4467705" y="3719520"/>
            <a:ext cx="770623" cy="420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7"/>
              <a:buFont typeface="Arial"/>
              <a:buNone/>
            </a:pPr>
            <a:r>
              <a:rPr lang="en-GB" sz="1067" b="0" i="0" u="none" strike="noStrike" cap="none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Raw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7"/>
              <a:buFont typeface="Arial"/>
              <a:buNone/>
            </a:pPr>
            <a:r>
              <a:rPr lang="en-GB" sz="1067" b="0" i="0" u="none" strike="noStrike" cap="none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data</a:t>
            </a:r>
            <a:endParaRPr sz="1067" b="0" i="0" u="none" strike="noStrike" cap="none">
              <a:solidFill>
                <a:srgbClr val="000000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284" name="Google Shape;284;p12"/>
          <p:cNvSpPr txBox="1"/>
          <p:nvPr/>
        </p:nvSpPr>
        <p:spPr>
          <a:xfrm>
            <a:off x="2888189" y="4457486"/>
            <a:ext cx="770623" cy="256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7"/>
              <a:buFont typeface="Arial"/>
              <a:buNone/>
            </a:pPr>
            <a:r>
              <a:rPr lang="en-GB" sz="1067" b="0" i="0" u="none" strike="noStrike" cap="none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Results</a:t>
            </a:r>
            <a:endParaRPr sz="1067" b="0" i="0" u="none" strike="noStrike" cap="none">
              <a:solidFill>
                <a:srgbClr val="000000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285" name="Google Shape;285;p12"/>
          <p:cNvSpPr txBox="1"/>
          <p:nvPr/>
        </p:nvSpPr>
        <p:spPr>
          <a:xfrm>
            <a:off x="3926852" y="5313269"/>
            <a:ext cx="1219354" cy="420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7"/>
              <a:buFont typeface="Arial"/>
              <a:buNone/>
            </a:pPr>
            <a:r>
              <a:rPr lang="en-GB" sz="1067" b="0" i="0" u="none" strike="noStrike" cap="none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Automatic quality analytics</a:t>
            </a:r>
            <a:endParaRPr sz="1067" b="0" i="0" u="none" strike="noStrike" cap="none">
              <a:solidFill>
                <a:srgbClr val="000000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Google Shape;290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0" flipH="1">
            <a:off x="-1216727" y="5031645"/>
            <a:ext cx="3048000" cy="698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13"/>
          <p:cNvSpPr/>
          <p:nvPr/>
        </p:nvSpPr>
        <p:spPr>
          <a:xfrm>
            <a:off x="214936" y="1425982"/>
            <a:ext cx="5700957" cy="5250225"/>
          </a:xfrm>
          <a:prstGeom prst="roundRect">
            <a:avLst>
              <a:gd name="adj" fmla="val 3818"/>
            </a:avLst>
          </a:prstGeom>
          <a:solidFill>
            <a:schemeClr val="lt1"/>
          </a:solidFill>
          <a:ln w="1905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13"/>
          <p:cNvSpPr txBox="1"/>
          <p:nvPr/>
        </p:nvSpPr>
        <p:spPr>
          <a:xfrm>
            <a:off x="439270" y="446449"/>
            <a:ext cx="11360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Medium"/>
              <a:buNone/>
            </a:pPr>
            <a:r>
              <a:rPr lang="en-GB" sz="3200">
                <a:solidFill>
                  <a:schemeClr val="dk1"/>
                </a:solidFill>
                <a:latin typeface="Archivo Medium"/>
                <a:ea typeface="Archivo Medium"/>
                <a:cs typeface="Archivo Medium"/>
                <a:sym typeface="Archivo Medium"/>
              </a:rPr>
              <a:t>L</a:t>
            </a:r>
            <a:r>
              <a:rPr lang="en-GB" sz="3200" u="none" strike="noStrike" cap="none">
                <a:solidFill>
                  <a:srgbClr val="000000"/>
                </a:solidFill>
                <a:latin typeface="Archivo Medium"/>
                <a:ea typeface="Archivo Medium"/>
                <a:cs typeface="Archivo Medium"/>
                <a:sym typeface="Archivo Medium"/>
              </a:rPr>
              <a:t>ong-term stability </a:t>
            </a:r>
            <a:r>
              <a:rPr lang="en-GB" sz="3200">
                <a:solidFill>
                  <a:schemeClr val="dk1"/>
                </a:solidFill>
                <a:latin typeface="Archivo Medium"/>
                <a:ea typeface="Archivo Medium"/>
                <a:cs typeface="Archivo Medium"/>
                <a:sym typeface="Archivo Medium"/>
              </a:rPr>
              <a:t>analysis for automotive</a:t>
            </a:r>
            <a:endParaRPr sz="3200" u="none" strike="noStrike" cap="none">
              <a:solidFill>
                <a:srgbClr val="000000"/>
              </a:solidFill>
              <a:latin typeface="Archivo Medium"/>
              <a:ea typeface="Archivo Medium"/>
              <a:cs typeface="Archivo Medium"/>
              <a:sym typeface="Archivo Medium"/>
            </a:endParaRPr>
          </a:p>
        </p:txBody>
      </p:sp>
      <p:cxnSp>
        <p:nvCxnSpPr>
          <p:cNvPr id="293" name="Google Shape;293;p13"/>
          <p:cNvCxnSpPr/>
          <p:nvPr/>
        </p:nvCxnSpPr>
        <p:spPr>
          <a:xfrm rot="10800000" flipH="1">
            <a:off x="3001813" y="3460606"/>
            <a:ext cx="956940" cy="5081"/>
          </a:xfrm>
          <a:prstGeom prst="straightConnector1">
            <a:avLst/>
          </a:prstGeom>
          <a:noFill/>
          <a:ln w="28575" cap="flat" cmpd="sng">
            <a:solidFill>
              <a:srgbClr val="0F0F0F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294" name="Google Shape;294;p13"/>
          <p:cNvSpPr txBox="1"/>
          <p:nvPr/>
        </p:nvSpPr>
        <p:spPr>
          <a:xfrm>
            <a:off x="2721958" y="3032491"/>
            <a:ext cx="1475312" cy="420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7"/>
              <a:buFont typeface="Archivo"/>
              <a:buNone/>
            </a:pPr>
            <a:r>
              <a:rPr lang="en-GB" sz="1067" b="0" i="0" u="none" strike="noStrike" cap="none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User modeling &amp;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7"/>
              <a:buFont typeface="Archivo"/>
              <a:buNone/>
            </a:pPr>
            <a:r>
              <a:rPr lang="en-GB" sz="1067" b="0" i="0" u="none" strike="noStrike" cap="none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Collecting data</a:t>
            </a:r>
            <a:endParaRPr sz="1067" b="0" i="0" u="none" strike="noStrike" cap="none">
              <a:solidFill>
                <a:srgbClr val="000000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295" name="Google Shape;295;p13"/>
          <p:cNvSpPr txBox="1"/>
          <p:nvPr/>
        </p:nvSpPr>
        <p:spPr>
          <a:xfrm>
            <a:off x="3971030" y="2234500"/>
            <a:ext cx="2284297" cy="802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ts val="1280"/>
              <a:buFont typeface="Noto Sans Symbols"/>
              <a:buNone/>
            </a:pPr>
            <a:r>
              <a:rPr lang="en-GB" sz="1600" b="0" i="0" u="none" strike="noStrike" cap="none">
                <a:solidFill>
                  <a:srgbClr val="0F0F0F"/>
                </a:solidFill>
                <a:latin typeface="Archivo Light"/>
                <a:ea typeface="Archivo Light"/>
                <a:cs typeface="Archivo Light"/>
                <a:sym typeface="Archivo Light"/>
              </a:rPr>
              <a:t>Profilence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7"/>
              </a:spcBef>
              <a:spcAft>
                <a:spcPts val="0"/>
              </a:spcAft>
              <a:buClr>
                <a:srgbClr val="4472C4"/>
              </a:buClr>
              <a:buSzPts val="1280"/>
              <a:buFont typeface="Noto Sans Symbols"/>
              <a:buNone/>
            </a:pPr>
            <a:r>
              <a:rPr lang="en-GB" sz="1600" b="0" i="0" u="none" strike="noStrike" cap="none">
                <a:solidFill>
                  <a:srgbClr val="0F0F0F"/>
                </a:solidFill>
                <a:latin typeface="Archivo Light"/>
                <a:ea typeface="Archivo Light"/>
                <a:cs typeface="Archivo Light"/>
                <a:sym typeface="Archivo Light"/>
              </a:rPr>
              <a:t>Lab client</a:t>
            </a:r>
            <a:endParaRPr sz="1000" b="0" i="0" u="none" strike="noStrike" cap="none">
              <a:solidFill>
                <a:srgbClr val="0F0F0F"/>
              </a:solidFill>
              <a:latin typeface="Archivo Light"/>
              <a:ea typeface="Archivo Light"/>
              <a:cs typeface="Archivo Light"/>
              <a:sym typeface="Archivo Light"/>
            </a:endParaRPr>
          </a:p>
        </p:txBody>
      </p:sp>
      <p:pic>
        <p:nvPicPr>
          <p:cNvPr id="296" name="Google Shape;296;p13" descr="Screens PNG, Screens Transparent Background - FreeIcons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63199" y="2826517"/>
            <a:ext cx="1499265" cy="1255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88912" y="3087244"/>
            <a:ext cx="324693" cy="75806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8" name="Google Shape;298;p13"/>
          <p:cNvGrpSpPr/>
          <p:nvPr/>
        </p:nvGrpSpPr>
        <p:grpSpPr>
          <a:xfrm>
            <a:off x="1439875" y="2199504"/>
            <a:ext cx="632775" cy="632775"/>
            <a:chOff x="3720505" y="1887326"/>
            <a:chExt cx="1354927" cy="1354927"/>
          </a:xfrm>
        </p:grpSpPr>
        <p:pic>
          <p:nvPicPr>
            <p:cNvPr id="299" name="Google Shape;299;p13" descr="Android Phones transparent PNG images - StickPNG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3720505" y="1887326"/>
              <a:ext cx="1354927" cy="13549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0" name="Google Shape;300;p13" descr="Android PNG Transparent Images, Pictures, Photos | PNG Arts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4148243" y="2309308"/>
              <a:ext cx="536295" cy="53629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01" name="Google Shape;301;p13"/>
          <p:cNvGrpSpPr/>
          <p:nvPr/>
        </p:nvGrpSpPr>
        <p:grpSpPr>
          <a:xfrm>
            <a:off x="1067593" y="2199504"/>
            <a:ext cx="632775" cy="632775"/>
            <a:chOff x="3720505" y="1887326"/>
            <a:chExt cx="1354927" cy="1354927"/>
          </a:xfrm>
        </p:grpSpPr>
        <p:pic>
          <p:nvPicPr>
            <p:cNvPr id="302" name="Google Shape;302;p13" descr="Android Phones transparent PNG images - StickPNG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3720505" y="1887326"/>
              <a:ext cx="1354927" cy="13549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3" name="Google Shape;303;p13" descr="Android PNG Transparent Images, Pictures, Photos | PNG Arts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4148243" y="2309308"/>
              <a:ext cx="536295" cy="536295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304" name="Google Shape;304;p13"/>
          <p:cNvCxnSpPr>
            <a:stCxn id="297" idx="0"/>
            <a:endCxn id="302" idx="0"/>
          </p:cNvCxnSpPr>
          <p:nvPr/>
        </p:nvCxnSpPr>
        <p:spPr>
          <a:xfrm rot="5400000" flipH="1">
            <a:off x="2323809" y="1259794"/>
            <a:ext cx="887700" cy="2767200"/>
          </a:xfrm>
          <a:prstGeom prst="bentConnector3">
            <a:avLst>
              <a:gd name="adj1" fmla="val 125757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305" name="Google Shape;305;p13"/>
          <p:cNvCxnSpPr>
            <a:endCxn id="299" idx="0"/>
          </p:cNvCxnSpPr>
          <p:nvPr/>
        </p:nvCxnSpPr>
        <p:spPr>
          <a:xfrm>
            <a:off x="1756263" y="1981404"/>
            <a:ext cx="0" cy="2181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06" name="Google Shape;306;p13"/>
          <p:cNvCxnSpPr/>
          <p:nvPr/>
        </p:nvCxnSpPr>
        <p:spPr>
          <a:xfrm>
            <a:off x="1012508" y="2464541"/>
            <a:ext cx="250459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307" name="Google Shape;307;p13"/>
          <p:cNvCxnSpPr>
            <a:stCxn id="308" idx="2"/>
          </p:cNvCxnSpPr>
          <p:nvPr/>
        </p:nvCxnSpPr>
        <p:spPr>
          <a:xfrm flipH="1">
            <a:off x="954050" y="2647036"/>
            <a:ext cx="1500" cy="3303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dash"/>
            <a:round/>
            <a:headEnd type="none" w="sm" len="sm"/>
            <a:tailEnd type="triangle" w="med" len="med"/>
          </a:ln>
        </p:spPr>
      </p:cxnSp>
      <p:sp>
        <p:nvSpPr>
          <p:cNvPr id="308" name="Google Shape;308;p13"/>
          <p:cNvSpPr/>
          <p:nvPr/>
        </p:nvSpPr>
        <p:spPr>
          <a:xfrm>
            <a:off x="889688" y="2367485"/>
            <a:ext cx="131724" cy="279551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9" name="Google Shape;309;p1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92087" y="2289183"/>
            <a:ext cx="345359" cy="345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13" descr="A white letter on a black background&#10;&#10;Description automatically generated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861257" y="3053732"/>
            <a:ext cx="543477" cy="54347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1" name="Google Shape;311;p13"/>
          <p:cNvCxnSpPr/>
          <p:nvPr/>
        </p:nvCxnSpPr>
        <p:spPr>
          <a:xfrm>
            <a:off x="2204548" y="1982862"/>
            <a:ext cx="1" cy="218002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12" name="Google Shape;312;p13"/>
          <p:cNvSpPr/>
          <p:nvPr/>
        </p:nvSpPr>
        <p:spPr>
          <a:xfrm>
            <a:off x="2020352" y="2279992"/>
            <a:ext cx="368686" cy="22882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13"/>
          <p:cNvSpPr/>
          <p:nvPr/>
        </p:nvSpPr>
        <p:spPr>
          <a:xfrm>
            <a:off x="2183345" y="2427610"/>
            <a:ext cx="45719" cy="1524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4" name="Google Shape;314;p13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967877" y="2222261"/>
            <a:ext cx="473345" cy="43641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13" descr="Best Android tablets 2022: Samsung Galaxy tab, Amazon fire, Huawei matepad  and Lenovo | The Independent"/>
          <p:cNvPicPr preferRelativeResize="0"/>
          <p:nvPr/>
        </p:nvPicPr>
        <p:blipFill rotWithShape="1">
          <a:blip r:embed="rId11">
            <a:alphaModFix/>
          </a:blip>
          <a:srcRect l="20091" t="15764" r="20158" b="17917"/>
          <a:stretch/>
        </p:blipFill>
        <p:spPr>
          <a:xfrm>
            <a:off x="816389" y="2987933"/>
            <a:ext cx="2145585" cy="1468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p13" descr="A screenshot of a gps navigation system&#10;&#10;Description automatically generated"/>
          <p:cNvPicPr preferRelativeResize="0"/>
          <p:nvPr/>
        </p:nvPicPr>
        <p:blipFill rotWithShape="1">
          <a:blip r:embed="rId12">
            <a:alphaModFix/>
          </a:blip>
          <a:srcRect b="2138"/>
          <a:stretch/>
        </p:blipFill>
        <p:spPr>
          <a:xfrm>
            <a:off x="916989" y="3101074"/>
            <a:ext cx="1952534" cy="12060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13" descr="Screens PNG, Screens Transparent Background - FreeIcons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45759" y="4371339"/>
            <a:ext cx="1383394" cy="1255635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13"/>
          <p:cNvSpPr txBox="1"/>
          <p:nvPr/>
        </p:nvSpPr>
        <p:spPr>
          <a:xfrm>
            <a:off x="2030409" y="1489857"/>
            <a:ext cx="2284297" cy="802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ts val="1600"/>
              <a:buFont typeface="Noto Sans Symbols"/>
              <a:buNone/>
            </a:pPr>
            <a:r>
              <a:rPr lang="en-GB" sz="2000" b="1" i="0" u="none" strike="noStrike" cap="none">
                <a:solidFill>
                  <a:srgbClr val="0F0F0F"/>
                </a:solidFill>
                <a:latin typeface="Archivo Light"/>
                <a:ea typeface="Archivo Light"/>
                <a:cs typeface="Archivo Light"/>
                <a:sym typeface="Archivo Light"/>
              </a:rPr>
              <a:t>R&amp;D Lab</a:t>
            </a:r>
            <a:endParaRPr sz="2000" b="1" i="0" u="none" strike="noStrike" cap="none">
              <a:solidFill>
                <a:srgbClr val="0F0F0F"/>
              </a:solidFill>
              <a:latin typeface="Archivo Light"/>
              <a:ea typeface="Archivo Light"/>
              <a:cs typeface="Archivo Light"/>
              <a:sym typeface="Archivo Light"/>
            </a:endParaRPr>
          </a:p>
        </p:txBody>
      </p:sp>
      <p:cxnSp>
        <p:nvCxnSpPr>
          <p:cNvPr id="319" name="Google Shape;319;p13"/>
          <p:cNvCxnSpPr/>
          <p:nvPr/>
        </p:nvCxnSpPr>
        <p:spPr>
          <a:xfrm>
            <a:off x="6055727" y="2533614"/>
            <a:ext cx="519702" cy="0"/>
          </a:xfrm>
          <a:prstGeom prst="straightConnector1">
            <a:avLst/>
          </a:prstGeom>
          <a:noFill/>
          <a:ln w="88900" cap="flat" cmpd="sng">
            <a:solidFill>
              <a:schemeClr val="accent2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50800" dist="38100" dir="2700000" algn="tl" rotWithShape="0">
              <a:srgbClr val="000000">
                <a:alpha val="30588"/>
              </a:srgbClr>
            </a:outerShdw>
          </a:effectLst>
        </p:spPr>
      </p:cxnSp>
      <p:sp>
        <p:nvSpPr>
          <p:cNvPr id="320" name="Google Shape;320;p13"/>
          <p:cNvSpPr txBox="1"/>
          <p:nvPr/>
        </p:nvSpPr>
        <p:spPr>
          <a:xfrm>
            <a:off x="8049742" y="1495512"/>
            <a:ext cx="2284297" cy="802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ts val="1600"/>
              <a:buFont typeface="Noto Sans Symbols"/>
              <a:buNone/>
            </a:pPr>
            <a:r>
              <a:rPr lang="en-GB" sz="2000" b="1" i="0" u="none" strike="noStrike" cap="none">
                <a:solidFill>
                  <a:srgbClr val="0F0F0F"/>
                </a:solidFill>
                <a:latin typeface="Archivo Light"/>
                <a:ea typeface="Archivo Light"/>
                <a:cs typeface="Archivo Light"/>
                <a:sym typeface="Archivo Light"/>
              </a:rPr>
              <a:t>Profilence Cloud</a:t>
            </a:r>
            <a:endParaRPr sz="2000" b="1" i="0" u="none" strike="noStrike" cap="none">
              <a:solidFill>
                <a:srgbClr val="0F0F0F"/>
              </a:solidFill>
              <a:latin typeface="Archivo Light"/>
              <a:ea typeface="Archivo Light"/>
              <a:cs typeface="Archivo Light"/>
              <a:sym typeface="Archivo Light"/>
            </a:endParaRPr>
          </a:p>
        </p:txBody>
      </p:sp>
      <p:sp>
        <p:nvSpPr>
          <p:cNvPr id="321" name="Google Shape;321;p13"/>
          <p:cNvSpPr/>
          <p:nvPr/>
        </p:nvSpPr>
        <p:spPr>
          <a:xfrm>
            <a:off x="6717524" y="1442572"/>
            <a:ext cx="4997214" cy="2112130"/>
          </a:xfrm>
          <a:prstGeom prst="roundRect">
            <a:avLst>
              <a:gd name="adj" fmla="val 3818"/>
            </a:avLst>
          </a:prstGeom>
          <a:noFill/>
          <a:ln w="1905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13"/>
          <p:cNvSpPr txBox="1"/>
          <p:nvPr/>
        </p:nvSpPr>
        <p:spPr>
          <a:xfrm>
            <a:off x="7027813" y="2192091"/>
            <a:ext cx="1173933" cy="346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ts val="1280"/>
              <a:buFont typeface="Noto Sans Symbols"/>
              <a:buNone/>
            </a:pPr>
            <a:r>
              <a:rPr lang="en-GB" sz="1600" b="0" i="0" u="none" strike="noStrike" cap="none">
                <a:solidFill>
                  <a:srgbClr val="0F0F0F"/>
                </a:solidFill>
                <a:latin typeface="Archivo Light"/>
                <a:ea typeface="Archivo Light"/>
                <a:cs typeface="Archivo Light"/>
                <a:sym typeface="Archivo Light"/>
              </a:rPr>
              <a:t>Data vault</a:t>
            </a:r>
            <a:endParaRPr sz="1000" b="0" i="0" u="none" strike="noStrike" cap="none">
              <a:solidFill>
                <a:srgbClr val="0F0F0F"/>
              </a:solidFill>
              <a:latin typeface="Archivo Light"/>
              <a:ea typeface="Archivo Light"/>
              <a:cs typeface="Archivo Light"/>
              <a:sym typeface="Archivo Light"/>
            </a:endParaRPr>
          </a:p>
        </p:txBody>
      </p:sp>
      <p:sp>
        <p:nvSpPr>
          <p:cNvPr id="323" name="Google Shape;323;p13"/>
          <p:cNvSpPr txBox="1"/>
          <p:nvPr/>
        </p:nvSpPr>
        <p:spPr>
          <a:xfrm>
            <a:off x="8610582" y="2189539"/>
            <a:ext cx="1173933" cy="346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ts val="1280"/>
              <a:buFont typeface="Noto Sans Symbols"/>
              <a:buNone/>
            </a:pPr>
            <a:r>
              <a:rPr lang="en-GB" sz="1600" b="0" i="0" u="none" strike="noStrike" cap="none">
                <a:solidFill>
                  <a:srgbClr val="0F0F0F"/>
                </a:solidFill>
                <a:latin typeface="Archivo Light"/>
                <a:ea typeface="Archivo Light"/>
                <a:cs typeface="Archivo Light"/>
                <a:sym typeface="Archivo Light"/>
              </a:rPr>
              <a:t>Analytics</a:t>
            </a:r>
            <a:endParaRPr sz="1000" b="0" i="0" u="none" strike="noStrike" cap="none">
              <a:solidFill>
                <a:srgbClr val="0F0F0F"/>
              </a:solidFill>
              <a:latin typeface="Archivo Light"/>
              <a:ea typeface="Archivo Light"/>
              <a:cs typeface="Archivo Light"/>
              <a:sym typeface="Archivo Light"/>
            </a:endParaRPr>
          </a:p>
        </p:txBody>
      </p:sp>
      <p:sp>
        <p:nvSpPr>
          <p:cNvPr id="324" name="Google Shape;324;p13"/>
          <p:cNvSpPr txBox="1"/>
          <p:nvPr/>
        </p:nvSpPr>
        <p:spPr>
          <a:xfrm>
            <a:off x="9932091" y="2186987"/>
            <a:ext cx="1763329" cy="346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ts val="1280"/>
              <a:buFont typeface="Noto Sans Symbols"/>
              <a:buNone/>
            </a:pPr>
            <a:r>
              <a:rPr lang="en-GB" sz="1600" b="0" i="0" u="none" strike="noStrike" cap="none">
                <a:solidFill>
                  <a:srgbClr val="0F0F0F"/>
                </a:solidFill>
                <a:latin typeface="Archivo Light"/>
                <a:ea typeface="Archivo Light"/>
                <a:cs typeface="Archivo Light"/>
                <a:sym typeface="Archivo Light"/>
              </a:rPr>
              <a:t>QA dashboard</a:t>
            </a:r>
            <a:endParaRPr sz="1000" b="0" i="0" u="none" strike="noStrike" cap="none">
              <a:solidFill>
                <a:srgbClr val="0F0F0F"/>
              </a:solidFill>
              <a:latin typeface="Archivo Light"/>
              <a:ea typeface="Archivo Light"/>
              <a:cs typeface="Archivo Light"/>
              <a:sym typeface="Archivo Light"/>
            </a:endParaRPr>
          </a:p>
        </p:txBody>
      </p:sp>
      <p:pic>
        <p:nvPicPr>
          <p:cNvPr id="325" name="Google Shape;325;p13" descr="Screens PNG, Screens Transparent Background - FreeIcons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02808" y="4371339"/>
            <a:ext cx="1383394" cy="125563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6" name="Google Shape;326;p13"/>
          <p:cNvCxnSpPr/>
          <p:nvPr/>
        </p:nvCxnSpPr>
        <p:spPr>
          <a:xfrm rot="5400000">
            <a:off x="7642815" y="3984175"/>
            <a:ext cx="519702" cy="0"/>
          </a:xfrm>
          <a:prstGeom prst="straightConnector1">
            <a:avLst/>
          </a:prstGeom>
          <a:noFill/>
          <a:ln w="88900" cap="flat" cmpd="sng">
            <a:solidFill>
              <a:srgbClr val="4CC718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50800" dist="38100" dir="2700000" algn="tl" rotWithShape="0">
              <a:srgbClr val="000000">
                <a:alpha val="30588"/>
              </a:srgbClr>
            </a:outerShdw>
          </a:effectLst>
        </p:spPr>
      </p:cxnSp>
      <p:cxnSp>
        <p:nvCxnSpPr>
          <p:cNvPr id="327" name="Google Shape;327;p13"/>
          <p:cNvCxnSpPr/>
          <p:nvPr/>
        </p:nvCxnSpPr>
        <p:spPr>
          <a:xfrm rot="5400000">
            <a:off x="10124009" y="3984175"/>
            <a:ext cx="519702" cy="0"/>
          </a:xfrm>
          <a:prstGeom prst="straightConnector1">
            <a:avLst/>
          </a:prstGeom>
          <a:noFill/>
          <a:ln w="88900" cap="flat" cmpd="sng">
            <a:solidFill>
              <a:srgbClr val="4CC718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50800" dist="38100" dir="2700000" algn="tl" rotWithShape="0">
              <a:srgbClr val="000000">
                <a:alpha val="30588"/>
              </a:srgbClr>
            </a:outerShdw>
          </a:effectLst>
        </p:spPr>
      </p:cxnSp>
      <p:sp>
        <p:nvSpPr>
          <p:cNvPr id="328" name="Google Shape;328;p13"/>
          <p:cNvSpPr txBox="1"/>
          <p:nvPr/>
        </p:nvSpPr>
        <p:spPr>
          <a:xfrm>
            <a:off x="7131579" y="5597997"/>
            <a:ext cx="1603668" cy="802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ts val="1280"/>
              <a:buFont typeface="Noto Sans Symbols"/>
              <a:buNone/>
            </a:pPr>
            <a:r>
              <a:rPr lang="en-GB" sz="1600" b="0" i="0" u="none" strike="noStrike" cap="none">
                <a:solidFill>
                  <a:srgbClr val="0F0F0F"/>
                </a:solidFill>
                <a:latin typeface="Archivo Light"/>
                <a:ea typeface="Archivo Light"/>
                <a:cs typeface="Archivo Light"/>
                <a:sym typeface="Archivo Light"/>
              </a:rPr>
              <a:t>Management</a:t>
            </a:r>
            <a:endParaRPr sz="1000" b="0" i="0" u="none" strike="noStrike" cap="none">
              <a:solidFill>
                <a:srgbClr val="0F0F0F"/>
              </a:solidFill>
              <a:latin typeface="Archivo Light"/>
              <a:ea typeface="Archivo Light"/>
              <a:cs typeface="Archivo Light"/>
              <a:sym typeface="Archivo Light"/>
            </a:endParaRPr>
          </a:p>
        </p:txBody>
      </p:sp>
      <p:sp>
        <p:nvSpPr>
          <p:cNvPr id="329" name="Google Shape;329;p13"/>
          <p:cNvSpPr txBox="1"/>
          <p:nvPr/>
        </p:nvSpPr>
        <p:spPr>
          <a:xfrm>
            <a:off x="9592671" y="5624436"/>
            <a:ext cx="1603668" cy="802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ts val="1280"/>
              <a:buFont typeface="Noto Sans Symbols"/>
              <a:buNone/>
            </a:pPr>
            <a:r>
              <a:rPr lang="en-GB" sz="1600" b="0" i="0" u="none" strike="noStrike" cap="none">
                <a:solidFill>
                  <a:srgbClr val="0F0F0F"/>
                </a:solidFill>
                <a:latin typeface="Archivo Light"/>
                <a:ea typeface="Archivo Light"/>
                <a:cs typeface="Archivo Light"/>
                <a:sym typeface="Archivo Light"/>
              </a:rPr>
              <a:t>Engineering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7"/>
              </a:spcBef>
              <a:spcAft>
                <a:spcPts val="0"/>
              </a:spcAft>
              <a:buClr>
                <a:srgbClr val="4472C4"/>
              </a:buClr>
              <a:buSzPts val="1280"/>
              <a:buFont typeface="Noto Sans Symbols"/>
              <a:buNone/>
            </a:pPr>
            <a:r>
              <a:rPr lang="en-GB" sz="1600" b="0" i="0" u="none" strike="noStrike" cap="none">
                <a:solidFill>
                  <a:srgbClr val="0F0F0F"/>
                </a:solidFill>
                <a:latin typeface="Archivo Light"/>
                <a:ea typeface="Archivo Light"/>
                <a:cs typeface="Archivo Light"/>
                <a:sym typeface="Archivo Light"/>
              </a:rPr>
              <a:t>teams</a:t>
            </a:r>
            <a:endParaRPr sz="1000" b="0" i="0" u="none" strike="noStrike" cap="none">
              <a:solidFill>
                <a:srgbClr val="0F0F0F"/>
              </a:solidFill>
              <a:latin typeface="Archivo Light"/>
              <a:ea typeface="Archivo Light"/>
              <a:cs typeface="Archivo Light"/>
              <a:sym typeface="Archivo Light"/>
            </a:endParaRPr>
          </a:p>
        </p:txBody>
      </p:sp>
      <p:pic>
        <p:nvPicPr>
          <p:cNvPr id="330" name="Google Shape;330;p13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0328584" y="282651"/>
            <a:ext cx="1104406" cy="181757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13"/>
          <p:cNvSpPr txBox="1"/>
          <p:nvPr/>
        </p:nvSpPr>
        <p:spPr>
          <a:xfrm>
            <a:off x="5597175" y="3154175"/>
            <a:ext cx="1475312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chivo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Control</a:t>
            </a:r>
            <a:endParaRPr sz="1200" b="0" i="0" u="none" strike="noStrike" cap="none">
              <a:solidFill>
                <a:srgbClr val="000000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332" name="Google Shape;332;p13"/>
          <p:cNvSpPr txBox="1"/>
          <p:nvPr/>
        </p:nvSpPr>
        <p:spPr>
          <a:xfrm>
            <a:off x="7589021" y="3729200"/>
            <a:ext cx="147531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chivo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QA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chivo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results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" name="Google Shape;333;p13"/>
          <p:cNvSpPr txBox="1"/>
          <p:nvPr/>
        </p:nvSpPr>
        <p:spPr>
          <a:xfrm>
            <a:off x="10077487" y="3729200"/>
            <a:ext cx="147531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chivo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QA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chivo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results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4" name="Google Shape;334;p13" descr="A screenshot of a computer&#10;&#10;Description automatically generated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7345413" y="4470222"/>
            <a:ext cx="1168131" cy="77875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35" name="Google Shape;335;p13" descr="A screenshot of a computer&#10;&#10;Description automatically generated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9799794" y="4470222"/>
            <a:ext cx="1168131" cy="77875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36" name="Google Shape;336;p13"/>
          <p:cNvSpPr/>
          <p:nvPr/>
        </p:nvSpPr>
        <p:spPr>
          <a:xfrm>
            <a:off x="1108758" y="4517303"/>
            <a:ext cx="1646054" cy="621553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0F0F0F"/>
                </a:solidFill>
                <a:latin typeface="Archivo"/>
                <a:ea typeface="Archivo"/>
                <a:cs typeface="Archivo"/>
                <a:sym typeface="Archivo"/>
              </a:rPr>
              <a:t>QNX/Hypervisor</a:t>
            </a:r>
            <a:endParaRPr sz="1200" b="0" i="0" u="none" strike="noStrike" cap="none">
              <a:solidFill>
                <a:srgbClr val="0F0F0F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337" name="Google Shape;337;p13"/>
          <p:cNvSpPr/>
          <p:nvPr/>
        </p:nvSpPr>
        <p:spPr>
          <a:xfrm>
            <a:off x="1110322" y="5235082"/>
            <a:ext cx="1646054" cy="621553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ECUs, telematics,  etc.</a:t>
            </a:r>
            <a:endParaRPr sz="1200" b="0" i="0" u="none" strike="noStrike" cap="none">
              <a:solidFill>
                <a:srgbClr val="000000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pic>
        <p:nvPicPr>
          <p:cNvPr id="338" name="Google Shape;338;p13" descr="About RemotiveLabs - We build tooling automotive developers"/>
          <p:cNvPicPr preferRelativeResize="0"/>
          <p:nvPr/>
        </p:nvPicPr>
        <p:blipFill rotWithShape="1">
          <a:blip r:embed="rId15">
            <a:alphaModFix/>
          </a:blip>
          <a:srcRect l="3718" t="20986" b="27559"/>
          <a:stretch/>
        </p:blipFill>
        <p:spPr>
          <a:xfrm>
            <a:off x="1108758" y="5952861"/>
            <a:ext cx="1646054" cy="6278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39" name="Google Shape;339;p13"/>
          <p:cNvCxnSpPr/>
          <p:nvPr/>
        </p:nvCxnSpPr>
        <p:spPr>
          <a:xfrm rot="-5400000">
            <a:off x="2319062" y="4280954"/>
            <a:ext cx="2430300" cy="1558800"/>
          </a:xfrm>
          <a:prstGeom prst="bentConnector3">
            <a:avLst>
              <a:gd name="adj1" fmla="val 3"/>
            </a:avLst>
          </a:prstGeom>
          <a:noFill/>
          <a:ln w="28575" cap="flat" cmpd="sng">
            <a:solidFill>
              <a:srgbClr val="0F0F0F"/>
            </a:solidFill>
            <a:prstDash val="solid"/>
            <a:miter lim="800000"/>
            <a:headEnd type="triangle" w="med" len="med"/>
            <a:tailEnd type="none" w="sm" len="sm"/>
          </a:ln>
        </p:spPr>
      </p:cxnSp>
      <p:sp>
        <p:nvSpPr>
          <p:cNvPr id="340" name="Google Shape;340;p13"/>
          <p:cNvSpPr txBox="1"/>
          <p:nvPr/>
        </p:nvSpPr>
        <p:spPr>
          <a:xfrm>
            <a:off x="2557577" y="4434940"/>
            <a:ext cx="1663243" cy="420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7"/>
              <a:buFont typeface="Arial"/>
              <a:buNone/>
            </a:pPr>
            <a:r>
              <a:rPr lang="en-GB" sz="1067" b="0" i="0" u="none" strike="noStrike" cap="none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Log fetching, data collection, etc.</a:t>
            </a:r>
            <a:endParaRPr sz="1067" b="0" i="0" u="none" strike="noStrike" cap="none">
              <a:solidFill>
                <a:srgbClr val="000000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341" name="Google Shape;341;p13"/>
          <p:cNvSpPr txBox="1"/>
          <p:nvPr/>
        </p:nvSpPr>
        <p:spPr>
          <a:xfrm>
            <a:off x="2678031" y="4981241"/>
            <a:ext cx="1558795" cy="584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7"/>
              <a:buFont typeface="Arial"/>
              <a:buNone/>
            </a:pPr>
            <a:r>
              <a:rPr lang="en-GB" sz="1067" b="0" i="0" u="none" strike="noStrike" cap="none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Modules with an external interface: serial, SSH, ADB, etc.</a:t>
            </a:r>
            <a:endParaRPr sz="1067" b="0" i="0" u="none" strike="noStrike" cap="none">
              <a:solidFill>
                <a:srgbClr val="000000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cxnSp>
        <p:nvCxnSpPr>
          <p:cNvPr id="342" name="Google Shape;342;p13"/>
          <p:cNvCxnSpPr/>
          <p:nvPr/>
        </p:nvCxnSpPr>
        <p:spPr>
          <a:xfrm rot="10800000" flipH="1">
            <a:off x="2754811" y="3856821"/>
            <a:ext cx="1234200" cy="965700"/>
          </a:xfrm>
          <a:prstGeom prst="bentConnector3">
            <a:avLst>
              <a:gd name="adj1" fmla="val 99727"/>
            </a:avLst>
          </a:prstGeom>
          <a:noFill/>
          <a:ln w="28575" cap="flat" cmpd="sng">
            <a:solidFill>
              <a:srgbClr val="0F0F0F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  <p:cxnSp>
        <p:nvCxnSpPr>
          <p:cNvPr id="343" name="Google Shape;343;p13"/>
          <p:cNvCxnSpPr/>
          <p:nvPr/>
        </p:nvCxnSpPr>
        <p:spPr>
          <a:xfrm rot="-5400000">
            <a:off x="2600823" y="4000567"/>
            <a:ext cx="1694100" cy="1407000"/>
          </a:xfrm>
          <a:prstGeom prst="bentConnector3">
            <a:avLst>
              <a:gd name="adj1" fmla="val -275"/>
            </a:avLst>
          </a:prstGeom>
          <a:noFill/>
          <a:ln w="28575" cap="flat" cmpd="sng">
            <a:solidFill>
              <a:srgbClr val="0F0F0F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  <p:sp>
        <p:nvSpPr>
          <p:cNvPr id="344" name="Google Shape;344;p13"/>
          <p:cNvSpPr txBox="1"/>
          <p:nvPr/>
        </p:nvSpPr>
        <p:spPr>
          <a:xfrm>
            <a:off x="2629623" y="6039522"/>
            <a:ext cx="1663243" cy="256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7"/>
              <a:buFont typeface="Arial"/>
              <a:buNone/>
            </a:pPr>
            <a:r>
              <a:rPr lang="en-GB" sz="1067" b="0" i="0" u="none" strike="noStrike" cap="none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Control</a:t>
            </a:r>
            <a:endParaRPr sz="1067" b="0" i="0" u="none" strike="noStrike" cap="none">
              <a:solidFill>
                <a:srgbClr val="000000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cxnSp>
        <p:nvCxnSpPr>
          <p:cNvPr id="345" name="Google Shape;345;p13"/>
          <p:cNvCxnSpPr>
            <a:stCxn id="315" idx="1"/>
            <a:endCxn id="338" idx="1"/>
          </p:cNvCxnSpPr>
          <p:nvPr/>
        </p:nvCxnSpPr>
        <p:spPr>
          <a:xfrm>
            <a:off x="816389" y="3722007"/>
            <a:ext cx="292500" cy="2544900"/>
          </a:xfrm>
          <a:prstGeom prst="bentConnector3">
            <a:avLst>
              <a:gd name="adj1" fmla="val -78154"/>
            </a:avLst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triangle" w="med" len="med"/>
            <a:tailEnd type="none" w="sm" len="sm"/>
          </a:ln>
        </p:spPr>
      </p:cxnSp>
      <p:sp>
        <p:nvSpPr>
          <p:cNvPr id="346" name="Google Shape;346;p13"/>
          <p:cNvSpPr txBox="1"/>
          <p:nvPr/>
        </p:nvSpPr>
        <p:spPr>
          <a:xfrm rot="-5400000">
            <a:off x="-383834" y="4487970"/>
            <a:ext cx="1709611" cy="256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7"/>
              <a:buFont typeface="Arial"/>
              <a:buNone/>
            </a:pPr>
            <a:r>
              <a:rPr lang="en-GB" sz="1067" b="0" i="0" u="none" strike="noStrike" cap="none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VSS Signals</a:t>
            </a:r>
            <a:endParaRPr sz="1067" b="0" i="0" u="none" strike="noStrike" cap="none">
              <a:solidFill>
                <a:srgbClr val="000000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cxnSp>
        <p:nvCxnSpPr>
          <p:cNvPr id="347" name="Google Shape;347;p13"/>
          <p:cNvCxnSpPr/>
          <p:nvPr/>
        </p:nvCxnSpPr>
        <p:spPr>
          <a:xfrm rot="10800000">
            <a:off x="6055727" y="3087244"/>
            <a:ext cx="519702" cy="0"/>
          </a:xfrm>
          <a:prstGeom prst="straightConnector1">
            <a:avLst/>
          </a:prstGeom>
          <a:noFill/>
          <a:ln w="53975" cap="flat" cmpd="sng">
            <a:solidFill>
              <a:schemeClr val="accent2"/>
            </a:solidFill>
            <a:prstDash val="dot"/>
            <a:round/>
            <a:headEnd type="none" w="sm" len="sm"/>
            <a:tailEnd type="triangle" w="med" len="med"/>
          </a:ln>
          <a:effectLst>
            <a:outerShdw blurRad="50800" dist="38100" dir="2700000" algn="tl" rotWithShape="0">
              <a:srgbClr val="000000">
                <a:alpha val="30588"/>
              </a:srgbClr>
            </a:outerShdw>
          </a:effectLst>
        </p:spPr>
      </p:cxnSp>
      <p:sp>
        <p:nvSpPr>
          <p:cNvPr id="348" name="Google Shape;348;p13"/>
          <p:cNvSpPr txBox="1"/>
          <p:nvPr/>
        </p:nvSpPr>
        <p:spPr>
          <a:xfrm>
            <a:off x="5547067" y="2022056"/>
            <a:ext cx="147531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chivo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Raw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chivo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data</a:t>
            </a:r>
            <a:endParaRPr sz="1200" b="0" i="0" u="none" strike="noStrike" cap="none">
              <a:solidFill>
                <a:srgbClr val="000000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DA25238-29BB-1410-66E8-A3AB5E29148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415875" y="2673031"/>
            <a:ext cx="406400" cy="50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5EFFB9E-E117-7E57-B76C-4C82EE98182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940515" y="2676011"/>
            <a:ext cx="508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A05757C-D031-A65C-25B8-579D6EBCEEC2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560423" y="2673031"/>
            <a:ext cx="508000" cy="50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484866-A303-69D5-9F73-75A1BA44B539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513545" y="2891309"/>
            <a:ext cx="216000" cy="216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5"/>
          <p:cNvSpPr txBox="1"/>
          <p:nvPr/>
        </p:nvSpPr>
        <p:spPr>
          <a:xfrm>
            <a:off x="761999" y="776103"/>
            <a:ext cx="9988732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QA dashboard for management and engineers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5" name="Google Shape;365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0" flipH="1">
            <a:off x="-1216727" y="5031645"/>
            <a:ext cx="3048000" cy="6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15" descr="A screenshot of a computer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05652" y="2055803"/>
            <a:ext cx="7203296" cy="4802197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67" name="Google Shape;367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28584" y="282651"/>
            <a:ext cx="1104406" cy="181757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15"/>
          <p:cNvSpPr txBox="1"/>
          <p:nvPr/>
        </p:nvSpPr>
        <p:spPr>
          <a:xfrm>
            <a:off x="762000" y="2424114"/>
            <a:ext cx="5043652" cy="37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chivo Light"/>
              <a:buNone/>
            </a:pPr>
            <a:r>
              <a:rPr lang="en-GB" sz="1800" b="0" i="0" u="none" strike="noStrike" cap="none">
                <a:solidFill>
                  <a:srgbClr val="000000"/>
                </a:solidFill>
                <a:latin typeface="Archivo Light"/>
                <a:ea typeface="Archivo Light"/>
                <a:cs typeface="Archivo Light"/>
                <a:sym typeface="Archivo Light"/>
              </a:rPr>
              <a:t>OEM/Tier1 gets real-time information on: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GB" sz="1600" b="0" i="0" u="none" strike="noStrike" cap="none">
                <a:solidFill>
                  <a:srgbClr val="000000"/>
                </a:solidFill>
                <a:latin typeface="Archivo Light"/>
                <a:ea typeface="Archivo Light"/>
                <a:cs typeface="Archivo Light"/>
                <a:sym typeface="Archivo Light"/>
              </a:rPr>
              <a:t>Quality trends: are things getting better or worse?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GB" sz="1600" b="0" i="0" u="none" strike="noStrike" cap="none">
                <a:solidFill>
                  <a:srgbClr val="000000"/>
                </a:solidFill>
                <a:latin typeface="Archivo Light"/>
                <a:ea typeface="Archivo Light"/>
                <a:cs typeface="Archivo Light"/>
                <a:sym typeface="Archivo Light"/>
              </a:rPr>
              <a:t>What are the most critical issues?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GB" sz="1600" b="0" i="0" u="none" strike="noStrike" cap="none">
                <a:solidFill>
                  <a:srgbClr val="000000"/>
                </a:solidFill>
                <a:latin typeface="Archivo Light"/>
                <a:ea typeface="Archivo Light"/>
                <a:cs typeface="Archivo Light"/>
                <a:sym typeface="Archivo Light"/>
              </a:rPr>
              <a:t>How likely are they to happen, and when?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GB" sz="1600" b="0" i="0" u="none" strike="noStrike" cap="none">
                <a:solidFill>
                  <a:srgbClr val="000000"/>
                </a:solidFill>
                <a:latin typeface="Archivo Light"/>
                <a:ea typeface="Archivo Light"/>
                <a:cs typeface="Archivo Light"/>
                <a:sym typeface="Archivo Light"/>
              </a:rPr>
              <a:t>What’s their impact on end-users?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GB" sz="1600" b="0" i="0" u="none" strike="noStrike" cap="none">
                <a:solidFill>
                  <a:srgbClr val="000000"/>
                </a:solidFill>
                <a:latin typeface="Archivo Light"/>
                <a:ea typeface="Archivo Light"/>
                <a:cs typeface="Archivo Light"/>
                <a:sym typeface="Archivo Light"/>
              </a:rPr>
              <a:t>What are their root causes?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794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Noto Sans Symbols"/>
              <a:buNone/>
            </a:pPr>
            <a:endParaRPr sz="100" b="0" i="0" u="none" strike="noStrike" cap="none">
              <a:solidFill>
                <a:srgbClr val="000000"/>
              </a:solidFill>
              <a:latin typeface="Archivo Light"/>
              <a:ea typeface="Archivo Light"/>
              <a:cs typeface="Archivo Light"/>
              <a:sym typeface="Archivo Ligh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Google Shape;357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5400000" flipH="1">
            <a:off x="-1216727" y="5031645"/>
            <a:ext cx="3048000" cy="6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1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328584" y="282651"/>
            <a:ext cx="1104406" cy="1817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rofilence dashboard video for COVESA AMM Detroit 2024 - 1.5x speed">
            <a:hlinkClick r:id="" action="ppaction://media"/>
            <a:extLst>
              <a:ext uri="{FF2B5EF4-FFF2-40B4-BE49-F238E27FC236}">
                <a16:creationId xmlns:a16="http://schemas.microsoft.com/office/drawing/2014/main" id="{610C1041-E225-55D8-979D-BB792ED9EB4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69396" y="4763"/>
            <a:ext cx="1158716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3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16"/>
          <p:cNvSpPr txBox="1"/>
          <p:nvPr/>
        </p:nvSpPr>
        <p:spPr>
          <a:xfrm>
            <a:off x="3938848" y="990507"/>
            <a:ext cx="6624001" cy="310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integrate with your continuous development process</a:t>
            </a:r>
            <a:endParaRPr/>
          </a:p>
        </p:txBody>
      </p:sp>
      <p:pic>
        <p:nvPicPr>
          <p:cNvPr id="374" name="Google Shape;374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0" flipH="1">
            <a:off x="-1216727" y="5031645"/>
            <a:ext cx="3048000" cy="698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16"/>
          <p:cNvSpPr/>
          <p:nvPr/>
        </p:nvSpPr>
        <p:spPr>
          <a:xfrm rot="-2387219" flipH="1">
            <a:off x="3368340" y="3543305"/>
            <a:ext cx="2231120" cy="1668983"/>
          </a:xfrm>
          <a:custGeom>
            <a:avLst/>
            <a:gdLst/>
            <a:ahLst/>
            <a:cxnLst/>
            <a:rect l="l" t="t" r="r" b="b"/>
            <a:pathLst>
              <a:path w="2231120" h="1668983" extrusionOk="0">
                <a:moveTo>
                  <a:pt x="367944" y="1022715"/>
                </a:moveTo>
                <a:lnTo>
                  <a:pt x="0" y="1022715"/>
                </a:lnTo>
                <a:cubicBezTo>
                  <a:pt x="0" y="457885"/>
                  <a:pt x="457885" y="0"/>
                  <a:pt x="1022715" y="0"/>
                </a:cubicBezTo>
                <a:lnTo>
                  <a:pt x="1022715" y="0"/>
                </a:lnTo>
                <a:cubicBezTo>
                  <a:pt x="1587545" y="0"/>
                  <a:pt x="2045430" y="457885"/>
                  <a:pt x="2045430" y="1022715"/>
                </a:cubicBezTo>
                <a:lnTo>
                  <a:pt x="2045430" y="1206137"/>
                </a:lnTo>
                <a:lnTo>
                  <a:pt x="2231120" y="1208593"/>
                </a:lnTo>
                <a:lnTo>
                  <a:pt x="1855377" y="1668983"/>
                </a:lnTo>
                <a:lnTo>
                  <a:pt x="1490778" y="1206137"/>
                </a:lnTo>
                <a:lnTo>
                  <a:pt x="1677485" y="1206137"/>
                </a:lnTo>
                <a:lnTo>
                  <a:pt x="1677485" y="1022715"/>
                </a:lnTo>
                <a:cubicBezTo>
                  <a:pt x="1677485" y="661095"/>
                  <a:pt x="1384334" y="367944"/>
                  <a:pt x="1022714" y="367944"/>
                </a:cubicBezTo>
                <a:lnTo>
                  <a:pt x="1022715" y="367944"/>
                </a:lnTo>
                <a:cubicBezTo>
                  <a:pt x="661095" y="367944"/>
                  <a:pt x="367944" y="661095"/>
                  <a:pt x="367944" y="1022715"/>
                </a:cubicBezTo>
                <a:close/>
              </a:path>
            </a:pathLst>
          </a:custGeom>
          <a:solidFill>
            <a:srgbClr val="A859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" name="Google Shape;376;p16"/>
          <p:cNvSpPr/>
          <p:nvPr/>
        </p:nvSpPr>
        <p:spPr>
          <a:xfrm rot="5400000">
            <a:off x="4163078" y="3958939"/>
            <a:ext cx="2054487" cy="1022715"/>
          </a:xfrm>
          <a:custGeom>
            <a:avLst/>
            <a:gdLst/>
            <a:ahLst/>
            <a:cxnLst/>
            <a:rect l="l" t="t" r="r" b="b"/>
            <a:pathLst>
              <a:path w="2054487" h="1022715" extrusionOk="0">
                <a:moveTo>
                  <a:pt x="367944" y="1022715"/>
                </a:moveTo>
                <a:lnTo>
                  <a:pt x="0" y="1022715"/>
                </a:lnTo>
                <a:cubicBezTo>
                  <a:pt x="0" y="457885"/>
                  <a:pt x="457885" y="0"/>
                  <a:pt x="1022715" y="0"/>
                </a:cubicBezTo>
                <a:lnTo>
                  <a:pt x="1022715" y="0"/>
                </a:lnTo>
                <a:cubicBezTo>
                  <a:pt x="1587545" y="0"/>
                  <a:pt x="2036380" y="494099"/>
                  <a:pt x="2054487" y="923127"/>
                </a:cubicBezTo>
                <a:cubicBezTo>
                  <a:pt x="1934855" y="954814"/>
                  <a:pt x="1905759" y="950287"/>
                  <a:pt x="1722753" y="977448"/>
                </a:cubicBezTo>
                <a:cubicBezTo>
                  <a:pt x="1731807" y="633934"/>
                  <a:pt x="1384334" y="367944"/>
                  <a:pt x="1022714" y="367944"/>
                </a:cubicBezTo>
                <a:lnTo>
                  <a:pt x="1022715" y="367944"/>
                </a:lnTo>
                <a:cubicBezTo>
                  <a:pt x="661095" y="367944"/>
                  <a:pt x="367944" y="661095"/>
                  <a:pt x="367944" y="1022715"/>
                </a:cubicBezTo>
                <a:close/>
              </a:path>
            </a:pathLst>
          </a:custGeom>
          <a:solidFill>
            <a:srgbClr val="A859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" name="Google Shape;377;p16"/>
          <p:cNvSpPr/>
          <p:nvPr/>
        </p:nvSpPr>
        <p:spPr>
          <a:xfrm>
            <a:off x="4807594" y="5096676"/>
            <a:ext cx="2109304" cy="52698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A859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Weekly SW release</a:t>
            </a:r>
            <a:endParaRPr/>
          </a:p>
        </p:txBody>
      </p:sp>
      <p:sp>
        <p:nvSpPr>
          <p:cNvPr id="378" name="Google Shape;378;p16"/>
          <p:cNvSpPr/>
          <p:nvPr/>
        </p:nvSpPr>
        <p:spPr>
          <a:xfrm>
            <a:off x="9126526" y="1668257"/>
            <a:ext cx="1735931" cy="1150144"/>
          </a:xfrm>
          <a:prstGeom prst="rect">
            <a:avLst/>
          </a:prstGeom>
          <a:solidFill>
            <a:srgbClr val="5974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Real-time QA dashboard</a:t>
            </a:r>
            <a:endParaRPr/>
          </a:p>
        </p:txBody>
      </p:sp>
      <p:sp>
        <p:nvSpPr>
          <p:cNvPr id="379" name="Google Shape;379;p16"/>
          <p:cNvSpPr/>
          <p:nvPr/>
        </p:nvSpPr>
        <p:spPr>
          <a:xfrm>
            <a:off x="1769611" y="5356880"/>
            <a:ext cx="557572" cy="131384"/>
          </a:xfrm>
          <a:prstGeom prst="rect">
            <a:avLst/>
          </a:prstGeom>
          <a:solidFill>
            <a:srgbClr val="7F7F7F"/>
          </a:solidFill>
          <a:ln w="9525" cap="flat" cmpd="sng">
            <a:solidFill>
              <a:srgbClr val="3E214D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6"/>
          <p:cNvSpPr/>
          <p:nvPr/>
        </p:nvSpPr>
        <p:spPr>
          <a:xfrm>
            <a:off x="1769611" y="5179598"/>
            <a:ext cx="557572" cy="131384"/>
          </a:xfrm>
          <a:prstGeom prst="rect">
            <a:avLst/>
          </a:prstGeom>
          <a:solidFill>
            <a:srgbClr val="7F7F7F"/>
          </a:solidFill>
          <a:ln w="9525" cap="flat" cmpd="sng">
            <a:solidFill>
              <a:srgbClr val="3E214D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" name="Google Shape;381;p16"/>
          <p:cNvSpPr/>
          <p:nvPr/>
        </p:nvSpPr>
        <p:spPr>
          <a:xfrm>
            <a:off x="1769611" y="5002318"/>
            <a:ext cx="557572" cy="131384"/>
          </a:xfrm>
          <a:prstGeom prst="rect">
            <a:avLst/>
          </a:prstGeom>
          <a:solidFill>
            <a:srgbClr val="7F7F7F"/>
          </a:solidFill>
          <a:ln w="9525" cap="flat" cmpd="sng">
            <a:solidFill>
              <a:srgbClr val="3E214D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p16"/>
          <p:cNvSpPr/>
          <p:nvPr/>
        </p:nvSpPr>
        <p:spPr>
          <a:xfrm>
            <a:off x="1769611" y="4825038"/>
            <a:ext cx="557572" cy="131384"/>
          </a:xfrm>
          <a:prstGeom prst="rect">
            <a:avLst/>
          </a:prstGeom>
          <a:solidFill>
            <a:srgbClr val="7F7F7F"/>
          </a:solidFill>
          <a:ln w="9525" cap="flat" cmpd="sng">
            <a:solidFill>
              <a:srgbClr val="3E214D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" name="Google Shape;383;p16"/>
          <p:cNvSpPr/>
          <p:nvPr/>
        </p:nvSpPr>
        <p:spPr>
          <a:xfrm>
            <a:off x="1769611" y="4293198"/>
            <a:ext cx="557572" cy="131384"/>
          </a:xfrm>
          <a:prstGeom prst="rect">
            <a:avLst/>
          </a:prstGeom>
          <a:solidFill>
            <a:srgbClr val="7F7F7F"/>
          </a:solidFill>
          <a:ln w="9525" cap="flat" cmpd="sng">
            <a:solidFill>
              <a:srgbClr val="3E214D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" name="Google Shape;384;p16"/>
          <p:cNvSpPr/>
          <p:nvPr/>
        </p:nvSpPr>
        <p:spPr>
          <a:xfrm>
            <a:off x="1769611" y="4647758"/>
            <a:ext cx="557572" cy="131384"/>
          </a:xfrm>
          <a:prstGeom prst="rect">
            <a:avLst/>
          </a:prstGeom>
          <a:solidFill>
            <a:srgbClr val="7F7F7F"/>
          </a:solidFill>
          <a:ln w="9525" cap="flat" cmpd="sng">
            <a:solidFill>
              <a:srgbClr val="3E214D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p16"/>
          <p:cNvSpPr/>
          <p:nvPr/>
        </p:nvSpPr>
        <p:spPr>
          <a:xfrm>
            <a:off x="1769611" y="4470478"/>
            <a:ext cx="557572" cy="131384"/>
          </a:xfrm>
          <a:prstGeom prst="rect">
            <a:avLst/>
          </a:prstGeom>
          <a:solidFill>
            <a:srgbClr val="7F7F7F"/>
          </a:solidFill>
          <a:ln w="9525" cap="flat" cmpd="sng">
            <a:solidFill>
              <a:srgbClr val="3E214D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6" name="Google Shape;386;p16"/>
          <p:cNvSpPr/>
          <p:nvPr/>
        </p:nvSpPr>
        <p:spPr>
          <a:xfrm>
            <a:off x="1985993" y="6110374"/>
            <a:ext cx="7966180" cy="499236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Weekly meeting for reviewing QA status and planning new use cases </a:t>
            </a:r>
            <a:r>
              <a:rPr lang="en-GB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&amp;</a:t>
            </a:r>
            <a:r>
              <a:rPr lang="en-GB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integrations</a:t>
            </a:r>
            <a:endParaRPr/>
          </a:p>
        </p:txBody>
      </p:sp>
      <p:sp>
        <p:nvSpPr>
          <p:cNvPr id="387" name="Google Shape;387;p16"/>
          <p:cNvSpPr/>
          <p:nvPr/>
        </p:nvSpPr>
        <p:spPr>
          <a:xfrm rot="-5400000">
            <a:off x="8749101" y="3983029"/>
            <a:ext cx="2490780" cy="52698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CC7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8" name="Google Shape;388;p16"/>
          <p:cNvSpPr/>
          <p:nvPr/>
        </p:nvSpPr>
        <p:spPr>
          <a:xfrm>
            <a:off x="1921178" y="2088855"/>
            <a:ext cx="6901915" cy="263493"/>
          </a:xfrm>
          <a:custGeom>
            <a:avLst/>
            <a:gdLst/>
            <a:ahLst/>
            <a:cxnLst/>
            <a:rect l="l" t="t" r="r" b="b"/>
            <a:pathLst>
              <a:path w="1086471" h="263493" extrusionOk="0">
                <a:moveTo>
                  <a:pt x="0" y="0"/>
                </a:moveTo>
                <a:lnTo>
                  <a:pt x="1086471" y="0"/>
                </a:lnTo>
                <a:lnTo>
                  <a:pt x="1086471" y="263493"/>
                </a:lnTo>
                <a:lnTo>
                  <a:pt x="0" y="263493"/>
                </a:lnTo>
                <a:lnTo>
                  <a:pt x="0" y="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Prioritized issues</a:t>
            </a:r>
            <a:endParaRPr/>
          </a:p>
        </p:txBody>
      </p:sp>
      <p:sp>
        <p:nvSpPr>
          <p:cNvPr id="389" name="Google Shape;389;p16"/>
          <p:cNvSpPr/>
          <p:nvPr/>
        </p:nvSpPr>
        <p:spPr>
          <a:xfrm>
            <a:off x="2593130" y="5100220"/>
            <a:ext cx="1022716" cy="52698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Google Shape;390;p16"/>
          <p:cNvSpPr txBox="1"/>
          <p:nvPr/>
        </p:nvSpPr>
        <p:spPr>
          <a:xfrm>
            <a:off x="920620" y="5243553"/>
            <a:ext cx="82105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Backlog</a:t>
            </a:r>
            <a:endParaRPr/>
          </a:p>
        </p:txBody>
      </p:sp>
      <p:sp>
        <p:nvSpPr>
          <p:cNvPr id="391" name="Google Shape;391;p16"/>
          <p:cNvSpPr txBox="1"/>
          <p:nvPr/>
        </p:nvSpPr>
        <p:spPr>
          <a:xfrm>
            <a:off x="4051900" y="4232397"/>
            <a:ext cx="124104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Development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process</a:t>
            </a:r>
            <a:endParaRPr/>
          </a:p>
        </p:txBody>
      </p:sp>
      <p:sp>
        <p:nvSpPr>
          <p:cNvPr id="392" name="Google Shape;392;p16"/>
          <p:cNvSpPr/>
          <p:nvPr/>
        </p:nvSpPr>
        <p:spPr>
          <a:xfrm rot="-2387219" flipH="1">
            <a:off x="6612281" y="3543301"/>
            <a:ext cx="2231120" cy="1668983"/>
          </a:xfrm>
          <a:custGeom>
            <a:avLst/>
            <a:gdLst/>
            <a:ahLst/>
            <a:cxnLst/>
            <a:rect l="l" t="t" r="r" b="b"/>
            <a:pathLst>
              <a:path w="2231120" h="1668983" extrusionOk="0">
                <a:moveTo>
                  <a:pt x="367944" y="1022715"/>
                </a:moveTo>
                <a:lnTo>
                  <a:pt x="0" y="1022715"/>
                </a:lnTo>
                <a:cubicBezTo>
                  <a:pt x="0" y="457885"/>
                  <a:pt x="457885" y="0"/>
                  <a:pt x="1022715" y="0"/>
                </a:cubicBezTo>
                <a:lnTo>
                  <a:pt x="1022715" y="0"/>
                </a:lnTo>
                <a:cubicBezTo>
                  <a:pt x="1587545" y="0"/>
                  <a:pt x="2045430" y="457885"/>
                  <a:pt x="2045430" y="1022715"/>
                </a:cubicBezTo>
                <a:lnTo>
                  <a:pt x="2045430" y="1206137"/>
                </a:lnTo>
                <a:lnTo>
                  <a:pt x="2231120" y="1208593"/>
                </a:lnTo>
                <a:lnTo>
                  <a:pt x="1855377" y="1668983"/>
                </a:lnTo>
                <a:lnTo>
                  <a:pt x="1490778" y="1206137"/>
                </a:lnTo>
                <a:lnTo>
                  <a:pt x="1677485" y="1206137"/>
                </a:lnTo>
                <a:lnTo>
                  <a:pt x="1677485" y="1022715"/>
                </a:lnTo>
                <a:cubicBezTo>
                  <a:pt x="1677485" y="661095"/>
                  <a:pt x="1384334" y="367944"/>
                  <a:pt x="1022714" y="367944"/>
                </a:cubicBezTo>
                <a:lnTo>
                  <a:pt x="1022715" y="367944"/>
                </a:lnTo>
                <a:cubicBezTo>
                  <a:pt x="661095" y="367944"/>
                  <a:pt x="367944" y="661095"/>
                  <a:pt x="367944" y="1022715"/>
                </a:cubicBezTo>
                <a:close/>
              </a:path>
            </a:pathLst>
          </a:custGeom>
          <a:solidFill>
            <a:srgbClr val="4CC7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Google Shape;393;p16"/>
          <p:cNvSpPr/>
          <p:nvPr/>
        </p:nvSpPr>
        <p:spPr>
          <a:xfrm rot="5400000">
            <a:off x="7407019" y="3958935"/>
            <a:ext cx="2054487" cy="1022715"/>
          </a:xfrm>
          <a:custGeom>
            <a:avLst/>
            <a:gdLst/>
            <a:ahLst/>
            <a:cxnLst/>
            <a:rect l="l" t="t" r="r" b="b"/>
            <a:pathLst>
              <a:path w="2054487" h="1022715" extrusionOk="0">
                <a:moveTo>
                  <a:pt x="367944" y="1022715"/>
                </a:moveTo>
                <a:lnTo>
                  <a:pt x="0" y="1022715"/>
                </a:lnTo>
                <a:cubicBezTo>
                  <a:pt x="0" y="457885"/>
                  <a:pt x="457885" y="0"/>
                  <a:pt x="1022715" y="0"/>
                </a:cubicBezTo>
                <a:lnTo>
                  <a:pt x="1022715" y="0"/>
                </a:lnTo>
                <a:cubicBezTo>
                  <a:pt x="1587545" y="0"/>
                  <a:pt x="2036380" y="494099"/>
                  <a:pt x="2054487" y="923127"/>
                </a:cubicBezTo>
                <a:cubicBezTo>
                  <a:pt x="1934855" y="954814"/>
                  <a:pt x="1905759" y="950287"/>
                  <a:pt x="1722753" y="977448"/>
                </a:cubicBezTo>
                <a:cubicBezTo>
                  <a:pt x="1731807" y="633934"/>
                  <a:pt x="1384334" y="367944"/>
                  <a:pt x="1022714" y="367944"/>
                </a:cubicBezTo>
                <a:lnTo>
                  <a:pt x="1022715" y="367944"/>
                </a:lnTo>
                <a:cubicBezTo>
                  <a:pt x="661095" y="367944"/>
                  <a:pt x="367944" y="661095"/>
                  <a:pt x="367944" y="1022715"/>
                </a:cubicBezTo>
                <a:close/>
              </a:path>
            </a:pathLst>
          </a:custGeom>
          <a:solidFill>
            <a:srgbClr val="4CC7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4" name="Google Shape;394;p16"/>
          <p:cNvSpPr/>
          <p:nvPr/>
        </p:nvSpPr>
        <p:spPr>
          <a:xfrm>
            <a:off x="8051534" y="5228419"/>
            <a:ext cx="1845811" cy="263493"/>
          </a:xfrm>
          <a:custGeom>
            <a:avLst/>
            <a:gdLst/>
            <a:ahLst/>
            <a:cxnLst/>
            <a:rect l="l" t="t" r="r" b="b"/>
            <a:pathLst>
              <a:path w="1845811" h="263493" extrusionOk="0">
                <a:moveTo>
                  <a:pt x="0" y="0"/>
                </a:moveTo>
                <a:lnTo>
                  <a:pt x="1845811" y="0"/>
                </a:lnTo>
                <a:lnTo>
                  <a:pt x="1845811" y="263493"/>
                </a:lnTo>
                <a:lnTo>
                  <a:pt x="0" y="263493"/>
                </a:lnTo>
                <a:lnTo>
                  <a:pt x="0" y="0"/>
                </a:lnTo>
                <a:close/>
              </a:path>
            </a:pathLst>
          </a:custGeom>
          <a:solidFill>
            <a:srgbClr val="4CC7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   QA findings</a:t>
            </a:r>
            <a:endParaRPr/>
          </a:p>
        </p:txBody>
      </p:sp>
      <p:sp>
        <p:nvSpPr>
          <p:cNvPr id="395" name="Google Shape;395;p16"/>
          <p:cNvSpPr txBox="1"/>
          <p:nvPr/>
        </p:nvSpPr>
        <p:spPr>
          <a:xfrm>
            <a:off x="7513554" y="4099243"/>
            <a:ext cx="841897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Stability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Analysis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process</a:t>
            </a:r>
            <a:endParaRPr/>
          </a:p>
        </p:txBody>
      </p:sp>
      <p:sp>
        <p:nvSpPr>
          <p:cNvPr id="396" name="Google Shape;396;p16"/>
          <p:cNvSpPr/>
          <p:nvPr/>
        </p:nvSpPr>
        <p:spPr>
          <a:xfrm rot="5400000">
            <a:off x="1019423" y="2873167"/>
            <a:ext cx="2062960" cy="52698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7" name="Google Shape;397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04364" y="282651"/>
            <a:ext cx="1104406" cy="181757"/>
          </a:xfrm>
          <a:prstGeom prst="rect">
            <a:avLst/>
          </a:prstGeom>
          <a:noFill/>
          <a:ln>
            <a:noFill/>
          </a:ln>
        </p:spPr>
      </p:pic>
      <p:sp>
        <p:nvSpPr>
          <p:cNvPr id="398" name="Google Shape;398;p16"/>
          <p:cNvSpPr txBox="1"/>
          <p:nvPr/>
        </p:nvSpPr>
        <p:spPr>
          <a:xfrm>
            <a:off x="761998" y="776103"/>
            <a:ext cx="2700393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Process view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17"/>
          <p:cNvSpPr txBox="1"/>
          <p:nvPr/>
        </p:nvSpPr>
        <p:spPr>
          <a:xfrm>
            <a:off x="3938848" y="990507"/>
            <a:ext cx="6624001" cy="310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Clear improvements in R&amp;D productivity and issue resolution times</a:t>
            </a:r>
            <a:endParaRPr dirty="0"/>
          </a:p>
        </p:txBody>
      </p:sp>
      <p:pic>
        <p:nvPicPr>
          <p:cNvPr id="404" name="Google Shape;404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0" flipH="1">
            <a:off x="-1216727" y="5031645"/>
            <a:ext cx="3048000" cy="6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Google Shape;405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28584" y="282651"/>
            <a:ext cx="1104406" cy="181757"/>
          </a:xfrm>
          <a:prstGeom prst="rect">
            <a:avLst/>
          </a:prstGeom>
          <a:noFill/>
          <a:ln>
            <a:noFill/>
          </a:ln>
        </p:spPr>
      </p:pic>
      <p:sp>
        <p:nvSpPr>
          <p:cNvPr id="406" name="Google Shape;406;p17"/>
          <p:cNvSpPr txBox="1"/>
          <p:nvPr/>
        </p:nvSpPr>
        <p:spPr>
          <a:xfrm>
            <a:off x="761998" y="776103"/>
            <a:ext cx="2700393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Net results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p17"/>
          <p:cNvSpPr txBox="1"/>
          <p:nvPr/>
        </p:nvSpPr>
        <p:spPr>
          <a:xfrm>
            <a:off x="2241443" y="6135395"/>
            <a:ext cx="7744971" cy="235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sz="1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Average results based on data from several OEM projects</a:t>
            </a:r>
            <a:endParaRPr sz="14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 descr="A green and white pie chart with black text&#10;&#10;Description automatically generated">
            <a:extLst>
              <a:ext uri="{FF2B5EF4-FFF2-40B4-BE49-F238E27FC236}">
                <a16:creationId xmlns:a16="http://schemas.microsoft.com/office/drawing/2014/main" id="{927567E6-12EF-2D0A-EF3F-7E182EE639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568" y="2115558"/>
            <a:ext cx="10291225" cy="347818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2d3103f14d9_0_2"/>
          <p:cNvSpPr txBox="1">
            <a:spLocks noGrp="1"/>
          </p:cNvSpPr>
          <p:nvPr>
            <p:ph type="title"/>
          </p:nvPr>
        </p:nvSpPr>
        <p:spPr>
          <a:xfrm>
            <a:off x="823898" y="2515760"/>
            <a:ext cx="9840429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GB" i="1" dirty="0"/>
              <a:t>Let’s do a pilot project together!</a:t>
            </a:r>
            <a:endParaRPr i="1" dirty="0"/>
          </a:p>
        </p:txBody>
      </p:sp>
      <p:sp>
        <p:nvSpPr>
          <p:cNvPr id="422" name="Google Shape;422;g2d3103f14d9_0_2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5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26 September 2024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dirty="0">
              <a:solidFill>
                <a:srgbClr val="00B0F0"/>
              </a:solidFill>
            </a:endParaRPr>
          </a:p>
        </p:txBody>
      </p:sp>
      <p:sp>
        <p:nvSpPr>
          <p:cNvPr id="424" name="Google Shape;424;g2d3103f14d9_0_2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GB"/>
              <a:t>16</a:t>
            </a:fld>
            <a:endParaRPr/>
          </a:p>
        </p:txBody>
      </p:sp>
      <p:pic>
        <p:nvPicPr>
          <p:cNvPr id="3" name="Picture 2" descr="A black circle with an arrow&#10;&#10;Description automatically generated">
            <a:extLst>
              <a:ext uri="{FF2B5EF4-FFF2-40B4-BE49-F238E27FC236}">
                <a16:creationId xmlns:a16="http://schemas.microsoft.com/office/drawing/2014/main" id="{563291B5-5925-74E3-DB26-06EFDC684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149" y="3498170"/>
            <a:ext cx="2572285" cy="2572285"/>
          </a:xfrm>
          <a:prstGeom prst="rect">
            <a:avLst/>
          </a:prstGeom>
        </p:spPr>
      </p:pic>
      <p:pic>
        <p:nvPicPr>
          <p:cNvPr id="1028" name="Picture 4" descr="TomTom Logo">
            <a:extLst>
              <a:ext uri="{FF2B5EF4-FFF2-40B4-BE49-F238E27FC236}">
                <a16:creationId xmlns:a16="http://schemas.microsoft.com/office/drawing/2014/main" id="{D9257531-E637-5A0B-E9C4-7443B088D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679" y="3842033"/>
            <a:ext cx="3175000" cy="178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ndefined">
            <a:extLst>
              <a:ext uri="{FF2B5EF4-FFF2-40B4-BE49-F238E27FC236}">
                <a16:creationId xmlns:a16="http://schemas.microsoft.com/office/drawing/2014/main" id="{5C6B0EB0-C8A8-A559-0853-05BA101760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441" y="4306734"/>
            <a:ext cx="998934" cy="95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Google Shape;421;g2d3103f14d9_0_2">
            <a:extLst>
              <a:ext uri="{FF2B5EF4-FFF2-40B4-BE49-F238E27FC236}">
                <a16:creationId xmlns:a16="http://schemas.microsoft.com/office/drawing/2014/main" id="{EBCF4392-ADAF-5F04-1799-B489A6E44A9C}"/>
              </a:ext>
            </a:extLst>
          </p:cNvPr>
          <p:cNvSpPr txBox="1">
            <a:spLocks/>
          </p:cNvSpPr>
          <p:nvPr/>
        </p:nvSpPr>
        <p:spPr>
          <a:xfrm>
            <a:off x="3201706" y="5549120"/>
            <a:ext cx="9840429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ct val="100000"/>
            </a:pPr>
            <a:r>
              <a:rPr lang="en-GB" dirty="0"/>
              <a:t>+ 6 other AAOS adopters</a:t>
            </a:r>
          </a:p>
        </p:txBody>
      </p:sp>
      <p:pic>
        <p:nvPicPr>
          <p:cNvPr id="8" name="Picture 7" descr="A black text on a black background&#10;&#10;Description automatically generated">
            <a:extLst>
              <a:ext uri="{FF2B5EF4-FFF2-40B4-BE49-F238E27FC236}">
                <a16:creationId xmlns:a16="http://schemas.microsoft.com/office/drawing/2014/main" id="{5FF02538-ACCE-F431-0F5E-07ECFED6BC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2723" y="4507783"/>
            <a:ext cx="2903557" cy="553059"/>
          </a:xfrm>
          <a:prstGeom prst="rect">
            <a:avLst/>
          </a:prstGeom>
        </p:spPr>
      </p:pic>
      <p:pic>
        <p:nvPicPr>
          <p:cNvPr id="9" name="Google Shape;250;p10" descr="Rocksolid Partner Program | Basemark">
            <a:extLst>
              <a:ext uri="{FF2B5EF4-FFF2-40B4-BE49-F238E27FC236}">
                <a16:creationId xmlns:a16="http://schemas.microsoft.com/office/drawing/2014/main" id="{D924D2EC-C9CB-8FDB-30A3-D0BC8BA801FF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501881" y="2617132"/>
            <a:ext cx="2192752" cy="3885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/>
          <p:nvPr/>
        </p:nvSpPr>
        <p:spPr>
          <a:xfrm>
            <a:off x="4780075" y="3325000"/>
            <a:ext cx="6960600" cy="2612400"/>
          </a:xfrm>
          <a:prstGeom prst="rect">
            <a:avLst/>
          </a:prstGeom>
          <a:solidFill>
            <a:srgbClr val="E9EB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2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rPr>
              <a:t>| </a:t>
            </a:r>
            <a:fld id="{00000000-1234-1234-1234-123412341234}" type="slidenum">
              <a:rPr lang="en-GB">
                <a:latin typeface="Calibri"/>
                <a:ea typeface="Calibri"/>
                <a:cs typeface="Calibri"/>
                <a:sym typeface="Calibri"/>
              </a:rPr>
              <a:t>2</a:t>
            </a:fld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2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26 September 2024  </a:t>
            </a:r>
            <a:r>
              <a:rPr lang="en-GB" dirty="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|</a:t>
            </a:r>
            <a:endParaRPr dirty="0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8" name="Google Shape;98;p2"/>
          <p:cNvPicPr preferRelativeResize="0"/>
          <p:nvPr/>
        </p:nvPicPr>
        <p:blipFill rotWithShape="1">
          <a:blip r:embed="rId3">
            <a:alphaModFix/>
          </a:blip>
          <a:srcRect l="2226" t="1985" r="2215" b="2072"/>
          <a:stretch/>
        </p:blipFill>
        <p:spPr>
          <a:xfrm>
            <a:off x="400001" y="737400"/>
            <a:ext cx="4209900" cy="51999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9803"/>
              </a:srgbClr>
            </a:outerShdw>
          </a:effectLst>
        </p:spPr>
      </p:pic>
      <p:sp>
        <p:nvSpPr>
          <p:cNvPr id="99" name="Google Shape;99;p2"/>
          <p:cNvSpPr/>
          <p:nvPr/>
        </p:nvSpPr>
        <p:spPr>
          <a:xfrm>
            <a:off x="8376361" y="440889"/>
            <a:ext cx="2127300" cy="2318400"/>
          </a:xfrm>
          <a:prstGeom prst="roundRect">
            <a:avLst>
              <a:gd name="adj" fmla="val 9203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2"/>
          <p:cNvSpPr/>
          <p:nvPr/>
        </p:nvSpPr>
        <p:spPr>
          <a:xfrm>
            <a:off x="5019536" y="440889"/>
            <a:ext cx="2127300" cy="2318400"/>
          </a:xfrm>
          <a:prstGeom prst="roundRect">
            <a:avLst>
              <a:gd name="adj" fmla="val 9203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1" name="Google Shape;101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19261" y="1169777"/>
            <a:ext cx="1798675" cy="89933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2" name="Google Shape;102;p2"/>
          <p:cNvCxnSpPr/>
          <p:nvPr/>
        </p:nvCxnSpPr>
        <p:spPr>
          <a:xfrm rot="10800000" flipH="1">
            <a:off x="7256274" y="900389"/>
            <a:ext cx="1443300" cy="492300"/>
          </a:xfrm>
          <a:prstGeom prst="straightConnector1">
            <a:avLst/>
          </a:prstGeom>
          <a:noFill/>
          <a:ln w="19050" cap="flat" cmpd="sng">
            <a:solidFill>
              <a:srgbClr val="7F7F7F"/>
            </a:solidFill>
            <a:prstDash val="dot"/>
            <a:round/>
            <a:headEnd type="stealth" w="med" len="med"/>
            <a:tailEnd type="triangle" w="med" len="med"/>
          </a:ln>
        </p:spPr>
      </p:cxnSp>
      <p:cxnSp>
        <p:nvCxnSpPr>
          <p:cNvPr id="103" name="Google Shape;103;p2"/>
          <p:cNvCxnSpPr/>
          <p:nvPr/>
        </p:nvCxnSpPr>
        <p:spPr>
          <a:xfrm rot="10800000" flipH="1">
            <a:off x="7246524" y="1077389"/>
            <a:ext cx="1471500" cy="481800"/>
          </a:xfrm>
          <a:prstGeom prst="straightConnector1">
            <a:avLst/>
          </a:prstGeom>
          <a:noFill/>
          <a:ln w="19050" cap="flat" cmpd="sng">
            <a:solidFill>
              <a:srgbClr val="7F7F7F"/>
            </a:solidFill>
            <a:prstDash val="dot"/>
            <a:round/>
            <a:headEnd type="stealth" w="med" len="med"/>
            <a:tailEnd type="triangle" w="med" len="med"/>
          </a:ln>
        </p:spPr>
      </p:cxnSp>
      <p:cxnSp>
        <p:nvCxnSpPr>
          <p:cNvPr id="104" name="Google Shape;104;p2"/>
          <p:cNvCxnSpPr/>
          <p:nvPr/>
        </p:nvCxnSpPr>
        <p:spPr>
          <a:xfrm rot="10800000" flipH="1">
            <a:off x="7369674" y="1341752"/>
            <a:ext cx="1335000" cy="269700"/>
          </a:xfrm>
          <a:prstGeom prst="straightConnector1">
            <a:avLst/>
          </a:prstGeom>
          <a:noFill/>
          <a:ln w="19050" cap="flat" cmpd="sng">
            <a:solidFill>
              <a:srgbClr val="7F7F7F"/>
            </a:solidFill>
            <a:prstDash val="dot"/>
            <a:round/>
            <a:headEnd type="stealth" w="med" len="med"/>
            <a:tailEnd type="triangle" w="med" len="med"/>
          </a:ln>
        </p:spPr>
      </p:cxnSp>
      <p:cxnSp>
        <p:nvCxnSpPr>
          <p:cNvPr id="105" name="Google Shape;105;p2"/>
          <p:cNvCxnSpPr/>
          <p:nvPr/>
        </p:nvCxnSpPr>
        <p:spPr>
          <a:xfrm rot="10800000" flipH="1">
            <a:off x="7217211" y="1587139"/>
            <a:ext cx="1488000" cy="93900"/>
          </a:xfrm>
          <a:prstGeom prst="straightConnector1">
            <a:avLst/>
          </a:prstGeom>
          <a:noFill/>
          <a:ln w="19050" cap="flat" cmpd="sng">
            <a:solidFill>
              <a:srgbClr val="7F7F7F"/>
            </a:solidFill>
            <a:prstDash val="dot"/>
            <a:round/>
            <a:headEnd type="stealth" w="med" len="med"/>
            <a:tailEnd type="triangle" w="med" len="med"/>
          </a:ln>
        </p:spPr>
      </p:cxnSp>
      <p:cxnSp>
        <p:nvCxnSpPr>
          <p:cNvPr id="106" name="Google Shape;106;p2"/>
          <p:cNvCxnSpPr/>
          <p:nvPr/>
        </p:nvCxnSpPr>
        <p:spPr>
          <a:xfrm>
            <a:off x="7256274" y="1818558"/>
            <a:ext cx="1461900" cy="34800"/>
          </a:xfrm>
          <a:prstGeom prst="straightConnector1">
            <a:avLst/>
          </a:prstGeom>
          <a:noFill/>
          <a:ln w="19050" cap="flat" cmpd="sng">
            <a:solidFill>
              <a:srgbClr val="7F7F7F"/>
            </a:solidFill>
            <a:prstDash val="dot"/>
            <a:round/>
            <a:headEnd type="stealth" w="med" len="med"/>
            <a:tailEnd type="triangle" w="med" len="med"/>
          </a:ln>
        </p:spPr>
      </p:cxnSp>
      <p:cxnSp>
        <p:nvCxnSpPr>
          <p:cNvPr id="107" name="Google Shape;107;p2"/>
          <p:cNvCxnSpPr/>
          <p:nvPr/>
        </p:nvCxnSpPr>
        <p:spPr>
          <a:xfrm>
            <a:off x="7256274" y="1993754"/>
            <a:ext cx="1449000" cy="114000"/>
          </a:xfrm>
          <a:prstGeom prst="straightConnector1">
            <a:avLst/>
          </a:prstGeom>
          <a:noFill/>
          <a:ln w="19050" cap="flat" cmpd="sng">
            <a:solidFill>
              <a:srgbClr val="7F7F7F"/>
            </a:solidFill>
            <a:prstDash val="dot"/>
            <a:round/>
            <a:headEnd type="stealth" w="med" len="med"/>
            <a:tailEnd type="triangle" w="med" len="med"/>
          </a:ln>
        </p:spPr>
      </p:cxnSp>
      <p:pic>
        <p:nvPicPr>
          <p:cNvPr id="108" name="Google Shape;108;p2" descr="A car with a black background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 t="32125"/>
          <a:stretch/>
        </p:blipFill>
        <p:spPr>
          <a:xfrm>
            <a:off x="8523036" y="1077399"/>
            <a:ext cx="2354796" cy="1704678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"/>
          <p:cNvSpPr txBox="1"/>
          <p:nvPr/>
        </p:nvSpPr>
        <p:spPr>
          <a:xfrm>
            <a:off x="5511223" y="2432150"/>
            <a:ext cx="40929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Various subsystems </a:t>
            </a:r>
            <a:endParaRPr sz="1800" b="0" i="0" u="none" strike="noStrike" cap="none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sz="1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o</a:t>
            </a:r>
            <a:r>
              <a:rPr lang="en-GB" sz="1800" b="0" i="0" u="none" strike="noStrike" cap="none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ver</a:t>
            </a:r>
            <a:r>
              <a:rPr lang="en-GB"/>
              <a:t> </a:t>
            </a:r>
            <a:r>
              <a:rPr lang="en-GB" sz="1800" b="0" i="0" u="none" strike="noStrike" cap="none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different buses.</a:t>
            </a:r>
            <a:endParaRPr sz="1800" b="0" i="0" u="none" strike="noStrike" cap="none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pic>
        <p:nvPicPr>
          <p:cNvPr id="110" name="Google Shape;110;p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185466" y="4276031"/>
            <a:ext cx="1430214" cy="1430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282628" y="4592245"/>
            <a:ext cx="797789" cy="797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10800000">
            <a:off x="8579120" y="4356015"/>
            <a:ext cx="1152061" cy="11520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194271" y="4074912"/>
            <a:ext cx="1284224" cy="12842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2"/>
          <p:cNvCxnSpPr>
            <a:stCxn id="111" idx="3"/>
          </p:cNvCxnSpPr>
          <p:nvPr/>
        </p:nvCxnSpPr>
        <p:spPr>
          <a:xfrm>
            <a:off x="6080417" y="4991139"/>
            <a:ext cx="414300" cy="15300"/>
          </a:xfrm>
          <a:prstGeom prst="straightConnector1">
            <a:avLst/>
          </a:prstGeom>
          <a:noFill/>
          <a:ln w="34925" cap="flat" cmpd="sng">
            <a:solidFill>
              <a:srgbClr val="00B05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5" name="Google Shape;115;p2"/>
          <p:cNvCxnSpPr/>
          <p:nvPr/>
        </p:nvCxnSpPr>
        <p:spPr>
          <a:xfrm>
            <a:off x="7453690" y="4501997"/>
            <a:ext cx="975000" cy="0"/>
          </a:xfrm>
          <a:prstGeom prst="straightConnector1">
            <a:avLst/>
          </a:prstGeom>
          <a:noFill/>
          <a:ln w="34925" cap="flat" cmpd="sng">
            <a:solidFill>
              <a:srgbClr val="00B05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6" name="Google Shape;116;p2"/>
          <p:cNvCxnSpPr/>
          <p:nvPr/>
        </p:nvCxnSpPr>
        <p:spPr>
          <a:xfrm>
            <a:off x="7453690" y="4717027"/>
            <a:ext cx="975000" cy="0"/>
          </a:xfrm>
          <a:prstGeom prst="straightConnector1">
            <a:avLst/>
          </a:prstGeom>
          <a:noFill/>
          <a:ln w="34925" cap="flat" cmpd="sng">
            <a:solidFill>
              <a:srgbClr val="00B05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7" name="Google Shape;117;p2"/>
          <p:cNvCxnSpPr/>
          <p:nvPr/>
        </p:nvCxnSpPr>
        <p:spPr>
          <a:xfrm>
            <a:off x="7453690" y="4932057"/>
            <a:ext cx="975000" cy="0"/>
          </a:xfrm>
          <a:prstGeom prst="straightConnector1">
            <a:avLst/>
          </a:prstGeom>
          <a:noFill/>
          <a:ln w="34925" cap="flat" cmpd="sng">
            <a:solidFill>
              <a:srgbClr val="00B05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8" name="Google Shape;118;p2"/>
          <p:cNvCxnSpPr/>
          <p:nvPr/>
        </p:nvCxnSpPr>
        <p:spPr>
          <a:xfrm>
            <a:off x="7453690" y="5147087"/>
            <a:ext cx="975000" cy="0"/>
          </a:xfrm>
          <a:prstGeom prst="straightConnector1">
            <a:avLst/>
          </a:prstGeom>
          <a:noFill/>
          <a:ln w="34925" cap="flat" cmpd="sng">
            <a:solidFill>
              <a:srgbClr val="00B05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9" name="Google Shape;119;p2"/>
          <p:cNvCxnSpPr/>
          <p:nvPr/>
        </p:nvCxnSpPr>
        <p:spPr>
          <a:xfrm>
            <a:off x="7453690" y="5362117"/>
            <a:ext cx="975000" cy="0"/>
          </a:xfrm>
          <a:prstGeom prst="straightConnector1">
            <a:avLst/>
          </a:prstGeom>
          <a:noFill/>
          <a:ln w="34925" cap="flat" cmpd="sng">
            <a:solidFill>
              <a:srgbClr val="00B05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20" name="Google Shape;120;p2"/>
          <p:cNvCxnSpPr/>
          <p:nvPr/>
        </p:nvCxnSpPr>
        <p:spPr>
          <a:xfrm>
            <a:off x="7453690" y="5577147"/>
            <a:ext cx="975000" cy="0"/>
          </a:xfrm>
          <a:prstGeom prst="straightConnector1">
            <a:avLst/>
          </a:prstGeom>
          <a:noFill/>
          <a:ln w="34925" cap="flat" cmpd="sng">
            <a:solidFill>
              <a:srgbClr val="00B05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21" name="Google Shape;121;p2"/>
          <p:cNvCxnSpPr/>
          <p:nvPr/>
        </p:nvCxnSpPr>
        <p:spPr>
          <a:xfrm>
            <a:off x="9493175" y="4691188"/>
            <a:ext cx="552300" cy="0"/>
          </a:xfrm>
          <a:prstGeom prst="straightConnector1">
            <a:avLst/>
          </a:prstGeom>
          <a:noFill/>
          <a:ln w="34925" cap="flat" cmpd="sng">
            <a:solidFill>
              <a:srgbClr val="00B05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22" name="Google Shape;122;p2"/>
          <p:cNvSpPr txBox="1"/>
          <p:nvPr/>
        </p:nvSpPr>
        <p:spPr>
          <a:xfrm>
            <a:off x="8845425" y="2432150"/>
            <a:ext cx="30000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No standards, </a:t>
            </a:r>
            <a:endParaRPr sz="1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randomness &amp; complexity. </a:t>
            </a:r>
            <a:endParaRPr/>
          </a:p>
        </p:txBody>
      </p:sp>
      <p:sp>
        <p:nvSpPr>
          <p:cNvPr id="123" name="Google Shape;123;p2"/>
          <p:cNvSpPr txBox="1"/>
          <p:nvPr/>
        </p:nvSpPr>
        <p:spPr>
          <a:xfrm>
            <a:off x="5108300" y="3495450"/>
            <a:ext cx="6370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2000" i="0" u="none" strike="noStrike" cap="none">
                <a:solidFill>
                  <a:schemeClr val="dk1"/>
                </a:solidFill>
                <a:latin typeface="Archivo SemiBold"/>
                <a:ea typeface="Archivo SemiBold"/>
                <a:cs typeface="Archivo SemiBold"/>
                <a:sym typeface="Archivo SemiBold"/>
              </a:rPr>
              <a:t>Software testing best </a:t>
            </a:r>
            <a:r>
              <a:rPr lang="en-GB" sz="2000">
                <a:solidFill>
                  <a:schemeClr val="dk1"/>
                </a:solidFill>
                <a:latin typeface="Archivo SemiBold"/>
                <a:ea typeface="Archivo SemiBold"/>
                <a:cs typeface="Archivo SemiBold"/>
                <a:sym typeface="Archivo SemiBold"/>
              </a:rPr>
              <a:t>practices in the mobile industry</a:t>
            </a:r>
            <a:r>
              <a:rPr lang="en-GB" sz="2000" i="0" u="none" strike="noStrike" cap="none">
                <a:solidFill>
                  <a:schemeClr val="dk1"/>
                </a:solidFill>
                <a:latin typeface="Archivo SemiBold"/>
                <a:ea typeface="Archivo SemiBold"/>
                <a:cs typeface="Archivo SemiBold"/>
                <a:sym typeface="Archivo SemiBold"/>
              </a:rPr>
              <a:t> </a:t>
            </a:r>
            <a:endParaRPr sz="1600" i="0" u="none" strike="noStrike" cap="none">
              <a:solidFill>
                <a:schemeClr val="dk1"/>
              </a:solidFill>
              <a:latin typeface="Archivo SemiBold"/>
              <a:ea typeface="Archivo SemiBold"/>
              <a:cs typeface="Archivo SemiBold"/>
              <a:sym typeface="Archivo SemiBol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Archivo SemiBold"/>
                <a:ea typeface="Archivo SemiBold"/>
                <a:cs typeface="Archivo SemiBold"/>
                <a:sym typeface="Archivo SemiBold"/>
              </a:rPr>
              <a:t>Including user modelling</a:t>
            </a:r>
            <a:endParaRPr sz="1600">
              <a:solidFill>
                <a:schemeClr val="dk1"/>
              </a:solidFill>
              <a:latin typeface="Archivo SemiBold"/>
              <a:ea typeface="Archivo SemiBold"/>
              <a:cs typeface="Archivo SemiBold"/>
              <a:sym typeface="Archivo SemiBold"/>
            </a:endParaRPr>
          </a:p>
        </p:txBody>
      </p:sp>
      <p:pic>
        <p:nvPicPr>
          <p:cNvPr id="124" name="Google Shape;124;p2" descr="A group of people with a shield&#10;&#10;Description automatically generated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6535068" y="4584907"/>
            <a:ext cx="738900" cy="73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>
          <a:extLst>
            <a:ext uri="{FF2B5EF4-FFF2-40B4-BE49-F238E27FC236}">
              <a16:creationId xmlns:a16="http://schemas.microsoft.com/office/drawing/2014/main" id="{771A0CBD-E465-9E4A-4D30-6C17AA2132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">
            <a:extLst>
              <a:ext uri="{FF2B5EF4-FFF2-40B4-BE49-F238E27FC236}">
                <a16:creationId xmlns:a16="http://schemas.microsoft.com/office/drawing/2014/main" id="{0410281F-5330-9F23-FF1C-A7B3805764A0}"/>
              </a:ext>
            </a:extLst>
          </p:cNvPr>
          <p:cNvSpPr/>
          <p:nvPr/>
        </p:nvSpPr>
        <p:spPr>
          <a:xfrm>
            <a:off x="4775252" y="728509"/>
            <a:ext cx="6944700" cy="16719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3">
            <a:extLst>
              <a:ext uri="{FF2B5EF4-FFF2-40B4-BE49-F238E27FC236}">
                <a16:creationId xmlns:a16="http://schemas.microsoft.com/office/drawing/2014/main" id="{02D99BBE-3785-FB86-B109-1E189B8FA389}"/>
              </a:ext>
            </a:extLst>
          </p:cNvPr>
          <p:cNvSpPr/>
          <p:nvPr/>
        </p:nvSpPr>
        <p:spPr>
          <a:xfrm>
            <a:off x="4760598" y="2488241"/>
            <a:ext cx="6944700" cy="1671900"/>
          </a:xfrm>
          <a:prstGeom prst="leftArrow">
            <a:avLst>
              <a:gd name="adj1" fmla="val 50000"/>
              <a:gd name="adj2" fmla="val 50111"/>
            </a:avLst>
          </a:pr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3">
            <a:extLst>
              <a:ext uri="{FF2B5EF4-FFF2-40B4-BE49-F238E27FC236}">
                <a16:creationId xmlns:a16="http://schemas.microsoft.com/office/drawing/2014/main" id="{3C1DB4B3-94AA-279D-72A2-AAFF8DDFCB31}"/>
              </a:ext>
            </a:extLst>
          </p:cNvPr>
          <p:cNvSpPr/>
          <p:nvPr/>
        </p:nvSpPr>
        <p:spPr>
          <a:xfrm>
            <a:off x="4775241" y="4249418"/>
            <a:ext cx="6944700" cy="1785300"/>
          </a:xfrm>
          <a:prstGeom prst="leftArrow">
            <a:avLst>
              <a:gd name="adj1" fmla="val 50000"/>
              <a:gd name="adj2" fmla="val 47648"/>
            </a:avLst>
          </a:pr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3">
            <a:extLst>
              <a:ext uri="{FF2B5EF4-FFF2-40B4-BE49-F238E27FC236}">
                <a16:creationId xmlns:a16="http://schemas.microsoft.com/office/drawing/2014/main" id="{F39F092D-0597-ACB2-539B-482EE3205EAD}"/>
              </a:ext>
            </a:extLst>
          </p:cNvPr>
          <p:cNvSpPr txBox="1"/>
          <p:nvPr/>
        </p:nvSpPr>
        <p:spPr>
          <a:xfrm>
            <a:off x="9735400" y="-2342875"/>
            <a:ext cx="978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3">
            <a:extLst>
              <a:ext uri="{FF2B5EF4-FFF2-40B4-BE49-F238E27FC236}">
                <a16:creationId xmlns:a16="http://schemas.microsoft.com/office/drawing/2014/main" id="{FE0C50BE-C1DD-65FC-8ADE-0679CF38D81B}"/>
              </a:ext>
            </a:extLst>
          </p:cNvPr>
          <p:cNvSpPr txBox="1"/>
          <p:nvPr/>
        </p:nvSpPr>
        <p:spPr>
          <a:xfrm>
            <a:off x="4672179" y="1268970"/>
            <a:ext cx="1664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Iterative </a:t>
            </a:r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development</a:t>
            </a:r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3">
            <a:extLst>
              <a:ext uri="{FF2B5EF4-FFF2-40B4-BE49-F238E27FC236}">
                <a16:creationId xmlns:a16="http://schemas.microsoft.com/office/drawing/2014/main" id="{EB2D81A3-D010-B3E9-2FA5-0F95973DDD88}"/>
              </a:ext>
            </a:extLst>
          </p:cNvPr>
          <p:cNvSpPr txBox="1"/>
          <p:nvPr/>
        </p:nvSpPr>
        <p:spPr>
          <a:xfrm>
            <a:off x="9585304" y="1313520"/>
            <a:ext cx="25200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Long development </a:t>
            </a:r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cycles</a:t>
            </a:r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3">
            <a:extLst>
              <a:ext uri="{FF2B5EF4-FFF2-40B4-BE49-F238E27FC236}">
                <a16:creationId xmlns:a16="http://schemas.microsoft.com/office/drawing/2014/main" id="{6AD64E8F-42F9-9B84-8EF7-0AA84AAB3B83}"/>
              </a:ext>
            </a:extLst>
          </p:cNvPr>
          <p:cNvSpPr txBox="1"/>
          <p:nvPr/>
        </p:nvSpPr>
        <p:spPr>
          <a:xfrm>
            <a:off x="4510464" y="3066328"/>
            <a:ext cx="21243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Customer-</a:t>
            </a:r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centric design</a:t>
            </a:r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3">
            <a:extLst>
              <a:ext uri="{FF2B5EF4-FFF2-40B4-BE49-F238E27FC236}">
                <a16:creationId xmlns:a16="http://schemas.microsoft.com/office/drawing/2014/main" id="{4BD06F1F-8D05-C1B0-545C-5F96B8FF3783}"/>
              </a:ext>
            </a:extLst>
          </p:cNvPr>
          <p:cNvSpPr txBox="1"/>
          <p:nvPr/>
        </p:nvSpPr>
        <p:spPr>
          <a:xfrm>
            <a:off x="9584663" y="3062462"/>
            <a:ext cx="25200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Engineering-</a:t>
            </a:r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centric design</a:t>
            </a:r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3">
            <a:extLst>
              <a:ext uri="{FF2B5EF4-FFF2-40B4-BE49-F238E27FC236}">
                <a16:creationId xmlns:a16="http://schemas.microsoft.com/office/drawing/2014/main" id="{A6038C52-082C-EBE9-16AE-4B11CE64289F}"/>
              </a:ext>
            </a:extLst>
          </p:cNvPr>
          <p:cNvSpPr txBox="1"/>
          <p:nvPr/>
        </p:nvSpPr>
        <p:spPr>
          <a:xfrm>
            <a:off x="4700468" y="4857545"/>
            <a:ext cx="17238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Software- </a:t>
            </a:r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defined</a:t>
            </a:r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3">
            <a:extLst>
              <a:ext uri="{FF2B5EF4-FFF2-40B4-BE49-F238E27FC236}">
                <a16:creationId xmlns:a16="http://schemas.microsoft.com/office/drawing/2014/main" id="{7BC16E22-9E2B-ED07-68F4-7DED70DA283B}"/>
              </a:ext>
            </a:extLst>
          </p:cNvPr>
          <p:cNvSpPr txBox="1"/>
          <p:nvPr/>
        </p:nvSpPr>
        <p:spPr>
          <a:xfrm>
            <a:off x="2437383" y="117881"/>
            <a:ext cx="70857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2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Developer productivity</a:t>
            </a:r>
            <a:endParaRPr sz="22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9" name="Google Shape;139;p3">
            <a:extLst>
              <a:ext uri="{FF2B5EF4-FFF2-40B4-BE49-F238E27FC236}">
                <a16:creationId xmlns:a16="http://schemas.microsoft.com/office/drawing/2014/main" id="{54BB9FDA-0CCD-1A0F-6030-536BB6F38EA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49317" y="1044029"/>
            <a:ext cx="1065136" cy="10651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3">
            <a:extLst>
              <a:ext uri="{FF2B5EF4-FFF2-40B4-BE49-F238E27FC236}">
                <a16:creationId xmlns:a16="http://schemas.microsoft.com/office/drawing/2014/main" id="{CEEB6DBF-237C-FDFB-5655-F8B4381B3A3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18947" y="2883859"/>
            <a:ext cx="896585" cy="889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3">
            <a:extLst>
              <a:ext uri="{FF2B5EF4-FFF2-40B4-BE49-F238E27FC236}">
                <a16:creationId xmlns:a16="http://schemas.microsoft.com/office/drawing/2014/main" id="{E2BD902B-D047-DE92-434F-CCA735A132D4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547714" y="4681994"/>
            <a:ext cx="974208" cy="974208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3">
            <a:extLst>
              <a:ext uri="{FF2B5EF4-FFF2-40B4-BE49-F238E27FC236}">
                <a16:creationId xmlns:a16="http://schemas.microsoft.com/office/drawing/2014/main" id="{7903FFFA-E8E5-C953-BA68-675B527CF7EF}"/>
              </a:ext>
            </a:extLst>
          </p:cNvPr>
          <p:cNvSpPr txBox="1"/>
          <p:nvPr/>
        </p:nvSpPr>
        <p:spPr>
          <a:xfrm>
            <a:off x="7130947" y="1402056"/>
            <a:ext cx="2516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Development cycles</a:t>
            </a:r>
            <a:endParaRPr sz="16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3">
            <a:extLst>
              <a:ext uri="{FF2B5EF4-FFF2-40B4-BE49-F238E27FC236}">
                <a16:creationId xmlns:a16="http://schemas.microsoft.com/office/drawing/2014/main" id="{94439A09-5C85-6340-D779-E1183207E105}"/>
              </a:ext>
            </a:extLst>
          </p:cNvPr>
          <p:cNvSpPr txBox="1"/>
          <p:nvPr/>
        </p:nvSpPr>
        <p:spPr>
          <a:xfrm>
            <a:off x="6898341" y="3170162"/>
            <a:ext cx="2698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User centricity</a:t>
            </a:r>
            <a:endParaRPr sz="16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3">
            <a:extLst>
              <a:ext uri="{FF2B5EF4-FFF2-40B4-BE49-F238E27FC236}">
                <a16:creationId xmlns:a16="http://schemas.microsoft.com/office/drawing/2014/main" id="{36A27F94-37F1-6A81-FD54-125A9623C976}"/>
              </a:ext>
            </a:extLst>
          </p:cNvPr>
          <p:cNvSpPr txBox="1"/>
          <p:nvPr/>
        </p:nvSpPr>
        <p:spPr>
          <a:xfrm>
            <a:off x="7268975" y="5001128"/>
            <a:ext cx="2508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Software ownership</a:t>
            </a:r>
            <a:endParaRPr sz="16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3">
            <a:extLst>
              <a:ext uri="{FF2B5EF4-FFF2-40B4-BE49-F238E27FC236}">
                <a16:creationId xmlns:a16="http://schemas.microsoft.com/office/drawing/2014/main" id="{C40953FE-F91B-E3C3-ACD0-D8AA93C004D1}"/>
              </a:ext>
            </a:extLst>
          </p:cNvPr>
          <p:cNvSpPr txBox="1"/>
          <p:nvPr/>
        </p:nvSpPr>
        <p:spPr>
          <a:xfrm>
            <a:off x="2533477" y="712300"/>
            <a:ext cx="16086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Automotive software architecture</a:t>
            </a:r>
            <a:endParaRPr sz="16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3">
            <a:extLst>
              <a:ext uri="{FF2B5EF4-FFF2-40B4-BE49-F238E27FC236}">
                <a16:creationId xmlns:a16="http://schemas.microsoft.com/office/drawing/2014/main" id="{C6A5FF75-A909-A37C-AE50-5302FEA8B8F2}"/>
              </a:ext>
            </a:extLst>
          </p:cNvPr>
          <p:cNvSpPr txBox="1"/>
          <p:nvPr/>
        </p:nvSpPr>
        <p:spPr>
          <a:xfrm>
            <a:off x="2520522" y="3496302"/>
            <a:ext cx="20445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5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Legacy </a:t>
            </a:r>
            <a:br>
              <a:rPr lang="en-GB" sz="15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5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languages </a:t>
            </a:r>
            <a:endParaRPr sz="15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3">
            <a:extLst>
              <a:ext uri="{FF2B5EF4-FFF2-40B4-BE49-F238E27FC236}">
                <a16:creationId xmlns:a16="http://schemas.microsoft.com/office/drawing/2014/main" id="{9EAAEF94-103C-F683-FE24-E36892F9FD13}"/>
              </a:ext>
            </a:extLst>
          </p:cNvPr>
          <p:cNvSpPr txBox="1"/>
          <p:nvPr/>
        </p:nvSpPr>
        <p:spPr>
          <a:xfrm>
            <a:off x="2533477" y="1800257"/>
            <a:ext cx="20445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5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Hardware-</a:t>
            </a:r>
            <a:br>
              <a:rPr lang="en-GB" sz="15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5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dependencies</a:t>
            </a:r>
            <a:endParaRPr sz="15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3">
            <a:extLst>
              <a:ext uri="{FF2B5EF4-FFF2-40B4-BE49-F238E27FC236}">
                <a16:creationId xmlns:a16="http://schemas.microsoft.com/office/drawing/2014/main" id="{C6C2AEB6-6F46-8A79-C1C2-9F9E08D659BC}"/>
              </a:ext>
            </a:extLst>
          </p:cNvPr>
          <p:cNvSpPr txBox="1"/>
          <p:nvPr/>
        </p:nvSpPr>
        <p:spPr>
          <a:xfrm>
            <a:off x="2520522" y="4439645"/>
            <a:ext cx="2044500" cy="7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5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Waiting for </a:t>
            </a:r>
            <a:endParaRPr sz="15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5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others to </a:t>
            </a:r>
            <a:endParaRPr sz="15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5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 your stuff</a:t>
            </a:r>
            <a:endParaRPr sz="15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3">
            <a:extLst>
              <a:ext uri="{FF2B5EF4-FFF2-40B4-BE49-F238E27FC236}">
                <a16:creationId xmlns:a16="http://schemas.microsoft.com/office/drawing/2014/main" id="{C29C0D33-FC26-FFFA-6A2D-39E5F24EF131}"/>
              </a:ext>
            </a:extLst>
          </p:cNvPr>
          <p:cNvSpPr txBox="1"/>
          <p:nvPr/>
        </p:nvSpPr>
        <p:spPr>
          <a:xfrm>
            <a:off x="2521570" y="2691376"/>
            <a:ext cx="166523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5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Proprietary </a:t>
            </a:r>
            <a:br>
              <a:rPr lang="en-GB" sz="15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5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solution</a:t>
            </a:r>
            <a:endParaRPr sz="15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3">
            <a:extLst>
              <a:ext uri="{FF2B5EF4-FFF2-40B4-BE49-F238E27FC236}">
                <a16:creationId xmlns:a16="http://schemas.microsoft.com/office/drawing/2014/main" id="{C03E97AC-82D1-7D39-2552-B7F582998BEC}"/>
              </a:ext>
            </a:extLst>
          </p:cNvPr>
          <p:cNvSpPr txBox="1"/>
          <p:nvPr/>
        </p:nvSpPr>
        <p:spPr>
          <a:xfrm>
            <a:off x="2520522" y="5515043"/>
            <a:ext cx="20445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5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Inaccessible </a:t>
            </a:r>
            <a:endParaRPr sz="15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5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</a:t>
            </a:r>
            <a:endParaRPr sz="15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3">
            <a:extLst>
              <a:ext uri="{FF2B5EF4-FFF2-40B4-BE49-F238E27FC236}">
                <a16:creationId xmlns:a16="http://schemas.microsoft.com/office/drawing/2014/main" id="{3C6F0287-55ED-218C-C67C-55B0DF04F443}"/>
              </a:ext>
            </a:extLst>
          </p:cNvPr>
          <p:cNvSpPr txBox="1"/>
          <p:nvPr/>
        </p:nvSpPr>
        <p:spPr>
          <a:xfrm>
            <a:off x="-44240" y="715311"/>
            <a:ext cx="18069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Modern </a:t>
            </a:r>
            <a:endParaRPr sz="16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software</a:t>
            </a:r>
            <a:endParaRPr sz="16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approaches</a:t>
            </a:r>
            <a:endParaRPr sz="16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3">
            <a:extLst>
              <a:ext uri="{FF2B5EF4-FFF2-40B4-BE49-F238E27FC236}">
                <a16:creationId xmlns:a16="http://schemas.microsoft.com/office/drawing/2014/main" id="{E76DC00E-CA73-E4E1-5FE8-A0CA8391F6E5}"/>
              </a:ext>
            </a:extLst>
          </p:cNvPr>
          <p:cNvSpPr txBox="1"/>
          <p:nvPr/>
        </p:nvSpPr>
        <p:spPr>
          <a:xfrm>
            <a:off x="-18305" y="4439645"/>
            <a:ext cx="1806900" cy="7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Left-shift </a:t>
            </a:r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&amp; test your </a:t>
            </a:r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own stuff!</a:t>
            </a:r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3">
            <a:extLst>
              <a:ext uri="{FF2B5EF4-FFF2-40B4-BE49-F238E27FC236}">
                <a16:creationId xmlns:a16="http://schemas.microsoft.com/office/drawing/2014/main" id="{B3E8D7AE-9FC2-6F53-FFC2-2BB904E82259}"/>
              </a:ext>
            </a:extLst>
          </p:cNvPr>
          <p:cNvSpPr txBox="1"/>
          <p:nvPr/>
        </p:nvSpPr>
        <p:spPr>
          <a:xfrm>
            <a:off x="-18300" y="3496302"/>
            <a:ext cx="18069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5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Open API: Bring </a:t>
            </a:r>
            <a:endParaRPr sz="15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5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your language </a:t>
            </a:r>
            <a:endParaRPr sz="15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3">
            <a:extLst>
              <a:ext uri="{FF2B5EF4-FFF2-40B4-BE49-F238E27FC236}">
                <a16:creationId xmlns:a16="http://schemas.microsoft.com/office/drawing/2014/main" id="{38597E16-D58D-44BD-CAED-7D588BB7F8EE}"/>
              </a:ext>
            </a:extLst>
          </p:cNvPr>
          <p:cNvSpPr txBox="1"/>
          <p:nvPr/>
        </p:nvSpPr>
        <p:spPr>
          <a:xfrm>
            <a:off x="-44433" y="2691376"/>
            <a:ext cx="18069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5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Open </a:t>
            </a:r>
            <a:br>
              <a:rPr lang="en-GB" sz="15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5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standards </a:t>
            </a:r>
            <a:endParaRPr sz="15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3">
            <a:extLst>
              <a:ext uri="{FF2B5EF4-FFF2-40B4-BE49-F238E27FC236}">
                <a16:creationId xmlns:a16="http://schemas.microsoft.com/office/drawing/2014/main" id="{326F8F6F-8432-7A40-8715-860921972213}"/>
              </a:ext>
            </a:extLst>
          </p:cNvPr>
          <p:cNvSpPr txBox="1"/>
          <p:nvPr/>
        </p:nvSpPr>
        <p:spPr>
          <a:xfrm>
            <a:off x="-18303" y="1800257"/>
            <a:ext cx="18069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Software-first </a:t>
            </a:r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containerization</a:t>
            </a:r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3">
            <a:extLst>
              <a:ext uri="{FF2B5EF4-FFF2-40B4-BE49-F238E27FC236}">
                <a16:creationId xmlns:a16="http://schemas.microsoft.com/office/drawing/2014/main" id="{B7FF3857-2FAA-9C86-2916-60E8D13EBB49}"/>
              </a:ext>
            </a:extLst>
          </p:cNvPr>
          <p:cNvSpPr txBox="1"/>
          <p:nvPr/>
        </p:nvSpPr>
        <p:spPr>
          <a:xfrm>
            <a:off x="-44435" y="5515186"/>
            <a:ext cx="18069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v-SE" sz="15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Access &amp;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v-SE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collaboration</a:t>
            </a:r>
            <a:endParaRPr sz="15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3">
            <a:extLst>
              <a:ext uri="{FF2B5EF4-FFF2-40B4-BE49-F238E27FC236}">
                <a16:creationId xmlns:a16="http://schemas.microsoft.com/office/drawing/2014/main" id="{70CF539E-C4FB-821E-CDF0-8FF63A19F165}"/>
              </a:ext>
            </a:extLst>
          </p:cNvPr>
          <p:cNvSpPr txBox="1"/>
          <p:nvPr/>
        </p:nvSpPr>
        <p:spPr>
          <a:xfrm>
            <a:off x="9818289" y="4838628"/>
            <a:ext cx="2054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Depend </a:t>
            </a:r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 others</a:t>
            </a:r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CA24462-EC27-9BCB-D948-0F110EDEAAEC}"/>
              </a:ext>
            </a:extLst>
          </p:cNvPr>
          <p:cNvCxnSpPr>
            <a:cxnSpLocks/>
          </p:cNvCxnSpPr>
          <p:nvPr/>
        </p:nvCxnSpPr>
        <p:spPr>
          <a:xfrm>
            <a:off x="2124001" y="821515"/>
            <a:ext cx="0" cy="52458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8129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4"/>
          <p:cNvPicPr preferRelativeResize="0"/>
          <p:nvPr/>
        </p:nvPicPr>
        <p:blipFill rotWithShape="1">
          <a:blip r:embed="rId3">
            <a:alphaModFix/>
          </a:blip>
          <a:srcRect t="457"/>
          <a:stretch/>
        </p:blipFill>
        <p:spPr>
          <a:xfrm>
            <a:off x="500053" y="1671983"/>
            <a:ext cx="6726629" cy="3833716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>
            <a:outerShdw blurRad="85725" dist="9525" dir="5400000" algn="bl" rotWithShape="0">
              <a:srgbClr val="000000">
                <a:alpha val="49803"/>
              </a:srgbClr>
            </a:outerShdw>
          </a:effectLst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618FB22E-A1E6-3D11-675F-36C9F6D59AAA}"/>
              </a:ext>
            </a:extLst>
          </p:cNvPr>
          <p:cNvSpPr/>
          <p:nvPr/>
        </p:nvSpPr>
        <p:spPr>
          <a:xfrm>
            <a:off x="6459167" y="3285036"/>
            <a:ext cx="1954508" cy="1306132"/>
          </a:xfrm>
          <a:prstGeom prst="roundRect">
            <a:avLst>
              <a:gd name="adj" fmla="val 916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ABEFAC0C-CA52-4FD4-AF93-CE8C0868D4A0}"/>
              </a:ext>
            </a:extLst>
          </p:cNvPr>
          <p:cNvSpPr/>
          <p:nvPr/>
        </p:nvSpPr>
        <p:spPr>
          <a:xfrm>
            <a:off x="5598885" y="902007"/>
            <a:ext cx="1954508" cy="1306132"/>
          </a:xfrm>
          <a:prstGeom prst="roundRect">
            <a:avLst>
              <a:gd name="adj" fmla="val 916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64" name="Google Shape;164;p4"/>
          <p:cNvSpPr/>
          <p:nvPr/>
        </p:nvSpPr>
        <p:spPr>
          <a:xfrm>
            <a:off x="5573909" y="997219"/>
            <a:ext cx="1927500" cy="1277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5" name="Google Shape;165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48168" y="996039"/>
            <a:ext cx="1727425" cy="1148294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4"/>
          <p:cNvSpPr/>
          <p:nvPr/>
        </p:nvSpPr>
        <p:spPr>
          <a:xfrm>
            <a:off x="9174425" y="3346025"/>
            <a:ext cx="2406900" cy="1325700"/>
          </a:xfrm>
          <a:prstGeom prst="roundRect">
            <a:avLst>
              <a:gd name="adj" fmla="val 9375"/>
            </a:avLst>
          </a:prstGeom>
          <a:solidFill>
            <a:srgbClr val="EDF2FA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exend"/>
              <a:buNone/>
            </a:pPr>
            <a:endParaRPr sz="1200">
              <a:solidFill>
                <a:srgbClr val="636B75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67" name="Google Shape;167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596775" y="3515667"/>
            <a:ext cx="1727409" cy="83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4"/>
          <p:cNvSpPr/>
          <p:nvPr/>
        </p:nvSpPr>
        <p:spPr>
          <a:xfrm>
            <a:off x="7196150" y="3849119"/>
            <a:ext cx="506100" cy="31011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4"/>
          <p:cNvSpPr/>
          <p:nvPr/>
        </p:nvSpPr>
        <p:spPr>
          <a:xfrm>
            <a:off x="8902375" y="379350"/>
            <a:ext cx="2920500" cy="5605500"/>
          </a:xfrm>
          <a:prstGeom prst="roundRect">
            <a:avLst>
              <a:gd name="adj" fmla="val 2002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4"/>
          <p:cNvSpPr txBox="1">
            <a:spLocks noGrp="1"/>
          </p:cNvSpPr>
          <p:nvPr>
            <p:ph type="title"/>
          </p:nvPr>
        </p:nvSpPr>
        <p:spPr>
          <a:xfrm>
            <a:off x="378626" y="84025"/>
            <a:ext cx="6923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Lexend"/>
              <a:buNone/>
            </a:pPr>
            <a:r>
              <a:rPr lang="en-GB" sz="2400">
                <a:latin typeface="Lexend Medium"/>
                <a:ea typeface="Lexend Medium"/>
                <a:cs typeface="Lexend Medium"/>
                <a:sym typeface="Lexend Medium"/>
              </a:rPr>
              <a:t>Cost efficient test drives </a:t>
            </a:r>
            <a:br>
              <a:rPr lang="en-GB" sz="2400">
                <a:latin typeface="Lexend Medium"/>
                <a:ea typeface="Lexend Medium"/>
                <a:cs typeface="Lexend Medium"/>
                <a:sym typeface="Lexend Medium"/>
              </a:rPr>
            </a:br>
            <a:r>
              <a:rPr lang="en-GB" sz="2400">
                <a:latin typeface="Lexend Medium"/>
                <a:ea typeface="Lexend Medium"/>
                <a:cs typeface="Lexend Medium"/>
                <a:sym typeface="Lexend Medium"/>
              </a:rPr>
              <a:t>of ideas, designs &amp; systems</a:t>
            </a:r>
            <a:endParaRPr sz="2400">
              <a:latin typeface="Lexend Medium"/>
              <a:ea typeface="Lexend Medium"/>
              <a:cs typeface="Lexend Medium"/>
              <a:sym typeface="Lexend Medium"/>
            </a:endParaRPr>
          </a:p>
        </p:txBody>
      </p:sp>
      <p:pic>
        <p:nvPicPr>
          <p:cNvPr id="171" name="Google Shape;171;p4" descr="Android Logo and symbol, meaning, history, PNG, bran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313375" y="438725"/>
            <a:ext cx="2158150" cy="667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5" name="Google Shape;175;p4"/>
          <p:cNvCxnSpPr>
            <a:stCxn id="176" idx="1"/>
            <a:endCxn id="165" idx="3"/>
          </p:cNvCxnSpPr>
          <p:nvPr/>
        </p:nvCxnSpPr>
        <p:spPr>
          <a:xfrm rot="10800000">
            <a:off x="7375593" y="1570186"/>
            <a:ext cx="1442564" cy="1084978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rgbClr val="698EB7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77" name="Google Shape;177;p4"/>
          <p:cNvSpPr txBox="1"/>
          <p:nvPr/>
        </p:nvSpPr>
        <p:spPr>
          <a:xfrm>
            <a:off x="5872109" y="1450788"/>
            <a:ext cx="133110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67"/>
              <a:buFont typeface="Arial"/>
              <a:buNone/>
            </a:pPr>
            <a:r>
              <a:rPr lang="en-GB" sz="1200" b="1">
                <a:solidFill>
                  <a:srgbClr val="698EB7"/>
                </a:solidFill>
                <a:latin typeface="Lexend"/>
                <a:ea typeface="Lexend"/>
                <a:cs typeface="Lexend"/>
                <a:sym typeface="Lexend"/>
              </a:rPr>
              <a:t>RECORDED DATA</a:t>
            </a:r>
            <a:endParaRPr sz="1200" b="1" i="0" u="none" strike="noStrike" cap="none">
              <a:solidFill>
                <a:srgbClr val="698EB7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76" name="Google Shape;176;p4"/>
          <p:cNvSpPr/>
          <p:nvPr/>
        </p:nvSpPr>
        <p:spPr>
          <a:xfrm rot="-1227486">
            <a:off x="8741739" y="2522296"/>
            <a:ext cx="287535" cy="215485"/>
          </a:xfrm>
          <a:prstGeom prst="triangle">
            <a:avLst>
              <a:gd name="adj" fmla="val 50000"/>
            </a:avLst>
          </a:prstGeom>
          <a:solidFill>
            <a:srgbClr val="698EB5"/>
          </a:solidFill>
          <a:ln w="28575" cap="flat" cmpd="sng">
            <a:solidFill>
              <a:srgbClr val="698EB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8" name="Google Shape;178;p4"/>
          <p:cNvCxnSpPr>
            <a:stCxn id="179" idx="3"/>
            <a:endCxn id="167" idx="3"/>
          </p:cNvCxnSpPr>
          <p:nvPr/>
        </p:nvCxnSpPr>
        <p:spPr>
          <a:xfrm flipH="1">
            <a:off x="8324038" y="3182091"/>
            <a:ext cx="518100" cy="750600"/>
          </a:xfrm>
          <a:prstGeom prst="curvedConnector3">
            <a:avLst>
              <a:gd name="adj1" fmla="val 49986"/>
            </a:avLst>
          </a:prstGeom>
          <a:noFill/>
          <a:ln w="28575" cap="flat" cmpd="sng">
            <a:solidFill>
              <a:srgbClr val="698EB7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79" name="Google Shape;179;p4"/>
          <p:cNvSpPr/>
          <p:nvPr/>
        </p:nvSpPr>
        <p:spPr>
          <a:xfrm rot="5400000">
            <a:off x="8806288" y="3074241"/>
            <a:ext cx="287400" cy="215700"/>
          </a:xfrm>
          <a:prstGeom prst="triangle">
            <a:avLst>
              <a:gd name="adj" fmla="val 50000"/>
            </a:avLst>
          </a:prstGeom>
          <a:solidFill>
            <a:srgbClr val="698EB5"/>
          </a:solidFill>
          <a:ln w="28575" cap="flat" cmpd="sng">
            <a:solidFill>
              <a:srgbClr val="698EB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4"/>
          <p:cNvSpPr txBox="1"/>
          <p:nvPr/>
        </p:nvSpPr>
        <p:spPr>
          <a:xfrm>
            <a:off x="6704225" y="3795810"/>
            <a:ext cx="1464818" cy="381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67"/>
              <a:buFont typeface="Arial"/>
              <a:buNone/>
            </a:pPr>
            <a:r>
              <a:rPr lang="en-GB" sz="1200" b="1" i="0" u="none" strike="noStrike" cap="none">
                <a:solidFill>
                  <a:srgbClr val="698EB7"/>
                </a:solidFill>
                <a:latin typeface="Lexend"/>
                <a:ea typeface="Lexend"/>
                <a:cs typeface="Lexend"/>
                <a:sym typeface="Lexend"/>
              </a:rPr>
              <a:t>LIVE </a:t>
            </a:r>
            <a:endParaRPr sz="1200" b="1" i="0" u="none" strike="noStrike" cap="none">
              <a:solidFill>
                <a:srgbClr val="698EB7"/>
              </a:solidFill>
              <a:latin typeface="Lexend"/>
              <a:ea typeface="Lexend"/>
              <a:cs typeface="Lexend"/>
              <a:sym typeface="Lexen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67"/>
              <a:buFont typeface="Arial"/>
              <a:buNone/>
            </a:pPr>
            <a:r>
              <a:rPr lang="en-GB" sz="1200" b="1" i="0" u="none" strike="noStrike" cap="none">
                <a:solidFill>
                  <a:srgbClr val="698EB7"/>
                </a:solidFill>
                <a:latin typeface="Lexend"/>
                <a:ea typeface="Lexend"/>
                <a:cs typeface="Lexend"/>
                <a:sym typeface="Lexend"/>
              </a:rPr>
              <a:t>DATA</a:t>
            </a:r>
            <a:endParaRPr sz="1200" b="1" i="0" u="none" strike="noStrike" cap="none">
              <a:solidFill>
                <a:srgbClr val="698EB7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81" name="Google Shape;181;p4"/>
          <p:cNvSpPr/>
          <p:nvPr/>
        </p:nvSpPr>
        <p:spPr>
          <a:xfrm>
            <a:off x="9572214" y="1238702"/>
            <a:ext cx="1611300" cy="371400"/>
          </a:xfrm>
          <a:prstGeom prst="roundRect">
            <a:avLst>
              <a:gd name="adj" fmla="val 9375"/>
            </a:avLst>
          </a:prstGeom>
          <a:solidFill>
            <a:srgbClr val="EDF2FA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exend"/>
              <a:buNone/>
            </a:pPr>
            <a:r>
              <a:rPr lang="en-GB" sz="1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Apps</a:t>
            </a:r>
            <a:endParaRPr sz="1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82" name="Google Shape;182;p4"/>
          <p:cNvSpPr/>
          <p:nvPr/>
        </p:nvSpPr>
        <p:spPr>
          <a:xfrm>
            <a:off x="9572214" y="1759557"/>
            <a:ext cx="1611300" cy="667800"/>
          </a:xfrm>
          <a:prstGeom prst="roundRect">
            <a:avLst>
              <a:gd name="adj" fmla="val 9375"/>
            </a:avLst>
          </a:prstGeom>
          <a:solidFill>
            <a:srgbClr val="EDF2FA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exend"/>
              <a:buNone/>
            </a:pPr>
            <a:r>
              <a:rPr lang="en-GB" sz="1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AAOS</a:t>
            </a:r>
            <a:endParaRPr sz="1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83" name="Google Shape;183;p4"/>
          <p:cNvSpPr/>
          <p:nvPr/>
        </p:nvSpPr>
        <p:spPr>
          <a:xfrm>
            <a:off x="9572214" y="2610999"/>
            <a:ext cx="1611300" cy="466200"/>
          </a:xfrm>
          <a:prstGeom prst="roundRect">
            <a:avLst>
              <a:gd name="adj" fmla="val 9375"/>
            </a:avLst>
          </a:prstGeom>
          <a:solidFill>
            <a:srgbClr val="EDF2FA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exend"/>
              <a:buNone/>
            </a:pPr>
            <a:r>
              <a:rPr lang="en-GB" sz="1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VHAL</a:t>
            </a:r>
            <a:endParaRPr sz="1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84" name="Google Shape;184;p4"/>
          <p:cNvSpPr/>
          <p:nvPr/>
        </p:nvSpPr>
        <p:spPr>
          <a:xfrm>
            <a:off x="9171841" y="4890500"/>
            <a:ext cx="2406900" cy="834000"/>
          </a:xfrm>
          <a:prstGeom prst="roundRect">
            <a:avLst>
              <a:gd name="adj" fmla="val 9375"/>
            </a:avLst>
          </a:prstGeom>
          <a:solidFill>
            <a:srgbClr val="EDF2FA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exend"/>
              <a:buNone/>
            </a:pPr>
            <a:r>
              <a:rPr lang="en-GB" sz="1200">
                <a:solidFill>
                  <a:srgbClr val="636B75"/>
                </a:solidFill>
                <a:latin typeface="Lexend"/>
                <a:ea typeface="Lexend"/>
                <a:cs typeface="Lexend"/>
                <a:sym typeface="Lexend"/>
              </a:rPr>
              <a:t>third-party platforms</a:t>
            </a:r>
            <a:endParaRPr sz="1200">
              <a:solidFill>
                <a:srgbClr val="636B75"/>
              </a:solidFill>
              <a:latin typeface="Lexend"/>
              <a:ea typeface="Lexend"/>
              <a:cs typeface="Lexend"/>
              <a:sym typeface="Lexend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exend"/>
              <a:buNone/>
            </a:pPr>
            <a:endParaRPr sz="1200">
              <a:solidFill>
                <a:srgbClr val="636B75"/>
              </a:solidFill>
              <a:latin typeface="Lexend"/>
              <a:ea typeface="Lexend"/>
              <a:cs typeface="Lexend"/>
              <a:sym typeface="Lexend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exend"/>
              <a:buNone/>
            </a:pPr>
            <a:endParaRPr sz="1200">
              <a:solidFill>
                <a:srgbClr val="636B75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85" name="Google Shape;185;p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577722" y="5289941"/>
            <a:ext cx="1611300" cy="269263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4"/>
          <p:cNvSpPr/>
          <p:nvPr/>
        </p:nvSpPr>
        <p:spPr>
          <a:xfrm>
            <a:off x="9465825" y="1138950"/>
            <a:ext cx="1845300" cy="2051400"/>
          </a:xfrm>
          <a:prstGeom prst="roundRect">
            <a:avLst>
              <a:gd name="adj" fmla="val 277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7" name="Google Shape;187;p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672725" y="3431213"/>
            <a:ext cx="2406902" cy="1353885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4"/>
          <p:cNvSpPr txBox="1"/>
          <p:nvPr/>
        </p:nvSpPr>
        <p:spPr>
          <a:xfrm>
            <a:off x="10478825" y="3327575"/>
            <a:ext cx="1331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Lexend"/>
                <a:ea typeface="Lexend"/>
                <a:cs typeface="Lexend"/>
                <a:sym typeface="Lexend"/>
              </a:rPr>
              <a:t>HW </a:t>
            </a:r>
            <a:endParaRPr sz="1200">
              <a:latin typeface="Lexend"/>
              <a:ea typeface="Lexend"/>
              <a:cs typeface="Lexend"/>
              <a:sym typeface="Lexen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Lexend"/>
                <a:ea typeface="Lexend"/>
                <a:cs typeface="Lexend"/>
                <a:sym typeface="Lexend"/>
              </a:rPr>
              <a:t>example: </a:t>
            </a:r>
            <a:endParaRPr sz="1200">
              <a:latin typeface="Lexend"/>
              <a:ea typeface="Lexend"/>
              <a:cs typeface="Lexend"/>
              <a:sym typeface="Lexen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u="sng">
                <a:solidFill>
                  <a:schemeClr val="hlink"/>
                </a:solidFill>
                <a:latin typeface="Lexend"/>
                <a:ea typeface="Lexend"/>
                <a:cs typeface="Lexend"/>
                <a:sym typeface="Lexend"/>
                <a:hlinkClick r:id="rId9"/>
              </a:rPr>
              <a:t>Pixel 4a</a:t>
            </a:r>
            <a:endParaRPr sz="1200">
              <a:latin typeface="Lexend"/>
              <a:ea typeface="Lexend"/>
              <a:cs typeface="Lexend"/>
              <a:sym typeface="Lexen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Lexend"/>
                <a:ea typeface="Lexend"/>
                <a:cs typeface="Lexend"/>
                <a:sym typeface="Lexend"/>
              </a:rPr>
              <a:t>GitHub</a:t>
            </a:r>
            <a:endParaRPr sz="1200"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9" grpId="0" animBg="1"/>
      <p:bldP spid="18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>
          <a:extLst>
            <a:ext uri="{FF2B5EF4-FFF2-40B4-BE49-F238E27FC236}">
              <a16:creationId xmlns:a16="http://schemas.microsoft.com/office/drawing/2014/main" id="{AE62AA96-6199-8DD7-89B4-DE50B56FCA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5">
            <a:extLst>
              <a:ext uri="{FF2B5EF4-FFF2-40B4-BE49-F238E27FC236}">
                <a16:creationId xmlns:a16="http://schemas.microsoft.com/office/drawing/2014/main" id="{AA62EC56-0C15-8040-D2AE-F8C814F2CC6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613"/>
          <a:stretch/>
        </p:blipFill>
        <p:spPr>
          <a:xfrm>
            <a:off x="6542172" y="3425873"/>
            <a:ext cx="4054500" cy="2333700"/>
          </a:xfrm>
          <a:prstGeom prst="roundRect">
            <a:avLst>
              <a:gd name="adj" fmla="val 3115"/>
            </a:avLst>
          </a:prstGeom>
          <a:noFill/>
          <a:ln w="9525" cap="flat" cmpd="sng">
            <a:solidFill>
              <a:srgbClr val="888888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96" name="Google Shape;196;p5">
            <a:extLst>
              <a:ext uri="{FF2B5EF4-FFF2-40B4-BE49-F238E27FC236}">
                <a16:creationId xmlns:a16="http://schemas.microsoft.com/office/drawing/2014/main" id="{AECF8884-8196-D21C-C670-82E8DCF5546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417113" y="217402"/>
            <a:ext cx="4726301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Lexend"/>
              <a:buNone/>
            </a:pPr>
            <a:r>
              <a:rPr lang="en-GB" sz="1800">
                <a:latin typeface="Lexend Medium"/>
                <a:ea typeface="Lexend Medium"/>
                <a:cs typeface="Lexend Medium"/>
                <a:sym typeface="Lexend Medium"/>
              </a:rPr>
              <a:t>The Solution: A shareable </a:t>
            </a:r>
            <a:br>
              <a:rPr lang="en-GB" sz="1800">
                <a:latin typeface="Lexend Medium"/>
                <a:ea typeface="Lexend Medium"/>
                <a:cs typeface="Lexend Medium"/>
                <a:sym typeface="Lexend Medium"/>
              </a:rPr>
            </a:br>
            <a:r>
              <a:rPr lang="en-GB" sz="1800">
                <a:latin typeface="Lexend Medium"/>
                <a:ea typeface="Lexend Medium"/>
                <a:cs typeface="Lexend Medium"/>
                <a:sym typeface="Lexend Medium"/>
              </a:rPr>
              <a:t>virtual library of recordings</a:t>
            </a:r>
            <a:endParaRPr sz="1800">
              <a:latin typeface="Lexend Medium"/>
              <a:ea typeface="Lexend Medium"/>
              <a:cs typeface="Lexend Medium"/>
              <a:sym typeface="Lexend Medium"/>
            </a:endParaRPr>
          </a:p>
        </p:txBody>
      </p:sp>
      <p:sp>
        <p:nvSpPr>
          <p:cNvPr id="197" name="Google Shape;197;p5">
            <a:extLst>
              <a:ext uri="{FF2B5EF4-FFF2-40B4-BE49-F238E27FC236}">
                <a16:creationId xmlns:a16="http://schemas.microsoft.com/office/drawing/2014/main" id="{19E4166B-6EDE-0967-E679-4191C129E59E}"/>
              </a:ext>
            </a:extLst>
          </p:cNvPr>
          <p:cNvSpPr txBox="1"/>
          <p:nvPr/>
        </p:nvSpPr>
        <p:spPr>
          <a:xfrm>
            <a:off x="6417113" y="1502783"/>
            <a:ext cx="1431488" cy="14618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spcBef>
                <a:spcPts val="0"/>
              </a:spcBef>
              <a:spcAft>
                <a:spcPts val="600"/>
              </a:spcAft>
            </a:pPr>
            <a:r>
              <a:rPr lang="en-GB" b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Recordings of drives incl. edge-case</a:t>
            </a:r>
            <a:br>
              <a:rPr lang="en-GB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</a:br>
            <a:r>
              <a:rPr lang="en-GB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leveraged</a:t>
            </a:r>
            <a:br>
              <a:rPr lang="en-GB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</a:br>
            <a:r>
              <a:rPr lang="en-GB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as a scalable resource.</a:t>
            </a:r>
            <a:endParaRPr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98" name="Google Shape;198;p5">
            <a:extLst>
              <a:ext uri="{FF2B5EF4-FFF2-40B4-BE49-F238E27FC236}">
                <a16:creationId xmlns:a16="http://schemas.microsoft.com/office/drawing/2014/main" id="{62F28E60-EFF5-CBC4-CA48-5DCA77EA7A6A}"/>
              </a:ext>
            </a:extLst>
          </p:cNvPr>
          <p:cNvSpPr txBox="1"/>
          <p:nvPr/>
        </p:nvSpPr>
        <p:spPr>
          <a:xfrm>
            <a:off x="916290" y="1195006"/>
            <a:ext cx="4562766" cy="1769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3175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exend"/>
              <a:buChar char="●"/>
            </a:pPr>
            <a:r>
              <a:rPr lang="en-GB" b="1" dirty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Lack of vehicle data</a:t>
            </a:r>
            <a:r>
              <a:rPr lang="en-GB" dirty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 including knowledge </a:t>
            </a:r>
            <a:br>
              <a:rPr lang="en-GB" dirty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</a:br>
            <a:r>
              <a:rPr lang="en-GB" dirty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of which signals are / will be available! </a:t>
            </a:r>
            <a:endParaRPr dirty="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marL="457200" marR="0" lvl="0" indent="-3175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exend"/>
              <a:buChar char="●"/>
            </a:pPr>
            <a:r>
              <a:rPr lang="en-GB" b="1" dirty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Limited flexibility </a:t>
            </a:r>
            <a:r>
              <a:rPr lang="en-GB" dirty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testing requires access to a vehicle at a fixed location and time.</a:t>
            </a:r>
            <a:endParaRPr i="1" dirty="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exend"/>
              <a:buChar char="●"/>
            </a:pPr>
            <a:r>
              <a:rPr lang="en-GB" b="1" dirty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Prototypes detached from reality</a:t>
            </a:r>
            <a:r>
              <a:rPr lang="en-GB" dirty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incl</a:t>
            </a:r>
            <a:r>
              <a:rPr lang="en-GB" dirty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 late detection of feasibility / low innovation.</a:t>
            </a:r>
            <a:endParaRPr dirty="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99" name="Google Shape;199;p5">
            <a:extLst>
              <a:ext uri="{FF2B5EF4-FFF2-40B4-BE49-F238E27FC236}">
                <a16:creationId xmlns:a16="http://schemas.microsoft.com/office/drawing/2014/main" id="{A9146040-BEE9-FD2D-3FEA-BEA696BD7B93}"/>
              </a:ext>
            </a:extLst>
          </p:cNvPr>
          <p:cNvSpPr txBox="1"/>
          <p:nvPr/>
        </p:nvSpPr>
        <p:spPr>
          <a:xfrm>
            <a:off x="1021500" y="3366767"/>
            <a:ext cx="4358400" cy="2451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b="1" dirty="0" err="1">
                <a:solidFill>
                  <a:srgbClr val="16A669"/>
                </a:solidFill>
                <a:latin typeface="Lexend"/>
                <a:ea typeface="Lexend"/>
                <a:cs typeface="Lexend"/>
                <a:sym typeface="Lexend"/>
              </a:rPr>
              <a:t>RemotiveCloud</a:t>
            </a:r>
            <a:r>
              <a:rPr lang="en-GB" sz="1800" b="1" dirty="0">
                <a:solidFill>
                  <a:srgbClr val="16A669"/>
                </a:solidFill>
                <a:latin typeface="Lexend"/>
                <a:ea typeface="Lexend"/>
                <a:cs typeface="Lexend"/>
                <a:sym typeface="Lexend"/>
              </a:rPr>
              <a:t> - common satisfactions</a:t>
            </a:r>
            <a:endParaRPr sz="1800" dirty="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marL="457200" indent="-317500">
              <a:spcBef>
                <a:spcPts val="1000"/>
              </a:spcBef>
              <a:buClr>
                <a:schemeClr val="dk1"/>
              </a:buClr>
              <a:buSzPts val="1400"/>
              <a:buFont typeface="Lexend"/>
              <a:buChar char="●"/>
            </a:pPr>
            <a:r>
              <a:rPr lang="en-GB" b="1" dirty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Speed of innovation</a:t>
            </a:r>
            <a:r>
              <a:rPr lang="en-GB" dirty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 Requires no HW </a:t>
            </a:r>
            <a:br>
              <a:rPr lang="en-GB" dirty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</a:br>
            <a:r>
              <a:rPr lang="en-GB" dirty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+ same interface to try in vehicle etc. </a:t>
            </a:r>
          </a:p>
          <a:p>
            <a:pPr marL="457200" marR="0" lvl="0" indent="-3175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exend"/>
              <a:buChar char="●"/>
            </a:pPr>
            <a:r>
              <a:rPr lang="en-GB" b="1" dirty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Remote cloud replay </a:t>
            </a:r>
            <a:r>
              <a:rPr lang="en-GB" dirty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test new apps </a:t>
            </a:r>
            <a:br>
              <a:rPr lang="en-GB" dirty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</a:br>
            <a:r>
              <a:rPr lang="en-GB" dirty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with real data using laptop as client. </a:t>
            </a:r>
            <a:endParaRPr dirty="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marL="457200" marR="0" lvl="0" indent="-3175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exend"/>
              <a:buChar char="●"/>
            </a:pPr>
            <a:r>
              <a:rPr lang="en-GB" b="1" dirty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Development &amp; debugging</a:t>
            </a:r>
            <a:r>
              <a:rPr lang="en-GB" dirty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 - real time </a:t>
            </a:r>
            <a:br>
              <a:rPr lang="en-GB" dirty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</a:br>
            <a:r>
              <a:rPr lang="en-GB" dirty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seamless access via cloud or vehicle.</a:t>
            </a:r>
            <a:endParaRPr dirty="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00" name="Google Shape;200;p5">
            <a:extLst>
              <a:ext uri="{FF2B5EF4-FFF2-40B4-BE49-F238E27FC236}">
                <a16:creationId xmlns:a16="http://schemas.microsoft.com/office/drawing/2014/main" id="{27AA71C4-A28F-A06D-E414-00B8DF08E340}"/>
              </a:ext>
            </a:extLst>
          </p:cNvPr>
          <p:cNvSpPr txBox="1"/>
          <p:nvPr/>
        </p:nvSpPr>
        <p:spPr>
          <a:xfrm>
            <a:off x="6685367" y="5606601"/>
            <a:ext cx="3569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1200" i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</a:br>
            <a:r>
              <a:rPr lang="en-GB" sz="1200" i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Sign up for free tier: </a:t>
            </a:r>
            <a:r>
              <a:rPr lang="en-GB" sz="1200" i="1" u="sng">
                <a:solidFill>
                  <a:schemeClr val="hlink"/>
                </a:solidFill>
                <a:latin typeface="Lexend"/>
                <a:ea typeface="Lexend"/>
                <a:cs typeface="Lexend"/>
                <a:sym typeface="Lexend"/>
                <a:hlinkClick r:id="rId4"/>
              </a:rPr>
              <a:t>cloud.remotivelabs.com</a:t>
            </a:r>
            <a:endParaRPr sz="1000" i="1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5B23460-161C-B2D5-F013-EDB11EB0F066}"/>
              </a:ext>
            </a:extLst>
          </p:cNvPr>
          <p:cNvSpPr/>
          <p:nvPr/>
        </p:nvSpPr>
        <p:spPr>
          <a:xfrm>
            <a:off x="7848601" y="1543102"/>
            <a:ext cx="1621970" cy="1621970"/>
          </a:xfrm>
          <a:prstGeom prst="ellipse">
            <a:avLst/>
          </a:prstGeom>
          <a:solidFill>
            <a:srgbClr val="112D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700" b="1">
                <a:solidFill>
                  <a:srgbClr val="7AD190"/>
                </a:solidFill>
                <a:latin typeface="Lexend" pitchFamily="2" charset="77"/>
              </a:rPr>
              <a:t>Reduce gap</a:t>
            </a:r>
            <a:r>
              <a:rPr lang="en-SE" b="1">
                <a:solidFill>
                  <a:srgbClr val="7AD190"/>
                </a:solidFill>
                <a:latin typeface="Lexend" pitchFamily="2" charset="77"/>
              </a:rPr>
              <a:t>  </a:t>
            </a:r>
            <a:br>
              <a:rPr lang="en-SE" b="1">
                <a:solidFill>
                  <a:srgbClr val="7AD190"/>
                </a:solidFill>
                <a:latin typeface="Lexend" pitchFamily="2" charset="77"/>
              </a:rPr>
            </a:br>
            <a:r>
              <a:rPr lang="en-SE" b="1">
                <a:solidFill>
                  <a:srgbClr val="7AD190"/>
                </a:solidFill>
                <a:latin typeface="Lexend" pitchFamily="2" charset="77"/>
              </a:rPr>
              <a:t> </a:t>
            </a:r>
            <a:r>
              <a:rPr lang="en-SE" sz="1200" b="1">
                <a:solidFill>
                  <a:srgbClr val="7AD190"/>
                </a:solidFill>
                <a:latin typeface="Lexend" pitchFamily="2" charset="77"/>
              </a:rPr>
              <a:t>- </a:t>
            </a:r>
            <a:r>
              <a:rPr lang="en-SE" sz="1200">
                <a:solidFill>
                  <a:srgbClr val="7AD190"/>
                </a:solidFill>
                <a:latin typeface="Lexend" pitchFamily="2" charset="77"/>
              </a:rPr>
              <a:t>between design &amp; </a:t>
            </a:r>
            <a:br>
              <a:rPr lang="en-SE" sz="1200">
                <a:solidFill>
                  <a:srgbClr val="7AD190"/>
                </a:solidFill>
                <a:latin typeface="Lexend" pitchFamily="2" charset="77"/>
              </a:rPr>
            </a:br>
            <a:r>
              <a:rPr lang="en-SE" sz="1200">
                <a:solidFill>
                  <a:srgbClr val="7AD190"/>
                </a:solidFill>
                <a:latin typeface="Lexend" pitchFamily="2" charset="77"/>
              </a:rPr>
              <a:t>engineering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BD4481A-0B1D-BC0E-9CAE-D27769D36519}"/>
              </a:ext>
            </a:extLst>
          </p:cNvPr>
          <p:cNvSpPr/>
          <p:nvPr/>
        </p:nvSpPr>
        <p:spPr>
          <a:xfrm>
            <a:off x="9318173" y="1556791"/>
            <a:ext cx="1621970" cy="1621970"/>
          </a:xfrm>
          <a:prstGeom prst="ellipse">
            <a:avLst/>
          </a:prstGeom>
          <a:solidFill>
            <a:srgbClr val="7AD19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700" b="1">
                <a:solidFill>
                  <a:srgbClr val="112D4F"/>
                </a:solidFill>
                <a:latin typeface="Lexend" pitchFamily="2" charset="77"/>
              </a:rPr>
              <a:t>Data science </a:t>
            </a:r>
            <a:br>
              <a:rPr lang="en-SE" sz="1700" b="1">
                <a:solidFill>
                  <a:srgbClr val="112D4F"/>
                </a:solidFill>
                <a:latin typeface="Lexend" pitchFamily="2" charset="77"/>
              </a:rPr>
            </a:br>
            <a:r>
              <a:rPr lang="en-SE" sz="1200">
                <a:solidFill>
                  <a:srgbClr val="112D4F"/>
                </a:solidFill>
                <a:latin typeface="Lexend" pitchFamily="2" charset="77"/>
              </a:rPr>
              <a:t>- train your scenario models etc</a:t>
            </a:r>
          </a:p>
        </p:txBody>
      </p:sp>
      <p:sp>
        <p:nvSpPr>
          <p:cNvPr id="2" name="Google Shape;196;p5">
            <a:extLst>
              <a:ext uri="{FF2B5EF4-FFF2-40B4-BE49-F238E27FC236}">
                <a16:creationId xmlns:a16="http://schemas.microsoft.com/office/drawing/2014/main" id="{B51EB812-5F79-42C5-1158-3953AF52323C}"/>
              </a:ext>
            </a:extLst>
          </p:cNvPr>
          <p:cNvSpPr txBox="1">
            <a:spLocks/>
          </p:cNvSpPr>
          <p:nvPr/>
        </p:nvSpPr>
        <p:spPr>
          <a:xfrm>
            <a:off x="1043190" y="215134"/>
            <a:ext cx="3792671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lt1"/>
              </a:buClr>
              <a:buSzPts val="3100"/>
              <a:buFont typeface="Lexend"/>
              <a:buNone/>
            </a:pPr>
            <a:r>
              <a:rPr lang="en-GB" sz="1800">
                <a:solidFill>
                  <a:srgbClr val="FF0000"/>
                </a:solidFill>
                <a:latin typeface="Lexend Medium"/>
                <a:ea typeface="Lexend Medium"/>
                <a:cs typeface="Lexend Medium"/>
                <a:sym typeface="Lexend Medium"/>
              </a:rPr>
              <a:t>Common frustrations in </a:t>
            </a:r>
            <a:br>
              <a:rPr lang="en-GB" sz="1800">
                <a:solidFill>
                  <a:srgbClr val="FF0000"/>
                </a:solidFill>
                <a:latin typeface="Lexend Medium"/>
                <a:ea typeface="Lexend Medium"/>
                <a:cs typeface="Lexend Medium"/>
                <a:sym typeface="Lexend Medium"/>
              </a:rPr>
            </a:br>
            <a:r>
              <a:rPr lang="en-GB" sz="1800">
                <a:solidFill>
                  <a:srgbClr val="FF0000"/>
                </a:solidFill>
                <a:latin typeface="Lexend Medium"/>
                <a:ea typeface="Lexend Medium"/>
                <a:cs typeface="Lexend Medium"/>
                <a:sym typeface="Lexend Medium"/>
              </a:rPr>
              <a:t>AAOS / AOSP development</a:t>
            </a:r>
          </a:p>
        </p:txBody>
      </p:sp>
      <p:sp>
        <p:nvSpPr>
          <p:cNvPr id="6" name="Off-page Connector 5">
            <a:extLst>
              <a:ext uri="{FF2B5EF4-FFF2-40B4-BE49-F238E27FC236}">
                <a16:creationId xmlns:a16="http://schemas.microsoft.com/office/drawing/2014/main" id="{77902CEC-560B-97E4-D879-A490DAC2E354}"/>
              </a:ext>
            </a:extLst>
          </p:cNvPr>
          <p:cNvSpPr/>
          <p:nvPr/>
        </p:nvSpPr>
        <p:spPr>
          <a:xfrm rot="16200000">
            <a:off x="2094175" y="-745697"/>
            <a:ext cx="2806996" cy="5120231"/>
          </a:xfrm>
          <a:prstGeom prst="flowChartOffpage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97439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" grpId="0"/>
      <p:bldP spid="197" grpId="0"/>
      <p:bldP spid="199" grpId="0"/>
      <p:bldP spid="200" grpId="0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01dc8298a5_0_0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GB"/>
              <a:t>| </a:t>
            </a:r>
            <a:fld id="{00000000-1234-1234-1234-123412341234}" type="slidenum">
              <a:rPr lang="en-GB" b="0">
                <a:solidFill>
                  <a:srgbClr val="888888"/>
                </a:solidFill>
              </a:rPr>
              <a:t>6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231" name="Google Shape;231;g301dc8298a5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98002" y="1521248"/>
            <a:ext cx="5474208" cy="3083804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g301dc8298a5_0_0"/>
          <p:cNvSpPr txBox="1"/>
          <p:nvPr/>
        </p:nvSpPr>
        <p:spPr>
          <a:xfrm>
            <a:off x="3191435" y="4911344"/>
            <a:ext cx="6042212" cy="13080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 i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RemotiveLabs dog-feeding: </a:t>
            </a:r>
            <a:r>
              <a:rPr lang="en-GB" sz="1500" i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Android Maps running in a Tesla</a:t>
            </a:r>
            <a:endParaRPr sz="1500" i="1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i="1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Running the emulator in a mule </a:t>
            </a:r>
            <a:r>
              <a:rPr lang="en-GB" sz="1200" i="1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it took </a:t>
            </a:r>
            <a:r>
              <a:rPr lang="en-GB" sz="1200" i="1">
                <a:solidFill>
                  <a:srgbClr val="636B75"/>
                </a:solidFill>
                <a:latin typeface="Lexend"/>
                <a:ea typeface="Lexend"/>
                <a:cs typeface="Lexend"/>
                <a:sym typeface="Lexend"/>
              </a:rPr>
              <a:t>minutes</a:t>
            </a:r>
            <a:r>
              <a:rPr lang="en-GB" sz="1200" i="1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 to change the URL and experience in a vehicle instead (same interface as </a:t>
            </a:r>
            <a:r>
              <a:rPr lang="en-GB" sz="1200" i="1" err="1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RemotiveCloud</a:t>
            </a:r>
            <a:r>
              <a:rPr lang="en-GB" sz="1200" i="1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).  </a:t>
            </a:r>
            <a:r>
              <a:rPr lang="en-GB" sz="1200" u="sng">
                <a:solidFill>
                  <a:schemeClr val="hlink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  <a:hlinkClick r:id="rId4"/>
              </a:rPr>
              <a:t>[Android Automotive: test on target HW]</a:t>
            </a:r>
            <a:r>
              <a:rPr lang="en-GB" sz="1200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 try for yourself: “</a:t>
            </a:r>
            <a:r>
              <a:rPr lang="en-GB" sz="1200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  <a:hlinkClick r:id="rId5"/>
              </a:rPr>
              <a:t>git clone</a:t>
            </a:r>
            <a:r>
              <a:rPr lang="en-GB" sz="1200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”.</a:t>
            </a:r>
            <a:endParaRPr sz="1200">
              <a:solidFill>
                <a:srgbClr val="636B75"/>
              </a:solidFill>
              <a:highlight>
                <a:srgbClr val="FFFFFF"/>
              </a:highlight>
              <a:latin typeface="Lexend"/>
              <a:ea typeface="Lexend"/>
              <a:cs typeface="Lexend"/>
              <a:sym typeface="Lexen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636B75"/>
              </a:solidFill>
              <a:highlight>
                <a:srgbClr val="FFFFFF"/>
              </a:highlight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33" name="Google Shape;233;g301dc8298a5_0_0"/>
          <p:cNvSpPr txBox="1"/>
          <p:nvPr/>
        </p:nvSpPr>
        <p:spPr>
          <a:xfrm>
            <a:off x="565550" y="62980"/>
            <a:ext cx="11339100" cy="14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Lexend"/>
              <a:buNone/>
            </a:pPr>
            <a:r>
              <a:rPr lang="en-GB" sz="2000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rPr>
              <a:t>Seamless iterations: switching between </a:t>
            </a:r>
            <a:endParaRPr lang="en-GB" sz="2000" dirty="0">
              <a:solidFill>
                <a:schemeClr val="dk1"/>
              </a:solidFill>
              <a:latin typeface="Lexend Medium"/>
              <a:ea typeface="Lexend Medium"/>
              <a:cs typeface="Lexend Medium"/>
              <a:sym typeface="Lexend Medium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Lexend"/>
              <a:buNone/>
            </a:pPr>
            <a:r>
              <a:rPr lang="en-GB" sz="2000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rPr>
              <a:t>data logs, simulations, HW tests </a:t>
            </a:r>
            <a:endParaRPr sz="1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7"/>
          <p:cNvSpPr txBox="1"/>
          <p:nvPr/>
        </p:nvSpPr>
        <p:spPr>
          <a:xfrm>
            <a:off x="3096015" y="4578814"/>
            <a:ext cx="5999970" cy="1677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 i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Use case: </a:t>
            </a:r>
            <a:r>
              <a:rPr lang="en-GB" sz="1500" i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P3 </a:t>
            </a:r>
            <a:r>
              <a:rPr lang="en-GB" sz="1500" i="1" err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Sparq</a:t>
            </a:r>
            <a:r>
              <a:rPr lang="en-GB" sz="1500" i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 OS virtualized testing </a:t>
            </a:r>
            <a:endParaRPr sz="15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i="1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Diagnostics &amp; debugging </a:t>
            </a:r>
            <a:r>
              <a:rPr lang="en-GB" sz="1200" i="1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Utilizing cloud recordings for SPARQ OS development, testing &amp; demos. Seamless access to vehicle data in the cloud or in real time through open APIs</a:t>
            </a:r>
            <a:r>
              <a:rPr lang="en-GB" sz="1200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 </a:t>
            </a:r>
            <a:r>
              <a:rPr lang="en-GB" sz="1200" u="sng">
                <a:solidFill>
                  <a:schemeClr val="hlink"/>
                </a:solidFill>
                <a:latin typeface="Lexend"/>
                <a:ea typeface="Lexend"/>
                <a:cs typeface="Lexend"/>
                <a:sym typeface="Lexend"/>
                <a:hlinkClick r:id="rId3"/>
              </a:rPr>
              <a:t>[Read use case]</a:t>
            </a:r>
            <a:r>
              <a:rPr lang="en-GB" sz="1200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.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i="1">
              <a:solidFill>
                <a:srgbClr val="636B75"/>
              </a:solidFill>
              <a:highlight>
                <a:srgbClr val="FFFFFF"/>
              </a:highlight>
              <a:latin typeface="Lexend"/>
              <a:ea typeface="Lexend"/>
              <a:cs typeface="Lexend"/>
              <a:sym typeface="Lexen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i="1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SPARQ OS– part of Android ecosystem: Proactively capture &amp; analyze errors on test benches (HILs i.e. Profilence) &amp; demo cars (Mules i.e. RemotiveLabs).</a:t>
            </a:r>
            <a:endParaRPr sz="1200" i="1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095F94-34B4-B74A-A2FC-BDF8C1D359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6015" y="1065892"/>
            <a:ext cx="5999970" cy="3379983"/>
          </a:xfrm>
          <a:prstGeom prst="rect">
            <a:avLst/>
          </a:prstGeom>
        </p:spPr>
      </p:pic>
      <p:sp>
        <p:nvSpPr>
          <p:cNvPr id="5" name="Google Shape;233;g301dc8298a5_0_0">
            <a:extLst>
              <a:ext uri="{FF2B5EF4-FFF2-40B4-BE49-F238E27FC236}">
                <a16:creationId xmlns:a16="http://schemas.microsoft.com/office/drawing/2014/main" id="{728749B9-13F3-0CAE-146A-4255EDB65A88}"/>
              </a:ext>
            </a:extLst>
          </p:cNvPr>
          <p:cNvSpPr txBox="1"/>
          <p:nvPr/>
        </p:nvSpPr>
        <p:spPr>
          <a:xfrm>
            <a:off x="565550" y="-141250"/>
            <a:ext cx="11339100" cy="14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Lexend"/>
              <a:buNone/>
            </a:pPr>
            <a:r>
              <a:rPr lang="en-GB" sz="2000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rPr>
              <a:t>Virtualized testing with cloud recordings</a:t>
            </a:r>
            <a:endParaRPr sz="1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g2d3103f14d9_0_92" descr="A person typing on a comput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24862"/>
          <a:stretch/>
        </p:blipFill>
        <p:spPr>
          <a:xfrm>
            <a:off x="520275" y="395375"/>
            <a:ext cx="3149747" cy="55895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10" name="Google Shape;210;g2d3103f14d9_0_92"/>
          <p:cNvSpPr txBox="1"/>
          <p:nvPr/>
        </p:nvSpPr>
        <p:spPr>
          <a:xfrm>
            <a:off x="520275" y="4741183"/>
            <a:ext cx="14607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E</a:t>
            </a:r>
            <a:r>
              <a:rPr lang="en-GB" sz="1200" b="0" i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mulator example</a:t>
            </a:r>
            <a:r>
              <a:rPr lang="en-GB" sz="12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 available on RemotiveLabs GitHub - </a:t>
            </a:r>
            <a:r>
              <a:rPr lang="en-GB" sz="1200" b="0" i="0" u="sng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guide here</a:t>
            </a:r>
            <a:r>
              <a:rPr lang="en-GB" sz="1200" b="0" i="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.</a:t>
            </a:r>
            <a:endParaRPr sz="12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g2d3103f14d9_0_92"/>
          <p:cNvSpPr txBox="1"/>
          <p:nvPr/>
        </p:nvSpPr>
        <p:spPr>
          <a:xfrm>
            <a:off x="4753576" y="92990"/>
            <a:ext cx="5863545" cy="14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Lexend"/>
              <a:buNone/>
            </a:pPr>
            <a:r>
              <a:rPr lang="en-GB" sz="2000" dirty="0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rPr>
              <a:t>Feed to your emulator of choice</a:t>
            </a:r>
            <a:endParaRPr lang="en-GB" sz="2000" dirty="0"/>
          </a:p>
        </p:txBody>
      </p:sp>
      <p:sp>
        <p:nvSpPr>
          <p:cNvPr id="212" name="Google Shape;212;g2d3103f14d9_0_92"/>
          <p:cNvSpPr txBox="1"/>
          <p:nvPr/>
        </p:nvSpPr>
        <p:spPr>
          <a:xfrm>
            <a:off x="4753576" y="4741183"/>
            <a:ext cx="6529556" cy="1261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 i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Use case: </a:t>
            </a:r>
            <a:r>
              <a:rPr lang="en-GB" sz="1500" i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AAOS In-Car driver safety score prototyping app</a:t>
            </a:r>
            <a:endParaRPr sz="1500" i="1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1200" b="1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</a:br>
            <a:r>
              <a:rPr lang="en-GB" sz="1200" b="1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Feed vehicle data to in-house emulator </a:t>
            </a:r>
            <a:br>
              <a:rPr lang="en-GB" sz="1200" b="1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</a:br>
            <a:r>
              <a:rPr lang="en-GB" sz="1200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Safety score calculation with </a:t>
            </a:r>
            <a:r>
              <a:rPr lang="en-GB" sz="1200" err="1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gRPC</a:t>
            </a:r>
            <a:r>
              <a:rPr lang="en-GB" sz="1200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 enabled VISS API –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caters to Android Properties as well as other signals,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in an environment where recompiles are quick</a:t>
            </a:r>
            <a:r>
              <a:rPr lang="en-GB" sz="1200" b="1">
                <a:solidFill>
                  <a:srgbClr val="636B75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 </a:t>
            </a:r>
            <a:r>
              <a:rPr lang="en-GB" sz="1200" u="sng">
                <a:solidFill>
                  <a:schemeClr val="hlink"/>
                </a:solidFill>
                <a:highlight>
                  <a:schemeClr val="lt1"/>
                </a:highlight>
                <a:latin typeface="Lexend"/>
                <a:ea typeface="Lexend"/>
                <a:cs typeface="Lexend"/>
                <a:sym typeface="Lexend"/>
                <a:hlinkClick r:id="rId5"/>
              </a:rPr>
              <a:t>[Read case study]</a:t>
            </a:r>
            <a:r>
              <a:rPr lang="en-GB" sz="1200" b="1">
                <a:solidFill>
                  <a:srgbClr val="636B75"/>
                </a:solidFill>
                <a:highlight>
                  <a:schemeClr val="lt1"/>
                </a:highlight>
                <a:latin typeface="Lexend"/>
                <a:ea typeface="Lexend"/>
                <a:cs typeface="Lexend"/>
                <a:sym typeface="Lexend"/>
              </a:rPr>
              <a:t>.</a:t>
            </a:r>
            <a:endParaRPr sz="1600" i="1">
              <a:latin typeface="Lexend"/>
              <a:ea typeface="Lexend"/>
              <a:cs typeface="Lexend"/>
              <a:sym typeface="Lexend"/>
            </a:endParaRPr>
          </a:p>
        </p:txBody>
      </p:sp>
      <p:cxnSp>
        <p:nvCxnSpPr>
          <p:cNvPr id="214" name="Google Shape;214;g2d3103f14d9_0_92"/>
          <p:cNvCxnSpPr>
            <a:cxnSpLocks/>
          </p:cNvCxnSpPr>
          <p:nvPr/>
        </p:nvCxnSpPr>
        <p:spPr>
          <a:xfrm>
            <a:off x="4220850" y="1074737"/>
            <a:ext cx="0" cy="4928546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783F2323-329C-784D-1979-AB1C23EAB90E}"/>
              </a:ext>
            </a:extLst>
          </p:cNvPr>
          <p:cNvSpPr txBox="1"/>
          <p:nvPr/>
        </p:nvSpPr>
        <p:spPr>
          <a:xfrm>
            <a:off x="3670022" y="-1561158"/>
            <a:ext cx="63735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Use Case</a:t>
            </a:r>
            <a:r>
              <a:rPr lang="en-GB" b="0" i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: AAOS In-Car driver safety score prototyping app instead of 'Volvo Cars app Innovation'. There is a product that Volvo has called 'Volvo Cars app'</a:t>
            </a:r>
            <a:endParaRPr lang="en-S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529F46-6BDF-58CB-84FA-2E1C818DA2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49531" y="1339249"/>
            <a:ext cx="5767596" cy="324907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0"/>
          <p:cNvSpPr/>
          <p:nvPr/>
        </p:nvSpPr>
        <p:spPr>
          <a:xfrm>
            <a:off x="2128250" y="-17575"/>
            <a:ext cx="7649700" cy="6447300"/>
          </a:xfrm>
          <a:prstGeom prst="roundRect">
            <a:avLst>
              <a:gd name="adj" fmla="val 0"/>
            </a:avLst>
          </a:prstGeom>
          <a:solidFill>
            <a:srgbClr val="E9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chivo Light"/>
              <a:ea typeface="Archivo Light"/>
              <a:cs typeface="Archivo Light"/>
              <a:sym typeface="Archivo Light"/>
            </a:endParaRPr>
          </a:p>
        </p:txBody>
      </p:sp>
      <p:sp>
        <p:nvSpPr>
          <p:cNvPr id="239" name="Google Shape;239;p10"/>
          <p:cNvSpPr/>
          <p:nvPr/>
        </p:nvSpPr>
        <p:spPr>
          <a:xfrm>
            <a:off x="5573785" y="2560363"/>
            <a:ext cx="3238200" cy="1467300"/>
          </a:xfrm>
          <a:prstGeom prst="roundRect">
            <a:avLst>
              <a:gd name="adj" fmla="val 6788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chivo Light"/>
              <a:ea typeface="Archivo Light"/>
              <a:cs typeface="Archivo Light"/>
              <a:sym typeface="Archivo Light"/>
            </a:endParaRPr>
          </a:p>
        </p:txBody>
      </p:sp>
      <p:sp>
        <p:nvSpPr>
          <p:cNvPr id="240" name="Google Shape;240;p10"/>
          <p:cNvSpPr/>
          <p:nvPr/>
        </p:nvSpPr>
        <p:spPr>
          <a:xfrm>
            <a:off x="5589800" y="395133"/>
            <a:ext cx="3238200" cy="1467300"/>
          </a:xfrm>
          <a:prstGeom prst="roundRect">
            <a:avLst>
              <a:gd name="adj" fmla="val 6788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chivo Light"/>
              <a:ea typeface="Archivo Light"/>
              <a:cs typeface="Archivo Light"/>
              <a:sym typeface="Archivo Light"/>
            </a:endParaRPr>
          </a:p>
        </p:txBody>
      </p:sp>
      <p:sp>
        <p:nvSpPr>
          <p:cNvPr id="241" name="Google Shape;241;p10"/>
          <p:cNvSpPr/>
          <p:nvPr/>
        </p:nvSpPr>
        <p:spPr>
          <a:xfrm>
            <a:off x="5600940" y="4655568"/>
            <a:ext cx="3238200" cy="1467300"/>
          </a:xfrm>
          <a:prstGeom prst="roundRect">
            <a:avLst>
              <a:gd name="adj" fmla="val 6788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chivo Light"/>
              <a:ea typeface="Archivo Light"/>
              <a:cs typeface="Archivo Light"/>
              <a:sym typeface="Archivo Light"/>
            </a:endParaRPr>
          </a:p>
        </p:txBody>
      </p:sp>
      <p:sp>
        <p:nvSpPr>
          <p:cNvPr id="242" name="Google Shape;242;p10"/>
          <p:cNvSpPr txBox="1"/>
          <p:nvPr/>
        </p:nvSpPr>
        <p:spPr>
          <a:xfrm>
            <a:off x="3151039" y="2560370"/>
            <a:ext cx="8083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Archivo Light"/>
                <a:ea typeface="Archivo Light"/>
                <a:cs typeface="Archivo Light"/>
                <a:sym typeface="Archivo Light"/>
              </a:rPr>
              <a:t> </a:t>
            </a:r>
            <a:endParaRPr sz="1800" b="0" i="0" u="none" strike="noStrike" cap="none">
              <a:solidFill>
                <a:schemeClr val="dk1"/>
              </a:solidFill>
              <a:latin typeface="Archivo Light"/>
              <a:ea typeface="Archivo Light"/>
              <a:cs typeface="Archivo Light"/>
              <a:sym typeface="Archivo Light"/>
            </a:endParaRPr>
          </a:p>
        </p:txBody>
      </p:sp>
      <p:grpSp>
        <p:nvGrpSpPr>
          <p:cNvPr id="243" name="Google Shape;243;p10"/>
          <p:cNvGrpSpPr/>
          <p:nvPr/>
        </p:nvGrpSpPr>
        <p:grpSpPr>
          <a:xfrm>
            <a:off x="3423054" y="435448"/>
            <a:ext cx="1568981" cy="1401414"/>
            <a:chOff x="4053446" y="2527854"/>
            <a:chExt cx="1499265" cy="1255635"/>
          </a:xfrm>
        </p:grpSpPr>
        <p:pic>
          <p:nvPicPr>
            <p:cNvPr id="244" name="Google Shape;244;p10" descr="Screens PNG, Screens Transparent Background - FreeIcons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053446" y="2527854"/>
              <a:ext cx="1499265" cy="12556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5" name="Google Shape;245;p10" descr="A white letter on a black background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551504" y="2755069"/>
              <a:ext cx="543478" cy="54347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46" name="Google Shape;246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67040" y="2868921"/>
            <a:ext cx="1842881" cy="982762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10"/>
          <p:cNvSpPr txBox="1"/>
          <p:nvPr/>
        </p:nvSpPr>
        <p:spPr>
          <a:xfrm>
            <a:off x="5492522" y="2928911"/>
            <a:ext cx="34008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GB" sz="2100" b="0" i="0" u="none" strike="noStrike" cap="none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rPr>
              <a:t>Infotainment </a:t>
            </a:r>
            <a:br>
              <a:rPr lang="en-GB" sz="2100" b="0" i="0" u="none" strike="noStrike" cap="none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rPr>
            </a:br>
            <a:r>
              <a:rPr lang="en-GB" sz="2100" b="0" i="0" u="none" strike="noStrike" cap="none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rPr>
              <a:t>system under test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0"/>
          <p:cNvSpPr txBox="1"/>
          <p:nvPr/>
        </p:nvSpPr>
        <p:spPr>
          <a:xfrm>
            <a:off x="5777961" y="1141840"/>
            <a:ext cx="29082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Quality analytics &amp; user modeling </a:t>
            </a:r>
            <a:endParaRPr sz="1400" b="0" i="0" u="none" strike="noStrike" cap="non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249" name="Google Shape;249;p10" descr="Iterative Icons - Free SVG &amp; PNG Iterative Images - Noun Project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721204" y="1770352"/>
            <a:ext cx="993214" cy="1059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10" descr="Rocksolid Partner Program | Basemark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340490" y="702052"/>
            <a:ext cx="1705185" cy="30215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10" descr="A blue text on a black background&#10;&#10;Description automatically generated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923835" y="4732806"/>
            <a:ext cx="2661631" cy="567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10" descr="A car with a black background&#10;&#10;Description automatically generated"/>
          <p:cNvPicPr preferRelativeResize="0"/>
          <p:nvPr/>
        </p:nvPicPr>
        <p:blipFill rotWithShape="1">
          <a:blip r:embed="rId9">
            <a:alphaModFix/>
          </a:blip>
          <a:srcRect t="32125"/>
          <a:stretch/>
        </p:blipFill>
        <p:spPr>
          <a:xfrm>
            <a:off x="2992775" y="5060881"/>
            <a:ext cx="2354796" cy="170467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3" name="Google Shape;253;p10"/>
          <p:cNvCxnSpPr/>
          <p:nvPr/>
        </p:nvCxnSpPr>
        <p:spPr>
          <a:xfrm rot="10800000">
            <a:off x="4212077" y="4247718"/>
            <a:ext cx="0" cy="715200"/>
          </a:xfrm>
          <a:prstGeom prst="straightConnector1">
            <a:avLst/>
          </a:prstGeom>
          <a:noFill/>
          <a:ln w="28575" cap="rnd" cmpd="sng">
            <a:solidFill>
              <a:srgbClr val="0E0E0E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54" name="Google Shape;254;p10"/>
          <p:cNvSpPr txBox="1"/>
          <p:nvPr/>
        </p:nvSpPr>
        <p:spPr>
          <a:xfrm>
            <a:off x="5600939" y="5307184"/>
            <a:ext cx="3238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Stream recorde</a:t>
            </a:r>
            <a:r>
              <a:rPr lang="en-GB" sz="1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d &amp; </a:t>
            </a:r>
            <a:br>
              <a:rPr lang="en-GB" sz="1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</a:br>
            <a:r>
              <a:rPr lang="en-GB" sz="1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live </a:t>
            </a:r>
            <a:r>
              <a:rPr lang="en-GB" sz="1800" b="0" i="0" u="none" strike="noStrike" cap="none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vehicle signals</a:t>
            </a:r>
            <a:endParaRPr sz="1800" b="0" i="0" u="none" strike="noStrike" cap="none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860</Words>
  <Application>Microsoft Macintosh PowerPoint</Application>
  <PresentationFormat>Widescreen</PresentationFormat>
  <Paragraphs>171</Paragraphs>
  <Slides>16</Slides>
  <Notes>16</Notes>
  <HiddenSlides>0</HiddenSlides>
  <MMClips>1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9" baseType="lpstr">
      <vt:lpstr>Calibri</vt:lpstr>
      <vt:lpstr>Lexend Medium</vt:lpstr>
      <vt:lpstr>Lexend</vt:lpstr>
      <vt:lpstr>Bebas Neue</vt:lpstr>
      <vt:lpstr>Archivo Medium</vt:lpstr>
      <vt:lpstr>Noto Sans Symbols</vt:lpstr>
      <vt:lpstr>Archivo SemiBold</vt:lpstr>
      <vt:lpstr>Aptos</vt:lpstr>
      <vt:lpstr>Arial</vt:lpstr>
      <vt:lpstr>NTR</vt:lpstr>
      <vt:lpstr>Archivo Light</vt:lpstr>
      <vt:lpstr>Archivo</vt:lpstr>
      <vt:lpstr>Office Theme</vt:lpstr>
      <vt:lpstr>Filling gaps in Android  Automotive development</vt:lpstr>
      <vt:lpstr>PowerPoint Presentation</vt:lpstr>
      <vt:lpstr>PowerPoint Presentation</vt:lpstr>
      <vt:lpstr>Cost efficient test drives  of ideas, designs &amp; systems</vt:lpstr>
      <vt:lpstr>The Solution: A shareable  virtual library of recordings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Let’s do a pilot project together!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Chris Bowers</dc:creator>
  <cp:lastModifiedBy>Carin Esberg Lagerstedt</cp:lastModifiedBy>
  <cp:revision>16</cp:revision>
  <dcterms:created xsi:type="dcterms:W3CDTF">2021-09-21T14:14:34Z</dcterms:created>
  <dcterms:modified xsi:type="dcterms:W3CDTF">2024-09-25T18:54:26Z</dcterms:modified>
</cp:coreProperties>
</file>