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76" r:id="rId2"/>
    <p:sldId id="272" r:id="rId3"/>
    <p:sldId id="271" r:id="rId4"/>
    <p:sldId id="279" r:id="rId5"/>
    <p:sldId id="280" r:id="rId6"/>
    <p:sldId id="281" r:id="rId7"/>
    <p:sldId id="282" r:id="rId8"/>
    <p:sldId id="283" r:id="rId9"/>
    <p:sldId id="284" r:id="rId10"/>
    <p:sldId id="285" r:id="rId11"/>
    <p:sldId id="270" r:id="rId12"/>
    <p:sldId id="286" r:id="rId13"/>
    <p:sldId id="288" r:id="rId14"/>
    <p:sldId id="289" r:id="rId15"/>
    <p:sldId id="278" r:id="rId16"/>
    <p:sldId id="291" r:id="rId17"/>
    <p:sldId id="292" r:id="rId18"/>
    <p:sldId id="273" r:id="rId19"/>
    <p:sldId id="293" r:id="rId20"/>
    <p:sldId id="290" r:id="rId21"/>
    <p:sldId id="27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51"/>
    <p:restoredTop sz="96208"/>
  </p:normalViewPr>
  <p:slideViewPr>
    <p:cSldViewPr snapToGrid="0" snapToObjects="1" showGuides="1">
      <p:cViewPr varScale="1">
        <p:scale>
          <a:sx n="87" d="100"/>
          <a:sy n="87" d="100"/>
        </p:scale>
        <p:origin x="224" y="8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A2045F-8F29-6E49-B1F8-64D9636C29F6}" type="doc">
      <dgm:prSet loTypeId="urn:microsoft.com/office/officeart/2005/8/layout/chevron2" loCatId="" qsTypeId="urn:microsoft.com/office/officeart/2005/8/quickstyle/simple1" qsCatId="simple" csTypeId="urn:microsoft.com/office/officeart/2005/8/colors/accent1_2" csCatId="accent1" phldr="1"/>
      <dgm:spPr/>
      <dgm:t>
        <a:bodyPr/>
        <a:lstStyle/>
        <a:p>
          <a:endParaRPr lang="en-GB"/>
        </a:p>
      </dgm:t>
    </dgm:pt>
    <dgm:pt modelId="{02DDEF47-16E6-1646-948F-995AE03EC022}">
      <dgm:prSet phldrT="[Text]"/>
      <dgm:spPr/>
      <dgm:t>
        <a:bodyPr/>
        <a:lstStyle/>
        <a:p>
          <a:r>
            <a:rPr lang="en-GB" dirty="0"/>
            <a:t>Golden Datasets</a:t>
          </a:r>
        </a:p>
      </dgm:t>
    </dgm:pt>
    <dgm:pt modelId="{CB16FE2A-BC94-3E4A-BA63-625096FDFDA7}" type="parTrans" cxnId="{E0389D1C-375D-834C-BF7E-282E64D218B6}">
      <dgm:prSet/>
      <dgm:spPr/>
      <dgm:t>
        <a:bodyPr/>
        <a:lstStyle/>
        <a:p>
          <a:endParaRPr lang="en-GB"/>
        </a:p>
      </dgm:t>
    </dgm:pt>
    <dgm:pt modelId="{9B4F9A23-A56C-8643-BBC3-13A4B1485AF3}" type="sibTrans" cxnId="{E0389D1C-375D-834C-BF7E-282E64D218B6}">
      <dgm:prSet/>
      <dgm:spPr/>
      <dgm:t>
        <a:bodyPr/>
        <a:lstStyle/>
        <a:p>
          <a:endParaRPr lang="en-GB"/>
        </a:p>
      </dgm:t>
    </dgm:pt>
    <dgm:pt modelId="{931518CF-FFEE-AE4D-A4E9-20FB14D2B2EB}">
      <dgm:prSet phldrT="[Text]"/>
      <dgm:spPr/>
      <dgm:t>
        <a:bodyPr/>
        <a:lstStyle/>
        <a:p>
          <a:r>
            <a:rPr lang="en-GB" dirty="0"/>
            <a:t>Data Snapshots &amp; checksums ensure deterministic tests</a:t>
          </a:r>
        </a:p>
      </dgm:t>
    </dgm:pt>
    <dgm:pt modelId="{5014D910-B253-314C-A39E-934109ACC3F4}" type="parTrans" cxnId="{086C6B2C-D587-914E-91AB-76F49CDDC33F}">
      <dgm:prSet/>
      <dgm:spPr/>
      <dgm:t>
        <a:bodyPr/>
        <a:lstStyle/>
        <a:p>
          <a:endParaRPr lang="en-GB"/>
        </a:p>
      </dgm:t>
    </dgm:pt>
    <dgm:pt modelId="{3C5CBA07-2AFA-064A-8971-D60C17E20854}" type="sibTrans" cxnId="{086C6B2C-D587-914E-91AB-76F49CDDC33F}">
      <dgm:prSet/>
      <dgm:spPr/>
      <dgm:t>
        <a:bodyPr/>
        <a:lstStyle/>
        <a:p>
          <a:endParaRPr lang="en-GB"/>
        </a:p>
      </dgm:t>
    </dgm:pt>
    <dgm:pt modelId="{2ED48B96-65EC-F949-BA4C-99F8224511A3}">
      <dgm:prSet phldrT="[Text]"/>
      <dgm:spPr/>
      <dgm:t>
        <a:bodyPr/>
        <a:lstStyle/>
        <a:p>
          <a:r>
            <a:rPr lang="en-GB" dirty="0"/>
            <a:t>Digital Twins</a:t>
          </a:r>
        </a:p>
      </dgm:t>
    </dgm:pt>
    <dgm:pt modelId="{31D213C4-3053-AF40-AA93-CF776E6B3AEA}" type="parTrans" cxnId="{D3C1641D-34C3-6D4F-9C8D-71343BF8660F}">
      <dgm:prSet/>
      <dgm:spPr/>
      <dgm:t>
        <a:bodyPr/>
        <a:lstStyle/>
        <a:p>
          <a:endParaRPr lang="en-GB"/>
        </a:p>
      </dgm:t>
    </dgm:pt>
    <dgm:pt modelId="{EB8D6E63-5FFA-964A-A2D2-0584CE32F8F7}" type="sibTrans" cxnId="{D3C1641D-34C3-6D4F-9C8D-71343BF8660F}">
      <dgm:prSet/>
      <dgm:spPr/>
      <dgm:t>
        <a:bodyPr/>
        <a:lstStyle/>
        <a:p>
          <a:endParaRPr lang="en-GB"/>
        </a:p>
      </dgm:t>
    </dgm:pt>
    <dgm:pt modelId="{60C9FF4E-321A-9343-8B64-87719FC4CFB0}">
      <dgm:prSet phldrT="[Text]"/>
      <dgm:spPr/>
      <dgm:t>
        <a:bodyPr/>
        <a:lstStyle/>
        <a:p>
          <a:r>
            <a:rPr lang="en-GB" dirty="0"/>
            <a:t>Configuration-as –Code peer-reviewed and signed off ensures accurate testing for edge cases </a:t>
          </a:r>
        </a:p>
      </dgm:t>
    </dgm:pt>
    <dgm:pt modelId="{BBF05E79-B8CA-B041-B421-B10C8A8D872A}" type="parTrans" cxnId="{29A01E48-E104-B944-9B55-2758CC4E6409}">
      <dgm:prSet/>
      <dgm:spPr/>
      <dgm:t>
        <a:bodyPr/>
        <a:lstStyle/>
        <a:p>
          <a:endParaRPr lang="en-GB"/>
        </a:p>
      </dgm:t>
    </dgm:pt>
    <dgm:pt modelId="{8D0300E9-3EA0-9E41-8238-ACD1E38EA482}" type="sibTrans" cxnId="{29A01E48-E104-B944-9B55-2758CC4E6409}">
      <dgm:prSet/>
      <dgm:spPr/>
      <dgm:t>
        <a:bodyPr/>
        <a:lstStyle/>
        <a:p>
          <a:endParaRPr lang="en-GB"/>
        </a:p>
      </dgm:t>
    </dgm:pt>
    <dgm:pt modelId="{75CDA25D-CBB1-E44C-B885-1969FB635BB2}">
      <dgm:prSet phldrT="[Text]"/>
      <dgm:spPr/>
      <dgm:t>
        <a:bodyPr/>
        <a:lstStyle/>
        <a:p>
          <a:r>
            <a:rPr lang="en-GB" dirty="0"/>
            <a:t>Compliance Evidence</a:t>
          </a:r>
        </a:p>
      </dgm:t>
    </dgm:pt>
    <dgm:pt modelId="{351A3EA3-42D2-C544-9259-D4859B09DE9F}" type="parTrans" cxnId="{13476F8D-EF1E-0B40-B36B-A02A5AA4E83A}">
      <dgm:prSet/>
      <dgm:spPr/>
      <dgm:t>
        <a:bodyPr/>
        <a:lstStyle/>
        <a:p>
          <a:endParaRPr lang="en-GB"/>
        </a:p>
      </dgm:t>
    </dgm:pt>
    <dgm:pt modelId="{09BA3067-7028-C745-805B-289826E87326}" type="sibTrans" cxnId="{13476F8D-EF1E-0B40-B36B-A02A5AA4E83A}">
      <dgm:prSet/>
      <dgm:spPr/>
      <dgm:t>
        <a:bodyPr/>
        <a:lstStyle/>
        <a:p>
          <a:endParaRPr lang="en-GB"/>
        </a:p>
      </dgm:t>
    </dgm:pt>
    <dgm:pt modelId="{2550D3E9-4FF4-6A48-B4C8-65C1C21AB041}">
      <dgm:prSet phldrT="[Text]"/>
      <dgm:spPr/>
      <dgm:t>
        <a:bodyPr/>
        <a:lstStyle/>
        <a:p>
          <a:r>
            <a:rPr lang="en-GB" dirty="0"/>
            <a:t>Build metadata and SBOM ledger ensures faster compliance </a:t>
          </a:r>
        </a:p>
      </dgm:t>
    </dgm:pt>
    <dgm:pt modelId="{FE4EEC32-399C-5F49-B9F7-088308A6BC2B}" type="parTrans" cxnId="{59DC23DD-EDAE-A649-8018-9C9983D1C32B}">
      <dgm:prSet/>
      <dgm:spPr/>
      <dgm:t>
        <a:bodyPr/>
        <a:lstStyle/>
        <a:p>
          <a:endParaRPr lang="en-GB"/>
        </a:p>
      </dgm:t>
    </dgm:pt>
    <dgm:pt modelId="{77781EE4-60EF-6747-B033-FB70648D3518}" type="sibTrans" cxnId="{59DC23DD-EDAE-A649-8018-9C9983D1C32B}">
      <dgm:prSet/>
      <dgm:spPr/>
      <dgm:t>
        <a:bodyPr/>
        <a:lstStyle/>
        <a:p>
          <a:endParaRPr lang="en-GB"/>
        </a:p>
      </dgm:t>
    </dgm:pt>
    <dgm:pt modelId="{A0DF2530-2050-D349-B47B-33E89DB82878}" type="pres">
      <dgm:prSet presAssocID="{C0A2045F-8F29-6E49-B1F8-64D9636C29F6}" presName="linearFlow" presStyleCnt="0">
        <dgm:presLayoutVars>
          <dgm:dir/>
          <dgm:animLvl val="lvl"/>
          <dgm:resizeHandles val="exact"/>
        </dgm:presLayoutVars>
      </dgm:prSet>
      <dgm:spPr/>
    </dgm:pt>
    <dgm:pt modelId="{9FC04507-615D-B94B-AE41-209879CB817A}" type="pres">
      <dgm:prSet presAssocID="{02DDEF47-16E6-1646-948F-995AE03EC022}" presName="composite" presStyleCnt="0"/>
      <dgm:spPr/>
    </dgm:pt>
    <dgm:pt modelId="{06383BA0-3565-FB49-845A-1B77291DD895}" type="pres">
      <dgm:prSet presAssocID="{02DDEF47-16E6-1646-948F-995AE03EC022}" presName="parentText" presStyleLbl="alignNode1" presStyleIdx="0" presStyleCnt="3">
        <dgm:presLayoutVars>
          <dgm:chMax val="1"/>
          <dgm:bulletEnabled val="1"/>
        </dgm:presLayoutVars>
      </dgm:prSet>
      <dgm:spPr/>
    </dgm:pt>
    <dgm:pt modelId="{5947AC60-60F7-E44F-B161-56D7573825C9}" type="pres">
      <dgm:prSet presAssocID="{02DDEF47-16E6-1646-948F-995AE03EC022}" presName="descendantText" presStyleLbl="alignAcc1" presStyleIdx="0" presStyleCnt="3">
        <dgm:presLayoutVars>
          <dgm:bulletEnabled val="1"/>
        </dgm:presLayoutVars>
      </dgm:prSet>
      <dgm:spPr/>
    </dgm:pt>
    <dgm:pt modelId="{2508D47B-1A3F-F545-BB01-18E9B0215CC5}" type="pres">
      <dgm:prSet presAssocID="{9B4F9A23-A56C-8643-BBC3-13A4B1485AF3}" presName="sp" presStyleCnt="0"/>
      <dgm:spPr/>
    </dgm:pt>
    <dgm:pt modelId="{F2FE5532-7054-EE45-AA3F-48EABFA5ED27}" type="pres">
      <dgm:prSet presAssocID="{2ED48B96-65EC-F949-BA4C-99F8224511A3}" presName="composite" presStyleCnt="0"/>
      <dgm:spPr/>
    </dgm:pt>
    <dgm:pt modelId="{8C8AA328-A9AC-D447-9539-E845AB8C1250}" type="pres">
      <dgm:prSet presAssocID="{2ED48B96-65EC-F949-BA4C-99F8224511A3}" presName="parentText" presStyleLbl="alignNode1" presStyleIdx="1" presStyleCnt="3">
        <dgm:presLayoutVars>
          <dgm:chMax val="1"/>
          <dgm:bulletEnabled val="1"/>
        </dgm:presLayoutVars>
      </dgm:prSet>
      <dgm:spPr/>
    </dgm:pt>
    <dgm:pt modelId="{6D90239B-ADFB-D147-9BDD-69168E554BDE}" type="pres">
      <dgm:prSet presAssocID="{2ED48B96-65EC-F949-BA4C-99F8224511A3}" presName="descendantText" presStyleLbl="alignAcc1" presStyleIdx="1" presStyleCnt="3">
        <dgm:presLayoutVars>
          <dgm:bulletEnabled val="1"/>
        </dgm:presLayoutVars>
      </dgm:prSet>
      <dgm:spPr/>
    </dgm:pt>
    <dgm:pt modelId="{F58273BB-0406-CB40-ABD1-C27ED6D56FB3}" type="pres">
      <dgm:prSet presAssocID="{EB8D6E63-5FFA-964A-A2D2-0584CE32F8F7}" presName="sp" presStyleCnt="0"/>
      <dgm:spPr/>
    </dgm:pt>
    <dgm:pt modelId="{B37E987C-E7E5-724D-8086-C5937551852D}" type="pres">
      <dgm:prSet presAssocID="{75CDA25D-CBB1-E44C-B885-1969FB635BB2}" presName="composite" presStyleCnt="0"/>
      <dgm:spPr/>
    </dgm:pt>
    <dgm:pt modelId="{8AEA95A9-A6AE-E644-A72E-160F5B8A7194}" type="pres">
      <dgm:prSet presAssocID="{75CDA25D-CBB1-E44C-B885-1969FB635BB2}" presName="parentText" presStyleLbl="alignNode1" presStyleIdx="2" presStyleCnt="3" custScaleX="98109" custScaleY="97911">
        <dgm:presLayoutVars>
          <dgm:chMax val="1"/>
          <dgm:bulletEnabled val="1"/>
        </dgm:presLayoutVars>
      </dgm:prSet>
      <dgm:spPr/>
    </dgm:pt>
    <dgm:pt modelId="{EB407857-CA7D-E343-AB0B-8FE3405051B6}" type="pres">
      <dgm:prSet presAssocID="{75CDA25D-CBB1-E44C-B885-1969FB635BB2}" presName="descendantText" presStyleLbl="alignAcc1" presStyleIdx="2" presStyleCnt="3">
        <dgm:presLayoutVars>
          <dgm:bulletEnabled val="1"/>
        </dgm:presLayoutVars>
      </dgm:prSet>
      <dgm:spPr/>
    </dgm:pt>
  </dgm:ptLst>
  <dgm:cxnLst>
    <dgm:cxn modelId="{6775320B-C8CF-744A-8B51-06AB2288A9BD}" type="presOf" srcId="{02DDEF47-16E6-1646-948F-995AE03EC022}" destId="{06383BA0-3565-FB49-845A-1B77291DD895}" srcOrd="0" destOrd="0" presId="urn:microsoft.com/office/officeart/2005/8/layout/chevron2"/>
    <dgm:cxn modelId="{13B04C16-D4DC-C448-80C0-ADB9F123C7E5}" type="presOf" srcId="{2ED48B96-65EC-F949-BA4C-99F8224511A3}" destId="{8C8AA328-A9AC-D447-9539-E845AB8C1250}" srcOrd="0" destOrd="0" presId="urn:microsoft.com/office/officeart/2005/8/layout/chevron2"/>
    <dgm:cxn modelId="{E0389D1C-375D-834C-BF7E-282E64D218B6}" srcId="{C0A2045F-8F29-6E49-B1F8-64D9636C29F6}" destId="{02DDEF47-16E6-1646-948F-995AE03EC022}" srcOrd="0" destOrd="0" parTransId="{CB16FE2A-BC94-3E4A-BA63-625096FDFDA7}" sibTransId="{9B4F9A23-A56C-8643-BBC3-13A4B1485AF3}"/>
    <dgm:cxn modelId="{D3C1641D-34C3-6D4F-9C8D-71343BF8660F}" srcId="{C0A2045F-8F29-6E49-B1F8-64D9636C29F6}" destId="{2ED48B96-65EC-F949-BA4C-99F8224511A3}" srcOrd="1" destOrd="0" parTransId="{31D213C4-3053-AF40-AA93-CF776E6B3AEA}" sibTransId="{EB8D6E63-5FFA-964A-A2D2-0584CE32F8F7}"/>
    <dgm:cxn modelId="{086C6B2C-D587-914E-91AB-76F49CDDC33F}" srcId="{02DDEF47-16E6-1646-948F-995AE03EC022}" destId="{931518CF-FFEE-AE4D-A4E9-20FB14D2B2EB}" srcOrd="0" destOrd="0" parTransId="{5014D910-B253-314C-A39E-934109ACC3F4}" sibTransId="{3C5CBA07-2AFA-064A-8971-D60C17E20854}"/>
    <dgm:cxn modelId="{29A01E48-E104-B944-9B55-2758CC4E6409}" srcId="{2ED48B96-65EC-F949-BA4C-99F8224511A3}" destId="{60C9FF4E-321A-9343-8B64-87719FC4CFB0}" srcOrd="0" destOrd="0" parTransId="{BBF05E79-B8CA-B041-B421-B10C8A8D872A}" sibTransId="{8D0300E9-3EA0-9E41-8238-ACD1E38EA482}"/>
    <dgm:cxn modelId="{56387B5B-1FEA-C54F-BE13-F3BE69D16763}" type="presOf" srcId="{75CDA25D-CBB1-E44C-B885-1969FB635BB2}" destId="{8AEA95A9-A6AE-E644-A72E-160F5B8A7194}" srcOrd="0" destOrd="0" presId="urn:microsoft.com/office/officeart/2005/8/layout/chevron2"/>
    <dgm:cxn modelId="{28FE238A-624B-A445-B6C4-D8B2EFEC0778}" type="presOf" srcId="{2550D3E9-4FF4-6A48-B4C8-65C1C21AB041}" destId="{EB407857-CA7D-E343-AB0B-8FE3405051B6}" srcOrd="0" destOrd="0" presId="urn:microsoft.com/office/officeart/2005/8/layout/chevron2"/>
    <dgm:cxn modelId="{13476F8D-EF1E-0B40-B36B-A02A5AA4E83A}" srcId="{C0A2045F-8F29-6E49-B1F8-64D9636C29F6}" destId="{75CDA25D-CBB1-E44C-B885-1969FB635BB2}" srcOrd="2" destOrd="0" parTransId="{351A3EA3-42D2-C544-9259-D4859B09DE9F}" sibTransId="{09BA3067-7028-C745-805B-289826E87326}"/>
    <dgm:cxn modelId="{9EABCBB2-424B-A74B-8FD6-6BC17010414B}" type="presOf" srcId="{931518CF-FFEE-AE4D-A4E9-20FB14D2B2EB}" destId="{5947AC60-60F7-E44F-B161-56D7573825C9}" srcOrd="0" destOrd="0" presId="urn:microsoft.com/office/officeart/2005/8/layout/chevron2"/>
    <dgm:cxn modelId="{E9B67BC0-ED23-E445-9668-020C4ED4FF6C}" type="presOf" srcId="{C0A2045F-8F29-6E49-B1F8-64D9636C29F6}" destId="{A0DF2530-2050-D349-B47B-33E89DB82878}" srcOrd="0" destOrd="0" presId="urn:microsoft.com/office/officeart/2005/8/layout/chevron2"/>
    <dgm:cxn modelId="{7B7B47CE-B0C3-F44D-A543-E05A7A9BE4B1}" type="presOf" srcId="{60C9FF4E-321A-9343-8B64-87719FC4CFB0}" destId="{6D90239B-ADFB-D147-9BDD-69168E554BDE}" srcOrd="0" destOrd="0" presId="urn:microsoft.com/office/officeart/2005/8/layout/chevron2"/>
    <dgm:cxn modelId="{59DC23DD-EDAE-A649-8018-9C9983D1C32B}" srcId="{75CDA25D-CBB1-E44C-B885-1969FB635BB2}" destId="{2550D3E9-4FF4-6A48-B4C8-65C1C21AB041}" srcOrd="0" destOrd="0" parTransId="{FE4EEC32-399C-5F49-B9F7-088308A6BC2B}" sibTransId="{77781EE4-60EF-6747-B033-FB70648D3518}"/>
    <dgm:cxn modelId="{0E581A12-75F3-8549-8821-DE814959B7C8}" type="presParOf" srcId="{A0DF2530-2050-D349-B47B-33E89DB82878}" destId="{9FC04507-615D-B94B-AE41-209879CB817A}" srcOrd="0" destOrd="0" presId="urn:microsoft.com/office/officeart/2005/8/layout/chevron2"/>
    <dgm:cxn modelId="{2A8572CC-5976-F94C-A57B-BA4B2F2A5548}" type="presParOf" srcId="{9FC04507-615D-B94B-AE41-209879CB817A}" destId="{06383BA0-3565-FB49-845A-1B77291DD895}" srcOrd="0" destOrd="0" presId="urn:microsoft.com/office/officeart/2005/8/layout/chevron2"/>
    <dgm:cxn modelId="{8875D155-2F2D-F241-A30E-DE5807A61A59}" type="presParOf" srcId="{9FC04507-615D-B94B-AE41-209879CB817A}" destId="{5947AC60-60F7-E44F-B161-56D7573825C9}" srcOrd="1" destOrd="0" presId="urn:microsoft.com/office/officeart/2005/8/layout/chevron2"/>
    <dgm:cxn modelId="{6FBCD8D8-F179-5E40-8A3B-BED6D29A13CB}" type="presParOf" srcId="{A0DF2530-2050-D349-B47B-33E89DB82878}" destId="{2508D47B-1A3F-F545-BB01-18E9B0215CC5}" srcOrd="1" destOrd="0" presId="urn:microsoft.com/office/officeart/2005/8/layout/chevron2"/>
    <dgm:cxn modelId="{4AD4AAD0-4BCB-DF49-9F46-C7D7EED1F5F4}" type="presParOf" srcId="{A0DF2530-2050-D349-B47B-33E89DB82878}" destId="{F2FE5532-7054-EE45-AA3F-48EABFA5ED27}" srcOrd="2" destOrd="0" presId="urn:microsoft.com/office/officeart/2005/8/layout/chevron2"/>
    <dgm:cxn modelId="{66BF48EB-A81D-2B42-A781-C53EF55E256A}" type="presParOf" srcId="{F2FE5532-7054-EE45-AA3F-48EABFA5ED27}" destId="{8C8AA328-A9AC-D447-9539-E845AB8C1250}" srcOrd="0" destOrd="0" presId="urn:microsoft.com/office/officeart/2005/8/layout/chevron2"/>
    <dgm:cxn modelId="{5C3692F0-5598-0745-A974-0D77B27C8D16}" type="presParOf" srcId="{F2FE5532-7054-EE45-AA3F-48EABFA5ED27}" destId="{6D90239B-ADFB-D147-9BDD-69168E554BDE}" srcOrd="1" destOrd="0" presId="urn:microsoft.com/office/officeart/2005/8/layout/chevron2"/>
    <dgm:cxn modelId="{95900754-D1D3-4C42-864A-32220E474E05}" type="presParOf" srcId="{A0DF2530-2050-D349-B47B-33E89DB82878}" destId="{F58273BB-0406-CB40-ABD1-C27ED6D56FB3}" srcOrd="3" destOrd="0" presId="urn:microsoft.com/office/officeart/2005/8/layout/chevron2"/>
    <dgm:cxn modelId="{A1B067C6-F9D2-2A45-95CD-5DC2FF5F2244}" type="presParOf" srcId="{A0DF2530-2050-D349-B47B-33E89DB82878}" destId="{B37E987C-E7E5-724D-8086-C5937551852D}" srcOrd="4" destOrd="0" presId="urn:microsoft.com/office/officeart/2005/8/layout/chevron2"/>
    <dgm:cxn modelId="{2C2B837A-DA1C-3E4E-BEFC-24C110F3E3E8}" type="presParOf" srcId="{B37E987C-E7E5-724D-8086-C5937551852D}" destId="{8AEA95A9-A6AE-E644-A72E-160F5B8A7194}" srcOrd="0" destOrd="0" presId="urn:microsoft.com/office/officeart/2005/8/layout/chevron2"/>
    <dgm:cxn modelId="{4CE40D2A-293D-D046-984D-01EBFF8AB091}" type="presParOf" srcId="{B37E987C-E7E5-724D-8086-C5937551852D}" destId="{EB407857-CA7D-E343-AB0B-8FE3405051B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7B10ED-D55F-2047-953C-34D5E2E2E4FC}" type="doc">
      <dgm:prSet loTypeId="urn:microsoft.com/office/officeart/2005/8/layout/cycle2" loCatId="" qsTypeId="urn:microsoft.com/office/officeart/2005/8/quickstyle/simple1" qsCatId="simple" csTypeId="urn:microsoft.com/office/officeart/2005/8/colors/colorful1" csCatId="colorful" phldr="1"/>
      <dgm:spPr/>
      <dgm:t>
        <a:bodyPr/>
        <a:lstStyle/>
        <a:p>
          <a:endParaRPr lang="en-GB"/>
        </a:p>
      </dgm:t>
    </dgm:pt>
    <dgm:pt modelId="{38A17B9B-E4D9-F54A-86C2-CFD4EC01BFEF}">
      <dgm:prSet phldrT="[Text]"/>
      <dgm:spPr/>
      <dgm:t>
        <a:bodyPr/>
        <a:lstStyle/>
        <a:p>
          <a:r>
            <a:rPr lang="en-GB"/>
            <a:t>Implementation</a:t>
          </a:r>
          <a:endParaRPr lang="en-GB" dirty="0"/>
        </a:p>
      </dgm:t>
    </dgm:pt>
    <dgm:pt modelId="{DE618CF5-A7B8-B941-BDC2-9D5092E662A3}" type="parTrans" cxnId="{56868FEF-4D6F-4A45-99D4-BD1D1EEB02FC}">
      <dgm:prSet/>
      <dgm:spPr/>
      <dgm:t>
        <a:bodyPr/>
        <a:lstStyle/>
        <a:p>
          <a:endParaRPr lang="en-GB"/>
        </a:p>
      </dgm:t>
    </dgm:pt>
    <dgm:pt modelId="{8CDD0CBB-26E4-7648-B72A-0973293E8B78}" type="sibTrans" cxnId="{56868FEF-4D6F-4A45-99D4-BD1D1EEB02FC}">
      <dgm:prSet/>
      <dgm:spPr/>
      <dgm:t>
        <a:bodyPr/>
        <a:lstStyle/>
        <a:p>
          <a:endParaRPr lang="en-GB"/>
        </a:p>
      </dgm:t>
    </dgm:pt>
    <dgm:pt modelId="{BF449CFA-FE0A-D144-85DB-A55F0E51C11B}">
      <dgm:prSet phldrT="[Text]"/>
      <dgm:spPr/>
      <dgm:t>
        <a:bodyPr/>
        <a:lstStyle/>
        <a:p>
          <a:r>
            <a:rPr lang="en-GB" dirty="0"/>
            <a:t>Integration</a:t>
          </a:r>
        </a:p>
      </dgm:t>
    </dgm:pt>
    <dgm:pt modelId="{29F57E5C-BE77-5348-9724-466D579BB649}" type="parTrans" cxnId="{227013DA-4997-254D-9D36-B3E2408FC113}">
      <dgm:prSet/>
      <dgm:spPr/>
      <dgm:t>
        <a:bodyPr/>
        <a:lstStyle/>
        <a:p>
          <a:endParaRPr lang="en-GB"/>
        </a:p>
      </dgm:t>
    </dgm:pt>
    <dgm:pt modelId="{08AD15A4-D8A8-9541-87B2-3A63A8C05A12}" type="sibTrans" cxnId="{227013DA-4997-254D-9D36-B3E2408FC113}">
      <dgm:prSet/>
      <dgm:spPr/>
      <dgm:t>
        <a:bodyPr/>
        <a:lstStyle/>
        <a:p>
          <a:endParaRPr lang="en-GB"/>
        </a:p>
      </dgm:t>
    </dgm:pt>
    <dgm:pt modelId="{6EE7034A-7B1E-BC49-81F7-61E90317A2A5}">
      <dgm:prSet phldrT="[Text]"/>
      <dgm:spPr/>
      <dgm:t>
        <a:bodyPr/>
        <a:lstStyle/>
        <a:p>
          <a:r>
            <a:rPr lang="en-GB" dirty="0"/>
            <a:t>Redeployment</a:t>
          </a:r>
        </a:p>
      </dgm:t>
    </dgm:pt>
    <dgm:pt modelId="{71C5DE20-40EF-8649-8CCE-D6C6FBB779F1}" type="parTrans" cxnId="{1397362E-B95C-F449-BC50-D00AE5856279}">
      <dgm:prSet/>
      <dgm:spPr/>
      <dgm:t>
        <a:bodyPr/>
        <a:lstStyle/>
        <a:p>
          <a:endParaRPr lang="en-GB"/>
        </a:p>
      </dgm:t>
    </dgm:pt>
    <dgm:pt modelId="{3838DC2C-B6E5-4944-A214-B68B0596EFC6}" type="sibTrans" cxnId="{1397362E-B95C-F449-BC50-D00AE5856279}">
      <dgm:prSet/>
      <dgm:spPr/>
      <dgm:t>
        <a:bodyPr/>
        <a:lstStyle/>
        <a:p>
          <a:endParaRPr lang="en-GB"/>
        </a:p>
      </dgm:t>
    </dgm:pt>
    <dgm:pt modelId="{E23EC031-8979-8A4D-871B-919C505F885E}">
      <dgm:prSet phldrT="[Text]"/>
      <dgm:spPr/>
      <dgm:t>
        <a:bodyPr/>
        <a:lstStyle/>
        <a:p>
          <a:r>
            <a:rPr lang="en-GB" dirty="0"/>
            <a:t>Requirements Redefinition</a:t>
          </a:r>
        </a:p>
      </dgm:t>
    </dgm:pt>
    <dgm:pt modelId="{8EC7A1E9-D403-9D4C-B468-F2A68369FC2E}" type="parTrans" cxnId="{0EABEF0B-D9B8-5F42-972A-7BE9120E333D}">
      <dgm:prSet/>
      <dgm:spPr/>
      <dgm:t>
        <a:bodyPr/>
        <a:lstStyle/>
        <a:p>
          <a:endParaRPr lang="en-GB"/>
        </a:p>
      </dgm:t>
    </dgm:pt>
    <dgm:pt modelId="{3A6DF17E-2042-AA4E-87E1-CE347E419CBF}" type="sibTrans" cxnId="{0EABEF0B-D9B8-5F42-972A-7BE9120E333D}">
      <dgm:prSet/>
      <dgm:spPr/>
      <dgm:t>
        <a:bodyPr/>
        <a:lstStyle/>
        <a:p>
          <a:endParaRPr lang="en-GB"/>
        </a:p>
      </dgm:t>
    </dgm:pt>
    <dgm:pt modelId="{55D908B3-A1ED-084E-94D9-059BB5EE1FED}" type="pres">
      <dgm:prSet presAssocID="{687B10ED-D55F-2047-953C-34D5E2E2E4FC}" presName="cycle" presStyleCnt="0">
        <dgm:presLayoutVars>
          <dgm:dir/>
          <dgm:resizeHandles val="exact"/>
        </dgm:presLayoutVars>
      </dgm:prSet>
      <dgm:spPr/>
    </dgm:pt>
    <dgm:pt modelId="{3FE10C7E-F02F-C446-ABC3-382F2CB850FC}" type="pres">
      <dgm:prSet presAssocID="{38A17B9B-E4D9-F54A-86C2-CFD4EC01BFEF}" presName="node" presStyleLbl="node1" presStyleIdx="0" presStyleCnt="4">
        <dgm:presLayoutVars>
          <dgm:bulletEnabled val="1"/>
        </dgm:presLayoutVars>
      </dgm:prSet>
      <dgm:spPr/>
    </dgm:pt>
    <dgm:pt modelId="{807F8628-0B30-0C4C-9E74-E6D085F8FEA8}" type="pres">
      <dgm:prSet presAssocID="{8CDD0CBB-26E4-7648-B72A-0973293E8B78}" presName="sibTrans" presStyleLbl="sibTrans2D1" presStyleIdx="0" presStyleCnt="4"/>
      <dgm:spPr/>
    </dgm:pt>
    <dgm:pt modelId="{1A99FEE3-5EB2-D143-BA26-CA29423CE7D5}" type="pres">
      <dgm:prSet presAssocID="{8CDD0CBB-26E4-7648-B72A-0973293E8B78}" presName="connectorText" presStyleLbl="sibTrans2D1" presStyleIdx="0" presStyleCnt="4"/>
      <dgm:spPr/>
    </dgm:pt>
    <dgm:pt modelId="{BBA0CCBE-02EE-C94B-916B-9DDB3762560E}" type="pres">
      <dgm:prSet presAssocID="{BF449CFA-FE0A-D144-85DB-A55F0E51C11B}" presName="node" presStyleLbl="node1" presStyleIdx="1" presStyleCnt="4">
        <dgm:presLayoutVars>
          <dgm:bulletEnabled val="1"/>
        </dgm:presLayoutVars>
      </dgm:prSet>
      <dgm:spPr/>
    </dgm:pt>
    <dgm:pt modelId="{7B7CDC96-4081-CB44-9F46-61BFE61166AE}" type="pres">
      <dgm:prSet presAssocID="{08AD15A4-D8A8-9541-87B2-3A63A8C05A12}" presName="sibTrans" presStyleLbl="sibTrans2D1" presStyleIdx="1" presStyleCnt="4"/>
      <dgm:spPr/>
    </dgm:pt>
    <dgm:pt modelId="{D8563B62-380D-EB48-A375-7D4581ED7C91}" type="pres">
      <dgm:prSet presAssocID="{08AD15A4-D8A8-9541-87B2-3A63A8C05A12}" presName="connectorText" presStyleLbl="sibTrans2D1" presStyleIdx="1" presStyleCnt="4"/>
      <dgm:spPr/>
    </dgm:pt>
    <dgm:pt modelId="{E8E3BFB9-E75C-5849-9F1F-C506FE6EE200}" type="pres">
      <dgm:prSet presAssocID="{6EE7034A-7B1E-BC49-81F7-61E90317A2A5}" presName="node" presStyleLbl="node1" presStyleIdx="2" presStyleCnt="4">
        <dgm:presLayoutVars>
          <dgm:bulletEnabled val="1"/>
        </dgm:presLayoutVars>
      </dgm:prSet>
      <dgm:spPr/>
    </dgm:pt>
    <dgm:pt modelId="{74041DB4-E677-4D45-9A86-E51EE6D7A944}" type="pres">
      <dgm:prSet presAssocID="{3838DC2C-B6E5-4944-A214-B68B0596EFC6}" presName="sibTrans" presStyleLbl="sibTrans2D1" presStyleIdx="2" presStyleCnt="4"/>
      <dgm:spPr/>
    </dgm:pt>
    <dgm:pt modelId="{2C1E66C0-FADE-674C-ABD3-9F1EE7CE5B0F}" type="pres">
      <dgm:prSet presAssocID="{3838DC2C-B6E5-4944-A214-B68B0596EFC6}" presName="connectorText" presStyleLbl="sibTrans2D1" presStyleIdx="2" presStyleCnt="4"/>
      <dgm:spPr/>
    </dgm:pt>
    <dgm:pt modelId="{8D989801-0C15-1844-BC7D-BCBBE97E821E}" type="pres">
      <dgm:prSet presAssocID="{E23EC031-8979-8A4D-871B-919C505F885E}" presName="node" presStyleLbl="node1" presStyleIdx="3" presStyleCnt="4">
        <dgm:presLayoutVars>
          <dgm:bulletEnabled val="1"/>
        </dgm:presLayoutVars>
      </dgm:prSet>
      <dgm:spPr/>
    </dgm:pt>
    <dgm:pt modelId="{93DBE170-784A-EF47-B0DC-A3510EE5D09E}" type="pres">
      <dgm:prSet presAssocID="{3A6DF17E-2042-AA4E-87E1-CE347E419CBF}" presName="sibTrans" presStyleLbl="sibTrans2D1" presStyleIdx="3" presStyleCnt="4"/>
      <dgm:spPr/>
    </dgm:pt>
    <dgm:pt modelId="{F2DDC97C-97D6-3141-896C-CFA96186DD09}" type="pres">
      <dgm:prSet presAssocID="{3A6DF17E-2042-AA4E-87E1-CE347E419CBF}" presName="connectorText" presStyleLbl="sibTrans2D1" presStyleIdx="3" presStyleCnt="4"/>
      <dgm:spPr/>
    </dgm:pt>
  </dgm:ptLst>
  <dgm:cxnLst>
    <dgm:cxn modelId="{0EABEF0B-D9B8-5F42-972A-7BE9120E333D}" srcId="{687B10ED-D55F-2047-953C-34D5E2E2E4FC}" destId="{E23EC031-8979-8A4D-871B-919C505F885E}" srcOrd="3" destOrd="0" parTransId="{8EC7A1E9-D403-9D4C-B468-F2A68369FC2E}" sibTransId="{3A6DF17E-2042-AA4E-87E1-CE347E419CBF}"/>
    <dgm:cxn modelId="{B4A4F40F-8563-5346-8EE0-7CC0E6E82792}" type="presOf" srcId="{687B10ED-D55F-2047-953C-34D5E2E2E4FC}" destId="{55D908B3-A1ED-084E-94D9-059BB5EE1FED}" srcOrd="0" destOrd="0" presId="urn:microsoft.com/office/officeart/2005/8/layout/cycle2"/>
    <dgm:cxn modelId="{91DCFB2A-889D-3847-B174-09AE4260847F}" type="presOf" srcId="{08AD15A4-D8A8-9541-87B2-3A63A8C05A12}" destId="{7B7CDC96-4081-CB44-9F46-61BFE61166AE}" srcOrd="0" destOrd="0" presId="urn:microsoft.com/office/officeart/2005/8/layout/cycle2"/>
    <dgm:cxn modelId="{1397362E-B95C-F449-BC50-D00AE5856279}" srcId="{687B10ED-D55F-2047-953C-34D5E2E2E4FC}" destId="{6EE7034A-7B1E-BC49-81F7-61E90317A2A5}" srcOrd="2" destOrd="0" parTransId="{71C5DE20-40EF-8649-8CCE-D6C6FBB779F1}" sibTransId="{3838DC2C-B6E5-4944-A214-B68B0596EFC6}"/>
    <dgm:cxn modelId="{B9B4AF44-792D-F041-A0C3-27570A9866C1}" type="presOf" srcId="{08AD15A4-D8A8-9541-87B2-3A63A8C05A12}" destId="{D8563B62-380D-EB48-A375-7D4581ED7C91}" srcOrd="1" destOrd="0" presId="urn:microsoft.com/office/officeart/2005/8/layout/cycle2"/>
    <dgm:cxn modelId="{0EF8815A-14EB-8E45-ADAF-0C0F2A32CF71}" type="presOf" srcId="{3838DC2C-B6E5-4944-A214-B68B0596EFC6}" destId="{2C1E66C0-FADE-674C-ABD3-9F1EE7CE5B0F}" srcOrd="1" destOrd="0" presId="urn:microsoft.com/office/officeart/2005/8/layout/cycle2"/>
    <dgm:cxn modelId="{8430A866-299E-1449-8EF3-057946F51E54}" type="presOf" srcId="{3838DC2C-B6E5-4944-A214-B68B0596EFC6}" destId="{74041DB4-E677-4D45-9A86-E51EE6D7A944}" srcOrd="0" destOrd="0" presId="urn:microsoft.com/office/officeart/2005/8/layout/cycle2"/>
    <dgm:cxn modelId="{DE317768-DB45-BE49-95E0-5E91EA69FDDB}" type="presOf" srcId="{8CDD0CBB-26E4-7648-B72A-0973293E8B78}" destId="{1A99FEE3-5EB2-D143-BA26-CA29423CE7D5}" srcOrd="1" destOrd="0" presId="urn:microsoft.com/office/officeart/2005/8/layout/cycle2"/>
    <dgm:cxn modelId="{60415382-7293-7844-A331-AD35B0B9B159}" type="presOf" srcId="{3A6DF17E-2042-AA4E-87E1-CE347E419CBF}" destId="{93DBE170-784A-EF47-B0DC-A3510EE5D09E}" srcOrd="0" destOrd="0" presId="urn:microsoft.com/office/officeart/2005/8/layout/cycle2"/>
    <dgm:cxn modelId="{4037DF94-2637-144B-B8A4-FFBF6458B9C1}" type="presOf" srcId="{BF449CFA-FE0A-D144-85DB-A55F0E51C11B}" destId="{BBA0CCBE-02EE-C94B-916B-9DDB3762560E}" srcOrd="0" destOrd="0" presId="urn:microsoft.com/office/officeart/2005/8/layout/cycle2"/>
    <dgm:cxn modelId="{A3330EAD-6BA3-AF46-B619-912A6622BB6A}" type="presOf" srcId="{8CDD0CBB-26E4-7648-B72A-0973293E8B78}" destId="{807F8628-0B30-0C4C-9E74-E6D085F8FEA8}" srcOrd="0" destOrd="0" presId="urn:microsoft.com/office/officeart/2005/8/layout/cycle2"/>
    <dgm:cxn modelId="{45613FC1-627D-4743-8A05-30EEFACFCC4C}" type="presOf" srcId="{38A17B9B-E4D9-F54A-86C2-CFD4EC01BFEF}" destId="{3FE10C7E-F02F-C446-ABC3-382F2CB850FC}" srcOrd="0" destOrd="0" presId="urn:microsoft.com/office/officeart/2005/8/layout/cycle2"/>
    <dgm:cxn modelId="{227013DA-4997-254D-9D36-B3E2408FC113}" srcId="{687B10ED-D55F-2047-953C-34D5E2E2E4FC}" destId="{BF449CFA-FE0A-D144-85DB-A55F0E51C11B}" srcOrd="1" destOrd="0" parTransId="{29F57E5C-BE77-5348-9724-466D579BB649}" sibTransId="{08AD15A4-D8A8-9541-87B2-3A63A8C05A12}"/>
    <dgm:cxn modelId="{8C03ECDE-2F88-974B-AF65-242AA1B6A8F4}" type="presOf" srcId="{E23EC031-8979-8A4D-871B-919C505F885E}" destId="{8D989801-0C15-1844-BC7D-BCBBE97E821E}" srcOrd="0" destOrd="0" presId="urn:microsoft.com/office/officeart/2005/8/layout/cycle2"/>
    <dgm:cxn modelId="{043110E4-75FA-0B4E-BC71-98C883475C8C}" type="presOf" srcId="{3A6DF17E-2042-AA4E-87E1-CE347E419CBF}" destId="{F2DDC97C-97D6-3141-896C-CFA96186DD09}" srcOrd="1" destOrd="0" presId="urn:microsoft.com/office/officeart/2005/8/layout/cycle2"/>
    <dgm:cxn modelId="{EA5E5DE9-519F-554E-B979-3E9F1E265C7E}" type="presOf" srcId="{6EE7034A-7B1E-BC49-81F7-61E90317A2A5}" destId="{E8E3BFB9-E75C-5849-9F1F-C506FE6EE200}" srcOrd="0" destOrd="0" presId="urn:microsoft.com/office/officeart/2005/8/layout/cycle2"/>
    <dgm:cxn modelId="{56868FEF-4D6F-4A45-99D4-BD1D1EEB02FC}" srcId="{687B10ED-D55F-2047-953C-34D5E2E2E4FC}" destId="{38A17B9B-E4D9-F54A-86C2-CFD4EC01BFEF}" srcOrd="0" destOrd="0" parTransId="{DE618CF5-A7B8-B941-BDC2-9D5092E662A3}" sibTransId="{8CDD0CBB-26E4-7648-B72A-0973293E8B78}"/>
    <dgm:cxn modelId="{ACF6C501-0427-FE42-87D4-918C2A76E6BA}" type="presParOf" srcId="{55D908B3-A1ED-084E-94D9-059BB5EE1FED}" destId="{3FE10C7E-F02F-C446-ABC3-382F2CB850FC}" srcOrd="0" destOrd="0" presId="urn:microsoft.com/office/officeart/2005/8/layout/cycle2"/>
    <dgm:cxn modelId="{7444F921-9145-B044-AF96-FC6B3BA0DAE0}" type="presParOf" srcId="{55D908B3-A1ED-084E-94D9-059BB5EE1FED}" destId="{807F8628-0B30-0C4C-9E74-E6D085F8FEA8}" srcOrd="1" destOrd="0" presId="urn:microsoft.com/office/officeart/2005/8/layout/cycle2"/>
    <dgm:cxn modelId="{0C24634D-091F-4242-A8A3-735901129C68}" type="presParOf" srcId="{807F8628-0B30-0C4C-9E74-E6D085F8FEA8}" destId="{1A99FEE3-5EB2-D143-BA26-CA29423CE7D5}" srcOrd="0" destOrd="0" presId="urn:microsoft.com/office/officeart/2005/8/layout/cycle2"/>
    <dgm:cxn modelId="{BA8BCF48-6B8D-B942-9B27-A937561524C7}" type="presParOf" srcId="{55D908B3-A1ED-084E-94D9-059BB5EE1FED}" destId="{BBA0CCBE-02EE-C94B-916B-9DDB3762560E}" srcOrd="2" destOrd="0" presId="urn:microsoft.com/office/officeart/2005/8/layout/cycle2"/>
    <dgm:cxn modelId="{96DB4D80-06D5-074D-8456-E10F2629224B}" type="presParOf" srcId="{55D908B3-A1ED-084E-94D9-059BB5EE1FED}" destId="{7B7CDC96-4081-CB44-9F46-61BFE61166AE}" srcOrd="3" destOrd="0" presId="urn:microsoft.com/office/officeart/2005/8/layout/cycle2"/>
    <dgm:cxn modelId="{C45B32EF-EA46-7840-8D6B-9A6604218B12}" type="presParOf" srcId="{7B7CDC96-4081-CB44-9F46-61BFE61166AE}" destId="{D8563B62-380D-EB48-A375-7D4581ED7C91}" srcOrd="0" destOrd="0" presId="urn:microsoft.com/office/officeart/2005/8/layout/cycle2"/>
    <dgm:cxn modelId="{E8211D94-9B49-2945-8E2B-C851431CEC30}" type="presParOf" srcId="{55D908B3-A1ED-084E-94D9-059BB5EE1FED}" destId="{E8E3BFB9-E75C-5849-9F1F-C506FE6EE200}" srcOrd="4" destOrd="0" presId="urn:microsoft.com/office/officeart/2005/8/layout/cycle2"/>
    <dgm:cxn modelId="{F0B71E42-924B-EF44-BBBA-24B82848B3ED}" type="presParOf" srcId="{55D908B3-A1ED-084E-94D9-059BB5EE1FED}" destId="{74041DB4-E677-4D45-9A86-E51EE6D7A944}" srcOrd="5" destOrd="0" presId="urn:microsoft.com/office/officeart/2005/8/layout/cycle2"/>
    <dgm:cxn modelId="{6B05B888-30E9-D745-A418-FE9E33E2A6DA}" type="presParOf" srcId="{74041DB4-E677-4D45-9A86-E51EE6D7A944}" destId="{2C1E66C0-FADE-674C-ABD3-9F1EE7CE5B0F}" srcOrd="0" destOrd="0" presId="urn:microsoft.com/office/officeart/2005/8/layout/cycle2"/>
    <dgm:cxn modelId="{966792AD-03C0-994C-A39D-17ED2E2C1BF6}" type="presParOf" srcId="{55D908B3-A1ED-084E-94D9-059BB5EE1FED}" destId="{8D989801-0C15-1844-BC7D-BCBBE97E821E}" srcOrd="6" destOrd="0" presId="urn:microsoft.com/office/officeart/2005/8/layout/cycle2"/>
    <dgm:cxn modelId="{C9BCC956-B25A-8941-B293-634FB6E5CEB4}" type="presParOf" srcId="{55D908B3-A1ED-084E-94D9-059BB5EE1FED}" destId="{93DBE170-784A-EF47-B0DC-A3510EE5D09E}" srcOrd="7" destOrd="0" presId="urn:microsoft.com/office/officeart/2005/8/layout/cycle2"/>
    <dgm:cxn modelId="{BDE15DAC-15D5-F440-81A4-87DC62C019F7}" type="presParOf" srcId="{93DBE170-784A-EF47-B0DC-A3510EE5D09E}" destId="{F2DDC97C-97D6-3141-896C-CFA96186DD09}" srcOrd="0" destOrd="0" presId="urn:microsoft.com/office/officeart/2005/8/layout/cycle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A3B047C-8888-644F-8EEC-EF3FBA2BD862}" type="doc">
      <dgm:prSet loTypeId="urn:microsoft.com/office/officeart/2005/8/layout/funnel1" loCatId="" qsTypeId="urn:microsoft.com/office/officeart/2005/8/quickstyle/simple1" qsCatId="simple" csTypeId="urn:microsoft.com/office/officeart/2005/8/colors/accent1_2" csCatId="accent1" phldr="1"/>
      <dgm:spPr/>
      <dgm:t>
        <a:bodyPr/>
        <a:lstStyle/>
        <a:p>
          <a:endParaRPr lang="en-GB"/>
        </a:p>
      </dgm:t>
    </dgm:pt>
    <dgm:pt modelId="{30A20D05-D5E5-3C4E-9D3D-406D5B5D3678}">
      <dgm:prSet phldrT="[Text]"/>
      <dgm:spPr/>
      <dgm:t>
        <a:bodyPr/>
        <a:lstStyle/>
        <a:p>
          <a:r>
            <a:rPr lang="en-GB" dirty="0"/>
            <a:t>Training costs</a:t>
          </a:r>
        </a:p>
      </dgm:t>
    </dgm:pt>
    <dgm:pt modelId="{A49396B1-DF3C-7847-9137-B4CFBA9B4D8E}" type="parTrans" cxnId="{F39F3D0A-E8C6-734A-AE39-503826953073}">
      <dgm:prSet/>
      <dgm:spPr/>
      <dgm:t>
        <a:bodyPr/>
        <a:lstStyle/>
        <a:p>
          <a:endParaRPr lang="en-GB"/>
        </a:p>
      </dgm:t>
    </dgm:pt>
    <dgm:pt modelId="{B771B2FF-5AB7-324F-BFC6-A62639F9F69A}" type="sibTrans" cxnId="{F39F3D0A-E8C6-734A-AE39-503826953073}">
      <dgm:prSet/>
      <dgm:spPr/>
      <dgm:t>
        <a:bodyPr/>
        <a:lstStyle/>
        <a:p>
          <a:endParaRPr lang="en-GB"/>
        </a:p>
      </dgm:t>
    </dgm:pt>
    <dgm:pt modelId="{964DD6D9-3619-E64A-AC84-E2045B117399}">
      <dgm:prSet phldrT="[Text]" custT="1"/>
      <dgm:spPr/>
      <dgm:t>
        <a:bodyPr/>
        <a:lstStyle/>
        <a:p>
          <a:r>
            <a:rPr lang="en-GB" sz="1400" dirty="0"/>
            <a:t>Use LLMs- widely available and pre-trained</a:t>
          </a:r>
        </a:p>
        <a:p>
          <a:r>
            <a:rPr lang="en-GB" sz="1400" dirty="0"/>
            <a:t>Can understand human language</a:t>
          </a:r>
        </a:p>
      </dgm:t>
    </dgm:pt>
    <dgm:pt modelId="{0729145D-B149-B547-B5FF-40A3CB1A23B7}" type="parTrans" cxnId="{1651AAC5-7491-064D-AC84-D680382BAB5F}">
      <dgm:prSet/>
      <dgm:spPr/>
      <dgm:t>
        <a:bodyPr/>
        <a:lstStyle/>
        <a:p>
          <a:endParaRPr lang="en-GB"/>
        </a:p>
      </dgm:t>
    </dgm:pt>
    <dgm:pt modelId="{B8815F16-BF69-0C41-B056-2AA5E63B0C8F}" type="sibTrans" cxnId="{1651AAC5-7491-064D-AC84-D680382BAB5F}">
      <dgm:prSet/>
      <dgm:spPr/>
      <dgm:t>
        <a:bodyPr/>
        <a:lstStyle/>
        <a:p>
          <a:endParaRPr lang="en-GB"/>
        </a:p>
      </dgm:t>
    </dgm:pt>
    <dgm:pt modelId="{4A73786F-A982-DF44-9BDF-D65AC2E3AB5C}" type="pres">
      <dgm:prSet presAssocID="{3A3B047C-8888-644F-8EEC-EF3FBA2BD862}" presName="Name0" presStyleCnt="0">
        <dgm:presLayoutVars>
          <dgm:chMax val="4"/>
          <dgm:resizeHandles val="exact"/>
        </dgm:presLayoutVars>
      </dgm:prSet>
      <dgm:spPr/>
    </dgm:pt>
    <dgm:pt modelId="{5FB942D7-AC3B-F948-A95D-B1CFA4290250}" type="pres">
      <dgm:prSet presAssocID="{3A3B047C-8888-644F-8EEC-EF3FBA2BD862}" presName="ellipse" presStyleLbl="trBgShp" presStyleIdx="0" presStyleCnt="1"/>
      <dgm:spPr/>
    </dgm:pt>
    <dgm:pt modelId="{09B0E3E7-B5B4-B046-AC7E-53E9FA430BEF}" type="pres">
      <dgm:prSet presAssocID="{3A3B047C-8888-644F-8EEC-EF3FBA2BD862}" presName="arrow1" presStyleLbl="fgShp" presStyleIdx="0" presStyleCnt="1"/>
      <dgm:spPr/>
    </dgm:pt>
    <dgm:pt modelId="{1B570847-4BE9-144E-9A6F-709EDEA1EDC4}" type="pres">
      <dgm:prSet presAssocID="{3A3B047C-8888-644F-8EEC-EF3FBA2BD862}" presName="rectangle" presStyleLbl="revTx" presStyleIdx="0" presStyleCnt="1" custScaleX="135883" custScaleY="113986">
        <dgm:presLayoutVars>
          <dgm:bulletEnabled val="1"/>
        </dgm:presLayoutVars>
      </dgm:prSet>
      <dgm:spPr/>
    </dgm:pt>
    <dgm:pt modelId="{1C618783-6C3F-124C-B454-2EA2D8007AEC}" type="pres">
      <dgm:prSet presAssocID="{964DD6D9-3619-E64A-AC84-E2045B117399}" presName="item1" presStyleLbl="node1" presStyleIdx="0" presStyleCnt="1" custLinFactNeighborX="10958" custLinFactNeighborY="-10979">
        <dgm:presLayoutVars>
          <dgm:bulletEnabled val="1"/>
        </dgm:presLayoutVars>
      </dgm:prSet>
      <dgm:spPr/>
    </dgm:pt>
    <dgm:pt modelId="{D52E173C-EB9C-AA4A-A867-99460ECEAD33}" type="pres">
      <dgm:prSet presAssocID="{3A3B047C-8888-644F-8EEC-EF3FBA2BD862}" presName="funnel" presStyleLbl="trAlignAcc1" presStyleIdx="0" presStyleCnt="1" custLinFactNeighborY="572"/>
      <dgm:spPr/>
    </dgm:pt>
  </dgm:ptLst>
  <dgm:cxnLst>
    <dgm:cxn modelId="{F39F3D0A-E8C6-734A-AE39-503826953073}" srcId="{3A3B047C-8888-644F-8EEC-EF3FBA2BD862}" destId="{30A20D05-D5E5-3C4E-9D3D-406D5B5D3678}" srcOrd="0" destOrd="0" parTransId="{A49396B1-DF3C-7847-9137-B4CFBA9B4D8E}" sibTransId="{B771B2FF-5AB7-324F-BFC6-A62639F9F69A}"/>
    <dgm:cxn modelId="{B34CB387-B1DA-9545-A4D0-9FA865D4655E}" type="presOf" srcId="{964DD6D9-3619-E64A-AC84-E2045B117399}" destId="{1B570847-4BE9-144E-9A6F-709EDEA1EDC4}" srcOrd="0" destOrd="0" presId="urn:microsoft.com/office/officeart/2005/8/layout/funnel1"/>
    <dgm:cxn modelId="{1651AAC5-7491-064D-AC84-D680382BAB5F}" srcId="{3A3B047C-8888-644F-8EEC-EF3FBA2BD862}" destId="{964DD6D9-3619-E64A-AC84-E2045B117399}" srcOrd="1" destOrd="0" parTransId="{0729145D-B149-B547-B5FF-40A3CB1A23B7}" sibTransId="{B8815F16-BF69-0C41-B056-2AA5E63B0C8F}"/>
    <dgm:cxn modelId="{FC6C05C9-D711-9E4B-B5A4-F8535A5C79A2}" type="presOf" srcId="{30A20D05-D5E5-3C4E-9D3D-406D5B5D3678}" destId="{1C618783-6C3F-124C-B454-2EA2D8007AEC}" srcOrd="0" destOrd="0" presId="urn:microsoft.com/office/officeart/2005/8/layout/funnel1"/>
    <dgm:cxn modelId="{234078E9-4BF9-C54C-98F6-4B0260DAF6FF}" type="presOf" srcId="{3A3B047C-8888-644F-8EEC-EF3FBA2BD862}" destId="{4A73786F-A982-DF44-9BDF-D65AC2E3AB5C}" srcOrd="0" destOrd="0" presId="urn:microsoft.com/office/officeart/2005/8/layout/funnel1"/>
    <dgm:cxn modelId="{76BB4EFD-38E3-144B-A43E-C4B4455BB0AF}" type="presParOf" srcId="{4A73786F-A982-DF44-9BDF-D65AC2E3AB5C}" destId="{5FB942D7-AC3B-F948-A95D-B1CFA4290250}" srcOrd="0" destOrd="0" presId="urn:microsoft.com/office/officeart/2005/8/layout/funnel1"/>
    <dgm:cxn modelId="{C2D2DC5D-37EC-F44A-85DC-76140B70FB8E}" type="presParOf" srcId="{4A73786F-A982-DF44-9BDF-D65AC2E3AB5C}" destId="{09B0E3E7-B5B4-B046-AC7E-53E9FA430BEF}" srcOrd="1" destOrd="0" presId="urn:microsoft.com/office/officeart/2005/8/layout/funnel1"/>
    <dgm:cxn modelId="{050CB092-420C-AA4D-9EAA-CDC7C3724B6F}" type="presParOf" srcId="{4A73786F-A982-DF44-9BDF-D65AC2E3AB5C}" destId="{1B570847-4BE9-144E-9A6F-709EDEA1EDC4}" srcOrd="2" destOrd="0" presId="urn:microsoft.com/office/officeart/2005/8/layout/funnel1"/>
    <dgm:cxn modelId="{54CE3699-0AFB-254D-BC0F-A0410BB13F4D}" type="presParOf" srcId="{4A73786F-A982-DF44-9BDF-D65AC2E3AB5C}" destId="{1C618783-6C3F-124C-B454-2EA2D8007AEC}" srcOrd="3" destOrd="0" presId="urn:microsoft.com/office/officeart/2005/8/layout/funnel1"/>
    <dgm:cxn modelId="{43D00F45-DED0-CC4C-BBC6-DECD44928782}" type="presParOf" srcId="{4A73786F-A982-DF44-9BDF-D65AC2E3AB5C}" destId="{D52E173C-EB9C-AA4A-A867-99460ECEAD33}" srcOrd="4"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A3B047C-8888-644F-8EEC-EF3FBA2BD862}" type="doc">
      <dgm:prSet loTypeId="urn:microsoft.com/office/officeart/2005/8/layout/funnel1" loCatId="" qsTypeId="urn:microsoft.com/office/officeart/2005/8/quickstyle/simple1" qsCatId="simple" csTypeId="urn:microsoft.com/office/officeart/2005/8/colors/accent1_2" csCatId="accent1" phldr="1"/>
      <dgm:spPr/>
      <dgm:t>
        <a:bodyPr/>
        <a:lstStyle/>
        <a:p>
          <a:endParaRPr lang="en-GB"/>
        </a:p>
      </dgm:t>
    </dgm:pt>
    <dgm:pt modelId="{30A20D05-D5E5-3C4E-9D3D-406D5B5D3678}">
      <dgm:prSet phldrT="[Text]"/>
      <dgm:spPr/>
      <dgm:t>
        <a:bodyPr/>
        <a:lstStyle/>
        <a:p>
          <a:r>
            <a:rPr lang="en-GB" dirty="0"/>
            <a:t>Privacy</a:t>
          </a:r>
        </a:p>
      </dgm:t>
    </dgm:pt>
    <dgm:pt modelId="{A49396B1-DF3C-7847-9137-B4CFBA9B4D8E}" type="parTrans" cxnId="{F39F3D0A-E8C6-734A-AE39-503826953073}">
      <dgm:prSet/>
      <dgm:spPr/>
      <dgm:t>
        <a:bodyPr/>
        <a:lstStyle/>
        <a:p>
          <a:endParaRPr lang="en-GB"/>
        </a:p>
      </dgm:t>
    </dgm:pt>
    <dgm:pt modelId="{B771B2FF-5AB7-324F-BFC6-A62639F9F69A}" type="sibTrans" cxnId="{F39F3D0A-E8C6-734A-AE39-503826953073}">
      <dgm:prSet/>
      <dgm:spPr/>
      <dgm:t>
        <a:bodyPr/>
        <a:lstStyle/>
        <a:p>
          <a:endParaRPr lang="en-GB"/>
        </a:p>
      </dgm:t>
    </dgm:pt>
    <dgm:pt modelId="{964DD6D9-3619-E64A-AC84-E2045B117399}">
      <dgm:prSet phldrT="[Text]" custT="1"/>
      <dgm:spPr/>
      <dgm:t>
        <a:bodyPr/>
        <a:lstStyle/>
        <a:p>
          <a:r>
            <a:rPr lang="en-GB" sz="1400" dirty="0"/>
            <a:t>Run Open Source LLMs locally using company infrastructure</a:t>
          </a:r>
        </a:p>
      </dgm:t>
    </dgm:pt>
    <dgm:pt modelId="{0729145D-B149-B547-B5FF-40A3CB1A23B7}" type="parTrans" cxnId="{1651AAC5-7491-064D-AC84-D680382BAB5F}">
      <dgm:prSet/>
      <dgm:spPr/>
      <dgm:t>
        <a:bodyPr/>
        <a:lstStyle/>
        <a:p>
          <a:endParaRPr lang="en-GB"/>
        </a:p>
      </dgm:t>
    </dgm:pt>
    <dgm:pt modelId="{B8815F16-BF69-0C41-B056-2AA5E63B0C8F}" type="sibTrans" cxnId="{1651AAC5-7491-064D-AC84-D680382BAB5F}">
      <dgm:prSet/>
      <dgm:spPr/>
      <dgm:t>
        <a:bodyPr/>
        <a:lstStyle/>
        <a:p>
          <a:endParaRPr lang="en-GB"/>
        </a:p>
      </dgm:t>
    </dgm:pt>
    <dgm:pt modelId="{4A73786F-A982-DF44-9BDF-D65AC2E3AB5C}" type="pres">
      <dgm:prSet presAssocID="{3A3B047C-8888-644F-8EEC-EF3FBA2BD862}" presName="Name0" presStyleCnt="0">
        <dgm:presLayoutVars>
          <dgm:chMax val="4"/>
          <dgm:resizeHandles val="exact"/>
        </dgm:presLayoutVars>
      </dgm:prSet>
      <dgm:spPr/>
    </dgm:pt>
    <dgm:pt modelId="{5FB942D7-AC3B-F948-A95D-B1CFA4290250}" type="pres">
      <dgm:prSet presAssocID="{3A3B047C-8888-644F-8EEC-EF3FBA2BD862}" presName="ellipse" presStyleLbl="trBgShp" presStyleIdx="0" presStyleCnt="1"/>
      <dgm:spPr/>
    </dgm:pt>
    <dgm:pt modelId="{09B0E3E7-B5B4-B046-AC7E-53E9FA430BEF}" type="pres">
      <dgm:prSet presAssocID="{3A3B047C-8888-644F-8EEC-EF3FBA2BD862}" presName="arrow1" presStyleLbl="fgShp" presStyleIdx="0" presStyleCnt="1"/>
      <dgm:spPr/>
    </dgm:pt>
    <dgm:pt modelId="{1B570847-4BE9-144E-9A6F-709EDEA1EDC4}" type="pres">
      <dgm:prSet presAssocID="{3A3B047C-8888-644F-8EEC-EF3FBA2BD862}" presName="rectangle" presStyleLbl="revTx" presStyleIdx="0" presStyleCnt="1" custScaleX="135883" custScaleY="113986">
        <dgm:presLayoutVars>
          <dgm:bulletEnabled val="1"/>
        </dgm:presLayoutVars>
      </dgm:prSet>
      <dgm:spPr/>
    </dgm:pt>
    <dgm:pt modelId="{1C618783-6C3F-124C-B454-2EA2D8007AEC}" type="pres">
      <dgm:prSet presAssocID="{964DD6D9-3619-E64A-AC84-E2045B117399}" presName="item1" presStyleLbl="node1" presStyleIdx="0" presStyleCnt="1" custLinFactNeighborX="10179" custLinFactNeighborY="-11359">
        <dgm:presLayoutVars>
          <dgm:bulletEnabled val="1"/>
        </dgm:presLayoutVars>
      </dgm:prSet>
      <dgm:spPr/>
    </dgm:pt>
    <dgm:pt modelId="{D52E173C-EB9C-AA4A-A867-99460ECEAD33}" type="pres">
      <dgm:prSet presAssocID="{3A3B047C-8888-644F-8EEC-EF3FBA2BD862}" presName="funnel" presStyleLbl="trAlignAcc1" presStyleIdx="0" presStyleCnt="1" custLinFactNeighborY="572"/>
      <dgm:spPr/>
    </dgm:pt>
  </dgm:ptLst>
  <dgm:cxnLst>
    <dgm:cxn modelId="{F39F3D0A-E8C6-734A-AE39-503826953073}" srcId="{3A3B047C-8888-644F-8EEC-EF3FBA2BD862}" destId="{30A20D05-D5E5-3C4E-9D3D-406D5B5D3678}" srcOrd="0" destOrd="0" parTransId="{A49396B1-DF3C-7847-9137-B4CFBA9B4D8E}" sibTransId="{B771B2FF-5AB7-324F-BFC6-A62639F9F69A}"/>
    <dgm:cxn modelId="{B34CB387-B1DA-9545-A4D0-9FA865D4655E}" type="presOf" srcId="{964DD6D9-3619-E64A-AC84-E2045B117399}" destId="{1B570847-4BE9-144E-9A6F-709EDEA1EDC4}" srcOrd="0" destOrd="0" presId="urn:microsoft.com/office/officeart/2005/8/layout/funnel1"/>
    <dgm:cxn modelId="{1651AAC5-7491-064D-AC84-D680382BAB5F}" srcId="{3A3B047C-8888-644F-8EEC-EF3FBA2BD862}" destId="{964DD6D9-3619-E64A-AC84-E2045B117399}" srcOrd="1" destOrd="0" parTransId="{0729145D-B149-B547-B5FF-40A3CB1A23B7}" sibTransId="{B8815F16-BF69-0C41-B056-2AA5E63B0C8F}"/>
    <dgm:cxn modelId="{FC6C05C9-D711-9E4B-B5A4-F8535A5C79A2}" type="presOf" srcId="{30A20D05-D5E5-3C4E-9D3D-406D5B5D3678}" destId="{1C618783-6C3F-124C-B454-2EA2D8007AEC}" srcOrd="0" destOrd="0" presId="urn:microsoft.com/office/officeart/2005/8/layout/funnel1"/>
    <dgm:cxn modelId="{234078E9-4BF9-C54C-98F6-4B0260DAF6FF}" type="presOf" srcId="{3A3B047C-8888-644F-8EEC-EF3FBA2BD862}" destId="{4A73786F-A982-DF44-9BDF-D65AC2E3AB5C}" srcOrd="0" destOrd="0" presId="urn:microsoft.com/office/officeart/2005/8/layout/funnel1"/>
    <dgm:cxn modelId="{76BB4EFD-38E3-144B-A43E-C4B4455BB0AF}" type="presParOf" srcId="{4A73786F-A982-DF44-9BDF-D65AC2E3AB5C}" destId="{5FB942D7-AC3B-F948-A95D-B1CFA4290250}" srcOrd="0" destOrd="0" presId="urn:microsoft.com/office/officeart/2005/8/layout/funnel1"/>
    <dgm:cxn modelId="{C2D2DC5D-37EC-F44A-85DC-76140B70FB8E}" type="presParOf" srcId="{4A73786F-A982-DF44-9BDF-D65AC2E3AB5C}" destId="{09B0E3E7-B5B4-B046-AC7E-53E9FA430BEF}" srcOrd="1" destOrd="0" presId="urn:microsoft.com/office/officeart/2005/8/layout/funnel1"/>
    <dgm:cxn modelId="{050CB092-420C-AA4D-9EAA-CDC7C3724B6F}" type="presParOf" srcId="{4A73786F-A982-DF44-9BDF-D65AC2E3AB5C}" destId="{1B570847-4BE9-144E-9A6F-709EDEA1EDC4}" srcOrd="2" destOrd="0" presId="urn:microsoft.com/office/officeart/2005/8/layout/funnel1"/>
    <dgm:cxn modelId="{54CE3699-0AFB-254D-BC0F-A0410BB13F4D}" type="presParOf" srcId="{4A73786F-A982-DF44-9BDF-D65AC2E3AB5C}" destId="{1C618783-6C3F-124C-B454-2EA2D8007AEC}" srcOrd="3" destOrd="0" presId="urn:microsoft.com/office/officeart/2005/8/layout/funnel1"/>
    <dgm:cxn modelId="{43D00F45-DED0-CC4C-BBC6-DECD44928782}" type="presParOf" srcId="{4A73786F-A982-DF44-9BDF-D65AC2E3AB5C}" destId="{D52E173C-EB9C-AA4A-A867-99460ECEAD33}" srcOrd="4" destOrd="0" presId="urn:microsoft.com/office/officeart/2005/8/layout/funnel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A3B047C-8888-644F-8EEC-EF3FBA2BD862}" type="doc">
      <dgm:prSet loTypeId="urn:microsoft.com/office/officeart/2005/8/layout/funnel1" loCatId="" qsTypeId="urn:microsoft.com/office/officeart/2005/8/quickstyle/simple1" qsCatId="simple" csTypeId="urn:microsoft.com/office/officeart/2005/8/colors/accent1_2" csCatId="accent1" phldr="1"/>
      <dgm:spPr/>
      <dgm:t>
        <a:bodyPr/>
        <a:lstStyle/>
        <a:p>
          <a:endParaRPr lang="en-GB"/>
        </a:p>
      </dgm:t>
    </dgm:pt>
    <dgm:pt modelId="{30A20D05-D5E5-3C4E-9D3D-406D5B5D3678}">
      <dgm:prSet phldrT="[Text]"/>
      <dgm:spPr/>
      <dgm:t>
        <a:bodyPr/>
        <a:lstStyle/>
        <a:p>
          <a:r>
            <a:rPr lang="en-GB" dirty="0"/>
            <a:t>High HW costs</a:t>
          </a:r>
        </a:p>
      </dgm:t>
    </dgm:pt>
    <dgm:pt modelId="{A49396B1-DF3C-7847-9137-B4CFBA9B4D8E}" type="parTrans" cxnId="{F39F3D0A-E8C6-734A-AE39-503826953073}">
      <dgm:prSet/>
      <dgm:spPr/>
      <dgm:t>
        <a:bodyPr/>
        <a:lstStyle/>
        <a:p>
          <a:endParaRPr lang="en-GB"/>
        </a:p>
      </dgm:t>
    </dgm:pt>
    <dgm:pt modelId="{B771B2FF-5AB7-324F-BFC6-A62639F9F69A}" type="sibTrans" cxnId="{F39F3D0A-E8C6-734A-AE39-503826953073}">
      <dgm:prSet/>
      <dgm:spPr/>
      <dgm:t>
        <a:bodyPr/>
        <a:lstStyle/>
        <a:p>
          <a:endParaRPr lang="en-GB"/>
        </a:p>
      </dgm:t>
    </dgm:pt>
    <dgm:pt modelId="{964DD6D9-3619-E64A-AC84-E2045B117399}">
      <dgm:prSet phldrT="[Text]" custT="1"/>
      <dgm:spPr/>
      <dgm:t>
        <a:bodyPr/>
        <a:lstStyle/>
        <a:p>
          <a:r>
            <a:rPr lang="en-GB" sz="1400" dirty="0"/>
            <a:t>Use smaller models that can fulfil specific tasks*</a:t>
          </a:r>
        </a:p>
      </dgm:t>
    </dgm:pt>
    <dgm:pt modelId="{0729145D-B149-B547-B5FF-40A3CB1A23B7}" type="parTrans" cxnId="{1651AAC5-7491-064D-AC84-D680382BAB5F}">
      <dgm:prSet/>
      <dgm:spPr/>
      <dgm:t>
        <a:bodyPr/>
        <a:lstStyle/>
        <a:p>
          <a:endParaRPr lang="en-GB"/>
        </a:p>
      </dgm:t>
    </dgm:pt>
    <dgm:pt modelId="{B8815F16-BF69-0C41-B056-2AA5E63B0C8F}" type="sibTrans" cxnId="{1651AAC5-7491-064D-AC84-D680382BAB5F}">
      <dgm:prSet/>
      <dgm:spPr/>
      <dgm:t>
        <a:bodyPr/>
        <a:lstStyle/>
        <a:p>
          <a:endParaRPr lang="en-GB"/>
        </a:p>
      </dgm:t>
    </dgm:pt>
    <dgm:pt modelId="{4A73786F-A982-DF44-9BDF-D65AC2E3AB5C}" type="pres">
      <dgm:prSet presAssocID="{3A3B047C-8888-644F-8EEC-EF3FBA2BD862}" presName="Name0" presStyleCnt="0">
        <dgm:presLayoutVars>
          <dgm:chMax val="4"/>
          <dgm:resizeHandles val="exact"/>
        </dgm:presLayoutVars>
      </dgm:prSet>
      <dgm:spPr/>
    </dgm:pt>
    <dgm:pt modelId="{5FB942D7-AC3B-F948-A95D-B1CFA4290250}" type="pres">
      <dgm:prSet presAssocID="{3A3B047C-8888-644F-8EEC-EF3FBA2BD862}" presName="ellipse" presStyleLbl="trBgShp" presStyleIdx="0" presStyleCnt="1"/>
      <dgm:spPr/>
    </dgm:pt>
    <dgm:pt modelId="{09B0E3E7-B5B4-B046-AC7E-53E9FA430BEF}" type="pres">
      <dgm:prSet presAssocID="{3A3B047C-8888-644F-8EEC-EF3FBA2BD862}" presName="arrow1" presStyleLbl="fgShp" presStyleIdx="0" presStyleCnt="1"/>
      <dgm:spPr/>
    </dgm:pt>
    <dgm:pt modelId="{1B570847-4BE9-144E-9A6F-709EDEA1EDC4}" type="pres">
      <dgm:prSet presAssocID="{3A3B047C-8888-644F-8EEC-EF3FBA2BD862}" presName="rectangle" presStyleLbl="revTx" presStyleIdx="0" presStyleCnt="1" custScaleX="135883" custScaleY="113986">
        <dgm:presLayoutVars>
          <dgm:bulletEnabled val="1"/>
        </dgm:presLayoutVars>
      </dgm:prSet>
      <dgm:spPr/>
    </dgm:pt>
    <dgm:pt modelId="{1C618783-6C3F-124C-B454-2EA2D8007AEC}" type="pres">
      <dgm:prSet presAssocID="{964DD6D9-3619-E64A-AC84-E2045B117399}" presName="item1" presStyleLbl="node1" presStyleIdx="0" presStyleCnt="1" custLinFactNeighborX="14286" custLinFactNeighborY="-11359">
        <dgm:presLayoutVars>
          <dgm:bulletEnabled val="1"/>
        </dgm:presLayoutVars>
      </dgm:prSet>
      <dgm:spPr/>
    </dgm:pt>
    <dgm:pt modelId="{D52E173C-EB9C-AA4A-A867-99460ECEAD33}" type="pres">
      <dgm:prSet presAssocID="{3A3B047C-8888-644F-8EEC-EF3FBA2BD862}" presName="funnel" presStyleLbl="trAlignAcc1" presStyleIdx="0" presStyleCnt="1" custLinFactNeighborY="572"/>
      <dgm:spPr/>
    </dgm:pt>
  </dgm:ptLst>
  <dgm:cxnLst>
    <dgm:cxn modelId="{F39F3D0A-E8C6-734A-AE39-503826953073}" srcId="{3A3B047C-8888-644F-8EEC-EF3FBA2BD862}" destId="{30A20D05-D5E5-3C4E-9D3D-406D5B5D3678}" srcOrd="0" destOrd="0" parTransId="{A49396B1-DF3C-7847-9137-B4CFBA9B4D8E}" sibTransId="{B771B2FF-5AB7-324F-BFC6-A62639F9F69A}"/>
    <dgm:cxn modelId="{B34CB387-B1DA-9545-A4D0-9FA865D4655E}" type="presOf" srcId="{964DD6D9-3619-E64A-AC84-E2045B117399}" destId="{1B570847-4BE9-144E-9A6F-709EDEA1EDC4}" srcOrd="0" destOrd="0" presId="urn:microsoft.com/office/officeart/2005/8/layout/funnel1"/>
    <dgm:cxn modelId="{1651AAC5-7491-064D-AC84-D680382BAB5F}" srcId="{3A3B047C-8888-644F-8EEC-EF3FBA2BD862}" destId="{964DD6D9-3619-E64A-AC84-E2045B117399}" srcOrd="1" destOrd="0" parTransId="{0729145D-B149-B547-B5FF-40A3CB1A23B7}" sibTransId="{B8815F16-BF69-0C41-B056-2AA5E63B0C8F}"/>
    <dgm:cxn modelId="{FC6C05C9-D711-9E4B-B5A4-F8535A5C79A2}" type="presOf" srcId="{30A20D05-D5E5-3C4E-9D3D-406D5B5D3678}" destId="{1C618783-6C3F-124C-B454-2EA2D8007AEC}" srcOrd="0" destOrd="0" presId="urn:microsoft.com/office/officeart/2005/8/layout/funnel1"/>
    <dgm:cxn modelId="{234078E9-4BF9-C54C-98F6-4B0260DAF6FF}" type="presOf" srcId="{3A3B047C-8888-644F-8EEC-EF3FBA2BD862}" destId="{4A73786F-A982-DF44-9BDF-D65AC2E3AB5C}" srcOrd="0" destOrd="0" presId="urn:microsoft.com/office/officeart/2005/8/layout/funnel1"/>
    <dgm:cxn modelId="{76BB4EFD-38E3-144B-A43E-C4B4455BB0AF}" type="presParOf" srcId="{4A73786F-A982-DF44-9BDF-D65AC2E3AB5C}" destId="{5FB942D7-AC3B-F948-A95D-B1CFA4290250}" srcOrd="0" destOrd="0" presId="urn:microsoft.com/office/officeart/2005/8/layout/funnel1"/>
    <dgm:cxn modelId="{C2D2DC5D-37EC-F44A-85DC-76140B70FB8E}" type="presParOf" srcId="{4A73786F-A982-DF44-9BDF-D65AC2E3AB5C}" destId="{09B0E3E7-B5B4-B046-AC7E-53E9FA430BEF}" srcOrd="1" destOrd="0" presId="urn:microsoft.com/office/officeart/2005/8/layout/funnel1"/>
    <dgm:cxn modelId="{050CB092-420C-AA4D-9EAA-CDC7C3724B6F}" type="presParOf" srcId="{4A73786F-A982-DF44-9BDF-D65AC2E3AB5C}" destId="{1B570847-4BE9-144E-9A6F-709EDEA1EDC4}" srcOrd="2" destOrd="0" presId="urn:microsoft.com/office/officeart/2005/8/layout/funnel1"/>
    <dgm:cxn modelId="{54CE3699-0AFB-254D-BC0F-A0410BB13F4D}" type="presParOf" srcId="{4A73786F-A982-DF44-9BDF-D65AC2E3AB5C}" destId="{1C618783-6C3F-124C-B454-2EA2D8007AEC}" srcOrd="3" destOrd="0" presId="urn:microsoft.com/office/officeart/2005/8/layout/funnel1"/>
    <dgm:cxn modelId="{43D00F45-DED0-CC4C-BBC6-DECD44928782}" type="presParOf" srcId="{4A73786F-A982-DF44-9BDF-D65AC2E3AB5C}" destId="{D52E173C-EB9C-AA4A-A867-99460ECEAD33}" srcOrd="4" destOrd="0" presId="urn:microsoft.com/office/officeart/2005/8/layout/funnel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A3B047C-8888-644F-8EEC-EF3FBA2BD862}" type="doc">
      <dgm:prSet loTypeId="urn:microsoft.com/office/officeart/2005/8/layout/funnel1" loCatId="" qsTypeId="urn:microsoft.com/office/officeart/2005/8/quickstyle/simple1" qsCatId="simple" csTypeId="urn:microsoft.com/office/officeart/2005/8/colors/accent1_2" csCatId="accent1" phldr="1"/>
      <dgm:spPr/>
      <dgm:t>
        <a:bodyPr/>
        <a:lstStyle/>
        <a:p>
          <a:endParaRPr lang="en-GB"/>
        </a:p>
      </dgm:t>
    </dgm:pt>
    <dgm:pt modelId="{30A20D05-D5E5-3C4E-9D3D-406D5B5D3678}">
      <dgm:prSet phldrT="[Text]"/>
      <dgm:spPr/>
      <dgm:t>
        <a:bodyPr/>
        <a:lstStyle/>
        <a:p>
          <a:r>
            <a:rPr lang="en-GB" dirty="0"/>
            <a:t>Hallucinations</a:t>
          </a:r>
        </a:p>
      </dgm:t>
    </dgm:pt>
    <dgm:pt modelId="{A49396B1-DF3C-7847-9137-B4CFBA9B4D8E}" type="parTrans" cxnId="{F39F3D0A-E8C6-734A-AE39-503826953073}">
      <dgm:prSet/>
      <dgm:spPr/>
      <dgm:t>
        <a:bodyPr/>
        <a:lstStyle/>
        <a:p>
          <a:endParaRPr lang="en-GB"/>
        </a:p>
      </dgm:t>
    </dgm:pt>
    <dgm:pt modelId="{B771B2FF-5AB7-324F-BFC6-A62639F9F69A}" type="sibTrans" cxnId="{F39F3D0A-E8C6-734A-AE39-503826953073}">
      <dgm:prSet/>
      <dgm:spPr/>
      <dgm:t>
        <a:bodyPr/>
        <a:lstStyle/>
        <a:p>
          <a:endParaRPr lang="en-GB"/>
        </a:p>
      </dgm:t>
    </dgm:pt>
    <dgm:pt modelId="{964DD6D9-3619-E64A-AC84-E2045B117399}">
      <dgm:prSet phldrT="[Text]" custT="1"/>
      <dgm:spPr/>
      <dgm:t>
        <a:bodyPr/>
        <a:lstStyle/>
        <a:p>
          <a:r>
            <a:rPr lang="en-GB" sz="1400" dirty="0"/>
            <a:t>Use </a:t>
          </a:r>
          <a:r>
            <a:rPr lang="en-GB" sz="1400" dirty="0" err="1"/>
            <a:t>LangChain</a:t>
          </a:r>
          <a:r>
            <a:rPr lang="en-GB" sz="1400" dirty="0"/>
            <a:t> method to link multiple small LLMs together to check each other's outputs </a:t>
          </a:r>
        </a:p>
      </dgm:t>
    </dgm:pt>
    <dgm:pt modelId="{0729145D-B149-B547-B5FF-40A3CB1A23B7}" type="parTrans" cxnId="{1651AAC5-7491-064D-AC84-D680382BAB5F}">
      <dgm:prSet/>
      <dgm:spPr/>
      <dgm:t>
        <a:bodyPr/>
        <a:lstStyle/>
        <a:p>
          <a:endParaRPr lang="en-GB"/>
        </a:p>
      </dgm:t>
    </dgm:pt>
    <dgm:pt modelId="{B8815F16-BF69-0C41-B056-2AA5E63B0C8F}" type="sibTrans" cxnId="{1651AAC5-7491-064D-AC84-D680382BAB5F}">
      <dgm:prSet/>
      <dgm:spPr/>
      <dgm:t>
        <a:bodyPr/>
        <a:lstStyle/>
        <a:p>
          <a:endParaRPr lang="en-GB"/>
        </a:p>
      </dgm:t>
    </dgm:pt>
    <dgm:pt modelId="{4A73786F-A982-DF44-9BDF-D65AC2E3AB5C}" type="pres">
      <dgm:prSet presAssocID="{3A3B047C-8888-644F-8EEC-EF3FBA2BD862}" presName="Name0" presStyleCnt="0">
        <dgm:presLayoutVars>
          <dgm:chMax val="4"/>
          <dgm:resizeHandles val="exact"/>
        </dgm:presLayoutVars>
      </dgm:prSet>
      <dgm:spPr/>
    </dgm:pt>
    <dgm:pt modelId="{5FB942D7-AC3B-F948-A95D-B1CFA4290250}" type="pres">
      <dgm:prSet presAssocID="{3A3B047C-8888-644F-8EEC-EF3FBA2BD862}" presName="ellipse" presStyleLbl="trBgShp" presStyleIdx="0" presStyleCnt="1"/>
      <dgm:spPr/>
    </dgm:pt>
    <dgm:pt modelId="{09B0E3E7-B5B4-B046-AC7E-53E9FA430BEF}" type="pres">
      <dgm:prSet presAssocID="{3A3B047C-8888-644F-8EEC-EF3FBA2BD862}" presName="arrow1" presStyleLbl="fgShp" presStyleIdx="0" presStyleCnt="1"/>
      <dgm:spPr/>
    </dgm:pt>
    <dgm:pt modelId="{1B570847-4BE9-144E-9A6F-709EDEA1EDC4}" type="pres">
      <dgm:prSet presAssocID="{3A3B047C-8888-644F-8EEC-EF3FBA2BD862}" presName="rectangle" presStyleLbl="revTx" presStyleIdx="0" presStyleCnt="1" custScaleX="135883" custScaleY="113986">
        <dgm:presLayoutVars>
          <dgm:bulletEnabled val="1"/>
        </dgm:presLayoutVars>
      </dgm:prSet>
      <dgm:spPr/>
    </dgm:pt>
    <dgm:pt modelId="{1C618783-6C3F-124C-B454-2EA2D8007AEC}" type="pres">
      <dgm:prSet presAssocID="{964DD6D9-3619-E64A-AC84-E2045B117399}" presName="item1" presStyleLbl="node1" presStyleIdx="0" presStyleCnt="1" custLinFactNeighborX="10664" custLinFactNeighborY="-11359">
        <dgm:presLayoutVars>
          <dgm:bulletEnabled val="1"/>
        </dgm:presLayoutVars>
      </dgm:prSet>
      <dgm:spPr/>
    </dgm:pt>
    <dgm:pt modelId="{D52E173C-EB9C-AA4A-A867-99460ECEAD33}" type="pres">
      <dgm:prSet presAssocID="{3A3B047C-8888-644F-8EEC-EF3FBA2BD862}" presName="funnel" presStyleLbl="trAlignAcc1" presStyleIdx="0" presStyleCnt="1" custLinFactNeighborY="572"/>
      <dgm:spPr/>
    </dgm:pt>
  </dgm:ptLst>
  <dgm:cxnLst>
    <dgm:cxn modelId="{F39F3D0A-E8C6-734A-AE39-503826953073}" srcId="{3A3B047C-8888-644F-8EEC-EF3FBA2BD862}" destId="{30A20D05-D5E5-3C4E-9D3D-406D5B5D3678}" srcOrd="0" destOrd="0" parTransId="{A49396B1-DF3C-7847-9137-B4CFBA9B4D8E}" sibTransId="{B771B2FF-5AB7-324F-BFC6-A62639F9F69A}"/>
    <dgm:cxn modelId="{B34CB387-B1DA-9545-A4D0-9FA865D4655E}" type="presOf" srcId="{964DD6D9-3619-E64A-AC84-E2045B117399}" destId="{1B570847-4BE9-144E-9A6F-709EDEA1EDC4}" srcOrd="0" destOrd="0" presId="urn:microsoft.com/office/officeart/2005/8/layout/funnel1"/>
    <dgm:cxn modelId="{1651AAC5-7491-064D-AC84-D680382BAB5F}" srcId="{3A3B047C-8888-644F-8EEC-EF3FBA2BD862}" destId="{964DD6D9-3619-E64A-AC84-E2045B117399}" srcOrd="1" destOrd="0" parTransId="{0729145D-B149-B547-B5FF-40A3CB1A23B7}" sibTransId="{B8815F16-BF69-0C41-B056-2AA5E63B0C8F}"/>
    <dgm:cxn modelId="{FC6C05C9-D711-9E4B-B5A4-F8535A5C79A2}" type="presOf" srcId="{30A20D05-D5E5-3C4E-9D3D-406D5B5D3678}" destId="{1C618783-6C3F-124C-B454-2EA2D8007AEC}" srcOrd="0" destOrd="0" presId="urn:microsoft.com/office/officeart/2005/8/layout/funnel1"/>
    <dgm:cxn modelId="{234078E9-4BF9-C54C-98F6-4B0260DAF6FF}" type="presOf" srcId="{3A3B047C-8888-644F-8EEC-EF3FBA2BD862}" destId="{4A73786F-A982-DF44-9BDF-D65AC2E3AB5C}" srcOrd="0" destOrd="0" presId="urn:microsoft.com/office/officeart/2005/8/layout/funnel1"/>
    <dgm:cxn modelId="{76BB4EFD-38E3-144B-A43E-C4B4455BB0AF}" type="presParOf" srcId="{4A73786F-A982-DF44-9BDF-D65AC2E3AB5C}" destId="{5FB942D7-AC3B-F948-A95D-B1CFA4290250}" srcOrd="0" destOrd="0" presId="urn:microsoft.com/office/officeart/2005/8/layout/funnel1"/>
    <dgm:cxn modelId="{C2D2DC5D-37EC-F44A-85DC-76140B70FB8E}" type="presParOf" srcId="{4A73786F-A982-DF44-9BDF-D65AC2E3AB5C}" destId="{09B0E3E7-B5B4-B046-AC7E-53E9FA430BEF}" srcOrd="1" destOrd="0" presId="urn:microsoft.com/office/officeart/2005/8/layout/funnel1"/>
    <dgm:cxn modelId="{050CB092-420C-AA4D-9EAA-CDC7C3724B6F}" type="presParOf" srcId="{4A73786F-A982-DF44-9BDF-D65AC2E3AB5C}" destId="{1B570847-4BE9-144E-9A6F-709EDEA1EDC4}" srcOrd="2" destOrd="0" presId="urn:microsoft.com/office/officeart/2005/8/layout/funnel1"/>
    <dgm:cxn modelId="{54CE3699-0AFB-254D-BC0F-A0410BB13F4D}" type="presParOf" srcId="{4A73786F-A982-DF44-9BDF-D65AC2E3AB5C}" destId="{1C618783-6C3F-124C-B454-2EA2D8007AEC}" srcOrd="3" destOrd="0" presId="urn:microsoft.com/office/officeart/2005/8/layout/funnel1"/>
    <dgm:cxn modelId="{43D00F45-DED0-CC4C-BBC6-DECD44928782}" type="presParOf" srcId="{4A73786F-A982-DF44-9BDF-D65AC2E3AB5C}" destId="{D52E173C-EB9C-AA4A-A867-99460ECEAD33}" srcOrd="4"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A3B047C-8888-644F-8EEC-EF3FBA2BD862}" type="doc">
      <dgm:prSet loTypeId="urn:microsoft.com/office/officeart/2005/8/layout/funnel1" loCatId="" qsTypeId="urn:microsoft.com/office/officeart/2005/8/quickstyle/simple1" qsCatId="simple" csTypeId="urn:microsoft.com/office/officeart/2005/8/colors/accent1_2" csCatId="accent1" phldr="1"/>
      <dgm:spPr/>
      <dgm:t>
        <a:bodyPr/>
        <a:lstStyle/>
        <a:p>
          <a:endParaRPr lang="en-GB"/>
        </a:p>
      </dgm:t>
    </dgm:pt>
    <dgm:pt modelId="{30A20D05-D5E5-3C4E-9D3D-406D5B5D3678}">
      <dgm:prSet phldrT="[Text]"/>
      <dgm:spPr/>
      <dgm:t>
        <a:bodyPr/>
        <a:lstStyle/>
        <a:p>
          <a:r>
            <a:rPr lang="en-GB" dirty="0"/>
            <a:t>Taking over jobs</a:t>
          </a:r>
        </a:p>
      </dgm:t>
    </dgm:pt>
    <dgm:pt modelId="{A49396B1-DF3C-7847-9137-B4CFBA9B4D8E}" type="parTrans" cxnId="{F39F3D0A-E8C6-734A-AE39-503826953073}">
      <dgm:prSet/>
      <dgm:spPr/>
      <dgm:t>
        <a:bodyPr/>
        <a:lstStyle/>
        <a:p>
          <a:endParaRPr lang="en-GB"/>
        </a:p>
      </dgm:t>
    </dgm:pt>
    <dgm:pt modelId="{B771B2FF-5AB7-324F-BFC6-A62639F9F69A}" type="sibTrans" cxnId="{F39F3D0A-E8C6-734A-AE39-503826953073}">
      <dgm:prSet/>
      <dgm:spPr/>
      <dgm:t>
        <a:bodyPr/>
        <a:lstStyle/>
        <a:p>
          <a:endParaRPr lang="en-GB"/>
        </a:p>
      </dgm:t>
    </dgm:pt>
    <dgm:pt modelId="{964DD6D9-3619-E64A-AC84-E2045B117399}">
      <dgm:prSet phldrT="[Text]" custT="1"/>
      <dgm:spPr/>
      <dgm:t>
        <a:bodyPr/>
        <a:lstStyle/>
        <a:p>
          <a:r>
            <a:rPr lang="en-GB" sz="1400" dirty="0"/>
            <a:t>Complex tasks can be summarised and provided to human expert for further analysis</a:t>
          </a:r>
        </a:p>
        <a:p>
          <a:r>
            <a:rPr lang="en-GB" sz="1400" dirty="0"/>
            <a:t>Human is the ultimate decision maker in the creative process</a:t>
          </a:r>
        </a:p>
      </dgm:t>
    </dgm:pt>
    <dgm:pt modelId="{0729145D-B149-B547-B5FF-40A3CB1A23B7}" type="parTrans" cxnId="{1651AAC5-7491-064D-AC84-D680382BAB5F}">
      <dgm:prSet/>
      <dgm:spPr/>
      <dgm:t>
        <a:bodyPr/>
        <a:lstStyle/>
        <a:p>
          <a:endParaRPr lang="en-GB"/>
        </a:p>
      </dgm:t>
    </dgm:pt>
    <dgm:pt modelId="{B8815F16-BF69-0C41-B056-2AA5E63B0C8F}" type="sibTrans" cxnId="{1651AAC5-7491-064D-AC84-D680382BAB5F}">
      <dgm:prSet/>
      <dgm:spPr/>
      <dgm:t>
        <a:bodyPr/>
        <a:lstStyle/>
        <a:p>
          <a:endParaRPr lang="en-GB"/>
        </a:p>
      </dgm:t>
    </dgm:pt>
    <dgm:pt modelId="{4A73786F-A982-DF44-9BDF-D65AC2E3AB5C}" type="pres">
      <dgm:prSet presAssocID="{3A3B047C-8888-644F-8EEC-EF3FBA2BD862}" presName="Name0" presStyleCnt="0">
        <dgm:presLayoutVars>
          <dgm:chMax val="4"/>
          <dgm:resizeHandles val="exact"/>
        </dgm:presLayoutVars>
      </dgm:prSet>
      <dgm:spPr/>
    </dgm:pt>
    <dgm:pt modelId="{5FB942D7-AC3B-F948-A95D-B1CFA4290250}" type="pres">
      <dgm:prSet presAssocID="{3A3B047C-8888-644F-8EEC-EF3FBA2BD862}" presName="ellipse" presStyleLbl="trBgShp" presStyleIdx="0" presStyleCnt="1"/>
      <dgm:spPr/>
    </dgm:pt>
    <dgm:pt modelId="{09B0E3E7-B5B4-B046-AC7E-53E9FA430BEF}" type="pres">
      <dgm:prSet presAssocID="{3A3B047C-8888-644F-8EEC-EF3FBA2BD862}" presName="arrow1" presStyleLbl="fgShp" presStyleIdx="0" presStyleCnt="1"/>
      <dgm:spPr/>
    </dgm:pt>
    <dgm:pt modelId="{1B570847-4BE9-144E-9A6F-709EDEA1EDC4}" type="pres">
      <dgm:prSet presAssocID="{3A3B047C-8888-644F-8EEC-EF3FBA2BD862}" presName="rectangle" presStyleLbl="revTx" presStyleIdx="0" presStyleCnt="1" custScaleX="135883" custScaleY="113986" custLinFactNeighborX="-1147" custLinFactNeighborY="11588">
        <dgm:presLayoutVars>
          <dgm:bulletEnabled val="1"/>
        </dgm:presLayoutVars>
      </dgm:prSet>
      <dgm:spPr/>
    </dgm:pt>
    <dgm:pt modelId="{1C618783-6C3F-124C-B454-2EA2D8007AEC}" type="pres">
      <dgm:prSet presAssocID="{964DD6D9-3619-E64A-AC84-E2045B117399}" presName="item1" presStyleLbl="node1" presStyleIdx="0" presStyleCnt="1" custLinFactNeighborX="10179" custLinFactNeighborY="-11359">
        <dgm:presLayoutVars>
          <dgm:bulletEnabled val="1"/>
        </dgm:presLayoutVars>
      </dgm:prSet>
      <dgm:spPr/>
    </dgm:pt>
    <dgm:pt modelId="{D52E173C-EB9C-AA4A-A867-99460ECEAD33}" type="pres">
      <dgm:prSet presAssocID="{3A3B047C-8888-644F-8EEC-EF3FBA2BD862}" presName="funnel" presStyleLbl="trAlignAcc1" presStyleIdx="0" presStyleCnt="1" custLinFactNeighborY="572"/>
      <dgm:spPr/>
    </dgm:pt>
  </dgm:ptLst>
  <dgm:cxnLst>
    <dgm:cxn modelId="{F39F3D0A-E8C6-734A-AE39-503826953073}" srcId="{3A3B047C-8888-644F-8EEC-EF3FBA2BD862}" destId="{30A20D05-D5E5-3C4E-9D3D-406D5B5D3678}" srcOrd="0" destOrd="0" parTransId="{A49396B1-DF3C-7847-9137-B4CFBA9B4D8E}" sibTransId="{B771B2FF-5AB7-324F-BFC6-A62639F9F69A}"/>
    <dgm:cxn modelId="{B34CB387-B1DA-9545-A4D0-9FA865D4655E}" type="presOf" srcId="{964DD6D9-3619-E64A-AC84-E2045B117399}" destId="{1B570847-4BE9-144E-9A6F-709EDEA1EDC4}" srcOrd="0" destOrd="0" presId="urn:microsoft.com/office/officeart/2005/8/layout/funnel1"/>
    <dgm:cxn modelId="{1651AAC5-7491-064D-AC84-D680382BAB5F}" srcId="{3A3B047C-8888-644F-8EEC-EF3FBA2BD862}" destId="{964DD6D9-3619-E64A-AC84-E2045B117399}" srcOrd="1" destOrd="0" parTransId="{0729145D-B149-B547-B5FF-40A3CB1A23B7}" sibTransId="{B8815F16-BF69-0C41-B056-2AA5E63B0C8F}"/>
    <dgm:cxn modelId="{FC6C05C9-D711-9E4B-B5A4-F8535A5C79A2}" type="presOf" srcId="{30A20D05-D5E5-3C4E-9D3D-406D5B5D3678}" destId="{1C618783-6C3F-124C-B454-2EA2D8007AEC}" srcOrd="0" destOrd="0" presId="urn:microsoft.com/office/officeart/2005/8/layout/funnel1"/>
    <dgm:cxn modelId="{234078E9-4BF9-C54C-98F6-4B0260DAF6FF}" type="presOf" srcId="{3A3B047C-8888-644F-8EEC-EF3FBA2BD862}" destId="{4A73786F-A982-DF44-9BDF-D65AC2E3AB5C}" srcOrd="0" destOrd="0" presId="urn:microsoft.com/office/officeart/2005/8/layout/funnel1"/>
    <dgm:cxn modelId="{76BB4EFD-38E3-144B-A43E-C4B4455BB0AF}" type="presParOf" srcId="{4A73786F-A982-DF44-9BDF-D65AC2E3AB5C}" destId="{5FB942D7-AC3B-F948-A95D-B1CFA4290250}" srcOrd="0" destOrd="0" presId="urn:microsoft.com/office/officeart/2005/8/layout/funnel1"/>
    <dgm:cxn modelId="{C2D2DC5D-37EC-F44A-85DC-76140B70FB8E}" type="presParOf" srcId="{4A73786F-A982-DF44-9BDF-D65AC2E3AB5C}" destId="{09B0E3E7-B5B4-B046-AC7E-53E9FA430BEF}" srcOrd="1" destOrd="0" presId="urn:microsoft.com/office/officeart/2005/8/layout/funnel1"/>
    <dgm:cxn modelId="{050CB092-420C-AA4D-9EAA-CDC7C3724B6F}" type="presParOf" srcId="{4A73786F-A982-DF44-9BDF-D65AC2E3AB5C}" destId="{1B570847-4BE9-144E-9A6F-709EDEA1EDC4}" srcOrd="2" destOrd="0" presId="urn:microsoft.com/office/officeart/2005/8/layout/funnel1"/>
    <dgm:cxn modelId="{54CE3699-0AFB-254D-BC0F-A0410BB13F4D}" type="presParOf" srcId="{4A73786F-A982-DF44-9BDF-D65AC2E3AB5C}" destId="{1C618783-6C3F-124C-B454-2EA2D8007AEC}" srcOrd="3" destOrd="0" presId="urn:microsoft.com/office/officeart/2005/8/layout/funnel1"/>
    <dgm:cxn modelId="{43D00F45-DED0-CC4C-BBC6-DECD44928782}" type="presParOf" srcId="{4A73786F-A982-DF44-9BDF-D65AC2E3AB5C}" destId="{D52E173C-EB9C-AA4A-A867-99460ECEAD33}" srcOrd="4" destOrd="0" presId="urn:microsoft.com/office/officeart/2005/8/layout/funnel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A3B047C-8888-644F-8EEC-EF3FBA2BD862}" type="doc">
      <dgm:prSet loTypeId="urn:microsoft.com/office/officeart/2005/8/layout/funnel1" loCatId="" qsTypeId="urn:microsoft.com/office/officeart/2005/8/quickstyle/simple1" qsCatId="simple" csTypeId="urn:microsoft.com/office/officeart/2005/8/colors/accent1_2" csCatId="accent1" phldr="1"/>
      <dgm:spPr/>
      <dgm:t>
        <a:bodyPr/>
        <a:lstStyle/>
        <a:p>
          <a:endParaRPr lang="en-GB"/>
        </a:p>
      </dgm:t>
    </dgm:pt>
    <dgm:pt modelId="{30A20D05-D5E5-3C4E-9D3D-406D5B5D3678}">
      <dgm:prSet phldrT="[Text]"/>
      <dgm:spPr/>
      <dgm:t>
        <a:bodyPr/>
        <a:lstStyle/>
        <a:p>
          <a:r>
            <a:rPr lang="en-GB" dirty="0"/>
            <a:t>Reliability</a:t>
          </a:r>
        </a:p>
      </dgm:t>
    </dgm:pt>
    <dgm:pt modelId="{A49396B1-DF3C-7847-9137-B4CFBA9B4D8E}" type="parTrans" cxnId="{F39F3D0A-E8C6-734A-AE39-503826953073}">
      <dgm:prSet/>
      <dgm:spPr/>
      <dgm:t>
        <a:bodyPr/>
        <a:lstStyle/>
        <a:p>
          <a:endParaRPr lang="en-GB"/>
        </a:p>
      </dgm:t>
    </dgm:pt>
    <dgm:pt modelId="{B771B2FF-5AB7-324F-BFC6-A62639F9F69A}" type="sibTrans" cxnId="{F39F3D0A-E8C6-734A-AE39-503826953073}">
      <dgm:prSet/>
      <dgm:spPr/>
      <dgm:t>
        <a:bodyPr/>
        <a:lstStyle/>
        <a:p>
          <a:endParaRPr lang="en-GB"/>
        </a:p>
      </dgm:t>
    </dgm:pt>
    <dgm:pt modelId="{964DD6D9-3619-E64A-AC84-E2045B117399}">
      <dgm:prSet phldrT="[Text]" custT="1"/>
      <dgm:spPr/>
      <dgm:t>
        <a:bodyPr/>
        <a:lstStyle/>
        <a:p>
          <a:r>
            <a:rPr lang="en-GB" sz="1400" dirty="0"/>
            <a:t>Ensure consistent context for used LLMs</a:t>
          </a:r>
        </a:p>
      </dgm:t>
    </dgm:pt>
    <dgm:pt modelId="{0729145D-B149-B547-B5FF-40A3CB1A23B7}" type="parTrans" cxnId="{1651AAC5-7491-064D-AC84-D680382BAB5F}">
      <dgm:prSet/>
      <dgm:spPr/>
      <dgm:t>
        <a:bodyPr/>
        <a:lstStyle/>
        <a:p>
          <a:endParaRPr lang="en-GB"/>
        </a:p>
      </dgm:t>
    </dgm:pt>
    <dgm:pt modelId="{B8815F16-BF69-0C41-B056-2AA5E63B0C8F}" type="sibTrans" cxnId="{1651AAC5-7491-064D-AC84-D680382BAB5F}">
      <dgm:prSet/>
      <dgm:spPr/>
      <dgm:t>
        <a:bodyPr/>
        <a:lstStyle/>
        <a:p>
          <a:endParaRPr lang="en-GB"/>
        </a:p>
      </dgm:t>
    </dgm:pt>
    <dgm:pt modelId="{4A73786F-A982-DF44-9BDF-D65AC2E3AB5C}" type="pres">
      <dgm:prSet presAssocID="{3A3B047C-8888-644F-8EEC-EF3FBA2BD862}" presName="Name0" presStyleCnt="0">
        <dgm:presLayoutVars>
          <dgm:chMax val="4"/>
          <dgm:resizeHandles val="exact"/>
        </dgm:presLayoutVars>
      </dgm:prSet>
      <dgm:spPr/>
    </dgm:pt>
    <dgm:pt modelId="{5FB942D7-AC3B-F948-A95D-B1CFA4290250}" type="pres">
      <dgm:prSet presAssocID="{3A3B047C-8888-644F-8EEC-EF3FBA2BD862}" presName="ellipse" presStyleLbl="trBgShp" presStyleIdx="0" presStyleCnt="1"/>
      <dgm:spPr/>
    </dgm:pt>
    <dgm:pt modelId="{09B0E3E7-B5B4-B046-AC7E-53E9FA430BEF}" type="pres">
      <dgm:prSet presAssocID="{3A3B047C-8888-644F-8EEC-EF3FBA2BD862}" presName="arrow1" presStyleLbl="fgShp" presStyleIdx="0" presStyleCnt="1"/>
      <dgm:spPr/>
    </dgm:pt>
    <dgm:pt modelId="{1B570847-4BE9-144E-9A6F-709EDEA1EDC4}" type="pres">
      <dgm:prSet presAssocID="{3A3B047C-8888-644F-8EEC-EF3FBA2BD862}" presName="rectangle" presStyleLbl="revTx" presStyleIdx="0" presStyleCnt="1" custScaleX="135883" custScaleY="113986">
        <dgm:presLayoutVars>
          <dgm:bulletEnabled val="1"/>
        </dgm:presLayoutVars>
      </dgm:prSet>
      <dgm:spPr/>
    </dgm:pt>
    <dgm:pt modelId="{1C618783-6C3F-124C-B454-2EA2D8007AEC}" type="pres">
      <dgm:prSet presAssocID="{964DD6D9-3619-E64A-AC84-E2045B117399}" presName="item1" presStyleLbl="node1" presStyleIdx="0" presStyleCnt="1" custLinFactNeighborX="14286" custLinFactNeighborY="-11359">
        <dgm:presLayoutVars>
          <dgm:bulletEnabled val="1"/>
        </dgm:presLayoutVars>
      </dgm:prSet>
      <dgm:spPr/>
    </dgm:pt>
    <dgm:pt modelId="{D52E173C-EB9C-AA4A-A867-99460ECEAD33}" type="pres">
      <dgm:prSet presAssocID="{3A3B047C-8888-644F-8EEC-EF3FBA2BD862}" presName="funnel" presStyleLbl="trAlignAcc1" presStyleIdx="0" presStyleCnt="1" custLinFactNeighborY="572"/>
      <dgm:spPr/>
    </dgm:pt>
  </dgm:ptLst>
  <dgm:cxnLst>
    <dgm:cxn modelId="{F39F3D0A-E8C6-734A-AE39-503826953073}" srcId="{3A3B047C-8888-644F-8EEC-EF3FBA2BD862}" destId="{30A20D05-D5E5-3C4E-9D3D-406D5B5D3678}" srcOrd="0" destOrd="0" parTransId="{A49396B1-DF3C-7847-9137-B4CFBA9B4D8E}" sibTransId="{B771B2FF-5AB7-324F-BFC6-A62639F9F69A}"/>
    <dgm:cxn modelId="{B34CB387-B1DA-9545-A4D0-9FA865D4655E}" type="presOf" srcId="{964DD6D9-3619-E64A-AC84-E2045B117399}" destId="{1B570847-4BE9-144E-9A6F-709EDEA1EDC4}" srcOrd="0" destOrd="0" presId="urn:microsoft.com/office/officeart/2005/8/layout/funnel1"/>
    <dgm:cxn modelId="{1651AAC5-7491-064D-AC84-D680382BAB5F}" srcId="{3A3B047C-8888-644F-8EEC-EF3FBA2BD862}" destId="{964DD6D9-3619-E64A-AC84-E2045B117399}" srcOrd="1" destOrd="0" parTransId="{0729145D-B149-B547-B5FF-40A3CB1A23B7}" sibTransId="{B8815F16-BF69-0C41-B056-2AA5E63B0C8F}"/>
    <dgm:cxn modelId="{FC6C05C9-D711-9E4B-B5A4-F8535A5C79A2}" type="presOf" srcId="{30A20D05-D5E5-3C4E-9D3D-406D5B5D3678}" destId="{1C618783-6C3F-124C-B454-2EA2D8007AEC}" srcOrd="0" destOrd="0" presId="urn:microsoft.com/office/officeart/2005/8/layout/funnel1"/>
    <dgm:cxn modelId="{234078E9-4BF9-C54C-98F6-4B0260DAF6FF}" type="presOf" srcId="{3A3B047C-8888-644F-8EEC-EF3FBA2BD862}" destId="{4A73786F-A982-DF44-9BDF-D65AC2E3AB5C}" srcOrd="0" destOrd="0" presId="urn:microsoft.com/office/officeart/2005/8/layout/funnel1"/>
    <dgm:cxn modelId="{76BB4EFD-38E3-144B-A43E-C4B4455BB0AF}" type="presParOf" srcId="{4A73786F-A982-DF44-9BDF-D65AC2E3AB5C}" destId="{5FB942D7-AC3B-F948-A95D-B1CFA4290250}" srcOrd="0" destOrd="0" presId="urn:microsoft.com/office/officeart/2005/8/layout/funnel1"/>
    <dgm:cxn modelId="{C2D2DC5D-37EC-F44A-85DC-76140B70FB8E}" type="presParOf" srcId="{4A73786F-A982-DF44-9BDF-D65AC2E3AB5C}" destId="{09B0E3E7-B5B4-B046-AC7E-53E9FA430BEF}" srcOrd="1" destOrd="0" presId="urn:microsoft.com/office/officeart/2005/8/layout/funnel1"/>
    <dgm:cxn modelId="{050CB092-420C-AA4D-9EAA-CDC7C3724B6F}" type="presParOf" srcId="{4A73786F-A982-DF44-9BDF-D65AC2E3AB5C}" destId="{1B570847-4BE9-144E-9A6F-709EDEA1EDC4}" srcOrd="2" destOrd="0" presId="urn:microsoft.com/office/officeart/2005/8/layout/funnel1"/>
    <dgm:cxn modelId="{54CE3699-0AFB-254D-BC0F-A0410BB13F4D}" type="presParOf" srcId="{4A73786F-A982-DF44-9BDF-D65AC2E3AB5C}" destId="{1C618783-6C3F-124C-B454-2EA2D8007AEC}" srcOrd="3" destOrd="0" presId="urn:microsoft.com/office/officeart/2005/8/layout/funnel1"/>
    <dgm:cxn modelId="{43D00F45-DED0-CC4C-BBC6-DECD44928782}" type="presParOf" srcId="{4A73786F-A982-DF44-9BDF-D65AC2E3AB5C}" destId="{D52E173C-EB9C-AA4A-A867-99460ECEAD33}" srcOrd="4" destOrd="0" presId="urn:microsoft.com/office/officeart/2005/8/layout/funnel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383BA0-3565-FB49-845A-1B77291DD895}">
      <dsp:nvSpPr>
        <dsp:cNvPr id="0" name=""/>
        <dsp:cNvSpPr/>
      </dsp:nvSpPr>
      <dsp:spPr>
        <a:xfrm rot="5400000">
          <a:off x="-263136" y="329132"/>
          <a:ext cx="1754242" cy="122796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GB" sz="1700" kern="1200" dirty="0"/>
            <a:t>Golden Datasets</a:t>
          </a:r>
        </a:p>
      </dsp:txBody>
      <dsp:txXfrm rot="-5400000">
        <a:off x="1" y="679981"/>
        <a:ext cx="1227969" cy="526273"/>
      </dsp:txXfrm>
    </dsp:sp>
    <dsp:sp modelId="{5947AC60-60F7-E44F-B161-56D7573825C9}">
      <dsp:nvSpPr>
        <dsp:cNvPr id="0" name=""/>
        <dsp:cNvSpPr/>
      </dsp:nvSpPr>
      <dsp:spPr>
        <a:xfrm rot="5400000">
          <a:off x="5614231" y="-4320265"/>
          <a:ext cx="1140257" cy="991278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en-GB" sz="3500" kern="1200" dirty="0"/>
            <a:t>Data Snapshots &amp; checksums ensure deterministic tests</a:t>
          </a:r>
        </a:p>
      </dsp:txBody>
      <dsp:txXfrm rot="-5400000">
        <a:off x="1227970" y="121659"/>
        <a:ext cx="9857117" cy="1028931"/>
      </dsp:txXfrm>
    </dsp:sp>
    <dsp:sp modelId="{8C8AA328-A9AC-D447-9539-E845AB8C1250}">
      <dsp:nvSpPr>
        <dsp:cNvPr id="0" name=""/>
        <dsp:cNvSpPr/>
      </dsp:nvSpPr>
      <dsp:spPr>
        <a:xfrm rot="5400000">
          <a:off x="-263136" y="1890341"/>
          <a:ext cx="1754242" cy="122796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GB" sz="1700" kern="1200" dirty="0"/>
            <a:t>Digital Twins</a:t>
          </a:r>
        </a:p>
      </dsp:txBody>
      <dsp:txXfrm rot="-5400000">
        <a:off x="1" y="2241190"/>
        <a:ext cx="1227969" cy="526273"/>
      </dsp:txXfrm>
    </dsp:sp>
    <dsp:sp modelId="{6D90239B-ADFB-D147-9BDD-69168E554BDE}">
      <dsp:nvSpPr>
        <dsp:cNvPr id="0" name=""/>
        <dsp:cNvSpPr/>
      </dsp:nvSpPr>
      <dsp:spPr>
        <a:xfrm rot="5400000">
          <a:off x="5614231" y="-2759056"/>
          <a:ext cx="1140257" cy="991278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en-GB" sz="3500" kern="1200" dirty="0"/>
            <a:t>Configuration-as –Code peer-reviewed and signed off ensures accurate testing for edge cases </a:t>
          </a:r>
        </a:p>
      </dsp:txBody>
      <dsp:txXfrm rot="-5400000">
        <a:off x="1227970" y="1682868"/>
        <a:ext cx="9857117" cy="1028931"/>
      </dsp:txXfrm>
    </dsp:sp>
    <dsp:sp modelId="{8AEA95A9-A6AE-E644-A72E-160F5B8A7194}">
      <dsp:nvSpPr>
        <dsp:cNvPr id="0" name=""/>
        <dsp:cNvSpPr/>
      </dsp:nvSpPr>
      <dsp:spPr>
        <a:xfrm rot="5400000">
          <a:off x="-256423" y="3444837"/>
          <a:ext cx="1717596" cy="1204748"/>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GB" sz="1700" kern="1200" dirty="0"/>
            <a:t>Compliance Evidence</a:t>
          </a:r>
        </a:p>
      </dsp:txBody>
      <dsp:txXfrm rot="-5400000">
        <a:off x="1" y="3790787"/>
        <a:ext cx="1204748" cy="512848"/>
      </dsp:txXfrm>
    </dsp:sp>
    <dsp:sp modelId="{EB407857-CA7D-E343-AB0B-8FE3405051B6}">
      <dsp:nvSpPr>
        <dsp:cNvPr id="0" name=""/>
        <dsp:cNvSpPr/>
      </dsp:nvSpPr>
      <dsp:spPr>
        <a:xfrm rot="5400000">
          <a:off x="5614231" y="-1197847"/>
          <a:ext cx="1140257" cy="991278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en-GB" sz="3500" kern="1200" dirty="0"/>
            <a:t>Build metadata and SBOM ledger ensures faster compliance </a:t>
          </a:r>
        </a:p>
      </dsp:txBody>
      <dsp:txXfrm rot="-5400000">
        <a:off x="1227970" y="3244077"/>
        <a:ext cx="9857117" cy="10289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E10C7E-F02F-C446-ABC3-382F2CB850FC}">
      <dsp:nvSpPr>
        <dsp:cNvPr id="0" name=""/>
        <dsp:cNvSpPr/>
      </dsp:nvSpPr>
      <dsp:spPr>
        <a:xfrm>
          <a:off x="1532212" y="319"/>
          <a:ext cx="997673" cy="997673"/>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GB" sz="800" kern="1200"/>
            <a:t>Implementation</a:t>
          </a:r>
          <a:endParaRPr lang="en-GB" sz="800" kern="1200" dirty="0"/>
        </a:p>
      </dsp:txBody>
      <dsp:txXfrm>
        <a:off x="1678318" y="146425"/>
        <a:ext cx="705461" cy="705461"/>
      </dsp:txXfrm>
    </dsp:sp>
    <dsp:sp modelId="{807F8628-0B30-0C4C-9E74-E6D085F8FEA8}">
      <dsp:nvSpPr>
        <dsp:cNvPr id="0" name=""/>
        <dsp:cNvSpPr/>
      </dsp:nvSpPr>
      <dsp:spPr>
        <a:xfrm rot="2700000">
          <a:off x="2422691" y="854729"/>
          <a:ext cx="264577" cy="336714"/>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2434315" y="894009"/>
        <a:ext cx="185204" cy="202028"/>
      </dsp:txXfrm>
    </dsp:sp>
    <dsp:sp modelId="{BBA0CCBE-02EE-C94B-916B-9DDB3762560E}">
      <dsp:nvSpPr>
        <dsp:cNvPr id="0" name=""/>
        <dsp:cNvSpPr/>
      </dsp:nvSpPr>
      <dsp:spPr>
        <a:xfrm>
          <a:off x="2590663" y="1058770"/>
          <a:ext cx="997673" cy="997673"/>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GB" sz="800" kern="1200" dirty="0"/>
            <a:t>Integration</a:t>
          </a:r>
        </a:p>
      </dsp:txBody>
      <dsp:txXfrm>
        <a:off x="2736769" y="1204876"/>
        <a:ext cx="705461" cy="705461"/>
      </dsp:txXfrm>
    </dsp:sp>
    <dsp:sp modelId="{7B7CDC96-4081-CB44-9F46-61BFE61166AE}">
      <dsp:nvSpPr>
        <dsp:cNvPr id="0" name=""/>
        <dsp:cNvSpPr/>
      </dsp:nvSpPr>
      <dsp:spPr>
        <a:xfrm rot="8100000">
          <a:off x="2433281" y="1913180"/>
          <a:ext cx="264577" cy="336714"/>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rot="10800000">
        <a:off x="2501030" y="1952460"/>
        <a:ext cx="185204" cy="202028"/>
      </dsp:txXfrm>
    </dsp:sp>
    <dsp:sp modelId="{E8E3BFB9-E75C-5849-9F1F-C506FE6EE200}">
      <dsp:nvSpPr>
        <dsp:cNvPr id="0" name=""/>
        <dsp:cNvSpPr/>
      </dsp:nvSpPr>
      <dsp:spPr>
        <a:xfrm>
          <a:off x="1532212" y="2117221"/>
          <a:ext cx="997673" cy="997673"/>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GB" sz="800" kern="1200" dirty="0"/>
            <a:t>Redeployment</a:t>
          </a:r>
        </a:p>
      </dsp:txBody>
      <dsp:txXfrm>
        <a:off x="1678318" y="2263327"/>
        <a:ext cx="705461" cy="705461"/>
      </dsp:txXfrm>
    </dsp:sp>
    <dsp:sp modelId="{74041DB4-E677-4D45-9A86-E51EE6D7A944}">
      <dsp:nvSpPr>
        <dsp:cNvPr id="0" name=""/>
        <dsp:cNvSpPr/>
      </dsp:nvSpPr>
      <dsp:spPr>
        <a:xfrm rot="13500000">
          <a:off x="1374830" y="1923770"/>
          <a:ext cx="264577" cy="336714"/>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rot="10800000">
        <a:off x="1442579" y="2019176"/>
        <a:ext cx="185204" cy="202028"/>
      </dsp:txXfrm>
    </dsp:sp>
    <dsp:sp modelId="{8D989801-0C15-1844-BC7D-BCBBE97E821E}">
      <dsp:nvSpPr>
        <dsp:cNvPr id="0" name=""/>
        <dsp:cNvSpPr/>
      </dsp:nvSpPr>
      <dsp:spPr>
        <a:xfrm>
          <a:off x="473761" y="1058770"/>
          <a:ext cx="997673" cy="997673"/>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GB" sz="800" kern="1200" dirty="0"/>
            <a:t>Requirements Redefinition</a:t>
          </a:r>
        </a:p>
      </dsp:txBody>
      <dsp:txXfrm>
        <a:off x="619867" y="1204876"/>
        <a:ext cx="705461" cy="705461"/>
      </dsp:txXfrm>
    </dsp:sp>
    <dsp:sp modelId="{93DBE170-784A-EF47-B0DC-A3510EE5D09E}">
      <dsp:nvSpPr>
        <dsp:cNvPr id="0" name=""/>
        <dsp:cNvSpPr/>
      </dsp:nvSpPr>
      <dsp:spPr>
        <a:xfrm rot="18900000">
          <a:off x="1364240" y="865319"/>
          <a:ext cx="264577" cy="336714"/>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1375864" y="960725"/>
        <a:ext cx="185204" cy="2020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B942D7-AC3B-F948-A95D-B1CFA4290250}">
      <dsp:nvSpPr>
        <dsp:cNvPr id="0" name=""/>
        <dsp:cNvSpPr/>
      </dsp:nvSpPr>
      <dsp:spPr>
        <a:xfrm>
          <a:off x="1292138" y="125530"/>
          <a:ext cx="2970698" cy="1031684"/>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B0E3E7-B5B4-B046-AC7E-53E9FA430BEF}">
      <dsp:nvSpPr>
        <dsp:cNvPr id="0" name=""/>
        <dsp:cNvSpPr/>
      </dsp:nvSpPr>
      <dsp:spPr>
        <a:xfrm>
          <a:off x="2494235" y="2651775"/>
          <a:ext cx="575716" cy="368458"/>
        </a:xfrm>
        <a:prstGeom prst="down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B570847-4BE9-144E-9A6F-709EDEA1EDC4}">
      <dsp:nvSpPr>
        <dsp:cNvPr id="0" name=""/>
        <dsp:cNvSpPr/>
      </dsp:nvSpPr>
      <dsp:spPr>
        <a:xfrm>
          <a:off x="904570" y="2898230"/>
          <a:ext cx="3755045" cy="7874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dirty="0"/>
            <a:t>Use LLMs- widely available and pre-trained</a:t>
          </a:r>
        </a:p>
        <a:p>
          <a:pPr marL="0" lvl="0" indent="0" algn="ctr" defTabSz="622300">
            <a:lnSpc>
              <a:spcPct val="90000"/>
            </a:lnSpc>
            <a:spcBef>
              <a:spcPct val="0"/>
            </a:spcBef>
            <a:spcAft>
              <a:spcPct val="35000"/>
            </a:spcAft>
            <a:buNone/>
          </a:pPr>
          <a:r>
            <a:rPr lang="en-GB" sz="1400" kern="1200" dirty="0"/>
            <a:t>Can understand human language</a:t>
          </a:r>
        </a:p>
      </dsp:txBody>
      <dsp:txXfrm>
        <a:off x="904570" y="2898230"/>
        <a:ext cx="3755045" cy="787483"/>
      </dsp:txXfrm>
    </dsp:sp>
    <dsp:sp modelId="{1C618783-6C3F-124C-B454-2EA2D8007AEC}">
      <dsp:nvSpPr>
        <dsp:cNvPr id="0" name=""/>
        <dsp:cNvSpPr/>
      </dsp:nvSpPr>
      <dsp:spPr>
        <a:xfrm>
          <a:off x="1922447" y="6119"/>
          <a:ext cx="1612006" cy="161200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GB" sz="2600" kern="1200" dirty="0"/>
            <a:t>Training costs</a:t>
          </a:r>
        </a:p>
      </dsp:txBody>
      <dsp:txXfrm>
        <a:off x="2158520" y="242192"/>
        <a:ext cx="1139860" cy="1139860"/>
      </dsp:txXfrm>
    </dsp:sp>
    <dsp:sp modelId="{D52E173C-EB9C-AA4A-A867-99460ECEAD33}">
      <dsp:nvSpPr>
        <dsp:cNvPr id="0" name=""/>
        <dsp:cNvSpPr/>
      </dsp:nvSpPr>
      <dsp:spPr>
        <a:xfrm>
          <a:off x="1170086" y="13625"/>
          <a:ext cx="3224013" cy="2579210"/>
        </a:xfrm>
        <a:prstGeom prst="funnel">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B942D7-AC3B-F948-A95D-B1CFA4290250}">
      <dsp:nvSpPr>
        <dsp:cNvPr id="0" name=""/>
        <dsp:cNvSpPr/>
      </dsp:nvSpPr>
      <dsp:spPr>
        <a:xfrm>
          <a:off x="1292138" y="125530"/>
          <a:ext cx="2970698" cy="1031684"/>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B0E3E7-B5B4-B046-AC7E-53E9FA430BEF}">
      <dsp:nvSpPr>
        <dsp:cNvPr id="0" name=""/>
        <dsp:cNvSpPr/>
      </dsp:nvSpPr>
      <dsp:spPr>
        <a:xfrm>
          <a:off x="2494235" y="2651775"/>
          <a:ext cx="575716" cy="368458"/>
        </a:xfrm>
        <a:prstGeom prst="down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B570847-4BE9-144E-9A6F-709EDEA1EDC4}">
      <dsp:nvSpPr>
        <dsp:cNvPr id="0" name=""/>
        <dsp:cNvSpPr/>
      </dsp:nvSpPr>
      <dsp:spPr>
        <a:xfrm>
          <a:off x="904570" y="2898230"/>
          <a:ext cx="3755045" cy="7874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dirty="0"/>
            <a:t>Run Open Source LLMs locally using company infrastructure</a:t>
          </a:r>
        </a:p>
      </dsp:txBody>
      <dsp:txXfrm>
        <a:off x="904570" y="2898230"/>
        <a:ext cx="3755045" cy="787483"/>
      </dsp:txXfrm>
    </dsp:sp>
    <dsp:sp modelId="{1C618783-6C3F-124C-B454-2EA2D8007AEC}">
      <dsp:nvSpPr>
        <dsp:cNvPr id="0" name=""/>
        <dsp:cNvSpPr/>
      </dsp:nvSpPr>
      <dsp:spPr>
        <a:xfrm>
          <a:off x="1909889" y="0"/>
          <a:ext cx="1612006" cy="161200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GB" sz="2900" kern="1200" dirty="0"/>
            <a:t>Privacy</a:t>
          </a:r>
        </a:p>
      </dsp:txBody>
      <dsp:txXfrm>
        <a:off x="2145962" y="236073"/>
        <a:ext cx="1139860" cy="1139860"/>
      </dsp:txXfrm>
    </dsp:sp>
    <dsp:sp modelId="{D52E173C-EB9C-AA4A-A867-99460ECEAD33}">
      <dsp:nvSpPr>
        <dsp:cNvPr id="0" name=""/>
        <dsp:cNvSpPr/>
      </dsp:nvSpPr>
      <dsp:spPr>
        <a:xfrm>
          <a:off x="1170086" y="13625"/>
          <a:ext cx="3224013" cy="2579210"/>
        </a:xfrm>
        <a:prstGeom prst="funnel">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B942D7-AC3B-F948-A95D-B1CFA4290250}">
      <dsp:nvSpPr>
        <dsp:cNvPr id="0" name=""/>
        <dsp:cNvSpPr/>
      </dsp:nvSpPr>
      <dsp:spPr>
        <a:xfrm>
          <a:off x="1292138" y="125530"/>
          <a:ext cx="2970698" cy="1031684"/>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B0E3E7-B5B4-B046-AC7E-53E9FA430BEF}">
      <dsp:nvSpPr>
        <dsp:cNvPr id="0" name=""/>
        <dsp:cNvSpPr/>
      </dsp:nvSpPr>
      <dsp:spPr>
        <a:xfrm>
          <a:off x="2494235" y="2651775"/>
          <a:ext cx="575716" cy="368458"/>
        </a:xfrm>
        <a:prstGeom prst="down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B570847-4BE9-144E-9A6F-709EDEA1EDC4}">
      <dsp:nvSpPr>
        <dsp:cNvPr id="0" name=""/>
        <dsp:cNvSpPr/>
      </dsp:nvSpPr>
      <dsp:spPr>
        <a:xfrm>
          <a:off x="904570" y="2898230"/>
          <a:ext cx="3755045" cy="7874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dirty="0"/>
            <a:t>Use smaller models that can fulfil specific tasks*</a:t>
          </a:r>
        </a:p>
      </dsp:txBody>
      <dsp:txXfrm>
        <a:off x="904570" y="2898230"/>
        <a:ext cx="3755045" cy="787483"/>
      </dsp:txXfrm>
    </dsp:sp>
    <dsp:sp modelId="{1C618783-6C3F-124C-B454-2EA2D8007AEC}">
      <dsp:nvSpPr>
        <dsp:cNvPr id="0" name=""/>
        <dsp:cNvSpPr/>
      </dsp:nvSpPr>
      <dsp:spPr>
        <a:xfrm>
          <a:off x="1976094" y="0"/>
          <a:ext cx="1612006" cy="161200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GB" sz="2500" kern="1200" dirty="0"/>
            <a:t>High HW costs</a:t>
          </a:r>
        </a:p>
      </dsp:txBody>
      <dsp:txXfrm>
        <a:off x="2212167" y="236073"/>
        <a:ext cx="1139860" cy="1139860"/>
      </dsp:txXfrm>
    </dsp:sp>
    <dsp:sp modelId="{D52E173C-EB9C-AA4A-A867-99460ECEAD33}">
      <dsp:nvSpPr>
        <dsp:cNvPr id="0" name=""/>
        <dsp:cNvSpPr/>
      </dsp:nvSpPr>
      <dsp:spPr>
        <a:xfrm>
          <a:off x="1170086" y="13625"/>
          <a:ext cx="3224013" cy="2579210"/>
        </a:xfrm>
        <a:prstGeom prst="funnel">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B942D7-AC3B-F948-A95D-B1CFA4290250}">
      <dsp:nvSpPr>
        <dsp:cNvPr id="0" name=""/>
        <dsp:cNvSpPr/>
      </dsp:nvSpPr>
      <dsp:spPr>
        <a:xfrm>
          <a:off x="1292138" y="125530"/>
          <a:ext cx="2970698" cy="1031684"/>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B0E3E7-B5B4-B046-AC7E-53E9FA430BEF}">
      <dsp:nvSpPr>
        <dsp:cNvPr id="0" name=""/>
        <dsp:cNvSpPr/>
      </dsp:nvSpPr>
      <dsp:spPr>
        <a:xfrm>
          <a:off x="2494235" y="2651775"/>
          <a:ext cx="575716" cy="368458"/>
        </a:xfrm>
        <a:prstGeom prst="down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B570847-4BE9-144E-9A6F-709EDEA1EDC4}">
      <dsp:nvSpPr>
        <dsp:cNvPr id="0" name=""/>
        <dsp:cNvSpPr/>
      </dsp:nvSpPr>
      <dsp:spPr>
        <a:xfrm>
          <a:off x="904570" y="2898230"/>
          <a:ext cx="3755045" cy="7874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dirty="0"/>
            <a:t>Use </a:t>
          </a:r>
          <a:r>
            <a:rPr lang="en-GB" sz="1400" kern="1200" dirty="0" err="1"/>
            <a:t>LangChain</a:t>
          </a:r>
          <a:r>
            <a:rPr lang="en-GB" sz="1400" kern="1200" dirty="0"/>
            <a:t> method to link multiple small LLMs together to check each other's outputs </a:t>
          </a:r>
        </a:p>
      </dsp:txBody>
      <dsp:txXfrm>
        <a:off x="904570" y="2898230"/>
        <a:ext cx="3755045" cy="787483"/>
      </dsp:txXfrm>
    </dsp:sp>
    <dsp:sp modelId="{1C618783-6C3F-124C-B454-2EA2D8007AEC}">
      <dsp:nvSpPr>
        <dsp:cNvPr id="0" name=""/>
        <dsp:cNvSpPr/>
      </dsp:nvSpPr>
      <dsp:spPr>
        <a:xfrm>
          <a:off x="1917707" y="0"/>
          <a:ext cx="1612006" cy="161200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kern="1200" dirty="0"/>
            <a:t>Hallucinations</a:t>
          </a:r>
        </a:p>
      </dsp:txBody>
      <dsp:txXfrm>
        <a:off x="2153780" y="236073"/>
        <a:ext cx="1139860" cy="1139860"/>
      </dsp:txXfrm>
    </dsp:sp>
    <dsp:sp modelId="{D52E173C-EB9C-AA4A-A867-99460ECEAD33}">
      <dsp:nvSpPr>
        <dsp:cNvPr id="0" name=""/>
        <dsp:cNvSpPr/>
      </dsp:nvSpPr>
      <dsp:spPr>
        <a:xfrm>
          <a:off x="1170086" y="13625"/>
          <a:ext cx="3224013" cy="2579210"/>
        </a:xfrm>
        <a:prstGeom prst="funnel">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B942D7-AC3B-F948-A95D-B1CFA4290250}">
      <dsp:nvSpPr>
        <dsp:cNvPr id="0" name=""/>
        <dsp:cNvSpPr/>
      </dsp:nvSpPr>
      <dsp:spPr>
        <a:xfrm>
          <a:off x="1226483" y="131061"/>
          <a:ext cx="3101602" cy="1077145"/>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B0E3E7-B5B4-B046-AC7E-53E9FA430BEF}">
      <dsp:nvSpPr>
        <dsp:cNvPr id="0" name=""/>
        <dsp:cNvSpPr/>
      </dsp:nvSpPr>
      <dsp:spPr>
        <a:xfrm>
          <a:off x="2481550" y="2768626"/>
          <a:ext cx="601085" cy="384694"/>
        </a:xfrm>
        <a:prstGeom prst="down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B570847-4BE9-144E-9A6F-709EDEA1EDC4}">
      <dsp:nvSpPr>
        <dsp:cNvPr id="0" name=""/>
        <dsp:cNvSpPr/>
      </dsp:nvSpPr>
      <dsp:spPr>
        <a:xfrm>
          <a:off x="788743" y="3025941"/>
          <a:ext cx="3920512" cy="822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dirty="0"/>
            <a:t>Complex tasks can be summarised and provided to human expert for further analysis</a:t>
          </a:r>
        </a:p>
        <a:p>
          <a:pPr marL="0" lvl="0" indent="0" algn="ctr" defTabSz="622300">
            <a:lnSpc>
              <a:spcPct val="90000"/>
            </a:lnSpc>
            <a:spcBef>
              <a:spcPct val="0"/>
            </a:spcBef>
            <a:spcAft>
              <a:spcPct val="35000"/>
            </a:spcAft>
            <a:buNone/>
          </a:pPr>
          <a:r>
            <a:rPr lang="en-GB" sz="1400" kern="1200" dirty="0"/>
            <a:t>Human is the ultimate decision maker in the creative process</a:t>
          </a:r>
        </a:p>
      </dsp:txBody>
      <dsp:txXfrm>
        <a:off x="788743" y="3025941"/>
        <a:ext cx="3920512" cy="822184"/>
      </dsp:txXfrm>
    </dsp:sp>
    <dsp:sp modelId="{1C618783-6C3F-124C-B454-2EA2D8007AEC}">
      <dsp:nvSpPr>
        <dsp:cNvPr id="0" name=""/>
        <dsp:cNvSpPr/>
      </dsp:nvSpPr>
      <dsp:spPr>
        <a:xfrm>
          <a:off x="1871455" y="0"/>
          <a:ext cx="1683040" cy="168304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GB" sz="2600" kern="1200" dirty="0"/>
            <a:t>Taking over jobs</a:t>
          </a:r>
        </a:p>
      </dsp:txBody>
      <dsp:txXfrm>
        <a:off x="2117931" y="246476"/>
        <a:ext cx="1190088" cy="1190088"/>
      </dsp:txXfrm>
    </dsp:sp>
    <dsp:sp modelId="{D52E173C-EB9C-AA4A-A867-99460ECEAD33}">
      <dsp:nvSpPr>
        <dsp:cNvPr id="0" name=""/>
        <dsp:cNvSpPr/>
      </dsp:nvSpPr>
      <dsp:spPr>
        <a:xfrm>
          <a:off x="1099053" y="14226"/>
          <a:ext cx="3366080" cy="2692864"/>
        </a:xfrm>
        <a:prstGeom prst="funnel">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B942D7-AC3B-F948-A95D-B1CFA4290250}">
      <dsp:nvSpPr>
        <dsp:cNvPr id="0" name=""/>
        <dsp:cNvSpPr/>
      </dsp:nvSpPr>
      <dsp:spPr>
        <a:xfrm>
          <a:off x="1292138" y="125530"/>
          <a:ext cx="2970698" cy="1031684"/>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B0E3E7-B5B4-B046-AC7E-53E9FA430BEF}">
      <dsp:nvSpPr>
        <dsp:cNvPr id="0" name=""/>
        <dsp:cNvSpPr/>
      </dsp:nvSpPr>
      <dsp:spPr>
        <a:xfrm>
          <a:off x="2494235" y="2651775"/>
          <a:ext cx="575716" cy="368458"/>
        </a:xfrm>
        <a:prstGeom prst="down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B570847-4BE9-144E-9A6F-709EDEA1EDC4}">
      <dsp:nvSpPr>
        <dsp:cNvPr id="0" name=""/>
        <dsp:cNvSpPr/>
      </dsp:nvSpPr>
      <dsp:spPr>
        <a:xfrm>
          <a:off x="904570" y="2898230"/>
          <a:ext cx="3755045" cy="7874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kern="1200" dirty="0"/>
            <a:t>Ensure consistent context for used LLMs</a:t>
          </a:r>
        </a:p>
      </dsp:txBody>
      <dsp:txXfrm>
        <a:off x="904570" y="2898230"/>
        <a:ext cx="3755045" cy="787483"/>
      </dsp:txXfrm>
    </dsp:sp>
    <dsp:sp modelId="{1C618783-6C3F-124C-B454-2EA2D8007AEC}">
      <dsp:nvSpPr>
        <dsp:cNvPr id="0" name=""/>
        <dsp:cNvSpPr/>
      </dsp:nvSpPr>
      <dsp:spPr>
        <a:xfrm>
          <a:off x="1976094" y="0"/>
          <a:ext cx="1612006" cy="161200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GB" sz="2100" kern="1200" dirty="0"/>
            <a:t>Reliability</a:t>
          </a:r>
        </a:p>
      </dsp:txBody>
      <dsp:txXfrm>
        <a:off x="2212167" y="236073"/>
        <a:ext cx="1139860" cy="1139860"/>
      </dsp:txXfrm>
    </dsp:sp>
    <dsp:sp modelId="{D52E173C-EB9C-AA4A-A867-99460ECEAD33}">
      <dsp:nvSpPr>
        <dsp:cNvPr id="0" name=""/>
        <dsp:cNvSpPr/>
      </dsp:nvSpPr>
      <dsp:spPr>
        <a:xfrm>
          <a:off x="1170086" y="13625"/>
          <a:ext cx="3224013" cy="2579210"/>
        </a:xfrm>
        <a:prstGeom prst="funnel">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4.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5.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6.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7.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8.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8638807-2917-5743-A2CC-6597891057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2FEE186-A421-AF48-94BB-1ABEDD4AF45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8858E1-F8AF-CB41-8A84-A5A2361523A8}" type="datetime4">
              <a:rPr lang="en-GB" smtClean="0"/>
              <a:t>2 May 2025</a:t>
            </a:fld>
            <a:endParaRPr lang="en-US"/>
          </a:p>
        </p:txBody>
      </p:sp>
      <p:sp>
        <p:nvSpPr>
          <p:cNvPr id="4" name="Footer Placeholder 3">
            <a:extLst>
              <a:ext uri="{FF2B5EF4-FFF2-40B4-BE49-F238E27FC236}">
                <a16:creationId xmlns:a16="http://schemas.microsoft.com/office/drawing/2014/main" id="{D5E8B52F-1977-E348-8A03-51A453CBA8E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2844B16-8D11-894B-B12E-DDA3081BB57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67EEF5-1533-4A41-932F-BAF31903FCCF}" type="slidenum">
              <a:rPr lang="en-US" smtClean="0"/>
              <a:t>‹#›</a:t>
            </a:fld>
            <a:endParaRPr lang="en-US"/>
          </a:p>
        </p:txBody>
      </p:sp>
    </p:spTree>
    <p:extLst>
      <p:ext uri="{BB962C8B-B14F-4D97-AF65-F5344CB8AC3E}">
        <p14:creationId xmlns:p14="http://schemas.microsoft.com/office/powerpoint/2010/main" val="197763507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565DB4-554A-6B4E-A74E-EC2B01286B4E}" type="datetime4">
              <a:rPr lang="en-GB" smtClean="0"/>
              <a:t>2 May 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0ADDE7-7F29-A24E-8222-17CAAC41A76A}" type="slidenum">
              <a:rPr lang="en-US" smtClean="0"/>
              <a:t>‹#›</a:t>
            </a:fld>
            <a:endParaRPr lang="en-US"/>
          </a:p>
        </p:txBody>
      </p:sp>
    </p:spTree>
    <p:extLst>
      <p:ext uri="{BB962C8B-B14F-4D97-AF65-F5344CB8AC3E}">
        <p14:creationId xmlns:p14="http://schemas.microsoft.com/office/powerpoint/2010/main" val="145800058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7.jp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a:srcRect t="29536" r="6521"/>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2" name="Title 1">
            <a:extLst>
              <a:ext uri="{FF2B5EF4-FFF2-40B4-BE49-F238E27FC236}">
                <a16:creationId xmlns:a16="http://schemas.microsoft.com/office/drawing/2014/main" id="{196FED17-8958-F740-A869-874A0B6A5AC6}"/>
              </a:ext>
            </a:extLst>
          </p:cNvPr>
          <p:cNvSpPr>
            <a:spLocks noGrp="1"/>
          </p:cNvSpPr>
          <p:nvPr>
            <p:ph type="title"/>
          </p:nvPr>
        </p:nvSpPr>
        <p:spPr/>
        <p:txBody>
          <a:bodyPr/>
          <a:lstStyle/>
          <a:p>
            <a:r>
              <a:rPr lang="en-GB"/>
              <a:t>Click to edit Master title style</a:t>
            </a:r>
            <a:endParaRPr lang="en-US"/>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©2025 COVESA</a:t>
            </a:r>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711AD59B-78A3-4C41-A780-C9419A689BF3}" type="datetime4">
              <a:rPr lang="en-GB" smtClean="0"/>
              <a:t>2 May 2025</a:t>
            </a:fld>
            <a:r>
              <a:rPr lang="en-GB"/>
              <a:t>  </a:t>
            </a:r>
            <a:r>
              <a:rPr lang="en-GB" dirty="0">
                <a:solidFill>
                  <a:srgbClr val="00B0F0"/>
                </a:solidFill>
              </a:rPr>
              <a:t>|</a:t>
            </a:r>
            <a:endParaRPr lang="en-US" dirty="0">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105318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GB" dirty="0"/>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GB" dirty="0"/>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Page with charts and graphs</a:t>
            </a:r>
            <a:endParaRPr lang="en-US" dirty="0"/>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©2025 COVESA</a:t>
            </a:r>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D0EF622-E555-A546-8005-7CDD745BA7BF}" type="datetime4">
              <a:rPr lang="en-GB" smtClean="0"/>
              <a:t>2 May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572446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4" name="Picture 3" descr="A picture containing city, night, spaghetti junction&#10;&#10;Description automatically generated">
            <a:extLst>
              <a:ext uri="{FF2B5EF4-FFF2-40B4-BE49-F238E27FC236}">
                <a16:creationId xmlns:a16="http://schemas.microsoft.com/office/drawing/2014/main" id="{0F7ECD4E-05E9-884A-9098-F3B8BAE282F0}"/>
              </a:ext>
            </a:extLst>
          </p:cNvPr>
          <p:cNvPicPr>
            <a:picLocks noChangeAspect="1"/>
          </p:cNvPicPr>
          <p:nvPr userDrawn="1"/>
        </p:nvPicPr>
        <p:blipFill rotWithShape="1">
          <a:blip r:embed="rId2"/>
          <a:srcRect l="8829" r="3165"/>
          <a:stretch/>
        </p:blipFill>
        <p:spPr>
          <a:xfrm>
            <a:off x="7514897" y="1220432"/>
            <a:ext cx="4677101" cy="4303683"/>
          </a:xfrm>
          <a:prstGeom prst="rect">
            <a:avLst/>
          </a:prstGeom>
        </p:spPr>
      </p:pic>
      <p:sp>
        <p:nvSpPr>
          <p:cNvPr id="2" name="Title 1">
            <a:extLst>
              <a:ext uri="{FF2B5EF4-FFF2-40B4-BE49-F238E27FC236}">
                <a16:creationId xmlns:a16="http://schemas.microsoft.com/office/drawing/2014/main" id="{95B83566-F47D-1840-8D7F-ABC953AD25E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Page with image</a:t>
            </a:r>
            <a:endParaRPr lang="en-US" dirty="0"/>
          </a:p>
        </p:txBody>
      </p:sp>
      <p:sp>
        <p:nvSpPr>
          <p:cNvPr id="7" name="Slide Number Placeholder 6">
            <a:extLst>
              <a:ext uri="{FF2B5EF4-FFF2-40B4-BE49-F238E27FC236}">
                <a16:creationId xmlns:a16="http://schemas.microsoft.com/office/drawing/2014/main" id="{E2091FE2-5120-8544-B13B-D808F6B0655C}"/>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9" name="Rectangle 8">
            <a:extLst>
              <a:ext uri="{FF2B5EF4-FFF2-40B4-BE49-F238E27FC236}">
                <a16:creationId xmlns:a16="http://schemas.microsoft.com/office/drawing/2014/main" id="{FC33CB44-22C5-1C43-87B7-B97727CF06FD}"/>
              </a:ext>
            </a:extLst>
          </p:cNvPr>
          <p:cNvSpPr/>
          <p:nvPr userDrawn="1"/>
        </p:nvSpPr>
        <p:spPr>
          <a:xfrm>
            <a:off x="7514897" y="1739274"/>
            <a:ext cx="4677101" cy="2455394"/>
          </a:xfrm>
          <a:prstGeom prst="rect">
            <a:avLst/>
          </a:prstGeom>
          <a:gradFill flip="none" rotWithShape="1">
            <a:gsLst>
              <a:gs pos="0">
                <a:srgbClr val="00B1C3">
                  <a:alpha val="7509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ubtitle 2">
            <a:extLst>
              <a:ext uri="{FF2B5EF4-FFF2-40B4-BE49-F238E27FC236}">
                <a16:creationId xmlns:a16="http://schemas.microsoft.com/office/drawing/2014/main" id="{A9200882-522B-5E48-9513-260535EF4F3D}"/>
              </a:ext>
            </a:extLst>
          </p:cNvPr>
          <p:cNvSpPr>
            <a:spLocks noGrp="1"/>
          </p:cNvSpPr>
          <p:nvPr>
            <p:ph type="subTitle" idx="13" hasCustomPrompt="1"/>
          </p:nvPr>
        </p:nvSpPr>
        <p:spPr>
          <a:xfrm>
            <a:off x="7704571" y="2032162"/>
            <a:ext cx="4306808" cy="2009259"/>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Text can overlay image</a:t>
            </a:r>
            <a:endParaRPr lang="en-US" dirty="0"/>
          </a:p>
        </p:txBody>
      </p:sp>
      <p:pic>
        <p:nvPicPr>
          <p:cNvPr id="11" name="Picture 7" descr="Picture 7">
            <a:extLst>
              <a:ext uri="{FF2B5EF4-FFF2-40B4-BE49-F238E27FC236}">
                <a16:creationId xmlns:a16="http://schemas.microsoft.com/office/drawing/2014/main" id="{67EB546F-9E5C-2F4F-BA00-E8AF17A7AFFF}"/>
              </a:ext>
            </a:extLst>
          </p:cNvPr>
          <p:cNvPicPr>
            <a:picLocks noChangeAspect="1"/>
          </p:cNvPicPr>
          <p:nvPr userDrawn="1"/>
        </p:nvPicPr>
        <p:blipFill>
          <a:blip r:embed="rId3"/>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A7369996-E5D0-EB45-9C76-E4D1674D1B1C}"/>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9" name="Footer Placeholder 4">
            <a:extLst>
              <a:ext uri="{FF2B5EF4-FFF2-40B4-BE49-F238E27FC236}">
                <a16:creationId xmlns:a16="http://schemas.microsoft.com/office/drawing/2014/main" id="{A1365A6F-6BB2-2D4F-BC5C-34B78147E4B7}"/>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©2025 COVESA</a:t>
            </a:r>
          </a:p>
        </p:txBody>
      </p:sp>
      <p:sp>
        <p:nvSpPr>
          <p:cNvPr id="20" name="Date Placeholder 3">
            <a:extLst>
              <a:ext uri="{FF2B5EF4-FFF2-40B4-BE49-F238E27FC236}">
                <a16:creationId xmlns:a16="http://schemas.microsoft.com/office/drawing/2014/main" id="{DC233A41-B473-434F-A05B-49FA6976D94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00B0B186-A051-1042-AC6A-44B30391309C}" type="datetime4">
              <a:rPr lang="en-GB" smtClean="0"/>
              <a:t>2 May 2025</a:t>
            </a:fld>
            <a:r>
              <a:rPr lang="en-GB"/>
              <a:t>  </a:t>
            </a:r>
            <a:r>
              <a:rPr lang="en-GB" dirty="0">
                <a:solidFill>
                  <a:srgbClr val="00B0F0"/>
                </a:solidFill>
              </a:rPr>
              <a:t>|</a:t>
            </a:r>
            <a:endParaRPr lang="en-US" dirty="0">
              <a:solidFill>
                <a:srgbClr val="00B0F0"/>
              </a:solidFill>
            </a:endParaRPr>
          </a:p>
        </p:txBody>
      </p:sp>
      <p:sp>
        <p:nvSpPr>
          <p:cNvPr id="15" name="Text Placeholder 9">
            <a:extLst>
              <a:ext uri="{FF2B5EF4-FFF2-40B4-BE49-F238E27FC236}">
                <a16:creationId xmlns:a16="http://schemas.microsoft.com/office/drawing/2014/main" id="{DE3D26DE-F01D-0647-8A3D-59343B9B140A}"/>
              </a:ext>
            </a:extLst>
          </p:cNvPr>
          <p:cNvSpPr>
            <a:spLocks noGrp="1"/>
          </p:cNvSpPr>
          <p:nvPr>
            <p:ph type="body" sz="quarter" idx="15"/>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1949782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6AEF5-A530-F741-AA2F-8C0CFA641A0E}"/>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6" name="Picture 7" descr="Picture 7">
            <a:extLst>
              <a:ext uri="{FF2B5EF4-FFF2-40B4-BE49-F238E27FC236}">
                <a16:creationId xmlns:a16="http://schemas.microsoft.com/office/drawing/2014/main" id="{4E2AE552-1CA5-CD4F-965C-A970A3C7C5E6}"/>
              </a:ext>
            </a:extLst>
          </p:cNvPr>
          <p:cNvPicPr>
            <a:picLocks noChangeAspect="1"/>
          </p:cNvPicPr>
          <p:nvPr userDrawn="1"/>
        </p:nvPicPr>
        <p:blipFill>
          <a:blip r:embed="rId2"/>
          <a:stretch>
            <a:fillRect/>
          </a:stretch>
        </p:blipFill>
        <p:spPr>
          <a:xfrm>
            <a:off x="10384796" y="6161318"/>
            <a:ext cx="1467253" cy="477239"/>
          </a:xfrm>
          <a:prstGeom prst="rect">
            <a:avLst/>
          </a:prstGeom>
          <a:ln w="12700">
            <a:miter lim="400000"/>
          </a:ln>
        </p:spPr>
      </p:pic>
      <p:cxnSp>
        <p:nvCxnSpPr>
          <p:cNvPr id="7" name="Straight Connector 6">
            <a:extLst>
              <a:ext uri="{FF2B5EF4-FFF2-40B4-BE49-F238E27FC236}">
                <a16:creationId xmlns:a16="http://schemas.microsoft.com/office/drawing/2014/main" id="{362B7C8E-F321-D247-975B-9145B25372D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959EBC31-6185-B644-A74F-9DEA98A26226}"/>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Blank slide</a:t>
            </a:r>
            <a:endParaRPr lang="en-US" dirty="0"/>
          </a:p>
        </p:txBody>
      </p:sp>
      <p:sp>
        <p:nvSpPr>
          <p:cNvPr id="11" name="Footer Placeholder 4">
            <a:extLst>
              <a:ext uri="{FF2B5EF4-FFF2-40B4-BE49-F238E27FC236}">
                <a16:creationId xmlns:a16="http://schemas.microsoft.com/office/drawing/2014/main" id="{6A8398A9-741C-FC40-9DDC-44B0CEFCBF22}"/>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©2025 COVESA</a:t>
            </a:r>
          </a:p>
        </p:txBody>
      </p:sp>
      <p:sp>
        <p:nvSpPr>
          <p:cNvPr id="12" name="Date Placeholder 3">
            <a:extLst>
              <a:ext uri="{FF2B5EF4-FFF2-40B4-BE49-F238E27FC236}">
                <a16:creationId xmlns:a16="http://schemas.microsoft.com/office/drawing/2014/main" id="{ADB08635-3CC6-6848-8C41-1E3FE6A48A22}"/>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E54885-F5DD-8145-A519-454713646F3E}" type="datetime4">
              <a:rPr lang="en-GB" smtClean="0"/>
              <a:t>2 May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802158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descr="Chart, radar chart&#10;&#10;Description automatically generated">
            <a:extLst>
              <a:ext uri="{FF2B5EF4-FFF2-40B4-BE49-F238E27FC236}">
                <a16:creationId xmlns:a16="http://schemas.microsoft.com/office/drawing/2014/main" id="{31F316A6-F980-AD4C-B687-8F364722C398}"/>
              </a:ext>
            </a:extLst>
          </p:cNvPr>
          <p:cNvPicPr>
            <a:picLocks noChangeAspect="1"/>
          </p:cNvPicPr>
          <p:nvPr userDrawn="1"/>
        </p:nvPicPr>
        <p:blipFill rotWithShape="1">
          <a:blip r:embed="rId2"/>
          <a:srcRect t="19482"/>
          <a:stretch/>
        </p:blipFill>
        <p:spPr>
          <a:xfrm>
            <a:off x="0" y="0"/>
            <a:ext cx="12192000" cy="2679153"/>
          </a:xfrm>
          <a:prstGeom prst="rect">
            <a:avLst/>
          </a:prstGeom>
        </p:spPr>
      </p:pic>
      <p:sp>
        <p:nvSpPr>
          <p:cNvPr id="2" name="Title 1">
            <a:extLst>
              <a:ext uri="{FF2B5EF4-FFF2-40B4-BE49-F238E27FC236}">
                <a16:creationId xmlns:a16="http://schemas.microsoft.com/office/drawing/2014/main" id="{8B16B90F-314C-E340-AEE8-82B1738D6E0D}"/>
              </a:ext>
            </a:extLst>
          </p:cNvPr>
          <p:cNvSpPr>
            <a:spLocks noGrp="1"/>
          </p:cNvSpPr>
          <p:nvPr>
            <p:ph type="title" hasCustomPrompt="1"/>
          </p:nvPr>
        </p:nvSpPr>
        <p:spPr>
          <a:xfrm>
            <a:off x="3222089" y="2882687"/>
            <a:ext cx="8100848" cy="591316"/>
          </a:xfrm>
          <a:prstGeom prst="rect">
            <a:avLst/>
          </a:prstGeom>
        </p:spPr>
        <p:txBody>
          <a:bodyPr/>
          <a:lstStyle>
            <a:lvl1pPr algn="l">
              <a:defRPr/>
            </a:lvl1pPr>
          </a:lstStyle>
          <a:p>
            <a:r>
              <a:rPr lang="en-GB" dirty="0"/>
              <a:t>New presentation section</a:t>
            </a:r>
            <a:endParaRPr lang="en-US" dirty="0"/>
          </a:p>
        </p:txBody>
      </p:sp>
      <p:sp>
        <p:nvSpPr>
          <p:cNvPr id="7" name="Slide Number Placeholder 6">
            <a:extLst>
              <a:ext uri="{FF2B5EF4-FFF2-40B4-BE49-F238E27FC236}">
                <a16:creationId xmlns:a16="http://schemas.microsoft.com/office/drawing/2014/main" id="{9DF05941-0B65-1248-AFE9-42645E4B7F9A}"/>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12" name="Subtitle 2">
            <a:extLst>
              <a:ext uri="{FF2B5EF4-FFF2-40B4-BE49-F238E27FC236}">
                <a16:creationId xmlns:a16="http://schemas.microsoft.com/office/drawing/2014/main" id="{C697C498-ED0F-D24F-8FB3-1FE15A02145B}"/>
              </a:ext>
            </a:extLst>
          </p:cNvPr>
          <p:cNvSpPr>
            <a:spLocks noGrp="1"/>
          </p:cNvSpPr>
          <p:nvPr>
            <p:ph type="subTitle" idx="1" hasCustomPrompt="1"/>
          </p:nvPr>
        </p:nvSpPr>
        <p:spPr>
          <a:xfrm>
            <a:off x="3213221" y="3474003"/>
            <a:ext cx="6904311"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a:t>
            </a:r>
            <a:endParaRPr lang="en-US" dirty="0"/>
          </a:p>
        </p:txBody>
      </p:sp>
      <p:pic>
        <p:nvPicPr>
          <p:cNvPr id="8" name="Picture 7" descr="Picture 7">
            <a:extLst>
              <a:ext uri="{FF2B5EF4-FFF2-40B4-BE49-F238E27FC236}">
                <a16:creationId xmlns:a16="http://schemas.microsoft.com/office/drawing/2014/main" id="{7245B3B6-2703-C34C-9664-553F705CD038}"/>
              </a:ext>
            </a:extLst>
          </p:cNvPr>
          <p:cNvPicPr>
            <a:picLocks noChangeAspect="1"/>
          </p:cNvPicPr>
          <p:nvPr userDrawn="1"/>
        </p:nvPicPr>
        <p:blipFill>
          <a:blip r:embed="rId3"/>
          <a:stretch>
            <a:fillRect/>
          </a:stretch>
        </p:blipFill>
        <p:spPr>
          <a:xfrm>
            <a:off x="10384796" y="6161318"/>
            <a:ext cx="1467253" cy="477239"/>
          </a:xfrm>
          <a:prstGeom prst="rect">
            <a:avLst/>
          </a:prstGeom>
          <a:ln w="12700">
            <a:miter lim="400000"/>
          </a:ln>
        </p:spPr>
      </p:pic>
      <p:cxnSp>
        <p:nvCxnSpPr>
          <p:cNvPr id="9" name="Straight Connector 8">
            <a:extLst>
              <a:ext uri="{FF2B5EF4-FFF2-40B4-BE49-F238E27FC236}">
                <a16:creationId xmlns:a16="http://schemas.microsoft.com/office/drawing/2014/main" id="{4FC90D83-897C-3345-A180-172DA635E408}"/>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4" name="Footer Placeholder 4">
            <a:extLst>
              <a:ext uri="{FF2B5EF4-FFF2-40B4-BE49-F238E27FC236}">
                <a16:creationId xmlns:a16="http://schemas.microsoft.com/office/drawing/2014/main" id="{A4B713B4-61FF-C749-B1DA-C150D5E97194}"/>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©2025 COVESA</a:t>
            </a:r>
          </a:p>
        </p:txBody>
      </p:sp>
      <p:sp>
        <p:nvSpPr>
          <p:cNvPr id="15" name="Date Placeholder 3">
            <a:extLst>
              <a:ext uri="{FF2B5EF4-FFF2-40B4-BE49-F238E27FC236}">
                <a16:creationId xmlns:a16="http://schemas.microsoft.com/office/drawing/2014/main" id="{9E77C1C7-5EE9-F94D-B566-95F391AE83DE}"/>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5F039502-76C8-E243-BC8B-2F8912574CFF}" type="datetime4">
              <a:rPr lang="en-GB" smtClean="0"/>
              <a:t>2 May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531839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AB892FBF-A671-0A4E-9A94-3AAB40FB6A08}"/>
              </a:ext>
            </a:extLst>
          </p:cNvPr>
          <p:cNvPicPr>
            <a:picLocks noChangeAspect="1"/>
          </p:cNvPicPr>
          <p:nvPr userDrawn="1"/>
        </p:nvPicPr>
        <p:blipFill rotWithShape="1">
          <a:blip r:embed="rId2"/>
          <a:srcRect l="15211" t="1085" r="16983" b="2258"/>
          <a:stretch/>
        </p:blipFill>
        <p:spPr>
          <a:xfrm>
            <a:off x="-12699" y="0"/>
            <a:ext cx="6972299" cy="6858000"/>
          </a:xfrm>
          <a:prstGeom prst="rect">
            <a:avLst/>
          </a:prstGeom>
        </p:spPr>
      </p:pic>
      <p:pic>
        <p:nvPicPr>
          <p:cNvPr id="8" name="Picture 7" descr="Background pattern&#10;&#10;Description automatically generated with medium confidence">
            <a:extLst>
              <a:ext uri="{FF2B5EF4-FFF2-40B4-BE49-F238E27FC236}">
                <a16:creationId xmlns:a16="http://schemas.microsoft.com/office/drawing/2014/main" id="{D6715421-AF91-A54B-9090-1BE8E17ABEFE}"/>
              </a:ext>
            </a:extLst>
          </p:cNvPr>
          <p:cNvPicPr>
            <a:picLocks noChangeAspect="1"/>
          </p:cNvPicPr>
          <p:nvPr userDrawn="1"/>
        </p:nvPicPr>
        <p:blipFill rotWithShape="1">
          <a:blip r:embed="rId3"/>
          <a:srcRect l="23889" t="15897" b="50000"/>
          <a:stretch/>
        </p:blipFill>
        <p:spPr>
          <a:xfrm>
            <a:off x="6959600" y="4524065"/>
            <a:ext cx="5232400" cy="2344445"/>
          </a:xfrm>
          <a:prstGeom prst="rect">
            <a:avLst/>
          </a:prstGeom>
        </p:spPr>
      </p:pic>
      <p:pic>
        <p:nvPicPr>
          <p:cNvPr id="9" name="Picture 8" descr="Background pattern&#10;&#10;Description automatically generated with medium confidence">
            <a:extLst>
              <a:ext uri="{FF2B5EF4-FFF2-40B4-BE49-F238E27FC236}">
                <a16:creationId xmlns:a16="http://schemas.microsoft.com/office/drawing/2014/main" id="{E93CA0D2-49A0-154F-A650-021347526F98}"/>
              </a:ext>
            </a:extLst>
          </p:cNvPr>
          <p:cNvPicPr>
            <a:picLocks noChangeAspect="1"/>
          </p:cNvPicPr>
          <p:nvPr userDrawn="1"/>
        </p:nvPicPr>
        <p:blipFill rotWithShape="1">
          <a:blip r:embed="rId3"/>
          <a:srcRect l="23889" t="17792" b="50608"/>
          <a:stretch/>
        </p:blipFill>
        <p:spPr>
          <a:xfrm flipV="1">
            <a:off x="6959600" y="-1"/>
            <a:ext cx="5232400" cy="2172469"/>
          </a:xfrm>
          <a:prstGeom prst="rect">
            <a:avLst/>
          </a:prstGeom>
        </p:spPr>
      </p:pic>
      <p:sp>
        <p:nvSpPr>
          <p:cNvPr id="10" name="Rectangle 9">
            <a:extLst>
              <a:ext uri="{FF2B5EF4-FFF2-40B4-BE49-F238E27FC236}">
                <a16:creationId xmlns:a16="http://schemas.microsoft.com/office/drawing/2014/main" id="{EF10864D-6503-DF42-9F59-495F46BB7DF3}"/>
              </a:ext>
            </a:extLst>
          </p:cNvPr>
          <p:cNvSpPr/>
          <p:nvPr userDrawn="1"/>
        </p:nvSpPr>
        <p:spPr>
          <a:xfrm>
            <a:off x="0" y="2167197"/>
            <a:ext cx="6959600" cy="2481943"/>
          </a:xfrm>
          <a:prstGeom prst="rect">
            <a:avLst/>
          </a:prstGeom>
          <a:gradFill flip="none" rotWithShape="1">
            <a:gsLst>
              <a:gs pos="0">
                <a:srgbClr val="00B1C3">
                  <a:alpha val="5475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graphical user interface&#10;&#10;Description automatically generated">
            <a:extLst>
              <a:ext uri="{FF2B5EF4-FFF2-40B4-BE49-F238E27FC236}">
                <a16:creationId xmlns:a16="http://schemas.microsoft.com/office/drawing/2014/main" id="{3196B5A1-AE7E-FE4F-A4C1-F02145458D3B}"/>
              </a:ext>
            </a:extLst>
          </p:cNvPr>
          <p:cNvPicPr>
            <a:picLocks noChangeAspect="1"/>
          </p:cNvPicPr>
          <p:nvPr userDrawn="1"/>
        </p:nvPicPr>
        <p:blipFill>
          <a:blip r:embed="rId4"/>
          <a:stretch>
            <a:fillRect/>
          </a:stretch>
        </p:blipFill>
        <p:spPr>
          <a:xfrm>
            <a:off x="7820025" y="2898952"/>
            <a:ext cx="3524249" cy="1143423"/>
          </a:xfrm>
          <a:prstGeom prst="rect">
            <a:avLst/>
          </a:prstGeom>
        </p:spPr>
      </p:pic>
      <p:sp>
        <p:nvSpPr>
          <p:cNvPr id="12" name="Title 1">
            <a:extLst>
              <a:ext uri="{FF2B5EF4-FFF2-40B4-BE49-F238E27FC236}">
                <a16:creationId xmlns:a16="http://schemas.microsoft.com/office/drawing/2014/main" id="{9E04DBDF-6B43-964D-958D-33027DC65199}"/>
              </a:ext>
            </a:extLst>
          </p:cNvPr>
          <p:cNvSpPr>
            <a:spLocks noGrp="1"/>
          </p:cNvSpPr>
          <p:nvPr>
            <p:ph type="ctrTitle" hasCustomPrompt="1"/>
          </p:nvPr>
        </p:nvSpPr>
        <p:spPr>
          <a:xfrm>
            <a:off x="355983" y="2701110"/>
            <a:ext cx="6640129" cy="570516"/>
          </a:xfrm>
          <a:prstGeom prst="rect">
            <a:avLst/>
          </a:prstGeom>
        </p:spPr>
        <p:txBody>
          <a:bodyPr anchor="t">
            <a:normAutofit/>
          </a:bodyPr>
          <a:lstStyle>
            <a:lvl1pPr algn="l">
              <a:defRPr sz="3600">
                <a:solidFill>
                  <a:schemeClr val="bg1"/>
                </a:solidFill>
                <a:latin typeface="+mn-lt"/>
              </a:defRPr>
            </a:lvl1pPr>
          </a:lstStyle>
          <a:p>
            <a:r>
              <a:rPr lang="en-GB" dirty="0"/>
              <a:t>Cover title or headline</a:t>
            </a:r>
            <a:endParaRPr lang="en-US" dirty="0"/>
          </a:p>
        </p:txBody>
      </p:sp>
      <p:sp>
        <p:nvSpPr>
          <p:cNvPr id="6" name="Text Placeholder 5">
            <a:extLst>
              <a:ext uri="{FF2B5EF4-FFF2-40B4-BE49-F238E27FC236}">
                <a16:creationId xmlns:a16="http://schemas.microsoft.com/office/drawing/2014/main" id="{7E4C4FD3-5E1B-0542-97FD-3AB88A79D97C}"/>
              </a:ext>
            </a:extLst>
          </p:cNvPr>
          <p:cNvSpPr>
            <a:spLocks noGrp="1"/>
          </p:cNvSpPr>
          <p:nvPr>
            <p:ph type="body" sz="quarter" idx="10" hasCustomPrompt="1"/>
          </p:nvPr>
        </p:nvSpPr>
        <p:spPr>
          <a:xfrm>
            <a:off x="355600" y="3429000"/>
            <a:ext cx="6604000" cy="487363"/>
          </a:xfrm>
        </p:spPr>
        <p:txBody>
          <a:bodyPr>
            <a:normAutofit/>
          </a:bodyPr>
          <a:lstStyle>
            <a:lvl1pPr marL="0" indent="0">
              <a:buNone/>
              <a:defRPr sz="2000">
                <a:solidFill>
                  <a:schemeClr val="bg1"/>
                </a:solidFill>
                <a:latin typeface="+mj-lt"/>
              </a:defRPr>
            </a:lvl1pPr>
          </a:lstStyle>
          <a:p>
            <a:pPr lvl="0"/>
            <a:r>
              <a:rPr lang="en-GB" dirty="0"/>
              <a:t>Sub-header text or secondary message</a:t>
            </a:r>
            <a:endParaRPr lang="en-US" dirty="0"/>
          </a:p>
        </p:txBody>
      </p:sp>
      <p:sp>
        <p:nvSpPr>
          <p:cNvPr id="17" name="Text Placeholder 16">
            <a:extLst>
              <a:ext uri="{FF2B5EF4-FFF2-40B4-BE49-F238E27FC236}">
                <a16:creationId xmlns:a16="http://schemas.microsoft.com/office/drawing/2014/main" id="{0ADD5E58-4251-DF4F-93A3-D3AB5878DD10}"/>
              </a:ext>
            </a:extLst>
          </p:cNvPr>
          <p:cNvSpPr>
            <a:spLocks noGrp="1"/>
          </p:cNvSpPr>
          <p:nvPr>
            <p:ph type="body" sz="quarter" idx="11" hasCustomPrompt="1"/>
          </p:nvPr>
        </p:nvSpPr>
        <p:spPr>
          <a:xfrm>
            <a:off x="355600" y="3922166"/>
            <a:ext cx="4637088" cy="487363"/>
          </a:xfrm>
        </p:spPr>
        <p:txBody>
          <a:bodyPr>
            <a:normAutofit/>
          </a:bodyPr>
          <a:lstStyle>
            <a:lvl1pPr marL="0" indent="0">
              <a:buNone/>
              <a:defRPr sz="2000">
                <a:solidFill>
                  <a:schemeClr val="bg1"/>
                </a:solidFill>
                <a:latin typeface="+mj-lt"/>
              </a:defRPr>
            </a:lvl1pPr>
          </a:lstStyle>
          <a:p>
            <a:pPr lvl="0"/>
            <a:r>
              <a:rPr lang="en-GB" dirty="0"/>
              <a:t>15 September 2025</a:t>
            </a:r>
            <a:endParaRPr lang="en-US" dirty="0"/>
          </a:p>
        </p:txBody>
      </p:sp>
    </p:spTree>
    <p:extLst>
      <p:ext uri="{BB962C8B-B14F-4D97-AF65-F5344CB8AC3E}">
        <p14:creationId xmlns:p14="http://schemas.microsoft.com/office/powerpoint/2010/main" val="134078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a:srcRect r="15257"/>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dirty="0"/>
              <a:t>Thank you!</a:t>
            </a:r>
            <a:endParaRPr lang="en-US" dirty="0"/>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483475"/>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Visit: </a:t>
            </a:r>
            <a:r>
              <a:rPr lang="en-GB" dirty="0" err="1"/>
              <a:t>www.covesa.global</a:t>
            </a:r>
            <a:endParaRPr lang="en-GB" dirty="0"/>
          </a:p>
        </p:txBody>
      </p:sp>
      <p:sp>
        <p:nvSpPr>
          <p:cNvPr id="4" name="Text Placeholder 3">
            <a:extLst>
              <a:ext uri="{FF2B5EF4-FFF2-40B4-BE49-F238E27FC236}">
                <a16:creationId xmlns:a16="http://schemas.microsoft.com/office/drawing/2014/main" id="{EE79B527-95CB-CD48-B0A2-DB13A47DACB5}"/>
              </a:ext>
            </a:extLst>
          </p:cNvPr>
          <p:cNvSpPr>
            <a:spLocks noGrp="1"/>
          </p:cNvSpPr>
          <p:nvPr>
            <p:ph type="body" sz="quarter" idx="10" hasCustomPrompt="1"/>
          </p:nvPr>
        </p:nvSpPr>
        <p:spPr>
          <a:xfrm>
            <a:off x="7126288" y="5434013"/>
            <a:ext cx="4371975" cy="550862"/>
          </a:xfrm>
        </p:spPr>
        <p:txBody>
          <a:bodyPr/>
          <a:lstStyle>
            <a:lvl1pPr marL="0" indent="0" algn="r">
              <a:buNone/>
              <a:defRPr>
                <a:solidFill>
                  <a:schemeClr val="bg1"/>
                </a:solidFill>
              </a:defRPr>
            </a:lvl1pPr>
          </a:lstStyle>
          <a:p>
            <a:r>
              <a:rPr lang="en-US" dirty="0"/>
              <a:t>Contact Us: </a:t>
            </a:r>
            <a:r>
              <a:rPr lang="en-US" dirty="0" err="1"/>
              <a:t>help@covesa.global</a:t>
            </a:r>
            <a:endParaRPr lang="en-US" dirty="0"/>
          </a:p>
        </p:txBody>
      </p:sp>
    </p:spTree>
    <p:extLst>
      <p:ext uri="{BB962C8B-B14F-4D97-AF65-F5344CB8AC3E}">
        <p14:creationId xmlns:p14="http://schemas.microsoft.com/office/powerpoint/2010/main" val="2107242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5AA5E3-1178-5B4B-A5C1-CEADE8D75B0C}"/>
              </a:ext>
            </a:extLst>
          </p:cNvPr>
          <p:cNvSpPr>
            <a:spLocks noGrp="1"/>
          </p:cNvSpPr>
          <p:nvPr>
            <p:ph type="body" idx="1"/>
          </p:nvPr>
        </p:nvSpPr>
        <p:spPr>
          <a:xfrm>
            <a:off x="354724" y="1196975"/>
            <a:ext cx="6886904" cy="4351338"/>
          </a:xfrm>
          <a:prstGeom prst="rect">
            <a:avLst/>
          </a:prstGeom>
        </p:spPr>
        <p:txBody>
          <a:bodyPr vert="horz" lIns="91440" tIns="45720" rIns="91440" bIns="45720" rtlCol="0">
            <a:normAutofit/>
          </a:bodyPr>
          <a:lstStyle/>
          <a:p>
            <a:pPr marL="342900" indent="-342900">
              <a:spcAft>
                <a:spcPts val="1000"/>
              </a:spcAft>
              <a:buFont typeface="Arial" panose="020B0604020202020204" pitchFamily="34" charset="0"/>
              <a:buChar char="•"/>
            </a:pPr>
            <a:r>
              <a:rPr lang="en-GB" sz="2000" dirty="0"/>
              <a:t>Nonet </a:t>
            </a:r>
            <a:r>
              <a:rPr lang="en-GB" sz="2000" dirty="0" err="1"/>
              <a:t>voluptatem</a:t>
            </a:r>
            <a:r>
              <a:rPr lang="en-GB" sz="2000" dirty="0"/>
              <a:t> </a:t>
            </a:r>
            <a:r>
              <a:rPr lang="en-GB" sz="2000" dirty="0" err="1"/>
              <a:t>quam</a:t>
            </a:r>
            <a:r>
              <a:rPr lang="en-GB" sz="2000" dirty="0"/>
              <a:t> </a:t>
            </a:r>
            <a:r>
              <a:rPr lang="en-GB" sz="2000" dirty="0" err="1"/>
              <a:t>eliquamus</a:t>
            </a:r>
            <a:r>
              <a:rPr lang="en-GB" sz="2000" dirty="0"/>
              <a:t> </a:t>
            </a:r>
          </a:p>
          <a:p>
            <a:pPr marL="800100" lvl="1" indent="-342900">
              <a:spcAft>
                <a:spcPts val="1000"/>
              </a:spcAft>
              <a:buFont typeface="Calibri" panose="020F0502020204030204" pitchFamily="34" charset="0"/>
              <a:buChar char="―"/>
            </a:pPr>
            <a:r>
              <a:rPr lang="en-GB" sz="2000" dirty="0" err="1"/>
              <a:t>Xxxx</a:t>
            </a:r>
            <a:endParaRPr lang="en-GB" sz="2000" dirty="0"/>
          </a:p>
          <a:p>
            <a:pPr marL="800100" lvl="1" indent="-342900">
              <a:spcAft>
                <a:spcPts val="1000"/>
              </a:spcAft>
              <a:buFont typeface="Calibri" panose="020F0502020204030204" pitchFamily="34" charset="0"/>
              <a:buChar char="―"/>
            </a:pPr>
            <a:r>
              <a:rPr lang="en-GB" sz="2000" dirty="0" err="1"/>
              <a:t>xxxx</a:t>
            </a:r>
            <a:endParaRPr lang="en-GB" sz="2000" dirty="0"/>
          </a:p>
          <a:p>
            <a:pPr marL="342900" indent="-342900">
              <a:spcAft>
                <a:spcPts val="1000"/>
              </a:spcAft>
              <a:buFont typeface="Arial" panose="020B0604020202020204" pitchFamily="34" charset="0"/>
              <a:buChar char="•"/>
            </a:pPr>
            <a:r>
              <a:rPr lang="en-GB" sz="2000" dirty="0"/>
              <a:t>Si </a:t>
            </a:r>
            <a:r>
              <a:rPr lang="en-GB" sz="2000" dirty="0" err="1"/>
              <a:t>consequatet</a:t>
            </a:r>
            <a:r>
              <a:rPr lang="en-GB" sz="2000" dirty="0"/>
              <a:t> </a:t>
            </a: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r>
              <a:rPr lang="en-GB" sz="2000" dirty="0"/>
              <a:t> </a:t>
            </a:r>
            <a:r>
              <a:rPr lang="en-GB" sz="2000" dirty="0" err="1"/>
              <a:t>testem</a:t>
            </a:r>
            <a:endParaRPr lang="en-GB" sz="2000" dirty="0"/>
          </a:p>
          <a:p>
            <a:pPr marL="342900" indent="-342900">
              <a:spcAft>
                <a:spcPts val="1000"/>
              </a:spcAft>
              <a:buFont typeface="Arial" panose="020B0604020202020204" pitchFamily="34" charset="0"/>
              <a:buChar char="•"/>
            </a:pPr>
            <a:r>
              <a:rPr lang="en-GB" sz="2000" dirty="0"/>
              <a:t>Net, </a:t>
            </a:r>
            <a:r>
              <a:rPr lang="en-GB" sz="2000" dirty="0" err="1"/>
              <a:t>tem</a:t>
            </a:r>
            <a:r>
              <a:rPr lang="en-GB" sz="2000" dirty="0"/>
              <a:t> </a:t>
            </a:r>
            <a:r>
              <a:rPr lang="en-GB" sz="2000" dirty="0" err="1"/>
              <a:t>volupid</a:t>
            </a:r>
            <a:r>
              <a:rPr lang="en-GB" sz="2000" dirty="0"/>
              <a:t> </a:t>
            </a:r>
            <a:r>
              <a:rPr lang="en-GB" sz="2000" dirty="0" err="1"/>
              <a:t>enditis</a:t>
            </a:r>
            <a:r>
              <a:rPr lang="en-GB" sz="2000" dirty="0"/>
              <a:t> </a:t>
            </a:r>
            <a:r>
              <a:rPr lang="en-GB" sz="2000" dirty="0" err="1"/>
              <a:t>dolum</a:t>
            </a:r>
            <a:r>
              <a:rPr lang="en-GB" sz="2000" dirty="0"/>
              <a:t> </a:t>
            </a:r>
            <a:r>
              <a:rPr lang="en-GB" sz="2000" dirty="0" err="1"/>
              <a:t>iur</a:t>
            </a:r>
            <a:r>
              <a:rPr lang="en-GB" sz="2000" dirty="0"/>
              <a:t> </a:t>
            </a:r>
          </a:p>
          <a:p>
            <a:pPr marL="342900" indent="-342900">
              <a:spcAft>
                <a:spcPts val="1000"/>
              </a:spcAft>
              <a:buFont typeface="Arial" panose="020B0604020202020204" pitchFamily="34" charset="0"/>
              <a:buChar char="•"/>
            </a:pPr>
            <a:r>
              <a:rPr lang="en-GB" sz="2000" dirty="0"/>
              <a:t>Qui </a:t>
            </a:r>
            <a:r>
              <a:rPr lang="en-GB" sz="2000" dirty="0" err="1"/>
              <a:t>omnim</a:t>
            </a:r>
            <a:r>
              <a:rPr lang="en-GB" sz="2000" dirty="0"/>
              <a:t> </a:t>
            </a:r>
            <a:r>
              <a:rPr lang="en-GB" sz="2000" dirty="0" err="1"/>
              <a:t>amw</a:t>
            </a:r>
            <a:endParaRPr lang="en-GB" sz="2000" dirty="0"/>
          </a:p>
          <a:p>
            <a:pPr marL="342900" indent="-342900">
              <a:spcAft>
                <a:spcPts val="1000"/>
              </a:spcAft>
              <a:buFont typeface="Arial" panose="020B0604020202020204" pitchFamily="34" charset="0"/>
              <a:buChar char="•"/>
            </a:pP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endParaRPr lang="en-GB" sz="2000" dirty="0"/>
          </a:p>
        </p:txBody>
      </p:sp>
      <p:sp>
        <p:nvSpPr>
          <p:cNvPr id="6" name="Slide Number Placeholder 5">
            <a:extLst>
              <a:ext uri="{FF2B5EF4-FFF2-40B4-BE49-F238E27FC236}">
                <a16:creationId xmlns:a16="http://schemas.microsoft.com/office/drawing/2014/main" id="{73104073-B06D-134C-8B16-51DA2C8D7273}"/>
              </a:ext>
            </a:extLst>
          </p:cNvPr>
          <p:cNvSpPr>
            <a:spLocks noGrp="1"/>
          </p:cNvSpPr>
          <p:nvPr>
            <p:ph type="sldNum" sz="quarter" idx="4"/>
          </p:nvPr>
        </p:nvSpPr>
        <p:spPr>
          <a:xfrm>
            <a:off x="7413171" y="642992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7" name="Title Placeholder 6">
            <a:extLst>
              <a:ext uri="{FF2B5EF4-FFF2-40B4-BE49-F238E27FC236}">
                <a16:creationId xmlns:a16="http://schemas.microsoft.com/office/drawing/2014/main" id="{9FD0B2FA-51FC-6348-9E14-55F1D1F92B93}"/>
              </a:ext>
            </a:extLst>
          </p:cNvPr>
          <p:cNvSpPr>
            <a:spLocks noGrp="1"/>
          </p:cNvSpPr>
          <p:nvPr>
            <p:ph type="title"/>
          </p:nvPr>
        </p:nvSpPr>
        <p:spPr>
          <a:xfrm>
            <a:off x="354724" y="365125"/>
            <a:ext cx="10515600" cy="622847"/>
          </a:xfrm>
          <a:prstGeom prst="rect">
            <a:avLst/>
          </a:prstGeom>
        </p:spPr>
        <p:txBody>
          <a:bodyPr vert="horz" lIns="91440" tIns="45720" rIns="91440" bIns="45720" rtlCol="0" anchor="t">
            <a:normAutofit/>
          </a:bodyPr>
          <a:lstStyle/>
          <a:p>
            <a:r>
              <a:rPr lang="en-GB"/>
              <a:t>Click to edit Master title style</a:t>
            </a:r>
            <a:endParaRPr lang="en-US"/>
          </a:p>
        </p:txBody>
      </p:sp>
      <p:sp>
        <p:nvSpPr>
          <p:cNvPr id="8" name="Footer Placeholder 4">
            <a:extLst>
              <a:ext uri="{FF2B5EF4-FFF2-40B4-BE49-F238E27FC236}">
                <a16:creationId xmlns:a16="http://schemas.microsoft.com/office/drawing/2014/main" id="{5C652964-2656-1B41-B28C-886D9C85B16F}"/>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©2025 COVESA</a:t>
            </a:r>
          </a:p>
        </p:txBody>
      </p:sp>
      <p:sp>
        <p:nvSpPr>
          <p:cNvPr id="10" name="Date Placeholder 3">
            <a:extLst>
              <a:ext uri="{FF2B5EF4-FFF2-40B4-BE49-F238E27FC236}">
                <a16:creationId xmlns:a16="http://schemas.microsoft.com/office/drawing/2014/main" id="{21B80D12-41B5-A54C-A03B-33C942B360A7}"/>
              </a:ext>
            </a:extLst>
          </p:cNvPr>
          <p:cNvSpPr>
            <a:spLocks noGrp="1"/>
          </p:cNvSpPr>
          <p:nvPr>
            <p:ph type="dt" sz="half" idx="2"/>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1C94AD-68C1-DE4B-90EB-252941E2090C}" type="datetime4">
              <a:rPr lang="en-GB" smtClean="0"/>
              <a:t>2 May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3035542257"/>
      </p:ext>
    </p:extLst>
  </p:cSld>
  <p:clrMap bg1="lt1" tx1="dk1" bg2="lt2" tx2="dk2" accent1="accent1" accent2="accent2" accent3="accent3" accent4="accent4" accent5="accent5" accent6="accent6" hlink="hlink" folHlink="folHlink"/>
  <p:sldLayoutIdLst>
    <p:sldLayoutId id="2147483650" r:id="rId1"/>
    <p:sldLayoutId id="2147483653" r:id="rId2"/>
    <p:sldLayoutId id="2147483656" r:id="rId3"/>
    <p:sldLayoutId id="2147483654" r:id="rId4"/>
    <p:sldLayoutId id="2147483652" r:id="rId5"/>
    <p:sldLayoutId id="2147483655" r:id="rId6"/>
    <p:sldLayoutId id="2147483657" r:id="rId7"/>
  </p:sldLayoutIdLst>
  <p:hf hdr="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400" kern="1200">
          <a:solidFill>
            <a:schemeClr val="tx1"/>
          </a:solidFill>
          <a:latin typeface="+mn-lt"/>
          <a:ea typeface="+mn-ea"/>
          <a:cs typeface="+mn-cs"/>
        </a:defRPr>
      </a:lvl1pPr>
      <a:lvl2pPr marL="36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2pPr>
      <a:lvl3pPr marL="360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25" userDrawn="1">
          <p15:clr>
            <a:srgbClr val="F26B43"/>
          </p15:clr>
        </p15:guide>
        <p15:guide id="2" pos="4566" userDrawn="1">
          <p15:clr>
            <a:srgbClr val="F26B43"/>
          </p15:clr>
        </p15:guide>
        <p15:guide id="3" pos="211" userDrawn="1">
          <p15:clr>
            <a:srgbClr val="F26B43"/>
          </p15:clr>
        </p15:guide>
        <p15:guide id="4" orient="horz" pos="210" userDrawn="1">
          <p15:clr>
            <a:srgbClr val="F26B43"/>
          </p15:clr>
        </p15:guide>
        <p15:guide id="5" orient="horz" pos="754" userDrawn="1">
          <p15:clr>
            <a:srgbClr val="F26B43"/>
          </p15:clr>
        </p15:guide>
        <p15:guide id="6" orient="horz" pos="377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4.xml"/><Relationship Id="rId5" Type="http://schemas.openxmlformats.org/officeDocument/2006/relationships/image" Target="../media/image20.sv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22.svg"/><Relationship Id="rId7" Type="http://schemas.openxmlformats.org/officeDocument/2006/relationships/diagramLayout" Target="../diagrams/layout2.xml"/><Relationship Id="rId2" Type="http://schemas.openxmlformats.org/officeDocument/2006/relationships/image" Target="../media/image21.png"/><Relationship Id="rId1" Type="http://schemas.openxmlformats.org/officeDocument/2006/relationships/slideLayout" Target="../slideLayouts/slideLayout4.xml"/><Relationship Id="rId6" Type="http://schemas.openxmlformats.org/officeDocument/2006/relationships/diagramData" Target="../diagrams/data2.xml"/><Relationship Id="rId5" Type="http://schemas.openxmlformats.org/officeDocument/2006/relationships/image" Target="../media/image24.svg"/><Relationship Id="rId10" Type="http://schemas.microsoft.com/office/2007/relationships/diagramDrawing" Target="../diagrams/drawing2.xml"/><Relationship Id="rId4" Type="http://schemas.openxmlformats.org/officeDocument/2006/relationships/image" Target="../media/image23.png"/><Relationship Id="rId9" Type="http://schemas.openxmlformats.org/officeDocument/2006/relationships/diagramColors" Target="../diagrams/colors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4.xml"/><Relationship Id="rId13" Type="http://schemas.openxmlformats.org/officeDocument/2006/relationships/diagramLayout" Target="../diagrams/layout5.xml"/><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diagramData" Target="../diagrams/data5.xml"/><Relationship Id="rId2" Type="http://schemas.openxmlformats.org/officeDocument/2006/relationships/diagramData" Target="../diagrams/data3.xml"/><Relationship Id="rId16" Type="http://schemas.microsoft.com/office/2007/relationships/diagramDrawing" Target="../diagrams/drawing5.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5" Type="http://schemas.openxmlformats.org/officeDocument/2006/relationships/diagramColors" Target="../diagrams/colors5.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 Id="rId1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7.xml"/><Relationship Id="rId13" Type="http://schemas.openxmlformats.org/officeDocument/2006/relationships/diagramLayout" Target="../diagrams/layout8.xml"/><Relationship Id="rId3" Type="http://schemas.openxmlformats.org/officeDocument/2006/relationships/diagramLayout" Target="../diagrams/layout6.xml"/><Relationship Id="rId7" Type="http://schemas.openxmlformats.org/officeDocument/2006/relationships/diagramData" Target="../diagrams/data7.xml"/><Relationship Id="rId12" Type="http://schemas.openxmlformats.org/officeDocument/2006/relationships/diagramData" Target="../diagrams/data8.xml"/><Relationship Id="rId2" Type="http://schemas.openxmlformats.org/officeDocument/2006/relationships/diagramData" Target="../diagrams/data6.xml"/><Relationship Id="rId16" Type="http://schemas.microsoft.com/office/2007/relationships/diagramDrawing" Target="../diagrams/drawing8.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5" Type="http://schemas.openxmlformats.org/officeDocument/2006/relationships/diagramColors" Target="../diagrams/colors8.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 Id="rId1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5" Type="http://schemas.openxmlformats.org/officeDocument/2006/relationships/image" Target="../media/image13.svg"/><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3810B-1814-9B42-A230-C13C1EB3B29A}"/>
              </a:ext>
            </a:extLst>
          </p:cNvPr>
          <p:cNvSpPr>
            <a:spLocks noGrp="1"/>
          </p:cNvSpPr>
          <p:nvPr>
            <p:ph type="ctrTitle"/>
          </p:nvPr>
        </p:nvSpPr>
        <p:spPr>
          <a:xfrm>
            <a:off x="319471" y="2165852"/>
            <a:ext cx="6640129" cy="570516"/>
          </a:xfrm>
        </p:spPr>
        <p:txBody>
          <a:bodyPr>
            <a:normAutofit fontScale="90000"/>
          </a:bodyPr>
          <a:lstStyle/>
          <a:p>
            <a:r>
              <a:rPr lang="en-GB" b="1" i="0" u="none" strike="noStrike" dirty="0">
                <a:effectLst/>
                <a:latin typeface="Avenir-Next" panose="02000503020000020003" pitchFamily="2" charset="0"/>
              </a:rPr>
              <a:t>Transforming SDV Integration: Leveraging AI, Data, and Continuous Development</a:t>
            </a:r>
            <a:endParaRPr lang="en-US" dirty="0"/>
          </a:p>
        </p:txBody>
      </p:sp>
      <p:sp>
        <p:nvSpPr>
          <p:cNvPr id="3" name="Text Placeholder 2">
            <a:extLst>
              <a:ext uri="{FF2B5EF4-FFF2-40B4-BE49-F238E27FC236}">
                <a16:creationId xmlns:a16="http://schemas.microsoft.com/office/drawing/2014/main" id="{4A535569-0FF1-BE42-9EB7-400E88E53DFA}"/>
              </a:ext>
            </a:extLst>
          </p:cNvPr>
          <p:cNvSpPr>
            <a:spLocks noGrp="1"/>
          </p:cNvSpPr>
          <p:nvPr>
            <p:ph type="body" sz="quarter" idx="10"/>
          </p:nvPr>
        </p:nvSpPr>
        <p:spPr>
          <a:xfrm>
            <a:off x="355600" y="3634269"/>
            <a:ext cx="6604000" cy="487363"/>
          </a:xfrm>
        </p:spPr>
        <p:txBody>
          <a:bodyPr/>
          <a:lstStyle/>
          <a:p>
            <a:r>
              <a:rPr lang="en-US" dirty="0"/>
              <a:t>BOGDAN RACOTEA</a:t>
            </a:r>
          </a:p>
        </p:txBody>
      </p:sp>
      <p:sp>
        <p:nvSpPr>
          <p:cNvPr id="4" name="Text Placeholder 3">
            <a:extLst>
              <a:ext uri="{FF2B5EF4-FFF2-40B4-BE49-F238E27FC236}">
                <a16:creationId xmlns:a16="http://schemas.microsoft.com/office/drawing/2014/main" id="{A8B2C210-AC6F-3744-9124-028E12109C75}"/>
              </a:ext>
            </a:extLst>
          </p:cNvPr>
          <p:cNvSpPr>
            <a:spLocks noGrp="1"/>
          </p:cNvSpPr>
          <p:nvPr>
            <p:ph type="body" sz="quarter" idx="11"/>
          </p:nvPr>
        </p:nvSpPr>
        <p:spPr>
          <a:xfrm>
            <a:off x="355600" y="4121632"/>
            <a:ext cx="4637088" cy="487363"/>
          </a:xfrm>
        </p:spPr>
        <p:txBody>
          <a:bodyPr/>
          <a:lstStyle/>
          <a:p>
            <a:r>
              <a:rPr lang="en-US" dirty="0"/>
              <a:t>15 May 2025</a:t>
            </a:r>
          </a:p>
        </p:txBody>
      </p:sp>
    </p:spTree>
    <p:extLst>
      <p:ext uri="{BB962C8B-B14F-4D97-AF65-F5344CB8AC3E}">
        <p14:creationId xmlns:p14="http://schemas.microsoft.com/office/powerpoint/2010/main" val="8134925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70D4A3-AEFB-C8CA-1E0E-315A7DD9834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CCCCA5D-3B7D-ADF6-6775-004099440B6E}"/>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10</a:t>
            </a:fld>
            <a:endParaRPr lang="en-US" dirty="0"/>
          </a:p>
        </p:txBody>
      </p:sp>
      <p:sp>
        <p:nvSpPr>
          <p:cNvPr id="3" name="Title 2">
            <a:extLst>
              <a:ext uri="{FF2B5EF4-FFF2-40B4-BE49-F238E27FC236}">
                <a16:creationId xmlns:a16="http://schemas.microsoft.com/office/drawing/2014/main" id="{3F30EE7D-5A28-F448-0A07-11B15B939E17}"/>
              </a:ext>
            </a:extLst>
          </p:cNvPr>
          <p:cNvSpPr>
            <a:spLocks noGrp="1"/>
          </p:cNvSpPr>
          <p:nvPr>
            <p:ph type="title"/>
          </p:nvPr>
        </p:nvSpPr>
        <p:spPr/>
        <p:txBody>
          <a:bodyPr>
            <a:normAutofit/>
          </a:bodyPr>
          <a:lstStyle/>
          <a:p>
            <a:r>
              <a:rPr lang="en-US" dirty="0"/>
              <a:t>AI Assisted Continuous Deployment</a:t>
            </a:r>
          </a:p>
        </p:txBody>
      </p:sp>
      <p:sp>
        <p:nvSpPr>
          <p:cNvPr id="4" name="Footer Placeholder 3">
            <a:extLst>
              <a:ext uri="{FF2B5EF4-FFF2-40B4-BE49-F238E27FC236}">
                <a16:creationId xmlns:a16="http://schemas.microsoft.com/office/drawing/2014/main" id="{3CC2341C-CE87-F235-E96A-0D86072B45A3}"/>
              </a:ext>
            </a:extLst>
          </p:cNvPr>
          <p:cNvSpPr>
            <a:spLocks noGrp="1"/>
          </p:cNvSpPr>
          <p:nvPr>
            <p:ph type="ftr" sz="quarter" idx="3"/>
          </p:nvPr>
        </p:nvSpPr>
        <p:spPr/>
        <p:txBody>
          <a:bodyPr/>
          <a:lstStyle/>
          <a:p>
            <a:r>
              <a:rPr lang="en-US"/>
              <a:t>Copyright ©2025 COVESA</a:t>
            </a:r>
            <a:endParaRPr lang="en-US" dirty="0"/>
          </a:p>
        </p:txBody>
      </p:sp>
      <p:sp>
        <p:nvSpPr>
          <p:cNvPr id="5" name="Date Placeholder 4">
            <a:extLst>
              <a:ext uri="{FF2B5EF4-FFF2-40B4-BE49-F238E27FC236}">
                <a16:creationId xmlns:a16="http://schemas.microsoft.com/office/drawing/2014/main" id="{4AE33DF3-58A8-2C86-FCED-81E10D7EFDBB}"/>
              </a:ext>
            </a:extLst>
          </p:cNvPr>
          <p:cNvSpPr>
            <a:spLocks noGrp="1"/>
          </p:cNvSpPr>
          <p:nvPr>
            <p:ph type="dt" sz="half" idx="16"/>
          </p:nvPr>
        </p:nvSpPr>
        <p:spPr/>
        <p:txBody>
          <a:bodyPr/>
          <a:lstStyle/>
          <a:p>
            <a:fld id="{D5E54885-F5DD-8145-A519-454713646F3E}" type="datetime4">
              <a:rPr lang="en-GB" smtClean="0"/>
              <a:t>7 May 2025</a:t>
            </a:fld>
            <a:r>
              <a:rPr lang="en-GB"/>
              <a:t>  </a:t>
            </a:r>
            <a:r>
              <a:rPr lang="en-GB">
                <a:solidFill>
                  <a:srgbClr val="00B0F0"/>
                </a:solidFill>
              </a:rPr>
              <a:t>|</a:t>
            </a:r>
            <a:endParaRPr lang="en-US" dirty="0">
              <a:solidFill>
                <a:srgbClr val="00B0F0"/>
              </a:solidFill>
            </a:endParaRPr>
          </a:p>
        </p:txBody>
      </p:sp>
      <p:sp>
        <p:nvSpPr>
          <p:cNvPr id="6" name="TextBox 5">
            <a:extLst>
              <a:ext uri="{FF2B5EF4-FFF2-40B4-BE49-F238E27FC236}">
                <a16:creationId xmlns:a16="http://schemas.microsoft.com/office/drawing/2014/main" id="{3790939A-ABD3-B00F-2548-7FC6A37F662E}"/>
              </a:ext>
            </a:extLst>
          </p:cNvPr>
          <p:cNvSpPr txBox="1"/>
          <p:nvPr/>
        </p:nvSpPr>
        <p:spPr>
          <a:xfrm>
            <a:off x="438539" y="985001"/>
            <a:ext cx="11346024" cy="1477328"/>
          </a:xfrm>
          <a:prstGeom prst="rect">
            <a:avLst/>
          </a:prstGeom>
          <a:noFill/>
        </p:spPr>
        <p:txBody>
          <a:bodyPr wrap="square" rtlCol="0">
            <a:spAutoFit/>
          </a:bodyPr>
          <a:lstStyle/>
          <a:p>
            <a:r>
              <a:rPr lang="en-US" b="1" i="1" dirty="0"/>
              <a:t>Why it matters: </a:t>
            </a:r>
            <a:r>
              <a:rPr lang="en-GB" dirty="0"/>
              <a:t>AI‑assisted Continuous Deployment pipeline elevates the process from “copy artifacts to production” to an adaptive, safety‑aware rollout engine: it clusters vehicles by hardware variants and driving environments, calculates ASIL‑based risk scores, schedules over‑the‑air waves when connectivity is strong, and streams telemetry through anomaly‑detection models that can halt or auto‑rollback an update in minutes.</a:t>
            </a:r>
          </a:p>
          <a:p>
            <a:endParaRPr lang="en-US" i="1" dirty="0"/>
          </a:p>
        </p:txBody>
      </p:sp>
      <p:sp>
        <p:nvSpPr>
          <p:cNvPr id="7" name="TextBox 6">
            <a:extLst>
              <a:ext uri="{FF2B5EF4-FFF2-40B4-BE49-F238E27FC236}">
                <a16:creationId xmlns:a16="http://schemas.microsoft.com/office/drawing/2014/main" id="{BF191258-7212-2D19-7156-0D12B02E60C7}"/>
              </a:ext>
            </a:extLst>
          </p:cNvPr>
          <p:cNvSpPr txBox="1"/>
          <p:nvPr/>
        </p:nvSpPr>
        <p:spPr>
          <a:xfrm>
            <a:off x="1660849" y="2466392"/>
            <a:ext cx="1371815" cy="369332"/>
          </a:xfrm>
          <a:prstGeom prst="rect">
            <a:avLst/>
          </a:prstGeom>
          <a:solidFill>
            <a:srgbClr val="92D050"/>
          </a:solidFill>
        </p:spPr>
        <p:txBody>
          <a:bodyPr wrap="square" rtlCol="0">
            <a:spAutoFit/>
          </a:bodyPr>
          <a:lstStyle/>
          <a:p>
            <a:r>
              <a:rPr lang="en-US" dirty="0"/>
              <a:t>Key Benefits</a:t>
            </a:r>
          </a:p>
        </p:txBody>
      </p:sp>
      <p:sp>
        <p:nvSpPr>
          <p:cNvPr id="8" name="TextBox 7">
            <a:extLst>
              <a:ext uri="{FF2B5EF4-FFF2-40B4-BE49-F238E27FC236}">
                <a16:creationId xmlns:a16="http://schemas.microsoft.com/office/drawing/2014/main" id="{6391E6D2-108A-1017-D182-871CB0D8E181}"/>
              </a:ext>
            </a:extLst>
          </p:cNvPr>
          <p:cNvSpPr txBox="1"/>
          <p:nvPr/>
        </p:nvSpPr>
        <p:spPr>
          <a:xfrm>
            <a:off x="7427166" y="2466392"/>
            <a:ext cx="2020293" cy="369332"/>
          </a:xfrm>
          <a:prstGeom prst="rect">
            <a:avLst/>
          </a:prstGeom>
          <a:solidFill>
            <a:srgbClr val="FF0000"/>
          </a:solidFill>
        </p:spPr>
        <p:txBody>
          <a:bodyPr wrap="square" rtlCol="0">
            <a:spAutoFit/>
          </a:bodyPr>
          <a:lstStyle/>
          <a:p>
            <a:r>
              <a:rPr lang="en-US" dirty="0"/>
              <a:t>Typical Drawbacks</a:t>
            </a:r>
          </a:p>
        </p:txBody>
      </p:sp>
      <p:sp>
        <p:nvSpPr>
          <p:cNvPr id="9" name="TextBox 8">
            <a:extLst>
              <a:ext uri="{FF2B5EF4-FFF2-40B4-BE49-F238E27FC236}">
                <a16:creationId xmlns:a16="http://schemas.microsoft.com/office/drawing/2014/main" id="{12427213-E557-9DCA-4B18-4B7993828DEF}"/>
              </a:ext>
            </a:extLst>
          </p:cNvPr>
          <p:cNvSpPr txBox="1"/>
          <p:nvPr/>
        </p:nvSpPr>
        <p:spPr>
          <a:xfrm>
            <a:off x="429423" y="2931396"/>
            <a:ext cx="5206482" cy="646331"/>
          </a:xfrm>
          <a:prstGeom prst="rect">
            <a:avLst/>
          </a:prstGeom>
          <a:noFill/>
        </p:spPr>
        <p:txBody>
          <a:bodyPr wrap="square" rtlCol="0">
            <a:spAutoFit/>
          </a:bodyPr>
          <a:lstStyle/>
          <a:p>
            <a:r>
              <a:rPr lang="en-GB" b="1" dirty="0"/>
              <a:t>Ultra‑Fast Feature Roll‑out</a:t>
            </a:r>
            <a:r>
              <a:rPr lang="en-US" b="1" i="1" dirty="0"/>
              <a:t>: </a:t>
            </a:r>
            <a:r>
              <a:rPr lang="en-US" dirty="0"/>
              <a:t>New Functions rolled out in days not quarters</a:t>
            </a:r>
            <a:endParaRPr lang="en-US" sz="1800" dirty="0"/>
          </a:p>
        </p:txBody>
      </p:sp>
      <p:sp>
        <p:nvSpPr>
          <p:cNvPr id="10" name="TextBox 9">
            <a:extLst>
              <a:ext uri="{FF2B5EF4-FFF2-40B4-BE49-F238E27FC236}">
                <a16:creationId xmlns:a16="http://schemas.microsoft.com/office/drawing/2014/main" id="{10427B1A-05E5-9CEE-0DDA-5E1962CC511D}"/>
              </a:ext>
            </a:extLst>
          </p:cNvPr>
          <p:cNvSpPr txBox="1"/>
          <p:nvPr/>
        </p:nvSpPr>
        <p:spPr>
          <a:xfrm>
            <a:off x="438539" y="3553127"/>
            <a:ext cx="5206482" cy="646331"/>
          </a:xfrm>
          <a:prstGeom prst="rect">
            <a:avLst/>
          </a:prstGeom>
          <a:noFill/>
        </p:spPr>
        <p:txBody>
          <a:bodyPr wrap="square" rtlCol="0">
            <a:spAutoFit/>
          </a:bodyPr>
          <a:lstStyle/>
          <a:p>
            <a:r>
              <a:rPr lang="en-GB" b="1" dirty="0"/>
              <a:t>Real‑world Telemetry Feedback</a:t>
            </a:r>
            <a:r>
              <a:rPr lang="en-US" b="1" i="1" dirty="0"/>
              <a:t>: </a:t>
            </a:r>
            <a:r>
              <a:rPr lang="en-US" dirty="0"/>
              <a:t>Data collection for continuous improvement</a:t>
            </a:r>
          </a:p>
        </p:txBody>
      </p:sp>
      <p:sp>
        <p:nvSpPr>
          <p:cNvPr id="11" name="TextBox 10">
            <a:extLst>
              <a:ext uri="{FF2B5EF4-FFF2-40B4-BE49-F238E27FC236}">
                <a16:creationId xmlns:a16="http://schemas.microsoft.com/office/drawing/2014/main" id="{0FC1EA4D-24E1-BF0F-9F78-DC1692C01004}"/>
              </a:ext>
            </a:extLst>
          </p:cNvPr>
          <p:cNvSpPr txBox="1"/>
          <p:nvPr/>
        </p:nvSpPr>
        <p:spPr>
          <a:xfrm>
            <a:off x="438539" y="4174858"/>
            <a:ext cx="5206482" cy="646331"/>
          </a:xfrm>
          <a:prstGeom prst="rect">
            <a:avLst/>
          </a:prstGeom>
          <a:noFill/>
        </p:spPr>
        <p:txBody>
          <a:bodyPr wrap="square" rtlCol="0">
            <a:spAutoFit/>
          </a:bodyPr>
          <a:lstStyle/>
          <a:p>
            <a:r>
              <a:rPr lang="en-GB" b="1" dirty="0"/>
              <a:t>Lower Operational Overhead</a:t>
            </a:r>
            <a:r>
              <a:rPr lang="en-US" b="1" i="1" dirty="0"/>
              <a:t>: </a:t>
            </a:r>
            <a:r>
              <a:rPr lang="en-US" dirty="0"/>
              <a:t>nu huge release process, firefighting and hotfixes</a:t>
            </a:r>
          </a:p>
        </p:txBody>
      </p:sp>
      <p:sp>
        <p:nvSpPr>
          <p:cNvPr id="12" name="TextBox 11">
            <a:extLst>
              <a:ext uri="{FF2B5EF4-FFF2-40B4-BE49-F238E27FC236}">
                <a16:creationId xmlns:a16="http://schemas.microsoft.com/office/drawing/2014/main" id="{478ECCBA-B4C0-0A3E-2CEC-EB81446AC50D}"/>
              </a:ext>
            </a:extLst>
          </p:cNvPr>
          <p:cNvSpPr txBox="1"/>
          <p:nvPr/>
        </p:nvSpPr>
        <p:spPr>
          <a:xfrm>
            <a:off x="420307" y="4821189"/>
            <a:ext cx="5206482" cy="646331"/>
          </a:xfrm>
          <a:prstGeom prst="rect">
            <a:avLst/>
          </a:prstGeom>
          <a:noFill/>
        </p:spPr>
        <p:txBody>
          <a:bodyPr wrap="square" rtlCol="0">
            <a:spAutoFit/>
          </a:bodyPr>
          <a:lstStyle/>
          <a:p>
            <a:r>
              <a:rPr lang="en-GB" b="1" dirty="0"/>
              <a:t>Fleet‑wide Security Patching</a:t>
            </a:r>
            <a:r>
              <a:rPr lang="en-US" b="1" i="1" dirty="0"/>
              <a:t>: </a:t>
            </a:r>
            <a:r>
              <a:rPr lang="en-GB" dirty="0"/>
              <a:t>vulnerabilities remediated before they become exploit‑worthy</a:t>
            </a:r>
          </a:p>
        </p:txBody>
      </p:sp>
      <p:sp>
        <p:nvSpPr>
          <p:cNvPr id="13" name="TextBox 12">
            <a:extLst>
              <a:ext uri="{FF2B5EF4-FFF2-40B4-BE49-F238E27FC236}">
                <a16:creationId xmlns:a16="http://schemas.microsoft.com/office/drawing/2014/main" id="{DD31A112-4A72-0B5A-53FE-2F169F4EB91D}"/>
              </a:ext>
            </a:extLst>
          </p:cNvPr>
          <p:cNvSpPr txBox="1"/>
          <p:nvPr/>
        </p:nvSpPr>
        <p:spPr>
          <a:xfrm>
            <a:off x="420307" y="5467520"/>
            <a:ext cx="5206482" cy="646331"/>
          </a:xfrm>
          <a:prstGeom prst="rect">
            <a:avLst/>
          </a:prstGeom>
          <a:noFill/>
        </p:spPr>
        <p:txBody>
          <a:bodyPr wrap="square" rtlCol="0">
            <a:spAutoFit/>
          </a:bodyPr>
          <a:lstStyle/>
          <a:p>
            <a:r>
              <a:rPr lang="en-US" b="1" i="1" dirty="0"/>
              <a:t>Increase end-User Satisfaction: </a:t>
            </a:r>
            <a:r>
              <a:rPr lang="en-US" dirty="0"/>
              <a:t>Car able to improve “like a smartphone”</a:t>
            </a:r>
          </a:p>
        </p:txBody>
      </p:sp>
      <p:sp>
        <p:nvSpPr>
          <p:cNvPr id="14" name="TextBox 13">
            <a:extLst>
              <a:ext uri="{FF2B5EF4-FFF2-40B4-BE49-F238E27FC236}">
                <a16:creationId xmlns:a16="http://schemas.microsoft.com/office/drawing/2014/main" id="{3BBCB802-8175-A371-D9F2-F02A0CCE6B9F}"/>
              </a:ext>
            </a:extLst>
          </p:cNvPr>
          <p:cNvSpPr txBox="1"/>
          <p:nvPr/>
        </p:nvSpPr>
        <p:spPr>
          <a:xfrm>
            <a:off x="6310819" y="2931396"/>
            <a:ext cx="5206482" cy="646331"/>
          </a:xfrm>
          <a:prstGeom prst="rect">
            <a:avLst/>
          </a:prstGeom>
          <a:noFill/>
        </p:spPr>
        <p:txBody>
          <a:bodyPr wrap="square" rtlCol="0">
            <a:spAutoFit/>
          </a:bodyPr>
          <a:lstStyle/>
          <a:p>
            <a:r>
              <a:rPr lang="en-US" b="1" i="1" dirty="0"/>
              <a:t>Safety and Regulatory Risks: </a:t>
            </a:r>
            <a:r>
              <a:rPr lang="en-US" dirty="0"/>
              <a:t>a misdiagnosed issue can create issues</a:t>
            </a:r>
          </a:p>
        </p:txBody>
      </p:sp>
      <p:sp>
        <p:nvSpPr>
          <p:cNvPr id="15" name="TextBox 14">
            <a:extLst>
              <a:ext uri="{FF2B5EF4-FFF2-40B4-BE49-F238E27FC236}">
                <a16:creationId xmlns:a16="http://schemas.microsoft.com/office/drawing/2014/main" id="{08AB5147-C555-608F-7DA5-CBA366C7F262}"/>
              </a:ext>
            </a:extLst>
          </p:cNvPr>
          <p:cNvSpPr txBox="1"/>
          <p:nvPr/>
        </p:nvSpPr>
        <p:spPr>
          <a:xfrm>
            <a:off x="6310819" y="3577727"/>
            <a:ext cx="5206482" cy="646331"/>
          </a:xfrm>
          <a:prstGeom prst="rect">
            <a:avLst/>
          </a:prstGeom>
          <a:noFill/>
        </p:spPr>
        <p:txBody>
          <a:bodyPr wrap="square" rtlCol="0">
            <a:spAutoFit/>
          </a:bodyPr>
          <a:lstStyle/>
          <a:p>
            <a:r>
              <a:rPr lang="en-GB" b="1" dirty="0"/>
              <a:t>Rigorous Approval Workflows Needed</a:t>
            </a:r>
            <a:r>
              <a:rPr lang="en-US" b="1" i="1" dirty="0"/>
              <a:t>: </a:t>
            </a:r>
            <a:r>
              <a:rPr lang="en-US" dirty="0"/>
              <a:t>Safety sign-off manual gateways still needed.</a:t>
            </a:r>
          </a:p>
        </p:txBody>
      </p:sp>
      <p:sp>
        <p:nvSpPr>
          <p:cNvPr id="16" name="TextBox 15">
            <a:extLst>
              <a:ext uri="{FF2B5EF4-FFF2-40B4-BE49-F238E27FC236}">
                <a16:creationId xmlns:a16="http://schemas.microsoft.com/office/drawing/2014/main" id="{281E309F-2FE3-83E3-7C73-4CFA758D163F}"/>
              </a:ext>
            </a:extLst>
          </p:cNvPr>
          <p:cNvSpPr txBox="1"/>
          <p:nvPr/>
        </p:nvSpPr>
        <p:spPr>
          <a:xfrm>
            <a:off x="6310819" y="4200140"/>
            <a:ext cx="5206482" cy="646331"/>
          </a:xfrm>
          <a:prstGeom prst="rect">
            <a:avLst/>
          </a:prstGeom>
          <a:noFill/>
        </p:spPr>
        <p:txBody>
          <a:bodyPr wrap="square" rtlCol="0">
            <a:spAutoFit/>
          </a:bodyPr>
          <a:lstStyle/>
          <a:p>
            <a:r>
              <a:rPr lang="en-GB" b="1" dirty="0"/>
              <a:t>Version Fragmentation</a:t>
            </a:r>
            <a:r>
              <a:rPr lang="en-US" b="1" i="1" dirty="0"/>
              <a:t>: </a:t>
            </a:r>
            <a:r>
              <a:rPr lang="en-GB" dirty="0"/>
              <a:t>poor rollout orchestration leaves mixed software on identical vehicle trims</a:t>
            </a:r>
          </a:p>
        </p:txBody>
      </p:sp>
      <p:sp>
        <p:nvSpPr>
          <p:cNvPr id="17" name="TextBox 16">
            <a:extLst>
              <a:ext uri="{FF2B5EF4-FFF2-40B4-BE49-F238E27FC236}">
                <a16:creationId xmlns:a16="http://schemas.microsoft.com/office/drawing/2014/main" id="{71A249FD-1CEC-931A-5DE7-A7981E01A59F}"/>
              </a:ext>
            </a:extLst>
          </p:cNvPr>
          <p:cNvSpPr txBox="1"/>
          <p:nvPr/>
        </p:nvSpPr>
        <p:spPr>
          <a:xfrm>
            <a:off x="6310819" y="4846471"/>
            <a:ext cx="5206482" cy="646331"/>
          </a:xfrm>
          <a:prstGeom prst="rect">
            <a:avLst/>
          </a:prstGeom>
          <a:noFill/>
        </p:spPr>
        <p:txBody>
          <a:bodyPr wrap="square" rtlCol="0">
            <a:spAutoFit/>
          </a:bodyPr>
          <a:lstStyle/>
          <a:p>
            <a:r>
              <a:rPr lang="en-US" b="1" i="1" dirty="0"/>
              <a:t>Network Connectivity: </a:t>
            </a:r>
            <a:r>
              <a:rPr lang="en-GB" dirty="0"/>
              <a:t>unreliable cellular/Wi‑Fi in remote causes partial updates</a:t>
            </a:r>
          </a:p>
        </p:txBody>
      </p:sp>
      <p:sp>
        <p:nvSpPr>
          <p:cNvPr id="18" name="TextBox 17">
            <a:extLst>
              <a:ext uri="{FF2B5EF4-FFF2-40B4-BE49-F238E27FC236}">
                <a16:creationId xmlns:a16="http://schemas.microsoft.com/office/drawing/2014/main" id="{70E2FC3D-362A-1113-8E3C-5317D3A73839}"/>
              </a:ext>
            </a:extLst>
          </p:cNvPr>
          <p:cNvSpPr txBox="1"/>
          <p:nvPr/>
        </p:nvSpPr>
        <p:spPr>
          <a:xfrm>
            <a:off x="6310819" y="5467519"/>
            <a:ext cx="5206482" cy="646331"/>
          </a:xfrm>
          <a:prstGeom prst="rect">
            <a:avLst/>
          </a:prstGeom>
          <a:noFill/>
        </p:spPr>
        <p:txBody>
          <a:bodyPr wrap="square" rtlCol="0">
            <a:spAutoFit/>
          </a:bodyPr>
          <a:lstStyle/>
          <a:p>
            <a:r>
              <a:rPr lang="en-GB" b="1" dirty="0"/>
              <a:t>Attack Surface Expansion</a:t>
            </a:r>
            <a:r>
              <a:rPr lang="en-US" b="1" i="1" dirty="0"/>
              <a:t>: </a:t>
            </a:r>
            <a:r>
              <a:rPr lang="en-GB" dirty="0"/>
              <a:t>OTA endpoints and update packages become high‑value targets for hackers.</a:t>
            </a:r>
          </a:p>
        </p:txBody>
      </p:sp>
    </p:spTree>
    <p:extLst>
      <p:ext uri="{BB962C8B-B14F-4D97-AF65-F5344CB8AC3E}">
        <p14:creationId xmlns:p14="http://schemas.microsoft.com/office/powerpoint/2010/main" val="4788324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A1159-8C41-1D42-AB37-CD1412992E6F}"/>
              </a:ext>
            </a:extLst>
          </p:cNvPr>
          <p:cNvSpPr>
            <a:spLocks noGrp="1"/>
          </p:cNvSpPr>
          <p:nvPr>
            <p:ph type="title"/>
          </p:nvPr>
        </p:nvSpPr>
        <p:spPr>
          <a:xfrm>
            <a:off x="3756136" y="3133342"/>
            <a:ext cx="8100848" cy="591316"/>
          </a:xfrm>
        </p:spPr>
        <p:txBody>
          <a:bodyPr/>
          <a:lstStyle/>
          <a:p>
            <a:r>
              <a:rPr lang="en-US" dirty="0"/>
              <a:t>Data – The Hero of AI</a:t>
            </a:r>
          </a:p>
        </p:txBody>
      </p:sp>
      <p:sp>
        <p:nvSpPr>
          <p:cNvPr id="10" name="Date Placeholder 9">
            <a:extLst>
              <a:ext uri="{FF2B5EF4-FFF2-40B4-BE49-F238E27FC236}">
                <a16:creationId xmlns:a16="http://schemas.microsoft.com/office/drawing/2014/main" id="{51BD17B9-B406-A344-B853-8534936C5595}"/>
              </a:ext>
            </a:extLst>
          </p:cNvPr>
          <p:cNvSpPr>
            <a:spLocks noGrp="1"/>
          </p:cNvSpPr>
          <p:nvPr>
            <p:ph type="dt" sz="half" idx="16"/>
          </p:nvPr>
        </p:nvSpPr>
        <p:spPr/>
        <p:txBody>
          <a:bodyPr/>
          <a:lstStyle/>
          <a:p>
            <a:fld id="{18902FEC-7C40-CB4C-A598-8868829F8947}" type="datetime4">
              <a:rPr lang="en-GB" smtClean="0"/>
              <a:t>2 May 2025</a:t>
            </a:fld>
            <a:r>
              <a:rPr lang="en-GB"/>
              <a:t>  </a:t>
            </a:r>
            <a:r>
              <a:rPr lang="en-GB">
                <a:solidFill>
                  <a:srgbClr val="00B0F0"/>
                </a:solidFill>
              </a:rPr>
              <a:t>|</a:t>
            </a:r>
            <a:endParaRPr lang="en-US" dirty="0">
              <a:solidFill>
                <a:srgbClr val="00B0F0"/>
              </a:solidFill>
            </a:endParaRPr>
          </a:p>
        </p:txBody>
      </p:sp>
      <p:sp>
        <p:nvSpPr>
          <p:cNvPr id="11" name="Footer Placeholder 10">
            <a:extLst>
              <a:ext uri="{FF2B5EF4-FFF2-40B4-BE49-F238E27FC236}">
                <a16:creationId xmlns:a16="http://schemas.microsoft.com/office/drawing/2014/main" id="{5A078C85-DC3D-6D44-89FC-F5048E05610F}"/>
              </a:ext>
            </a:extLst>
          </p:cNvPr>
          <p:cNvSpPr>
            <a:spLocks noGrp="1"/>
          </p:cNvSpPr>
          <p:nvPr>
            <p:ph type="ftr" sz="quarter" idx="3"/>
          </p:nvPr>
        </p:nvSpPr>
        <p:spPr/>
        <p:txBody>
          <a:bodyPr/>
          <a:lstStyle/>
          <a:p>
            <a:r>
              <a:rPr lang="en-US" dirty="0"/>
              <a:t>Copyright ©2025 COVESA</a:t>
            </a:r>
          </a:p>
        </p:txBody>
      </p:sp>
      <p:sp>
        <p:nvSpPr>
          <p:cNvPr id="12" name="Slide Number Placeholder 11">
            <a:extLst>
              <a:ext uri="{FF2B5EF4-FFF2-40B4-BE49-F238E27FC236}">
                <a16:creationId xmlns:a16="http://schemas.microsoft.com/office/drawing/2014/main" id="{ADBDF338-54E3-F34D-A026-D074266A56C5}"/>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11</a:t>
            </a:fld>
            <a:endParaRPr lang="en-US" dirty="0"/>
          </a:p>
        </p:txBody>
      </p:sp>
    </p:spTree>
    <p:extLst>
      <p:ext uri="{BB962C8B-B14F-4D97-AF65-F5344CB8AC3E}">
        <p14:creationId xmlns:p14="http://schemas.microsoft.com/office/powerpoint/2010/main" val="724730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169BB7-9CB9-BDFC-7197-925EDCE28954}"/>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12</a:t>
            </a:fld>
            <a:endParaRPr lang="en-US" dirty="0"/>
          </a:p>
        </p:txBody>
      </p:sp>
      <p:sp>
        <p:nvSpPr>
          <p:cNvPr id="3" name="Title 2">
            <a:extLst>
              <a:ext uri="{FF2B5EF4-FFF2-40B4-BE49-F238E27FC236}">
                <a16:creationId xmlns:a16="http://schemas.microsoft.com/office/drawing/2014/main" id="{D74F5542-2F00-2178-7CC1-34A787F44FA9}"/>
              </a:ext>
            </a:extLst>
          </p:cNvPr>
          <p:cNvSpPr>
            <a:spLocks noGrp="1"/>
          </p:cNvSpPr>
          <p:nvPr>
            <p:ph type="title"/>
          </p:nvPr>
        </p:nvSpPr>
        <p:spPr/>
        <p:txBody>
          <a:bodyPr>
            <a:normAutofit fontScale="90000"/>
          </a:bodyPr>
          <a:lstStyle/>
          <a:p>
            <a:r>
              <a:rPr lang="en-US" b="1" dirty="0"/>
              <a:t>Clean and clear Input = Reliable code implementation</a:t>
            </a:r>
            <a:endParaRPr lang="en-US" sz="3600" dirty="0"/>
          </a:p>
        </p:txBody>
      </p:sp>
      <p:sp>
        <p:nvSpPr>
          <p:cNvPr id="4" name="Footer Placeholder 3">
            <a:extLst>
              <a:ext uri="{FF2B5EF4-FFF2-40B4-BE49-F238E27FC236}">
                <a16:creationId xmlns:a16="http://schemas.microsoft.com/office/drawing/2014/main" id="{43149105-7926-797A-1EAA-6A4912DCF378}"/>
              </a:ext>
            </a:extLst>
          </p:cNvPr>
          <p:cNvSpPr>
            <a:spLocks noGrp="1"/>
          </p:cNvSpPr>
          <p:nvPr>
            <p:ph type="ftr" sz="quarter" idx="3"/>
          </p:nvPr>
        </p:nvSpPr>
        <p:spPr/>
        <p:txBody>
          <a:bodyPr/>
          <a:lstStyle/>
          <a:p>
            <a:r>
              <a:rPr lang="en-US"/>
              <a:t>Copyright ©2025 COVESA</a:t>
            </a:r>
            <a:endParaRPr lang="en-US" dirty="0"/>
          </a:p>
        </p:txBody>
      </p:sp>
      <p:sp>
        <p:nvSpPr>
          <p:cNvPr id="5" name="Date Placeholder 4">
            <a:extLst>
              <a:ext uri="{FF2B5EF4-FFF2-40B4-BE49-F238E27FC236}">
                <a16:creationId xmlns:a16="http://schemas.microsoft.com/office/drawing/2014/main" id="{0B769DCA-2855-78C5-2A13-C91BCAA42AEC}"/>
              </a:ext>
            </a:extLst>
          </p:cNvPr>
          <p:cNvSpPr>
            <a:spLocks noGrp="1"/>
          </p:cNvSpPr>
          <p:nvPr>
            <p:ph type="dt" sz="half" idx="16"/>
          </p:nvPr>
        </p:nvSpPr>
        <p:spPr/>
        <p:txBody>
          <a:bodyPr/>
          <a:lstStyle/>
          <a:p>
            <a:fld id="{D5E54885-F5DD-8145-A519-454713646F3E}" type="datetime4">
              <a:rPr lang="en-GB" smtClean="0"/>
              <a:t>7 May 2025</a:t>
            </a:fld>
            <a:r>
              <a:rPr lang="en-GB"/>
              <a:t>  </a:t>
            </a:r>
            <a:r>
              <a:rPr lang="en-GB">
                <a:solidFill>
                  <a:srgbClr val="00B0F0"/>
                </a:solidFill>
              </a:rPr>
              <a:t>|</a:t>
            </a:r>
            <a:endParaRPr lang="en-US" dirty="0">
              <a:solidFill>
                <a:srgbClr val="00B0F0"/>
              </a:solidFill>
            </a:endParaRPr>
          </a:p>
        </p:txBody>
      </p:sp>
      <p:sp>
        <p:nvSpPr>
          <p:cNvPr id="7" name="Oval 6">
            <a:extLst>
              <a:ext uri="{FF2B5EF4-FFF2-40B4-BE49-F238E27FC236}">
                <a16:creationId xmlns:a16="http://schemas.microsoft.com/office/drawing/2014/main" id="{34C8B1BF-9CC1-A1B3-AD44-58DAAAE0268A}"/>
              </a:ext>
            </a:extLst>
          </p:cNvPr>
          <p:cNvSpPr/>
          <p:nvPr/>
        </p:nvSpPr>
        <p:spPr>
          <a:xfrm>
            <a:off x="815206" y="1719375"/>
            <a:ext cx="1226761" cy="114766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Ideas</a:t>
            </a:r>
          </a:p>
        </p:txBody>
      </p:sp>
      <p:sp>
        <p:nvSpPr>
          <p:cNvPr id="8" name="Oval 7">
            <a:extLst>
              <a:ext uri="{FF2B5EF4-FFF2-40B4-BE49-F238E27FC236}">
                <a16:creationId xmlns:a16="http://schemas.microsoft.com/office/drawing/2014/main" id="{B3DF0905-22C8-B2E9-946F-CACD7AC86476}"/>
              </a:ext>
            </a:extLst>
          </p:cNvPr>
          <p:cNvSpPr/>
          <p:nvPr/>
        </p:nvSpPr>
        <p:spPr>
          <a:xfrm>
            <a:off x="2367957" y="1890151"/>
            <a:ext cx="1151359" cy="90040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Project Context</a:t>
            </a:r>
          </a:p>
        </p:txBody>
      </p:sp>
      <p:sp>
        <p:nvSpPr>
          <p:cNvPr id="9" name="Oval 8">
            <a:extLst>
              <a:ext uri="{FF2B5EF4-FFF2-40B4-BE49-F238E27FC236}">
                <a16:creationId xmlns:a16="http://schemas.microsoft.com/office/drawing/2014/main" id="{FCAD42B0-F893-719F-3728-5E2CE2C92190}"/>
              </a:ext>
            </a:extLst>
          </p:cNvPr>
          <p:cNvSpPr/>
          <p:nvPr/>
        </p:nvSpPr>
        <p:spPr>
          <a:xfrm>
            <a:off x="1765090" y="2871752"/>
            <a:ext cx="1226760" cy="90040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Requirements</a:t>
            </a:r>
          </a:p>
        </p:txBody>
      </p:sp>
      <p:sp>
        <p:nvSpPr>
          <p:cNvPr id="10" name="Oval 9">
            <a:extLst>
              <a:ext uri="{FF2B5EF4-FFF2-40B4-BE49-F238E27FC236}">
                <a16:creationId xmlns:a16="http://schemas.microsoft.com/office/drawing/2014/main" id="{7C155753-123B-A1DE-D434-4EE97E86C2DC}"/>
              </a:ext>
            </a:extLst>
          </p:cNvPr>
          <p:cNvSpPr/>
          <p:nvPr/>
        </p:nvSpPr>
        <p:spPr>
          <a:xfrm>
            <a:off x="1428586" y="3952077"/>
            <a:ext cx="1371385" cy="90040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Guidelines</a:t>
            </a:r>
          </a:p>
        </p:txBody>
      </p:sp>
      <p:sp>
        <p:nvSpPr>
          <p:cNvPr id="11" name="Oval 10">
            <a:extLst>
              <a:ext uri="{FF2B5EF4-FFF2-40B4-BE49-F238E27FC236}">
                <a16:creationId xmlns:a16="http://schemas.microsoft.com/office/drawing/2014/main" id="{9761F325-4C52-9E31-ECC1-A24024EE7DE1}"/>
              </a:ext>
            </a:extLst>
          </p:cNvPr>
          <p:cNvSpPr/>
          <p:nvPr/>
        </p:nvSpPr>
        <p:spPr>
          <a:xfrm>
            <a:off x="691760" y="3015535"/>
            <a:ext cx="1035697" cy="90040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ARXML</a:t>
            </a:r>
          </a:p>
        </p:txBody>
      </p:sp>
      <p:sp>
        <p:nvSpPr>
          <p:cNvPr id="12" name="Oval 11">
            <a:extLst>
              <a:ext uri="{FF2B5EF4-FFF2-40B4-BE49-F238E27FC236}">
                <a16:creationId xmlns:a16="http://schemas.microsoft.com/office/drawing/2014/main" id="{565DDAEB-27BB-3BE1-C360-E050C8DCBD0D}"/>
              </a:ext>
            </a:extLst>
          </p:cNvPr>
          <p:cNvSpPr/>
          <p:nvPr/>
        </p:nvSpPr>
        <p:spPr>
          <a:xfrm>
            <a:off x="3468350" y="2380952"/>
            <a:ext cx="1226760" cy="90040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Best Practices</a:t>
            </a:r>
          </a:p>
        </p:txBody>
      </p:sp>
      <p:sp>
        <p:nvSpPr>
          <p:cNvPr id="13" name="Oval 12">
            <a:extLst>
              <a:ext uri="{FF2B5EF4-FFF2-40B4-BE49-F238E27FC236}">
                <a16:creationId xmlns:a16="http://schemas.microsoft.com/office/drawing/2014/main" id="{86410B02-BE31-7B11-DFD1-8BE689412683}"/>
              </a:ext>
            </a:extLst>
          </p:cNvPr>
          <p:cNvSpPr/>
          <p:nvPr/>
        </p:nvSpPr>
        <p:spPr>
          <a:xfrm>
            <a:off x="3109872" y="3501869"/>
            <a:ext cx="1550245" cy="97387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Architecture</a:t>
            </a:r>
          </a:p>
        </p:txBody>
      </p:sp>
      <p:sp>
        <p:nvSpPr>
          <p:cNvPr id="14" name="Rectangle 13">
            <a:extLst>
              <a:ext uri="{FF2B5EF4-FFF2-40B4-BE49-F238E27FC236}">
                <a16:creationId xmlns:a16="http://schemas.microsoft.com/office/drawing/2014/main" id="{A605DB94-C3BE-C609-E979-CD1212CE427A}"/>
              </a:ext>
            </a:extLst>
          </p:cNvPr>
          <p:cNvSpPr/>
          <p:nvPr/>
        </p:nvSpPr>
        <p:spPr>
          <a:xfrm>
            <a:off x="6012820" y="2724724"/>
            <a:ext cx="1667242" cy="167755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Single Source of Truth</a:t>
            </a:r>
          </a:p>
        </p:txBody>
      </p:sp>
      <p:pic>
        <p:nvPicPr>
          <p:cNvPr id="17" name="Graphic 16" descr="Artificial Intelligence with solid fill">
            <a:extLst>
              <a:ext uri="{FF2B5EF4-FFF2-40B4-BE49-F238E27FC236}">
                <a16:creationId xmlns:a16="http://schemas.microsoft.com/office/drawing/2014/main" id="{51F92745-4F6C-5CE7-96A4-7D39EA7200F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629946" y="2913630"/>
            <a:ext cx="1075178" cy="1075178"/>
          </a:xfrm>
          <a:prstGeom prst="rect">
            <a:avLst/>
          </a:prstGeom>
        </p:spPr>
      </p:pic>
      <p:pic>
        <p:nvPicPr>
          <p:cNvPr id="19" name="Graphic 18" descr="Programmer male outline">
            <a:extLst>
              <a:ext uri="{FF2B5EF4-FFF2-40B4-BE49-F238E27FC236}">
                <a16:creationId xmlns:a16="http://schemas.microsoft.com/office/drawing/2014/main" id="{C0C28FAC-649A-0E3E-C153-BA99DCAFC52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16796" y="2891411"/>
            <a:ext cx="1075178" cy="1075178"/>
          </a:xfrm>
          <a:prstGeom prst="rect">
            <a:avLst/>
          </a:prstGeom>
        </p:spPr>
      </p:pic>
      <p:sp>
        <p:nvSpPr>
          <p:cNvPr id="20" name="Down Arrow 19">
            <a:extLst>
              <a:ext uri="{FF2B5EF4-FFF2-40B4-BE49-F238E27FC236}">
                <a16:creationId xmlns:a16="http://schemas.microsoft.com/office/drawing/2014/main" id="{A6A47A39-F383-7278-1F2A-80B9F507A10E}"/>
              </a:ext>
            </a:extLst>
          </p:cNvPr>
          <p:cNvSpPr/>
          <p:nvPr/>
        </p:nvSpPr>
        <p:spPr>
          <a:xfrm rot="16200000">
            <a:off x="5143848" y="3283156"/>
            <a:ext cx="569168" cy="41180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wn Arrow 20">
            <a:extLst>
              <a:ext uri="{FF2B5EF4-FFF2-40B4-BE49-F238E27FC236}">
                <a16:creationId xmlns:a16="http://schemas.microsoft.com/office/drawing/2014/main" id="{C53CB6B5-AC58-C414-B9A4-275010D0A202}"/>
              </a:ext>
            </a:extLst>
          </p:cNvPr>
          <p:cNvSpPr/>
          <p:nvPr/>
        </p:nvSpPr>
        <p:spPr>
          <a:xfrm rot="16200000">
            <a:off x="7896608" y="3285488"/>
            <a:ext cx="569168" cy="41180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Down Arrow 21">
            <a:extLst>
              <a:ext uri="{FF2B5EF4-FFF2-40B4-BE49-F238E27FC236}">
                <a16:creationId xmlns:a16="http://schemas.microsoft.com/office/drawing/2014/main" id="{09E7C273-C0BC-0D8F-F987-E939864DA7CE}"/>
              </a:ext>
            </a:extLst>
          </p:cNvPr>
          <p:cNvSpPr/>
          <p:nvPr/>
        </p:nvSpPr>
        <p:spPr>
          <a:xfrm rot="16200000">
            <a:off x="9826376" y="3291378"/>
            <a:ext cx="569168" cy="41180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5F53510B-A671-A380-1DA7-AF08FDEA7BCD}"/>
              </a:ext>
            </a:extLst>
          </p:cNvPr>
          <p:cNvSpPr/>
          <p:nvPr/>
        </p:nvSpPr>
        <p:spPr>
          <a:xfrm>
            <a:off x="7467844" y="1614020"/>
            <a:ext cx="1426695" cy="771538"/>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Clear Boundaries</a:t>
            </a:r>
          </a:p>
        </p:txBody>
      </p:sp>
      <p:sp>
        <p:nvSpPr>
          <p:cNvPr id="24" name="Oval 23">
            <a:extLst>
              <a:ext uri="{FF2B5EF4-FFF2-40B4-BE49-F238E27FC236}">
                <a16:creationId xmlns:a16="http://schemas.microsoft.com/office/drawing/2014/main" id="{7191D3F1-8D94-10A8-F2E9-D1D6163C5E2B}"/>
              </a:ext>
            </a:extLst>
          </p:cNvPr>
          <p:cNvSpPr/>
          <p:nvPr/>
        </p:nvSpPr>
        <p:spPr>
          <a:xfrm>
            <a:off x="9090101" y="1616194"/>
            <a:ext cx="1426695" cy="771538"/>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Well Defined Role</a:t>
            </a:r>
          </a:p>
        </p:txBody>
      </p:sp>
      <p:sp>
        <p:nvSpPr>
          <p:cNvPr id="25" name="Down Arrow 24">
            <a:extLst>
              <a:ext uri="{FF2B5EF4-FFF2-40B4-BE49-F238E27FC236}">
                <a16:creationId xmlns:a16="http://schemas.microsoft.com/office/drawing/2014/main" id="{9A23091B-4C76-D318-80E9-6A61EA36E2E7}"/>
              </a:ext>
            </a:extLst>
          </p:cNvPr>
          <p:cNvSpPr/>
          <p:nvPr/>
        </p:nvSpPr>
        <p:spPr>
          <a:xfrm rot="18590192">
            <a:off x="8375872" y="2455356"/>
            <a:ext cx="569168" cy="411801"/>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Down Arrow 25">
            <a:extLst>
              <a:ext uri="{FF2B5EF4-FFF2-40B4-BE49-F238E27FC236}">
                <a16:creationId xmlns:a16="http://schemas.microsoft.com/office/drawing/2014/main" id="{5400A58B-6671-4166-0863-5F2632255B96}"/>
              </a:ext>
            </a:extLst>
          </p:cNvPr>
          <p:cNvSpPr/>
          <p:nvPr/>
        </p:nvSpPr>
        <p:spPr>
          <a:xfrm rot="2634215">
            <a:off x="9133837" y="2451252"/>
            <a:ext cx="569168" cy="411801"/>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BF623BFE-3363-9A2B-289F-04C24356D793}"/>
              </a:ext>
            </a:extLst>
          </p:cNvPr>
          <p:cNvSpPr txBox="1"/>
          <p:nvPr/>
        </p:nvSpPr>
        <p:spPr>
          <a:xfrm>
            <a:off x="1598880" y="4936644"/>
            <a:ext cx="1559180" cy="369332"/>
          </a:xfrm>
          <a:prstGeom prst="rect">
            <a:avLst/>
          </a:prstGeom>
          <a:noFill/>
        </p:spPr>
        <p:txBody>
          <a:bodyPr wrap="square" rtlCol="0">
            <a:spAutoFit/>
          </a:bodyPr>
          <a:lstStyle/>
          <a:p>
            <a:r>
              <a:rPr lang="en-US" sz="1800" b="1" dirty="0"/>
              <a:t>Reliable Data</a:t>
            </a:r>
            <a:endParaRPr lang="en-US" sz="1800" dirty="0"/>
          </a:p>
        </p:txBody>
      </p:sp>
    </p:spTree>
    <p:extLst>
      <p:ext uri="{BB962C8B-B14F-4D97-AF65-F5344CB8AC3E}">
        <p14:creationId xmlns:p14="http://schemas.microsoft.com/office/powerpoint/2010/main" val="12064783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308F37-3215-239A-AE36-4635783A5967}"/>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13</a:t>
            </a:fld>
            <a:endParaRPr lang="en-US" dirty="0"/>
          </a:p>
        </p:txBody>
      </p:sp>
      <p:sp>
        <p:nvSpPr>
          <p:cNvPr id="3" name="Title 2">
            <a:extLst>
              <a:ext uri="{FF2B5EF4-FFF2-40B4-BE49-F238E27FC236}">
                <a16:creationId xmlns:a16="http://schemas.microsoft.com/office/drawing/2014/main" id="{A8DFDEC4-9018-8184-1F29-78421A545B19}"/>
              </a:ext>
            </a:extLst>
          </p:cNvPr>
          <p:cNvSpPr>
            <a:spLocks noGrp="1"/>
          </p:cNvSpPr>
          <p:nvPr>
            <p:ph type="title"/>
          </p:nvPr>
        </p:nvSpPr>
        <p:spPr/>
        <p:txBody>
          <a:bodyPr/>
          <a:lstStyle/>
          <a:p>
            <a:r>
              <a:rPr lang="en-US" dirty="0"/>
              <a:t>Reproducible CI Artifacts = Trustworthy Validation</a:t>
            </a:r>
          </a:p>
        </p:txBody>
      </p:sp>
      <p:sp>
        <p:nvSpPr>
          <p:cNvPr id="4" name="Footer Placeholder 3">
            <a:extLst>
              <a:ext uri="{FF2B5EF4-FFF2-40B4-BE49-F238E27FC236}">
                <a16:creationId xmlns:a16="http://schemas.microsoft.com/office/drawing/2014/main" id="{C524C26C-46F5-5DC1-0C94-A4DB5EA47F68}"/>
              </a:ext>
            </a:extLst>
          </p:cNvPr>
          <p:cNvSpPr>
            <a:spLocks noGrp="1"/>
          </p:cNvSpPr>
          <p:nvPr>
            <p:ph type="ftr" sz="quarter" idx="3"/>
          </p:nvPr>
        </p:nvSpPr>
        <p:spPr/>
        <p:txBody>
          <a:bodyPr/>
          <a:lstStyle/>
          <a:p>
            <a:r>
              <a:rPr lang="en-US"/>
              <a:t>Copyright ©2025 COVESA</a:t>
            </a:r>
            <a:endParaRPr lang="en-US" dirty="0"/>
          </a:p>
        </p:txBody>
      </p:sp>
      <p:sp>
        <p:nvSpPr>
          <p:cNvPr id="5" name="Date Placeholder 4">
            <a:extLst>
              <a:ext uri="{FF2B5EF4-FFF2-40B4-BE49-F238E27FC236}">
                <a16:creationId xmlns:a16="http://schemas.microsoft.com/office/drawing/2014/main" id="{B0155BC5-2995-1C13-5D59-571208E0E978}"/>
              </a:ext>
            </a:extLst>
          </p:cNvPr>
          <p:cNvSpPr>
            <a:spLocks noGrp="1"/>
          </p:cNvSpPr>
          <p:nvPr>
            <p:ph type="dt" sz="half" idx="16"/>
          </p:nvPr>
        </p:nvSpPr>
        <p:spPr/>
        <p:txBody>
          <a:bodyPr/>
          <a:lstStyle/>
          <a:p>
            <a:fld id="{D5E54885-F5DD-8145-A519-454713646F3E}" type="datetime4">
              <a:rPr lang="en-GB" smtClean="0"/>
              <a:t>7 May 2025</a:t>
            </a:fld>
            <a:r>
              <a:rPr lang="en-GB"/>
              <a:t>  </a:t>
            </a:r>
            <a:r>
              <a:rPr lang="en-GB">
                <a:solidFill>
                  <a:srgbClr val="00B0F0"/>
                </a:solidFill>
              </a:rPr>
              <a:t>|</a:t>
            </a:r>
            <a:endParaRPr lang="en-US" dirty="0">
              <a:solidFill>
                <a:srgbClr val="00B0F0"/>
              </a:solidFill>
            </a:endParaRPr>
          </a:p>
        </p:txBody>
      </p:sp>
      <p:graphicFrame>
        <p:nvGraphicFramePr>
          <p:cNvPr id="6" name="Diagram 5">
            <a:extLst>
              <a:ext uri="{FF2B5EF4-FFF2-40B4-BE49-F238E27FC236}">
                <a16:creationId xmlns:a16="http://schemas.microsoft.com/office/drawing/2014/main" id="{57FB294A-623D-D51E-F31E-172A6756851A}"/>
              </a:ext>
            </a:extLst>
          </p:cNvPr>
          <p:cNvGraphicFramePr/>
          <p:nvPr>
            <p:extLst>
              <p:ext uri="{D42A27DB-BD31-4B8C-83A1-F6EECF244321}">
                <p14:modId xmlns:p14="http://schemas.microsoft.com/office/powerpoint/2010/main" val="3214368060"/>
              </p:ext>
            </p:extLst>
          </p:nvPr>
        </p:nvGraphicFramePr>
        <p:xfrm>
          <a:off x="429209" y="1166327"/>
          <a:ext cx="11140750" cy="49720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49407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4967357-E46D-6F9D-5273-643EDA90A7D4}"/>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14</a:t>
            </a:fld>
            <a:endParaRPr lang="en-US" dirty="0"/>
          </a:p>
        </p:txBody>
      </p:sp>
      <p:sp>
        <p:nvSpPr>
          <p:cNvPr id="3" name="Title 2">
            <a:extLst>
              <a:ext uri="{FF2B5EF4-FFF2-40B4-BE49-F238E27FC236}">
                <a16:creationId xmlns:a16="http://schemas.microsoft.com/office/drawing/2014/main" id="{2428F88F-2DB9-6B50-3F6D-E00D9CBC1CA8}"/>
              </a:ext>
            </a:extLst>
          </p:cNvPr>
          <p:cNvSpPr>
            <a:spLocks noGrp="1"/>
          </p:cNvSpPr>
          <p:nvPr>
            <p:ph type="title"/>
          </p:nvPr>
        </p:nvSpPr>
        <p:spPr/>
        <p:txBody>
          <a:bodyPr/>
          <a:lstStyle/>
          <a:p>
            <a:r>
              <a:rPr lang="en-US" dirty="0"/>
              <a:t>Telemetry Driven Deployment Loop</a:t>
            </a:r>
          </a:p>
        </p:txBody>
      </p:sp>
      <p:sp>
        <p:nvSpPr>
          <p:cNvPr id="4" name="Footer Placeholder 3">
            <a:extLst>
              <a:ext uri="{FF2B5EF4-FFF2-40B4-BE49-F238E27FC236}">
                <a16:creationId xmlns:a16="http://schemas.microsoft.com/office/drawing/2014/main" id="{0C221263-CE37-6374-4C86-2491A8731ABB}"/>
              </a:ext>
            </a:extLst>
          </p:cNvPr>
          <p:cNvSpPr>
            <a:spLocks noGrp="1"/>
          </p:cNvSpPr>
          <p:nvPr>
            <p:ph type="ftr" sz="quarter" idx="3"/>
          </p:nvPr>
        </p:nvSpPr>
        <p:spPr/>
        <p:txBody>
          <a:bodyPr/>
          <a:lstStyle/>
          <a:p>
            <a:r>
              <a:rPr lang="en-US"/>
              <a:t>Copyright ©2025 COVESA</a:t>
            </a:r>
            <a:endParaRPr lang="en-US" dirty="0"/>
          </a:p>
        </p:txBody>
      </p:sp>
      <p:sp>
        <p:nvSpPr>
          <p:cNvPr id="5" name="Date Placeholder 4">
            <a:extLst>
              <a:ext uri="{FF2B5EF4-FFF2-40B4-BE49-F238E27FC236}">
                <a16:creationId xmlns:a16="http://schemas.microsoft.com/office/drawing/2014/main" id="{16B9D6EA-F4F3-5DE0-41F4-0C5E48D37955}"/>
              </a:ext>
            </a:extLst>
          </p:cNvPr>
          <p:cNvSpPr>
            <a:spLocks noGrp="1"/>
          </p:cNvSpPr>
          <p:nvPr>
            <p:ph type="dt" sz="half" idx="16"/>
          </p:nvPr>
        </p:nvSpPr>
        <p:spPr/>
        <p:txBody>
          <a:bodyPr/>
          <a:lstStyle/>
          <a:p>
            <a:fld id="{D5E54885-F5DD-8145-A519-454713646F3E}" type="datetime4">
              <a:rPr lang="en-GB" smtClean="0"/>
              <a:t>7 May 2025</a:t>
            </a:fld>
            <a:r>
              <a:rPr lang="en-GB"/>
              <a:t>  </a:t>
            </a:r>
            <a:r>
              <a:rPr lang="en-GB">
                <a:solidFill>
                  <a:srgbClr val="00B0F0"/>
                </a:solidFill>
              </a:rPr>
              <a:t>|</a:t>
            </a:r>
            <a:endParaRPr lang="en-US" dirty="0">
              <a:solidFill>
                <a:srgbClr val="00B0F0"/>
              </a:solidFill>
            </a:endParaRPr>
          </a:p>
        </p:txBody>
      </p:sp>
      <p:sp>
        <p:nvSpPr>
          <p:cNvPr id="6" name="Oval 5">
            <a:extLst>
              <a:ext uri="{FF2B5EF4-FFF2-40B4-BE49-F238E27FC236}">
                <a16:creationId xmlns:a16="http://schemas.microsoft.com/office/drawing/2014/main" id="{780AB28D-CD50-DADF-E57A-4A616B86C8B2}"/>
              </a:ext>
            </a:extLst>
          </p:cNvPr>
          <p:cNvSpPr/>
          <p:nvPr/>
        </p:nvSpPr>
        <p:spPr>
          <a:xfrm>
            <a:off x="3148869" y="2511102"/>
            <a:ext cx="2707432" cy="2521599"/>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       OTA</a:t>
            </a:r>
          </a:p>
        </p:txBody>
      </p:sp>
      <p:pic>
        <p:nvPicPr>
          <p:cNvPr id="8" name="Graphic 7" descr="Car Mechanic outline">
            <a:extLst>
              <a:ext uri="{FF2B5EF4-FFF2-40B4-BE49-F238E27FC236}">
                <a16:creationId xmlns:a16="http://schemas.microsoft.com/office/drawing/2014/main" id="{18F73870-5A9C-17AC-FB79-DF36078DD26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581231" y="3301916"/>
            <a:ext cx="921354" cy="921354"/>
          </a:xfrm>
          <a:prstGeom prst="rect">
            <a:avLst/>
          </a:prstGeom>
        </p:spPr>
      </p:pic>
      <p:sp>
        <p:nvSpPr>
          <p:cNvPr id="10" name="TextBox 9">
            <a:extLst>
              <a:ext uri="{FF2B5EF4-FFF2-40B4-BE49-F238E27FC236}">
                <a16:creationId xmlns:a16="http://schemas.microsoft.com/office/drawing/2014/main" id="{CC3C32D3-6B8B-7340-8752-A6C3E55EA6AB}"/>
              </a:ext>
            </a:extLst>
          </p:cNvPr>
          <p:cNvSpPr txBox="1"/>
          <p:nvPr/>
        </p:nvSpPr>
        <p:spPr>
          <a:xfrm>
            <a:off x="512468" y="3356779"/>
            <a:ext cx="1735494" cy="954107"/>
          </a:xfrm>
          <a:prstGeom prst="rect">
            <a:avLst/>
          </a:prstGeom>
          <a:noFill/>
        </p:spPr>
        <p:txBody>
          <a:bodyPr wrap="square" rtlCol="0">
            <a:spAutoFit/>
          </a:bodyPr>
          <a:lstStyle/>
          <a:p>
            <a:r>
              <a:rPr lang="en-US" sz="1400" dirty="0"/>
              <a:t>Vehicle Metrics detect OTA failures &amp; Provide further information</a:t>
            </a:r>
          </a:p>
        </p:txBody>
      </p:sp>
      <p:sp>
        <p:nvSpPr>
          <p:cNvPr id="11" name="TextBox 10">
            <a:extLst>
              <a:ext uri="{FF2B5EF4-FFF2-40B4-BE49-F238E27FC236}">
                <a16:creationId xmlns:a16="http://schemas.microsoft.com/office/drawing/2014/main" id="{5FCE1607-D601-FCE7-F782-6A4F5695EFF0}"/>
              </a:ext>
            </a:extLst>
          </p:cNvPr>
          <p:cNvSpPr txBox="1"/>
          <p:nvPr/>
        </p:nvSpPr>
        <p:spPr>
          <a:xfrm>
            <a:off x="1845737" y="1983150"/>
            <a:ext cx="1735494" cy="738664"/>
          </a:xfrm>
          <a:prstGeom prst="rect">
            <a:avLst/>
          </a:prstGeom>
          <a:noFill/>
        </p:spPr>
        <p:txBody>
          <a:bodyPr wrap="square" rtlCol="0">
            <a:spAutoFit/>
          </a:bodyPr>
          <a:lstStyle/>
          <a:p>
            <a:r>
              <a:rPr lang="en-US" sz="1400" dirty="0"/>
              <a:t>Context Rich driving logs tagged in </a:t>
            </a:r>
            <a:r>
              <a:rPr lang="en-US" sz="1400" dirty="0" err="1"/>
              <a:t>realtime</a:t>
            </a:r>
            <a:endParaRPr lang="en-US" sz="1400" dirty="0"/>
          </a:p>
        </p:txBody>
      </p:sp>
      <p:sp>
        <p:nvSpPr>
          <p:cNvPr id="12" name="TextBox 11">
            <a:extLst>
              <a:ext uri="{FF2B5EF4-FFF2-40B4-BE49-F238E27FC236}">
                <a16:creationId xmlns:a16="http://schemas.microsoft.com/office/drawing/2014/main" id="{3A00D5B4-CDE4-DF4C-1243-662A42F98108}"/>
              </a:ext>
            </a:extLst>
          </p:cNvPr>
          <p:cNvSpPr txBox="1"/>
          <p:nvPr/>
        </p:nvSpPr>
        <p:spPr>
          <a:xfrm>
            <a:off x="3752291" y="1427247"/>
            <a:ext cx="2295073" cy="738664"/>
          </a:xfrm>
          <a:prstGeom prst="rect">
            <a:avLst/>
          </a:prstGeom>
          <a:noFill/>
        </p:spPr>
        <p:txBody>
          <a:bodyPr wrap="square" rtlCol="0">
            <a:spAutoFit/>
          </a:bodyPr>
          <a:lstStyle/>
          <a:p>
            <a:r>
              <a:rPr lang="en-US" sz="1400" dirty="0"/>
              <a:t>AI driven anomaly detection dashboard triggers instant rollback in case of issue </a:t>
            </a:r>
          </a:p>
        </p:txBody>
      </p:sp>
      <p:sp>
        <p:nvSpPr>
          <p:cNvPr id="13" name="TextBox 12">
            <a:extLst>
              <a:ext uri="{FF2B5EF4-FFF2-40B4-BE49-F238E27FC236}">
                <a16:creationId xmlns:a16="http://schemas.microsoft.com/office/drawing/2014/main" id="{DB96A91A-461D-4685-475C-870CB88F9BFD}"/>
              </a:ext>
            </a:extLst>
          </p:cNvPr>
          <p:cNvSpPr txBox="1"/>
          <p:nvPr/>
        </p:nvSpPr>
        <p:spPr>
          <a:xfrm>
            <a:off x="1794200" y="4783111"/>
            <a:ext cx="1735494" cy="523220"/>
          </a:xfrm>
          <a:prstGeom prst="rect">
            <a:avLst/>
          </a:prstGeom>
          <a:noFill/>
        </p:spPr>
        <p:txBody>
          <a:bodyPr wrap="square" rtlCol="0">
            <a:spAutoFit/>
          </a:bodyPr>
          <a:lstStyle/>
          <a:p>
            <a:r>
              <a:rPr lang="en-US" sz="1400" dirty="0"/>
              <a:t>Update wave analytics</a:t>
            </a:r>
          </a:p>
        </p:txBody>
      </p:sp>
      <p:sp>
        <p:nvSpPr>
          <p:cNvPr id="14" name="TextBox 13">
            <a:extLst>
              <a:ext uri="{FF2B5EF4-FFF2-40B4-BE49-F238E27FC236}">
                <a16:creationId xmlns:a16="http://schemas.microsoft.com/office/drawing/2014/main" id="{D739496A-C35E-1950-C7D5-61525060A219}"/>
              </a:ext>
            </a:extLst>
          </p:cNvPr>
          <p:cNvSpPr txBox="1"/>
          <p:nvPr/>
        </p:nvSpPr>
        <p:spPr>
          <a:xfrm>
            <a:off x="3529694" y="5430835"/>
            <a:ext cx="2221464" cy="523220"/>
          </a:xfrm>
          <a:prstGeom prst="rect">
            <a:avLst/>
          </a:prstGeom>
          <a:noFill/>
        </p:spPr>
        <p:txBody>
          <a:bodyPr wrap="square" rtlCol="0">
            <a:spAutoFit/>
          </a:bodyPr>
          <a:lstStyle/>
          <a:p>
            <a:r>
              <a:rPr lang="en-US" sz="1400" dirty="0"/>
              <a:t>Manufacturing/calibration fingerprints</a:t>
            </a:r>
          </a:p>
        </p:txBody>
      </p:sp>
      <p:sp>
        <p:nvSpPr>
          <p:cNvPr id="20" name="Right Arrow 19">
            <a:extLst>
              <a:ext uri="{FF2B5EF4-FFF2-40B4-BE49-F238E27FC236}">
                <a16:creationId xmlns:a16="http://schemas.microsoft.com/office/drawing/2014/main" id="{24D3D36B-574B-C906-A024-85CDD4E0658B}"/>
              </a:ext>
            </a:extLst>
          </p:cNvPr>
          <p:cNvSpPr/>
          <p:nvPr/>
        </p:nvSpPr>
        <p:spPr>
          <a:xfrm rot="1839569">
            <a:off x="6375856" y="3814713"/>
            <a:ext cx="811763" cy="56450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a:extLst>
              <a:ext uri="{FF2B5EF4-FFF2-40B4-BE49-F238E27FC236}">
                <a16:creationId xmlns:a16="http://schemas.microsoft.com/office/drawing/2014/main" id="{5D26845A-2D76-DB14-A7EB-5F7860B8C3D7}"/>
              </a:ext>
            </a:extLst>
          </p:cNvPr>
          <p:cNvSpPr/>
          <p:nvPr/>
        </p:nvSpPr>
        <p:spPr>
          <a:xfrm rot="19239063">
            <a:off x="6260479" y="2915174"/>
            <a:ext cx="811763" cy="56450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Graphic 22" descr="Television outline">
            <a:extLst>
              <a:ext uri="{FF2B5EF4-FFF2-40B4-BE49-F238E27FC236}">
                <a16:creationId xmlns:a16="http://schemas.microsoft.com/office/drawing/2014/main" id="{1CEAB666-4357-E0AF-9B8E-83F07FEBEF9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205857" y="4223270"/>
            <a:ext cx="1667071" cy="1546555"/>
          </a:xfrm>
          <a:prstGeom prst="rect">
            <a:avLst/>
          </a:prstGeom>
        </p:spPr>
      </p:pic>
      <p:sp>
        <p:nvSpPr>
          <p:cNvPr id="24" name="TextBox 23">
            <a:extLst>
              <a:ext uri="{FF2B5EF4-FFF2-40B4-BE49-F238E27FC236}">
                <a16:creationId xmlns:a16="http://schemas.microsoft.com/office/drawing/2014/main" id="{F8A13163-951C-8CF4-3716-3AE9F2F2D856}"/>
              </a:ext>
            </a:extLst>
          </p:cNvPr>
          <p:cNvSpPr txBox="1"/>
          <p:nvPr/>
        </p:nvSpPr>
        <p:spPr>
          <a:xfrm>
            <a:off x="8319915" y="4626726"/>
            <a:ext cx="1420582" cy="646331"/>
          </a:xfrm>
          <a:prstGeom prst="rect">
            <a:avLst/>
          </a:prstGeom>
          <a:noFill/>
        </p:spPr>
        <p:txBody>
          <a:bodyPr wrap="none" rtlCol="0">
            <a:spAutoFit/>
          </a:bodyPr>
          <a:lstStyle/>
          <a:p>
            <a:pPr algn="ctr"/>
            <a:r>
              <a:rPr lang="en-US" dirty="0"/>
              <a:t>Visualization </a:t>
            </a:r>
          </a:p>
          <a:p>
            <a:pPr algn="ctr"/>
            <a:r>
              <a:rPr lang="en-US" dirty="0"/>
              <a:t>of Data</a:t>
            </a:r>
          </a:p>
        </p:txBody>
      </p:sp>
      <p:graphicFrame>
        <p:nvGraphicFramePr>
          <p:cNvPr id="25" name="Diagram 24">
            <a:extLst>
              <a:ext uri="{FF2B5EF4-FFF2-40B4-BE49-F238E27FC236}">
                <a16:creationId xmlns:a16="http://schemas.microsoft.com/office/drawing/2014/main" id="{9EB7BA5C-4299-9BC7-AE7D-1FCEFF99B4C6}"/>
              </a:ext>
            </a:extLst>
          </p:cNvPr>
          <p:cNvGraphicFramePr/>
          <p:nvPr>
            <p:extLst>
              <p:ext uri="{D42A27DB-BD31-4B8C-83A1-F6EECF244321}">
                <p14:modId xmlns:p14="http://schemas.microsoft.com/office/powerpoint/2010/main" val="2940995935"/>
              </p:ext>
            </p:extLst>
          </p:nvPr>
        </p:nvGraphicFramePr>
        <p:xfrm>
          <a:off x="7159188" y="780943"/>
          <a:ext cx="4062099" cy="311521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7" name="TextBox 26">
            <a:extLst>
              <a:ext uri="{FF2B5EF4-FFF2-40B4-BE49-F238E27FC236}">
                <a16:creationId xmlns:a16="http://schemas.microsoft.com/office/drawing/2014/main" id="{8E851BF0-AAB5-C9E2-2445-08D2E86F542A}"/>
              </a:ext>
            </a:extLst>
          </p:cNvPr>
          <p:cNvSpPr txBox="1"/>
          <p:nvPr/>
        </p:nvSpPr>
        <p:spPr>
          <a:xfrm>
            <a:off x="5750349" y="2089593"/>
            <a:ext cx="2062775" cy="954107"/>
          </a:xfrm>
          <a:prstGeom prst="rect">
            <a:avLst/>
          </a:prstGeom>
          <a:noFill/>
        </p:spPr>
        <p:txBody>
          <a:bodyPr wrap="square">
            <a:spAutoFit/>
          </a:bodyPr>
          <a:lstStyle/>
          <a:p>
            <a:pPr>
              <a:defRPr sz="1800"/>
            </a:pPr>
            <a:r>
              <a:rPr lang="en-GB" sz="1400" dirty="0"/>
              <a:t>Automated feedback loops feed field issues back into Dev &amp; CI pipelines</a:t>
            </a:r>
          </a:p>
        </p:txBody>
      </p:sp>
      <p:sp>
        <p:nvSpPr>
          <p:cNvPr id="28" name="Bent Arrow 27">
            <a:extLst>
              <a:ext uri="{FF2B5EF4-FFF2-40B4-BE49-F238E27FC236}">
                <a16:creationId xmlns:a16="http://schemas.microsoft.com/office/drawing/2014/main" id="{9DE4ACD0-DD1A-69B9-EF8A-3E950AAE4733}"/>
              </a:ext>
            </a:extLst>
          </p:cNvPr>
          <p:cNvSpPr/>
          <p:nvPr/>
        </p:nvSpPr>
        <p:spPr>
          <a:xfrm>
            <a:off x="1334278" y="2566646"/>
            <a:ext cx="391885" cy="549779"/>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Bent Arrow 28">
            <a:extLst>
              <a:ext uri="{FF2B5EF4-FFF2-40B4-BE49-F238E27FC236}">
                <a16:creationId xmlns:a16="http://schemas.microsoft.com/office/drawing/2014/main" id="{A5037C8F-B910-EC01-E13A-32A864060596}"/>
              </a:ext>
            </a:extLst>
          </p:cNvPr>
          <p:cNvSpPr/>
          <p:nvPr/>
        </p:nvSpPr>
        <p:spPr>
          <a:xfrm rot="2220632">
            <a:off x="2998713" y="1393759"/>
            <a:ext cx="391885" cy="549779"/>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Bent Arrow 29">
            <a:extLst>
              <a:ext uri="{FF2B5EF4-FFF2-40B4-BE49-F238E27FC236}">
                <a16:creationId xmlns:a16="http://schemas.microsoft.com/office/drawing/2014/main" id="{282B740D-8ABB-4214-E0E8-404EA2F14F03}"/>
              </a:ext>
            </a:extLst>
          </p:cNvPr>
          <p:cNvSpPr/>
          <p:nvPr/>
        </p:nvSpPr>
        <p:spPr>
          <a:xfrm rot="10800000" flipH="1">
            <a:off x="1361838" y="4571232"/>
            <a:ext cx="353978" cy="549779"/>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Bent Arrow 30">
            <a:extLst>
              <a:ext uri="{FF2B5EF4-FFF2-40B4-BE49-F238E27FC236}">
                <a16:creationId xmlns:a16="http://schemas.microsoft.com/office/drawing/2014/main" id="{4428250B-4576-9AA1-1451-266566CEA5FC}"/>
              </a:ext>
            </a:extLst>
          </p:cNvPr>
          <p:cNvSpPr/>
          <p:nvPr/>
        </p:nvSpPr>
        <p:spPr>
          <a:xfrm rot="7768588" flipH="1">
            <a:off x="2892899" y="5556928"/>
            <a:ext cx="401754" cy="549779"/>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9640318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6E799C-D2BD-C340-A60F-17C96E505C3D}"/>
              </a:ext>
            </a:extLst>
          </p:cNvPr>
          <p:cNvSpPr>
            <a:spLocks noGrp="1"/>
          </p:cNvSpPr>
          <p:nvPr>
            <p:ph type="title"/>
          </p:nvPr>
        </p:nvSpPr>
        <p:spPr/>
        <p:txBody>
          <a:bodyPr/>
          <a:lstStyle/>
          <a:p>
            <a:r>
              <a:rPr lang="en-US" dirty="0"/>
              <a:t>AI pitfalls</a:t>
            </a:r>
          </a:p>
        </p:txBody>
      </p:sp>
      <p:sp>
        <p:nvSpPr>
          <p:cNvPr id="11" name="Date Placeholder 10">
            <a:extLst>
              <a:ext uri="{FF2B5EF4-FFF2-40B4-BE49-F238E27FC236}">
                <a16:creationId xmlns:a16="http://schemas.microsoft.com/office/drawing/2014/main" id="{3CC04749-911A-DA4D-A0F3-BD04402D2881}"/>
              </a:ext>
            </a:extLst>
          </p:cNvPr>
          <p:cNvSpPr>
            <a:spLocks noGrp="1"/>
          </p:cNvSpPr>
          <p:nvPr>
            <p:ph type="dt" sz="half" idx="16"/>
          </p:nvPr>
        </p:nvSpPr>
        <p:spPr/>
        <p:txBody>
          <a:bodyPr/>
          <a:lstStyle/>
          <a:p>
            <a:fld id="{0D400A6F-B43C-9E41-91E7-5607AEE3BD33}" type="datetime4">
              <a:rPr lang="en-GB" smtClean="0"/>
              <a:t>13 May 2025</a:t>
            </a:fld>
            <a:r>
              <a:rPr lang="en-GB"/>
              <a:t>  </a:t>
            </a:r>
            <a:r>
              <a:rPr lang="en-GB">
                <a:solidFill>
                  <a:srgbClr val="00B0F0"/>
                </a:solidFill>
              </a:rPr>
              <a:t>|</a:t>
            </a:r>
            <a:endParaRPr lang="en-US" dirty="0">
              <a:solidFill>
                <a:srgbClr val="00B0F0"/>
              </a:solidFill>
            </a:endParaRPr>
          </a:p>
        </p:txBody>
      </p:sp>
      <p:sp>
        <p:nvSpPr>
          <p:cNvPr id="12" name="Footer Placeholder 11">
            <a:extLst>
              <a:ext uri="{FF2B5EF4-FFF2-40B4-BE49-F238E27FC236}">
                <a16:creationId xmlns:a16="http://schemas.microsoft.com/office/drawing/2014/main" id="{5078E20E-66E6-284F-AE61-306E47FFA4BF}"/>
              </a:ext>
            </a:extLst>
          </p:cNvPr>
          <p:cNvSpPr>
            <a:spLocks noGrp="1"/>
          </p:cNvSpPr>
          <p:nvPr>
            <p:ph type="ftr" sz="quarter" idx="3"/>
          </p:nvPr>
        </p:nvSpPr>
        <p:spPr/>
        <p:txBody>
          <a:bodyPr/>
          <a:lstStyle/>
          <a:p>
            <a:r>
              <a:rPr lang="en-US" dirty="0"/>
              <a:t>Copyright ©2025 COVESA</a:t>
            </a:r>
          </a:p>
        </p:txBody>
      </p:sp>
      <p:sp>
        <p:nvSpPr>
          <p:cNvPr id="13" name="Slide Number Placeholder 12">
            <a:extLst>
              <a:ext uri="{FF2B5EF4-FFF2-40B4-BE49-F238E27FC236}">
                <a16:creationId xmlns:a16="http://schemas.microsoft.com/office/drawing/2014/main" id="{39C4E612-311A-5649-80A6-AE66BA2F5344}"/>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15</a:t>
            </a:fld>
            <a:endParaRPr lang="en-US" dirty="0"/>
          </a:p>
        </p:txBody>
      </p:sp>
      <p:sp>
        <p:nvSpPr>
          <p:cNvPr id="6" name="Oval 5">
            <a:extLst>
              <a:ext uri="{FF2B5EF4-FFF2-40B4-BE49-F238E27FC236}">
                <a16:creationId xmlns:a16="http://schemas.microsoft.com/office/drawing/2014/main" id="{26119A7F-5E91-6ECF-4423-D6967C7A3C47}"/>
              </a:ext>
            </a:extLst>
          </p:cNvPr>
          <p:cNvSpPr/>
          <p:nvPr/>
        </p:nvSpPr>
        <p:spPr>
          <a:xfrm>
            <a:off x="704236" y="1836174"/>
            <a:ext cx="2588342" cy="159282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AI Building/Training costs</a:t>
            </a:r>
          </a:p>
        </p:txBody>
      </p:sp>
      <p:sp>
        <p:nvSpPr>
          <p:cNvPr id="10" name="Oval 9">
            <a:extLst>
              <a:ext uri="{FF2B5EF4-FFF2-40B4-BE49-F238E27FC236}">
                <a16:creationId xmlns:a16="http://schemas.microsoft.com/office/drawing/2014/main" id="{1783F148-64F1-9CD4-413C-21738F56BB35}"/>
              </a:ext>
            </a:extLst>
          </p:cNvPr>
          <p:cNvSpPr/>
          <p:nvPr/>
        </p:nvSpPr>
        <p:spPr>
          <a:xfrm>
            <a:off x="4149213" y="1298686"/>
            <a:ext cx="1725561" cy="159282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Privacy</a:t>
            </a:r>
          </a:p>
        </p:txBody>
      </p:sp>
      <p:sp>
        <p:nvSpPr>
          <p:cNvPr id="14" name="Oval 13">
            <a:extLst>
              <a:ext uri="{FF2B5EF4-FFF2-40B4-BE49-F238E27FC236}">
                <a16:creationId xmlns:a16="http://schemas.microsoft.com/office/drawing/2014/main" id="{5D787AC7-281F-0FAF-A84D-577FA4D3D0F2}"/>
              </a:ext>
            </a:extLst>
          </p:cNvPr>
          <p:cNvSpPr/>
          <p:nvPr/>
        </p:nvSpPr>
        <p:spPr>
          <a:xfrm>
            <a:off x="3444844" y="3627915"/>
            <a:ext cx="1725561" cy="159282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Intensive HW costs</a:t>
            </a:r>
          </a:p>
        </p:txBody>
      </p:sp>
      <p:sp>
        <p:nvSpPr>
          <p:cNvPr id="15" name="Oval 14">
            <a:extLst>
              <a:ext uri="{FF2B5EF4-FFF2-40B4-BE49-F238E27FC236}">
                <a16:creationId xmlns:a16="http://schemas.microsoft.com/office/drawing/2014/main" id="{013B9721-D313-4F19-724C-F5E7CB8F687C}"/>
              </a:ext>
            </a:extLst>
          </p:cNvPr>
          <p:cNvSpPr/>
          <p:nvPr/>
        </p:nvSpPr>
        <p:spPr>
          <a:xfrm>
            <a:off x="6096000" y="2632586"/>
            <a:ext cx="2588342" cy="186567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Hallucinations</a:t>
            </a:r>
          </a:p>
        </p:txBody>
      </p:sp>
      <p:sp>
        <p:nvSpPr>
          <p:cNvPr id="16" name="Oval 15">
            <a:extLst>
              <a:ext uri="{FF2B5EF4-FFF2-40B4-BE49-F238E27FC236}">
                <a16:creationId xmlns:a16="http://schemas.microsoft.com/office/drawing/2014/main" id="{44D0530A-F9AE-1C98-DA84-B4EC98F0DCCE}"/>
              </a:ext>
            </a:extLst>
          </p:cNvPr>
          <p:cNvSpPr/>
          <p:nvPr/>
        </p:nvSpPr>
        <p:spPr>
          <a:xfrm>
            <a:off x="8468032" y="1469121"/>
            <a:ext cx="1725561" cy="159282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Taking over jobs</a:t>
            </a:r>
          </a:p>
        </p:txBody>
      </p:sp>
      <p:sp>
        <p:nvSpPr>
          <p:cNvPr id="17" name="Rectangle 16">
            <a:extLst>
              <a:ext uri="{FF2B5EF4-FFF2-40B4-BE49-F238E27FC236}">
                <a16:creationId xmlns:a16="http://schemas.microsoft.com/office/drawing/2014/main" id="{34C94AF5-4A84-BB40-9BC8-2A40692F0517}"/>
              </a:ext>
            </a:extLst>
          </p:cNvPr>
          <p:cNvSpPr/>
          <p:nvPr/>
        </p:nvSpPr>
        <p:spPr>
          <a:xfrm>
            <a:off x="334962" y="5515897"/>
            <a:ext cx="11625980" cy="530942"/>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…..and many more still to be discovered</a:t>
            </a:r>
          </a:p>
        </p:txBody>
      </p:sp>
      <p:sp>
        <p:nvSpPr>
          <p:cNvPr id="18" name="Oval 17">
            <a:extLst>
              <a:ext uri="{FF2B5EF4-FFF2-40B4-BE49-F238E27FC236}">
                <a16:creationId xmlns:a16="http://schemas.microsoft.com/office/drawing/2014/main" id="{DD820317-1A72-A7C4-5248-D968B2975251}"/>
              </a:ext>
            </a:extLst>
          </p:cNvPr>
          <p:cNvSpPr/>
          <p:nvPr/>
        </p:nvSpPr>
        <p:spPr>
          <a:xfrm>
            <a:off x="9143067" y="3283174"/>
            <a:ext cx="1725561" cy="159282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Reliability</a:t>
            </a:r>
          </a:p>
        </p:txBody>
      </p:sp>
    </p:spTree>
    <p:extLst>
      <p:ext uri="{BB962C8B-B14F-4D97-AF65-F5344CB8AC3E}">
        <p14:creationId xmlns:p14="http://schemas.microsoft.com/office/powerpoint/2010/main" val="12166861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a:extLst>
              <a:ext uri="{FF2B5EF4-FFF2-40B4-BE49-F238E27FC236}">
                <a16:creationId xmlns:a16="http://schemas.microsoft.com/office/drawing/2014/main" id="{053BE8C3-5FC1-D24C-8F67-748E6D304F18}"/>
              </a:ext>
            </a:extLst>
          </p:cNvPr>
          <p:cNvGraphicFramePr>
            <a:graphicFrameLocks noGrp="1"/>
          </p:cNvGraphicFramePr>
          <p:nvPr>
            <p:ph sz="half" idx="2"/>
            <p:extLst>
              <p:ext uri="{D42A27DB-BD31-4B8C-83A1-F6EECF244321}">
                <p14:modId xmlns:p14="http://schemas.microsoft.com/office/powerpoint/2010/main" val="3352919950"/>
              </p:ext>
            </p:extLst>
          </p:nvPr>
        </p:nvGraphicFramePr>
        <p:xfrm>
          <a:off x="-746465" y="1431464"/>
          <a:ext cx="5564187" cy="36845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a:extLst>
              <a:ext uri="{FF2B5EF4-FFF2-40B4-BE49-F238E27FC236}">
                <a16:creationId xmlns:a16="http://schemas.microsoft.com/office/drawing/2014/main" id="{D933C397-9274-B64A-902E-1E711C177C4D}"/>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16</a:t>
            </a:fld>
            <a:endParaRPr lang="en-US" dirty="0"/>
          </a:p>
        </p:txBody>
      </p:sp>
      <p:sp>
        <p:nvSpPr>
          <p:cNvPr id="5" name="Title 4">
            <a:extLst>
              <a:ext uri="{FF2B5EF4-FFF2-40B4-BE49-F238E27FC236}">
                <a16:creationId xmlns:a16="http://schemas.microsoft.com/office/drawing/2014/main" id="{4A79AA91-0C2F-D8C7-795D-FF313D17D1C6}"/>
              </a:ext>
            </a:extLst>
          </p:cNvPr>
          <p:cNvSpPr>
            <a:spLocks noGrp="1"/>
          </p:cNvSpPr>
          <p:nvPr>
            <p:ph type="title"/>
          </p:nvPr>
        </p:nvSpPr>
        <p:spPr/>
        <p:txBody>
          <a:bodyPr/>
          <a:lstStyle/>
          <a:p>
            <a:r>
              <a:rPr lang="en-US" dirty="0"/>
              <a:t>AI Pitfalls</a:t>
            </a:r>
          </a:p>
        </p:txBody>
      </p:sp>
      <p:sp>
        <p:nvSpPr>
          <p:cNvPr id="6" name="Footer Placeholder 5">
            <a:extLst>
              <a:ext uri="{FF2B5EF4-FFF2-40B4-BE49-F238E27FC236}">
                <a16:creationId xmlns:a16="http://schemas.microsoft.com/office/drawing/2014/main" id="{B472F6FD-AF52-C578-3787-09D149DDE608}"/>
              </a:ext>
            </a:extLst>
          </p:cNvPr>
          <p:cNvSpPr>
            <a:spLocks noGrp="1"/>
          </p:cNvSpPr>
          <p:nvPr>
            <p:ph type="ftr" sz="quarter" idx="3"/>
          </p:nvPr>
        </p:nvSpPr>
        <p:spPr/>
        <p:txBody>
          <a:bodyPr/>
          <a:lstStyle/>
          <a:p>
            <a:r>
              <a:rPr lang="en-US"/>
              <a:t>Copyright ©2025 COVESA</a:t>
            </a:r>
            <a:endParaRPr lang="en-US" dirty="0"/>
          </a:p>
        </p:txBody>
      </p:sp>
      <p:sp>
        <p:nvSpPr>
          <p:cNvPr id="7" name="Date Placeholder 6">
            <a:extLst>
              <a:ext uri="{FF2B5EF4-FFF2-40B4-BE49-F238E27FC236}">
                <a16:creationId xmlns:a16="http://schemas.microsoft.com/office/drawing/2014/main" id="{EF9E429F-AF46-5DA8-2270-106D1D7FB721}"/>
              </a:ext>
            </a:extLst>
          </p:cNvPr>
          <p:cNvSpPr>
            <a:spLocks noGrp="1"/>
          </p:cNvSpPr>
          <p:nvPr>
            <p:ph type="dt" sz="half" idx="16"/>
          </p:nvPr>
        </p:nvSpPr>
        <p:spPr/>
        <p:txBody>
          <a:bodyPr/>
          <a:lstStyle/>
          <a:p>
            <a:fld id="{DD0EF622-E555-A546-8005-7CDD745BA7BF}" type="datetime4">
              <a:rPr lang="en-GB" smtClean="0"/>
              <a:t>13 May 2025</a:t>
            </a:fld>
            <a:r>
              <a:rPr lang="en-GB"/>
              <a:t>  </a:t>
            </a:r>
            <a:r>
              <a:rPr lang="en-GB">
                <a:solidFill>
                  <a:srgbClr val="00B0F0"/>
                </a:solidFill>
              </a:rPr>
              <a:t>|</a:t>
            </a:r>
            <a:endParaRPr lang="en-US" dirty="0">
              <a:solidFill>
                <a:srgbClr val="00B0F0"/>
              </a:solidFill>
            </a:endParaRPr>
          </a:p>
        </p:txBody>
      </p:sp>
      <p:graphicFrame>
        <p:nvGraphicFramePr>
          <p:cNvPr id="9" name="Content Placeholder 7">
            <a:extLst>
              <a:ext uri="{FF2B5EF4-FFF2-40B4-BE49-F238E27FC236}">
                <a16:creationId xmlns:a16="http://schemas.microsoft.com/office/drawing/2014/main" id="{E148E0C9-2B68-14EA-BF1D-0D41115E2FE2}"/>
              </a:ext>
            </a:extLst>
          </p:cNvPr>
          <p:cNvGraphicFramePr>
            <a:graphicFrameLocks/>
          </p:cNvGraphicFramePr>
          <p:nvPr>
            <p:extLst>
              <p:ext uri="{D42A27DB-BD31-4B8C-83A1-F6EECF244321}">
                <p14:modId xmlns:p14="http://schemas.microsoft.com/office/powerpoint/2010/main" val="3176382517"/>
              </p:ext>
            </p:extLst>
          </p:nvPr>
        </p:nvGraphicFramePr>
        <p:xfrm>
          <a:off x="3058351" y="1431463"/>
          <a:ext cx="5564187" cy="368458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0" name="Content Placeholder 7">
            <a:extLst>
              <a:ext uri="{FF2B5EF4-FFF2-40B4-BE49-F238E27FC236}">
                <a16:creationId xmlns:a16="http://schemas.microsoft.com/office/drawing/2014/main" id="{6BA8D2B5-DC18-CCA1-27FB-D5EE7850A310}"/>
              </a:ext>
            </a:extLst>
          </p:cNvPr>
          <p:cNvGraphicFramePr>
            <a:graphicFrameLocks/>
          </p:cNvGraphicFramePr>
          <p:nvPr>
            <p:extLst>
              <p:ext uri="{D42A27DB-BD31-4B8C-83A1-F6EECF244321}">
                <p14:modId xmlns:p14="http://schemas.microsoft.com/office/powerpoint/2010/main" val="499586722"/>
              </p:ext>
            </p:extLst>
          </p:nvPr>
        </p:nvGraphicFramePr>
        <p:xfrm>
          <a:off x="7223754" y="1431462"/>
          <a:ext cx="5564187" cy="3684587"/>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11" name="TextBox 10">
            <a:extLst>
              <a:ext uri="{FF2B5EF4-FFF2-40B4-BE49-F238E27FC236}">
                <a16:creationId xmlns:a16="http://schemas.microsoft.com/office/drawing/2014/main" id="{820CA335-C001-0D56-D632-EAB13E8D4E07}"/>
              </a:ext>
            </a:extLst>
          </p:cNvPr>
          <p:cNvSpPr txBox="1"/>
          <p:nvPr/>
        </p:nvSpPr>
        <p:spPr>
          <a:xfrm>
            <a:off x="334962" y="5278414"/>
            <a:ext cx="10947554" cy="646331"/>
          </a:xfrm>
          <a:prstGeom prst="rect">
            <a:avLst/>
          </a:prstGeom>
          <a:noFill/>
        </p:spPr>
        <p:txBody>
          <a:bodyPr wrap="square" rtlCol="0">
            <a:spAutoFit/>
          </a:bodyPr>
          <a:lstStyle/>
          <a:p>
            <a:pPr marL="285750" indent="-285750">
              <a:buFont typeface="Arial" panose="020B0604020202020204" pitchFamily="34" charset="0"/>
              <a:buChar char="•"/>
            </a:pPr>
            <a:r>
              <a:rPr lang="en-US" dirty="0"/>
              <a:t>There are several thousands small models in Open Source Repositories (see Hugging Face)</a:t>
            </a:r>
          </a:p>
          <a:p>
            <a:pPr marL="285750" indent="-285750">
              <a:buFont typeface="Arial" panose="020B0604020202020204" pitchFamily="34" charset="0"/>
              <a:buChar char="•"/>
            </a:pPr>
            <a:r>
              <a:rPr lang="en-US" dirty="0"/>
              <a:t>HW can be </a:t>
            </a:r>
            <a:r>
              <a:rPr lang="en-US" dirty="0" err="1"/>
              <a:t>scalled</a:t>
            </a:r>
            <a:r>
              <a:rPr lang="en-US" dirty="0"/>
              <a:t> from 15-20K EUR up to desired computing power</a:t>
            </a:r>
          </a:p>
        </p:txBody>
      </p:sp>
    </p:spTree>
    <p:extLst>
      <p:ext uri="{BB962C8B-B14F-4D97-AF65-F5344CB8AC3E}">
        <p14:creationId xmlns:p14="http://schemas.microsoft.com/office/powerpoint/2010/main" val="382126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901502-4857-5FCA-C29A-A70BCF3CD3E1}"/>
            </a:ext>
          </a:extLst>
        </p:cNvPr>
        <p:cNvGrpSpPr/>
        <p:nvPr/>
      </p:nvGrpSpPr>
      <p:grpSpPr>
        <a:xfrm>
          <a:off x="0" y="0"/>
          <a:ext cx="0" cy="0"/>
          <a:chOff x="0" y="0"/>
          <a:chExt cx="0" cy="0"/>
        </a:xfrm>
      </p:grpSpPr>
      <p:graphicFrame>
        <p:nvGraphicFramePr>
          <p:cNvPr id="8" name="Content Placeholder 7">
            <a:extLst>
              <a:ext uri="{FF2B5EF4-FFF2-40B4-BE49-F238E27FC236}">
                <a16:creationId xmlns:a16="http://schemas.microsoft.com/office/drawing/2014/main" id="{9CADC6EF-3B3D-67D4-7982-2CE67563F6DF}"/>
              </a:ext>
            </a:extLst>
          </p:cNvPr>
          <p:cNvGraphicFramePr>
            <a:graphicFrameLocks noGrp="1"/>
          </p:cNvGraphicFramePr>
          <p:nvPr>
            <p:ph sz="half" idx="2"/>
            <p:extLst>
              <p:ext uri="{D42A27DB-BD31-4B8C-83A1-F6EECF244321}">
                <p14:modId xmlns:p14="http://schemas.microsoft.com/office/powerpoint/2010/main" val="3418631688"/>
              </p:ext>
            </p:extLst>
          </p:nvPr>
        </p:nvGraphicFramePr>
        <p:xfrm>
          <a:off x="-746465" y="1431464"/>
          <a:ext cx="5564187" cy="36845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a:extLst>
              <a:ext uri="{FF2B5EF4-FFF2-40B4-BE49-F238E27FC236}">
                <a16:creationId xmlns:a16="http://schemas.microsoft.com/office/drawing/2014/main" id="{B42E4996-8CDB-E0A9-B6D9-9115EF3845CE}"/>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17</a:t>
            </a:fld>
            <a:endParaRPr lang="en-US" dirty="0"/>
          </a:p>
        </p:txBody>
      </p:sp>
      <p:sp>
        <p:nvSpPr>
          <p:cNvPr id="5" name="Title 4">
            <a:extLst>
              <a:ext uri="{FF2B5EF4-FFF2-40B4-BE49-F238E27FC236}">
                <a16:creationId xmlns:a16="http://schemas.microsoft.com/office/drawing/2014/main" id="{1A605BC8-34F2-9760-F15D-55FEC7DCDC0B}"/>
              </a:ext>
            </a:extLst>
          </p:cNvPr>
          <p:cNvSpPr>
            <a:spLocks noGrp="1"/>
          </p:cNvSpPr>
          <p:nvPr>
            <p:ph type="title"/>
          </p:nvPr>
        </p:nvSpPr>
        <p:spPr/>
        <p:txBody>
          <a:bodyPr/>
          <a:lstStyle/>
          <a:p>
            <a:r>
              <a:rPr lang="en-US" dirty="0"/>
              <a:t>AI Pitfalls</a:t>
            </a:r>
          </a:p>
        </p:txBody>
      </p:sp>
      <p:sp>
        <p:nvSpPr>
          <p:cNvPr id="6" name="Footer Placeholder 5">
            <a:extLst>
              <a:ext uri="{FF2B5EF4-FFF2-40B4-BE49-F238E27FC236}">
                <a16:creationId xmlns:a16="http://schemas.microsoft.com/office/drawing/2014/main" id="{EEC54BFB-1728-49B9-F2CD-BA9D845502E6}"/>
              </a:ext>
            </a:extLst>
          </p:cNvPr>
          <p:cNvSpPr>
            <a:spLocks noGrp="1"/>
          </p:cNvSpPr>
          <p:nvPr>
            <p:ph type="ftr" sz="quarter" idx="3"/>
          </p:nvPr>
        </p:nvSpPr>
        <p:spPr/>
        <p:txBody>
          <a:bodyPr/>
          <a:lstStyle/>
          <a:p>
            <a:r>
              <a:rPr lang="en-US"/>
              <a:t>Copyright ©2025 COVESA</a:t>
            </a:r>
            <a:endParaRPr lang="en-US" dirty="0"/>
          </a:p>
        </p:txBody>
      </p:sp>
      <p:sp>
        <p:nvSpPr>
          <p:cNvPr id="7" name="Date Placeholder 6">
            <a:extLst>
              <a:ext uri="{FF2B5EF4-FFF2-40B4-BE49-F238E27FC236}">
                <a16:creationId xmlns:a16="http://schemas.microsoft.com/office/drawing/2014/main" id="{43656628-51B3-4B64-BD7D-258BDF21F3B9}"/>
              </a:ext>
            </a:extLst>
          </p:cNvPr>
          <p:cNvSpPr>
            <a:spLocks noGrp="1"/>
          </p:cNvSpPr>
          <p:nvPr>
            <p:ph type="dt" sz="half" idx="16"/>
          </p:nvPr>
        </p:nvSpPr>
        <p:spPr/>
        <p:txBody>
          <a:bodyPr/>
          <a:lstStyle/>
          <a:p>
            <a:fld id="{DD0EF622-E555-A546-8005-7CDD745BA7BF}" type="datetime4">
              <a:rPr lang="en-GB" smtClean="0"/>
              <a:t>13 May 2025</a:t>
            </a:fld>
            <a:r>
              <a:rPr lang="en-GB"/>
              <a:t>  </a:t>
            </a:r>
            <a:r>
              <a:rPr lang="en-GB">
                <a:solidFill>
                  <a:srgbClr val="00B0F0"/>
                </a:solidFill>
              </a:rPr>
              <a:t>|</a:t>
            </a:r>
            <a:endParaRPr lang="en-US" dirty="0">
              <a:solidFill>
                <a:srgbClr val="00B0F0"/>
              </a:solidFill>
            </a:endParaRPr>
          </a:p>
        </p:txBody>
      </p:sp>
      <p:graphicFrame>
        <p:nvGraphicFramePr>
          <p:cNvPr id="9" name="Content Placeholder 7">
            <a:extLst>
              <a:ext uri="{FF2B5EF4-FFF2-40B4-BE49-F238E27FC236}">
                <a16:creationId xmlns:a16="http://schemas.microsoft.com/office/drawing/2014/main" id="{EFE694E6-EF21-573C-CA0C-DA0E28B9457F}"/>
              </a:ext>
            </a:extLst>
          </p:cNvPr>
          <p:cNvGraphicFramePr>
            <a:graphicFrameLocks/>
          </p:cNvGraphicFramePr>
          <p:nvPr>
            <p:extLst>
              <p:ext uri="{D42A27DB-BD31-4B8C-83A1-F6EECF244321}">
                <p14:modId xmlns:p14="http://schemas.microsoft.com/office/powerpoint/2010/main" val="6708193"/>
              </p:ext>
            </p:extLst>
          </p:nvPr>
        </p:nvGraphicFramePr>
        <p:xfrm>
          <a:off x="3058351" y="1431463"/>
          <a:ext cx="5564187" cy="384694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0" name="Content Placeholder 7">
            <a:extLst>
              <a:ext uri="{FF2B5EF4-FFF2-40B4-BE49-F238E27FC236}">
                <a16:creationId xmlns:a16="http://schemas.microsoft.com/office/drawing/2014/main" id="{7F2C5F46-C792-AF26-A875-CDC2B80FA11B}"/>
              </a:ext>
            </a:extLst>
          </p:cNvPr>
          <p:cNvGraphicFramePr>
            <a:graphicFrameLocks/>
          </p:cNvGraphicFramePr>
          <p:nvPr>
            <p:extLst>
              <p:ext uri="{D42A27DB-BD31-4B8C-83A1-F6EECF244321}">
                <p14:modId xmlns:p14="http://schemas.microsoft.com/office/powerpoint/2010/main" val="1603065758"/>
              </p:ext>
            </p:extLst>
          </p:nvPr>
        </p:nvGraphicFramePr>
        <p:xfrm>
          <a:off x="7223754" y="1431462"/>
          <a:ext cx="5564187" cy="3684587"/>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41479064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9AFE9-3F6F-C146-AA7B-327C5025F8FA}"/>
              </a:ext>
            </a:extLst>
          </p:cNvPr>
          <p:cNvSpPr>
            <a:spLocks noGrp="1"/>
          </p:cNvSpPr>
          <p:nvPr>
            <p:ph type="title"/>
          </p:nvPr>
        </p:nvSpPr>
        <p:spPr/>
        <p:txBody>
          <a:bodyPr/>
          <a:lstStyle/>
          <a:p>
            <a:r>
              <a:rPr lang="en-US" dirty="0"/>
              <a:t>AI Implementation “Golden Rules”</a:t>
            </a:r>
          </a:p>
        </p:txBody>
      </p:sp>
      <p:sp>
        <p:nvSpPr>
          <p:cNvPr id="3" name="Slide Number Placeholder 2">
            <a:extLst>
              <a:ext uri="{FF2B5EF4-FFF2-40B4-BE49-F238E27FC236}">
                <a16:creationId xmlns:a16="http://schemas.microsoft.com/office/drawing/2014/main" id="{2527C724-C38B-214A-BAC3-19779F0E7B6F}"/>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18</a:t>
            </a:fld>
            <a:endParaRPr lang="en-US" dirty="0"/>
          </a:p>
        </p:txBody>
      </p:sp>
      <p:sp>
        <p:nvSpPr>
          <p:cNvPr id="5" name="Footer Placeholder 4">
            <a:extLst>
              <a:ext uri="{FF2B5EF4-FFF2-40B4-BE49-F238E27FC236}">
                <a16:creationId xmlns:a16="http://schemas.microsoft.com/office/drawing/2014/main" id="{25632C29-7680-B247-963A-36EBBA350750}"/>
              </a:ext>
            </a:extLst>
          </p:cNvPr>
          <p:cNvSpPr>
            <a:spLocks noGrp="1"/>
          </p:cNvSpPr>
          <p:nvPr>
            <p:ph type="ftr" sz="quarter" idx="3"/>
          </p:nvPr>
        </p:nvSpPr>
        <p:spPr/>
        <p:txBody>
          <a:bodyPr/>
          <a:lstStyle/>
          <a:p>
            <a:r>
              <a:rPr lang="en-US" dirty="0"/>
              <a:t>Copyright ©2025 COVESA</a:t>
            </a:r>
          </a:p>
        </p:txBody>
      </p:sp>
      <p:sp>
        <p:nvSpPr>
          <p:cNvPr id="6" name="Date Placeholder 5">
            <a:extLst>
              <a:ext uri="{FF2B5EF4-FFF2-40B4-BE49-F238E27FC236}">
                <a16:creationId xmlns:a16="http://schemas.microsoft.com/office/drawing/2014/main" id="{13704ED5-3428-5246-A895-550EFC8BE055}"/>
              </a:ext>
            </a:extLst>
          </p:cNvPr>
          <p:cNvSpPr>
            <a:spLocks noGrp="1"/>
          </p:cNvSpPr>
          <p:nvPr>
            <p:ph type="dt" sz="half" idx="16"/>
          </p:nvPr>
        </p:nvSpPr>
        <p:spPr/>
        <p:txBody>
          <a:bodyPr/>
          <a:lstStyle/>
          <a:p>
            <a:fld id="{00B0B186-A051-1042-AC6A-44B30391309C}" type="datetime4">
              <a:rPr lang="en-GB" smtClean="0"/>
              <a:t>2 May 2025</a:t>
            </a:fld>
            <a:r>
              <a:rPr lang="en-GB"/>
              <a:t>  </a:t>
            </a:r>
            <a:r>
              <a:rPr lang="en-GB">
                <a:solidFill>
                  <a:srgbClr val="00B0F0"/>
                </a:solidFill>
              </a:rPr>
              <a:t>|</a:t>
            </a:r>
            <a:endParaRPr lang="en-US" dirty="0">
              <a:solidFill>
                <a:srgbClr val="00B0F0"/>
              </a:solidFill>
            </a:endParaRPr>
          </a:p>
        </p:txBody>
      </p:sp>
      <p:sp>
        <p:nvSpPr>
          <p:cNvPr id="7" name="Text Placeholder 6">
            <a:extLst>
              <a:ext uri="{FF2B5EF4-FFF2-40B4-BE49-F238E27FC236}">
                <a16:creationId xmlns:a16="http://schemas.microsoft.com/office/drawing/2014/main" id="{EA0D5B5B-9140-A94A-BE76-88DC57CD2B89}"/>
              </a:ext>
            </a:extLst>
          </p:cNvPr>
          <p:cNvSpPr>
            <a:spLocks noGrp="1"/>
          </p:cNvSpPr>
          <p:nvPr>
            <p:ph type="body" sz="quarter" idx="15"/>
          </p:nvPr>
        </p:nvSpPr>
        <p:spPr>
          <a:xfrm>
            <a:off x="334962" y="1915448"/>
            <a:ext cx="6854876" cy="3027103"/>
          </a:xfrm>
        </p:spPr>
        <p:txBody>
          <a:bodyPr/>
          <a:lstStyle/>
          <a:p>
            <a:r>
              <a:rPr lang="en-US" dirty="0"/>
              <a:t>LLMs to be used (pretrained)</a:t>
            </a:r>
          </a:p>
          <a:p>
            <a:r>
              <a:rPr lang="en-US" dirty="0"/>
              <a:t>Deploy locally for maximum Data Privacy and Security</a:t>
            </a:r>
          </a:p>
          <a:p>
            <a:r>
              <a:rPr lang="en-US" dirty="0"/>
              <a:t>Mitigate hallucinations by using advanced techniques</a:t>
            </a:r>
          </a:p>
          <a:p>
            <a:r>
              <a:rPr lang="en-US" dirty="0"/>
              <a:t>Benchmarking to ensure models used are fitting for the defined tasks</a:t>
            </a:r>
          </a:p>
          <a:p>
            <a:r>
              <a:rPr lang="en-US" dirty="0"/>
              <a:t>Human supervision is always needed</a:t>
            </a:r>
          </a:p>
        </p:txBody>
      </p:sp>
    </p:spTree>
    <p:extLst>
      <p:ext uri="{BB962C8B-B14F-4D97-AF65-F5344CB8AC3E}">
        <p14:creationId xmlns:p14="http://schemas.microsoft.com/office/powerpoint/2010/main" val="3862509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A28FD-6D24-6EC1-8371-56A2A8CE0AF8}"/>
              </a:ext>
            </a:extLst>
          </p:cNvPr>
          <p:cNvSpPr>
            <a:spLocks noGrp="1"/>
          </p:cNvSpPr>
          <p:nvPr>
            <p:ph type="title"/>
          </p:nvPr>
        </p:nvSpPr>
        <p:spPr/>
        <p:txBody>
          <a:bodyPr/>
          <a:lstStyle/>
          <a:p>
            <a:r>
              <a:rPr lang="en-US" dirty="0"/>
              <a:t>Next steps</a:t>
            </a:r>
          </a:p>
        </p:txBody>
      </p:sp>
      <p:sp>
        <p:nvSpPr>
          <p:cNvPr id="3" name="Slide Number Placeholder 2">
            <a:extLst>
              <a:ext uri="{FF2B5EF4-FFF2-40B4-BE49-F238E27FC236}">
                <a16:creationId xmlns:a16="http://schemas.microsoft.com/office/drawing/2014/main" id="{AD5AF409-1DED-05AB-F14A-5524CD2698DC}"/>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19</a:t>
            </a:fld>
            <a:endParaRPr lang="en-US" dirty="0"/>
          </a:p>
        </p:txBody>
      </p:sp>
      <p:sp>
        <p:nvSpPr>
          <p:cNvPr id="5" name="Footer Placeholder 4">
            <a:extLst>
              <a:ext uri="{FF2B5EF4-FFF2-40B4-BE49-F238E27FC236}">
                <a16:creationId xmlns:a16="http://schemas.microsoft.com/office/drawing/2014/main" id="{7688E949-9496-AA30-7714-761A75B278CC}"/>
              </a:ext>
            </a:extLst>
          </p:cNvPr>
          <p:cNvSpPr>
            <a:spLocks noGrp="1"/>
          </p:cNvSpPr>
          <p:nvPr>
            <p:ph type="ftr" sz="quarter" idx="3"/>
          </p:nvPr>
        </p:nvSpPr>
        <p:spPr/>
        <p:txBody>
          <a:bodyPr/>
          <a:lstStyle/>
          <a:p>
            <a:r>
              <a:rPr lang="en-US"/>
              <a:t>Copyright ©2025 COVESA</a:t>
            </a:r>
            <a:endParaRPr lang="en-US" dirty="0"/>
          </a:p>
        </p:txBody>
      </p:sp>
      <p:sp>
        <p:nvSpPr>
          <p:cNvPr id="6" name="Date Placeholder 5">
            <a:extLst>
              <a:ext uri="{FF2B5EF4-FFF2-40B4-BE49-F238E27FC236}">
                <a16:creationId xmlns:a16="http://schemas.microsoft.com/office/drawing/2014/main" id="{F95A0754-FA0D-6623-67DD-717063FDF9DA}"/>
              </a:ext>
            </a:extLst>
          </p:cNvPr>
          <p:cNvSpPr>
            <a:spLocks noGrp="1"/>
          </p:cNvSpPr>
          <p:nvPr>
            <p:ph type="dt" sz="half" idx="16"/>
          </p:nvPr>
        </p:nvSpPr>
        <p:spPr/>
        <p:txBody>
          <a:bodyPr/>
          <a:lstStyle/>
          <a:p>
            <a:fld id="{00B0B186-A051-1042-AC6A-44B30391309C}" type="datetime4">
              <a:rPr lang="en-GB" smtClean="0"/>
              <a:t>13 May 2025</a:t>
            </a:fld>
            <a:r>
              <a:rPr lang="en-GB"/>
              <a:t>  </a:t>
            </a:r>
            <a:r>
              <a:rPr lang="en-GB">
                <a:solidFill>
                  <a:srgbClr val="00B0F0"/>
                </a:solidFill>
              </a:rPr>
              <a:t>|</a:t>
            </a:r>
            <a:endParaRPr lang="en-US" dirty="0">
              <a:solidFill>
                <a:srgbClr val="00B0F0"/>
              </a:solidFill>
            </a:endParaRPr>
          </a:p>
        </p:txBody>
      </p:sp>
      <p:sp>
        <p:nvSpPr>
          <p:cNvPr id="7" name="Text Placeholder 6">
            <a:extLst>
              <a:ext uri="{FF2B5EF4-FFF2-40B4-BE49-F238E27FC236}">
                <a16:creationId xmlns:a16="http://schemas.microsoft.com/office/drawing/2014/main" id="{F1843D03-74DC-9E59-ABDB-D9B57786FA5C}"/>
              </a:ext>
            </a:extLst>
          </p:cNvPr>
          <p:cNvSpPr>
            <a:spLocks noGrp="1"/>
          </p:cNvSpPr>
          <p:nvPr>
            <p:ph type="body" sz="quarter" idx="15"/>
          </p:nvPr>
        </p:nvSpPr>
        <p:spPr>
          <a:xfrm>
            <a:off x="334962" y="1692381"/>
            <a:ext cx="6854876" cy="3204084"/>
          </a:xfrm>
        </p:spPr>
        <p:txBody>
          <a:bodyPr/>
          <a:lstStyle/>
          <a:p>
            <a:r>
              <a:rPr lang="en-US" dirty="0"/>
              <a:t>Any development environment to be deployed in real world scenarios before mass usage</a:t>
            </a:r>
          </a:p>
          <a:p>
            <a:r>
              <a:rPr lang="en-US" dirty="0"/>
              <a:t>Define clear benchmarking rules and guidelines</a:t>
            </a:r>
          </a:p>
          <a:p>
            <a:r>
              <a:rPr lang="en-US" dirty="0"/>
              <a:t>Define/Refine Hardware Costs</a:t>
            </a:r>
          </a:p>
          <a:p>
            <a:r>
              <a:rPr lang="en-US" dirty="0"/>
              <a:t>Incremental increase in AI adoption across companies</a:t>
            </a:r>
          </a:p>
          <a:p>
            <a:r>
              <a:rPr lang="en-US" dirty="0"/>
              <a:t>Open forums for sharing AI adoption parameters and pitfalls</a:t>
            </a:r>
          </a:p>
        </p:txBody>
      </p:sp>
      <p:sp>
        <p:nvSpPr>
          <p:cNvPr id="8" name="Right Arrow 7">
            <a:extLst>
              <a:ext uri="{FF2B5EF4-FFF2-40B4-BE49-F238E27FC236}">
                <a16:creationId xmlns:a16="http://schemas.microsoft.com/office/drawing/2014/main" id="{80EEAF7B-9B54-2322-F1C9-2351E7555D4B}"/>
              </a:ext>
            </a:extLst>
          </p:cNvPr>
          <p:cNvSpPr/>
          <p:nvPr/>
        </p:nvSpPr>
        <p:spPr>
          <a:xfrm>
            <a:off x="8214852" y="2448232"/>
            <a:ext cx="3038167" cy="113562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6522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4D41EB4-1BCC-D942-8C90-AB76166DDD71}"/>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2</a:t>
            </a:fld>
            <a:endParaRPr lang="en-US" dirty="0"/>
          </a:p>
        </p:txBody>
      </p:sp>
      <p:sp>
        <p:nvSpPr>
          <p:cNvPr id="3" name="Title 2">
            <a:extLst>
              <a:ext uri="{FF2B5EF4-FFF2-40B4-BE49-F238E27FC236}">
                <a16:creationId xmlns:a16="http://schemas.microsoft.com/office/drawing/2014/main" id="{5EDEA8EA-2036-1944-80A9-620633747593}"/>
              </a:ext>
            </a:extLst>
          </p:cNvPr>
          <p:cNvSpPr>
            <a:spLocks noGrp="1"/>
          </p:cNvSpPr>
          <p:nvPr>
            <p:ph type="title"/>
          </p:nvPr>
        </p:nvSpPr>
        <p:spPr/>
        <p:txBody>
          <a:bodyPr/>
          <a:lstStyle/>
          <a:p>
            <a:r>
              <a:rPr lang="en-US" dirty="0"/>
              <a:t>Speakers Overview</a:t>
            </a:r>
          </a:p>
        </p:txBody>
      </p:sp>
      <p:sp>
        <p:nvSpPr>
          <p:cNvPr id="4" name="Footer Placeholder 3">
            <a:extLst>
              <a:ext uri="{FF2B5EF4-FFF2-40B4-BE49-F238E27FC236}">
                <a16:creationId xmlns:a16="http://schemas.microsoft.com/office/drawing/2014/main" id="{D2874F65-4BE7-494D-849C-CF05DA22E75D}"/>
              </a:ext>
            </a:extLst>
          </p:cNvPr>
          <p:cNvSpPr>
            <a:spLocks noGrp="1"/>
          </p:cNvSpPr>
          <p:nvPr>
            <p:ph type="ftr" sz="quarter" idx="3"/>
          </p:nvPr>
        </p:nvSpPr>
        <p:spPr/>
        <p:txBody>
          <a:bodyPr/>
          <a:lstStyle/>
          <a:p>
            <a:r>
              <a:rPr lang="en-US" dirty="0"/>
              <a:t>Copyright ©2025 COVESA</a:t>
            </a:r>
          </a:p>
        </p:txBody>
      </p:sp>
      <p:sp>
        <p:nvSpPr>
          <p:cNvPr id="5" name="Date Placeholder 4">
            <a:extLst>
              <a:ext uri="{FF2B5EF4-FFF2-40B4-BE49-F238E27FC236}">
                <a16:creationId xmlns:a16="http://schemas.microsoft.com/office/drawing/2014/main" id="{3B3C0A9B-DFC3-DD48-815F-5A993FE98E82}"/>
              </a:ext>
            </a:extLst>
          </p:cNvPr>
          <p:cNvSpPr>
            <a:spLocks noGrp="1"/>
          </p:cNvSpPr>
          <p:nvPr>
            <p:ph type="dt" sz="half" idx="16"/>
          </p:nvPr>
        </p:nvSpPr>
        <p:spPr/>
        <p:txBody>
          <a:bodyPr/>
          <a:lstStyle/>
          <a:p>
            <a:fld id="{711AD59B-78A3-4C41-A780-C9419A689BF3}" type="datetime4">
              <a:rPr lang="en-GB" smtClean="0"/>
              <a:t>7 May 2025</a:t>
            </a:fld>
            <a:r>
              <a:rPr lang="en-GB"/>
              <a:t>  </a:t>
            </a:r>
            <a:r>
              <a:rPr lang="en-GB">
                <a:solidFill>
                  <a:srgbClr val="00B0F0"/>
                </a:solidFill>
              </a:rPr>
              <a:t>|</a:t>
            </a:r>
            <a:endParaRPr lang="en-US" dirty="0">
              <a:solidFill>
                <a:srgbClr val="00B0F0"/>
              </a:solidFill>
            </a:endParaRPr>
          </a:p>
        </p:txBody>
      </p:sp>
      <p:pic>
        <p:nvPicPr>
          <p:cNvPr id="6146" name="Picture 2" descr="Bogdan RACOTEA">
            <a:extLst>
              <a:ext uri="{FF2B5EF4-FFF2-40B4-BE49-F238E27FC236}">
                <a16:creationId xmlns:a16="http://schemas.microsoft.com/office/drawing/2014/main" id="{8B4FC77D-8B6C-333D-9A2F-316882FA16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4413" y="1748454"/>
            <a:ext cx="2540000" cy="2540000"/>
          </a:xfrm>
          <a:prstGeom prst="rect">
            <a:avLst/>
          </a:prstGeom>
          <a:noFill/>
          <a:effectLst>
            <a:softEdge rad="109393"/>
          </a:effectLst>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D2695D8F-2ACF-8E03-9963-03ABE1DA5518}"/>
              </a:ext>
            </a:extLst>
          </p:cNvPr>
          <p:cNvSpPr txBox="1"/>
          <p:nvPr/>
        </p:nvSpPr>
        <p:spPr>
          <a:xfrm>
            <a:off x="1555387" y="4288454"/>
            <a:ext cx="3318052" cy="861774"/>
          </a:xfrm>
          <a:prstGeom prst="rect">
            <a:avLst/>
          </a:prstGeom>
          <a:noFill/>
        </p:spPr>
        <p:txBody>
          <a:bodyPr wrap="square" rtlCol="0">
            <a:spAutoFit/>
          </a:bodyPr>
          <a:lstStyle/>
          <a:p>
            <a:pPr algn="ctr"/>
            <a:r>
              <a:rPr lang="en-US" sz="1600" dirty="0"/>
              <a:t>Bogdan Racotea</a:t>
            </a:r>
          </a:p>
          <a:p>
            <a:pPr algn="ctr"/>
            <a:r>
              <a:rPr lang="en-US" sz="1600" dirty="0"/>
              <a:t>Founder &amp; Managing Director</a:t>
            </a:r>
          </a:p>
          <a:p>
            <a:pPr algn="ctr"/>
            <a:r>
              <a:rPr lang="en-US" sz="1600" dirty="0"/>
              <a:t>Smart Engineering and Development</a:t>
            </a:r>
          </a:p>
        </p:txBody>
      </p:sp>
      <p:pic>
        <p:nvPicPr>
          <p:cNvPr id="6148" name="Picture 4" descr="Josef Mleziva">
            <a:extLst>
              <a:ext uri="{FF2B5EF4-FFF2-40B4-BE49-F238E27FC236}">
                <a16:creationId xmlns:a16="http://schemas.microsoft.com/office/drawing/2014/main" id="{4635ECFF-803A-2DE6-F0D1-1DD7DBD489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42629" y="1748454"/>
            <a:ext cx="2540000" cy="2540000"/>
          </a:xfrm>
          <a:prstGeom prst="rect">
            <a:avLst/>
          </a:prstGeom>
          <a:noFill/>
          <a:effectLst>
            <a:softEdge rad="102205"/>
          </a:effectLst>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98C41978-5BC1-9107-3988-7136490A61AA}"/>
              </a:ext>
            </a:extLst>
          </p:cNvPr>
          <p:cNvSpPr txBox="1"/>
          <p:nvPr/>
        </p:nvSpPr>
        <p:spPr>
          <a:xfrm>
            <a:off x="6741401" y="4288454"/>
            <a:ext cx="3318052" cy="861774"/>
          </a:xfrm>
          <a:prstGeom prst="rect">
            <a:avLst/>
          </a:prstGeom>
          <a:noFill/>
        </p:spPr>
        <p:txBody>
          <a:bodyPr wrap="square" rtlCol="0">
            <a:spAutoFit/>
          </a:bodyPr>
          <a:lstStyle/>
          <a:p>
            <a:pPr algn="ctr"/>
            <a:r>
              <a:rPr lang="en-US" sz="1600" dirty="0"/>
              <a:t>Josef Mleziva</a:t>
            </a:r>
          </a:p>
          <a:p>
            <a:pPr algn="ctr"/>
            <a:r>
              <a:rPr lang="en-US" sz="1600" dirty="0"/>
              <a:t>CTO and AI expert</a:t>
            </a:r>
          </a:p>
          <a:p>
            <a:pPr algn="ctr"/>
            <a:r>
              <a:rPr lang="en-US" sz="1600" dirty="0"/>
              <a:t>Smart Engineering and Development</a:t>
            </a:r>
          </a:p>
        </p:txBody>
      </p:sp>
      <p:pic>
        <p:nvPicPr>
          <p:cNvPr id="12" name="Graphic 11">
            <a:extLst>
              <a:ext uri="{FF2B5EF4-FFF2-40B4-BE49-F238E27FC236}">
                <a16:creationId xmlns:a16="http://schemas.microsoft.com/office/drawing/2014/main" id="{122345C6-6302-C987-EFA5-ADF68F6970F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77615" y="1730697"/>
            <a:ext cx="2540001" cy="2540001"/>
          </a:xfrm>
          <a:prstGeom prst="rect">
            <a:avLst/>
          </a:prstGeom>
        </p:spPr>
      </p:pic>
      <p:sp>
        <p:nvSpPr>
          <p:cNvPr id="14" name="TextBox 13">
            <a:extLst>
              <a:ext uri="{FF2B5EF4-FFF2-40B4-BE49-F238E27FC236}">
                <a16:creationId xmlns:a16="http://schemas.microsoft.com/office/drawing/2014/main" id="{A53F35CD-583F-3608-3F69-C5F0452DDA3C}"/>
              </a:ext>
            </a:extLst>
          </p:cNvPr>
          <p:cNvSpPr txBox="1"/>
          <p:nvPr/>
        </p:nvSpPr>
        <p:spPr>
          <a:xfrm>
            <a:off x="2814744" y="3527972"/>
            <a:ext cx="6097554" cy="307777"/>
          </a:xfrm>
          <a:prstGeom prst="rect">
            <a:avLst/>
          </a:prstGeom>
          <a:noFill/>
        </p:spPr>
        <p:txBody>
          <a:bodyPr wrap="square">
            <a:spAutoFit/>
          </a:bodyPr>
          <a:lstStyle/>
          <a:p>
            <a:pPr algn="ctr"/>
            <a:r>
              <a:rPr lang="en-US" sz="1400" dirty="0"/>
              <a:t>AI Powered Automotive Innovation</a:t>
            </a:r>
          </a:p>
        </p:txBody>
      </p:sp>
    </p:spTree>
    <p:extLst>
      <p:ext uri="{BB962C8B-B14F-4D97-AF65-F5344CB8AC3E}">
        <p14:creationId xmlns:p14="http://schemas.microsoft.com/office/powerpoint/2010/main" val="5094095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59B9E6-F5AD-3CDC-CFC7-00592B5BF1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1269DE9-925D-DF26-DCDF-4F6130FD7300}"/>
              </a:ext>
            </a:extLst>
          </p:cNvPr>
          <p:cNvSpPr>
            <a:spLocks noGrp="1"/>
          </p:cNvSpPr>
          <p:nvPr>
            <p:ph type="title"/>
          </p:nvPr>
        </p:nvSpPr>
        <p:spPr>
          <a:xfrm>
            <a:off x="4250659" y="3058697"/>
            <a:ext cx="8100848" cy="591316"/>
          </a:xfrm>
        </p:spPr>
        <p:txBody>
          <a:bodyPr/>
          <a:lstStyle/>
          <a:p>
            <a:r>
              <a:rPr lang="en-US" dirty="0"/>
              <a:t>Questions?</a:t>
            </a:r>
          </a:p>
        </p:txBody>
      </p:sp>
      <p:sp>
        <p:nvSpPr>
          <p:cNvPr id="10" name="Date Placeholder 9">
            <a:extLst>
              <a:ext uri="{FF2B5EF4-FFF2-40B4-BE49-F238E27FC236}">
                <a16:creationId xmlns:a16="http://schemas.microsoft.com/office/drawing/2014/main" id="{BDD9282C-3458-C2ED-5909-0B86551F6AF6}"/>
              </a:ext>
            </a:extLst>
          </p:cNvPr>
          <p:cNvSpPr>
            <a:spLocks noGrp="1"/>
          </p:cNvSpPr>
          <p:nvPr>
            <p:ph type="dt" sz="half" idx="16"/>
          </p:nvPr>
        </p:nvSpPr>
        <p:spPr/>
        <p:txBody>
          <a:bodyPr/>
          <a:lstStyle/>
          <a:p>
            <a:fld id="{18902FEC-7C40-CB4C-A598-8868829F8947}" type="datetime4">
              <a:rPr lang="en-GB" smtClean="0"/>
              <a:t>7 May 2025</a:t>
            </a:fld>
            <a:r>
              <a:rPr lang="en-GB"/>
              <a:t>  </a:t>
            </a:r>
            <a:r>
              <a:rPr lang="en-GB">
                <a:solidFill>
                  <a:srgbClr val="00B0F0"/>
                </a:solidFill>
              </a:rPr>
              <a:t>|</a:t>
            </a:r>
            <a:endParaRPr lang="en-US" dirty="0">
              <a:solidFill>
                <a:srgbClr val="00B0F0"/>
              </a:solidFill>
            </a:endParaRPr>
          </a:p>
        </p:txBody>
      </p:sp>
      <p:sp>
        <p:nvSpPr>
          <p:cNvPr id="11" name="Footer Placeholder 10">
            <a:extLst>
              <a:ext uri="{FF2B5EF4-FFF2-40B4-BE49-F238E27FC236}">
                <a16:creationId xmlns:a16="http://schemas.microsoft.com/office/drawing/2014/main" id="{E7013A41-E2A6-2602-504A-C7063EAC485A}"/>
              </a:ext>
            </a:extLst>
          </p:cNvPr>
          <p:cNvSpPr>
            <a:spLocks noGrp="1"/>
          </p:cNvSpPr>
          <p:nvPr>
            <p:ph type="ftr" sz="quarter" idx="3"/>
          </p:nvPr>
        </p:nvSpPr>
        <p:spPr/>
        <p:txBody>
          <a:bodyPr/>
          <a:lstStyle/>
          <a:p>
            <a:r>
              <a:rPr lang="en-US" dirty="0"/>
              <a:t>Copyright ©2025 COVESA</a:t>
            </a:r>
          </a:p>
        </p:txBody>
      </p:sp>
      <p:sp>
        <p:nvSpPr>
          <p:cNvPr id="12" name="Slide Number Placeholder 11">
            <a:extLst>
              <a:ext uri="{FF2B5EF4-FFF2-40B4-BE49-F238E27FC236}">
                <a16:creationId xmlns:a16="http://schemas.microsoft.com/office/drawing/2014/main" id="{9E356057-07EC-B308-EC3F-B68DC43BD6C7}"/>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20</a:t>
            </a:fld>
            <a:endParaRPr lang="en-US" dirty="0"/>
          </a:p>
        </p:txBody>
      </p:sp>
    </p:spTree>
    <p:extLst>
      <p:ext uri="{BB962C8B-B14F-4D97-AF65-F5344CB8AC3E}">
        <p14:creationId xmlns:p14="http://schemas.microsoft.com/office/powerpoint/2010/main" val="682045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C33BA-BD12-BA4D-8E0C-05C76DA29280}"/>
              </a:ext>
            </a:extLst>
          </p:cNvPr>
          <p:cNvSpPr>
            <a:spLocks noGrp="1"/>
          </p:cNvSpPr>
          <p:nvPr>
            <p:ph type="title"/>
          </p:nvPr>
        </p:nvSpPr>
        <p:spPr/>
        <p:txBody>
          <a:bodyPr>
            <a:normAutofit fontScale="90000"/>
          </a:bodyPr>
          <a:lstStyle/>
          <a:p>
            <a:endParaRPr lang="en-US"/>
          </a:p>
        </p:txBody>
      </p:sp>
      <p:sp>
        <p:nvSpPr>
          <p:cNvPr id="3" name="Subtitle 2">
            <a:extLst>
              <a:ext uri="{FF2B5EF4-FFF2-40B4-BE49-F238E27FC236}">
                <a16:creationId xmlns:a16="http://schemas.microsoft.com/office/drawing/2014/main" id="{89CC49AC-B4AF-9D47-A497-E68AC5D761FD}"/>
              </a:ext>
            </a:extLst>
          </p:cNvPr>
          <p:cNvSpPr>
            <a:spLocks noGrp="1"/>
          </p:cNvSpPr>
          <p:nvPr>
            <p:ph type="subTitle" idx="1"/>
          </p:nvPr>
        </p:nvSpPr>
        <p:spPr/>
        <p:txBody>
          <a:bodyPr/>
          <a:lstStyle/>
          <a:p>
            <a:endParaRPr lang="en-US"/>
          </a:p>
        </p:txBody>
      </p:sp>
      <p:sp>
        <p:nvSpPr>
          <p:cNvPr id="4" name="Text Placeholder 3">
            <a:extLst>
              <a:ext uri="{FF2B5EF4-FFF2-40B4-BE49-F238E27FC236}">
                <a16:creationId xmlns:a16="http://schemas.microsoft.com/office/drawing/2014/main" id="{C3EAD929-E041-5345-BEF8-8B20F89BD251}"/>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653146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1402962-F9BF-724E-A13B-72CD3DD8C783}"/>
              </a:ext>
            </a:extLst>
          </p:cNvPr>
          <p:cNvSpPr>
            <a:spLocks noGrp="1"/>
          </p:cNvSpPr>
          <p:nvPr>
            <p:ph type="title"/>
          </p:nvPr>
        </p:nvSpPr>
        <p:spPr/>
        <p:txBody>
          <a:bodyPr/>
          <a:lstStyle/>
          <a:p>
            <a:r>
              <a:rPr lang="en-US" dirty="0"/>
              <a:t>Setting the mood right</a:t>
            </a:r>
          </a:p>
        </p:txBody>
      </p:sp>
      <p:sp>
        <p:nvSpPr>
          <p:cNvPr id="9" name="Date Placeholder 8">
            <a:extLst>
              <a:ext uri="{FF2B5EF4-FFF2-40B4-BE49-F238E27FC236}">
                <a16:creationId xmlns:a16="http://schemas.microsoft.com/office/drawing/2014/main" id="{9B649FE4-5BFF-284E-BA42-4D69186099A2}"/>
              </a:ext>
            </a:extLst>
          </p:cNvPr>
          <p:cNvSpPr>
            <a:spLocks noGrp="1"/>
          </p:cNvSpPr>
          <p:nvPr>
            <p:ph type="dt" sz="half" idx="16"/>
          </p:nvPr>
        </p:nvSpPr>
        <p:spPr/>
        <p:txBody>
          <a:bodyPr/>
          <a:lstStyle/>
          <a:p>
            <a:fld id="{E5834162-3534-D24C-8ADA-88D64659A141}" type="datetime4">
              <a:rPr lang="en-GB" smtClean="0"/>
              <a:t>6 May 2025</a:t>
            </a:fld>
            <a:r>
              <a:rPr lang="en-GB"/>
              <a:t>  </a:t>
            </a:r>
            <a:r>
              <a:rPr lang="en-GB">
                <a:solidFill>
                  <a:srgbClr val="00B0F0"/>
                </a:solidFill>
              </a:rPr>
              <a:t>|</a:t>
            </a:r>
            <a:endParaRPr lang="en-US" dirty="0">
              <a:solidFill>
                <a:srgbClr val="00B0F0"/>
              </a:solidFill>
            </a:endParaRPr>
          </a:p>
        </p:txBody>
      </p:sp>
      <p:sp>
        <p:nvSpPr>
          <p:cNvPr id="10" name="Footer Placeholder 9">
            <a:extLst>
              <a:ext uri="{FF2B5EF4-FFF2-40B4-BE49-F238E27FC236}">
                <a16:creationId xmlns:a16="http://schemas.microsoft.com/office/drawing/2014/main" id="{CEC32E7A-6579-8E48-A9D4-C53F6FD92606}"/>
              </a:ext>
            </a:extLst>
          </p:cNvPr>
          <p:cNvSpPr>
            <a:spLocks noGrp="1"/>
          </p:cNvSpPr>
          <p:nvPr>
            <p:ph type="ftr" sz="quarter" idx="3"/>
          </p:nvPr>
        </p:nvSpPr>
        <p:spPr/>
        <p:txBody>
          <a:bodyPr/>
          <a:lstStyle/>
          <a:p>
            <a:r>
              <a:rPr lang="en-US" dirty="0"/>
              <a:t>Copyright ©2025 COVESA</a:t>
            </a:r>
          </a:p>
        </p:txBody>
      </p:sp>
      <p:sp>
        <p:nvSpPr>
          <p:cNvPr id="11" name="Slide Number Placeholder 10">
            <a:extLst>
              <a:ext uri="{FF2B5EF4-FFF2-40B4-BE49-F238E27FC236}">
                <a16:creationId xmlns:a16="http://schemas.microsoft.com/office/drawing/2014/main" id="{94779B7E-1C9A-3342-B706-B4E8F8A5BE03}"/>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3</a:t>
            </a:fld>
            <a:endParaRPr lang="en-US" dirty="0"/>
          </a:p>
        </p:txBody>
      </p:sp>
      <p:pic>
        <p:nvPicPr>
          <p:cNvPr id="1028" name="Picture 4" descr="Best 500+ Phone Pictures [HD] | Download Free Images on Unsplash">
            <a:extLst>
              <a:ext uri="{FF2B5EF4-FFF2-40B4-BE49-F238E27FC236}">
                <a16:creationId xmlns:a16="http://schemas.microsoft.com/office/drawing/2014/main" id="{65135878-11C0-9CCE-93C3-6C17AD7E83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1691" y="2052304"/>
            <a:ext cx="1945782" cy="2414177"/>
          </a:xfrm>
          <a:prstGeom prst="rect">
            <a:avLst/>
          </a:prstGeom>
          <a:noFill/>
          <a:effectLst>
            <a:softEdge rad="0"/>
          </a:effectLst>
          <a:scene3d>
            <a:camera prst="orthographicFront"/>
            <a:lightRig rig="threePt" dir="t">
              <a:rot lat="0" lon="0" rev="7800000"/>
            </a:lightRig>
          </a:scene3d>
          <a:sp3d/>
          <a:extLst>
            <a:ext uri="{909E8E84-426E-40DD-AFC4-6F175D3DCCD1}">
              <a14:hiddenFill xmlns:a14="http://schemas.microsoft.com/office/drawing/2010/main">
                <a:solidFill>
                  <a:srgbClr val="FFFFFF"/>
                </a:solidFill>
              </a14:hiddenFill>
            </a:ext>
          </a:extLst>
        </p:spPr>
      </p:pic>
      <p:pic>
        <p:nvPicPr>
          <p:cNvPr id="1030" name="Picture 6" descr="Lockheed Martin F-35 Lightning II - Wikipedia">
            <a:extLst>
              <a:ext uri="{FF2B5EF4-FFF2-40B4-BE49-F238E27FC236}">
                <a16:creationId xmlns:a16="http://schemas.microsoft.com/office/drawing/2014/main" id="{6FCC6B76-9F4E-E115-77BE-59DFEB6AC0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2323" y="2052305"/>
            <a:ext cx="1945783" cy="241417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software defined vehicles News and Analysis - EE Times">
            <a:extLst>
              <a:ext uri="{FF2B5EF4-FFF2-40B4-BE49-F238E27FC236}">
                <a16:creationId xmlns:a16="http://schemas.microsoft.com/office/drawing/2014/main" id="{90FB2700-15AF-8C36-F5B9-39D743DE35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32957" y="2059678"/>
            <a:ext cx="1945782" cy="241417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04EE74A3-520F-A1F4-0E4C-464139816468}"/>
              </a:ext>
            </a:extLst>
          </p:cNvPr>
          <p:cNvSpPr txBox="1"/>
          <p:nvPr/>
        </p:nvSpPr>
        <p:spPr>
          <a:xfrm>
            <a:off x="1091691" y="1237507"/>
            <a:ext cx="7137909" cy="523220"/>
          </a:xfrm>
          <a:prstGeom prst="rect">
            <a:avLst/>
          </a:prstGeom>
          <a:noFill/>
        </p:spPr>
        <p:txBody>
          <a:bodyPr wrap="square" rtlCol="0">
            <a:spAutoFit/>
          </a:bodyPr>
          <a:lstStyle/>
          <a:p>
            <a:r>
              <a:rPr lang="en-US" sz="2800" dirty="0"/>
              <a:t>Q: How many lines of code are there in…….?</a:t>
            </a:r>
          </a:p>
        </p:txBody>
      </p:sp>
      <p:sp>
        <p:nvSpPr>
          <p:cNvPr id="12" name="TextBox 11">
            <a:extLst>
              <a:ext uri="{FF2B5EF4-FFF2-40B4-BE49-F238E27FC236}">
                <a16:creationId xmlns:a16="http://schemas.microsoft.com/office/drawing/2014/main" id="{58EA6F7E-8BF2-41B8-0B43-1A07540CF9BB}"/>
              </a:ext>
            </a:extLst>
          </p:cNvPr>
          <p:cNvSpPr txBox="1"/>
          <p:nvPr/>
        </p:nvSpPr>
        <p:spPr>
          <a:xfrm>
            <a:off x="1272538" y="4758058"/>
            <a:ext cx="1584088" cy="369332"/>
          </a:xfrm>
          <a:prstGeom prst="rect">
            <a:avLst/>
          </a:prstGeom>
          <a:noFill/>
        </p:spPr>
        <p:txBody>
          <a:bodyPr wrap="none" rtlCol="0">
            <a:spAutoFit/>
          </a:bodyPr>
          <a:lstStyle/>
          <a:p>
            <a:r>
              <a:rPr lang="en-US" dirty="0"/>
              <a:t>A Smartphone</a:t>
            </a:r>
          </a:p>
        </p:txBody>
      </p:sp>
      <p:sp>
        <p:nvSpPr>
          <p:cNvPr id="13" name="TextBox 12">
            <a:extLst>
              <a:ext uri="{FF2B5EF4-FFF2-40B4-BE49-F238E27FC236}">
                <a16:creationId xmlns:a16="http://schemas.microsoft.com/office/drawing/2014/main" id="{FFF58396-2BA7-B041-6F55-D8D88C6807E5}"/>
              </a:ext>
            </a:extLst>
          </p:cNvPr>
          <p:cNvSpPr txBox="1"/>
          <p:nvPr/>
        </p:nvSpPr>
        <p:spPr>
          <a:xfrm>
            <a:off x="4678016" y="4758058"/>
            <a:ext cx="2253117" cy="369332"/>
          </a:xfrm>
          <a:prstGeom prst="rect">
            <a:avLst/>
          </a:prstGeom>
          <a:noFill/>
        </p:spPr>
        <p:txBody>
          <a:bodyPr wrap="none" rtlCol="0">
            <a:spAutoFit/>
          </a:bodyPr>
          <a:lstStyle/>
          <a:p>
            <a:pPr lvl="1"/>
            <a:r>
              <a:rPr lang="en-US" dirty="0"/>
              <a:t>A F35 Fighter Jet</a:t>
            </a:r>
          </a:p>
        </p:txBody>
      </p:sp>
      <p:sp>
        <p:nvSpPr>
          <p:cNvPr id="15" name="TextBox 14">
            <a:extLst>
              <a:ext uri="{FF2B5EF4-FFF2-40B4-BE49-F238E27FC236}">
                <a16:creationId xmlns:a16="http://schemas.microsoft.com/office/drawing/2014/main" id="{562EB109-5A8E-1116-9FFA-A7DBFA61DE52}"/>
              </a:ext>
            </a:extLst>
          </p:cNvPr>
          <p:cNvSpPr txBox="1"/>
          <p:nvPr/>
        </p:nvSpPr>
        <p:spPr>
          <a:xfrm>
            <a:off x="9213804" y="4758058"/>
            <a:ext cx="1508426" cy="369332"/>
          </a:xfrm>
          <a:prstGeom prst="rect">
            <a:avLst/>
          </a:prstGeom>
          <a:noFill/>
        </p:spPr>
        <p:txBody>
          <a:bodyPr wrap="none" rtlCol="0">
            <a:spAutoFit/>
          </a:bodyPr>
          <a:lstStyle/>
          <a:p>
            <a:r>
              <a:rPr lang="en-US" dirty="0"/>
              <a:t>A modern car</a:t>
            </a:r>
          </a:p>
        </p:txBody>
      </p:sp>
      <p:sp>
        <p:nvSpPr>
          <p:cNvPr id="16" name="TextBox 15">
            <a:extLst>
              <a:ext uri="{FF2B5EF4-FFF2-40B4-BE49-F238E27FC236}">
                <a16:creationId xmlns:a16="http://schemas.microsoft.com/office/drawing/2014/main" id="{1DD8C325-F365-17B1-D806-934AD81A6149}"/>
              </a:ext>
            </a:extLst>
          </p:cNvPr>
          <p:cNvSpPr txBox="1"/>
          <p:nvPr/>
        </p:nvSpPr>
        <p:spPr>
          <a:xfrm>
            <a:off x="1341651" y="5263534"/>
            <a:ext cx="1205523" cy="369332"/>
          </a:xfrm>
          <a:prstGeom prst="rect">
            <a:avLst/>
          </a:prstGeom>
          <a:noFill/>
        </p:spPr>
        <p:txBody>
          <a:bodyPr wrap="none" rtlCol="0">
            <a:spAutoFit/>
          </a:bodyPr>
          <a:lstStyle/>
          <a:p>
            <a:r>
              <a:rPr lang="en-US" dirty="0">
                <a:solidFill>
                  <a:srgbClr val="FF0000"/>
                </a:solidFill>
              </a:rPr>
              <a:t>~50 M LOC</a:t>
            </a:r>
          </a:p>
        </p:txBody>
      </p:sp>
      <p:sp>
        <p:nvSpPr>
          <p:cNvPr id="17" name="TextBox 16">
            <a:extLst>
              <a:ext uri="{FF2B5EF4-FFF2-40B4-BE49-F238E27FC236}">
                <a16:creationId xmlns:a16="http://schemas.microsoft.com/office/drawing/2014/main" id="{15C7DF35-5C3C-A3C7-1153-7360BB256F00}"/>
              </a:ext>
            </a:extLst>
          </p:cNvPr>
          <p:cNvSpPr txBox="1"/>
          <p:nvPr/>
        </p:nvSpPr>
        <p:spPr>
          <a:xfrm>
            <a:off x="5432452" y="5234301"/>
            <a:ext cx="1205523" cy="369332"/>
          </a:xfrm>
          <a:prstGeom prst="rect">
            <a:avLst/>
          </a:prstGeom>
          <a:noFill/>
        </p:spPr>
        <p:txBody>
          <a:bodyPr wrap="none" rtlCol="0">
            <a:spAutoFit/>
          </a:bodyPr>
          <a:lstStyle/>
          <a:p>
            <a:r>
              <a:rPr lang="en-US" dirty="0">
                <a:solidFill>
                  <a:srgbClr val="FF0000"/>
                </a:solidFill>
              </a:rPr>
              <a:t>~25 M LOC</a:t>
            </a:r>
          </a:p>
        </p:txBody>
      </p:sp>
      <p:sp>
        <p:nvSpPr>
          <p:cNvPr id="18" name="TextBox 17">
            <a:extLst>
              <a:ext uri="{FF2B5EF4-FFF2-40B4-BE49-F238E27FC236}">
                <a16:creationId xmlns:a16="http://schemas.microsoft.com/office/drawing/2014/main" id="{F1EAFB3D-A3DE-3E6D-14DB-D9B3813FF74E}"/>
              </a:ext>
            </a:extLst>
          </p:cNvPr>
          <p:cNvSpPr txBox="1"/>
          <p:nvPr/>
        </p:nvSpPr>
        <p:spPr>
          <a:xfrm>
            <a:off x="9306746" y="5263534"/>
            <a:ext cx="1322542" cy="369332"/>
          </a:xfrm>
          <a:prstGeom prst="rect">
            <a:avLst/>
          </a:prstGeom>
          <a:noFill/>
        </p:spPr>
        <p:txBody>
          <a:bodyPr wrap="none" rtlCol="0">
            <a:spAutoFit/>
          </a:bodyPr>
          <a:lstStyle/>
          <a:p>
            <a:r>
              <a:rPr lang="en-US" dirty="0">
                <a:solidFill>
                  <a:srgbClr val="FF0000"/>
                </a:solidFill>
              </a:rPr>
              <a:t>~150 M LOC</a:t>
            </a:r>
          </a:p>
        </p:txBody>
      </p:sp>
    </p:spTree>
    <p:extLst>
      <p:ext uri="{BB962C8B-B14F-4D97-AF65-F5344CB8AC3E}">
        <p14:creationId xmlns:p14="http://schemas.microsoft.com/office/powerpoint/2010/main" val="29105186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C922A6-7DE0-66DD-4A98-BDE53B7EC93E}"/>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A9006B03-D21D-DE6B-C93A-C9326769FEDD}"/>
              </a:ext>
            </a:extLst>
          </p:cNvPr>
          <p:cNvSpPr>
            <a:spLocks noGrp="1"/>
          </p:cNvSpPr>
          <p:nvPr>
            <p:ph type="title"/>
          </p:nvPr>
        </p:nvSpPr>
        <p:spPr/>
        <p:txBody>
          <a:bodyPr/>
          <a:lstStyle/>
          <a:p>
            <a:r>
              <a:rPr lang="en-US" dirty="0"/>
              <a:t>Why Software Complexity Matters in SDV</a:t>
            </a:r>
          </a:p>
        </p:txBody>
      </p:sp>
      <p:sp>
        <p:nvSpPr>
          <p:cNvPr id="9" name="Date Placeholder 8">
            <a:extLst>
              <a:ext uri="{FF2B5EF4-FFF2-40B4-BE49-F238E27FC236}">
                <a16:creationId xmlns:a16="http://schemas.microsoft.com/office/drawing/2014/main" id="{244B13D8-E639-C41E-BB12-E1D025F4F91B}"/>
              </a:ext>
            </a:extLst>
          </p:cNvPr>
          <p:cNvSpPr>
            <a:spLocks noGrp="1"/>
          </p:cNvSpPr>
          <p:nvPr>
            <p:ph type="dt" sz="half" idx="16"/>
          </p:nvPr>
        </p:nvSpPr>
        <p:spPr/>
        <p:txBody>
          <a:bodyPr/>
          <a:lstStyle/>
          <a:p>
            <a:fld id="{E5834162-3534-D24C-8ADA-88D64659A141}" type="datetime4">
              <a:rPr lang="en-GB" smtClean="0"/>
              <a:t>6 May 2025</a:t>
            </a:fld>
            <a:r>
              <a:rPr lang="en-GB"/>
              <a:t>  </a:t>
            </a:r>
            <a:r>
              <a:rPr lang="en-GB">
                <a:solidFill>
                  <a:srgbClr val="00B0F0"/>
                </a:solidFill>
              </a:rPr>
              <a:t>|</a:t>
            </a:r>
            <a:endParaRPr lang="en-US" dirty="0">
              <a:solidFill>
                <a:srgbClr val="00B0F0"/>
              </a:solidFill>
            </a:endParaRPr>
          </a:p>
        </p:txBody>
      </p:sp>
      <p:sp>
        <p:nvSpPr>
          <p:cNvPr id="10" name="Footer Placeholder 9">
            <a:extLst>
              <a:ext uri="{FF2B5EF4-FFF2-40B4-BE49-F238E27FC236}">
                <a16:creationId xmlns:a16="http://schemas.microsoft.com/office/drawing/2014/main" id="{F3AF3184-E72C-91BC-BB59-05F7F406BB22}"/>
              </a:ext>
            </a:extLst>
          </p:cNvPr>
          <p:cNvSpPr>
            <a:spLocks noGrp="1"/>
          </p:cNvSpPr>
          <p:nvPr>
            <p:ph type="ftr" sz="quarter" idx="3"/>
          </p:nvPr>
        </p:nvSpPr>
        <p:spPr/>
        <p:txBody>
          <a:bodyPr/>
          <a:lstStyle/>
          <a:p>
            <a:r>
              <a:rPr lang="en-US" dirty="0"/>
              <a:t>Copyright ©2025 COVESA</a:t>
            </a:r>
          </a:p>
        </p:txBody>
      </p:sp>
      <p:sp>
        <p:nvSpPr>
          <p:cNvPr id="11" name="Slide Number Placeholder 10">
            <a:extLst>
              <a:ext uri="{FF2B5EF4-FFF2-40B4-BE49-F238E27FC236}">
                <a16:creationId xmlns:a16="http://schemas.microsoft.com/office/drawing/2014/main" id="{A9264402-7396-1038-EC2A-27B9686DAAB8}"/>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4</a:t>
            </a:fld>
            <a:endParaRPr lang="en-US" dirty="0"/>
          </a:p>
        </p:txBody>
      </p:sp>
      <p:sp>
        <p:nvSpPr>
          <p:cNvPr id="2" name="TextBox 1">
            <a:extLst>
              <a:ext uri="{FF2B5EF4-FFF2-40B4-BE49-F238E27FC236}">
                <a16:creationId xmlns:a16="http://schemas.microsoft.com/office/drawing/2014/main" id="{F4B90E69-2CAF-79BC-8BF4-B1DDEFB74BDA}"/>
              </a:ext>
            </a:extLst>
          </p:cNvPr>
          <p:cNvSpPr txBox="1"/>
          <p:nvPr/>
        </p:nvSpPr>
        <p:spPr>
          <a:xfrm>
            <a:off x="761019" y="1256169"/>
            <a:ext cx="2995117" cy="954107"/>
          </a:xfrm>
          <a:prstGeom prst="rect">
            <a:avLst/>
          </a:prstGeom>
          <a:noFill/>
        </p:spPr>
        <p:txBody>
          <a:bodyPr wrap="square" rtlCol="0">
            <a:spAutoFit/>
          </a:bodyPr>
          <a:lstStyle/>
          <a:p>
            <a:r>
              <a:rPr lang="en-US" sz="2800" dirty="0"/>
              <a:t>150M+ LOC/Car – Doubling by 2030</a:t>
            </a:r>
          </a:p>
        </p:txBody>
      </p:sp>
      <p:sp>
        <p:nvSpPr>
          <p:cNvPr id="3" name="TextBox 2">
            <a:extLst>
              <a:ext uri="{FF2B5EF4-FFF2-40B4-BE49-F238E27FC236}">
                <a16:creationId xmlns:a16="http://schemas.microsoft.com/office/drawing/2014/main" id="{FF38628F-14A0-8D19-32A6-3E2D012ADA58}"/>
              </a:ext>
            </a:extLst>
          </p:cNvPr>
          <p:cNvSpPr txBox="1"/>
          <p:nvPr/>
        </p:nvSpPr>
        <p:spPr>
          <a:xfrm>
            <a:off x="4418054" y="1256169"/>
            <a:ext cx="3508309" cy="954107"/>
          </a:xfrm>
          <a:prstGeom prst="rect">
            <a:avLst/>
          </a:prstGeom>
          <a:noFill/>
        </p:spPr>
        <p:txBody>
          <a:bodyPr wrap="square" rtlCol="0">
            <a:spAutoFit/>
          </a:bodyPr>
          <a:lstStyle/>
          <a:p>
            <a:r>
              <a:rPr lang="en-US" sz="2800" dirty="0"/>
              <a:t>Frequent OTA Updates – becoming the norm</a:t>
            </a:r>
          </a:p>
        </p:txBody>
      </p:sp>
      <p:sp>
        <p:nvSpPr>
          <p:cNvPr id="4" name="TextBox 3">
            <a:extLst>
              <a:ext uri="{FF2B5EF4-FFF2-40B4-BE49-F238E27FC236}">
                <a16:creationId xmlns:a16="http://schemas.microsoft.com/office/drawing/2014/main" id="{0EC03F30-7C45-2A8B-1D33-72C187282A78}"/>
              </a:ext>
            </a:extLst>
          </p:cNvPr>
          <p:cNvSpPr txBox="1"/>
          <p:nvPr/>
        </p:nvSpPr>
        <p:spPr>
          <a:xfrm>
            <a:off x="8303689" y="1256168"/>
            <a:ext cx="3508309" cy="954107"/>
          </a:xfrm>
          <a:prstGeom prst="rect">
            <a:avLst/>
          </a:prstGeom>
          <a:noFill/>
        </p:spPr>
        <p:txBody>
          <a:bodyPr wrap="square" rtlCol="0">
            <a:spAutoFit/>
          </a:bodyPr>
          <a:lstStyle/>
          <a:p>
            <a:r>
              <a:rPr lang="en-US" sz="2800" dirty="0"/>
              <a:t>Legacy Code + HPC = Integration Pain</a:t>
            </a:r>
          </a:p>
        </p:txBody>
      </p:sp>
      <p:sp>
        <p:nvSpPr>
          <p:cNvPr id="6" name="Down Arrow 5">
            <a:extLst>
              <a:ext uri="{FF2B5EF4-FFF2-40B4-BE49-F238E27FC236}">
                <a16:creationId xmlns:a16="http://schemas.microsoft.com/office/drawing/2014/main" id="{98775EF6-C133-647B-47D8-360562457CCD}"/>
              </a:ext>
            </a:extLst>
          </p:cNvPr>
          <p:cNvSpPr/>
          <p:nvPr/>
        </p:nvSpPr>
        <p:spPr>
          <a:xfrm>
            <a:off x="1362269" y="2210275"/>
            <a:ext cx="1324947" cy="121872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a:extLst>
              <a:ext uri="{FF2B5EF4-FFF2-40B4-BE49-F238E27FC236}">
                <a16:creationId xmlns:a16="http://schemas.microsoft.com/office/drawing/2014/main" id="{002088B6-4720-35F9-02E5-86CCAEC36967}"/>
              </a:ext>
            </a:extLst>
          </p:cNvPr>
          <p:cNvSpPr/>
          <p:nvPr/>
        </p:nvSpPr>
        <p:spPr>
          <a:xfrm>
            <a:off x="5172741" y="2210275"/>
            <a:ext cx="1324947" cy="121872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13">
            <a:extLst>
              <a:ext uri="{FF2B5EF4-FFF2-40B4-BE49-F238E27FC236}">
                <a16:creationId xmlns:a16="http://schemas.microsoft.com/office/drawing/2014/main" id="{9E1F7437-57F4-97FF-B513-A2153F9E7F29}"/>
              </a:ext>
            </a:extLst>
          </p:cNvPr>
          <p:cNvSpPr/>
          <p:nvPr/>
        </p:nvSpPr>
        <p:spPr>
          <a:xfrm>
            <a:off x="8983213" y="2167207"/>
            <a:ext cx="1324947" cy="127048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16D3FF42-1C68-7F20-0842-1D4D686F2E54}"/>
              </a:ext>
            </a:extLst>
          </p:cNvPr>
          <p:cNvSpPr txBox="1"/>
          <p:nvPr/>
        </p:nvSpPr>
        <p:spPr>
          <a:xfrm>
            <a:off x="374451" y="3381353"/>
            <a:ext cx="3587617" cy="523220"/>
          </a:xfrm>
          <a:prstGeom prst="rect">
            <a:avLst/>
          </a:prstGeom>
          <a:noFill/>
        </p:spPr>
        <p:txBody>
          <a:bodyPr wrap="square" rtlCol="0">
            <a:spAutoFit/>
          </a:bodyPr>
          <a:lstStyle/>
          <a:p>
            <a:r>
              <a:rPr lang="en-US" sz="2800" dirty="0"/>
              <a:t>High Development Cost</a:t>
            </a:r>
          </a:p>
        </p:txBody>
      </p:sp>
      <p:sp>
        <p:nvSpPr>
          <p:cNvPr id="20" name="TextBox 19">
            <a:extLst>
              <a:ext uri="{FF2B5EF4-FFF2-40B4-BE49-F238E27FC236}">
                <a16:creationId xmlns:a16="http://schemas.microsoft.com/office/drawing/2014/main" id="{40FA1ED0-5C6A-830E-58FA-8E4249702E56}"/>
              </a:ext>
            </a:extLst>
          </p:cNvPr>
          <p:cNvSpPr txBox="1"/>
          <p:nvPr/>
        </p:nvSpPr>
        <p:spPr>
          <a:xfrm>
            <a:off x="4161648" y="3381353"/>
            <a:ext cx="3587617" cy="523220"/>
          </a:xfrm>
          <a:prstGeom prst="rect">
            <a:avLst/>
          </a:prstGeom>
          <a:noFill/>
        </p:spPr>
        <p:txBody>
          <a:bodyPr wrap="square" rtlCol="0">
            <a:spAutoFit/>
          </a:bodyPr>
          <a:lstStyle/>
          <a:p>
            <a:r>
              <a:rPr lang="en-US" sz="2800" dirty="0"/>
              <a:t>Needed to reduce TTM</a:t>
            </a:r>
          </a:p>
        </p:txBody>
      </p:sp>
      <p:sp>
        <p:nvSpPr>
          <p:cNvPr id="21" name="TextBox 20">
            <a:extLst>
              <a:ext uri="{FF2B5EF4-FFF2-40B4-BE49-F238E27FC236}">
                <a16:creationId xmlns:a16="http://schemas.microsoft.com/office/drawing/2014/main" id="{D3E99F27-8420-DD04-AA78-4DDC2A6CC2B1}"/>
              </a:ext>
            </a:extLst>
          </p:cNvPr>
          <p:cNvSpPr txBox="1"/>
          <p:nvPr/>
        </p:nvSpPr>
        <p:spPr>
          <a:xfrm>
            <a:off x="7882892" y="3381353"/>
            <a:ext cx="3718082" cy="523220"/>
          </a:xfrm>
          <a:prstGeom prst="rect">
            <a:avLst/>
          </a:prstGeom>
          <a:noFill/>
        </p:spPr>
        <p:txBody>
          <a:bodyPr wrap="square" rtlCol="0">
            <a:spAutoFit/>
          </a:bodyPr>
          <a:lstStyle/>
          <a:p>
            <a:r>
              <a:rPr lang="en-US" sz="2800" dirty="0"/>
              <a:t>Quality issues after SOP</a:t>
            </a:r>
          </a:p>
        </p:txBody>
      </p:sp>
      <p:sp>
        <p:nvSpPr>
          <p:cNvPr id="22" name="TextBox 21">
            <a:extLst>
              <a:ext uri="{FF2B5EF4-FFF2-40B4-BE49-F238E27FC236}">
                <a16:creationId xmlns:a16="http://schemas.microsoft.com/office/drawing/2014/main" id="{866F55BF-2482-72CA-E612-3DE7FA5FDDEE}"/>
              </a:ext>
            </a:extLst>
          </p:cNvPr>
          <p:cNvSpPr txBox="1"/>
          <p:nvPr/>
        </p:nvSpPr>
        <p:spPr>
          <a:xfrm>
            <a:off x="0" y="4814040"/>
            <a:ext cx="6497688" cy="523220"/>
          </a:xfrm>
          <a:prstGeom prst="rect">
            <a:avLst/>
          </a:prstGeom>
          <a:noFill/>
        </p:spPr>
        <p:txBody>
          <a:bodyPr wrap="square" rtlCol="0">
            <a:spAutoFit/>
          </a:bodyPr>
          <a:lstStyle/>
          <a:p>
            <a:r>
              <a:rPr lang="en-US" sz="2800" dirty="0"/>
              <a:t>AI Driven Software CD/CI/CD Environment</a:t>
            </a:r>
          </a:p>
        </p:txBody>
      </p:sp>
      <p:sp>
        <p:nvSpPr>
          <p:cNvPr id="23" name="Right Arrow 22">
            <a:extLst>
              <a:ext uri="{FF2B5EF4-FFF2-40B4-BE49-F238E27FC236}">
                <a16:creationId xmlns:a16="http://schemas.microsoft.com/office/drawing/2014/main" id="{98573E3A-7710-31FF-113C-84CB777922D8}"/>
              </a:ext>
            </a:extLst>
          </p:cNvPr>
          <p:cNvSpPr/>
          <p:nvPr/>
        </p:nvSpPr>
        <p:spPr>
          <a:xfrm>
            <a:off x="6273360" y="3904573"/>
            <a:ext cx="5327613" cy="74112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Reduces costs by reducing Complexity</a:t>
            </a:r>
          </a:p>
        </p:txBody>
      </p:sp>
      <p:sp>
        <p:nvSpPr>
          <p:cNvPr id="24" name="Right Arrow 23">
            <a:extLst>
              <a:ext uri="{FF2B5EF4-FFF2-40B4-BE49-F238E27FC236}">
                <a16:creationId xmlns:a16="http://schemas.microsoft.com/office/drawing/2014/main" id="{2B383FDD-03B2-8259-6B3E-336CEE32E5D5}"/>
              </a:ext>
            </a:extLst>
          </p:cNvPr>
          <p:cNvSpPr/>
          <p:nvPr/>
        </p:nvSpPr>
        <p:spPr>
          <a:xfrm>
            <a:off x="6273359" y="4720563"/>
            <a:ext cx="5327613" cy="74112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Significantly Improves TTM</a:t>
            </a:r>
          </a:p>
        </p:txBody>
      </p:sp>
      <p:sp>
        <p:nvSpPr>
          <p:cNvPr id="25" name="Right Arrow 24">
            <a:extLst>
              <a:ext uri="{FF2B5EF4-FFF2-40B4-BE49-F238E27FC236}">
                <a16:creationId xmlns:a16="http://schemas.microsoft.com/office/drawing/2014/main" id="{9C04D52E-73D3-723A-1ADB-08C87CB4125C}"/>
              </a:ext>
            </a:extLst>
          </p:cNvPr>
          <p:cNvSpPr/>
          <p:nvPr/>
        </p:nvSpPr>
        <p:spPr>
          <a:xfrm>
            <a:off x="6273358" y="5502547"/>
            <a:ext cx="5327613" cy="74112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Significant reduction in Issues discovery</a:t>
            </a:r>
          </a:p>
        </p:txBody>
      </p:sp>
    </p:spTree>
    <p:extLst>
      <p:ext uri="{BB962C8B-B14F-4D97-AF65-F5344CB8AC3E}">
        <p14:creationId xmlns:p14="http://schemas.microsoft.com/office/powerpoint/2010/main" val="3806715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41C347-FEA6-57B9-27C2-438BF82B0FFD}"/>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2301B45E-2123-2B6A-44DF-26CEB435CECC}"/>
              </a:ext>
            </a:extLst>
          </p:cNvPr>
          <p:cNvSpPr>
            <a:spLocks noGrp="1"/>
          </p:cNvSpPr>
          <p:nvPr>
            <p:ph type="title"/>
          </p:nvPr>
        </p:nvSpPr>
        <p:spPr/>
        <p:txBody>
          <a:bodyPr>
            <a:normAutofit fontScale="90000"/>
          </a:bodyPr>
          <a:lstStyle/>
          <a:p>
            <a:r>
              <a:rPr lang="en-US" dirty="0"/>
              <a:t>Increased SDV Complexity = Integration Technical Debt</a:t>
            </a:r>
          </a:p>
        </p:txBody>
      </p:sp>
      <p:sp>
        <p:nvSpPr>
          <p:cNvPr id="9" name="Date Placeholder 8">
            <a:extLst>
              <a:ext uri="{FF2B5EF4-FFF2-40B4-BE49-F238E27FC236}">
                <a16:creationId xmlns:a16="http://schemas.microsoft.com/office/drawing/2014/main" id="{4CD7CE51-2723-1D25-C130-566B5C795DD1}"/>
              </a:ext>
            </a:extLst>
          </p:cNvPr>
          <p:cNvSpPr>
            <a:spLocks noGrp="1"/>
          </p:cNvSpPr>
          <p:nvPr>
            <p:ph type="dt" sz="half" idx="16"/>
          </p:nvPr>
        </p:nvSpPr>
        <p:spPr/>
        <p:txBody>
          <a:bodyPr/>
          <a:lstStyle/>
          <a:p>
            <a:fld id="{E5834162-3534-D24C-8ADA-88D64659A141}" type="datetime4">
              <a:rPr lang="en-GB" smtClean="0"/>
              <a:t>6 May 2025</a:t>
            </a:fld>
            <a:r>
              <a:rPr lang="en-GB"/>
              <a:t>  </a:t>
            </a:r>
            <a:r>
              <a:rPr lang="en-GB">
                <a:solidFill>
                  <a:srgbClr val="00B0F0"/>
                </a:solidFill>
              </a:rPr>
              <a:t>|</a:t>
            </a:r>
            <a:endParaRPr lang="en-US" dirty="0">
              <a:solidFill>
                <a:srgbClr val="00B0F0"/>
              </a:solidFill>
            </a:endParaRPr>
          </a:p>
        </p:txBody>
      </p:sp>
      <p:sp>
        <p:nvSpPr>
          <p:cNvPr id="10" name="Footer Placeholder 9">
            <a:extLst>
              <a:ext uri="{FF2B5EF4-FFF2-40B4-BE49-F238E27FC236}">
                <a16:creationId xmlns:a16="http://schemas.microsoft.com/office/drawing/2014/main" id="{0D349218-BD18-8F2D-FF6F-9606617113A7}"/>
              </a:ext>
            </a:extLst>
          </p:cNvPr>
          <p:cNvSpPr>
            <a:spLocks noGrp="1"/>
          </p:cNvSpPr>
          <p:nvPr>
            <p:ph type="ftr" sz="quarter" idx="3"/>
          </p:nvPr>
        </p:nvSpPr>
        <p:spPr/>
        <p:txBody>
          <a:bodyPr/>
          <a:lstStyle/>
          <a:p>
            <a:r>
              <a:rPr lang="en-US" dirty="0"/>
              <a:t>Copyright ©2025 COVESA</a:t>
            </a:r>
          </a:p>
        </p:txBody>
      </p:sp>
      <p:sp>
        <p:nvSpPr>
          <p:cNvPr id="11" name="Slide Number Placeholder 10">
            <a:extLst>
              <a:ext uri="{FF2B5EF4-FFF2-40B4-BE49-F238E27FC236}">
                <a16:creationId xmlns:a16="http://schemas.microsoft.com/office/drawing/2014/main" id="{938511F4-281C-3ACD-0D54-2F68D8F33A67}"/>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5</a:t>
            </a:fld>
            <a:endParaRPr lang="en-US" dirty="0"/>
          </a:p>
        </p:txBody>
      </p:sp>
      <p:sp>
        <p:nvSpPr>
          <p:cNvPr id="2" name="Rounded Rectangle 1">
            <a:extLst>
              <a:ext uri="{FF2B5EF4-FFF2-40B4-BE49-F238E27FC236}">
                <a16:creationId xmlns:a16="http://schemas.microsoft.com/office/drawing/2014/main" id="{68501C41-8661-DB56-726C-5F3526F4C450}"/>
              </a:ext>
            </a:extLst>
          </p:cNvPr>
          <p:cNvSpPr/>
          <p:nvPr/>
        </p:nvSpPr>
        <p:spPr>
          <a:xfrm>
            <a:off x="457200" y="1194619"/>
            <a:ext cx="4586748" cy="2005781"/>
          </a:xfrm>
          <a:prstGeom prst="roundRect">
            <a:avLst/>
          </a:prstGeom>
          <a:solidFill>
            <a:srgbClr val="0066CC"/>
          </a:solidFill>
          <a:ln>
            <a:solidFill>
              <a:srgbClr val="FFFFFF"/>
            </a:solidFill>
          </a:ln>
        </p:spPr>
        <p:style>
          <a:lnRef idx="1">
            <a:schemeClr val="accent1"/>
          </a:lnRef>
          <a:fillRef idx="3">
            <a:schemeClr val="accent1"/>
          </a:fillRef>
          <a:effectRef idx="2">
            <a:schemeClr val="accent1"/>
          </a:effectRef>
          <a:fontRef idx="minor">
            <a:schemeClr val="lt1"/>
          </a:fontRef>
        </p:style>
        <p:txBody>
          <a:bodyPr wrap="square" lIns="76200" tIns="76200" rIns="76200" bIns="76200" rtlCol="0" anchor="ctr"/>
          <a:lstStyle/>
          <a:p>
            <a:pPr algn="ctr">
              <a:defRPr sz="1800" b="1">
                <a:solidFill>
                  <a:srgbClr val="FFFFFF"/>
                </a:solidFill>
              </a:defRPr>
            </a:pPr>
            <a:r>
              <a:rPr lang="en-US" dirty="0"/>
              <a:t>One Integration Event/Release = Last minute Firefighting = </a:t>
            </a:r>
            <a:r>
              <a:rPr lang="en-US" dirty="0">
                <a:solidFill>
                  <a:srgbClr val="C00000"/>
                </a:solidFill>
              </a:rPr>
              <a:t>High Peaks in Development</a:t>
            </a:r>
          </a:p>
        </p:txBody>
      </p:sp>
      <p:sp>
        <p:nvSpPr>
          <p:cNvPr id="3" name="Rounded Rectangle 2">
            <a:extLst>
              <a:ext uri="{FF2B5EF4-FFF2-40B4-BE49-F238E27FC236}">
                <a16:creationId xmlns:a16="http://schemas.microsoft.com/office/drawing/2014/main" id="{6FBEE99D-F657-E47E-A6A8-556FDFA954C8}"/>
              </a:ext>
            </a:extLst>
          </p:cNvPr>
          <p:cNvSpPr/>
          <p:nvPr/>
        </p:nvSpPr>
        <p:spPr>
          <a:xfrm>
            <a:off x="6096000" y="1194618"/>
            <a:ext cx="4586748" cy="2005781"/>
          </a:xfrm>
          <a:prstGeom prst="roundRect">
            <a:avLst/>
          </a:prstGeom>
          <a:solidFill>
            <a:srgbClr val="0066CC"/>
          </a:solidFill>
          <a:ln>
            <a:solidFill>
              <a:srgbClr val="FFFFFF"/>
            </a:solidFill>
          </a:ln>
        </p:spPr>
        <p:style>
          <a:lnRef idx="1">
            <a:schemeClr val="accent1"/>
          </a:lnRef>
          <a:fillRef idx="3">
            <a:schemeClr val="accent1"/>
          </a:fillRef>
          <a:effectRef idx="2">
            <a:schemeClr val="accent1"/>
          </a:effectRef>
          <a:fontRef idx="minor">
            <a:schemeClr val="lt1"/>
          </a:fontRef>
        </p:style>
        <p:txBody>
          <a:bodyPr wrap="square" lIns="76200" tIns="76200" rIns="76200" bIns="76200" rtlCol="0" anchor="ctr"/>
          <a:lstStyle/>
          <a:p>
            <a:pPr algn="ctr">
              <a:defRPr sz="1800" b="1">
                <a:solidFill>
                  <a:srgbClr val="FFFFFF"/>
                </a:solidFill>
              </a:defRPr>
            </a:pPr>
            <a:r>
              <a:rPr lang="en-US" dirty="0"/>
              <a:t>Wrapper/Adapter Approach = Adds Extra testing = </a:t>
            </a:r>
            <a:r>
              <a:rPr lang="en-US" dirty="0">
                <a:solidFill>
                  <a:srgbClr val="C00000"/>
                </a:solidFill>
              </a:rPr>
              <a:t>Perpetual Testing and Maintenance</a:t>
            </a:r>
          </a:p>
        </p:txBody>
      </p:sp>
      <p:sp>
        <p:nvSpPr>
          <p:cNvPr id="4" name="Rounded Rectangle 3">
            <a:extLst>
              <a:ext uri="{FF2B5EF4-FFF2-40B4-BE49-F238E27FC236}">
                <a16:creationId xmlns:a16="http://schemas.microsoft.com/office/drawing/2014/main" id="{7A05B633-B97F-1C2F-3EC2-374792B4AAA5}"/>
              </a:ext>
            </a:extLst>
          </p:cNvPr>
          <p:cNvSpPr/>
          <p:nvPr/>
        </p:nvSpPr>
        <p:spPr>
          <a:xfrm>
            <a:off x="429894" y="3429000"/>
            <a:ext cx="4586748" cy="2005781"/>
          </a:xfrm>
          <a:prstGeom prst="roundRect">
            <a:avLst/>
          </a:prstGeom>
          <a:solidFill>
            <a:srgbClr val="0066CC"/>
          </a:solidFill>
          <a:ln>
            <a:solidFill>
              <a:srgbClr val="FFFFFF"/>
            </a:solidFill>
          </a:ln>
        </p:spPr>
        <p:style>
          <a:lnRef idx="1">
            <a:schemeClr val="accent1"/>
          </a:lnRef>
          <a:fillRef idx="3">
            <a:schemeClr val="accent1"/>
          </a:fillRef>
          <a:effectRef idx="2">
            <a:schemeClr val="accent1"/>
          </a:effectRef>
          <a:fontRef idx="minor">
            <a:schemeClr val="lt1"/>
          </a:fontRef>
        </p:style>
        <p:txBody>
          <a:bodyPr wrap="square" lIns="76200" tIns="76200" rIns="76200" bIns="76200" rtlCol="0" anchor="ctr"/>
          <a:lstStyle/>
          <a:p>
            <a:pPr algn="ctr">
              <a:defRPr sz="1800" b="1">
                <a:solidFill>
                  <a:srgbClr val="FFFFFF"/>
                </a:solidFill>
              </a:defRPr>
            </a:pPr>
            <a:r>
              <a:rPr lang="en-US" dirty="0"/>
              <a:t>Branch and Variant explosion = </a:t>
            </a:r>
            <a:r>
              <a:rPr lang="en-US" dirty="0">
                <a:solidFill>
                  <a:srgbClr val="C00000"/>
                </a:solidFill>
              </a:rPr>
              <a:t>High Integration complexity with high risk of issues/failures</a:t>
            </a:r>
          </a:p>
        </p:txBody>
      </p:sp>
      <p:sp>
        <p:nvSpPr>
          <p:cNvPr id="6" name="Rounded Rectangle 5">
            <a:extLst>
              <a:ext uri="{FF2B5EF4-FFF2-40B4-BE49-F238E27FC236}">
                <a16:creationId xmlns:a16="http://schemas.microsoft.com/office/drawing/2014/main" id="{9434FF1F-2DE2-6104-DD0A-2FA9687FDB2E}"/>
              </a:ext>
            </a:extLst>
          </p:cNvPr>
          <p:cNvSpPr/>
          <p:nvPr/>
        </p:nvSpPr>
        <p:spPr>
          <a:xfrm>
            <a:off x="6068694" y="3429000"/>
            <a:ext cx="4586748" cy="2005781"/>
          </a:xfrm>
          <a:prstGeom prst="roundRect">
            <a:avLst/>
          </a:prstGeom>
          <a:solidFill>
            <a:srgbClr val="0066CC"/>
          </a:solidFill>
          <a:ln>
            <a:solidFill>
              <a:srgbClr val="FFFFFF"/>
            </a:solidFill>
          </a:ln>
        </p:spPr>
        <p:style>
          <a:lnRef idx="1">
            <a:schemeClr val="accent1"/>
          </a:lnRef>
          <a:fillRef idx="3">
            <a:schemeClr val="accent1"/>
          </a:fillRef>
          <a:effectRef idx="2">
            <a:schemeClr val="accent1"/>
          </a:effectRef>
          <a:fontRef idx="minor">
            <a:schemeClr val="lt1"/>
          </a:fontRef>
        </p:style>
        <p:txBody>
          <a:bodyPr wrap="square" lIns="76200" tIns="76200" rIns="76200" bIns="76200" rtlCol="0" anchor="ctr"/>
          <a:lstStyle/>
          <a:p>
            <a:pPr algn="ctr">
              <a:defRPr sz="1800" b="1">
                <a:solidFill>
                  <a:srgbClr val="FFFFFF"/>
                </a:solidFill>
              </a:defRPr>
            </a:pPr>
            <a:r>
              <a:rPr lang="en-US" dirty="0"/>
              <a:t>Legacy code adapted to new architecture= </a:t>
            </a:r>
            <a:r>
              <a:rPr lang="en-US" dirty="0">
                <a:solidFill>
                  <a:srgbClr val="C00000"/>
                </a:solidFill>
              </a:rPr>
              <a:t>Long term liability issues</a:t>
            </a:r>
          </a:p>
        </p:txBody>
      </p:sp>
      <p:sp>
        <p:nvSpPr>
          <p:cNvPr id="7" name="Right Arrow 6">
            <a:extLst>
              <a:ext uri="{FF2B5EF4-FFF2-40B4-BE49-F238E27FC236}">
                <a16:creationId xmlns:a16="http://schemas.microsoft.com/office/drawing/2014/main" id="{34A354AF-1B77-7188-CA18-562CF390EE0E}"/>
              </a:ext>
            </a:extLst>
          </p:cNvPr>
          <p:cNvSpPr/>
          <p:nvPr/>
        </p:nvSpPr>
        <p:spPr>
          <a:xfrm>
            <a:off x="458028" y="5316794"/>
            <a:ext cx="11221332" cy="99513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Pain Stop: AI Assisted Continuous Development and Continuous Integration Environment</a:t>
            </a:r>
          </a:p>
        </p:txBody>
      </p:sp>
    </p:spTree>
    <p:extLst>
      <p:ext uri="{BB962C8B-B14F-4D97-AF65-F5344CB8AC3E}">
        <p14:creationId xmlns:p14="http://schemas.microsoft.com/office/powerpoint/2010/main" val="189464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5437656-0D64-EAF3-6177-A264DE47FCFD}"/>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6</a:t>
            </a:fld>
            <a:endParaRPr lang="en-US" dirty="0"/>
          </a:p>
        </p:txBody>
      </p:sp>
      <p:sp>
        <p:nvSpPr>
          <p:cNvPr id="3" name="Title 2">
            <a:extLst>
              <a:ext uri="{FF2B5EF4-FFF2-40B4-BE49-F238E27FC236}">
                <a16:creationId xmlns:a16="http://schemas.microsoft.com/office/drawing/2014/main" id="{51133FB4-6AB8-3785-58BF-B9727A4043D6}"/>
              </a:ext>
            </a:extLst>
          </p:cNvPr>
          <p:cNvSpPr>
            <a:spLocks noGrp="1"/>
          </p:cNvSpPr>
          <p:nvPr>
            <p:ph type="title"/>
          </p:nvPr>
        </p:nvSpPr>
        <p:spPr>
          <a:xfrm>
            <a:off x="334962" y="263133"/>
            <a:ext cx="11154031" cy="612556"/>
          </a:xfrm>
        </p:spPr>
        <p:txBody>
          <a:bodyPr>
            <a:normAutofit fontScale="90000"/>
          </a:bodyPr>
          <a:lstStyle/>
          <a:p>
            <a:r>
              <a:rPr lang="en-US" dirty="0"/>
              <a:t>Solution: AI Assisted Continuous Development,  Continuous Integration Environment and Continuous Deployment</a:t>
            </a:r>
          </a:p>
        </p:txBody>
      </p:sp>
      <p:sp>
        <p:nvSpPr>
          <p:cNvPr id="4" name="Footer Placeholder 3">
            <a:extLst>
              <a:ext uri="{FF2B5EF4-FFF2-40B4-BE49-F238E27FC236}">
                <a16:creationId xmlns:a16="http://schemas.microsoft.com/office/drawing/2014/main" id="{8302BFCF-1AFD-DBF0-DB4C-050D22F4B40C}"/>
              </a:ext>
            </a:extLst>
          </p:cNvPr>
          <p:cNvSpPr>
            <a:spLocks noGrp="1"/>
          </p:cNvSpPr>
          <p:nvPr>
            <p:ph type="ftr" sz="quarter" idx="3"/>
          </p:nvPr>
        </p:nvSpPr>
        <p:spPr/>
        <p:txBody>
          <a:bodyPr/>
          <a:lstStyle/>
          <a:p>
            <a:r>
              <a:rPr lang="en-US"/>
              <a:t>Copyright ©2025 COVESA</a:t>
            </a:r>
            <a:endParaRPr lang="en-US" dirty="0"/>
          </a:p>
        </p:txBody>
      </p:sp>
      <p:sp>
        <p:nvSpPr>
          <p:cNvPr id="5" name="Date Placeholder 4">
            <a:extLst>
              <a:ext uri="{FF2B5EF4-FFF2-40B4-BE49-F238E27FC236}">
                <a16:creationId xmlns:a16="http://schemas.microsoft.com/office/drawing/2014/main" id="{21E48CB3-DE99-2F78-0067-5E457FD57D99}"/>
              </a:ext>
            </a:extLst>
          </p:cNvPr>
          <p:cNvSpPr>
            <a:spLocks noGrp="1"/>
          </p:cNvSpPr>
          <p:nvPr>
            <p:ph type="dt" sz="half" idx="16"/>
          </p:nvPr>
        </p:nvSpPr>
        <p:spPr/>
        <p:txBody>
          <a:bodyPr/>
          <a:lstStyle/>
          <a:p>
            <a:fld id="{D5E54885-F5DD-8145-A519-454713646F3E}" type="datetime4">
              <a:rPr lang="en-GB" smtClean="0"/>
              <a:t>6 May 2025</a:t>
            </a:fld>
            <a:r>
              <a:rPr lang="en-GB"/>
              <a:t>  </a:t>
            </a:r>
            <a:r>
              <a:rPr lang="en-GB">
                <a:solidFill>
                  <a:srgbClr val="00B0F0"/>
                </a:solidFill>
              </a:rPr>
              <a:t>|</a:t>
            </a:r>
            <a:endParaRPr lang="en-US" dirty="0">
              <a:solidFill>
                <a:srgbClr val="00B0F0"/>
              </a:solidFill>
            </a:endParaRPr>
          </a:p>
        </p:txBody>
      </p:sp>
      <p:sp>
        <p:nvSpPr>
          <p:cNvPr id="6" name="Rounded Rectangle 5">
            <a:extLst>
              <a:ext uri="{FF2B5EF4-FFF2-40B4-BE49-F238E27FC236}">
                <a16:creationId xmlns:a16="http://schemas.microsoft.com/office/drawing/2014/main" id="{3DAA2AB8-02CC-BC15-D5BE-02EBDB5F4307}"/>
              </a:ext>
            </a:extLst>
          </p:cNvPr>
          <p:cNvSpPr/>
          <p:nvPr/>
        </p:nvSpPr>
        <p:spPr>
          <a:xfrm>
            <a:off x="325042" y="1358510"/>
            <a:ext cx="3421174" cy="4658830"/>
          </a:xfrm>
          <a:prstGeom prst="roundRect">
            <a:avLst/>
          </a:prstGeom>
          <a:solidFill>
            <a:schemeClr val="accent1">
              <a:alpha val="49135"/>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dirty="0">
                <a:solidFill>
                  <a:schemeClr val="accent1">
                    <a:lumMod val="50000"/>
                  </a:schemeClr>
                </a:solidFill>
              </a:rPr>
              <a:t>Continuous Development</a:t>
            </a:r>
          </a:p>
        </p:txBody>
      </p:sp>
      <p:sp>
        <p:nvSpPr>
          <p:cNvPr id="7" name="Rounded Rectangle 6">
            <a:extLst>
              <a:ext uri="{FF2B5EF4-FFF2-40B4-BE49-F238E27FC236}">
                <a16:creationId xmlns:a16="http://schemas.microsoft.com/office/drawing/2014/main" id="{6564C8FE-6801-FD1A-C517-6FFFF7478BC6}"/>
              </a:ext>
            </a:extLst>
          </p:cNvPr>
          <p:cNvSpPr/>
          <p:nvPr/>
        </p:nvSpPr>
        <p:spPr>
          <a:xfrm>
            <a:off x="4385413" y="1358511"/>
            <a:ext cx="3421174" cy="4658827"/>
          </a:xfrm>
          <a:prstGeom prst="roundRect">
            <a:avLst/>
          </a:prstGeom>
          <a:solidFill>
            <a:schemeClr val="accent4">
              <a:lumMod val="60000"/>
              <a:lumOff val="40000"/>
              <a:alpha val="4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dirty="0">
                <a:solidFill>
                  <a:schemeClr val="accent4">
                    <a:lumMod val="50000"/>
                  </a:schemeClr>
                </a:solidFill>
              </a:rPr>
              <a:t>Continuous Integration</a:t>
            </a:r>
          </a:p>
        </p:txBody>
      </p:sp>
      <p:sp>
        <p:nvSpPr>
          <p:cNvPr id="8" name="Rounded Rectangle 7">
            <a:extLst>
              <a:ext uri="{FF2B5EF4-FFF2-40B4-BE49-F238E27FC236}">
                <a16:creationId xmlns:a16="http://schemas.microsoft.com/office/drawing/2014/main" id="{4C0648B8-92FB-0BE0-E118-EA9F04E90B3A}"/>
              </a:ext>
            </a:extLst>
          </p:cNvPr>
          <p:cNvSpPr/>
          <p:nvPr/>
        </p:nvSpPr>
        <p:spPr>
          <a:xfrm>
            <a:off x="8465624" y="1358510"/>
            <a:ext cx="3421174" cy="4658826"/>
          </a:xfrm>
          <a:prstGeom prst="roundRect">
            <a:avLst/>
          </a:prstGeom>
          <a:solidFill>
            <a:srgbClr val="92D050">
              <a:alpha val="49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dirty="0">
                <a:solidFill>
                  <a:srgbClr val="00B050"/>
                </a:solidFill>
              </a:rPr>
              <a:t>Continuous Deployment</a:t>
            </a:r>
          </a:p>
        </p:txBody>
      </p:sp>
      <p:sp>
        <p:nvSpPr>
          <p:cNvPr id="9" name="Oval 8">
            <a:extLst>
              <a:ext uri="{FF2B5EF4-FFF2-40B4-BE49-F238E27FC236}">
                <a16:creationId xmlns:a16="http://schemas.microsoft.com/office/drawing/2014/main" id="{1DA1B45C-7890-BD56-AF59-CEF0D8E301AD}"/>
              </a:ext>
            </a:extLst>
          </p:cNvPr>
          <p:cNvSpPr/>
          <p:nvPr/>
        </p:nvSpPr>
        <p:spPr>
          <a:xfrm>
            <a:off x="604684" y="2286000"/>
            <a:ext cx="383458" cy="36871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2BA4C29A-FFDF-8B09-9FCF-D70D64873A52}"/>
              </a:ext>
            </a:extLst>
          </p:cNvPr>
          <p:cNvSpPr/>
          <p:nvPr/>
        </p:nvSpPr>
        <p:spPr>
          <a:xfrm>
            <a:off x="604684" y="2882933"/>
            <a:ext cx="383458" cy="36871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4EE51E3D-D71F-FD77-ED15-6CF2A1F25E22}"/>
              </a:ext>
            </a:extLst>
          </p:cNvPr>
          <p:cNvSpPr/>
          <p:nvPr/>
        </p:nvSpPr>
        <p:spPr>
          <a:xfrm>
            <a:off x="604684" y="3429000"/>
            <a:ext cx="383458" cy="36871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F5B506A-5F84-E171-74D9-67BA7BD852FF}"/>
              </a:ext>
            </a:extLst>
          </p:cNvPr>
          <p:cNvSpPr/>
          <p:nvPr/>
        </p:nvSpPr>
        <p:spPr>
          <a:xfrm>
            <a:off x="604684" y="4022809"/>
            <a:ext cx="383458" cy="36871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F6331875-AC18-A6A2-318D-034E63AEF484}"/>
              </a:ext>
            </a:extLst>
          </p:cNvPr>
          <p:cNvSpPr/>
          <p:nvPr/>
        </p:nvSpPr>
        <p:spPr>
          <a:xfrm>
            <a:off x="604684" y="4619742"/>
            <a:ext cx="383458" cy="36871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D1EAF1B4-740C-CCE4-2C7E-80D59C3496A4}"/>
              </a:ext>
            </a:extLst>
          </p:cNvPr>
          <p:cNvSpPr/>
          <p:nvPr/>
        </p:nvSpPr>
        <p:spPr>
          <a:xfrm>
            <a:off x="604684" y="5165809"/>
            <a:ext cx="383458" cy="36871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83095B92-09BF-DEEE-DD49-4DCC09FC4BBC}"/>
              </a:ext>
            </a:extLst>
          </p:cNvPr>
          <p:cNvSpPr txBox="1"/>
          <p:nvPr/>
        </p:nvSpPr>
        <p:spPr>
          <a:xfrm>
            <a:off x="988142" y="2305594"/>
            <a:ext cx="2566345" cy="307777"/>
          </a:xfrm>
          <a:prstGeom prst="rect">
            <a:avLst/>
          </a:prstGeom>
          <a:noFill/>
        </p:spPr>
        <p:txBody>
          <a:bodyPr wrap="square" rtlCol="0">
            <a:spAutoFit/>
          </a:bodyPr>
          <a:lstStyle/>
          <a:p>
            <a:r>
              <a:rPr lang="en-US" sz="1400" dirty="0"/>
              <a:t>Context-Aware Coding Assistant</a:t>
            </a:r>
          </a:p>
        </p:txBody>
      </p:sp>
      <p:sp>
        <p:nvSpPr>
          <p:cNvPr id="16" name="TextBox 15">
            <a:extLst>
              <a:ext uri="{FF2B5EF4-FFF2-40B4-BE49-F238E27FC236}">
                <a16:creationId xmlns:a16="http://schemas.microsoft.com/office/drawing/2014/main" id="{30B1D841-138A-8980-3BCD-A8CEC8168C0F}"/>
              </a:ext>
            </a:extLst>
          </p:cNvPr>
          <p:cNvSpPr txBox="1"/>
          <p:nvPr/>
        </p:nvSpPr>
        <p:spPr>
          <a:xfrm>
            <a:off x="988142" y="2794870"/>
            <a:ext cx="2758074" cy="523220"/>
          </a:xfrm>
          <a:prstGeom prst="rect">
            <a:avLst/>
          </a:prstGeom>
          <a:noFill/>
        </p:spPr>
        <p:txBody>
          <a:bodyPr wrap="square" rtlCol="0">
            <a:spAutoFit/>
          </a:bodyPr>
          <a:lstStyle/>
          <a:p>
            <a:r>
              <a:rPr lang="en-US" sz="1400" dirty="0"/>
              <a:t>Real-time Requirements/Standards Checker</a:t>
            </a:r>
          </a:p>
        </p:txBody>
      </p:sp>
      <p:sp>
        <p:nvSpPr>
          <p:cNvPr id="17" name="TextBox 16">
            <a:extLst>
              <a:ext uri="{FF2B5EF4-FFF2-40B4-BE49-F238E27FC236}">
                <a16:creationId xmlns:a16="http://schemas.microsoft.com/office/drawing/2014/main" id="{EDF5BFE4-8941-9AF1-1F7D-0DAC2222A064}"/>
              </a:ext>
            </a:extLst>
          </p:cNvPr>
          <p:cNvSpPr txBox="1"/>
          <p:nvPr/>
        </p:nvSpPr>
        <p:spPr>
          <a:xfrm>
            <a:off x="988142" y="3498865"/>
            <a:ext cx="2758074" cy="307777"/>
          </a:xfrm>
          <a:prstGeom prst="rect">
            <a:avLst/>
          </a:prstGeom>
          <a:noFill/>
        </p:spPr>
        <p:txBody>
          <a:bodyPr wrap="square" rtlCol="0">
            <a:spAutoFit/>
          </a:bodyPr>
          <a:lstStyle/>
          <a:p>
            <a:r>
              <a:rPr lang="en-US" sz="1400" dirty="0"/>
              <a:t>Early Issue Detection</a:t>
            </a:r>
          </a:p>
        </p:txBody>
      </p:sp>
      <p:sp>
        <p:nvSpPr>
          <p:cNvPr id="18" name="TextBox 17">
            <a:extLst>
              <a:ext uri="{FF2B5EF4-FFF2-40B4-BE49-F238E27FC236}">
                <a16:creationId xmlns:a16="http://schemas.microsoft.com/office/drawing/2014/main" id="{ABB379DF-9C64-A699-82D8-5E7087A6C671}"/>
              </a:ext>
            </a:extLst>
          </p:cNvPr>
          <p:cNvSpPr txBox="1"/>
          <p:nvPr/>
        </p:nvSpPr>
        <p:spPr>
          <a:xfrm>
            <a:off x="998062" y="4049731"/>
            <a:ext cx="2758074" cy="307777"/>
          </a:xfrm>
          <a:prstGeom prst="rect">
            <a:avLst/>
          </a:prstGeom>
          <a:noFill/>
        </p:spPr>
        <p:txBody>
          <a:bodyPr wrap="square" rtlCol="0">
            <a:spAutoFit/>
          </a:bodyPr>
          <a:lstStyle/>
          <a:p>
            <a:r>
              <a:rPr lang="en-US" sz="1400" dirty="0"/>
              <a:t>Compiler Copilot</a:t>
            </a:r>
          </a:p>
        </p:txBody>
      </p:sp>
      <p:sp>
        <p:nvSpPr>
          <p:cNvPr id="19" name="TextBox 18">
            <a:extLst>
              <a:ext uri="{FF2B5EF4-FFF2-40B4-BE49-F238E27FC236}">
                <a16:creationId xmlns:a16="http://schemas.microsoft.com/office/drawing/2014/main" id="{4C97DE30-F5B0-0DB1-0969-F62C6C09988E}"/>
              </a:ext>
            </a:extLst>
          </p:cNvPr>
          <p:cNvSpPr txBox="1"/>
          <p:nvPr/>
        </p:nvSpPr>
        <p:spPr>
          <a:xfrm>
            <a:off x="998062" y="4650208"/>
            <a:ext cx="2758074" cy="307777"/>
          </a:xfrm>
          <a:prstGeom prst="rect">
            <a:avLst/>
          </a:prstGeom>
          <a:noFill/>
        </p:spPr>
        <p:txBody>
          <a:bodyPr wrap="square" rtlCol="0">
            <a:spAutoFit/>
          </a:bodyPr>
          <a:lstStyle/>
          <a:p>
            <a:r>
              <a:rPr lang="en-US" sz="1400" dirty="0"/>
              <a:t>MISRA Checker &amp; Assistant</a:t>
            </a:r>
          </a:p>
        </p:txBody>
      </p:sp>
      <p:sp>
        <p:nvSpPr>
          <p:cNvPr id="20" name="TextBox 19">
            <a:extLst>
              <a:ext uri="{FF2B5EF4-FFF2-40B4-BE49-F238E27FC236}">
                <a16:creationId xmlns:a16="http://schemas.microsoft.com/office/drawing/2014/main" id="{BFCF11F8-DA7B-DDB1-C307-4F0D6ED44DBA}"/>
              </a:ext>
            </a:extLst>
          </p:cNvPr>
          <p:cNvSpPr txBox="1"/>
          <p:nvPr/>
        </p:nvSpPr>
        <p:spPr>
          <a:xfrm>
            <a:off x="998062" y="5216675"/>
            <a:ext cx="2758074" cy="307777"/>
          </a:xfrm>
          <a:prstGeom prst="rect">
            <a:avLst/>
          </a:prstGeom>
          <a:noFill/>
        </p:spPr>
        <p:txBody>
          <a:bodyPr wrap="square" rtlCol="0">
            <a:spAutoFit/>
          </a:bodyPr>
          <a:lstStyle/>
          <a:p>
            <a:r>
              <a:rPr lang="en-US" sz="1400" dirty="0"/>
              <a:t>Pre -Integration and Pre-Validation</a:t>
            </a:r>
          </a:p>
        </p:txBody>
      </p:sp>
      <p:sp>
        <p:nvSpPr>
          <p:cNvPr id="29" name="Oval 28">
            <a:extLst>
              <a:ext uri="{FF2B5EF4-FFF2-40B4-BE49-F238E27FC236}">
                <a16:creationId xmlns:a16="http://schemas.microsoft.com/office/drawing/2014/main" id="{334C3247-5DD8-8447-8F8A-4F979A99E976}"/>
              </a:ext>
            </a:extLst>
          </p:cNvPr>
          <p:cNvSpPr/>
          <p:nvPr/>
        </p:nvSpPr>
        <p:spPr>
          <a:xfrm>
            <a:off x="4655135" y="2635166"/>
            <a:ext cx="383458" cy="368710"/>
          </a:xfrm>
          <a:prstGeom prst="ellipse">
            <a:avLst/>
          </a:prstGeom>
          <a:solidFill>
            <a:schemeClr val="accent4">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7A6E8E62-89A9-80AE-2C24-C0ED87E93E11}"/>
              </a:ext>
            </a:extLst>
          </p:cNvPr>
          <p:cNvSpPr/>
          <p:nvPr/>
        </p:nvSpPr>
        <p:spPr>
          <a:xfrm>
            <a:off x="4655135" y="3232099"/>
            <a:ext cx="383458" cy="368710"/>
          </a:xfrm>
          <a:prstGeom prst="ellipse">
            <a:avLst/>
          </a:prstGeom>
          <a:solidFill>
            <a:schemeClr val="accent4">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F2929C5D-6096-8E7D-77C0-A8F9F68C7FB4}"/>
              </a:ext>
            </a:extLst>
          </p:cNvPr>
          <p:cNvSpPr/>
          <p:nvPr/>
        </p:nvSpPr>
        <p:spPr>
          <a:xfrm>
            <a:off x="4655135" y="3778166"/>
            <a:ext cx="383458" cy="368710"/>
          </a:xfrm>
          <a:prstGeom prst="ellipse">
            <a:avLst/>
          </a:prstGeom>
          <a:solidFill>
            <a:schemeClr val="accent4">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5C6925DC-B31F-0877-C02B-8D764FD34454}"/>
              </a:ext>
            </a:extLst>
          </p:cNvPr>
          <p:cNvSpPr/>
          <p:nvPr/>
        </p:nvSpPr>
        <p:spPr>
          <a:xfrm>
            <a:off x="4655135" y="4371975"/>
            <a:ext cx="383458" cy="368710"/>
          </a:xfrm>
          <a:prstGeom prst="ellipse">
            <a:avLst/>
          </a:prstGeom>
          <a:solidFill>
            <a:schemeClr val="accent4">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7C4C3CE4-9067-EF7F-F139-BB5263052CB4}"/>
              </a:ext>
            </a:extLst>
          </p:cNvPr>
          <p:cNvSpPr txBox="1"/>
          <p:nvPr/>
        </p:nvSpPr>
        <p:spPr>
          <a:xfrm>
            <a:off x="5038593" y="2654760"/>
            <a:ext cx="2566345" cy="307777"/>
          </a:xfrm>
          <a:prstGeom prst="rect">
            <a:avLst/>
          </a:prstGeom>
          <a:noFill/>
        </p:spPr>
        <p:txBody>
          <a:bodyPr wrap="square" rtlCol="0">
            <a:spAutoFit/>
          </a:bodyPr>
          <a:lstStyle/>
          <a:p>
            <a:r>
              <a:rPr lang="en-US" sz="1400" dirty="0"/>
              <a:t>Predictive Builds </a:t>
            </a:r>
          </a:p>
        </p:txBody>
      </p:sp>
      <p:sp>
        <p:nvSpPr>
          <p:cNvPr id="34" name="TextBox 33">
            <a:extLst>
              <a:ext uri="{FF2B5EF4-FFF2-40B4-BE49-F238E27FC236}">
                <a16:creationId xmlns:a16="http://schemas.microsoft.com/office/drawing/2014/main" id="{AA7B738B-51E3-8463-7458-A357F35A30B5}"/>
              </a:ext>
            </a:extLst>
          </p:cNvPr>
          <p:cNvSpPr txBox="1"/>
          <p:nvPr/>
        </p:nvSpPr>
        <p:spPr>
          <a:xfrm>
            <a:off x="5038593" y="3144036"/>
            <a:ext cx="2758074" cy="307777"/>
          </a:xfrm>
          <a:prstGeom prst="rect">
            <a:avLst/>
          </a:prstGeom>
          <a:noFill/>
        </p:spPr>
        <p:txBody>
          <a:bodyPr wrap="square" rtlCol="0">
            <a:spAutoFit/>
          </a:bodyPr>
          <a:lstStyle/>
          <a:p>
            <a:r>
              <a:rPr lang="en-US" sz="1400" dirty="0"/>
              <a:t>Pipeline self-Tuning</a:t>
            </a:r>
          </a:p>
        </p:txBody>
      </p:sp>
      <p:sp>
        <p:nvSpPr>
          <p:cNvPr id="35" name="TextBox 34">
            <a:extLst>
              <a:ext uri="{FF2B5EF4-FFF2-40B4-BE49-F238E27FC236}">
                <a16:creationId xmlns:a16="http://schemas.microsoft.com/office/drawing/2014/main" id="{8EEF68A2-D901-910B-FDB1-582F86D0C6C0}"/>
              </a:ext>
            </a:extLst>
          </p:cNvPr>
          <p:cNvSpPr txBox="1"/>
          <p:nvPr/>
        </p:nvSpPr>
        <p:spPr>
          <a:xfrm>
            <a:off x="5048513" y="3823658"/>
            <a:ext cx="2758074" cy="307777"/>
          </a:xfrm>
          <a:prstGeom prst="rect">
            <a:avLst/>
          </a:prstGeom>
          <a:noFill/>
        </p:spPr>
        <p:txBody>
          <a:bodyPr wrap="square" rtlCol="0">
            <a:spAutoFit/>
          </a:bodyPr>
          <a:lstStyle/>
          <a:p>
            <a:r>
              <a:rPr lang="en-US" sz="1400" dirty="0"/>
              <a:t>Self-Healing builds</a:t>
            </a:r>
          </a:p>
        </p:txBody>
      </p:sp>
      <p:sp>
        <p:nvSpPr>
          <p:cNvPr id="36" name="TextBox 35">
            <a:extLst>
              <a:ext uri="{FF2B5EF4-FFF2-40B4-BE49-F238E27FC236}">
                <a16:creationId xmlns:a16="http://schemas.microsoft.com/office/drawing/2014/main" id="{1AF78208-B4E3-F947-3094-6F52DE780142}"/>
              </a:ext>
            </a:extLst>
          </p:cNvPr>
          <p:cNvSpPr txBox="1"/>
          <p:nvPr/>
        </p:nvSpPr>
        <p:spPr>
          <a:xfrm>
            <a:off x="5048513" y="4398897"/>
            <a:ext cx="2758074" cy="307777"/>
          </a:xfrm>
          <a:prstGeom prst="rect">
            <a:avLst/>
          </a:prstGeom>
          <a:noFill/>
        </p:spPr>
        <p:txBody>
          <a:bodyPr wrap="square" rtlCol="0">
            <a:spAutoFit/>
          </a:bodyPr>
          <a:lstStyle/>
          <a:p>
            <a:r>
              <a:rPr lang="en-US" sz="1400" dirty="0"/>
              <a:t>Smart Merge and Branching</a:t>
            </a:r>
          </a:p>
        </p:txBody>
      </p:sp>
      <p:sp>
        <p:nvSpPr>
          <p:cNvPr id="37" name="Oval 36">
            <a:extLst>
              <a:ext uri="{FF2B5EF4-FFF2-40B4-BE49-F238E27FC236}">
                <a16:creationId xmlns:a16="http://schemas.microsoft.com/office/drawing/2014/main" id="{A7F86784-ADCC-F07F-2E31-B8CFF92F4D75}"/>
              </a:ext>
            </a:extLst>
          </p:cNvPr>
          <p:cNvSpPr/>
          <p:nvPr/>
        </p:nvSpPr>
        <p:spPr>
          <a:xfrm>
            <a:off x="8725426" y="2635166"/>
            <a:ext cx="383458" cy="36871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65FEA93B-DF70-1DAC-0263-70005D94C7BA}"/>
              </a:ext>
            </a:extLst>
          </p:cNvPr>
          <p:cNvSpPr/>
          <p:nvPr/>
        </p:nvSpPr>
        <p:spPr>
          <a:xfrm>
            <a:off x="8725426" y="3232099"/>
            <a:ext cx="383458" cy="36871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E124A52D-EC13-7C7B-6DF6-35CBCA27EA81}"/>
              </a:ext>
            </a:extLst>
          </p:cNvPr>
          <p:cNvSpPr/>
          <p:nvPr/>
        </p:nvSpPr>
        <p:spPr>
          <a:xfrm>
            <a:off x="8725426" y="3778166"/>
            <a:ext cx="383458" cy="36871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024A486B-A0E7-B7A8-13E1-272CB64AE6BE}"/>
              </a:ext>
            </a:extLst>
          </p:cNvPr>
          <p:cNvSpPr/>
          <p:nvPr/>
        </p:nvSpPr>
        <p:spPr>
          <a:xfrm>
            <a:off x="8725426" y="4371975"/>
            <a:ext cx="383458" cy="36871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E6BED2B-42BE-2515-4C2A-8549722D6FF0}"/>
              </a:ext>
            </a:extLst>
          </p:cNvPr>
          <p:cNvSpPr txBox="1"/>
          <p:nvPr/>
        </p:nvSpPr>
        <p:spPr>
          <a:xfrm>
            <a:off x="9108884" y="2654760"/>
            <a:ext cx="2566345" cy="523220"/>
          </a:xfrm>
          <a:prstGeom prst="rect">
            <a:avLst/>
          </a:prstGeom>
          <a:noFill/>
        </p:spPr>
        <p:txBody>
          <a:bodyPr wrap="square" rtlCol="0">
            <a:spAutoFit/>
          </a:bodyPr>
          <a:lstStyle/>
          <a:p>
            <a:r>
              <a:rPr lang="en-US" sz="1400" dirty="0"/>
              <a:t>Automated Release Notes Creation</a:t>
            </a:r>
          </a:p>
        </p:txBody>
      </p:sp>
      <p:sp>
        <p:nvSpPr>
          <p:cNvPr id="42" name="TextBox 41">
            <a:extLst>
              <a:ext uri="{FF2B5EF4-FFF2-40B4-BE49-F238E27FC236}">
                <a16:creationId xmlns:a16="http://schemas.microsoft.com/office/drawing/2014/main" id="{89B942B7-C0F2-564F-FDB2-858BC876BF51}"/>
              </a:ext>
            </a:extLst>
          </p:cNvPr>
          <p:cNvSpPr txBox="1"/>
          <p:nvPr/>
        </p:nvSpPr>
        <p:spPr>
          <a:xfrm>
            <a:off x="9118804" y="3216463"/>
            <a:ext cx="2758074" cy="523220"/>
          </a:xfrm>
          <a:prstGeom prst="rect">
            <a:avLst/>
          </a:prstGeom>
          <a:noFill/>
        </p:spPr>
        <p:txBody>
          <a:bodyPr wrap="square" rtlCol="0">
            <a:spAutoFit/>
          </a:bodyPr>
          <a:lstStyle/>
          <a:p>
            <a:r>
              <a:rPr lang="en-US" sz="1400" dirty="0"/>
              <a:t>Automated Test-case generation &amp; Execution</a:t>
            </a:r>
          </a:p>
        </p:txBody>
      </p:sp>
      <p:sp>
        <p:nvSpPr>
          <p:cNvPr id="43" name="TextBox 42">
            <a:extLst>
              <a:ext uri="{FF2B5EF4-FFF2-40B4-BE49-F238E27FC236}">
                <a16:creationId xmlns:a16="http://schemas.microsoft.com/office/drawing/2014/main" id="{A57B1FB9-743E-928F-FF50-EE126656BAB6}"/>
              </a:ext>
            </a:extLst>
          </p:cNvPr>
          <p:cNvSpPr txBox="1"/>
          <p:nvPr/>
        </p:nvSpPr>
        <p:spPr>
          <a:xfrm>
            <a:off x="9118804" y="3855141"/>
            <a:ext cx="2758074" cy="307777"/>
          </a:xfrm>
          <a:prstGeom prst="rect">
            <a:avLst/>
          </a:prstGeom>
          <a:noFill/>
        </p:spPr>
        <p:txBody>
          <a:bodyPr wrap="square" rtlCol="0">
            <a:spAutoFit/>
          </a:bodyPr>
          <a:lstStyle/>
          <a:p>
            <a:r>
              <a:rPr lang="en-US" sz="1400" dirty="0"/>
              <a:t>Automatic Issue resolution</a:t>
            </a:r>
          </a:p>
        </p:txBody>
      </p:sp>
      <p:sp>
        <p:nvSpPr>
          <p:cNvPr id="44" name="TextBox 43">
            <a:extLst>
              <a:ext uri="{FF2B5EF4-FFF2-40B4-BE49-F238E27FC236}">
                <a16:creationId xmlns:a16="http://schemas.microsoft.com/office/drawing/2014/main" id="{CFD22355-B0C6-A28F-2D26-744A008F1415}"/>
              </a:ext>
            </a:extLst>
          </p:cNvPr>
          <p:cNvSpPr txBox="1"/>
          <p:nvPr/>
        </p:nvSpPr>
        <p:spPr>
          <a:xfrm>
            <a:off x="9128724" y="4398897"/>
            <a:ext cx="2758074" cy="307777"/>
          </a:xfrm>
          <a:prstGeom prst="rect">
            <a:avLst/>
          </a:prstGeom>
          <a:noFill/>
        </p:spPr>
        <p:txBody>
          <a:bodyPr wrap="square" rtlCol="0">
            <a:spAutoFit/>
          </a:bodyPr>
          <a:lstStyle/>
          <a:p>
            <a:r>
              <a:rPr lang="en-US" sz="1400" dirty="0"/>
              <a:t>Build deployment</a:t>
            </a:r>
          </a:p>
        </p:txBody>
      </p:sp>
      <p:sp>
        <p:nvSpPr>
          <p:cNvPr id="45" name="Right Arrow 44">
            <a:extLst>
              <a:ext uri="{FF2B5EF4-FFF2-40B4-BE49-F238E27FC236}">
                <a16:creationId xmlns:a16="http://schemas.microsoft.com/office/drawing/2014/main" id="{8600EA4E-15C9-7D15-78B0-B67D51783B93}"/>
              </a:ext>
            </a:extLst>
          </p:cNvPr>
          <p:cNvSpPr/>
          <p:nvPr/>
        </p:nvSpPr>
        <p:spPr>
          <a:xfrm>
            <a:off x="3892854" y="3505043"/>
            <a:ext cx="365760" cy="365760"/>
          </a:xfrm>
          <a:prstGeom prst="rightArrow">
            <a:avLst/>
          </a:prstGeom>
          <a:solidFill>
            <a:srgbClr val="505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46" name="Right Arrow 45">
            <a:extLst>
              <a:ext uri="{FF2B5EF4-FFF2-40B4-BE49-F238E27FC236}">
                <a16:creationId xmlns:a16="http://schemas.microsoft.com/office/drawing/2014/main" id="{E0455A97-17AF-1A22-2CAB-421A0570D442}"/>
              </a:ext>
            </a:extLst>
          </p:cNvPr>
          <p:cNvSpPr/>
          <p:nvPr/>
        </p:nvSpPr>
        <p:spPr>
          <a:xfrm>
            <a:off x="7933386" y="3451813"/>
            <a:ext cx="365760" cy="365760"/>
          </a:xfrm>
          <a:prstGeom prst="rightArrow">
            <a:avLst/>
          </a:prstGeom>
          <a:solidFill>
            <a:srgbClr val="505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1718016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1BE900E-D277-7814-AF0A-5C1B932C4E15}"/>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7</a:t>
            </a:fld>
            <a:endParaRPr lang="en-US" dirty="0"/>
          </a:p>
        </p:txBody>
      </p:sp>
      <p:sp>
        <p:nvSpPr>
          <p:cNvPr id="3" name="Title 2">
            <a:extLst>
              <a:ext uri="{FF2B5EF4-FFF2-40B4-BE49-F238E27FC236}">
                <a16:creationId xmlns:a16="http://schemas.microsoft.com/office/drawing/2014/main" id="{4A072B12-4B4B-DBDA-A337-04BEFBC00D89}"/>
              </a:ext>
            </a:extLst>
          </p:cNvPr>
          <p:cNvSpPr>
            <a:spLocks noGrp="1"/>
          </p:cNvSpPr>
          <p:nvPr>
            <p:ph type="title"/>
          </p:nvPr>
        </p:nvSpPr>
        <p:spPr/>
        <p:txBody>
          <a:bodyPr/>
          <a:lstStyle/>
          <a:p>
            <a:r>
              <a:rPr lang="en-US" dirty="0"/>
              <a:t>Reference Architecture</a:t>
            </a:r>
          </a:p>
        </p:txBody>
      </p:sp>
      <p:sp>
        <p:nvSpPr>
          <p:cNvPr id="4" name="Footer Placeholder 3">
            <a:extLst>
              <a:ext uri="{FF2B5EF4-FFF2-40B4-BE49-F238E27FC236}">
                <a16:creationId xmlns:a16="http://schemas.microsoft.com/office/drawing/2014/main" id="{6113B0EE-B6C5-11ED-59ED-0D887ADE377F}"/>
              </a:ext>
            </a:extLst>
          </p:cNvPr>
          <p:cNvSpPr>
            <a:spLocks noGrp="1"/>
          </p:cNvSpPr>
          <p:nvPr>
            <p:ph type="ftr" sz="quarter" idx="3"/>
          </p:nvPr>
        </p:nvSpPr>
        <p:spPr/>
        <p:txBody>
          <a:bodyPr/>
          <a:lstStyle/>
          <a:p>
            <a:r>
              <a:rPr lang="en-US"/>
              <a:t>Copyright ©2025 COVESA</a:t>
            </a:r>
            <a:endParaRPr lang="en-US" dirty="0"/>
          </a:p>
        </p:txBody>
      </p:sp>
      <p:sp>
        <p:nvSpPr>
          <p:cNvPr id="5" name="Date Placeholder 4">
            <a:extLst>
              <a:ext uri="{FF2B5EF4-FFF2-40B4-BE49-F238E27FC236}">
                <a16:creationId xmlns:a16="http://schemas.microsoft.com/office/drawing/2014/main" id="{4C446BB6-3F40-D9E8-077B-DDC66CEA103D}"/>
              </a:ext>
            </a:extLst>
          </p:cNvPr>
          <p:cNvSpPr>
            <a:spLocks noGrp="1"/>
          </p:cNvSpPr>
          <p:nvPr>
            <p:ph type="dt" sz="half" idx="16"/>
          </p:nvPr>
        </p:nvSpPr>
        <p:spPr/>
        <p:txBody>
          <a:bodyPr/>
          <a:lstStyle/>
          <a:p>
            <a:fld id="{D5E54885-F5DD-8145-A519-454713646F3E}" type="datetime4">
              <a:rPr lang="en-GB" smtClean="0"/>
              <a:t>7 May 2025</a:t>
            </a:fld>
            <a:r>
              <a:rPr lang="en-GB"/>
              <a:t>  </a:t>
            </a:r>
            <a:r>
              <a:rPr lang="en-GB">
                <a:solidFill>
                  <a:srgbClr val="00B0F0"/>
                </a:solidFill>
              </a:rPr>
              <a:t>|</a:t>
            </a:r>
            <a:endParaRPr lang="en-US" dirty="0">
              <a:solidFill>
                <a:srgbClr val="00B0F0"/>
              </a:solidFill>
            </a:endParaRPr>
          </a:p>
        </p:txBody>
      </p:sp>
      <p:sp>
        <p:nvSpPr>
          <p:cNvPr id="6" name="Rectangle 5">
            <a:extLst>
              <a:ext uri="{FF2B5EF4-FFF2-40B4-BE49-F238E27FC236}">
                <a16:creationId xmlns:a16="http://schemas.microsoft.com/office/drawing/2014/main" id="{3218DD77-ECE8-14D5-9E21-99F6CF2EB6EE}"/>
              </a:ext>
            </a:extLst>
          </p:cNvPr>
          <p:cNvSpPr/>
          <p:nvPr/>
        </p:nvSpPr>
        <p:spPr>
          <a:xfrm>
            <a:off x="130041" y="1578079"/>
            <a:ext cx="992393" cy="466049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Single Source of Truth</a:t>
            </a:r>
          </a:p>
        </p:txBody>
      </p:sp>
      <p:sp>
        <p:nvSpPr>
          <p:cNvPr id="7" name="Rectangle 6">
            <a:extLst>
              <a:ext uri="{FF2B5EF4-FFF2-40B4-BE49-F238E27FC236}">
                <a16:creationId xmlns:a16="http://schemas.microsoft.com/office/drawing/2014/main" id="{677AF506-E966-B2C0-0965-C674207E5E9D}"/>
              </a:ext>
            </a:extLst>
          </p:cNvPr>
          <p:cNvSpPr/>
          <p:nvPr/>
        </p:nvSpPr>
        <p:spPr>
          <a:xfrm>
            <a:off x="1440057" y="1578079"/>
            <a:ext cx="7925840" cy="589934"/>
          </a:xfrm>
          <a:prstGeom prst="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Coding/Software Implementation</a:t>
            </a:r>
          </a:p>
        </p:txBody>
      </p:sp>
      <p:sp>
        <p:nvSpPr>
          <p:cNvPr id="8" name="Rectangle 7">
            <a:extLst>
              <a:ext uri="{FF2B5EF4-FFF2-40B4-BE49-F238E27FC236}">
                <a16:creationId xmlns:a16="http://schemas.microsoft.com/office/drawing/2014/main" id="{15BF16CD-3654-D3A6-2B70-9C1FA79D042B}"/>
              </a:ext>
            </a:extLst>
          </p:cNvPr>
          <p:cNvSpPr/>
          <p:nvPr/>
        </p:nvSpPr>
        <p:spPr>
          <a:xfrm>
            <a:off x="1440056" y="2520134"/>
            <a:ext cx="1049510" cy="589933"/>
          </a:xfrm>
          <a:prstGeom prst="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Coding Assistant</a:t>
            </a:r>
          </a:p>
        </p:txBody>
      </p:sp>
      <p:sp>
        <p:nvSpPr>
          <p:cNvPr id="9" name="Rectangle 8">
            <a:extLst>
              <a:ext uri="{FF2B5EF4-FFF2-40B4-BE49-F238E27FC236}">
                <a16:creationId xmlns:a16="http://schemas.microsoft.com/office/drawing/2014/main" id="{8AC674D9-B544-F90B-37D7-EC94FC755853}"/>
              </a:ext>
            </a:extLst>
          </p:cNvPr>
          <p:cNvSpPr/>
          <p:nvPr/>
        </p:nvSpPr>
        <p:spPr>
          <a:xfrm>
            <a:off x="2727024" y="2520134"/>
            <a:ext cx="1049510" cy="589933"/>
          </a:xfrm>
          <a:prstGeom prst="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Req Checker</a:t>
            </a:r>
          </a:p>
        </p:txBody>
      </p:sp>
      <p:sp>
        <p:nvSpPr>
          <p:cNvPr id="10" name="Rectangle 9">
            <a:extLst>
              <a:ext uri="{FF2B5EF4-FFF2-40B4-BE49-F238E27FC236}">
                <a16:creationId xmlns:a16="http://schemas.microsoft.com/office/drawing/2014/main" id="{913BA575-1625-771F-D238-BFA4F702B7CF}"/>
              </a:ext>
            </a:extLst>
          </p:cNvPr>
          <p:cNvSpPr/>
          <p:nvPr/>
        </p:nvSpPr>
        <p:spPr>
          <a:xfrm>
            <a:off x="4013992" y="2520133"/>
            <a:ext cx="1049510" cy="589933"/>
          </a:xfrm>
          <a:prstGeom prst="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Compiler Assistant</a:t>
            </a:r>
          </a:p>
        </p:txBody>
      </p:sp>
      <p:sp>
        <p:nvSpPr>
          <p:cNvPr id="11" name="Rectangle 10">
            <a:extLst>
              <a:ext uri="{FF2B5EF4-FFF2-40B4-BE49-F238E27FC236}">
                <a16:creationId xmlns:a16="http://schemas.microsoft.com/office/drawing/2014/main" id="{A855754C-8FD5-0956-65D5-64AC4CBCA575}"/>
              </a:ext>
            </a:extLst>
          </p:cNvPr>
          <p:cNvSpPr/>
          <p:nvPr/>
        </p:nvSpPr>
        <p:spPr>
          <a:xfrm>
            <a:off x="5682771" y="2520133"/>
            <a:ext cx="1049510" cy="589933"/>
          </a:xfrm>
          <a:prstGeom prst="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MISRA Assistant</a:t>
            </a:r>
          </a:p>
        </p:txBody>
      </p:sp>
      <p:sp>
        <p:nvSpPr>
          <p:cNvPr id="16" name="Rectangle 15">
            <a:extLst>
              <a:ext uri="{FF2B5EF4-FFF2-40B4-BE49-F238E27FC236}">
                <a16:creationId xmlns:a16="http://schemas.microsoft.com/office/drawing/2014/main" id="{5BBDA9C5-1B4A-7C32-F8F8-457DE8B5B1EB}"/>
              </a:ext>
            </a:extLst>
          </p:cNvPr>
          <p:cNvSpPr/>
          <p:nvPr/>
        </p:nvSpPr>
        <p:spPr>
          <a:xfrm>
            <a:off x="6969739" y="2520132"/>
            <a:ext cx="1049510" cy="589933"/>
          </a:xfrm>
          <a:prstGeom prst="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t>PreIntegration</a:t>
            </a:r>
            <a:endParaRPr lang="en-US" dirty="0"/>
          </a:p>
        </p:txBody>
      </p:sp>
      <p:sp>
        <p:nvSpPr>
          <p:cNvPr id="17" name="Rectangle 16">
            <a:extLst>
              <a:ext uri="{FF2B5EF4-FFF2-40B4-BE49-F238E27FC236}">
                <a16:creationId xmlns:a16="http://schemas.microsoft.com/office/drawing/2014/main" id="{21898462-5391-CCC0-6D6B-75445060C4DF}"/>
              </a:ext>
            </a:extLst>
          </p:cNvPr>
          <p:cNvSpPr/>
          <p:nvPr/>
        </p:nvSpPr>
        <p:spPr>
          <a:xfrm>
            <a:off x="8316386" y="2520132"/>
            <a:ext cx="1049510" cy="589933"/>
          </a:xfrm>
          <a:prstGeom prst="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Issue Assistant</a:t>
            </a:r>
          </a:p>
        </p:txBody>
      </p:sp>
      <p:sp>
        <p:nvSpPr>
          <p:cNvPr id="18" name="Rectangle 17">
            <a:extLst>
              <a:ext uri="{FF2B5EF4-FFF2-40B4-BE49-F238E27FC236}">
                <a16:creationId xmlns:a16="http://schemas.microsoft.com/office/drawing/2014/main" id="{B25DA7C4-6E31-BDB3-BE9D-4A279C948CE1}"/>
              </a:ext>
            </a:extLst>
          </p:cNvPr>
          <p:cNvSpPr/>
          <p:nvPr/>
        </p:nvSpPr>
        <p:spPr>
          <a:xfrm>
            <a:off x="4072209" y="3392958"/>
            <a:ext cx="2451310" cy="589934"/>
          </a:xfrm>
          <a:prstGeom prst="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AI Code Review Agent</a:t>
            </a:r>
          </a:p>
        </p:txBody>
      </p:sp>
      <p:cxnSp>
        <p:nvCxnSpPr>
          <p:cNvPr id="20" name="Straight Arrow Connector 19">
            <a:extLst>
              <a:ext uri="{FF2B5EF4-FFF2-40B4-BE49-F238E27FC236}">
                <a16:creationId xmlns:a16="http://schemas.microsoft.com/office/drawing/2014/main" id="{87D12D53-5427-E2EA-4B57-EE30CC86C723}"/>
              </a:ext>
            </a:extLst>
          </p:cNvPr>
          <p:cNvCxnSpPr>
            <a:endCxn id="8" idx="0"/>
          </p:cNvCxnSpPr>
          <p:nvPr/>
        </p:nvCxnSpPr>
        <p:spPr>
          <a:xfrm flipH="1">
            <a:off x="1964811" y="2168013"/>
            <a:ext cx="8562" cy="35212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CA55DE76-9EEE-C9CD-230F-A2FDA140CD4D}"/>
              </a:ext>
            </a:extLst>
          </p:cNvPr>
          <p:cNvCxnSpPr/>
          <p:nvPr/>
        </p:nvCxnSpPr>
        <p:spPr>
          <a:xfrm flipH="1">
            <a:off x="3307151" y="2168013"/>
            <a:ext cx="8562" cy="35212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DB2F114-EE6D-3E32-FB17-D6F32B1621B1}"/>
              </a:ext>
            </a:extLst>
          </p:cNvPr>
          <p:cNvCxnSpPr/>
          <p:nvPr/>
        </p:nvCxnSpPr>
        <p:spPr>
          <a:xfrm flipH="1">
            <a:off x="4538747" y="2172619"/>
            <a:ext cx="8562" cy="35212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53C37DD7-8084-E04E-E7B5-E2B8F7028141}"/>
              </a:ext>
            </a:extLst>
          </p:cNvPr>
          <p:cNvCxnSpPr/>
          <p:nvPr/>
        </p:nvCxnSpPr>
        <p:spPr>
          <a:xfrm flipH="1">
            <a:off x="6234618" y="2172618"/>
            <a:ext cx="8562" cy="35212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7E596C35-EB7F-B758-8DEB-DC0B3A266CCF}"/>
              </a:ext>
            </a:extLst>
          </p:cNvPr>
          <p:cNvCxnSpPr/>
          <p:nvPr/>
        </p:nvCxnSpPr>
        <p:spPr>
          <a:xfrm flipH="1">
            <a:off x="7520052" y="2153719"/>
            <a:ext cx="8562" cy="35212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343D24B-4EBE-7A7C-2A71-411BC13CBFEE}"/>
              </a:ext>
            </a:extLst>
          </p:cNvPr>
          <p:cNvCxnSpPr/>
          <p:nvPr/>
        </p:nvCxnSpPr>
        <p:spPr>
          <a:xfrm flipH="1">
            <a:off x="8832579" y="2153718"/>
            <a:ext cx="8562" cy="35212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08B8AE40-18DB-9E3B-7B5B-9A83053EC860}"/>
              </a:ext>
            </a:extLst>
          </p:cNvPr>
          <p:cNvCxnSpPr>
            <a:cxnSpLocks/>
          </p:cNvCxnSpPr>
          <p:nvPr/>
        </p:nvCxnSpPr>
        <p:spPr>
          <a:xfrm>
            <a:off x="5280576" y="2168013"/>
            <a:ext cx="0" cy="1230569"/>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FB5B8D74-9252-F95B-5B14-76DAA41344E6}"/>
              </a:ext>
            </a:extLst>
          </p:cNvPr>
          <p:cNvCxnSpPr>
            <a:cxnSpLocks/>
          </p:cNvCxnSpPr>
          <p:nvPr/>
        </p:nvCxnSpPr>
        <p:spPr>
          <a:xfrm flipV="1">
            <a:off x="5532651" y="2168013"/>
            <a:ext cx="0" cy="1224945"/>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B2ADF46B-40EA-9D98-F9BB-DE94D139B08A}"/>
              </a:ext>
            </a:extLst>
          </p:cNvPr>
          <p:cNvSpPr/>
          <p:nvPr/>
        </p:nvSpPr>
        <p:spPr>
          <a:xfrm>
            <a:off x="1440056" y="4534471"/>
            <a:ext cx="7925840" cy="589934"/>
          </a:xfrm>
          <a:prstGeom prst="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Integration</a:t>
            </a:r>
          </a:p>
        </p:txBody>
      </p:sp>
      <p:sp>
        <p:nvSpPr>
          <p:cNvPr id="38" name="Rectangle 37">
            <a:extLst>
              <a:ext uri="{FF2B5EF4-FFF2-40B4-BE49-F238E27FC236}">
                <a16:creationId xmlns:a16="http://schemas.microsoft.com/office/drawing/2014/main" id="{80D002D0-3368-3C9B-906F-80C91B6E9050}"/>
              </a:ext>
            </a:extLst>
          </p:cNvPr>
          <p:cNvSpPr/>
          <p:nvPr/>
        </p:nvSpPr>
        <p:spPr>
          <a:xfrm>
            <a:off x="1469553" y="5381017"/>
            <a:ext cx="1609451" cy="589933"/>
          </a:xfrm>
          <a:prstGeom prst="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Predictive Integration</a:t>
            </a:r>
          </a:p>
        </p:txBody>
      </p:sp>
      <p:sp>
        <p:nvSpPr>
          <p:cNvPr id="39" name="Rectangle 38">
            <a:extLst>
              <a:ext uri="{FF2B5EF4-FFF2-40B4-BE49-F238E27FC236}">
                <a16:creationId xmlns:a16="http://schemas.microsoft.com/office/drawing/2014/main" id="{2AE78E37-C5FA-D42E-FC04-87F65FC77CA1}"/>
              </a:ext>
            </a:extLst>
          </p:cNvPr>
          <p:cNvSpPr/>
          <p:nvPr/>
        </p:nvSpPr>
        <p:spPr>
          <a:xfrm>
            <a:off x="3613734" y="5381015"/>
            <a:ext cx="1609451" cy="589933"/>
          </a:xfrm>
          <a:prstGeom prst="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Self Healing Builds</a:t>
            </a:r>
          </a:p>
        </p:txBody>
      </p:sp>
      <p:sp>
        <p:nvSpPr>
          <p:cNvPr id="40" name="Rectangle 39">
            <a:extLst>
              <a:ext uri="{FF2B5EF4-FFF2-40B4-BE49-F238E27FC236}">
                <a16:creationId xmlns:a16="http://schemas.microsoft.com/office/drawing/2014/main" id="{076B49CE-28F0-24D4-20D1-E945E6D05DD4}"/>
              </a:ext>
            </a:extLst>
          </p:cNvPr>
          <p:cNvSpPr/>
          <p:nvPr/>
        </p:nvSpPr>
        <p:spPr>
          <a:xfrm>
            <a:off x="5633706" y="5381016"/>
            <a:ext cx="1609451" cy="589933"/>
          </a:xfrm>
          <a:prstGeom prst="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Pipeline Tuning</a:t>
            </a:r>
          </a:p>
        </p:txBody>
      </p:sp>
      <p:sp>
        <p:nvSpPr>
          <p:cNvPr id="41" name="Rectangle 40">
            <a:extLst>
              <a:ext uri="{FF2B5EF4-FFF2-40B4-BE49-F238E27FC236}">
                <a16:creationId xmlns:a16="http://schemas.microsoft.com/office/drawing/2014/main" id="{D703E0F2-9C8B-8CEB-CBCC-9038CBE74C14}"/>
              </a:ext>
            </a:extLst>
          </p:cNvPr>
          <p:cNvSpPr/>
          <p:nvPr/>
        </p:nvSpPr>
        <p:spPr>
          <a:xfrm>
            <a:off x="7755907" y="5381016"/>
            <a:ext cx="1609451" cy="589933"/>
          </a:xfrm>
          <a:prstGeom prst="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AI Generated Test Suites</a:t>
            </a:r>
          </a:p>
        </p:txBody>
      </p:sp>
      <p:sp>
        <p:nvSpPr>
          <p:cNvPr id="42" name="Rectangle 41">
            <a:extLst>
              <a:ext uri="{FF2B5EF4-FFF2-40B4-BE49-F238E27FC236}">
                <a16:creationId xmlns:a16="http://schemas.microsoft.com/office/drawing/2014/main" id="{DEF9DD36-D537-6583-448E-999C3F5B1280}"/>
              </a:ext>
            </a:extLst>
          </p:cNvPr>
          <p:cNvSpPr/>
          <p:nvPr/>
        </p:nvSpPr>
        <p:spPr>
          <a:xfrm>
            <a:off x="9921570" y="2993924"/>
            <a:ext cx="2160858" cy="589934"/>
          </a:xfrm>
          <a:prstGeom prst="rect">
            <a:avLst/>
          </a:prstGeom>
          <a:solidFill>
            <a:schemeClr val="tx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Deployment</a:t>
            </a:r>
          </a:p>
        </p:txBody>
      </p:sp>
      <p:sp>
        <p:nvSpPr>
          <p:cNvPr id="43" name="Rectangle 42">
            <a:extLst>
              <a:ext uri="{FF2B5EF4-FFF2-40B4-BE49-F238E27FC236}">
                <a16:creationId xmlns:a16="http://schemas.microsoft.com/office/drawing/2014/main" id="{AB91D1ED-732F-4413-F93C-829884F75ADD}"/>
              </a:ext>
            </a:extLst>
          </p:cNvPr>
          <p:cNvSpPr/>
          <p:nvPr/>
        </p:nvSpPr>
        <p:spPr>
          <a:xfrm>
            <a:off x="9921570" y="3747862"/>
            <a:ext cx="1049510" cy="589933"/>
          </a:xfrm>
          <a:prstGeom prst="rect">
            <a:avLst/>
          </a:prstGeom>
          <a:solidFill>
            <a:schemeClr val="tx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Release notes</a:t>
            </a:r>
          </a:p>
        </p:txBody>
      </p:sp>
      <p:sp>
        <p:nvSpPr>
          <p:cNvPr id="44" name="Rectangle 43">
            <a:extLst>
              <a:ext uri="{FF2B5EF4-FFF2-40B4-BE49-F238E27FC236}">
                <a16:creationId xmlns:a16="http://schemas.microsoft.com/office/drawing/2014/main" id="{6F21695F-0A1F-F066-F803-C127C6E2E5F8}"/>
              </a:ext>
            </a:extLst>
          </p:cNvPr>
          <p:cNvSpPr/>
          <p:nvPr/>
        </p:nvSpPr>
        <p:spPr>
          <a:xfrm>
            <a:off x="11032918" y="3747861"/>
            <a:ext cx="1049510" cy="589933"/>
          </a:xfrm>
          <a:prstGeom prst="rect">
            <a:avLst/>
          </a:prstGeom>
          <a:solidFill>
            <a:schemeClr val="tx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Testing</a:t>
            </a:r>
          </a:p>
        </p:txBody>
      </p:sp>
      <p:sp>
        <p:nvSpPr>
          <p:cNvPr id="45" name="Rectangle 44">
            <a:extLst>
              <a:ext uri="{FF2B5EF4-FFF2-40B4-BE49-F238E27FC236}">
                <a16:creationId xmlns:a16="http://schemas.microsoft.com/office/drawing/2014/main" id="{4AE70F36-794A-9D83-7F36-80E98976F646}"/>
              </a:ext>
            </a:extLst>
          </p:cNvPr>
          <p:cNvSpPr/>
          <p:nvPr/>
        </p:nvSpPr>
        <p:spPr>
          <a:xfrm>
            <a:off x="10446325" y="4534471"/>
            <a:ext cx="1175404" cy="589933"/>
          </a:xfrm>
          <a:prstGeom prst="rect">
            <a:avLst/>
          </a:prstGeom>
          <a:solidFill>
            <a:schemeClr val="tx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Issue Resolution</a:t>
            </a:r>
          </a:p>
        </p:txBody>
      </p:sp>
      <p:sp>
        <p:nvSpPr>
          <p:cNvPr id="46" name="Cloud Callout 45">
            <a:extLst>
              <a:ext uri="{FF2B5EF4-FFF2-40B4-BE49-F238E27FC236}">
                <a16:creationId xmlns:a16="http://schemas.microsoft.com/office/drawing/2014/main" id="{5144D5FC-6901-A04C-245B-C4369107E450}"/>
              </a:ext>
            </a:extLst>
          </p:cNvPr>
          <p:cNvSpPr/>
          <p:nvPr/>
        </p:nvSpPr>
        <p:spPr>
          <a:xfrm>
            <a:off x="9947979" y="276416"/>
            <a:ext cx="1995127" cy="884903"/>
          </a:xfrm>
          <a:prstGeom prst="cloud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Cloud Storage</a:t>
            </a:r>
          </a:p>
        </p:txBody>
      </p:sp>
      <p:cxnSp>
        <p:nvCxnSpPr>
          <p:cNvPr id="48" name="Straight Arrow Connector 47">
            <a:extLst>
              <a:ext uri="{FF2B5EF4-FFF2-40B4-BE49-F238E27FC236}">
                <a16:creationId xmlns:a16="http://schemas.microsoft.com/office/drawing/2014/main" id="{E11E28E8-D6CB-F024-3856-F1F099A72F16}"/>
              </a:ext>
            </a:extLst>
          </p:cNvPr>
          <p:cNvCxnSpPr>
            <a:stCxn id="42" idx="0"/>
          </p:cNvCxnSpPr>
          <p:nvPr/>
        </p:nvCxnSpPr>
        <p:spPr>
          <a:xfrm flipV="1">
            <a:off x="11001999" y="1161319"/>
            <a:ext cx="0" cy="1832605"/>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Elbow Connector 62">
            <a:extLst>
              <a:ext uri="{FF2B5EF4-FFF2-40B4-BE49-F238E27FC236}">
                <a16:creationId xmlns:a16="http://schemas.microsoft.com/office/drawing/2014/main" id="{200B66B1-3428-3869-0368-9C96BDE410D9}"/>
              </a:ext>
            </a:extLst>
          </p:cNvPr>
          <p:cNvCxnSpPr>
            <a:cxnSpLocks/>
            <a:stCxn id="7" idx="3"/>
          </p:cNvCxnSpPr>
          <p:nvPr/>
        </p:nvCxnSpPr>
        <p:spPr>
          <a:xfrm flipH="1">
            <a:off x="7547145" y="1873046"/>
            <a:ext cx="1818752" cy="2661425"/>
          </a:xfrm>
          <a:prstGeom prst="bentConnector4">
            <a:avLst>
              <a:gd name="adj1" fmla="val -12569"/>
              <a:gd name="adj2" fmla="val 55542"/>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Elbow Connector 75">
            <a:extLst>
              <a:ext uri="{FF2B5EF4-FFF2-40B4-BE49-F238E27FC236}">
                <a16:creationId xmlns:a16="http://schemas.microsoft.com/office/drawing/2014/main" id="{6754BA13-3F99-BDF0-710A-0C41C77E0096}"/>
              </a:ext>
            </a:extLst>
          </p:cNvPr>
          <p:cNvCxnSpPr>
            <a:stCxn id="37" idx="3"/>
            <a:endCxn id="42" idx="1"/>
          </p:cNvCxnSpPr>
          <p:nvPr/>
        </p:nvCxnSpPr>
        <p:spPr>
          <a:xfrm flipV="1">
            <a:off x="9365896" y="3288891"/>
            <a:ext cx="555674" cy="1540547"/>
          </a:xfrm>
          <a:prstGeom prst="bentConnector3">
            <a:avLst>
              <a:gd name="adj1" fmla="val 60617"/>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BD9AB28D-F6EF-7CA4-4D6C-D1420ADB930E}"/>
              </a:ext>
            </a:extLst>
          </p:cNvPr>
          <p:cNvSpPr/>
          <p:nvPr/>
        </p:nvSpPr>
        <p:spPr>
          <a:xfrm>
            <a:off x="148682" y="934754"/>
            <a:ext cx="2916817" cy="469914"/>
          </a:xfrm>
          <a:prstGeom prst="rect">
            <a:avLst/>
          </a:prstGeom>
          <a:solidFill>
            <a:schemeClr val="accent1">
              <a:alpha val="39000"/>
            </a:schemeClr>
          </a:solidFill>
          <a:ln>
            <a:solidFill>
              <a:schemeClr val="accent1">
                <a:shade val="15000"/>
              </a:schemeClr>
            </a:solidFill>
            <a:prstDash val="dash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Requirements Generation</a:t>
            </a:r>
          </a:p>
        </p:txBody>
      </p:sp>
      <p:sp>
        <p:nvSpPr>
          <p:cNvPr id="79" name="Rectangle 78">
            <a:extLst>
              <a:ext uri="{FF2B5EF4-FFF2-40B4-BE49-F238E27FC236}">
                <a16:creationId xmlns:a16="http://schemas.microsoft.com/office/drawing/2014/main" id="{20F67965-DC6A-AFC2-6C38-3C18E61E313E}"/>
              </a:ext>
            </a:extLst>
          </p:cNvPr>
          <p:cNvSpPr/>
          <p:nvPr/>
        </p:nvSpPr>
        <p:spPr>
          <a:xfrm>
            <a:off x="3651599" y="942451"/>
            <a:ext cx="2916817" cy="469914"/>
          </a:xfrm>
          <a:prstGeom prst="rect">
            <a:avLst/>
          </a:prstGeom>
          <a:solidFill>
            <a:schemeClr val="accent1">
              <a:alpha val="32000"/>
            </a:schemeClr>
          </a:solidFill>
          <a:ln>
            <a:prstDash val="dash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Architecture Generation</a:t>
            </a:r>
          </a:p>
        </p:txBody>
      </p:sp>
      <p:cxnSp>
        <p:nvCxnSpPr>
          <p:cNvPr id="81" name="Straight Arrow Connector 80">
            <a:extLst>
              <a:ext uri="{FF2B5EF4-FFF2-40B4-BE49-F238E27FC236}">
                <a16:creationId xmlns:a16="http://schemas.microsoft.com/office/drawing/2014/main" id="{5F5F879D-A0C2-39BD-0EB9-DFA016AB21C3}"/>
              </a:ext>
            </a:extLst>
          </p:cNvPr>
          <p:cNvCxnSpPr>
            <a:stCxn id="78" idx="3"/>
            <a:endCxn id="79" idx="1"/>
          </p:cNvCxnSpPr>
          <p:nvPr/>
        </p:nvCxnSpPr>
        <p:spPr>
          <a:xfrm>
            <a:off x="3065499" y="1169711"/>
            <a:ext cx="586100" cy="7697"/>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3" name="Elbow Connector 82">
            <a:extLst>
              <a:ext uri="{FF2B5EF4-FFF2-40B4-BE49-F238E27FC236}">
                <a16:creationId xmlns:a16="http://schemas.microsoft.com/office/drawing/2014/main" id="{0C0A7310-5515-1398-2C37-C1E5C4B2E755}"/>
              </a:ext>
            </a:extLst>
          </p:cNvPr>
          <p:cNvCxnSpPr>
            <a:stCxn id="79" idx="3"/>
          </p:cNvCxnSpPr>
          <p:nvPr/>
        </p:nvCxnSpPr>
        <p:spPr>
          <a:xfrm>
            <a:off x="6568416" y="1177408"/>
            <a:ext cx="401323" cy="400671"/>
          </a:xfrm>
          <a:prstGeom prst="bentConnector3">
            <a:avLst>
              <a:gd name="adj1" fmla="val 101449"/>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1BEFF25B-8696-363A-925E-3D6002B1EC9C}"/>
              </a:ext>
            </a:extLst>
          </p:cNvPr>
          <p:cNvCxnSpPr>
            <a:endCxn id="7" idx="1"/>
          </p:cNvCxnSpPr>
          <p:nvPr/>
        </p:nvCxnSpPr>
        <p:spPr>
          <a:xfrm>
            <a:off x="1139687" y="1873046"/>
            <a:ext cx="300370" cy="0"/>
          </a:xfrm>
          <a:prstGeom prst="straightConnector1">
            <a:avLst/>
          </a:prstGeom>
          <a:ln>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478A5656-2D65-4974-0275-BDABF6FC3068}"/>
              </a:ext>
            </a:extLst>
          </p:cNvPr>
          <p:cNvCxnSpPr>
            <a:cxnSpLocks/>
            <a:endCxn id="18" idx="1"/>
          </p:cNvCxnSpPr>
          <p:nvPr/>
        </p:nvCxnSpPr>
        <p:spPr>
          <a:xfrm>
            <a:off x="1139687" y="3687925"/>
            <a:ext cx="2932522" cy="0"/>
          </a:xfrm>
          <a:prstGeom prst="straightConnector1">
            <a:avLst/>
          </a:prstGeom>
          <a:ln>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335A3272-39A3-5E33-8585-F2D09F986820}"/>
              </a:ext>
            </a:extLst>
          </p:cNvPr>
          <p:cNvCxnSpPr>
            <a:cxnSpLocks/>
            <a:stCxn id="37" idx="1"/>
          </p:cNvCxnSpPr>
          <p:nvPr/>
        </p:nvCxnSpPr>
        <p:spPr>
          <a:xfrm flipH="1" flipV="1">
            <a:off x="1139687" y="4829437"/>
            <a:ext cx="300369" cy="1"/>
          </a:xfrm>
          <a:prstGeom prst="straightConnector1">
            <a:avLst/>
          </a:prstGeom>
          <a:ln>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4" name="Straight Arrow Connector 93">
            <a:extLst>
              <a:ext uri="{FF2B5EF4-FFF2-40B4-BE49-F238E27FC236}">
                <a16:creationId xmlns:a16="http://schemas.microsoft.com/office/drawing/2014/main" id="{30F34F01-73A4-4964-8A41-F51175871CC7}"/>
              </a:ext>
            </a:extLst>
          </p:cNvPr>
          <p:cNvCxnSpPr>
            <a:cxnSpLocks/>
          </p:cNvCxnSpPr>
          <p:nvPr/>
        </p:nvCxnSpPr>
        <p:spPr>
          <a:xfrm>
            <a:off x="2384514" y="5124404"/>
            <a:ext cx="0" cy="25661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19A3B351-3AC8-5BDB-BD69-12564170E1AA}"/>
              </a:ext>
            </a:extLst>
          </p:cNvPr>
          <p:cNvCxnSpPr>
            <a:cxnSpLocks/>
          </p:cNvCxnSpPr>
          <p:nvPr/>
        </p:nvCxnSpPr>
        <p:spPr>
          <a:xfrm>
            <a:off x="4524190" y="5124404"/>
            <a:ext cx="0" cy="25661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51B64901-8694-DF61-10DF-DBF567DF24BC}"/>
              </a:ext>
            </a:extLst>
          </p:cNvPr>
          <p:cNvCxnSpPr>
            <a:cxnSpLocks/>
          </p:cNvCxnSpPr>
          <p:nvPr/>
        </p:nvCxnSpPr>
        <p:spPr>
          <a:xfrm>
            <a:off x="6523710" y="5124404"/>
            <a:ext cx="0" cy="25661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a:extLst>
              <a:ext uri="{FF2B5EF4-FFF2-40B4-BE49-F238E27FC236}">
                <a16:creationId xmlns:a16="http://schemas.microsoft.com/office/drawing/2014/main" id="{02354329-3017-F0FB-97F1-771C80D8AE4B}"/>
              </a:ext>
            </a:extLst>
          </p:cNvPr>
          <p:cNvCxnSpPr>
            <a:cxnSpLocks/>
          </p:cNvCxnSpPr>
          <p:nvPr/>
        </p:nvCxnSpPr>
        <p:spPr>
          <a:xfrm>
            <a:off x="8593238" y="5124404"/>
            <a:ext cx="0" cy="25661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06" name="Rectangle 105">
            <a:extLst>
              <a:ext uri="{FF2B5EF4-FFF2-40B4-BE49-F238E27FC236}">
                <a16:creationId xmlns:a16="http://schemas.microsoft.com/office/drawing/2014/main" id="{073B3401-25CC-5045-2E93-79809844957E}"/>
              </a:ext>
            </a:extLst>
          </p:cNvPr>
          <p:cNvSpPr/>
          <p:nvPr/>
        </p:nvSpPr>
        <p:spPr>
          <a:xfrm>
            <a:off x="10104485" y="5295666"/>
            <a:ext cx="1740977" cy="241594"/>
          </a:xfrm>
          <a:prstGeom prst="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Continuous Development</a:t>
            </a:r>
          </a:p>
        </p:txBody>
      </p:sp>
      <p:sp>
        <p:nvSpPr>
          <p:cNvPr id="108" name="Rectangle 107">
            <a:extLst>
              <a:ext uri="{FF2B5EF4-FFF2-40B4-BE49-F238E27FC236}">
                <a16:creationId xmlns:a16="http://schemas.microsoft.com/office/drawing/2014/main" id="{7BCF2A25-DE53-5196-01AC-0F085864273E}"/>
              </a:ext>
            </a:extLst>
          </p:cNvPr>
          <p:cNvSpPr/>
          <p:nvPr/>
        </p:nvSpPr>
        <p:spPr>
          <a:xfrm>
            <a:off x="10104485" y="5614955"/>
            <a:ext cx="1740977" cy="241594"/>
          </a:xfrm>
          <a:prstGeom prst="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Continuous Integration</a:t>
            </a:r>
          </a:p>
        </p:txBody>
      </p:sp>
      <p:sp>
        <p:nvSpPr>
          <p:cNvPr id="109" name="Rectangle 108">
            <a:extLst>
              <a:ext uri="{FF2B5EF4-FFF2-40B4-BE49-F238E27FC236}">
                <a16:creationId xmlns:a16="http://schemas.microsoft.com/office/drawing/2014/main" id="{738FB066-8D2F-AD1E-84F4-3C6B0C9DA23E}"/>
              </a:ext>
            </a:extLst>
          </p:cNvPr>
          <p:cNvSpPr/>
          <p:nvPr/>
        </p:nvSpPr>
        <p:spPr>
          <a:xfrm>
            <a:off x="10102014" y="5932095"/>
            <a:ext cx="1740977" cy="241594"/>
          </a:xfrm>
          <a:prstGeom prst="rect">
            <a:avLst/>
          </a:prstGeom>
          <a:solidFill>
            <a:schemeClr val="tx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Continuous Deployment</a:t>
            </a:r>
          </a:p>
        </p:txBody>
      </p:sp>
    </p:spTree>
    <p:extLst>
      <p:ext uri="{BB962C8B-B14F-4D97-AF65-F5344CB8AC3E}">
        <p14:creationId xmlns:p14="http://schemas.microsoft.com/office/powerpoint/2010/main" val="31541833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0C528DC-7C31-75A4-E486-07452890C6E4}"/>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8</a:t>
            </a:fld>
            <a:endParaRPr lang="en-US" dirty="0"/>
          </a:p>
        </p:txBody>
      </p:sp>
      <p:sp>
        <p:nvSpPr>
          <p:cNvPr id="3" name="Title 2">
            <a:extLst>
              <a:ext uri="{FF2B5EF4-FFF2-40B4-BE49-F238E27FC236}">
                <a16:creationId xmlns:a16="http://schemas.microsoft.com/office/drawing/2014/main" id="{EC81F814-D1AF-7592-B34C-8F494A2E2FE8}"/>
              </a:ext>
            </a:extLst>
          </p:cNvPr>
          <p:cNvSpPr>
            <a:spLocks noGrp="1"/>
          </p:cNvSpPr>
          <p:nvPr>
            <p:ph type="title"/>
          </p:nvPr>
        </p:nvSpPr>
        <p:spPr/>
        <p:txBody>
          <a:bodyPr>
            <a:normAutofit fontScale="90000"/>
          </a:bodyPr>
          <a:lstStyle/>
          <a:p>
            <a:r>
              <a:rPr lang="en-US" dirty="0"/>
              <a:t>AI Assisted Continuous Development (or Shifting Left)</a:t>
            </a:r>
          </a:p>
        </p:txBody>
      </p:sp>
      <p:sp>
        <p:nvSpPr>
          <p:cNvPr id="4" name="Footer Placeholder 3">
            <a:extLst>
              <a:ext uri="{FF2B5EF4-FFF2-40B4-BE49-F238E27FC236}">
                <a16:creationId xmlns:a16="http://schemas.microsoft.com/office/drawing/2014/main" id="{CD9EEE9A-859A-52D2-10C8-FC5A187FB974}"/>
              </a:ext>
            </a:extLst>
          </p:cNvPr>
          <p:cNvSpPr>
            <a:spLocks noGrp="1"/>
          </p:cNvSpPr>
          <p:nvPr>
            <p:ph type="ftr" sz="quarter" idx="3"/>
          </p:nvPr>
        </p:nvSpPr>
        <p:spPr/>
        <p:txBody>
          <a:bodyPr/>
          <a:lstStyle/>
          <a:p>
            <a:r>
              <a:rPr lang="en-US"/>
              <a:t>Copyright ©2025 COVESA</a:t>
            </a:r>
            <a:endParaRPr lang="en-US" dirty="0"/>
          </a:p>
        </p:txBody>
      </p:sp>
      <p:sp>
        <p:nvSpPr>
          <p:cNvPr id="5" name="Date Placeholder 4">
            <a:extLst>
              <a:ext uri="{FF2B5EF4-FFF2-40B4-BE49-F238E27FC236}">
                <a16:creationId xmlns:a16="http://schemas.microsoft.com/office/drawing/2014/main" id="{22D59447-2648-1A56-DF76-914B09EBCD47}"/>
              </a:ext>
            </a:extLst>
          </p:cNvPr>
          <p:cNvSpPr>
            <a:spLocks noGrp="1"/>
          </p:cNvSpPr>
          <p:nvPr>
            <p:ph type="dt" sz="half" idx="16"/>
          </p:nvPr>
        </p:nvSpPr>
        <p:spPr/>
        <p:txBody>
          <a:bodyPr/>
          <a:lstStyle/>
          <a:p>
            <a:fld id="{D5E54885-F5DD-8145-A519-454713646F3E}" type="datetime4">
              <a:rPr lang="en-GB" smtClean="0"/>
              <a:t>7 May 2025</a:t>
            </a:fld>
            <a:r>
              <a:rPr lang="en-GB"/>
              <a:t>  </a:t>
            </a:r>
            <a:r>
              <a:rPr lang="en-GB">
                <a:solidFill>
                  <a:srgbClr val="00B0F0"/>
                </a:solidFill>
              </a:rPr>
              <a:t>|</a:t>
            </a:r>
            <a:endParaRPr lang="en-US" dirty="0">
              <a:solidFill>
                <a:srgbClr val="00B0F0"/>
              </a:solidFill>
            </a:endParaRPr>
          </a:p>
        </p:txBody>
      </p:sp>
      <p:sp>
        <p:nvSpPr>
          <p:cNvPr id="6" name="TextBox 5">
            <a:extLst>
              <a:ext uri="{FF2B5EF4-FFF2-40B4-BE49-F238E27FC236}">
                <a16:creationId xmlns:a16="http://schemas.microsoft.com/office/drawing/2014/main" id="{B55CD0E8-124F-A2FA-F25A-73F26A611270}"/>
              </a:ext>
            </a:extLst>
          </p:cNvPr>
          <p:cNvSpPr txBox="1"/>
          <p:nvPr/>
        </p:nvSpPr>
        <p:spPr>
          <a:xfrm>
            <a:off x="438539" y="1166327"/>
            <a:ext cx="11346024" cy="646331"/>
          </a:xfrm>
          <a:prstGeom prst="rect">
            <a:avLst/>
          </a:prstGeom>
          <a:noFill/>
        </p:spPr>
        <p:txBody>
          <a:bodyPr wrap="square" rtlCol="0">
            <a:spAutoFit/>
          </a:bodyPr>
          <a:lstStyle/>
          <a:p>
            <a:r>
              <a:rPr lang="en-US" b="1" i="1" dirty="0"/>
              <a:t>Why it matters: </a:t>
            </a:r>
            <a:r>
              <a:rPr lang="en-US" i="1" dirty="0"/>
              <a:t>AI Assisted Continuous Development provides a development cadence that is fast enough to keep pace with innovation, and disciplined enough to satisfy the rigorous safety and compliance audits</a:t>
            </a:r>
          </a:p>
        </p:txBody>
      </p:sp>
      <p:sp>
        <p:nvSpPr>
          <p:cNvPr id="7" name="TextBox 6">
            <a:extLst>
              <a:ext uri="{FF2B5EF4-FFF2-40B4-BE49-F238E27FC236}">
                <a16:creationId xmlns:a16="http://schemas.microsoft.com/office/drawing/2014/main" id="{CDDE19D3-F4A9-9BD0-0F4B-29FBB54182DE}"/>
              </a:ext>
            </a:extLst>
          </p:cNvPr>
          <p:cNvSpPr txBox="1"/>
          <p:nvPr/>
        </p:nvSpPr>
        <p:spPr>
          <a:xfrm>
            <a:off x="1660849" y="2466392"/>
            <a:ext cx="1371815" cy="369332"/>
          </a:xfrm>
          <a:prstGeom prst="rect">
            <a:avLst/>
          </a:prstGeom>
          <a:solidFill>
            <a:srgbClr val="92D050"/>
          </a:solidFill>
        </p:spPr>
        <p:txBody>
          <a:bodyPr wrap="square" rtlCol="0">
            <a:spAutoFit/>
          </a:bodyPr>
          <a:lstStyle/>
          <a:p>
            <a:r>
              <a:rPr lang="en-US" dirty="0"/>
              <a:t>Key Benefits</a:t>
            </a:r>
          </a:p>
        </p:txBody>
      </p:sp>
      <p:sp>
        <p:nvSpPr>
          <p:cNvPr id="8" name="TextBox 7">
            <a:extLst>
              <a:ext uri="{FF2B5EF4-FFF2-40B4-BE49-F238E27FC236}">
                <a16:creationId xmlns:a16="http://schemas.microsoft.com/office/drawing/2014/main" id="{6269B290-7B86-3DE3-FC22-D6F98F69BC56}"/>
              </a:ext>
            </a:extLst>
          </p:cNvPr>
          <p:cNvSpPr txBox="1"/>
          <p:nvPr/>
        </p:nvSpPr>
        <p:spPr>
          <a:xfrm>
            <a:off x="7427166" y="2466392"/>
            <a:ext cx="2020293" cy="369332"/>
          </a:xfrm>
          <a:prstGeom prst="rect">
            <a:avLst/>
          </a:prstGeom>
          <a:solidFill>
            <a:srgbClr val="FF0000"/>
          </a:solidFill>
        </p:spPr>
        <p:txBody>
          <a:bodyPr wrap="square" rtlCol="0">
            <a:spAutoFit/>
          </a:bodyPr>
          <a:lstStyle/>
          <a:p>
            <a:r>
              <a:rPr lang="en-US" dirty="0"/>
              <a:t>Typical Drawbacks</a:t>
            </a:r>
          </a:p>
        </p:txBody>
      </p:sp>
      <p:sp>
        <p:nvSpPr>
          <p:cNvPr id="9" name="TextBox 8">
            <a:extLst>
              <a:ext uri="{FF2B5EF4-FFF2-40B4-BE49-F238E27FC236}">
                <a16:creationId xmlns:a16="http://schemas.microsoft.com/office/drawing/2014/main" id="{A444ACF4-77C8-796F-7BBD-71F0ED0B355C}"/>
              </a:ext>
            </a:extLst>
          </p:cNvPr>
          <p:cNvSpPr txBox="1"/>
          <p:nvPr/>
        </p:nvSpPr>
        <p:spPr>
          <a:xfrm>
            <a:off x="429423" y="2931396"/>
            <a:ext cx="5206482" cy="646331"/>
          </a:xfrm>
          <a:prstGeom prst="rect">
            <a:avLst/>
          </a:prstGeom>
          <a:noFill/>
        </p:spPr>
        <p:txBody>
          <a:bodyPr wrap="square" rtlCol="0">
            <a:spAutoFit/>
          </a:bodyPr>
          <a:lstStyle/>
          <a:p>
            <a:r>
              <a:rPr lang="en-US" b="1" i="1" dirty="0"/>
              <a:t>Rapid Idea-to-Code Flow: </a:t>
            </a:r>
            <a:r>
              <a:rPr lang="en-US" dirty="0"/>
              <a:t>Enabled through GenAI pair programming &amp; static template definition</a:t>
            </a:r>
          </a:p>
        </p:txBody>
      </p:sp>
      <p:sp>
        <p:nvSpPr>
          <p:cNvPr id="10" name="TextBox 9">
            <a:extLst>
              <a:ext uri="{FF2B5EF4-FFF2-40B4-BE49-F238E27FC236}">
                <a16:creationId xmlns:a16="http://schemas.microsoft.com/office/drawing/2014/main" id="{22DF0205-98F2-E001-06E0-3E66B048C46E}"/>
              </a:ext>
            </a:extLst>
          </p:cNvPr>
          <p:cNvSpPr txBox="1"/>
          <p:nvPr/>
        </p:nvSpPr>
        <p:spPr>
          <a:xfrm>
            <a:off x="438539" y="3553127"/>
            <a:ext cx="5206482" cy="646331"/>
          </a:xfrm>
          <a:prstGeom prst="rect">
            <a:avLst/>
          </a:prstGeom>
          <a:noFill/>
        </p:spPr>
        <p:txBody>
          <a:bodyPr wrap="square" rtlCol="0">
            <a:spAutoFit/>
          </a:bodyPr>
          <a:lstStyle/>
          <a:p>
            <a:r>
              <a:rPr lang="en-US" b="1" i="1" dirty="0"/>
              <a:t>Instant requirement check: </a:t>
            </a:r>
            <a:r>
              <a:rPr lang="en-US" dirty="0"/>
              <a:t>Instant Traceability and link to requirements and standards</a:t>
            </a:r>
          </a:p>
        </p:txBody>
      </p:sp>
      <p:sp>
        <p:nvSpPr>
          <p:cNvPr id="11" name="TextBox 10">
            <a:extLst>
              <a:ext uri="{FF2B5EF4-FFF2-40B4-BE49-F238E27FC236}">
                <a16:creationId xmlns:a16="http://schemas.microsoft.com/office/drawing/2014/main" id="{4FF80879-005D-D53E-29D6-7C4FCB747997}"/>
              </a:ext>
            </a:extLst>
          </p:cNvPr>
          <p:cNvSpPr txBox="1"/>
          <p:nvPr/>
        </p:nvSpPr>
        <p:spPr>
          <a:xfrm>
            <a:off x="438539" y="4174858"/>
            <a:ext cx="5206482" cy="646331"/>
          </a:xfrm>
          <a:prstGeom prst="rect">
            <a:avLst/>
          </a:prstGeom>
          <a:noFill/>
        </p:spPr>
        <p:txBody>
          <a:bodyPr wrap="square" rtlCol="0">
            <a:spAutoFit/>
          </a:bodyPr>
          <a:lstStyle/>
          <a:p>
            <a:r>
              <a:rPr lang="en-US" b="1" i="1" dirty="0"/>
              <a:t>Early Warning for Issues: </a:t>
            </a:r>
            <a:r>
              <a:rPr lang="en-US" dirty="0"/>
              <a:t>AI coding assistant provides instant issue detection as code is written</a:t>
            </a:r>
          </a:p>
        </p:txBody>
      </p:sp>
      <p:sp>
        <p:nvSpPr>
          <p:cNvPr id="12" name="TextBox 11">
            <a:extLst>
              <a:ext uri="{FF2B5EF4-FFF2-40B4-BE49-F238E27FC236}">
                <a16:creationId xmlns:a16="http://schemas.microsoft.com/office/drawing/2014/main" id="{BED8E59E-8706-A0A5-7829-90A54DE80BB4}"/>
              </a:ext>
            </a:extLst>
          </p:cNvPr>
          <p:cNvSpPr txBox="1"/>
          <p:nvPr/>
        </p:nvSpPr>
        <p:spPr>
          <a:xfrm>
            <a:off x="420307" y="4821189"/>
            <a:ext cx="5206482" cy="646331"/>
          </a:xfrm>
          <a:prstGeom prst="rect">
            <a:avLst/>
          </a:prstGeom>
          <a:noFill/>
        </p:spPr>
        <p:txBody>
          <a:bodyPr wrap="square" rtlCol="0">
            <a:spAutoFit/>
          </a:bodyPr>
          <a:lstStyle/>
          <a:p>
            <a:r>
              <a:rPr lang="en-US" b="1" i="1" dirty="0"/>
              <a:t>Significantly higher Developer Throughput: </a:t>
            </a:r>
            <a:r>
              <a:rPr lang="en-US" dirty="0"/>
              <a:t>less waiting times (compilation, </a:t>
            </a:r>
            <a:r>
              <a:rPr lang="en-US" dirty="0" err="1"/>
              <a:t>etc</a:t>
            </a:r>
            <a:r>
              <a:rPr lang="en-US" dirty="0"/>
              <a:t>), less context switch</a:t>
            </a:r>
          </a:p>
        </p:txBody>
      </p:sp>
      <p:sp>
        <p:nvSpPr>
          <p:cNvPr id="13" name="TextBox 12">
            <a:extLst>
              <a:ext uri="{FF2B5EF4-FFF2-40B4-BE49-F238E27FC236}">
                <a16:creationId xmlns:a16="http://schemas.microsoft.com/office/drawing/2014/main" id="{B757C0DF-8A02-A533-57BB-E5ACE1DF83E8}"/>
              </a:ext>
            </a:extLst>
          </p:cNvPr>
          <p:cNvSpPr txBox="1"/>
          <p:nvPr/>
        </p:nvSpPr>
        <p:spPr>
          <a:xfrm>
            <a:off x="420307" y="5467520"/>
            <a:ext cx="5206482" cy="646331"/>
          </a:xfrm>
          <a:prstGeom prst="rect">
            <a:avLst/>
          </a:prstGeom>
          <a:noFill/>
        </p:spPr>
        <p:txBody>
          <a:bodyPr wrap="square" rtlCol="0">
            <a:spAutoFit/>
          </a:bodyPr>
          <a:lstStyle/>
          <a:p>
            <a:r>
              <a:rPr lang="en-US" b="1" i="1" dirty="0"/>
              <a:t>Seamless documentation creation: </a:t>
            </a:r>
            <a:r>
              <a:rPr lang="en-US" dirty="0"/>
              <a:t>design documentation, code reviews, </a:t>
            </a:r>
            <a:r>
              <a:rPr lang="en-US" dirty="0" err="1"/>
              <a:t>etc</a:t>
            </a:r>
            <a:endParaRPr lang="en-US" dirty="0"/>
          </a:p>
        </p:txBody>
      </p:sp>
      <p:sp>
        <p:nvSpPr>
          <p:cNvPr id="14" name="TextBox 13">
            <a:extLst>
              <a:ext uri="{FF2B5EF4-FFF2-40B4-BE49-F238E27FC236}">
                <a16:creationId xmlns:a16="http://schemas.microsoft.com/office/drawing/2014/main" id="{2F1603F5-F519-5F50-12BE-8AA4B266FC02}"/>
              </a:ext>
            </a:extLst>
          </p:cNvPr>
          <p:cNvSpPr txBox="1"/>
          <p:nvPr/>
        </p:nvSpPr>
        <p:spPr>
          <a:xfrm>
            <a:off x="6310819" y="2931396"/>
            <a:ext cx="5206482" cy="646331"/>
          </a:xfrm>
          <a:prstGeom prst="rect">
            <a:avLst/>
          </a:prstGeom>
          <a:noFill/>
        </p:spPr>
        <p:txBody>
          <a:bodyPr wrap="square" rtlCol="0">
            <a:spAutoFit/>
          </a:bodyPr>
          <a:lstStyle/>
          <a:p>
            <a:r>
              <a:rPr lang="en-US" b="1" i="1" dirty="0"/>
              <a:t>Tool-Chain Complexity: </a:t>
            </a:r>
            <a:r>
              <a:rPr lang="en-US" dirty="0"/>
              <a:t>Lots of AI plugins coupled together can bring unnecessary complexity</a:t>
            </a:r>
          </a:p>
        </p:txBody>
      </p:sp>
      <p:sp>
        <p:nvSpPr>
          <p:cNvPr id="15" name="TextBox 14">
            <a:extLst>
              <a:ext uri="{FF2B5EF4-FFF2-40B4-BE49-F238E27FC236}">
                <a16:creationId xmlns:a16="http://schemas.microsoft.com/office/drawing/2014/main" id="{7ECAC8D3-EA19-0274-8759-1877B3D4BA86}"/>
              </a:ext>
            </a:extLst>
          </p:cNvPr>
          <p:cNvSpPr txBox="1"/>
          <p:nvPr/>
        </p:nvSpPr>
        <p:spPr>
          <a:xfrm>
            <a:off x="6310819" y="3577727"/>
            <a:ext cx="5206482" cy="646331"/>
          </a:xfrm>
          <a:prstGeom prst="rect">
            <a:avLst/>
          </a:prstGeom>
          <a:noFill/>
        </p:spPr>
        <p:txBody>
          <a:bodyPr wrap="square" rtlCol="0">
            <a:spAutoFit/>
          </a:bodyPr>
          <a:lstStyle/>
          <a:p>
            <a:r>
              <a:rPr lang="en-US" b="1" i="1" dirty="0"/>
              <a:t>Over-Automation Risk: </a:t>
            </a:r>
            <a:r>
              <a:rPr lang="en-US" dirty="0"/>
              <a:t>Risk of Vibe-Programming is real!</a:t>
            </a:r>
          </a:p>
        </p:txBody>
      </p:sp>
      <p:sp>
        <p:nvSpPr>
          <p:cNvPr id="16" name="TextBox 15">
            <a:extLst>
              <a:ext uri="{FF2B5EF4-FFF2-40B4-BE49-F238E27FC236}">
                <a16:creationId xmlns:a16="http://schemas.microsoft.com/office/drawing/2014/main" id="{6B4DA400-E61B-5523-F874-542C18B1DB31}"/>
              </a:ext>
            </a:extLst>
          </p:cNvPr>
          <p:cNvSpPr txBox="1"/>
          <p:nvPr/>
        </p:nvSpPr>
        <p:spPr>
          <a:xfrm>
            <a:off x="6310819" y="4200140"/>
            <a:ext cx="5206482" cy="646331"/>
          </a:xfrm>
          <a:prstGeom prst="rect">
            <a:avLst/>
          </a:prstGeom>
          <a:noFill/>
        </p:spPr>
        <p:txBody>
          <a:bodyPr wrap="square" rtlCol="0">
            <a:spAutoFit/>
          </a:bodyPr>
          <a:lstStyle/>
          <a:p>
            <a:r>
              <a:rPr lang="en-US" b="1" i="1" dirty="0"/>
              <a:t>Context miss-use: </a:t>
            </a:r>
            <a:r>
              <a:rPr lang="en-US" dirty="0"/>
              <a:t>AI hallucinations can be disruptive if context is not kept throughout development</a:t>
            </a:r>
          </a:p>
        </p:txBody>
      </p:sp>
      <p:sp>
        <p:nvSpPr>
          <p:cNvPr id="17" name="TextBox 16">
            <a:extLst>
              <a:ext uri="{FF2B5EF4-FFF2-40B4-BE49-F238E27FC236}">
                <a16:creationId xmlns:a16="http://schemas.microsoft.com/office/drawing/2014/main" id="{EB2D0B77-9F2F-95E6-4235-7A926A1D8F20}"/>
              </a:ext>
            </a:extLst>
          </p:cNvPr>
          <p:cNvSpPr txBox="1"/>
          <p:nvPr/>
        </p:nvSpPr>
        <p:spPr>
          <a:xfrm>
            <a:off x="6310819" y="4846471"/>
            <a:ext cx="5206482" cy="646331"/>
          </a:xfrm>
          <a:prstGeom prst="rect">
            <a:avLst/>
          </a:prstGeom>
          <a:noFill/>
        </p:spPr>
        <p:txBody>
          <a:bodyPr wrap="square" rtlCol="0">
            <a:spAutoFit/>
          </a:bodyPr>
          <a:lstStyle/>
          <a:p>
            <a:r>
              <a:rPr lang="en-US" b="1" i="1" dirty="0"/>
              <a:t>Cost with infrastructure: </a:t>
            </a:r>
            <a:r>
              <a:rPr lang="en-US" dirty="0" err="1"/>
              <a:t>Appropiate</a:t>
            </a:r>
            <a:r>
              <a:rPr lang="en-US" dirty="0"/>
              <a:t> storage needs to be secured for safe continuous commits</a:t>
            </a:r>
          </a:p>
        </p:txBody>
      </p:sp>
      <p:sp>
        <p:nvSpPr>
          <p:cNvPr id="18" name="TextBox 17">
            <a:extLst>
              <a:ext uri="{FF2B5EF4-FFF2-40B4-BE49-F238E27FC236}">
                <a16:creationId xmlns:a16="http://schemas.microsoft.com/office/drawing/2014/main" id="{2C6A43C3-0A81-1542-6D73-1AD65D4EBB0B}"/>
              </a:ext>
            </a:extLst>
          </p:cNvPr>
          <p:cNvSpPr txBox="1"/>
          <p:nvPr/>
        </p:nvSpPr>
        <p:spPr>
          <a:xfrm>
            <a:off x="6310819" y="5467519"/>
            <a:ext cx="5206482" cy="646331"/>
          </a:xfrm>
          <a:prstGeom prst="rect">
            <a:avLst/>
          </a:prstGeom>
          <a:noFill/>
        </p:spPr>
        <p:txBody>
          <a:bodyPr wrap="square" rtlCol="0">
            <a:spAutoFit/>
          </a:bodyPr>
          <a:lstStyle/>
          <a:p>
            <a:r>
              <a:rPr lang="en-US" b="1" i="1" dirty="0"/>
              <a:t>Security/IP concerns: </a:t>
            </a:r>
            <a:r>
              <a:rPr lang="en-US" dirty="0"/>
              <a:t>AI Prompt data or proprietary code leaks to external AI servers</a:t>
            </a:r>
          </a:p>
        </p:txBody>
      </p:sp>
    </p:spTree>
    <p:extLst>
      <p:ext uri="{BB962C8B-B14F-4D97-AF65-F5344CB8AC3E}">
        <p14:creationId xmlns:p14="http://schemas.microsoft.com/office/powerpoint/2010/main" val="1501845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D0FEC3-4B9B-DBE3-E561-8AB85077AEE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7D02988-7AAF-07F0-E710-7FADF341289F}"/>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9</a:t>
            </a:fld>
            <a:endParaRPr lang="en-US" dirty="0"/>
          </a:p>
        </p:txBody>
      </p:sp>
      <p:sp>
        <p:nvSpPr>
          <p:cNvPr id="3" name="Title 2">
            <a:extLst>
              <a:ext uri="{FF2B5EF4-FFF2-40B4-BE49-F238E27FC236}">
                <a16:creationId xmlns:a16="http://schemas.microsoft.com/office/drawing/2014/main" id="{20853F0E-69F3-911A-96DA-3509367F9795}"/>
              </a:ext>
            </a:extLst>
          </p:cNvPr>
          <p:cNvSpPr>
            <a:spLocks noGrp="1"/>
          </p:cNvSpPr>
          <p:nvPr>
            <p:ph type="title"/>
          </p:nvPr>
        </p:nvSpPr>
        <p:spPr/>
        <p:txBody>
          <a:bodyPr>
            <a:normAutofit/>
          </a:bodyPr>
          <a:lstStyle/>
          <a:p>
            <a:r>
              <a:rPr lang="en-US" dirty="0"/>
              <a:t>AI Assisted Continuous Integration</a:t>
            </a:r>
          </a:p>
        </p:txBody>
      </p:sp>
      <p:sp>
        <p:nvSpPr>
          <p:cNvPr id="4" name="Footer Placeholder 3">
            <a:extLst>
              <a:ext uri="{FF2B5EF4-FFF2-40B4-BE49-F238E27FC236}">
                <a16:creationId xmlns:a16="http://schemas.microsoft.com/office/drawing/2014/main" id="{3185AB51-6E57-745E-C243-71C9D94AE21F}"/>
              </a:ext>
            </a:extLst>
          </p:cNvPr>
          <p:cNvSpPr>
            <a:spLocks noGrp="1"/>
          </p:cNvSpPr>
          <p:nvPr>
            <p:ph type="ftr" sz="quarter" idx="3"/>
          </p:nvPr>
        </p:nvSpPr>
        <p:spPr/>
        <p:txBody>
          <a:bodyPr/>
          <a:lstStyle/>
          <a:p>
            <a:r>
              <a:rPr lang="en-US"/>
              <a:t>Copyright ©2025 COVESA</a:t>
            </a:r>
            <a:endParaRPr lang="en-US" dirty="0"/>
          </a:p>
        </p:txBody>
      </p:sp>
      <p:sp>
        <p:nvSpPr>
          <p:cNvPr id="5" name="Date Placeholder 4">
            <a:extLst>
              <a:ext uri="{FF2B5EF4-FFF2-40B4-BE49-F238E27FC236}">
                <a16:creationId xmlns:a16="http://schemas.microsoft.com/office/drawing/2014/main" id="{14BC0157-032A-8DA9-ED18-42C7E95BA321}"/>
              </a:ext>
            </a:extLst>
          </p:cNvPr>
          <p:cNvSpPr>
            <a:spLocks noGrp="1"/>
          </p:cNvSpPr>
          <p:nvPr>
            <p:ph type="dt" sz="half" idx="16"/>
          </p:nvPr>
        </p:nvSpPr>
        <p:spPr/>
        <p:txBody>
          <a:bodyPr/>
          <a:lstStyle/>
          <a:p>
            <a:fld id="{D5E54885-F5DD-8145-A519-454713646F3E}" type="datetime4">
              <a:rPr lang="en-GB" smtClean="0"/>
              <a:t>7 May 2025</a:t>
            </a:fld>
            <a:r>
              <a:rPr lang="en-GB"/>
              <a:t>  </a:t>
            </a:r>
            <a:r>
              <a:rPr lang="en-GB">
                <a:solidFill>
                  <a:srgbClr val="00B0F0"/>
                </a:solidFill>
              </a:rPr>
              <a:t>|</a:t>
            </a:r>
            <a:endParaRPr lang="en-US" dirty="0">
              <a:solidFill>
                <a:srgbClr val="00B0F0"/>
              </a:solidFill>
            </a:endParaRPr>
          </a:p>
        </p:txBody>
      </p:sp>
      <p:sp>
        <p:nvSpPr>
          <p:cNvPr id="6" name="TextBox 5">
            <a:extLst>
              <a:ext uri="{FF2B5EF4-FFF2-40B4-BE49-F238E27FC236}">
                <a16:creationId xmlns:a16="http://schemas.microsoft.com/office/drawing/2014/main" id="{407C2054-73C4-D52E-3E12-798E881BB373}"/>
              </a:ext>
            </a:extLst>
          </p:cNvPr>
          <p:cNvSpPr txBox="1"/>
          <p:nvPr/>
        </p:nvSpPr>
        <p:spPr>
          <a:xfrm>
            <a:off x="438539" y="1166327"/>
            <a:ext cx="11346024" cy="923330"/>
          </a:xfrm>
          <a:prstGeom prst="rect">
            <a:avLst/>
          </a:prstGeom>
          <a:noFill/>
        </p:spPr>
        <p:txBody>
          <a:bodyPr wrap="square" rtlCol="0">
            <a:spAutoFit/>
          </a:bodyPr>
          <a:lstStyle/>
          <a:p>
            <a:r>
              <a:rPr lang="en-US" b="1" i="1" dirty="0"/>
              <a:t>Why it matters: </a:t>
            </a:r>
            <a:r>
              <a:rPr lang="en-US" i="1" dirty="0"/>
              <a:t>AI Assisted Continuous Integration complements “build-green” existing CI practices with self-healing mechanism, predictive analysis, AI Enhanced test-suites, and continuous learning practices to keep the fast pace of development</a:t>
            </a:r>
          </a:p>
        </p:txBody>
      </p:sp>
      <p:sp>
        <p:nvSpPr>
          <p:cNvPr id="7" name="TextBox 6">
            <a:extLst>
              <a:ext uri="{FF2B5EF4-FFF2-40B4-BE49-F238E27FC236}">
                <a16:creationId xmlns:a16="http://schemas.microsoft.com/office/drawing/2014/main" id="{24E7B799-9296-091D-9261-EC138255705C}"/>
              </a:ext>
            </a:extLst>
          </p:cNvPr>
          <p:cNvSpPr txBox="1"/>
          <p:nvPr/>
        </p:nvSpPr>
        <p:spPr>
          <a:xfrm>
            <a:off x="1660849" y="2466392"/>
            <a:ext cx="1371815" cy="369332"/>
          </a:xfrm>
          <a:prstGeom prst="rect">
            <a:avLst/>
          </a:prstGeom>
          <a:solidFill>
            <a:srgbClr val="92D050"/>
          </a:solidFill>
        </p:spPr>
        <p:txBody>
          <a:bodyPr wrap="square" rtlCol="0">
            <a:spAutoFit/>
          </a:bodyPr>
          <a:lstStyle/>
          <a:p>
            <a:r>
              <a:rPr lang="en-US" dirty="0"/>
              <a:t>Key Benefits</a:t>
            </a:r>
          </a:p>
        </p:txBody>
      </p:sp>
      <p:sp>
        <p:nvSpPr>
          <p:cNvPr id="8" name="TextBox 7">
            <a:extLst>
              <a:ext uri="{FF2B5EF4-FFF2-40B4-BE49-F238E27FC236}">
                <a16:creationId xmlns:a16="http://schemas.microsoft.com/office/drawing/2014/main" id="{A0676ED9-03BA-AF18-7114-F44DE3B62C23}"/>
              </a:ext>
            </a:extLst>
          </p:cNvPr>
          <p:cNvSpPr txBox="1"/>
          <p:nvPr/>
        </p:nvSpPr>
        <p:spPr>
          <a:xfrm>
            <a:off x="7427166" y="2466392"/>
            <a:ext cx="2020293" cy="369332"/>
          </a:xfrm>
          <a:prstGeom prst="rect">
            <a:avLst/>
          </a:prstGeom>
          <a:solidFill>
            <a:srgbClr val="FF0000"/>
          </a:solidFill>
        </p:spPr>
        <p:txBody>
          <a:bodyPr wrap="square" rtlCol="0">
            <a:spAutoFit/>
          </a:bodyPr>
          <a:lstStyle/>
          <a:p>
            <a:r>
              <a:rPr lang="en-US" dirty="0"/>
              <a:t>Typical Drawbacks</a:t>
            </a:r>
          </a:p>
        </p:txBody>
      </p:sp>
      <p:sp>
        <p:nvSpPr>
          <p:cNvPr id="9" name="TextBox 8">
            <a:extLst>
              <a:ext uri="{FF2B5EF4-FFF2-40B4-BE49-F238E27FC236}">
                <a16:creationId xmlns:a16="http://schemas.microsoft.com/office/drawing/2014/main" id="{C6D69D01-D99F-7BC6-9F01-90F906B0274A}"/>
              </a:ext>
            </a:extLst>
          </p:cNvPr>
          <p:cNvSpPr txBox="1"/>
          <p:nvPr/>
        </p:nvSpPr>
        <p:spPr>
          <a:xfrm>
            <a:off x="429423" y="2931396"/>
            <a:ext cx="5206482" cy="646331"/>
          </a:xfrm>
          <a:prstGeom prst="rect">
            <a:avLst/>
          </a:prstGeom>
          <a:noFill/>
        </p:spPr>
        <p:txBody>
          <a:bodyPr wrap="square" rtlCol="0">
            <a:spAutoFit/>
          </a:bodyPr>
          <a:lstStyle/>
          <a:p>
            <a:r>
              <a:rPr lang="en-US" b="1" i="1" dirty="0"/>
              <a:t>Fast Detection of Integration bugs: </a:t>
            </a:r>
            <a:r>
              <a:rPr lang="en-US" dirty="0"/>
              <a:t>Fast and frequent integration events filters issues</a:t>
            </a:r>
            <a:endParaRPr lang="en-US" sz="1800" dirty="0"/>
          </a:p>
        </p:txBody>
      </p:sp>
      <p:sp>
        <p:nvSpPr>
          <p:cNvPr id="10" name="TextBox 9">
            <a:extLst>
              <a:ext uri="{FF2B5EF4-FFF2-40B4-BE49-F238E27FC236}">
                <a16:creationId xmlns:a16="http://schemas.microsoft.com/office/drawing/2014/main" id="{2A5749BC-0885-C54B-F765-561EB237A4E2}"/>
              </a:ext>
            </a:extLst>
          </p:cNvPr>
          <p:cNvSpPr txBox="1"/>
          <p:nvPr/>
        </p:nvSpPr>
        <p:spPr>
          <a:xfrm>
            <a:off x="438539" y="3553127"/>
            <a:ext cx="5206482" cy="646331"/>
          </a:xfrm>
          <a:prstGeom prst="rect">
            <a:avLst/>
          </a:prstGeom>
          <a:noFill/>
        </p:spPr>
        <p:txBody>
          <a:bodyPr wrap="square" rtlCol="0">
            <a:spAutoFit/>
          </a:bodyPr>
          <a:lstStyle/>
          <a:p>
            <a:r>
              <a:rPr lang="en-US" b="1" i="1" dirty="0"/>
              <a:t>Main Baseline always deployable: </a:t>
            </a:r>
            <a:r>
              <a:rPr lang="en-US" dirty="0"/>
              <a:t>Main release branch is always tested and ready to deploy</a:t>
            </a:r>
          </a:p>
        </p:txBody>
      </p:sp>
      <p:sp>
        <p:nvSpPr>
          <p:cNvPr id="11" name="TextBox 10">
            <a:extLst>
              <a:ext uri="{FF2B5EF4-FFF2-40B4-BE49-F238E27FC236}">
                <a16:creationId xmlns:a16="http://schemas.microsoft.com/office/drawing/2014/main" id="{062EDC0B-9424-9BE7-787A-80E05D8EF16F}"/>
              </a:ext>
            </a:extLst>
          </p:cNvPr>
          <p:cNvSpPr txBox="1"/>
          <p:nvPr/>
        </p:nvSpPr>
        <p:spPr>
          <a:xfrm>
            <a:off x="438539" y="4174858"/>
            <a:ext cx="5206482" cy="646331"/>
          </a:xfrm>
          <a:prstGeom prst="rect">
            <a:avLst/>
          </a:prstGeom>
          <a:noFill/>
        </p:spPr>
        <p:txBody>
          <a:bodyPr wrap="square" rtlCol="0">
            <a:spAutoFit/>
          </a:bodyPr>
          <a:lstStyle/>
          <a:p>
            <a:r>
              <a:rPr lang="en-US" b="1" i="1" dirty="0"/>
              <a:t>Seamless compliance: </a:t>
            </a:r>
            <a:r>
              <a:rPr lang="en-US" dirty="0"/>
              <a:t>ASPICE compliance is automatically ensured</a:t>
            </a:r>
          </a:p>
        </p:txBody>
      </p:sp>
      <p:sp>
        <p:nvSpPr>
          <p:cNvPr id="12" name="TextBox 11">
            <a:extLst>
              <a:ext uri="{FF2B5EF4-FFF2-40B4-BE49-F238E27FC236}">
                <a16:creationId xmlns:a16="http://schemas.microsoft.com/office/drawing/2014/main" id="{9D51E405-8062-AC4A-B97A-122FAA5189E9}"/>
              </a:ext>
            </a:extLst>
          </p:cNvPr>
          <p:cNvSpPr txBox="1"/>
          <p:nvPr/>
        </p:nvSpPr>
        <p:spPr>
          <a:xfrm>
            <a:off x="420307" y="4821189"/>
            <a:ext cx="5206482" cy="646331"/>
          </a:xfrm>
          <a:prstGeom prst="rect">
            <a:avLst/>
          </a:prstGeom>
          <a:noFill/>
        </p:spPr>
        <p:txBody>
          <a:bodyPr wrap="square" rtlCol="0">
            <a:spAutoFit/>
          </a:bodyPr>
          <a:lstStyle/>
          <a:p>
            <a:r>
              <a:rPr lang="en-US" b="1" i="1" dirty="0" err="1"/>
              <a:t>vHIL</a:t>
            </a:r>
            <a:r>
              <a:rPr lang="en-US" b="1" i="1" dirty="0"/>
              <a:t> Emulation: </a:t>
            </a:r>
            <a:r>
              <a:rPr lang="en-US" dirty="0"/>
              <a:t>enables the use of virtual ECUs for fast issue detection</a:t>
            </a:r>
          </a:p>
        </p:txBody>
      </p:sp>
      <p:sp>
        <p:nvSpPr>
          <p:cNvPr id="13" name="TextBox 12">
            <a:extLst>
              <a:ext uri="{FF2B5EF4-FFF2-40B4-BE49-F238E27FC236}">
                <a16:creationId xmlns:a16="http://schemas.microsoft.com/office/drawing/2014/main" id="{C725E1D3-F5D2-EE0F-23CE-FFD494E57239}"/>
              </a:ext>
            </a:extLst>
          </p:cNvPr>
          <p:cNvSpPr txBox="1"/>
          <p:nvPr/>
        </p:nvSpPr>
        <p:spPr>
          <a:xfrm>
            <a:off x="420307" y="5467520"/>
            <a:ext cx="5206482" cy="923330"/>
          </a:xfrm>
          <a:prstGeom prst="rect">
            <a:avLst/>
          </a:prstGeom>
          <a:noFill/>
        </p:spPr>
        <p:txBody>
          <a:bodyPr wrap="square" rtlCol="0">
            <a:spAutoFit/>
          </a:bodyPr>
          <a:lstStyle/>
          <a:p>
            <a:r>
              <a:rPr lang="en-US" b="1" i="1" dirty="0"/>
              <a:t>Metrics for continuous improvement: </a:t>
            </a:r>
            <a:r>
              <a:rPr lang="en-US" dirty="0"/>
              <a:t>Code coverage, cyclomatic complexity metrics used for automatic code refactoring</a:t>
            </a:r>
          </a:p>
        </p:txBody>
      </p:sp>
      <p:sp>
        <p:nvSpPr>
          <p:cNvPr id="14" name="TextBox 13">
            <a:extLst>
              <a:ext uri="{FF2B5EF4-FFF2-40B4-BE49-F238E27FC236}">
                <a16:creationId xmlns:a16="http://schemas.microsoft.com/office/drawing/2014/main" id="{F353F94E-6FB9-5EDB-F848-E337BA68F9E3}"/>
              </a:ext>
            </a:extLst>
          </p:cNvPr>
          <p:cNvSpPr txBox="1"/>
          <p:nvPr/>
        </p:nvSpPr>
        <p:spPr>
          <a:xfrm>
            <a:off x="6310819" y="2931396"/>
            <a:ext cx="5206482" cy="646331"/>
          </a:xfrm>
          <a:prstGeom prst="rect">
            <a:avLst/>
          </a:prstGeom>
          <a:noFill/>
        </p:spPr>
        <p:txBody>
          <a:bodyPr wrap="square" rtlCol="0">
            <a:spAutoFit/>
          </a:bodyPr>
          <a:lstStyle/>
          <a:p>
            <a:r>
              <a:rPr lang="en-US" b="1" i="1" dirty="0"/>
              <a:t>Incomplete tests: </a:t>
            </a:r>
            <a:r>
              <a:rPr lang="en-US" dirty="0"/>
              <a:t>non-deterministic simulations make pipelines unreliable</a:t>
            </a:r>
          </a:p>
        </p:txBody>
      </p:sp>
      <p:sp>
        <p:nvSpPr>
          <p:cNvPr id="15" name="TextBox 14">
            <a:extLst>
              <a:ext uri="{FF2B5EF4-FFF2-40B4-BE49-F238E27FC236}">
                <a16:creationId xmlns:a16="http://schemas.microsoft.com/office/drawing/2014/main" id="{1AB393A3-A820-CE9A-F41B-EB9E17358D71}"/>
              </a:ext>
            </a:extLst>
          </p:cNvPr>
          <p:cNvSpPr txBox="1"/>
          <p:nvPr/>
        </p:nvSpPr>
        <p:spPr>
          <a:xfrm>
            <a:off x="6310819" y="3577727"/>
            <a:ext cx="5206482" cy="646331"/>
          </a:xfrm>
          <a:prstGeom prst="rect">
            <a:avLst/>
          </a:prstGeom>
          <a:noFill/>
        </p:spPr>
        <p:txBody>
          <a:bodyPr wrap="square" rtlCol="0">
            <a:spAutoFit/>
          </a:bodyPr>
          <a:lstStyle/>
          <a:p>
            <a:r>
              <a:rPr lang="en-US" b="1" i="1" dirty="0"/>
              <a:t>High IT Resources need : </a:t>
            </a:r>
            <a:r>
              <a:rPr lang="en-US" dirty="0"/>
              <a:t>large code base is GPU and CPU dependent</a:t>
            </a:r>
          </a:p>
        </p:txBody>
      </p:sp>
      <p:sp>
        <p:nvSpPr>
          <p:cNvPr id="16" name="TextBox 15">
            <a:extLst>
              <a:ext uri="{FF2B5EF4-FFF2-40B4-BE49-F238E27FC236}">
                <a16:creationId xmlns:a16="http://schemas.microsoft.com/office/drawing/2014/main" id="{7CA417C1-EAAB-617A-EDEE-6EC69E2DD6E0}"/>
              </a:ext>
            </a:extLst>
          </p:cNvPr>
          <p:cNvSpPr txBox="1"/>
          <p:nvPr/>
        </p:nvSpPr>
        <p:spPr>
          <a:xfrm>
            <a:off x="6310819" y="4200140"/>
            <a:ext cx="5206482" cy="646331"/>
          </a:xfrm>
          <a:prstGeom prst="rect">
            <a:avLst/>
          </a:prstGeom>
          <a:noFill/>
        </p:spPr>
        <p:txBody>
          <a:bodyPr wrap="square" rtlCol="0">
            <a:spAutoFit/>
          </a:bodyPr>
          <a:lstStyle/>
          <a:p>
            <a:r>
              <a:rPr lang="en-US" b="1" i="1" dirty="0"/>
              <a:t>Over-Automation: </a:t>
            </a:r>
            <a:r>
              <a:rPr lang="en-US" dirty="0"/>
              <a:t>Self healing process can lead to hidden issues</a:t>
            </a:r>
          </a:p>
        </p:txBody>
      </p:sp>
      <p:sp>
        <p:nvSpPr>
          <p:cNvPr id="17" name="TextBox 16">
            <a:extLst>
              <a:ext uri="{FF2B5EF4-FFF2-40B4-BE49-F238E27FC236}">
                <a16:creationId xmlns:a16="http://schemas.microsoft.com/office/drawing/2014/main" id="{4A21EC11-E7CD-4066-3346-0A6C33727D52}"/>
              </a:ext>
            </a:extLst>
          </p:cNvPr>
          <p:cNvSpPr txBox="1"/>
          <p:nvPr/>
        </p:nvSpPr>
        <p:spPr>
          <a:xfrm>
            <a:off x="6310819" y="4846471"/>
            <a:ext cx="5206482" cy="646331"/>
          </a:xfrm>
          <a:prstGeom prst="rect">
            <a:avLst/>
          </a:prstGeom>
          <a:noFill/>
        </p:spPr>
        <p:txBody>
          <a:bodyPr wrap="square" rtlCol="0">
            <a:spAutoFit/>
          </a:bodyPr>
          <a:lstStyle/>
          <a:p>
            <a:r>
              <a:rPr lang="en-US" b="1" i="1" dirty="0"/>
              <a:t>False sense of Safety: </a:t>
            </a:r>
            <a:r>
              <a:rPr lang="en-US" dirty="0"/>
              <a:t>Automatic testing </a:t>
            </a:r>
            <a:r>
              <a:rPr lang="en-US" dirty="0" err="1"/>
              <a:t>cn</a:t>
            </a:r>
            <a:r>
              <a:rPr lang="en-US" dirty="0"/>
              <a:t> lead to hidden issues if left uncontrolled</a:t>
            </a:r>
            <a:endParaRPr lang="en-US" sz="1800" dirty="0"/>
          </a:p>
        </p:txBody>
      </p:sp>
      <p:sp>
        <p:nvSpPr>
          <p:cNvPr id="18" name="TextBox 17">
            <a:extLst>
              <a:ext uri="{FF2B5EF4-FFF2-40B4-BE49-F238E27FC236}">
                <a16:creationId xmlns:a16="http://schemas.microsoft.com/office/drawing/2014/main" id="{00E0A2B2-4B63-6C41-0C2E-87A7291BF304}"/>
              </a:ext>
            </a:extLst>
          </p:cNvPr>
          <p:cNvSpPr txBox="1"/>
          <p:nvPr/>
        </p:nvSpPr>
        <p:spPr>
          <a:xfrm>
            <a:off x="6310819" y="5467519"/>
            <a:ext cx="5206482" cy="646331"/>
          </a:xfrm>
          <a:prstGeom prst="rect">
            <a:avLst/>
          </a:prstGeom>
          <a:noFill/>
        </p:spPr>
        <p:txBody>
          <a:bodyPr wrap="square" rtlCol="0">
            <a:spAutoFit/>
          </a:bodyPr>
          <a:lstStyle/>
          <a:p>
            <a:r>
              <a:rPr lang="en-US" b="1" i="1" dirty="0"/>
              <a:t>Tool chain dependency: </a:t>
            </a:r>
            <a:r>
              <a:rPr lang="en-US" dirty="0"/>
              <a:t>multiple ECU tool chains must coexist and work together</a:t>
            </a:r>
          </a:p>
        </p:txBody>
      </p:sp>
    </p:spTree>
    <p:extLst>
      <p:ext uri="{BB962C8B-B14F-4D97-AF65-F5344CB8AC3E}">
        <p14:creationId xmlns:p14="http://schemas.microsoft.com/office/powerpoint/2010/main" val="1255397411"/>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16572</TotalTime>
  <Words>1430</Words>
  <Application>Microsoft Macintosh PowerPoint</Application>
  <PresentationFormat>Widescreen</PresentationFormat>
  <Paragraphs>251</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Avenir-Next</vt:lpstr>
      <vt:lpstr>Calibri</vt:lpstr>
      <vt:lpstr>System Font Regular</vt:lpstr>
      <vt:lpstr>Wingdings</vt:lpstr>
      <vt:lpstr>Office Theme</vt:lpstr>
      <vt:lpstr>Transforming SDV Integration: Leveraging AI, Data, and Continuous Development</vt:lpstr>
      <vt:lpstr>Speakers Overview</vt:lpstr>
      <vt:lpstr>Setting the mood right</vt:lpstr>
      <vt:lpstr>Why Software Complexity Matters in SDV</vt:lpstr>
      <vt:lpstr>Increased SDV Complexity = Integration Technical Debt</vt:lpstr>
      <vt:lpstr>Solution: AI Assisted Continuous Development,  Continuous Integration Environment and Continuous Deployment</vt:lpstr>
      <vt:lpstr>Reference Architecture</vt:lpstr>
      <vt:lpstr>AI Assisted Continuous Development (or Shifting Left)</vt:lpstr>
      <vt:lpstr>AI Assisted Continuous Integration</vt:lpstr>
      <vt:lpstr>AI Assisted Continuous Deployment</vt:lpstr>
      <vt:lpstr>Data – The Hero of AI</vt:lpstr>
      <vt:lpstr>Clean and clear Input = Reliable code implementation</vt:lpstr>
      <vt:lpstr>Reproducible CI Artifacts = Trustworthy Validation</vt:lpstr>
      <vt:lpstr>Telemetry Driven Deployment Loop</vt:lpstr>
      <vt:lpstr>AI pitfalls</vt:lpstr>
      <vt:lpstr>AI Pitfalls</vt:lpstr>
      <vt:lpstr>AI Pitfalls</vt:lpstr>
      <vt:lpstr>AI Implementation “Golden Rules”</vt:lpstr>
      <vt:lpstr>Next steps</vt:lpstr>
      <vt:lpstr>Questions?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Bowers</dc:creator>
  <cp:lastModifiedBy>Smart Edu Online</cp:lastModifiedBy>
  <cp:revision>51</cp:revision>
  <dcterms:created xsi:type="dcterms:W3CDTF">2021-09-21T14:14:34Z</dcterms:created>
  <dcterms:modified xsi:type="dcterms:W3CDTF">2025-05-13T19:22:30Z</dcterms:modified>
</cp:coreProperties>
</file>