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3" r:id="rId6"/>
    <p:sldId id="264" r:id="rId7"/>
    <p:sldId id="258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0" roundtripDataSignature="AMtx7mjm0+LysH81UX93HrD347TMQojc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3383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15128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5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4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7"/>
          <a:stretch/>
        </p:blipFill>
        <p:spPr>
          <a:xfrm rot="10800000" flipH="1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509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5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">
  <p:cSld name="Content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6" descr="Picture 12"/>
          <p:cNvPicPr preferRelativeResize="0"/>
          <p:nvPr/>
        </p:nvPicPr>
        <p:blipFill rotWithShape="1">
          <a:blip r:embed="rId2">
            <a:alphaModFix/>
          </a:blip>
          <a:srcRect t="29536" r="6521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6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6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">
  <p:cSld name="Last Slid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 descr="A car driving on a road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r="15256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s &amp; Graphs">
  <p:cSld name="Charts &amp; Graph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2" name="Google Shape;42;p8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8"/>
          <p:cNvSpPr txBox="1">
            <a:spLocks noGrp="1"/>
          </p:cNvSpPr>
          <p:nvPr>
            <p:ph type="body" idx="2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image">
  <p:cSld name="Content with imag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9" descr="A picture containing city, night, spaghetti juncti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52" name="Google Shape;52;p9"/>
          <p:cNvSpPr/>
          <p:nvPr/>
        </p:nvSpPr>
        <p:spPr>
          <a:xfrm>
            <a:off x="7514897" y="1739274"/>
            <a:ext cx="4677101" cy="2455394"/>
          </a:xfrm>
          <a:prstGeom prst="rect">
            <a:avLst/>
          </a:prstGeom>
          <a:gradFill>
            <a:gsLst>
              <a:gs pos="0">
                <a:srgbClr val="00B1C3">
                  <a:alpha val="74901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7704571" y="2032162"/>
            <a:ext cx="4306808" cy="2009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4" name="Google Shape;54;p9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Google Shape;55;p9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61" name="Google Shape;61;p10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10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">
  <p:cSld name="Divider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1" descr="Chart, radar char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70" name="Google Shape;70;p11"/>
          <p:cNvSpPr txBox="1">
            <a:spLocks noGrp="1"/>
          </p:cNvSpPr>
          <p:nvPr>
            <p:ph type="subTitle" idx="1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1" name="Google Shape;71;p11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Google Shape;72;p11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OVESA/vehicle-information-service-specification/releases/tag/v2.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COVESA/commercial-vehicle-information-specifications" TargetMode="External"/><Relationship Id="rId4" Type="http://schemas.openxmlformats.org/officeDocument/2006/relationships/hyperlink" Target="https://github.com/COVESA/viss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niclas@aidenauto.co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sinan@aidenauto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319471" y="239854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 dirty="0"/>
              <a:t>Using VISSv2 For Trucking-oriented </a:t>
            </a:r>
            <a:r>
              <a:rPr lang="en-US" dirty="0" err="1"/>
              <a:t>Usecases</a:t>
            </a:r>
            <a:endParaRPr dirty="0"/>
          </a:p>
        </p:txBody>
      </p:sp>
      <p:sp>
        <p:nvSpPr>
          <p:cNvPr id="80" name="Google Shape;80;p1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 dirty="0"/>
              <a:t>AMM Sept 26 2024</a:t>
            </a:r>
            <a:endParaRPr dirty="0"/>
          </a:p>
        </p:txBody>
      </p:sp>
      <p:sp>
        <p:nvSpPr>
          <p:cNvPr id="81" name="Google Shape;81;p1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742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 dirty="0"/>
              <a:t>Niclas Gyllenram, AIDEN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 dirty="0"/>
              <a:t>Sinan Gunes, AIDEN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 dirty="0"/>
              <a:t>Ulf Bjorkengren, Ford Motor Company</a:t>
            </a:r>
            <a:endParaRPr dirty="0"/>
          </a:p>
        </p:txBody>
      </p:sp>
      <p:sp>
        <p:nvSpPr>
          <p:cNvPr id="82" name="Google Shape;82;p1"/>
          <p:cNvSpPr txBox="1">
            <a:spLocks noGrp="1"/>
          </p:cNvSpPr>
          <p:nvPr>
            <p:ph type="sldNum" idx="4294967295"/>
          </p:nvPr>
        </p:nvSpPr>
        <p:spPr>
          <a:xfrm>
            <a:off x="9448800" y="64293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83" name="Google Shape;83;p1"/>
          <p:cNvSpPr txBox="1">
            <a:spLocks noGrp="1"/>
          </p:cNvSpPr>
          <p:nvPr>
            <p:ph type="ftr" idx="4294967295"/>
          </p:nvPr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©2022 COVESA</a:t>
            </a:r>
            <a:endParaRPr/>
          </a:p>
        </p:txBody>
      </p:sp>
      <p:sp>
        <p:nvSpPr>
          <p:cNvPr id="84" name="Google Shape;84;p1"/>
          <p:cNvSpPr txBox="1">
            <a:spLocks noGrp="1"/>
          </p:cNvSpPr>
          <p:nvPr>
            <p:ph type="dt" idx="4294967295"/>
          </p:nvPr>
        </p:nvSpPr>
        <p:spPr>
          <a:xfrm>
            <a:off x="0" y="6429375"/>
            <a:ext cx="1609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 September 2022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293079" y="77449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sv-SE" dirty="0"/>
              <a:t>Overview o the COVESA artefacts used in the demo</a:t>
            </a:r>
            <a:endParaRPr dirty="0"/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434349" y="864501"/>
            <a:ext cx="10233060" cy="5382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69900" indent="-342900">
              <a:spcBef>
                <a:spcPts val="0"/>
              </a:spcBef>
            </a:pPr>
            <a:r>
              <a:rPr lang="en-US" sz="2400" dirty="0"/>
              <a:t>This presentation uses results from three COVESA projects:</a:t>
            </a:r>
            <a:endParaRPr lang="sv-SE" sz="2400" dirty="0"/>
          </a:p>
          <a:p>
            <a:pPr marL="927100" lvl="1" indent="-342900">
              <a:spcBef>
                <a:spcPts val="0"/>
              </a:spcBef>
            </a:pPr>
            <a:r>
              <a:rPr lang="sv-SE" dirty="0"/>
              <a:t>Vehicle Information Service Specification (VISS)</a:t>
            </a:r>
          </a:p>
          <a:p>
            <a:pPr marL="927100" lvl="1" indent="-342900">
              <a:spcBef>
                <a:spcPts val="0"/>
              </a:spcBef>
            </a:pPr>
            <a:r>
              <a:rPr lang="en-US" dirty="0"/>
              <a:t>VISS Reference Implementation (VISSR)</a:t>
            </a:r>
          </a:p>
          <a:p>
            <a:pPr marL="927100" lvl="1" indent="-342900">
              <a:spcBef>
                <a:spcPts val="0"/>
              </a:spcBef>
            </a:pPr>
            <a:r>
              <a:rPr lang="en-US" dirty="0"/>
              <a:t>Commercial Vehicle Information Specifications (CVIS)</a:t>
            </a:r>
          </a:p>
          <a:p>
            <a:pPr marL="584200" lvl="1" indent="0">
              <a:spcBef>
                <a:spcPts val="0"/>
              </a:spcBef>
              <a:buNone/>
            </a:pPr>
            <a:endParaRPr lang="da-DK" sz="2400" dirty="0"/>
          </a:p>
          <a:p>
            <a:pPr marL="469900" indent="-342900">
              <a:spcBef>
                <a:spcPts val="0"/>
              </a:spcBef>
            </a:pPr>
            <a:r>
              <a:rPr lang="da-DK" sz="2400" dirty="0"/>
              <a:t>VISSv2.0 </a:t>
            </a:r>
            <a:r>
              <a:rPr lang="da-DK" sz="2400" dirty="0" err="1"/>
              <a:t>specification</a:t>
            </a:r>
            <a:endParaRPr lang="da-DK" sz="2400" dirty="0"/>
          </a:p>
          <a:p>
            <a:pPr lvl="1"/>
            <a:r>
              <a:rPr lang="en-US" dirty="0"/>
              <a:t>The COVESA VISSv2.0 release was published just before the spring AMM.</a:t>
            </a:r>
          </a:p>
          <a:p>
            <a:pPr lvl="2"/>
            <a:r>
              <a:rPr lang="en-US" sz="1800" dirty="0">
                <a:hlinkClick r:id="rId3"/>
              </a:rPr>
              <a:t>https://github.com/COVESA/vehicle-information-service-specification/releases/tag/v2.0</a:t>
            </a:r>
            <a:endParaRPr lang="en-US" sz="1800" dirty="0"/>
          </a:p>
          <a:p>
            <a:pPr marL="469900" indent="-342900">
              <a:spcBef>
                <a:spcPts val="0"/>
              </a:spcBef>
            </a:pPr>
            <a:r>
              <a:rPr lang="da-DK" sz="2400" dirty="0"/>
              <a:t>VISSR</a:t>
            </a:r>
          </a:p>
          <a:p>
            <a:pPr marL="927100" lvl="1" indent="-342900">
              <a:spcBef>
                <a:spcPts val="0"/>
              </a:spcBef>
            </a:pPr>
            <a:r>
              <a:rPr lang="da-DK" sz="2100" dirty="0" err="1"/>
              <a:t>Implements</a:t>
            </a:r>
            <a:r>
              <a:rPr lang="da-DK" sz="2100" dirty="0"/>
              <a:t> all the features of VISSv2.0, </a:t>
            </a:r>
            <a:r>
              <a:rPr lang="da-DK" sz="2100" dirty="0" err="1"/>
              <a:t>such</a:t>
            </a:r>
            <a:r>
              <a:rPr lang="da-DK" sz="2100" dirty="0"/>
              <a:t> as:</a:t>
            </a:r>
          </a:p>
          <a:p>
            <a:pPr marL="1384300" lvl="2" indent="-342900">
              <a:spcBef>
                <a:spcPts val="0"/>
              </a:spcBef>
            </a:pPr>
            <a:r>
              <a:rPr lang="da-DK" sz="1900" dirty="0"/>
              <a:t>HTTP, </a:t>
            </a:r>
            <a:r>
              <a:rPr lang="da-DK" sz="1900" dirty="0" err="1"/>
              <a:t>Websocket</a:t>
            </a:r>
            <a:r>
              <a:rPr lang="da-DK" sz="1900" dirty="0"/>
              <a:t>, MQTT, and </a:t>
            </a:r>
            <a:r>
              <a:rPr lang="da-DK" sz="1900" dirty="0" err="1"/>
              <a:t>gRPC</a:t>
            </a:r>
            <a:r>
              <a:rPr lang="da-DK" sz="1900" dirty="0"/>
              <a:t> (</a:t>
            </a:r>
            <a:r>
              <a:rPr lang="da-DK" sz="1900" dirty="0" err="1"/>
              <a:t>will</a:t>
            </a:r>
            <a:r>
              <a:rPr lang="da-DK" sz="1900" dirty="0"/>
              <a:t> </a:t>
            </a:r>
            <a:r>
              <a:rPr lang="da-DK" sz="1900" dirty="0" err="1"/>
              <a:t>be</a:t>
            </a:r>
            <a:r>
              <a:rPr lang="da-DK" sz="1900" dirty="0"/>
              <a:t> part of VISSv3.0)</a:t>
            </a:r>
          </a:p>
          <a:p>
            <a:pPr marL="1384300" lvl="2" indent="-342900">
              <a:spcBef>
                <a:spcPts val="0"/>
              </a:spcBef>
            </a:pPr>
            <a:r>
              <a:rPr lang="da-DK" sz="1900" dirty="0" err="1"/>
              <a:t>Get</a:t>
            </a:r>
            <a:r>
              <a:rPr lang="da-DK" sz="1900" dirty="0"/>
              <a:t>, Set, </a:t>
            </a:r>
            <a:r>
              <a:rPr lang="da-DK" sz="1900" dirty="0" err="1"/>
              <a:t>Subscribe</a:t>
            </a:r>
            <a:r>
              <a:rPr lang="da-DK" sz="1900" dirty="0"/>
              <a:t> (</a:t>
            </a:r>
            <a:r>
              <a:rPr lang="da-DK" sz="1900" dirty="0" err="1"/>
              <a:t>timebased</a:t>
            </a:r>
            <a:r>
              <a:rPr lang="da-DK" sz="1900" dirty="0"/>
              <a:t>, range, </a:t>
            </a:r>
            <a:r>
              <a:rPr lang="da-DK" sz="1900" dirty="0" err="1"/>
              <a:t>change</a:t>
            </a:r>
            <a:r>
              <a:rPr lang="da-DK" sz="1900" dirty="0"/>
              <a:t>, </a:t>
            </a:r>
            <a:r>
              <a:rPr lang="da-DK" sz="1900" dirty="0" err="1"/>
              <a:t>curvelog</a:t>
            </a:r>
            <a:r>
              <a:rPr lang="da-DK" sz="1900" dirty="0"/>
              <a:t>, …)</a:t>
            </a:r>
          </a:p>
          <a:p>
            <a:pPr marL="1384300" lvl="2" indent="-342900">
              <a:spcBef>
                <a:spcPts val="0"/>
              </a:spcBef>
            </a:pPr>
            <a:r>
              <a:rPr lang="da-DK" sz="1900" dirty="0"/>
              <a:t>Access </a:t>
            </a:r>
            <a:r>
              <a:rPr lang="da-DK" sz="1900" dirty="0" err="1"/>
              <a:t>control</a:t>
            </a:r>
            <a:r>
              <a:rPr lang="da-DK" sz="1900" dirty="0"/>
              <a:t> (</a:t>
            </a:r>
            <a:r>
              <a:rPr lang="da-DK" sz="1900" dirty="0" err="1"/>
              <a:t>complete</a:t>
            </a:r>
            <a:r>
              <a:rPr lang="da-DK" sz="1900" dirty="0"/>
              <a:t> model)</a:t>
            </a:r>
          </a:p>
          <a:p>
            <a:pPr marL="1384300" lvl="2" indent="-342900">
              <a:spcBef>
                <a:spcPts val="0"/>
              </a:spcBef>
            </a:pPr>
            <a:r>
              <a:rPr lang="da-DK" sz="1900" dirty="0" err="1"/>
              <a:t>Consent</a:t>
            </a:r>
            <a:r>
              <a:rPr lang="da-DK" sz="1900" dirty="0"/>
              <a:t> (gateway </a:t>
            </a:r>
            <a:r>
              <a:rPr lang="da-DK" sz="1900" dirty="0" err="1"/>
              <a:t>functionality</a:t>
            </a:r>
            <a:r>
              <a:rPr lang="da-DK" sz="1900" dirty="0"/>
              <a:t>, </a:t>
            </a:r>
            <a:r>
              <a:rPr lang="da-DK" sz="1900" dirty="0" err="1"/>
              <a:t>relies</a:t>
            </a:r>
            <a:r>
              <a:rPr lang="da-DK" sz="1900" dirty="0"/>
              <a:t> on </a:t>
            </a:r>
            <a:r>
              <a:rPr lang="da-DK" sz="1900" dirty="0" err="1"/>
              <a:t>external</a:t>
            </a:r>
            <a:r>
              <a:rPr lang="da-DK" sz="1900" dirty="0"/>
              <a:t> framework for </a:t>
            </a:r>
            <a:r>
              <a:rPr lang="da-DK" sz="1900" dirty="0" err="1"/>
              <a:t>other</a:t>
            </a:r>
            <a:r>
              <a:rPr lang="da-DK" sz="1900" dirty="0"/>
              <a:t> parts)</a:t>
            </a:r>
          </a:p>
          <a:p>
            <a:pPr marL="927100" lvl="1" indent="-342900">
              <a:spcBef>
                <a:spcPts val="0"/>
              </a:spcBef>
            </a:pPr>
            <a:r>
              <a:rPr lang="da-DK" sz="2100" dirty="0"/>
              <a:t>Components </a:t>
            </a:r>
            <a:r>
              <a:rPr lang="da-DK" sz="2100" dirty="0" err="1"/>
              <a:t>used</a:t>
            </a:r>
            <a:r>
              <a:rPr lang="da-DK" sz="2100" dirty="0"/>
              <a:t>: Server, Data store, </a:t>
            </a:r>
            <a:r>
              <a:rPr lang="da-DK" sz="2100" dirty="0" err="1"/>
              <a:t>Feeder</a:t>
            </a:r>
            <a:endParaRPr lang="da-DK" sz="2100" dirty="0"/>
          </a:p>
          <a:p>
            <a:pPr marL="927100" lvl="1" indent="-342900">
              <a:spcBef>
                <a:spcPts val="0"/>
              </a:spcBef>
            </a:pPr>
            <a:r>
              <a:rPr lang="da-DK" sz="2100" dirty="0">
                <a:hlinkClick r:id="rId4"/>
              </a:rPr>
              <a:t>https://github.com/COVESA/vissr</a:t>
            </a:r>
            <a:endParaRPr lang="da-DK" sz="2100" dirty="0"/>
          </a:p>
          <a:p>
            <a:pPr marL="927100" lvl="1" indent="-342900">
              <a:spcBef>
                <a:spcPts val="0"/>
              </a:spcBef>
            </a:pPr>
            <a:endParaRPr lang="da-DK" sz="2100" dirty="0"/>
          </a:p>
          <a:p>
            <a:pPr marL="469900" indent="-342900">
              <a:spcBef>
                <a:spcPts val="0"/>
              </a:spcBef>
            </a:pPr>
            <a:r>
              <a:rPr lang="da-DK" sz="2400" dirty="0"/>
              <a:t>CVIS</a:t>
            </a:r>
          </a:p>
          <a:p>
            <a:pPr marL="927100" lvl="1" indent="-342900">
              <a:spcBef>
                <a:spcPts val="0"/>
              </a:spcBef>
            </a:pPr>
            <a:r>
              <a:rPr lang="da-DK" sz="2100" dirty="0"/>
              <a:t>The truck </a:t>
            </a:r>
            <a:r>
              <a:rPr lang="da-DK" sz="2100" dirty="0" err="1"/>
              <a:t>tree</a:t>
            </a:r>
            <a:r>
              <a:rPr lang="da-DK" sz="2100" dirty="0"/>
              <a:t>. </a:t>
            </a:r>
          </a:p>
          <a:p>
            <a:pPr marL="1384300" lvl="2" indent="-342900">
              <a:spcBef>
                <a:spcPts val="0"/>
              </a:spcBef>
            </a:pPr>
            <a:r>
              <a:rPr lang="da-DK" sz="1900" dirty="0"/>
              <a:t>This is </a:t>
            </a:r>
            <a:r>
              <a:rPr lang="da-DK" sz="1900" dirty="0" err="1"/>
              <a:t>work</a:t>
            </a:r>
            <a:r>
              <a:rPr lang="da-DK" sz="1900" dirty="0"/>
              <a:t> in </a:t>
            </a:r>
            <a:r>
              <a:rPr lang="da-DK" sz="1900" dirty="0" err="1"/>
              <a:t>progress</a:t>
            </a:r>
            <a:r>
              <a:rPr lang="da-DK" sz="1900" dirty="0"/>
              <a:t>.</a:t>
            </a:r>
          </a:p>
          <a:p>
            <a:pPr marL="927100" lvl="1" indent="-342900">
              <a:spcBef>
                <a:spcPts val="0"/>
              </a:spcBef>
            </a:pPr>
            <a:r>
              <a:rPr lang="da-DK" sz="1900" dirty="0">
                <a:hlinkClick r:id="rId5"/>
              </a:rPr>
              <a:t>https://github.com/COVESA/commercial-vehicle-information-specifications</a:t>
            </a:r>
            <a:endParaRPr lang="da-DK" sz="1900" dirty="0"/>
          </a:p>
          <a:p>
            <a:pPr marL="927100" lvl="1" indent="-342900">
              <a:spcBef>
                <a:spcPts val="0"/>
              </a:spcBef>
            </a:pPr>
            <a:endParaRPr lang="da-DK" sz="19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sv-SE" dirty="0"/>
              <a:t>Standardized terminology for truck axle and tire locations</a:t>
            </a:r>
            <a:endParaRPr dirty="0"/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404884" cy="5046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Input to HIM configurator: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sz="1400" dirty="0"/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400" dirty="0"/>
              <a:t>"</a:t>
            </a:r>
            <a:r>
              <a:rPr lang="da-DK" sz="1400" dirty="0" err="1"/>
              <a:t>instances</a:t>
            </a:r>
            <a:r>
              <a:rPr lang="da-DK" sz="1400" dirty="0"/>
              <a:t>": {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400" dirty="0"/>
              <a:t>        "</a:t>
            </a:r>
            <a:r>
              <a:rPr lang="da-DK" sz="1400" dirty="0" err="1"/>
              <a:t>Axle</a:t>
            </a:r>
            <a:r>
              <a:rPr lang="da-DK" sz="1400" dirty="0"/>
              <a:t>": [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400" dirty="0"/>
              <a:t>            "</a:t>
            </a:r>
            <a:r>
              <a:rPr lang="da-DK" sz="1400" dirty="0" err="1"/>
              <a:t>Row</a:t>
            </a:r>
            <a:r>
              <a:rPr lang="da-DK" sz="1400" dirty="0"/>
              <a:t>[1,4]",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400" dirty="0"/>
              <a:t>            [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400" dirty="0"/>
              <a:t>                ["Pos7","Pos9"],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400" dirty="0"/>
              <a:t>                ["Pos7","Pos9"],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400" dirty="0"/>
              <a:t>                ["Pos6","Pos7", "Pos9","Pos10"],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400" dirty="0"/>
              <a:t>                ["Pos8"]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400" dirty="0"/>
              <a:t>            ]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400" dirty="0"/>
              <a:t>        ]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400" dirty="0"/>
              <a:t>    }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da-DK" sz="1400" dirty="0"/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dirty="0" err="1"/>
              <a:t>Example</a:t>
            </a:r>
            <a:r>
              <a:rPr lang="da-DK" dirty="0"/>
              <a:t> of resulting </a:t>
            </a:r>
            <a:r>
              <a:rPr lang="da-DK" dirty="0" err="1"/>
              <a:t>paths</a:t>
            </a:r>
            <a:r>
              <a:rPr lang="da-DK" dirty="0"/>
              <a:t> in a </a:t>
            </a:r>
            <a:r>
              <a:rPr lang="da-DK" dirty="0" err="1"/>
              <a:t>generated</a:t>
            </a:r>
            <a:r>
              <a:rPr lang="da-DK" dirty="0"/>
              <a:t> </a:t>
            </a:r>
            <a:r>
              <a:rPr lang="da-DK" dirty="0" err="1"/>
              <a:t>tree</a:t>
            </a:r>
            <a:r>
              <a:rPr lang="da-DK" dirty="0"/>
              <a:t>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sv-SE" dirty="0"/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600" dirty="0"/>
              <a:t>"Truck.Chassis.Axle.Row1.Wheel.Pos7.AngularSpeed”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600" dirty="0"/>
              <a:t>"Truck.Chassis.Axle.Row1.Wheel.Pos9.Brake.FluidLevel”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600" dirty="0"/>
              <a:t>"Truck.Chassis.Axle.Row3.Wheel.Pos10.Brake.IsBrakesWorn”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da-DK" sz="1600" dirty="0"/>
              <a:t>"Truck.Chassis.Axle.Row4.Wheel.Pos8.Speed"</a:t>
            </a:r>
            <a:endParaRPr sz="16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E59941C-79B4-288A-AED8-EE36D8CC8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403" y="1856359"/>
            <a:ext cx="5612172" cy="428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804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sv-SE" dirty="0"/>
              <a:t>Demo overview...</a:t>
            </a:r>
            <a:endParaRPr dirty="0"/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5000" cy="42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Aiden is connected as a client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VISS server connects with Aiden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Aiden includes the complete Consent Management and access control for OEMs, Service Providers and Owners/Drivers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dirty="0"/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Difference compared to VISSR: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Aiden connects with Service Providers through </a:t>
            </a:r>
            <a:r>
              <a:rPr lang="en-US" i="1" dirty="0"/>
              <a:t>one common</a:t>
            </a:r>
            <a:r>
              <a:rPr lang="en-US" dirty="0"/>
              <a:t> stream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Each requested data point is only sent </a:t>
            </a:r>
            <a:r>
              <a:rPr lang="en-US" i="1" dirty="0"/>
              <a:t>once</a:t>
            </a:r>
            <a:r>
              <a:rPr lang="en-US" dirty="0"/>
              <a:t> from the vehicle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No dependency on OEM cloud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Privacy Liability and responsibility is transferred from OEM to Aiden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dirty="0"/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OEMs retain full control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79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DE92C5-0FC0-4595-952F-8F50A81CBB8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5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BA9A24-FBA3-D01A-D799-B61D9C687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AutoGripv2">
            <a:hlinkClick r:id="" action="ppaction://media"/>
            <a:extLst>
              <a:ext uri="{FF2B5EF4-FFF2-40B4-BE49-F238E27FC236}">
                <a16:creationId xmlns:a16="http://schemas.microsoft.com/office/drawing/2014/main" id="{752B9581-F62D-EAC7-4A92-A067BB953E0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3087" y="0"/>
            <a:ext cx="9790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1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7F94FA-A859-64E2-037C-91BCC4E0B7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6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4D9846-CC66-108C-F650-1094754E4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Service Provider example portal</a:t>
            </a:r>
            <a:endParaRPr lang="en-US" dirty="0"/>
          </a:p>
        </p:txBody>
      </p:sp>
      <p:pic>
        <p:nvPicPr>
          <p:cNvPr id="5" name="Picture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3439CFA9-0422-0904-78BC-683698E31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490" y="1028299"/>
            <a:ext cx="9031248" cy="531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929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/>
          </a:p>
        </p:txBody>
      </p:sp>
      <p:sp>
        <p:nvSpPr>
          <p:cNvPr id="96" name="Google Shape;96;p3"/>
          <p:cNvSpPr txBox="1">
            <a:spLocks noGrp="1"/>
          </p:cNvSpPr>
          <p:nvPr>
            <p:ph type="subTitle" idx="1"/>
          </p:nvPr>
        </p:nvSpPr>
        <p:spPr>
          <a:xfrm>
            <a:off x="7136524" y="3562961"/>
            <a:ext cx="4330262" cy="1755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sv-SE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ubjorken@ford.com</a:t>
            </a:r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sv-SE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niclas@aidenauto.com</a:t>
            </a:r>
            <a:endParaRPr lang="sv-SE" dirty="0">
              <a:solidFill>
                <a:schemeClr val="bg1"/>
              </a:solidFill>
            </a:endParaRPr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sv-SE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sinan@aidenauto.com</a:t>
            </a:r>
            <a:endParaRPr lang="sv-SE" dirty="0">
              <a:solidFill>
                <a:schemeClr val="bg1"/>
              </a:solidFill>
            </a:endParaRPr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 dirty="0"/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1606</TotalTime>
  <Words>433</Words>
  <Application>Microsoft Office PowerPoint</Application>
  <PresentationFormat>Widescreen</PresentationFormat>
  <Paragraphs>69</Paragraphs>
  <Slides>7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Noto Sans Symbols</vt:lpstr>
      <vt:lpstr>NTR</vt:lpstr>
      <vt:lpstr>Office Theme</vt:lpstr>
      <vt:lpstr>Using VISSv2 For Trucking-oriented Usecases</vt:lpstr>
      <vt:lpstr>Overview o the COVESA artefacts used in the demo</vt:lpstr>
      <vt:lpstr>Standardized terminology for truck axle and tire locations</vt:lpstr>
      <vt:lpstr>Demo overview...</vt:lpstr>
      <vt:lpstr>PowerPoint Presentation</vt:lpstr>
      <vt:lpstr>Service Provider example portal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VISSv2 For Trucking-oriented Usecases</dc:title>
  <dc:creator>Chris Bowers</dc:creator>
  <cp:lastModifiedBy>Niclas Gyllenram</cp:lastModifiedBy>
  <cp:revision>3</cp:revision>
  <dcterms:created xsi:type="dcterms:W3CDTF">2021-09-21T14:14:34Z</dcterms:created>
  <dcterms:modified xsi:type="dcterms:W3CDTF">2024-09-24T18:31:02Z</dcterms:modified>
</cp:coreProperties>
</file>