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Lst>
  <p:sldSz cy="6858000" cx="12192000"/>
  <p:notesSz cx="6858000" cy="9144000"/>
  <p:embeddedFontLst>
    <p:embeddedFont>
      <p:font typeface="Helvetica Neue"/>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27" roundtripDataSignature="AMtx7mg/ubGtcEpSgHmA9nNrklzYZL2fM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HelveticaNeue-bold.fntdata"/><Relationship Id="rId23" Type="http://schemas.openxmlformats.org/officeDocument/2006/relationships/font" Target="fonts/HelveticaNeue-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HelveticaNeue-boldItalic.fntdata"/><Relationship Id="rId25" Type="http://schemas.openxmlformats.org/officeDocument/2006/relationships/font" Target="fonts/HelveticaNeue-italic.fntdata"/><Relationship Id="rId27"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3" name="Google Shape;103;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1" name="Google Shape;24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2" name="Google Shape;25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1" name="Google Shape;29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2" name="Google Shape;30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2" name="Google Shape;352;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2" name="Google Shape;36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2" name="Google Shape;372;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1" name="Google Shape;391;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0" name="Google Shape;110;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i="0" lang="en-US" sz="1200" u="none" cap="none" strike="noStrike">
                <a:solidFill>
                  <a:schemeClr val="dk1"/>
                </a:solidFill>
                <a:latin typeface="Calibri"/>
                <a:ea typeface="Calibri"/>
                <a:cs typeface="Calibri"/>
                <a:sym typeface="Calibri"/>
              </a:rPr>
              <a:t>DDS Market Leader</a:t>
            </a:r>
            <a:r>
              <a:rPr b="0" i="0" lang="en-US" sz="1200" u="none" cap="none" strike="noStrike">
                <a:solidFill>
                  <a:schemeClr val="dk1"/>
                </a:solidFill>
                <a:latin typeface="Calibri"/>
                <a:ea typeface="Calibri"/>
                <a:cs typeface="Calibri"/>
                <a:sym typeface="Calibri"/>
              </a:rPr>
              <a:t>: RTI is the leading vendor of products compliant with the Object Management Group (OMG) Data Distribution Service (DDS) standard.</a:t>
            </a:r>
            <a:endParaRPr/>
          </a:p>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a:p>
            <a:pPr indent="0" lvl="0" marL="0" rtl="0" algn="l">
              <a:spcBef>
                <a:spcPts val="0"/>
              </a:spcBef>
              <a:spcAft>
                <a:spcPts val="0"/>
              </a:spcAft>
              <a:buNone/>
            </a:pPr>
            <a:r>
              <a:rPr b="1" i="0" lang="en-US" sz="1200" u="none" cap="none" strike="noStrike">
                <a:solidFill>
                  <a:schemeClr val="dk1"/>
                </a:solidFill>
                <a:latin typeface="Calibri"/>
                <a:ea typeface="Calibri"/>
                <a:cs typeface="Calibri"/>
                <a:sym typeface="Calibri"/>
              </a:rPr>
              <a:t>1800+ designs</a:t>
            </a:r>
            <a:r>
              <a:rPr b="0" i="0" lang="en-US" sz="1200" u="none" cap="none" strike="noStrike">
                <a:solidFill>
                  <a:schemeClr val="dk1"/>
                </a:solidFill>
                <a:latin typeface="Calibri"/>
                <a:ea typeface="Calibri"/>
                <a:cs typeface="Calibri"/>
                <a:sym typeface="Calibri"/>
              </a:rPr>
              <a:t>: RTI is the best in the world at ensuring our customers’ success in deploying production systems. With over 1,800 designs, RTI software runs over 250 autonomous vehicle programs, controls the largest power plants in North America, coordinates combat management on U.S. Navy ships, drives a new generation of medical robotics, enables flying cars, and provides 24/7 intelligence for hospital and emergency medicine.</a:t>
            </a:r>
            <a:endParaRPr/>
          </a:p>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a:p>
            <a:pPr indent="0" lvl="0" marL="0" rtl="0" algn="l">
              <a:spcBef>
                <a:spcPts val="0"/>
              </a:spcBef>
              <a:spcAft>
                <a:spcPts val="0"/>
              </a:spcAft>
              <a:buNone/>
            </a:pPr>
            <a:r>
              <a:rPr b="1" i="0" lang="en-US" sz="1200" u="none" cap="none" strike="noStrike">
                <a:solidFill>
                  <a:schemeClr val="dk1"/>
                </a:solidFill>
                <a:latin typeface="Calibri"/>
                <a:ea typeface="Calibri"/>
                <a:cs typeface="Calibri"/>
                <a:sym typeface="Calibri"/>
              </a:rPr>
              <a:t>Number ONE software framework for autonomy</a:t>
            </a:r>
            <a:r>
              <a:rPr b="0" i="0" lang="en-US" sz="1200" u="none" cap="none" strike="noStrike">
                <a:solidFill>
                  <a:schemeClr val="dk1"/>
                </a:solidFill>
                <a:latin typeface="Calibri"/>
                <a:ea typeface="Calibri"/>
                <a:cs typeface="Calibri"/>
                <a:sym typeface="Calibri"/>
              </a:rPr>
              <a:t>: RTI is the largest software framework company for autonomous systems. RTI Connext is the world's leading architecture for developing intelligent distributed systems.</a:t>
            </a:r>
            <a:endParaRPr/>
          </a:p>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a:p>
            <a:pPr indent="0" lvl="0" marL="0" rtl="0" algn="l">
              <a:spcBef>
                <a:spcPts val="0"/>
              </a:spcBef>
              <a:spcAft>
                <a:spcPts val="0"/>
              </a:spcAft>
              <a:buNone/>
            </a:pPr>
            <a:r>
              <a:rPr b="1" i="0" lang="en-US" sz="1200" u="none" cap="none" strike="noStrike">
                <a:solidFill>
                  <a:schemeClr val="dk1"/>
                </a:solidFill>
                <a:latin typeface="Calibri"/>
                <a:ea typeface="Calibri"/>
                <a:cs typeface="Calibri"/>
                <a:sym typeface="Calibri"/>
              </a:rPr>
              <a:t>750+ research programs</a:t>
            </a:r>
            <a:r>
              <a:rPr b="0" i="0" lang="en-US" sz="1200" u="none" cap="none" strike="noStrike">
                <a:solidFill>
                  <a:schemeClr val="dk1"/>
                </a:solidFill>
                <a:latin typeface="Calibri"/>
                <a:ea typeface="Calibri"/>
                <a:cs typeface="Calibri"/>
                <a:sym typeface="Calibri"/>
              </a:rPr>
              <a:t>: RTI actively engages in government-funded research to solve complex distributed systems challenges that are broadly relevant to RTI customers.</a:t>
            </a:r>
            <a:endParaRPr/>
          </a:p>
          <a:p>
            <a:pPr indent="0" lvl="0" marL="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a:p>
            <a:pPr indent="0" lvl="0" marL="0" rtl="0" algn="l">
              <a:spcBef>
                <a:spcPts val="0"/>
              </a:spcBef>
              <a:spcAft>
                <a:spcPts val="0"/>
              </a:spcAft>
              <a:buNone/>
            </a:pPr>
            <a:r>
              <a:rPr b="1" i="0" lang="en-US" sz="1200" u="none" cap="none" strike="noStrike">
                <a:solidFill>
                  <a:schemeClr val="dk1"/>
                </a:solidFill>
                <a:latin typeface="Calibri"/>
                <a:ea typeface="Calibri"/>
                <a:cs typeface="Calibri"/>
                <a:sym typeface="Calibri"/>
              </a:rPr>
              <a:t>Global Sales and Support</a:t>
            </a:r>
            <a:r>
              <a:rPr b="0" i="0" lang="en-US" sz="1200" u="none" cap="none" strike="noStrike">
                <a:solidFill>
                  <a:schemeClr val="dk1"/>
                </a:solidFill>
                <a:latin typeface="Calibri"/>
                <a:ea typeface="Calibri"/>
                <a:cs typeface="Calibri"/>
                <a:sym typeface="Calibri"/>
              </a:rPr>
              <a:t>: RTI’s global footprint reflects our commitment to customer success. RTI’s worldwide presence includes our North American HQ in Sunnyvale, CA, European HQ in Spain and then 6 regional teams.</a:t>
            </a:r>
            <a:endParaRPr/>
          </a:p>
          <a:p>
            <a:pPr indent="0" lvl="0" marL="0" rtl="0" algn="l">
              <a:spcBef>
                <a:spcPts val="0"/>
              </a:spcBef>
              <a:spcAft>
                <a:spcPts val="0"/>
              </a:spcAft>
              <a:buClr>
                <a:schemeClr val="dk1"/>
              </a:buClr>
              <a:buSzPts val="1200"/>
              <a:buFont typeface="Calibri"/>
              <a:buNone/>
            </a:pPr>
            <a:r>
              <a:t/>
            </a:r>
            <a:endParaRPr/>
          </a:p>
        </p:txBody>
      </p:sp>
      <p:sp>
        <p:nvSpPr>
          <p:cNvPr id="111" name="Google Shape;111;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Calibri"/>
              <a:buNone/>
            </a:pPr>
            <a:fld id="{00000000-1234-1234-1234-123412341234}" type="slidenum">
              <a:rPr b="0" i="0" lang="en-US"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6" name="Google Shape;14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 name="Google Shape;17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9" name="Google Shape;20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9" name="Google Shape;219;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9" name="Google Shape;22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 Id="rId3" Type="http://schemas.openxmlformats.org/officeDocument/2006/relationships/image" Target="../media/image22.png"/><Relationship Id="rId4" Type="http://schemas.openxmlformats.org/officeDocument/2006/relationships/image" Target="../media/image15.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6.jpg"/><Relationship Id="rId3" Type="http://schemas.openxmlformats.org/officeDocument/2006/relationships/image" Target="../media/image1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jpg"/><Relationship Id="rId3"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Slide">
  <p:cSld name="Cover Slide">
    <p:spTree>
      <p:nvGrpSpPr>
        <p:cNvPr id="15" name="Shape 15"/>
        <p:cNvGrpSpPr/>
        <p:nvPr/>
      </p:nvGrpSpPr>
      <p:grpSpPr>
        <a:xfrm>
          <a:off x="0" y="0"/>
          <a:ext cx="0" cy="0"/>
          <a:chOff x="0" y="0"/>
          <a:chExt cx="0" cy="0"/>
        </a:xfrm>
      </p:grpSpPr>
      <p:pic>
        <p:nvPicPr>
          <p:cNvPr descr="A picture containing background pattern&#10;&#10;Description automatically generated" id="16" name="Google Shape;16;p19"/>
          <p:cNvPicPr preferRelativeResize="0"/>
          <p:nvPr/>
        </p:nvPicPr>
        <p:blipFill rotWithShape="1">
          <a:blip r:embed="rId2">
            <a:alphaModFix/>
          </a:blip>
          <a:srcRect b="2258" l="15211" r="16982" t="1084"/>
          <a:stretch/>
        </p:blipFill>
        <p:spPr>
          <a:xfrm>
            <a:off x="-12699" y="0"/>
            <a:ext cx="6972299" cy="6858000"/>
          </a:xfrm>
          <a:prstGeom prst="rect">
            <a:avLst/>
          </a:prstGeom>
          <a:noFill/>
          <a:ln>
            <a:noFill/>
          </a:ln>
        </p:spPr>
      </p:pic>
      <p:pic>
        <p:nvPicPr>
          <p:cNvPr descr="Background pattern&#10;&#10;Description automatically generated with medium confidence" id="17" name="Google Shape;17;p19"/>
          <p:cNvPicPr preferRelativeResize="0"/>
          <p:nvPr/>
        </p:nvPicPr>
        <p:blipFill rotWithShape="1">
          <a:blip r:embed="rId3">
            <a:alphaModFix/>
          </a:blip>
          <a:srcRect b="50000" l="23889" r="0" t="15896"/>
          <a:stretch/>
        </p:blipFill>
        <p:spPr>
          <a:xfrm>
            <a:off x="6959600" y="4524065"/>
            <a:ext cx="5232400" cy="2344445"/>
          </a:xfrm>
          <a:prstGeom prst="rect">
            <a:avLst/>
          </a:prstGeom>
          <a:noFill/>
          <a:ln>
            <a:noFill/>
          </a:ln>
        </p:spPr>
      </p:pic>
      <p:pic>
        <p:nvPicPr>
          <p:cNvPr descr="Background pattern&#10;&#10;Description automatically generated with medium confidence" id="18" name="Google Shape;18;p19"/>
          <p:cNvPicPr preferRelativeResize="0"/>
          <p:nvPr/>
        </p:nvPicPr>
        <p:blipFill rotWithShape="1">
          <a:blip r:embed="rId3">
            <a:alphaModFix/>
          </a:blip>
          <a:srcRect b="50607" l="23889" r="0" t="17791"/>
          <a:stretch/>
        </p:blipFill>
        <p:spPr>
          <a:xfrm flipH="1" rot="10800000">
            <a:off x="6959600" y="-1"/>
            <a:ext cx="5232400" cy="2172469"/>
          </a:xfrm>
          <a:prstGeom prst="rect">
            <a:avLst/>
          </a:prstGeom>
          <a:noFill/>
          <a:ln>
            <a:noFill/>
          </a:ln>
        </p:spPr>
      </p:pic>
      <p:sp>
        <p:nvSpPr>
          <p:cNvPr id="19" name="Google Shape;19;p19"/>
          <p:cNvSpPr/>
          <p:nvPr/>
        </p:nvSpPr>
        <p:spPr>
          <a:xfrm>
            <a:off x="0" y="2167197"/>
            <a:ext cx="6959600" cy="2481943"/>
          </a:xfrm>
          <a:prstGeom prst="rect">
            <a:avLst/>
          </a:prstGeom>
          <a:gradFill>
            <a:gsLst>
              <a:gs pos="0">
                <a:srgbClr val="00B1C3">
                  <a:alpha val="54509"/>
                </a:srgbClr>
              </a:gs>
              <a:gs pos="66000">
                <a:srgbClr val="345DA7">
                  <a:alpha val="79607"/>
                </a:srgbClr>
              </a:gs>
              <a:gs pos="100000">
                <a:srgbClr val="9451B8"/>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A picture containing graphical user interface&#10;&#10;Description automatically generated" id="20" name="Google Shape;20;p19"/>
          <p:cNvPicPr preferRelativeResize="0"/>
          <p:nvPr/>
        </p:nvPicPr>
        <p:blipFill rotWithShape="1">
          <a:blip r:embed="rId4">
            <a:alphaModFix/>
          </a:blip>
          <a:srcRect b="0" l="0" r="0" t="0"/>
          <a:stretch/>
        </p:blipFill>
        <p:spPr>
          <a:xfrm>
            <a:off x="7820025" y="2898952"/>
            <a:ext cx="3524249" cy="1143423"/>
          </a:xfrm>
          <a:prstGeom prst="rect">
            <a:avLst/>
          </a:prstGeom>
          <a:noFill/>
          <a:ln>
            <a:noFill/>
          </a:ln>
        </p:spPr>
      </p:pic>
      <p:sp>
        <p:nvSpPr>
          <p:cNvPr id="21" name="Google Shape;21;p19"/>
          <p:cNvSpPr txBox="1"/>
          <p:nvPr>
            <p:ph type="ctrTitle"/>
          </p:nvPr>
        </p:nvSpPr>
        <p:spPr>
          <a:xfrm>
            <a:off x="355983" y="2701110"/>
            <a:ext cx="6640129" cy="57051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lt1"/>
              </a:buClr>
              <a:buSzPts val="3600"/>
              <a:buFont typeface="Calibri"/>
              <a:buNone/>
              <a:defRPr sz="3600">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19"/>
          <p:cNvSpPr txBox="1"/>
          <p:nvPr>
            <p:ph idx="1" type="body"/>
          </p:nvPr>
        </p:nvSpPr>
        <p:spPr>
          <a:xfrm>
            <a:off x="355600" y="3429000"/>
            <a:ext cx="6604000" cy="4873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indent="-342900" lvl="1" marL="914400" algn="l">
              <a:lnSpc>
                <a:spcPct val="90000"/>
              </a:lnSpc>
              <a:spcBef>
                <a:spcPts val="1000"/>
              </a:spcBef>
              <a:spcAft>
                <a:spcPts val="0"/>
              </a:spcAft>
              <a:buClr>
                <a:schemeClr val="dk1"/>
              </a:buClr>
              <a:buSzPts val="1800"/>
              <a:buChar char="•"/>
              <a:defRPr/>
            </a:lvl2pPr>
            <a:lvl3pPr indent="-342900" lvl="2" marL="1371600" algn="l">
              <a:lnSpc>
                <a:spcPct val="90000"/>
              </a:lnSpc>
              <a:spcBef>
                <a:spcPts val="600"/>
              </a:spcBef>
              <a:spcAft>
                <a:spcPts val="0"/>
              </a:spcAft>
              <a:buClr>
                <a:schemeClr val="dk1"/>
              </a:buClr>
              <a:buSzPts val="1800"/>
              <a:buChar char="•"/>
              <a:defRPr/>
            </a:lvl3pPr>
            <a:lvl4pPr indent="-342900" lvl="3" marL="1828800" algn="l">
              <a:lnSpc>
                <a:spcPct val="90000"/>
              </a:lnSpc>
              <a:spcBef>
                <a:spcPts val="600"/>
              </a:spcBef>
              <a:spcAft>
                <a:spcPts val="0"/>
              </a:spcAft>
              <a:buClr>
                <a:schemeClr val="dk1"/>
              </a:buClr>
              <a:buSzPts val="1800"/>
              <a:buChar char="•"/>
              <a:defRPr/>
            </a:lvl4pPr>
            <a:lvl5pPr indent="-342900" lvl="4" marL="2286000" algn="l">
              <a:lnSpc>
                <a:spcPct val="90000"/>
              </a:lnSpc>
              <a:spcBef>
                <a:spcPts val="6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19"/>
          <p:cNvSpPr txBox="1"/>
          <p:nvPr>
            <p:ph idx="2" type="body"/>
          </p:nvPr>
        </p:nvSpPr>
        <p:spPr>
          <a:xfrm>
            <a:off x="355600" y="3922166"/>
            <a:ext cx="4637088" cy="48736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2000"/>
              <a:buNone/>
              <a:defRPr sz="2000">
                <a:solidFill>
                  <a:schemeClr val="lt1"/>
                </a:solidFill>
                <a:latin typeface="Calibri"/>
                <a:ea typeface="Calibri"/>
                <a:cs typeface="Calibri"/>
                <a:sym typeface="Calibri"/>
              </a:defRPr>
            </a:lvl1pPr>
            <a:lvl2pPr indent="-342900" lvl="1" marL="914400" algn="l">
              <a:lnSpc>
                <a:spcPct val="90000"/>
              </a:lnSpc>
              <a:spcBef>
                <a:spcPts val="1000"/>
              </a:spcBef>
              <a:spcAft>
                <a:spcPts val="0"/>
              </a:spcAft>
              <a:buClr>
                <a:schemeClr val="dk1"/>
              </a:buClr>
              <a:buSzPts val="1800"/>
              <a:buChar char="•"/>
              <a:defRPr/>
            </a:lvl2pPr>
            <a:lvl3pPr indent="-342900" lvl="2" marL="1371600" algn="l">
              <a:lnSpc>
                <a:spcPct val="90000"/>
              </a:lnSpc>
              <a:spcBef>
                <a:spcPts val="600"/>
              </a:spcBef>
              <a:spcAft>
                <a:spcPts val="0"/>
              </a:spcAft>
              <a:buClr>
                <a:schemeClr val="dk1"/>
              </a:buClr>
              <a:buSzPts val="1800"/>
              <a:buChar char="•"/>
              <a:defRPr/>
            </a:lvl3pPr>
            <a:lvl4pPr indent="-342900" lvl="3" marL="1828800" algn="l">
              <a:lnSpc>
                <a:spcPct val="90000"/>
              </a:lnSpc>
              <a:spcBef>
                <a:spcPts val="600"/>
              </a:spcBef>
              <a:spcAft>
                <a:spcPts val="0"/>
              </a:spcAft>
              <a:buClr>
                <a:schemeClr val="dk1"/>
              </a:buClr>
              <a:buSzPts val="1800"/>
              <a:buChar char="•"/>
              <a:defRPr/>
            </a:lvl4pPr>
            <a:lvl5pPr indent="-342900" lvl="4" marL="2286000" algn="l">
              <a:lnSpc>
                <a:spcPct val="90000"/>
              </a:lnSpc>
              <a:spcBef>
                <a:spcPts val="6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24" name="Shape 24"/>
        <p:cNvGrpSpPr/>
        <p:nvPr/>
      </p:nvGrpSpPr>
      <p:grpSpPr>
        <a:xfrm>
          <a:off x="0" y="0"/>
          <a:ext cx="0" cy="0"/>
          <a:chOff x="0" y="0"/>
          <a:chExt cx="0" cy="0"/>
        </a:xfrm>
      </p:grpSpPr>
      <p:sp>
        <p:nvSpPr>
          <p:cNvPr id="25" name="Google Shape;25;p20"/>
          <p:cNvSpPr txBox="1"/>
          <p:nvPr>
            <p:ph idx="11" type="ftr"/>
          </p:nvPr>
        </p:nvSpPr>
        <p:spPr>
          <a:xfrm>
            <a:off x="7711584" y="6680688"/>
            <a:ext cx="4114800" cy="105671"/>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Clr>
                <a:srgbClr val="7F7F7F"/>
              </a:buClr>
              <a:buSzPts val="1400"/>
              <a:buFont typeface="Calibri"/>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26" name="Google Shape;26;p20"/>
          <p:cNvSpPr/>
          <p:nvPr/>
        </p:nvSpPr>
        <p:spPr>
          <a:xfrm>
            <a:off x="0" y="0"/>
            <a:ext cx="12192000"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Clr>
                <a:srgbClr val="595959"/>
              </a:buClr>
              <a:buSzPts val="1800"/>
              <a:buFont typeface="Calibri"/>
              <a:buNone/>
            </a:pPr>
            <a:r>
              <a:rPr b="0" i="0" lang="en-US" sz="1800" u="none" cap="none" strike="noStrike">
                <a:solidFill>
                  <a:srgbClr val="595959"/>
                </a:solidFill>
                <a:latin typeface="Calibri"/>
                <a:ea typeface="Calibri"/>
                <a:cs typeface="Calibri"/>
                <a:sym typeface="Calibri"/>
              </a:rPr>
              <a:t> </a:t>
            </a:r>
            <a:endParaRPr b="0" i="0" sz="1800" u="none" cap="none" strike="noStrike">
              <a:solidFill>
                <a:srgbClr val="595959"/>
              </a:solidFill>
              <a:latin typeface="Calibri"/>
              <a:ea typeface="Calibri"/>
              <a:cs typeface="Calibri"/>
              <a:sym typeface="Calibri"/>
            </a:endParaRPr>
          </a:p>
        </p:txBody>
      </p:sp>
      <p:pic>
        <p:nvPicPr>
          <p:cNvPr id="27" name="Google Shape;27;p20"/>
          <p:cNvPicPr preferRelativeResize="0"/>
          <p:nvPr/>
        </p:nvPicPr>
        <p:blipFill rotWithShape="1">
          <a:blip r:embed="rId2">
            <a:alphaModFix amt="10000"/>
          </a:blip>
          <a:srcRect b="11158" l="12370" r="24676" t="21536"/>
          <a:stretch/>
        </p:blipFill>
        <p:spPr>
          <a:xfrm>
            <a:off x="3890470" y="0"/>
            <a:ext cx="8301529" cy="6858000"/>
          </a:xfrm>
          <a:prstGeom prst="rect">
            <a:avLst/>
          </a:prstGeom>
          <a:noFill/>
          <a:ln>
            <a:noFill/>
          </a:ln>
        </p:spPr>
      </p:pic>
      <p:sp>
        <p:nvSpPr>
          <p:cNvPr id="28" name="Google Shape;28;p20"/>
          <p:cNvSpPr txBox="1"/>
          <p:nvPr/>
        </p:nvSpPr>
        <p:spPr>
          <a:xfrm>
            <a:off x="7259824" y="6680687"/>
            <a:ext cx="4114800" cy="105671"/>
          </a:xfrm>
          <a:prstGeom prst="rect">
            <a:avLst/>
          </a:prstGeom>
          <a:noFill/>
          <a:ln>
            <a:noFill/>
          </a:ln>
        </p:spPr>
        <p:txBody>
          <a:bodyPr anchorCtr="0" anchor="ctr" bIns="45700" lIns="91425" spcFirstLastPara="1" rIns="0" wrap="square" tIns="45700">
            <a:noAutofit/>
          </a:bodyPr>
          <a:lstStyle/>
          <a:p>
            <a:pPr indent="0" lvl="0" marL="0" marR="0" rtl="0" algn="r">
              <a:lnSpc>
                <a:spcPct val="100000"/>
              </a:lnSpc>
              <a:spcBef>
                <a:spcPts val="0"/>
              </a:spcBef>
              <a:spcAft>
                <a:spcPts val="0"/>
              </a:spcAft>
              <a:buClr>
                <a:srgbClr val="A5A5A5"/>
              </a:buClr>
              <a:buSzPts val="900"/>
              <a:buFont typeface="Calibri"/>
              <a:buNone/>
            </a:pPr>
            <a:r>
              <a:rPr b="0" i="0" lang="en-US" sz="900" u="none" cap="none" strike="noStrike">
                <a:solidFill>
                  <a:srgbClr val="A5A5A5"/>
                </a:solidFill>
                <a:latin typeface="Calibri"/>
                <a:ea typeface="Calibri"/>
                <a:cs typeface="Calibri"/>
                <a:sym typeface="Calibri"/>
              </a:rPr>
              <a:t>©2024 Real-Time Innovations, Inc.</a:t>
            </a:r>
            <a:endParaRPr b="0" i="0" sz="1400" u="none" cap="none" strike="noStrike">
              <a:solidFill>
                <a:srgbClr val="000000"/>
              </a:solidFill>
              <a:latin typeface="Arial"/>
              <a:ea typeface="Arial"/>
              <a:cs typeface="Arial"/>
              <a:sym typeface="Arial"/>
            </a:endParaRPr>
          </a:p>
        </p:txBody>
      </p:sp>
      <p:sp>
        <p:nvSpPr>
          <p:cNvPr id="29" name="Google Shape;29;p20"/>
          <p:cNvSpPr/>
          <p:nvPr/>
        </p:nvSpPr>
        <p:spPr>
          <a:xfrm>
            <a:off x="918408" y="2516606"/>
            <a:ext cx="1824789" cy="1824789"/>
          </a:xfrm>
          <a:prstGeom prst="ellipse">
            <a:avLst/>
          </a:prstGeom>
          <a:solidFill>
            <a:srgbClr val="A4D65E"/>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0" name="Google Shape;30;p20"/>
          <p:cNvSpPr/>
          <p:nvPr/>
        </p:nvSpPr>
        <p:spPr>
          <a:xfrm>
            <a:off x="2957562" y="2532413"/>
            <a:ext cx="1824789" cy="1824789"/>
          </a:xfrm>
          <a:prstGeom prst="ellipse">
            <a:avLst/>
          </a:prstGeom>
          <a:solidFill>
            <a:srgbClr val="00B5E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1" name="Google Shape;31;p20"/>
          <p:cNvSpPr/>
          <p:nvPr/>
        </p:nvSpPr>
        <p:spPr>
          <a:xfrm>
            <a:off x="7409649" y="2516605"/>
            <a:ext cx="1824789" cy="1824789"/>
          </a:xfrm>
          <a:prstGeom prst="ellipse">
            <a:avLst/>
          </a:prstGeom>
          <a:solidFill>
            <a:srgbClr val="FFA3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2" name="Google Shape;32;p20"/>
          <p:cNvSpPr/>
          <p:nvPr/>
        </p:nvSpPr>
        <p:spPr>
          <a:xfrm>
            <a:off x="9450807" y="2523898"/>
            <a:ext cx="1824789" cy="1824789"/>
          </a:xfrm>
          <a:prstGeom prst="ellipse">
            <a:avLst/>
          </a:prstGeom>
          <a:solidFill>
            <a:srgbClr val="BBBCBC"/>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3" name="Google Shape;33;p20"/>
          <p:cNvSpPr/>
          <p:nvPr/>
        </p:nvSpPr>
        <p:spPr>
          <a:xfrm>
            <a:off x="4998720" y="2331719"/>
            <a:ext cx="2194560" cy="219456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34" name="Google Shape;34;p20"/>
          <p:cNvSpPr/>
          <p:nvPr>
            <p:ph idx="2" type="pic"/>
          </p:nvPr>
        </p:nvSpPr>
        <p:spPr>
          <a:xfrm>
            <a:off x="915988" y="548641"/>
            <a:ext cx="1827212" cy="2272991"/>
          </a:xfrm>
          <a:prstGeom prst="rect">
            <a:avLst/>
          </a:prstGeom>
          <a:solidFill>
            <a:schemeClr val="lt1">
              <a:alpha val="38039"/>
            </a:schemeClr>
          </a:solidFill>
          <a:ln>
            <a:noFill/>
          </a:ln>
        </p:spPr>
      </p:sp>
      <p:sp>
        <p:nvSpPr>
          <p:cNvPr id="35" name="Google Shape;35;p20"/>
          <p:cNvSpPr/>
          <p:nvPr>
            <p:ph idx="3" type="pic"/>
          </p:nvPr>
        </p:nvSpPr>
        <p:spPr>
          <a:xfrm>
            <a:off x="913981" y="4034375"/>
            <a:ext cx="1827212" cy="2274985"/>
          </a:xfrm>
          <a:prstGeom prst="rect">
            <a:avLst/>
          </a:prstGeom>
          <a:solidFill>
            <a:schemeClr val="lt1">
              <a:alpha val="34901"/>
            </a:schemeClr>
          </a:solidFill>
          <a:ln>
            <a:noFill/>
          </a:ln>
        </p:spPr>
      </p:sp>
      <p:sp>
        <p:nvSpPr>
          <p:cNvPr id="36" name="Google Shape;36;p20"/>
          <p:cNvSpPr/>
          <p:nvPr>
            <p:ph idx="4" type="pic"/>
          </p:nvPr>
        </p:nvSpPr>
        <p:spPr>
          <a:xfrm>
            <a:off x="4998720" y="4085903"/>
            <a:ext cx="2194560" cy="2222823"/>
          </a:xfrm>
          <a:prstGeom prst="rect">
            <a:avLst/>
          </a:prstGeom>
          <a:solidFill>
            <a:schemeClr val="lt1">
              <a:alpha val="34901"/>
            </a:schemeClr>
          </a:solidFill>
          <a:ln>
            <a:noFill/>
          </a:ln>
        </p:spPr>
      </p:sp>
      <p:sp>
        <p:nvSpPr>
          <p:cNvPr id="37" name="Google Shape;37;p20"/>
          <p:cNvSpPr/>
          <p:nvPr>
            <p:ph idx="5" type="pic"/>
          </p:nvPr>
        </p:nvSpPr>
        <p:spPr>
          <a:xfrm>
            <a:off x="2955139" y="548641"/>
            <a:ext cx="1827212" cy="2272991"/>
          </a:xfrm>
          <a:prstGeom prst="rect">
            <a:avLst/>
          </a:prstGeom>
          <a:solidFill>
            <a:schemeClr val="lt1">
              <a:alpha val="38039"/>
            </a:schemeClr>
          </a:solidFill>
          <a:ln>
            <a:noFill/>
          </a:ln>
        </p:spPr>
      </p:sp>
      <p:sp>
        <p:nvSpPr>
          <p:cNvPr id="38" name="Google Shape;38;p20"/>
          <p:cNvSpPr/>
          <p:nvPr>
            <p:ph idx="6" type="pic"/>
          </p:nvPr>
        </p:nvSpPr>
        <p:spPr>
          <a:xfrm>
            <a:off x="2953132" y="4034375"/>
            <a:ext cx="1827212" cy="2274985"/>
          </a:xfrm>
          <a:prstGeom prst="rect">
            <a:avLst/>
          </a:prstGeom>
          <a:solidFill>
            <a:schemeClr val="lt1">
              <a:alpha val="34901"/>
            </a:schemeClr>
          </a:solidFill>
          <a:ln>
            <a:noFill/>
          </a:ln>
        </p:spPr>
      </p:sp>
      <p:sp>
        <p:nvSpPr>
          <p:cNvPr id="39" name="Google Shape;39;p20"/>
          <p:cNvSpPr/>
          <p:nvPr>
            <p:ph idx="7" type="pic"/>
          </p:nvPr>
        </p:nvSpPr>
        <p:spPr>
          <a:xfrm>
            <a:off x="7409441" y="548641"/>
            <a:ext cx="1827212" cy="2272991"/>
          </a:xfrm>
          <a:prstGeom prst="rect">
            <a:avLst/>
          </a:prstGeom>
          <a:solidFill>
            <a:schemeClr val="lt1">
              <a:alpha val="38039"/>
            </a:schemeClr>
          </a:solidFill>
          <a:ln>
            <a:noFill/>
          </a:ln>
        </p:spPr>
      </p:sp>
      <p:sp>
        <p:nvSpPr>
          <p:cNvPr id="40" name="Google Shape;40;p20"/>
          <p:cNvSpPr/>
          <p:nvPr>
            <p:ph idx="8" type="pic"/>
          </p:nvPr>
        </p:nvSpPr>
        <p:spPr>
          <a:xfrm>
            <a:off x="7407434" y="4034375"/>
            <a:ext cx="1827212" cy="2274985"/>
          </a:xfrm>
          <a:prstGeom prst="rect">
            <a:avLst/>
          </a:prstGeom>
          <a:solidFill>
            <a:schemeClr val="lt1">
              <a:alpha val="34901"/>
            </a:schemeClr>
          </a:solidFill>
          <a:ln>
            <a:noFill/>
          </a:ln>
        </p:spPr>
      </p:sp>
      <p:sp>
        <p:nvSpPr>
          <p:cNvPr id="41" name="Google Shape;41;p20"/>
          <p:cNvSpPr/>
          <p:nvPr>
            <p:ph idx="9" type="pic"/>
          </p:nvPr>
        </p:nvSpPr>
        <p:spPr>
          <a:xfrm>
            <a:off x="9450807" y="548641"/>
            <a:ext cx="1827212" cy="2272991"/>
          </a:xfrm>
          <a:prstGeom prst="rect">
            <a:avLst/>
          </a:prstGeom>
          <a:solidFill>
            <a:schemeClr val="lt1">
              <a:alpha val="38039"/>
            </a:schemeClr>
          </a:solidFill>
          <a:ln>
            <a:noFill/>
          </a:ln>
        </p:spPr>
      </p:sp>
      <p:sp>
        <p:nvSpPr>
          <p:cNvPr id="42" name="Google Shape;42;p20"/>
          <p:cNvSpPr/>
          <p:nvPr>
            <p:ph idx="13" type="pic"/>
          </p:nvPr>
        </p:nvSpPr>
        <p:spPr>
          <a:xfrm>
            <a:off x="9448800" y="4034375"/>
            <a:ext cx="1827212" cy="2274985"/>
          </a:xfrm>
          <a:prstGeom prst="rect">
            <a:avLst/>
          </a:prstGeom>
          <a:solidFill>
            <a:schemeClr val="lt1">
              <a:alpha val="34901"/>
            </a:schemeClr>
          </a:solidFill>
          <a:ln>
            <a:noFill/>
          </a:ln>
        </p:spPr>
      </p:sp>
      <p:sp>
        <p:nvSpPr>
          <p:cNvPr id="43" name="Google Shape;43;p20"/>
          <p:cNvSpPr txBox="1"/>
          <p:nvPr>
            <p:ph idx="1" type="body"/>
          </p:nvPr>
        </p:nvSpPr>
        <p:spPr>
          <a:xfrm>
            <a:off x="913980" y="2521507"/>
            <a:ext cx="1827213" cy="1828800"/>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1000"/>
              </a:spcBef>
              <a:spcAft>
                <a:spcPts val="0"/>
              </a:spcAft>
              <a:buClr>
                <a:schemeClr val="dk1"/>
              </a:buClr>
              <a:buSzPts val="1200"/>
              <a:buNone/>
              <a:defRPr sz="1200"/>
            </a:lvl1pPr>
            <a:lvl2pPr indent="-228600" lvl="1" marL="914400" algn="ctr">
              <a:lnSpc>
                <a:spcPct val="90000"/>
              </a:lnSpc>
              <a:spcBef>
                <a:spcPts val="1000"/>
              </a:spcBef>
              <a:spcAft>
                <a:spcPts val="0"/>
              </a:spcAft>
              <a:buClr>
                <a:schemeClr val="dk1"/>
              </a:buClr>
              <a:buSzPts val="2000"/>
              <a:buNone/>
              <a:defRPr/>
            </a:lvl2pPr>
            <a:lvl3pPr indent="-228600" lvl="2" marL="1371600" algn="ctr">
              <a:lnSpc>
                <a:spcPct val="90000"/>
              </a:lnSpc>
              <a:spcBef>
                <a:spcPts val="600"/>
              </a:spcBef>
              <a:spcAft>
                <a:spcPts val="0"/>
              </a:spcAft>
              <a:buClr>
                <a:schemeClr val="dk1"/>
              </a:buClr>
              <a:buSzPts val="1800"/>
              <a:buNone/>
              <a:defRPr/>
            </a:lvl3pPr>
            <a:lvl4pPr indent="-228600" lvl="3" marL="1828800" algn="ctr">
              <a:lnSpc>
                <a:spcPct val="90000"/>
              </a:lnSpc>
              <a:spcBef>
                <a:spcPts val="600"/>
              </a:spcBef>
              <a:spcAft>
                <a:spcPts val="0"/>
              </a:spcAft>
              <a:buClr>
                <a:schemeClr val="dk1"/>
              </a:buClr>
              <a:buSzPts val="1400"/>
              <a:buNone/>
              <a:defRPr/>
            </a:lvl4pPr>
            <a:lvl5pPr indent="-228600" lvl="4" marL="2286000" algn="ctr">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20"/>
          <p:cNvSpPr txBox="1"/>
          <p:nvPr>
            <p:ph idx="14" type="body"/>
          </p:nvPr>
        </p:nvSpPr>
        <p:spPr>
          <a:xfrm>
            <a:off x="2950709" y="2521507"/>
            <a:ext cx="1827213" cy="1828800"/>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1000"/>
              </a:spcBef>
              <a:spcAft>
                <a:spcPts val="0"/>
              </a:spcAft>
              <a:buClr>
                <a:schemeClr val="dk1"/>
              </a:buClr>
              <a:buSzPts val="1200"/>
              <a:buNone/>
              <a:defRPr sz="1200"/>
            </a:lvl1pPr>
            <a:lvl2pPr indent="-228600" lvl="1" marL="914400" algn="ctr">
              <a:lnSpc>
                <a:spcPct val="90000"/>
              </a:lnSpc>
              <a:spcBef>
                <a:spcPts val="1000"/>
              </a:spcBef>
              <a:spcAft>
                <a:spcPts val="0"/>
              </a:spcAft>
              <a:buClr>
                <a:schemeClr val="dk1"/>
              </a:buClr>
              <a:buSzPts val="2000"/>
              <a:buNone/>
              <a:defRPr/>
            </a:lvl2pPr>
            <a:lvl3pPr indent="-228600" lvl="2" marL="1371600" algn="ctr">
              <a:lnSpc>
                <a:spcPct val="90000"/>
              </a:lnSpc>
              <a:spcBef>
                <a:spcPts val="600"/>
              </a:spcBef>
              <a:spcAft>
                <a:spcPts val="0"/>
              </a:spcAft>
              <a:buClr>
                <a:schemeClr val="dk1"/>
              </a:buClr>
              <a:buSzPts val="1800"/>
              <a:buNone/>
              <a:defRPr/>
            </a:lvl3pPr>
            <a:lvl4pPr indent="-228600" lvl="3" marL="1828800" algn="ctr">
              <a:lnSpc>
                <a:spcPct val="90000"/>
              </a:lnSpc>
              <a:spcBef>
                <a:spcPts val="600"/>
              </a:spcBef>
              <a:spcAft>
                <a:spcPts val="0"/>
              </a:spcAft>
              <a:buClr>
                <a:schemeClr val="dk1"/>
              </a:buClr>
              <a:buSzPts val="1400"/>
              <a:buNone/>
              <a:defRPr/>
            </a:lvl4pPr>
            <a:lvl5pPr indent="-228600" lvl="4" marL="2286000" algn="ctr">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20"/>
          <p:cNvSpPr txBox="1"/>
          <p:nvPr>
            <p:ph idx="15" type="body"/>
          </p:nvPr>
        </p:nvSpPr>
        <p:spPr>
          <a:xfrm>
            <a:off x="7405011" y="2521507"/>
            <a:ext cx="1827213" cy="1828800"/>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1000"/>
              </a:spcBef>
              <a:spcAft>
                <a:spcPts val="0"/>
              </a:spcAft>
              <a:buClr>
                <a:schemeClr val="dk1"/>
              </a:buClr>
              <a:buSzPts val="1200"/>
              <a:buNone/>
              <a:defRPr sz="1200"/>
            </a:lvl1pPr>
            <a:lvl2pPr indent="-228600" lvl="1" marL="914400" algn="ctr">
              <a:lnSpc>
                <a:spcPct val="90000"/>
              </a:lnSpc>
              <a:spcBef>
                <a:spcPts val="1000"/>
              </a:spcBef>
              <a:spcAft>
                <a:spcPts val="0"/>
              </a:spcAft>
              <a:buClr>
                <a:schemeClr val="dk1"/>
              </a:buClr>
              <a:buSzPts val="2000"/>
              <a:buNone/>
              <a:defRPr/>
            </a:lvl2pPr>
            <a:lvl3pPr indent="-228600" lvl="2" marL="1371600" algn="ctr">
              <a:lnSpc>
                <a:spcPct val="90000"/>
              </a:lnSpc>
              <a:spcBef>
                <a:spcPts val="600"/>
              </a:spcBef>
              <a:spcAft>
                <a:spcPts val="0"/>
              </a:spcAft>
              <a:buClr>
                <a:schemeClr val="dk1"/>
              </a:buClr>
              <a:buSzPts val="1800"/>
              <a:buNone/>
              <a:defRPr/>
            </a:lvl3pPr>
            <a:lvl4pPr indent="-228600" lvl="3" marL="1828800" algn="ctr">
              <a:lnSpc>
                <a:spcPct val="90000"/>
              </a:lnSpc>
              <a:spcBef>
                <a:spcPts val="600"/>
              </a:spcBef>
              <a:spcAft>
                <a:spcPts val="0"/>
              </a:spcAft>
              <a:buClr>
                <a:schemeClr val="dk1"/>
              </a:buClr>
              <a:buSzPts val="1400"/>
              <a:buNone/>
              <a:defRPr/>
            </a:lvl4pPr>
            <a:lvl5pPr indent="-228600" lvl="4" marL="2286000" algn="ctr">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20"/>
          <p:cNvSpPr txBox="1"/>
          <p:nvPr>
            <p:ph idx="16" type="body"/>
          </p:nvPr>
        </p:nvSpPr>
        <p:spPr>
          <a:xfrm>
            <a:off x="9450391" y="2521507"/>
            <a:ext cx="1827213" cy="1828800"/>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1000"/>
              </a:spcBef>
              <a:spcAft>
                <a:spcPts val="0"/>
              </a:spcAft>
              <a:buClr>
                <a:schemeClr val="dk1"/>
              </a:buClr>
              <a:buSzPts val="1200"/>
              <a:buNone/>
              <a:defRPr sz="1200"/>
            </a:lvl1pPr>
            <a:lvl2pPr indent="-228600" lvl="1" marL="914400" algn="ctr">
              <a:lnSpc>
                <a:spcPct val="90000"/>
              </a:lnSpc>
              <a:spcBef>
                <a:spcPts val="1000"/>
              </a:spcBef>
              <a:spcAft>
                <a:spcPts val="0"/>
              </a:spcAft>
              <a:buClr>
                <a:schemeClr val="dk1"/>
              </a:buClr>
              <a:buSzPts val="2000"/>
              <a:buNone/>
              <a:defRPr/>
            </a:lvl2pPr>
            <a:lvl3pPr indent="-228600" lvl="2" marL="1371600" algn="ctr">
              <a:lnSpc>
                <a:spcPct val="90000"/>
              </a:lnSpc>
              <a:spcBef>
                <a:spcPts val="600"/>
              </a:spcBef>
              <a:spcAft>
                <a:spcPts val="0"/>
              </a:spcAft>
              <a:buClr>
                <a:schemeClr val="dk1"/>
              </a:buClr>
              <a:buSzPts val="1800"/>
              <a:buNone/>
              <a:defRPr/>
            </a:lvl3pPr>
            <a:lvl4pPr indent="-228600" lvl="3" marL="1828800" algn="ctr">
              <a:lnSpc>
                <a:spcPct val="90000"/>
              </a:lnSpc>
              <a:spcBef>
                <a:spcPts val="600"/>
              </a:spcBef>
              <a:spcAft>
                <a:spcPts val="0"/>
              </a:spcAft>
              <a:buClr>
                <a:schemeClr val="dk1"/>
              </a:buClr>
              <a:buSzPts val="1400"/>
              <a:buNone/>
              <a:defRPr/>
            </a:lvl4pPr>
            <a:lvl5pPr indent="-228600" lvl="4" marL="2286000" algn="ctr">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7" name="Google Shape;47;p20"/>
          <p:cNvSpPr txBox="1"/>
          <p:nvPr>
            <p:ph idx="17" type="body"/>
          </p:nvPr>
        </p:nvSpPr>
        <p:spPr>
          <a:xfrm>
            <a:off x="4998720" y="2331720"/>
            <a:ext cx="2194560" cy="2194560"/>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1000"/>
              </a:spcBef>
              <a:spcAft>
                <a:spcPts val="0"/>
              </a:spcAft>
              <a:buClr>
                <a:schemeClr val="dk1"/>
              </a:buClr>
              <a:buSzPts val="1200"/>
              <a:buNone/>
              <a:defRPr sz="1200"/>
            </a:lvl1pPr>
            <a:lvl2pPr indent="-228600" lvl="1" marL="914400" algn="ctr">
              <a:lnSpc>
                <a:spcPct val="90000"/>
              </a:lnSpc>
              <a:spcBef>
                <a:spcPts val="1000"/>
              </a:spcBef>
              <a:spcAft>
                <a:spcPts val="0"/>
              </a:spcAft>
              <a:buClr>
                <a:schemeClr val="dk1"/>
              </a:buClr>
              <a:buSzPts val="2000"/>
              <a:buNone/>
              <a:defRPr/>
            </a:lvl2pPr>
            <a:lvl3pPr indent="-228600" lvl="2" marL="1371600" algn="ctr">
              <a:lnSpc>
                <a:spcPct val="90000"/>
              </a:lnSpc>
              <a:spcBef>
                <a:spcPts val="600"/>
              </a:spcBef>
              <a:spcAft>
                <a:spcPts val="0"/>
              </a:spcAft>
              <a:buClr>
                <a:schemeClr val="dk1"/>
              </a:buClr>
              <a:buSzPts val="1800"/>
              <a:buNone/>
              <a:defRPr/>
            </a:lvl3pPr>
            <a:lvl4pPr indent="-228600" lvl="3" marL="1828800" algn="ctr">
              <a:lnSpc>
                <a:spcPct val="90000"/>
              </a:lnSpc>
              <a:spcBef>
                <a:spcPts val="600"/>
              </a:spcBef>
              <a:spcAft>
                <a:spcPts val="0"/>
              </a:spcAft>
              <a:buClr>
                <a:schemeClr val="dk1"/>
              </a:buClr>
              <a:buSzPts val="1400"/>
              <a:buNone/>
              <a:defRPr/>
            </a:lvl4pPr>
            <a:lvl5pPr indent="-228600" lvl="4" marL="2286000" algn="ctr">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20"/>
          <p:cNvSpPr/>
          <p:nvPr/>
        </p:nvSpPr>
        <p:spPr>
          <a:xfrm>
            <a:off x="4998720" y="0"/>
            <a:ext cx="2194560" cy="2772098"/>
          </a:xfrm>
          <a:custGeom>
            <a:rect b="b" l="l" r="r" t="t"/>
            <a:pathLst>
              <a:path extrusionOk="0" h="2772098" w="2194560">
                <a:moveTo>
                  <a:pt x="0" y="0"/>
                </a:moveTo>
                <a:lnTo>
                  <a:pt x="2194560" y="0"/>
                </a:lnTo>
                <a:lnTo>
                  <a:pt x="2194560" y="2772098"/>
                </a:lnTo>
                <a:lnTo>
                  <a:pt x="2158809" y="2713250"/>
                </a:lnTo>
                <a:cubicBezTo>
                  <a:pt x="1928755" y="2372726"/>
                  <a:pt x="1539163" y="2148840"/>
                  <a:pt x="1097280" y="2148840"/>
                </a:cubicBezTo>
                <a:cubicBezTo>
                  <a:pt x="655397" y="2148840"/>
                  <a:pt x="265805" y="2372726"/>
                  <a:pt x="35751" y="2713250"/>
                </a:cubicBezTo>
                <a:lnTo>
                  <a:pt x="0" y="2772098"/>
                </a:lnTo>
                <a:lnTo>
                  <a:pt x="0" y="0"/>
                </a:lnTo>
                <a:close/>
              </a:path>
            </a:pathLst>
          </a:cu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49" name="Google Shape;49;p20"/>
          <p:cNvPicPr preferRelativeResize="0"/>
          <p:nvPr/>
        </p:nvPicPr>
        <p:blipFill rotWithShape="1">
          <a:blip r:embed="rId3">
            <a:alphaModFix/>
          </a:blip>
          <a:srcRect b="0" l="0" r="0" t="0"/>
          <a:stretch/>
        </p:blipFill>
        <p:spPr>
          <a:xfrm>
            <a:off x="5550640" y="696254"/>
            <a:ext cx="1090721" cy="100583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Slide">
  <p:cSld name="Content Slide">
    <p:spTree>
      <p:nvGrpSpPr>
        <p:cNvPr id="50" name="Shape 50"/>
        <p:cNvGrpSpPr/>
        <p:nvPr/>
      </p:nvGrpSpPr>
      <p:grpSpPr>
        <a:xfrm>
          <a:off x="0" y="0"/>
          <a:ext cx="0" cy="0"/>
          <a:chOff x="0" y="0"/>
          <a:chExt cx="0" cy="0"/>
        </a:xfrm>
      </p:grpSpPr>
      <p:pic>
        <p:nvPicPr>
          <p:cNvPr descr="Picture 12" id="51" name="Google Shape;51;p21"/>
          <p:cNvPicPr preferRelativeResize="0"/>
          <p:nvPr/>
        </p:nvPicPr>
        <p:blipFill rotWithShape="1">
          <a:blip r:embed="rId2">
            <a:alphaModFix/>
          </a:blip>
          <a:srcRect b="0" l="0" r="6521" t="29536"/>
          <a:stretch/>
        </p:blipFill>
        <p:spPr>
          <a:xfrm>
            <a:off x="10319993" y="0"/>
            <a:ext cx="1872007" cy="1524000"/>
          </a:xfrm>
          <a:prstGeom prst="rect">
            <a:avLst/>
          </a:prstGeom>
          <a:noFill/>
          <a:ln>
            <a:noFill/>
          </a:ln>
        </p:spPr>
      </p:pic>
      <p:pic>
        <p:nvPicPr>
          <p:cNvPr descr="Picture 7" id="52" name="Google Shape;52;p21"/>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53" name="Google Shape;53;p21"/>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54" name="Google Shape;54;p21"/>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1200">
                <a:solidFill>
                  <a:srgbClr val="00B1C3"/>
                </a:solidFill>
              </a:defRPr>
            </a:lvl1pPr>
            <a:lvl2pPr indent="0" lvl="1" marL="0" algn="r">
              <a:spcBef>
                <a:spcPts val="0"/>
              </a:spcBef>
              <a:buNone/>
              <a:defRPr b="1" sz="1200">
                <a:solidFill>
                  <a:srgbClr val="00B1C3"/>
                </a:solidFill>
              </a:defRPr>
            </a:lvl2pPr>
            <a:lvl3pPr indent="0" lvl="2" marL="0" algn="r">
              <a:spcBef>
                <a:spcPts val="0"/>
              </a:spcBef>
              <a:buNone/>
              <a:defRPr b="1" sz="1200">
                <a:solidFill>
                  <a:srgbClr val="00B1C3"/>
                </a:solidFill>
              </a:defRPr>
            </a:lvl3pPr>
            <a:lvl4pPr indent="0" lvl="3" marL="0" algn="r">
              <a:spcBef>
                <a:spcPts val="0"/>
              </a:spcBef>
              <a:buNone/>
              <a:defRPr b="1" sz="1200">
                <a:solidFill>
                  <a:srgbClr val="00B1C3"/>
                </a:solidFill>
              </a:defRPr>
            </a:lvl4pPr>
            <a:lvl5pPr indent="0" lvl="4" marL="0" algn="r">
              <a:spcBef>
                <a:spcPts val="0"/>
              </a:spcBef>
              <a:buNone/>
              <a:defRPr b="1" sz="1200">
                <a:solidFill>
                  <a:srgbClr val="00B1C3"/>
                </a:solidFill>
              </a:defRPr>
            </a:lvl5pPr>
            <a:lvl6pPr indent="0" lvl="5" marL="0" algn="r">
              <a:spcBef>
                <a:spcPts val="0"/>
              </a:spcBef>
              <a:buNone/>
              <a:defRPr b="1" sz="1200">
                <a:solidFill>
                  <a:srgbClr val="00B1C3"/>
                </a:solidFill>
              </a:defRPr>
            </a:lvl6pPr>
            <a:lvl7pPr indent="0" lvl="6" marL="0" algn="r">
              <a:spcBef>
                <a:spcPts val="0"/>
              </a:spcBef>
              <a:buNone/>
              <a:defRPr b="1" sz="1200">
                <a:solidFill>
                  <a:srgbClr val="00B1C3"/>
                </a:solidFill>
              </a:defRPr>
            </a:lvl7pPr>
            <a:lvl8pPr indent="0" lvl="7" marL="0" algn="r">
              <a:spcBef>
                <a:spcPts val="0"/>
              </a:spcBef>
              <a:buNone/>
              <a:defRPr b="1" sz="1200">
                <a:solidFill>
                  <a:srgbClr val="00B1C3"/>
                </a:solidFill>
              </a:defRPr>
            </a:lvl8pPr>
            <a:lvl9pPr indent="0" lvl="8" marL="0" algn="r">
              <a:spcBef>
                <a:spcPts val="0"/>
              </a:spcBef>
              <a:buNone/>
              <a:defRPr b="1" sz="1200">
                <a:solidFill>
                  <a:srgbClr val="00B1C3"/>
                </a:solidFill>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55" name="Google Shape;55;p21"/>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21"/>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1"/>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21"/>
          <p:cNvSpPr txBox="1"/>
          <p:nvPr>
            <p:ph idx="1" type="body"/>
          </p:nvPr>
        </p:nvSpPr>
        <p:spPr>
          <a:xfrm>
            <a:off x="334963" y="1220432"/>
            <a:ext cx="6854876" cy="4285459"/>
          </a:xfrm>
          <a:prstGeom prst="rect">
            <a:avLst/>
          </a:prstGeom>
          <a:noFill/>
          <a:ln>
            <a:noFill/>
          </a:ln>
        </p:spPr>
        <p:txBody>
          <a:bodyPr anchorCtr="0" anchor="t" bIns="45700" lIns="91425" spcFirstLastPara="1" rIns="91425" wrap="square" tIns="45700">
            <a:normAutofit/>
          </a:bodyPr>
          <a:lstStyle>
            <a:lvl1pPr indent="-355600" lvl="0" marL="457200" algn="l">
              <a:lnSpc>
                <a:spcPct val="90000"/>
              </a:lnSpc>
              <a:spcBef>
                <a:spcPts val="1000"/>
              </a:spcBef>
              <a:spcAft>
                <a:spcPts val="0"/>
              </a:spcAft>
              <a:buClr>
                <a:schemeClr val="dk1"/>
              </a:buClr>
              <a:buSzPts val="2000"/>
              <a:buChar char="•"/>
              <a:defRPr sz="2000"/>
            </a:lvl1pPr>
            <a:lvl2pPr indent="-355600" lvl="1" marL="914400" algn="l">
              <a:lnSpc>
                <a:spcPct val="90000"/>
              </a:lnSpc>
              <a:spcBef>
                <a:spcPts val="1000"/>
              </a:spcBef>
              <a:spcAft>
                <a:spcPts val="0"/>
              </a:spcAft>
              <a:buClr>
                <a:schemeClr val="dk1"/>
              </a:buClr>
              <a:buSzPts val="2000"/>
              <a:buFont typeface="NTR"/>
              <a:buChar char="−"/>
              <a:defRPr sz="2000"/>
            </a:lvl2pPr>
            <a:lvl3pPr indent="-355600" lvl="2" marL="1371600" algn="l">
              <a:lnSpc>
                <a:spcPct val="90000"/>
              </a:lnSpc>
              <a:spcBef>
                <a:spcPts val="600"/>
              </a:spcBef>
              <a:spcAft>
                <a:spcPts val="0"/>
              </a:spcAft>
              <a:buClr>
                <a:schemeClr val="dk1"/>
              </a:buClr>
              <a:buSzPts val="2000"/>
              <a:buFont typeface="Noto Sans Symbols"/>
              <a:buChar char="▪"/>
              <a:defRPr sz="2000"/>
            </a:lvl3pPr>
            <a:lvl4pPr indent="-342900" lvl="3" marL="1828800" algn="l">
              <a:lnSpc>
                <a:spcPct val="90000"/>
              </a:lnSpc>
              <a:spcBef>
                <a:spcPts val="600"/>
              </a:spcBef>
              <a:spcAft>
                <a:spcPts val="0"/>
              </a:spcAft>
              <a:buClr>
                <a:schemeClr val="dk1"/>
              </a:buClr>
              <a:buSzPts val="1800"/>
              <a:buChar char="•"/>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p:cSld name="Last Slide">
    <p:spTree>
      <p:nvGrpSpPr>
        <p:cNvPr id="59" name="Shape 59"/>
        <p:cNvGrpSpPr/>
        <p:nvPr/>
      </p:nvGrpSpPr>
      <p:grpSpPr>
        <a:xfrm>
          <a:off x="0" y="0"/>
          <a:ext cx="0" cy="0"/>
          <a:chOff x="0" y="0"/>
          <a:chExt cx="0" cy="0"/>
        </a:xfrm>
      </p:grpSpPr>
      <p:pic>
        <p:nvPicPr>
          <p:cNvPr descr="A car driving on a road&#10;&#10;Description automatically generated with low confidence" id="60" name="Google Shape;60;p22"/>
          <p:cNvPicPr preferRelativeResize="0"/>
          <p:nvPr/>
        </p:nvPicPr>
        <p:blipFill rotWithShape="1">
          <a:blip r:embed="rId2">
            <a:alphaModFix/>
          </a:blip>
          <a:srcRect b="0" l="0" r="15256" t="0"/>
          <a:stretch/>
        </p:blipFill>
        <p:spPr>
          <a:xfrm>
            <a:off x="4239034" y="7042"/>
            <a:ext cx="7952966" cy="6850958"/>
          </a:xfrm>
          <a:prstGeom prst="rect">
            <a:avLst/>
          </a:prstGeom>
          <a:noFill/>
          <a:ln>
            <a:noFill/>
          </a:ln>
        </p:spPr>
      </p:pic>
      <p:sp>
        <p:nvSpPr>
          <p:cNvPr id="61" name="Google Shape;61;p22"/>
          <p:cNvSpPr txBox="1"/>
          <p:nvPr>
            <p:ph type="title"/>
          </p:nvPr>
        </p:nvSpPr>
        <p:spPr>
          <a:xfrm>
            <a:off x="1481958" y="3007410"/>
            <a:ext cx="5514153" cy="555551"/>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62" name="Google Shape;62;p22"/>
          <p:cNvPicPr preferRelativeResize="0"/>
          <p:nvPr/>
        </p:nvPicPr>
        <p:blipFill rotWithShape="1">
          <a:blip r:embed="rId3">
            <a:alphaModFix/>
          </a:blip>
          <a:srcRect b="0" l="0" r="0" t="0"/>
          <a:stretch/>
        </p:blipFill>
        <p:spPr>
          <a:xfrm>
            <a:off x="465238" y="549275"/>
            <a:ext cx="3670300" cy="1193800"/>
          </a:xfrm>
          <a:prstGeom prst="rect">
            <a:avLst/>
          </a:prstGeom>
          <a:noFill/>
          <a:ln>
            <a:noFill/>
          </a:ln>
        </p:spPr>
      </p:pic>
      <p:sp>
        <p:nvSpPr>
          <p:cNvPr id="63" name="Google Shape;63;p22"/>
          <p:cNvSpPr txBox="1"/>
          <p:nvPr>
            <p:ph idx="1" type="subTitle"/>
          </p:nvPr>
        </p:nvSpPr>
        <p:spPr>
          <a:xfrm>
            <a:off x="7136524" y="4834759"/>
            <a:ext cx="4330262" cy="483475"/>
          </a:xfrm>
          <a:prstGeom prst="rect">
            <a:avLst/>
          </a:prstGeom>
          <a:noFill/>
          <a:ln>
            <a:noFill/>
          </a:ln>
        </p:spPr>
        <p:txBody>
          <a:bodyPr anchorCtr="0" anchor="t" bIns="45700" lIns="91425" spcFirstLastPara="1" rIns="91425" wrap="square" tIns="45700">
            <a:normAutofit/>
          </a:bodyPr>
          <a:lstStyle>
            <a:lvl1pPr lvl="0" algn="r">
              <a:lnSpc>
                <a:spcPct val="90000"/>
              </a:lnSpc>
              <a:spcBef>
                <a:spcPts val="1000"/>
              </a:spcBef>
              <a:spcAft>
                <a:spcPts val="0"/>
              </a:spcAft>
              <a:buClr>
                <a:schemeClr val="lt1"/>
              </a:buClr>
              <a:buSzPts val="2400"/>
              <a:buNone/>
              <a:defRPr sz="24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64" name="Google Shape;64;p22"/>
          <p:cNvSpPr txBox="1"/>
          <p:nvPr>
            <p:ph idx="2" type="body"/>
          </p:nvPr>
        </p:nvSpPr>
        <p:spPr>
          <a:xfrm>
            <a:off x="7126288" y="5434013"/>
            <a:ext cx="4371975" cy="550862"/>
          </a:xfrm>
          <a:prstGeom prst="rect">
            <a:avLst/>
          </a:prstGeom>
          <a:noFill/>
          <a:ln>
            <a:noFill/>
          </a:ln>
        </p:spPr>
        <p:txBody>
          <a:bodyPr anchorCtr="0" anchor="t" bIns="45700" lIns="91425" spcFirstLastPara="1" rIns="91425" wrap="square" tIns="45700">
            <a:normAutofit/>
          </a:bodyPr>
          <a:lstStyle>
            <a:lvl1pPr indent="-228600" lvl="0" marL="457200" algn="r">
              <a:lnSpc>
                <a:spcPct val="90000"/>
              </a:lnSpc>
              <a:spcBef>
                <a:spcPts val="1000"/>
              </a:spcBef>
              <a:spcAft>
                <a:spcPts val="0"/>
              </a:spcAft>
              <a:buClr>
                <a:schemeClr val="lt1"/>
              </a:buClr>
              <a:buSzPts val="2400"/>
              <a:buNone/>
              <a:defRPr>
                <a:solidFill>
                  <a:schemeClr val="lt1"/>
                </a:solidFill>
              </a:defRPr>
            </a:lvl1pPr>
            <a:lvl2pPr indent="-342900" lvl="1" marL="914400" algn="l">
              <a:lnSpc>
                <a:spcPct val="90000"/>
              </a:lnSpc>
              <a:spcBef>
                <a:spcPts val="1000"/>
              </a:spcBef>
              <a:spcAft>
                <a:spcPts val="0"/>
              </a:spcAft>
              <a:buClr>
                <a:schemeClr val="dk1"/>
              </a:buClr>
              <a:buSzPts val="1800"/>
              <a:buChar char="•"/>
              <a:defRPr/>
            </a:lvl2pPr>
            <a:lvl3pPr indent="-342900" lvl="2" marL="1371600" algn="l">
              <a:lnSpc>
                <a:spcPct val="90000"/>
              </a:lnSpc>
              <a:spcBef>
                <a:spcPts val="600"/>
              </a:spcBef>
              <a:spcAft>
                <a:spcPts val="0"/>
              </a:spcAft>
              <a:buClr>
                <a:schemeClr val="dk1"/>
              </a:buClr>
              <a:buSzPts val="1800"/>
              <a:buChar char="•"/>
              <a:defRPr/>
            </a:lvl3pPr>
            <a:lvl4pPr indent="-342900" lvl="3" marL="1828800" algn="l">
              <a:lnSpc>
                <a:spcPct val="90000"/>
              </a:lnSpc>
              <a:spcBef>
                <a:spcPts val="600"/>
              </a:spcBef>
              <a:spcAft>
                <a:spcPts val="0"/>
              </a:spcAft>
              <a:buClr>
                <a:schemeClr val="dk1"/>
              </a:buClr>
              <a:buSzPts val="1800"/>
              <a:buChar char="•"/>
              <a:defRPr/>
            </a:lvl4pPr>
            <a:lvl5pPr indent="-342900" lvl="4" marL="2286000" algn="l">
              <a:lnSpc>
                <a:spcPct val="90000"/>
              </a:lnSpc>
              <a:spcBef>
                <a:spcPts val="6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rts &amp; Graphs">
  <p:cSld name="Charts &amp; Graphs">
    <p:spTree>
      <p:nvGrpSpPr>
        <p:cNvPr id="65" name="Shape 65"/>
        <p:cNvGrpSpPr/>
        <p:nvPr/>
      </p:nvGrpSpPr>
      <p:grpSpPr>
        <a:xfrm>
          <a:off x="0" y="0"/>
          <a:ext cx="0" cy="0"/>
          <a:chOff x="0" y="0"/>
          <a:chExt cx="0" cy="0"/>
        </a:xfrm>
      </p:grpSpPr>
      <p:sp>
        <p:nvSpPr>
          <p:cNvPr id="66" name="Google Shape;66;p23"/>
          <p:cNvSpPr txBox="1"/>
          <p:nvPr>
            <p:ph idx="1" type="body"/>
          </p:nvPr>
        </p:nvSpPr>
        <p:spPr>
          <a:xfrm>
            <a:off x="334964" y="1445598"/>
            <a:ext cx="5564392"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None/>
              <a:defRPr sz="2000"/>
            </a:lvl1pPr>
            <a:lvl2pPr indent="-228600" lvl="1" marL="914400" algn="l">
              <a:lnSpc>
                <a:spcPct val="90000"/>
              </a:lnSpc>
              <a:spcBef>
                <a:spcPts val="1000"/>
              </a:spcBef>
              <a:spcAft>
                <a:spcPts val="0"/>
              </a:spcAft>
              <a:buClr>
                <a:schemeClr val="dk1"/>
              </a:buClr>
              <a:buSzPts val="2000"/>
              <a:buNone/>
              <a:defRPr/>
            </a:lvl2pPr>
            <a:lvl3pPr indent="-228600" lvl="2" marL="1371600" algn="l">
              <a:lnSpc>
                <a:spcPct val="90000"/>
              </a:lnSpc>
              <a:spcBef>
                <a:spcPts val="600"/>
              </a:spcBef>
              <a:spcAft>
                <a:spcPts val="0"/>
              </a:spcAft>
              <a:buClr>
                <a:schemeClr val="dk1"/>
              </a:buClr>
              <a:buSzPts val="1800"/>
              <a:buNone/>
              <a:defRPr/>
            </a:lvl3pPr>
            <a:lvl4pPr indent="-228600" lvl="3" marL="1828800" algn="l">
              <a:lnSpc>
                <a:spcPct val="90000"/>
              </a:lnSpc>
              <a:spcBef>
                <a:spcPts val="600"/>
              </a:spcBef>
              <a:spcAft>
                <a:spcPts val="0"/>
              </a:spcAft>
              <a:buClr>
                <a:schemeClr val="dk1"/>
              </a:buClr>
              <a:buSzPts val="1400"/>
              <a:buNone/>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7" name="Google Shape;67;p23"/>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1200">
                <a:solidFill>
                  <a:srgbClr val="00B1C3"/>
                </a:solidFill>
              </a:defRPr>
            </a:lvl1pPr>
            <a:lvl2pPr indent="0" lvl="1" marL="0" algn="r">
              <a:spcBef>
                <a:spcPts val="0"/>
              </a:spcBef>
              <a:buNone/>
              <a:defRPr b="1" sz="1200">
                <a:solidFill>
                  <a:srgbClr val="00B1C3"/>
                </a:solidFill>
              </a:defRPr>
            </a:lvl2pPr>
            <a:lvl3pPr indent="0" lvl="2" marL="0" algn="r">
              <a:spcBef>
                <a:spcPts val="0"/>
              </a:spcBef>
              <a:buNone/>
              <a:defRPr b="1" sz="1200">
                <a:solidFill>
                  <a:srgbClr val="00B1C3"/>
                </a:solidFill>
              </a:defRPr>
            </a:lvl3pPr>
            <a:lvl4pPr indent="0" lvl="3" marL="0" algn="r">
              <a:spcBef>
                <a:spcPts val="0"/>
              </a:spcBef>
              <a:buNone/>
              <a:defRPr b="1" sz="1200">
                <a:solidFill>
                  <a:srgbClr val="00B1C3"/>
                </a:solidFill>
              </a:defRPr>
            </a:lvl4pPr>
            <a:lvl5pPr indent="0" lvl="4" marL="0" algn="r">
              <a:spcBef>
                <a:spcPts val="0"/>
              </a:spcBef>
              <a:buNone/>
              <a:defRPr b="1" sz="1200">
                <a:solidFill>
                  <a:srgbClr val="00B1C3"/>
                </a:solidFill>
              </a:defRPr>
            </a:lvl5pPr>
            <a:lvl6pPr indent="0" lvl="5" marL="0" algn="r">
              <a:spcBef>
                <a:spcPts val="0"/>
              </a:spcBef>
              <a:buNone/>
              <a:defRPr b="1" sz="1200">
                <a:solidFill>
                  <a:srgbClr val="00B1C3"/>
                </a:solidFill>
              </a:defRPr>
            </a:lvl6pPr>
            <a:lvl7pPr indent="0" lvl="6" marL="0" algn="r">
              <a:spcBef>
                <a:spcPts val="0"/>
              </a:spcBef>
              <a:buNone/>
              <a:defRPr b="1" sz="1200">
                <a:solidFill>
                  <a:srgbClr val="00B1C3"/>
                </a:solidFill>
              </a:defRPr>
            </a:lvl7pPr>
            <a:lvl8pPr indent="0" lvl="7" marL="0" algn="r">
              <a:spcBef>
                <a:spcPts val="0"/>
              </a:spcBef>
              <a:buNone/>
              <a:defRPr b="1" sz="1200">
                <a:solidFill>
                  <a:srgbClr val="00B1C3"/>
                </a:solidFill>
              </a:defRPr>
            </a:lvl8pPr>
            <a:lvl9pPr indent="0" lvl="8" marL="0" algn="r">
              <a:spcBef>
                <a:spcPts val="0"/>
              </a:spcBef>
              <a:buNone/>
              <a:defRPr b="1" sz="1200">
                <a:solidFill>
                  <a:srgbClr val="00B1C3"/>
                </a:solidFill>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pic>
        <p:nvPicPr>
          <p:cNvPr descr="Picture 7" id="68" name="Google Shape;68;p23"/>
          <p:cNvPicPr preferRelativeResize="0"/>
          <p:nvPr/>
        </p:nvPicPr>
        <p:blipFill rotWithShape="1">
          <a:blip r:embed="rId2">
            <a:alphaModFix/>
          </a:blip>
          <a:srcRect b="0" l="0" r="0" t="0"/>
          <a:stretch/>
        </p:blipFill>
        <p:spPr>
          <a:xfrm>
            <a:off x="10384796" y="6161318"/>
            <a:ext cx="1467253" cy="477239"/>
          </a:xfrm>
          <a:prstGeom prst="rect">
            <a:avLst/>
          </a:prstGeom>
          <a:noFill/>
          <a:ln>
            <a:noFill/>
          </a:ln>
        </p:spPr>
      </p:pic>
      <p:cxnSp>
        <p:nvCxnSpPr>
          <p:cNvPr id="69" name="Google Shape;69;p23"/>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70" name="Google Shape;70;p23"/>
          <p:cNvSpPr txBox="1"/>
          <p:nvPr>
            <p:ph idx="2" type="body"/>
          </p:nvPr>
        </p:nvSpPr>
        <p:spPr>
          <a:xfrm>
            <a:off x="6219570" y="1445598"/>
            <a:ext cx="5564392"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000"/>
              <a:buNone/>
              <a:defRPr sz="2000"/>
            </a:lvl1pPr>
            <a:lvl2pPr indent="-228600" lvl="1" marL="914400" algn="l">
              <a:lnSpc>
                <a:spcPct val="90000"/>
              </a:lnSpc>
              <a:spcBef>
                <a:spcPts val="1000"/>
              </a:spcBef>
              <a:spcAft>
                <a:spcPts val="0"/>
              </a:spcAft>
              <a:buClr>
                <a:schemeClr val="dk1"/>
              </a:buClr>
              <a:buSzPts val="2000"/>
              <a:buNone/>
              <a:defRPr/>
            </a:lvl2pPr>
            <a:lvl3pPr indent="-228600" lvl="2" marL="1371600" algn="l">
              <a:lnSpc>
                <a:spcPct val="90000"/>
              </a:lnSpc>
              <a:spcBef>
                <a:spcPts val="600"/>
              </a:spcBef>
              <a:spcAft>
                <a:spcPts val="0"/>
              </a:spcAft>
              <a:buClr>
                <a:schemeClr val="dk1"/>
              </a:buClr>
              <a:buSzPts val="1800"/>
              <a:buNone/>
              <a:defRPr/>
            </a:lvl3pPr>
            <a:lvl4pPr indent="-228600" lvl="3" marL="1828800" algn="l">
              <a:lnSpc>
                <a:spcPct val="90000"/>
              </a:lnSpc>
              <a:spcBef>
                <a:spcPts val="600"/>
              </a:spcBef>
              <a:spcAft>
                <a:spcPts val="0"/>
              </a:spcAft>
              <a:buClr>
                <a:schemeClr val="dk1"/>
              </a:buClr>
              <a:buSzPts val="1400"/>
              <a:buNone/>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23"/>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23"/>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23"/>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image">
  <p:cSld name="Content with image">
    <p:spTree>
      <p:nvGrpSpPr>
        <p:cNvPr id="74" name="Shape 74"/>
        <p:cNvGrpSpPr/>
        <p:nvPr/>
      </p:nvGrpSpPr>
      <p:grpSpPr>
        <a:xfrm>
          <a:off x="0" y="0"/>
          <a:ext cx="0" cy="0"/>
          <a:chOff x="0" y="0"/>
          <a:chExt cx="0" cy="0"/>
        </a:xfrm>
      </p:grpSpPr>
      <p:pic>
        <p:nvPicPr>
          <p:cNvPr descr="A picture containing city, night, spaghetti junction&#10;&#10;Description automatically generated" id="75" name="Google Shape;75;p24"/>
          <p:cNvPicPr preferRelativeResize="0"/>
          <p:nvPr/>
        </p:nvPicPr>
        <p:blipFill rotWithShape="1">
          <a:blip r:embed="rId2">
            <a:alphaModFix/>
          </a:blip>
          <a:srcRect b="0" l="8829" r="3165" t="0"/>
          <a:stretch/>
        </p:blipFill>
        <p:spPr>
          <a:xfrm>
            <a:off x="7514897" y="1220432"/>
            <a:ext cx="4677101" cy="4303683"/>
          </a:xfrm>
          <a:prstGeom prst="rect">
            <a:avLst/>
          </a:prstGeom>
          <a:noFill/>
          <a:ln>
            <a:noFill/>
          </a:ln>
        </p:spPr>
      </p:pic>
      <p:sp>
        <p:nvSpPr>
          <p:cNvPr id="76" name="Google Shape;76;p24"/>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24"/>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1200">
                <a:solidFill>
                  <a:srgbClr val="00B1C3"/>
                </a:solidFill>
              </a:defRPr>
            </a:lvl1pPr>
            <a:lvl2pPr indent="0" lvl="1" marL="0" algn="r">
              <a:spcBef>
                <a:spcPts val="0"/>
              </a:spcBef>
              <a:buNone/>
              <a:defRPr b="1" sz="1200">
                <a:solidFill>
                  <a:srgbClr val="00B1C3"/>
                </a:solidFill>
              </a:defRPr>
            </a:lvl2pPr>
            <a:lvl3pPr indent="0" lvl="2" marL="0" algn="r">
              <a:spcBef>
                <a:spcPts val="0"/>
              </a:spcBef>
              <a:buNone/>
              <a:defRPr b="1" sz="1200">
                <a:solidFill>
                  <a:srgbClr val="00B1C3"/>
                </a:solidFill>
              </a:defRPr>
            </a:lvl3pPr>
            <a:lvl4pPr indent="0" lvl="3" marL="0" algn="r">
              <a:spcBef>
                <a:spcPts val="0"/>
              </a:spcBef>
              <a:buNone/>
              <a:defRPr b="1" sz="1200">
                <a:solidFill>
                  <a:srgbClr val="00B1C3"/>
                </a:solidFill>
              </a:defRPr>
            </a:lvl4pPr>
            <a:lvl5pPr indent="0" lvl="4" marL="0" algn="r">
              <a:spcBef>
                <a:spcPts val="0"/>
              </a:spcBef>
              <a:buNone/>
              <a:defRPr b="1" sz="1200">
                <a:solidFill>
                  <a:srgbClr val="00B1C3"/>
                </a:solidFill>
              </a:defRPr>
            </a:lvl5pPr>
            <a:lvl6pPr indent="0" lvl="5" marL="0" algn="r">
              <a:spcBef>
                <a:spcPts val="0"/>
              </a:spcBef>
              <a:buNone/>
              <a:defRPr b="1" sz="1200">
                <a:solidFill>
                  <a:srgbClr val="00B1C3"/>
                </a:solidFill>
              </a:defRPr>
            </a:lvl6pPr>
            <a:lvl7pPr indent="0" lvl="6" marL="0" algn="r">
              <a:spcBef>
                <a:spcPts val="0"/>
              </a:spcBef>
              <a:buNone/>
              <a:defRPr b="1" sz="1200">
                <a:solidFill>
                  <a:srgbClr val="00B1C3"/>
                </a:solidFill>
              </a:defRPr>
            </a:lvl7pPr>
            <a:lvl8pPr indent="0" lvl="7" marL="0" algn="r">
              <a:spcBef>
                <a:spcPts val="0"/>
              </a:spcBef>
              <a:buNone/>
              <a:defRPr b="1" sz="1200">
                <a:solidFill>
                  <a:srgbClr val="00B1C3"/>
                </a:solidFill>
              </a:defRPr>
            </a:lvl8pPr>
            <a:lvl9pPr indent="0" lvl="8" marL="0" algn="r">
              <a:spcBef>
                <a:spcPts val="0"/>
              </a:spcBef>
              <a:buNone/>
              <a:defRPr b="1" sz="1200">
                <a:solidFill>
                  <a:srgbClr val="00B1C3"/>
                </a:solidFill>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78" name="Google Shape;78;p24"/>
          <p:cNvSpPr/>
          <p:nvPr/>
        </p:nvSpPr>
        <p:spPr>
          <a:xfrm>
            <a:off x="7514897" y="1739274"/>
            <a:ext cx="4677101" cy="2455394"/>
          </a:xfrm>
          <a:prstGeom prst="rect">
            <a:avLst/>
          </a:prstGeom>
          <a:gradFill>
            <a:gsLst>
              <a:gs pos="0">
                <a:srgbClr val="00B1C3">
                  <a:alpha val="74901"/>
                </a:srgbClr>
              </a:gs>
              <a:gs pos="66000">
                <a:srgbClr val="345DA7">
                  <a:alpha val="79607"/>
                </a:srgbClr>
              </a:gs>
              <a:gs pos="100000">
                <a:srgbClr val="9451B8"/>
              </a:gs>
            </a:gsLst>
            <a:lin ang="189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79" name="Google Shape;79;p24"/>
          <p:cNvSpPr txBox="1"/>
          <p:nvPr>
            <p:ph idx="1" type="subTitle"/>
          </p:nvPr>
        </p:nvSpPr>
        <p:spPr>
          <a:xfrm>
            <a:off x="7704571" y="2032162"/>
            <a:ext cx="4306808" cy="2009259"/>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lt1"/>
              </a:buClr>
              <a:buSzPts val="2000"/>
              <a:buNone/>
              <a:defRPr sz="2000">
                <a:solidFill>
                  <a:schemeClr val="lt1"/>
                </a:solidFill>
              </a:defRPr>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Picture 7" id="80" name="Google Shape;80;p24"/>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81" name="Google Shape;81;p24"/>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82" name="Google Shape;82;p24"/>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4"/>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24"/>
          <p:cNvSpPr txBox="1"/>
          <p:nvPr>
            <p:ph idx="2" type="body"/>
          </p:nvPr>
        </p:nvSpPr>
        <p:spPr>
          <a:xfrm>
            <a:off x="334963" y="1220432"/>
            <a:ext cx="6854876" cy="4285459"/>
          </a:xfrm>
          <a:prstGeom prst="rect">
            <a:avLst/>
          </a:prstGeom>
          <a:noFill/>
          <a:ln>
            <a:noFill/>
          </a:ln>
        </p:spPr>
        <p:txBody>
          <a:bodyPr anchorCtr="0" anchor="t" bIns="45700" lIns="91425" spcFirstLastPara="1" rIns="91425" wrap="square" tIns="45700">
            <a:normAutofit/>
          </a:bodyPr>
          <a:lstStyle>
            <a:lvl1pPr indent="-355600" lvl="0" marL="457200" algn="l">
              <a:lnSpc>
                <a:spcPct val="90000"/>
              </a:lnSpc>
              <a:spcBef>
                <a:spcPts val="1000"/>
              </a:spcBef>
              <a:spcAft>
                <a:spcPts val="0"/>
              </a:spcAft>
              <a:buClr>
                <a:schemeClr val="dk1"/>
              </a:buClr>
              <a:buSzPts val="2000"/>
              <a:buChar char="•"/>
              <a:defRPr sz="2000"/>
            </a:lvl1pPr>
            <a:lvl2pPr indent="-355600" lvl="1" marL="914400" algn="l">
              <a:lnSpc>
                <a:spcPct val="90000"/>
              </a:lnSpc>
              <a:spcBef>
                <a:spcPts val="1000"/>
              </a:spcBef>
              <a:spcAft>
                <a:spcPts val="0"/>
              </a:spcAft>
              <a:buClr>
                <a:schemeClr val="dk1"/>
              </a:buClr>
              <a:buSzPts val="2000"/>
              <a:buFont typeface="NTR"/>
              <a:buChar char="−"/>
              <a:defRPr sz="2000"/>
            </a:lvl2pPr>
            <a:lvl3pPr indent="-355600" lvl="2" marL="1371600" algn="l">
              <a:lnSpc>
                <a:spcPct val="90000"/>
              </a:lnSpc>
              <a:spcBef>
                <a:spcPts val="600"/>
              </a:spcBef>
              <a:spcAft>
                <a:spcPts val="0"/>
              </a:spcAft>
              <a:buClr>
                <a:schemeClr val="dk1"/>
              </a:buClr>
              <a:buSzPts val="2000"/>
              <a:buFont typeface="Noto Sans Symbols"/>
              <a:buChar char="▪"/>
              <a:defRPr sz="2000"/>
            </a:lvl3pPr>
            <a:lvl4pPr indent="-342900" lvl="3" marL="1828800" algn="l">
              <a:lnSpc>
                <a:spcPct val="90000"/>
              </a:lnSpc>
              <a:spcBef>
                <a:spcPts val="600"/>
              </a:spcBef>
              <a:spcAft>
                <a:spcPts val="0"/>
              </a:spcAft>
              <a:buClr>
                <a:schemeClr val="dk1"/>
              </a:buClr>
              <a:buSzPts val="1800"/>
              <a:buChar char="•"/>
              <a:defRPr/>
            </a:lvl4pPr>
            <a:lvl5pPr indent="-228600" lvl="4" marL="2286000" algn="l">
              <a:lnSpc>
                <a:spcPct val="90000"/>
              </a:lnSpc>
              <a:spcBef>
                <a:spcPts val="6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p:cSld name="Blank Slide">
    <p:spTree>
      <p:nvGrpSpPr>
        <p:cNvPr id="85" name="Shape 85"/>
        <p:cNvGrpSpPr/>
        <p:nvPr/>
      </p:nvGrpSpPr>
      <p:grpSpPr>
        <a:xfrm>
          <a:off x="0" y="0"/>
          <a:ext cx="0" cy="0"/>
          <a:chOff x="0" y="0"/>
          <a:chExt cx="0" cy="0"/>
        </a:xfrm>
      </p:grpSpPr>
      <p:sp>
        <p:nvSpPr>
          <p:cNvPr id="86" name="Google Shape;86;p25"/>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1200">
                <a:solidFill>
                  <a:srgbClr val="00B1C3"/>
                </a:solidFill>
              </a:defRPr>
            </a:lvl1pPr>
            <a:lvl2pPr indent="0" lvl="1" marL="0" algn="r">
              <a:spcBef>
                <a:spcPts val="0"/>
              </a:spcBef>
              <a:buNone/>
              <a:defRPr b="1" sz="1200">
                <a:solidFill>
                  <a:srgbClr val="00B1C3"/>
                </a:solidFill>
              </a:defRPr>
            </a:lvl2pPr>
            <a:lvl3pPr indent="0" lvl="2" marL="0" algn="r">
              <a:spcBef>
                <a:spcPts val="0"/>
              </a:spcBef>
              <a:buNone/>
              <a:defRPr b="1" sz="1200">
                <a:solidFill>
                  <a:srgbClr val="00B1C3"/>
                </a:solidFill>
              </a:defRPr>
            </a:lvl3pPr>
            <a:lvl4pPr indent="0" lvl="3" marL="0" algn="r">
              <a:spcBef>
                <a:spcPts val="0"/>
              </a:spcBef>
              <a:buNone/>
              <a:defRPr b="1" sz="1200">
                <a:solidFill>
                  <a:srgbClr val="00B1C3"/>
                </a:solidFill>
              </a:defRPr>
            </a:lvl4pPr>
            <a:lvl5pPr indent="0" lvl="4" marL="0" algn="r">
              <a:spcBef>
                <a:spcPts val="0"/>
              </a:spcBef>
              <a:buNone/>
              <a:defRPr b="1" sz="1200">
                <a:solidFill>
                  <a:srgbClr val="00B1C3"/>
                </a:solidFill>
              </a:defRPr>
            </a:lvl5pPr>
            <a:lvl6pPr indent="0" lvl="5" marL="0" algn="r">
              <a:spcBef>
                <a:spcPts val="0"/>
              </a:spcBef>
              <a:buNone/>
              <a:defRPr b="1" sz="1200">
                <a:solidFill>
                  <a:srgbClr val="00B1C3"/>
                </a:solidFill>
              </a:defRPr>
            </a:lvl6pPr>
            <a:lvl7pPr indent="0" lvl="6" marL="0" algn="r">
              <a:spcBef>
                <a:spcPts val="0"/>
              </a:spcBef>
              <a:buNone/>
              <a:defRPr b="1" sz="1200">
                <a:solidFill>
                  <a:srgbClr val="00B1C3"/>
                </a:solidFill>
              </a:defRPr>
            </a:lvl7pPr>
            <a:lvl8pPr indent="0" lvl="7" marL="0" algn="r">
              <a:spcBef>
                <a:spcPts val="0"/>
              </a:spcBef>
              <a:buNone/>
              <a:defRPr b="1" sz="1200">
                <a:solidFill>
                  <a:srgbClr val="00B1C3"/>
                </a:solidFill>
              </a:defRPr>
            </a:lvl8pPr>
            <a:lvl9pPr indent="0" lvl="8" marL="0" algn="r">
              <a:spcBef>
                <a:spcPts val="0"/>
              </a:spcBef>
              <a:buNone/>
              <a:defRPr b="1" sz="1200">
                <a:solidFill>
                  <a:srgbClr val="00B1C3"/>
                </a:solidFill>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pic>
        <p:nvPicPr>
          <p:cNvPr descr="Picture 7" id="87" name="Google Shape;87;p25"/>
          <p:cNvPicPr preferRelativeResize="0"/>
          <p:nvPr/>
        </p:nvPicPr>
        <p:blipFill rotWithShape="1">
          <a:blip r:embed="rId2">
            <a:alphaModFix/>
          </a:blip>
          <a:srcRect b="0" l="0" r="0" t="0"/>
          <a:stretch/>
        </p:blipFill>
        <p:spPr>
          <a:xfrm>
            <a:off x="10384796" y="6161318"/>
            <a:ext cx="1467253" cy="477239"/>
          </a:xfrm>
          <a:prstGeom prst="rect">
            <a:avLst/>
          </a:prstGeom>
          <a:noFill/>
          <a:ln>
            <a:noFill/>
          </a:ln>
        </p:spPr>
      </p:pic>
      <p:cxnSp>
        <p:nvCxnSpPr>
          <p:cNvPr id="88" name="Google Shape;88;p25"/>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89" name="Google Shape;89;p25"/>
          <p:cNvSpPr txBox="1"/>
          <p:nvPr>
            <p:ph type="title"/>
          </p:nvPr>
        </p:nvSpPr>
        <p:spPr>
          <a:xfrm>
            <a:off x="334963" y="333375"/>
            <a:ext cx="9670885" cy="61255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0" name="Google Shape;90;p25"/>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25"/>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p:cSld name="Divider Slide">
    <p:spTree>
      <p:nvGrpSpPr>
        <p:cNvPr id="92" name="Shape 92"/>
        <p:cNvGrpSpPr/>
        <p:nvPr/>
      </p:nvGrpSpPr>
      <p:grpSpPr>
        <a:xfrm>
          <a:off x="0" y="0"/>
          <a:ext cx="0" cy="0"/>
          <a:chOff x="0" y="0"/>
          <a:chExt cx="0" cy="0"/>
        </a:xfrm>
      </p:grpSpPr>
      <p:pic>
        <p:nvPicPr>
          <p:cNvPr descr="Chart, radar chart&#10;&#10;Description automatically generated" id="93" name="Google Shape;93;p26"/>
          <p:cNvPicPr preferRelativeResize="0"/>
          <p:nvPr/>
        </p:nvPicPr>
        <p:blipFill rotWithShape="1">
          <a:blip r:embed="rId2">
            <a:alphaModFix/>
          </a:blip>
          <a:srcRect b="0" l="0" r="0" t="19482"/>
          <a:stretch/>
        </p:blipFill>
        <p:spPr>
          <a:xfrm>
            <a:off x="0" y="0"/>
            <a:ext cx="12192000" cy="2679153"/>
          </a:xfrm>
          <a:prstGeom prst="rect">
            <a:avLst/>
          </a:prstGeom>
          <a:noFill/>
          <a:ln>
            <a:noFill/>
          </a:ln>
        </p:spPr>
      </p:pic>
      <p:sp>
        <p:nvSpPr>
          <p:cNvPr id="94" name="Google Shape;94;p26"/>
          <p:cNvSpPr txBox="1"/>
          <p:nvPr>
            <p:ph type="title"/>
          </p:nvPr>
        </p:nvSpPr>
        <p:spPr>
          <a:xfrm>
            <a:off x="3222089" y="2882687"/>
            <a:ext cx="8100848" cy="591316"/>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36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5" name="Google Shape;95;p26"/>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1" sz="1200">
                <a:solidFill>
                  <a:srgbClr val="00B1C3"/>
                </a:solidFill>
              </a:defRPr>
            </a:lvl1pPr>
            <a:lvl2pPr indent="0" lvl="1" marL="0" algn="r">
              <a:spcBef>
                <a:spcPts val="0"/>
              </a:spcBef>
              <a:buNone/>
              <a:defRPr b="1" sz="1200">
                <a:solidFill>
                  <a:srgbClr val="00B1C3"/>
                </a:solidFill>
              </a:defRPr>
            </a:lvl2pPr>
            <a:lvl3pPr indent="0" lvl="2" marL="0" algn="r">
              <a:spcBef>
                <a:spcPts val="0"/>
              </a:spcBef>
              <a:buNone/>
              <a:defRPr b="1" sz="1200">
                <a:solidFill>
                  <a:srgbClr val="00B1C3"/>
                </a:solidFill>
              </a:defRPr>
            </a:lvl3pPr>
            <a:lvl4pPr indent="0" lvl="3" marL="0" algn="r">
              <a:spcBef>
                <a:spcPts val="0"/>
              </a:spcBef>
              <a:buNone/>
              <a:defRPr b="1" sz="1200">
                <a:solidFill>
                  <a:srgbClr val="00B1C3"/>
                </a:solidFill>
              </a:defRPr>
            </a:lvl4pPr>
            <a:lvl5pPr indent="0" lvl="4" marL="0" algn="r">
              <a:spcBef>
                <a:spcPts val="0"/>
              </a:spcBef>
              <a:buNone/>
              <a:defRPr b="1" sz="1200">
                <a:solidFill>
                  <a:srgbClr val="00B1C3"/>
                </a:solidFill>
              </a:defRPr>
            </a:lvl5pPr>
            <a:lvl6pPr indent="0" lvl="5" marL="0" algn="r">
              <a:spcBef>
                <a:spcPts val="0"/>
              </a:spcBef>
              <a:buNone/>
              <a:defRPr b="1" sz="1200">
                <a:solidFill>
                  <a:srgbClr val="00B1C3"/>
                </a:solidFill>
              </a:defRPr>
            </a:lvl6pPr>
            <a:lvl7pPr indent="0" lvl="6" marL="0" algn="r">
              <a:spcBef>
                <a:spcPts val="0"/>
              </a:spcBef>
              <a:buNone/>
              <a:defRPr b="1" sz="1200">
                <a:solidFill>
                  <a:srgbClr val="00B1C3"/>
                </a:solidFill>
              </a:defRPr>
            </a:lvl7pPr>
            <a:lvl8pPr indent="0" lvl="7" marL="0" algn="r">
              <a:spcBef>
                <a:spcPts val="0"/>
              </a:spcBef>
              <a:buNone/>
              <a:defRPr b="1" sz="1200">
                <a:solidFill>
                  <a:srgbClr val="00B1C3"/>
                </a:solidFill>
              </a:defRPr>
            </a:lvl8pPr>
            <a:lvl9pPr indent="0" lvl="8" marL="0" algn="r">
              <a:spcBef>
                <a:spcPts val="0"/>
              </a:spcBef>
              <a:buNone/>
              <a:defRPr b="1" sz="1200">
                <a:solidFill>
                  <a:srgbClr val="00B1C3"/>
                </a:solidFill>
              </a:defRPr>
            </a:lvl9pPr>
          </a:lstStyle>
          <a:p>
            <a:pPr indent="0" lvl="0" marL="0" rtl="0" algn="r">
              <a:spcBef>
                <a:spcPts val="0"/>
              </a:spcBef>
              <a:spcAft>
                <a:spcPts val="0"/>
              </a:spcAft>
              <a:buNone/>
            </a:pPr>
            <a:r>
              <a:rPr lang="en-US"/>
              <a:t>| </a:t>
            </a:r>
            <a:fld id="{00000000-1234-1234-1234-123412341234}" type="slidenum">
              <a:rPr b="0" lang="en-US">
                <a:solidFill>
                  <a:srgbClr val="888888"/>
                </a:solidFill>
              </a:rPr>
              <a:t>‹#›</a:t>
            </a:fld>
            <a:endParaRPr b="0">
              <a:solidFill>
                <a:srgbClr val="888888"/>
              </a:solidFill>
            </a:endParaRPr>
          </a:p>
        </p:txBody>
      </p:sp>
      <p:sp>
        <p:nvSpPr>
          <p:cNvPr id="96" name="Google Shape;96;p26"/>
          <p:cNvSpPr txBox="1"/>
          <p:nvPr>
            <p:ph idx="1" type="subTitle"/>
          </p:nvPr>
        </p:nvSpPr>
        <p:spPr>
          <a:xfrm>
            <a:off x="3213221" y="3474003"/>
            <a:ext cx="6904311" cy="1655762"/>
          </a:xfrm>
          <a:prstGeom prst="rect">
            <a:avLst/>
          </a:prstGeom>
          <a:noFill/>
          <a:ln>
            <a:noFill/>
          </a:ln>
        </p:spPr>
        <p:txBody>
          <a:bodyPr anchorCtr="0" anchor="t" bIns="45700" lIns="91425" spcFirstLastPara="1" rIns="91425" wrap="square" tIns="45700">
            <a:normAutofit/>
          </a:bodyPr>
          <a:lstStyle>
            <a:lvl1pPr lvl="0" algn="l">
              <a:lnSpc>
                <a:spcPct val="90000"/>
              </a:lnSpc>
              <a:spcBef>
                <a:spcPts val="1000"/>
              </a:spcBef>
              <a:spcAft>
                <a:spcPts val="0"/>
              </a:spcAft>
              <a:buClr>
                <a:schemeClr val="dk1"/>
              </a:buClr>
              <a:buSzPts val="2000"/>
              <a:buNone/>
              <a:defRPr sz="2000"/>
            </a:lvl1pPr>
            <a:lvl2pPr lvl="1" algn="ctr">
              <a:lnSpc>
                <a:spcPct val="90000"/>
              </a:lnSpc>
              <a:spcBef>
                <a:spcPts val="1000"/>
              </a:spcBef>
              <a:spcAft>
                <a:spcPts val="0"/>
              </a:spcAft>
              <a:buClr>
                <a:schemeClr val="dk1"/>
              </a:buClr>
              <a:buSzPts val="2000"/>
              <a:buNone/>
              <a:defRPr sz="2000"/>
            </a:lvl2pPr>
            <a:lvl3pPr lvl="2" algn="ctr">
              <a:lnSpc>
                <a:spcPct val="90000"/>
              </a:lnSpc>
              <a:spcBef>
                <a:spcPts val="600"/>
              </a:spcBef>
              <a:spcAft>
                <a:spcPts val="0"/>
              </a:spcAft>
              <a:buClr>
                <a:schemeClr val="dk1"/>
              </a:buClr>
              <a:buSzPts val="1800"/>
              <a:buNone/>
              <a:defRPr sz="1800"/>
            </a:lvl3pPr>
            <a:lvl4pPr lvl="3" algn="ctr">
              <a:lnSpc>
                <a:spcPct val="90000"/>
              </a:lnSpc>
              <a:spcBef>
                <a:spcPts val="600"/>
              </a:spcBef>
              <a:spcAft>
                <a:spcPts val="0"/>
              </a:spcAft>
              <a:buClr>
                <a:schemeClr val="dk1"/>
              </a:buClr>
              <a:buSzPts val="1600"/>
              <a:buNone/>
              <a:defRPr sz="1600"/>
            </a:lvl4pPr>
            <a:lvl5pPr lvl="4" algn="ctr">
              <a:lnSpc>
                <a:spcPct val="90000"/>
              </a:lnSpc>
              <a:spcBef>
                <a:spcPts val="6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Picture 7" id="97" name="Google Shape;97;p26"/>
          <p:cNvPicPr preferRelativeResize="0"/>
          <p:nvPr/>
        </p:nvPicPr>
        <p:blipFill rotWithShape="1">
          <a:blip r:embed="rId3">
            <a:alphaModFix/>
          </a:blip>
          <a:srcRect b="0" l="0" r="0" t="0"/>
          <a:stretch/>
        </p:blipFill>
        <p:spPr>
          <a:xfrm>
            <a:off x="10384796" y="6161318"/>
            <a:ext cx="1467253" cy="477239"/>
          </a:xfrm>
          <a:prstGeom prst="rect">
            <a:avLst/>
          </a:prstGeom>
          <a:noFill/>
          <a:ln>
            <a:noFill/>
          </a:ln>
        </p:spPr>
      </p:pic>
      <p:cxnSp>
        <p:nvCxnSpPr>
          <p:cNvPr id="98" name="Google Shape;98;p26"/>
          <p:cNvCxnSpPr/>
          <p:nvPr/>
        </p:nvCxnSpPr>
        <p:spPr>
          <a:xfrm>
            <a:off x="0" y="6439612"/>
            <a:ext cx="10156371" cy="0"/>
          </a:xfrm>
          <a:prstGeom prst="straightConnector1">
            <a:avLst/>
          </a:prstGeom>
          <a:noFill/>
          <a:ln cap="flat" cmpd="sng" w="19050">
            <a:solidFill>
              <a:srgbClr val="00B1C3"/>
            </a:solidFill>
            <a:prstDash val="solid"/>
            <a:miter lim="800000"/>
            <a:headEnd len="sm" w="sm" type="none"/>
            <a:tailEnd len="sm" w="sm" type="none"/>
          </a:ln>
        </p:spPr>
      </p:cxnSp>
      <p:sp>
        <p:nvSpPr>
          <p:cNvPr id="99" name="Google Shape;99;p26"/>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0" name="Google Shape;100;p26"/>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8"/>
          <p:cNvSpPr txBox="1"/>
          <p:nvPr>
            <p:ph idx="1" type="body"/>
          </p:nvPr>
        </p:nvSpPr>
        <p:spPr>
          <a:xfrm>
            <a:off x="354724" y="1196975"/>
            <a:ext cx="6886904" cy="4351338"/>
          </a:xfrm>
          <a:prstGeom prst="rect">
            <a:avLst/>
          </a:prstGeom>
          <a:noFill/>
          <a:ln>
            <a:noFill/>
          </a:ln>
        </p:spPr>
        <p:txBody>
          <a:bodyPr anchorCtr="0" anchor="t" bIns="45700" lIns="91425" spcFirstLastPara="1" rIns="91425" wrap="square" tIns="45700">
            <a:normAutofit/>
          </a:bodyPr>
          <a:lstStyle>
            <a:lvl1pPr indent="-381000" lvl="0" marL="457200" marR="0" rtl="0" algn="l">
              <a:lnSpc>
                <a:spcPct val="90000"/>
              </a:lnSpc>
              <a:spcBef>
                <a:spcPts val="10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55600" lvl="1" marL="9144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2pPr>
            <a:lvl3pPr indent="-342900" lvl="2" marL="1371600" marR="0" rtl="0" algn="l">
              <a:lnSpc>
                <a:spcPct val="90000"/>
              </a:lnSpc>
              <a:spcBef>
                <a:spcPts val="6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17500" lvl="3" marL="1828800" marR="0" rtl="0" algn="l">
              <a:lnSpc>
                <a:spcPct val="90000"/>
              </a:lnSpc>
              <a:spcBef>
                <a:spcPts val="600"/>
              </a:spcBef>
              <a:spcAft>
                <a:spcPts val="0"/>
              </a:spcAft>
              <a:buClr>
                <a:schemeClr val="dk1"/>
              </a:buClr>
              <a:buSzPts val="1400"/>
              <a:buFont typeface="Arial"/>
              <a:buChar char="•"/>
              <a:defRPr b="0" i="1" sz="1400" u="none" cap="none" strike="noStrike">
                <a:solidFill>
                  <a:schemeClr val="dk1"/>
                </a:solidFill>
                <a:latin typeface="Calibri"/>
                <a:ea typeface="Calibri"/>
                <a:cs typeface="Calibri"/>
                <a:sym typeface="Calibri"/>
              </a:defRPr>
            </a:lvl4pPr>
            <a:lvl5pPr indent="-342900" lvl="4" marL="2286000" marR="0" rtl="0" algn="l">
              <a:lnSpc>
                <a:spcPct val="90000"/>
              </a:lnSpc>
              <a:spcBef>
                <a:spcPts val="6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1" name="Google Shape;11;p18"/>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r>
              <a:rPr lang="en-US"/>
              <a:t> </a:t>
            </a:r>
            <a:r>
              <a:rPr b="1" lang="en-US">
                <a:solidFill>
                  <a:srgbClr val="00B1C3"/>
                </a:solidFill>
              </a:rPr>
              <a:t>| </a:t>
            </a:r>
            <a:fld id="{00000000-1234-1234-1234-123412341234}" type="slidenum">
              <a:rPr lang="en-US"/>
              <a:t>‹#›</a:t>
            </a:fld>
            <a:endParaRPr/>
          </a:p>
        </p:txBody>
      </p:sp>
      <p:sp>
        <p:nvSpPr>
          <p:cNvPr id="12" name="Google Shape;12;p18"/>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0"/>
              </a:spcBef>
              <a:spcAft>
                <a:spcPts val="0"/>
              </a:spcAft>
              <a:buClr>
                <a:schemeClr val="dk1"/>
              </a:buClr>
              <a:buSzPts val="3600"/>
              <a:buFont typeface="Calibri"/>
              <a:buNone/>
              <a:defRPr b="1" i="0" sz="36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3" name="Google Shape;13;p18"/>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7F7F7F"/>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8"/>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7F7F7F"/>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4725">
          <p15:clr>
            <a:srgbClr val="F26B43"/>
          </p15:clr>
        </p15:guide>
        <p15:guide id="2" pos="4566">
          <p15:clr>
            <a:srgbClr val="F26B43"/>
          </p15:clr>
        </p15:guide>
        <p15:guide id="3" pos="211">
          <p15:clr>
            <a:srgbClr val="F26B43"/>
          </p15:clr>
        </p15:guide>
        <p15:guide id="4" orient="horz" pos="210">
          <p15:clr>
            <a:srgbClr val="F26B43"/>
          </p15:clr>
        </p15:guide>
        <p15:guide id="5" orient="horz" pos="754">
          <p15:clr>
            <a:srgbClr val="F26B43"/>
          </p15:clr>
        </p15:guide>
        <p15:guide id="6" orient="horz" pos="377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www.omg.org/omg-dds-portal/" TargetMode="External"/><Relationship Id="rId4" Type="http://schemas.openxmlformats.org/officeDocument/2006/relationships/image" Target="../media/image32.png"/><Relationship Id="rId5" Type="http://schemas.openxmlformats.org/officeDocument/2006/relationships/image" Target="../media/image3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0" Type="http://schemas.openxmlformats.org/officeDocument/2006/relationships/image" Target="../media/image40.png"/><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9.png"/><Relationship Id="rId4" Type="http://schemas.openxmlformats.org/officeDocument/2006/relationships/hyperlink" Target="https://avcc.org/tr005/" TargetMode="External"/><Relationship Id="rId9" Type="http://schemas.openxmlformats.org/officeDocument/2006/relationships/hyperlink" Target="https://www.rti.com/" TargetMode="External"/><Relationship Id="rId5" Type="http://schemas.openxmlformats.org/officeDocument/2006/relationships/image" Target="../media/image41.png"/><Relationship Id="rId6" Type="http://schemas.openxmlformats.org/officeDocument/2006/relationships/image" Target="../media/image37.png"/><Relationship Id="rId7" Type="http://schemas.openxmlformats.org/officeDocument/2006/relationships/image" Target="../media/image36.png"/><Relationship Id="rId8" Type="http://schemas.openxmlformats.org/officeDocument/2006/relationships/hyperlink" Target="https://www.iiconsortium.org/iicf/"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33.png"/><Relationship Id="rId13" Type="http://schemas.openxmlformats.org/officeDocument/2006/relationships/image" Target="../media/image30.jpg"/><Relationship Id="rId12" Type="http://schemas.openxmlformats.org/officeDocument/2006/relationships/image" Target="../media/image28.jp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1.png"/><Relationship Id="rId4" Type="http://schemas.openxmlformats.org/officeDocument/2006/relationships/image" Target="../media/image3.jpg"/><Relationship Id="rId9" Type="http://schemas.openxmlformats.org/officeDocument/2006/relationships/image" Target="../media/image10.png"/><Relationship Id="rId15" Type="http://schemas.openxmlformats.org/officeDocument/2006/relationships/image" Target="../media/image19.png"/><Relationship Id="rId14" Type="http://schemas.openxmlformats.org/officeDocument/2006/relationships/image" Target="../media/image24.jpg"/><Relationship Id="rId16" Type="http://schemas.openxmlformats.org/officeDocument/2006/relationships/image" Target="../media/image21.png"/><Relationship Id="rId5" Type="http://schemas.openxmlformats.org/officeDocument/2006/relationships/image" Target="../media/image4.jpg"/><Relationship Id="rId6" Type="http://schemas.openxmlformats.org/officeDocument/2006/relationships/image" Target="../media/image38.jpg"/><Relationship Id="rId7" Type="http://schemas.openxmlformats.org/officeDocument/2006/relationships/image" Target="../media/image8.jpg"/><Relationship Id="rId8" Type="http://schemas.openxmlformats.org/officeDocument/2006/relationships/image" Target="../media/image4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
          <p:cNvSpPr txBox="1"/>
          <p:nvPr>
            <p:ph type="ctrTitle"/>
          </p:nvPr>
        </p:nvSpPr>
        <p:spPr>
          <a:xfrm>
            <a:off x="355983" y="2701110"/>
            <a:ext cx="6640129" cy="570516"/>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100000"/>
              <a:buFont typeface="Calibri"/>
              <a:buNone/>
            </a:pPr>
            <a:r>
              <a:rPr lang="en-US"/>
              <a:t>Data Centric Interoperability</a:t>
            </a:r>
            <a:endParaRPr/>
          </a:p>
        </p:txBody>
      </p:sp>
      <p:sp>
        <p:nvSpPr>
          <p:cNvPr id="106" name="Google Shape;106;p1"/>
          <p:cNvSpPr txBox="1"/>
          <p:nvPr>
            <p:ph idx="1" type="body"/>
          </p:nvPr>
        </p:nvSpPr>
        <p:spPr>
          <a:xfrm>
            <a:off x="355600" y="3429000"/>
            <a:ext cx="6604000" cy="48736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000"/>
              <a:buNone/>
            </a:pPr>
            <a:r>
              <a:rPr lang="en-US"/>
              <a:t>Creating a Data Architecture</a:t>
            </a:r>
            <a:endParaRPr/>
          </a:p>
        </p:txBody>
      </p:sp>
      <p:sp>
        <p:nvSpPr>
          <p:cNvPr id="107" name="Google Shape;107;p1"/>
          <p:cNvSpPr txBox="1"/>
          <p:nvPr>
            <p:ph idx="2" type="body"/>
          </p:nvPr>
        </p:nvSpPr>
        <p:spPr>
          <a:xfrm>
            <a:off x="355599" y="3922166"/>
            <a:ext cx="5363713" cy="487363"/>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90000"/>
              </a:lnSpc>
              <a:spcBef>
                <a:spcPts val="0"/>
              </a:spcBef>
              <a:spcAft>
                <a:spcPts val="0"/>
              </a:spcAft>
              <a:buClr>
                <a:schemeClr val="lt1"/>
              </a:buClr>
              <a:buSzPct val="100000"/>
              <a:buNone/>
            </a:pPr>
            <a:r>
              <a:rPr lang="en-US"/>
              <a:t>September 25, 2024 – Neil Puthuff (neil.puthuff@rti.com)</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10"/>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b="1" lang="en-US" sz="1200">
                <a:solidFill>
                  <a:srgbClr val="00B1C3"/>
                </a:solidFill>
              </a:rPr>
              <a:t>| </a:t>
            </a:r>
            <a:fld id="{00000000-1234-1234-1234-123412341234}" type="slidenum">
              <a:rPr lang="en-US"/>
              <a:t>‹#›</a:t>
            </a:fld>
            <a:endParaRPr/>
          </a:p>
        </p:txBody>
      </p:sp>
      <p:sp>
        <p:nvSpPr>
          <p:cNvPr id="244" name="Google Shape;244;p10"/>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Chapter Review </a:t>
            </a:r>
            <a:endParaRPr/>
          </a:p>
        </p:txBody>
      </p:sp>
      <p:sp>
        <p:nvSpPr>
          <p:cNvPr id="245" name="Google Shape;245;p10"/>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246" name="Google Shape;246;p10"/>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26 September 2024  </a:t>
            </a:r>
            <a:r>
              <a:rPr lang="en-US">
                <a:solidFill>
                  <a:srgbClr val="00B0F0"/>
                </a:solidFill>
              </a:rPr>
              <a:t>|</a:t>
            </a:r>
            <a:endParaRPr>
              <a:solidFill>
                <a:srgbClr val="00B0F0"/>
              </a:solidFill>
            </a:endParaRPr>
          </a:p>
        </p:txBody>
      </p:sp>
      <p:sp>
        <p:nvSpPr>
          <p:cNvPr id="247" name="Google Shape;247;p10"/>
          <p:cNvSpPr txBox="1"/>
          <p:nvPr>
            <p:ph idx="1" type="body"/>
          </p:nvPr>
        </p:nvSpPr>
        <p:spPr>
          <a:xfrm>
            <a:off x="334962" y="1172526"/>
            <a:ext cx="10685964" cy="218283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Fully implemented support for Dataflows</a:t>
            </a:r>
            <a:br>
              <a:rPr lang="en-US" sz="3600"/>
            </a:br>
            <a:r>
              <a:rPr lang="en-US" sz="3600"/>
              <a:t> = </a:t>
            </a:r>
            <a:r>
              <a:rPr b="1" lang="en-US" sz="3600">
                <a:solidFill>
                  <a:schemeClr val="accent2"/>
                </a:solidFill>
              </a:rPr>
              <a:t>Connectivity Framework</a:t>
            </a:r>
            <a:endParaRPr/>
          </a:p>
          <a:p>
            <a:pPr indent="0" lvl="0" marL="0" rtl="0" algn="l">
              <a:lnSpc>
                <a:spcPct val="90000"/>
              </a:lnSpc>
              <a:spcBef>
                <a:spcPts val="2000"/>
              </a:spcBef>
              <a:spcAft>
                <a:spcPts val="0"/>
              </a:spcAft>
              <a:buClr>
                <a:schemeClr val="dk1"/>
              </a:buClr>
              <a:buSzPts val="2400"/>
              <a:buNone/>
            </a:pPr>
            <a:r>
              <a:rPr lang="en-US" sz="2400"/>
              <a:t>More than just a protocol or transport.</a:t>
            </a:r>
            <a:endParaRPr/>
          </a:p>
        </p:txBody>
      </p:sp>
      <p:pic>
        <p:nvPicPr>
          <p:cNvPr id="248" name="Google Shape;248;p10"/>
          <p:cNvPicPr preferRelativeResize="0"/>
          <p:nvPr/>
        </p:nvPicPr>
        <p:blipFill rotWithShape="1">
          <a:blip r:embed="rId3">
            <a:alphaModFix/>
          </a:blip>
          <a:srcRect b="0" l="0" r="0" t="0"/>
          <a:stretch/>
        </p:blipFill>
        <p:spPr>
          <a:xfrm>
            <a:off x="6858004" y="1442790"/>
            <a:ext cx="5190851" cy="3656823"/>
          </a:xfrm>
          <a:prstGeom prst="rect">
            <a:avLst/>
          </a:prstGeom>
          <a:noFill/>
          <a:ln>
            <a:noFill/>
          </a:ln>
        </p:spPr>
      </p:pic>
      <p:sp>
        <p:nvSpPr>
          <p:cNvPr id="249" name="Google Shape;249;p10"/>
          <p:cNvSpPr txBox="1"/>
          <p:nvPr/>
        </p:nvSpPr>
        <p:spPr>
          <a:xfrm>
            <a:off x="330952" y="3502639"/>
            <a:ext cx="10685964" cy="2927281"/>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3600"/>
              <a:buFont typeface="Arial"/>
              <a:buNone/>
            </a:pPr>
            <a:r>
              <a:rPr b="0" i="0" lang="en-US" sz="3600" u="none" cap="none" strike="noStrike">
                <a:solidFill>
                  <a:schemeClr val="dk1"/>
                </a:solidFill>
                <a:latin typeface="Calibri"/>
                <a:ea typeface="Calibri"/>
                <a:cs typeface="Calibri"/>
                <a:sym typeface="Calibri"/>
              </a:rPr>
              <a:t>   Connectivity Framework </a:t>
            </a:r>
            <a:br>
              <a:rPr b="0" i="0" lang="en-US" sz="3600" u="none" cap="none" strike="noStrike">
                <a:solidFill>
                  <a:schemeClr val="dk1"/>
                </a:solidFill>
                <a:latin typeface="Calibri"/>
                <a:ea typeface="Calibri"/>
                <a:cs typeface="Calibri"/>
                <a:sym typeface="Calibri"/>
              </a:rPr>
            </a:br>
            <a:r>
              <a:rPr b="0" i="0" lang="en-US" sz="3600" u="none" cap="none" strike="noStrike">
                <a:solidFill>
                  <a:schemeClr val="dk1"/>
                </a:solidFill>
                <a:latin typeface="Calibri"/>
                <a:ea typeface="Calibri"/>
                <a:cs typeface="Calibri"/>
                <a:sym typeface="Calibri"/>
              </a:rPr>
              <a:t>+ Data Model</a:t>
            </a:r>
            <a:endParaRPr/>
          </a:p>
          <a:p>
            <a:pPr indent="0" lvl="0" marL="0" marR="0" rtl="0" algn="l">
              <a:lnSpc>
                <a:spcPct val="90000"/>
              </a:lnSpc>
              <a:spcBef>
                <a:spcPts val="2000"/>
              </a:spcBef>
              <a:spcAft>
                <a:spcPts val="0"/>
              </a:spcAft>
              <a:buClr>
                <a:schemeClr val="dk1"/>
              </a:buClr>
              <a:buSzPts val="3600"/>
              <a:buFont typeface="Arial"/>
              <a:buNone/>
            </a:pPr>
            <a:r>
              <a:rPr b="0" i="0" lang="en-US" sz="3600" u="none" cap="none" strike="noStrike">
                <a:solidFill>
                  <a:schemeClr val="dk1"/>
                </a:solidFill>
                <a:latin typeface="Calibri"/>
                <a:ea typeface="Calibri"/>
                <a:cs typeface="Calibri"/>
                <a:sym typeface="Calibri"/>
              </a:rPr>
              <a:t> = </a:t>
            </a:r>
            <a:r>
              <a:rPr b="1" i="0" lang="en-US" sz="3600" u="none" cap="none" strike="noStrike">
                <a:solidFill>
                  <a:schemeClr val="accent2"/>
                </a:solidFill>
                <a:latin typeface="Calibri"/>
                <a:ea typeface="Calibri"/>
                <a:cs typeface="Calibri"/>
                <a:sym typeface="Calibri"/>
              </a:rPr>
              <a:t>Data Architecture</a:t>
            </a:r>
            <a:endParaRPr/>
          </a:p>
          <a:p>
            <a:pPr indent="0" lvl="0" marL="0" marR="0" rtl="0" algn="l">
              <a:lnSpc>
                <a:spcPct val="90000"/>
              </a:lnSpc>
              <a:spcBef>
                <a:spcPts val="2000"/>
              </a:spcBef>
              <a:spcAft>
                <a:spcPts val="0"/>
              </a:spcAft>
              <a:buClr>
                <a:schemeClr val="dk1"/>
              </a:buClr>
              <a:buSzPts val="2400"/>
              <a:buFont typeface="Arial"/>
              <a:buNone/>
            </a:pPr>
            <a:r>
              <a:rPr b="0" i="0" lang="en-US" sz="2400" u="none" cap="none" strike="noStrike">
                <a:solidFill>
                  <a:schemeClr val="dk1"/>
                </a:solidFill>
                <a:latin typeface="Calibri"/>
                <a:ea typeface="Calibri"/>
                <a:cs typeface="Calibri"/>
                <a:sym typeface="Calibri"/>
              </a:rPr>
              <a:t>The architecture of the system is designed to efficiently accommodate the dataflows, for portability, interoperability, predictability, performance and developer efficiency.</a:t>
            </a:r>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
                                            <p:txEl>
                                              <p:pRg end="0" st="0"/>
                                            </p:txEl>
                                          </p:spTgt>
                                        </p:tgtEl>
                                        <p:attrNameLst>
                                          <p:attrName>style.visibility</p:attrName>
                                        </p:attrNameLst>
                                      </p:cBhvr>
                                      <p:to>
                                        <p:strVal val="visible"/>
                                      </p:to>
                                    </p:set>
                                    <p:animEffect filter="fade" transition="in">
                                      <p:cBhvr>
                                        <p:cTn dur="500"/>
                                        <p:tgtEl>
                                          <p:spTgt spid="24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7">
                                            <p:txEl>
                                              <p:pRg end="1" st="1"/>
                                            </p:txEl>
                                          </p:spTgt>
                                        </p:tgtEl>
                                        <p:attrNameLst>
                                          <p:attrName>style.visibility</p:attrName>
                                        </p:attrNameLst>
                                      </p:cBhvr>
                                      <p:to>
                                        <p:strVal val="visible"/>
                                      </p:to>
                                    </p:set>
                                    <p:animEffect filter="fade" transition="in">
                                      <p:cBhvr>
                                        <p:cTn dur="500"/>
                                        <p:tgtEl>
                                          <p:spTgt spid="24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8"/>
                                        </p:tgtEl>
                                        <p:attrNameLst>
                                          <p:attrName>style.visibility</p:attrName>
                                        </p:attrNameLst>
                                      </p:cBhvr>
                                      <p:to>
                                        <p:strVal val="visible"/>
                                      </p:to>
                                    </p:set>
                                    <p:animEffect filter="fade" transition="in">
                                      <p:cBhvr>
                                        <p:cTn dur="500"/>
                                        <p:tgtEl>
                                          <p:spTgt spid="24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
                                            <p:txEl>
                                              <p:pRg end="0" st="0"/>
                                            </p:txEl>
                                          </p:spTgt>
                                        </p:tgtEl>
                                        <p:attrNameLst>
                                          <p:attrName>style.visibility</p:attrName>
                                        </p:attrNameLst>
                                      </p:cBhvr>
                                      <p:to>
                                        <p:strVal val="visible"/>
                                      </p:to>
                                    </p:set>
                                    <p:animEffect filter="fade" transition="in">
                                      <p:cBhvr>
                                        <p:cTn dur="500"/>
                                        <p:tgtEl>
                                          <p:spTgt spid="24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
                                            <p:txEl>
                                              <p:pRg end="1" st="1"/>
                                            </p:txEl>
                                          </p:spTgt>
                                        </p:tgtEl>
                                        <p:attrNameLst>
                                          <p:attrName>style.visibility</p:attrName>
                                        </p:attrNameLst>
                                      </p:cBhvr>
                                      <p:to>
                                        <p:strVal val="visible"/>
                                      </p:to>
                                    </p:set>
                                    <p:animEffect filter="fade" transition="in">
                                      <p:cBhvr>
                                        <p:cTn dur="500"/>
                                        <p:tgtEl>
                                          <p:spTgt spid="24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9">
                                            <p:txEl>
                                              <p:pRg end="2" st="2"/>
                                            </p:txEl>
                                          </p:spTgt>
                                        </p:tgtEl>
                                        <p:attrNameLst>
                                          <p:attrName>style.visibility</p:attrName>
                                        </p:attrNameLst>
                                      </p:cBhvr>
                                      <p:to>
                                        <p:strVal val="visible"/>
                                      </p:to>
                                    </p:set>
                                    <p:animEffect filter="fade" transition="in">
                                      <p:cBhvr>
                                        <p:cTn dur="500"/>
                                        <p:tgtEl>
                                          <p:spTgt spid="249">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11"/>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b="1" lang="en-US" sz="1200">
                <a:solidFill>
                  <a:srgbClr val="00B1C3"/>
                </a:solidFill>
              </a:rPr>
              <a:t>| </a:t>
            </a:r>
            <a:fld id="{00000000-1234-1234-1234-123412341234}" type="slidenum">
              <a:rPr lang="en-US"/>
              <a:t>‹#›</a:t>
            </a:fld>
            <a:endParaRPr/>
          </a:p>
        </p:txBody>
      </p:sp>
      <p:sp>
        <p:nvSpPr>
          <p:cNvPr id="255" name="Google Shape;255;p11"/>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With a Data Architecture, the Data </a:t>
            </a:r>
            <a:r>
              <a:rPr lang="en-US" u="sng"/>
              <a:t>Flows</a:t>
            </a:r>
            <a:endParaRPr/>
          </a:p>
        </p:txBody>
      </p:sp>
      <p:sp>
        <p:nvSpPr>
          <p:cNvPr id="256" name="Google Shape;256;p11"/>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257" name="Google Shape;257;p11"/>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26 September 2024  </a:t>
            </a:r>
            <a:r>
              <a:rPr lang="en-US">
                <a:solidFill>
                  <a:srgbClr val="00B0F0"/>
                </a:solidFill>
              </a:rPr>
              <a:t>|</a:t>
            </a:r>
            <a:endParaRPr>
              <a:solidFill>
                <a:srgbClr val="00B0F0"/>
              </a:solidFill>
            </a:endParaRPr>
          </a:p>
        </p:txBody>
      </p:sp>
      <p:sp>
        <p:nvSpPr>
          <p:cNvPr id="258" name="Google Shape;258;p11"/>
          <p:cNvSpPr/>
          <p:nvPr/>
        </p:nvSpPr>
        <p:spPr>
          <a:xfrm>
            <a:off x="2442414" y="1720519"/>
            <a:ext cx="1143000" cy="926431"/>
          </a:xfrm>
          <a:prstGeom prst="roundRect">
            <a:avLst>
              <a:gd fmla="val 16667" name="adj"/>
            </a:avLst>
          </a:prstGeom>
          <a:noFill/>
          <a:ln cap="flat" cmpd="sng" w="12700">
            <a:solidFill>
              <a:srgbClr val="004A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59" name="Google Shape;259;p11"/>
          <p:cNvSpPr/>
          <p:nvPr/>
        </p:nvSpPr>
        <p:spPr>
          <a:xfrm>
            <a:off x="4838496" y="1720518"/>
            <a:ext cx="1143000" cy="926431"/>
          </a:xfrm>
          <a:prstGeom prst="roundRect">
            <a:avLst>
              <a:gd fmla="val 16667" name="adj"/>
            </a:avLst>
          </a:prstGeom>
          <a:noFill/>
          <a:ln cap="flat" cmpd="sng" w="12700">
            <a:solidFill>
              <a:srgbClr val="004A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60" name="Google Shape;260;p11"/>
          <p:cNvSpPr/>
          <p:nvPr/>
        </p:nvSpPr>
        <p:spPr>
          <a:xfrm>
            <a:off x="7094624" y="1720517"/>
            <a:ext cx="1143000" cy="926431"/>
          </a:xfrm>
          <a:prstGeom prst="roundRect">
            <a:avLst>
              <a:gd fmla="val 16667" name="adj"/>
            </a:avLst>
          </a:prstGeom>
          <a:noFill/>
          <a:ln cap="flat" cmpd="sng" w="12700">
            <a:solidFill>
              <a:srgbClr val="004A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61" name="Google Shape;261;p11"/>
          <p:cNvSpPr/>
          <p:nvPr/>
        </p:nvSpPr>
        <p:spPr>
          <a:xfrm>
            <a:off x="1870914" y="3533277"/>
            <a:ext cx="1143000" cy="926431"/>
          </a:xfrm>
          <a:prstGeom prst="roundRect">
            <a:avLst>
              <a:gd fmla="val 16667" name="adj"/>
            </a:avLst>
          </a:prstGeom>
          <a:noFill/>
          <a:ln cap="flat" cmpd="sng" w="12700">
            <a:solidFill>
              <a:srgbClr val="004A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62" name="Google Shape;262;p11"/>
          <p:cNvSpPr/>
          <p:nvPr/>
        </p:nvSpPr>
        <p:spPr>
          <a:xfrm>
            <a:off x="3737814" y="4346453"/>
            <a:ext cx="1143000" cy="926431"/>
          </a:xfrm>
          <a:prstGeom prst="roundRect">
            <a:avLst>
              <a:gd fmla="val 16667" name="adj"/>
            </a:avLst>
          </a:prstGeom>
          <a:noFill/>
          <a:ln cap="flat" cmpd="sng" w="12700">
            <a:solidFill>
              <a:srgbClr val="004A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63" name="Google Shape;263;p11"/>
          <p:cNvSpPr/>
          <p:nvPr/>
        </p:nvSpPr>
        <p:spPr>
          <a:xfrm>
            <a:off x="5909514" y="3612866"/>
            <a:ext cx="1143000" cy="926431"/>
          </a:xfrm>
          <a:prstGeom prst="roundRect">
            <a:avLst>
              <a:gd fmla="val 16667" name="adj"/>
            </a:avLst>
          </a:prstGeom>
          <a:noFill/>
          <a:ln cap="flat" cmpd="sng" w="12700">
            <a:solidFill>
              <a:srgbClr val="004A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64" name="Google Shape;264;p11"/>
          <p:cNvSpPr/>
          <p:nvPr/>
        </p:nvSpPr>
        <p:spPr>
          <a:xfrm>
            <a:off x="7986680" y="4229529"/>
            <a:ext cx="1143000" cy="926431"/>
          </a:xfrm>
          <a:prstGeom prst="roundRect">
            <a:avLst>
              <a:gd fmla="val 16667" name="adj"/>
            </a:avLst>
          </a:prstGeom>
          <a:noFill/>
          <a:ln cap="flat" cmpd="sng" w="12700">
            <a:solidFill>
              <a:srgbClr val="004A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sp>
        <p:nvSpPr>
          <p:cNvPr id="265" name="Google Shape;265;p11"/>
          <p:cNvSpPr/>
          <p:nvPr/>
        </p:nvSpPr>
        <p:spPr>
          <a:xfrm>
            <a:off x="786170" y="1956589"/>
            <a:ext cx="806323" cy="293389"/>
          </a:xfrm>
          <a:prstGeom prst="roundRect">
            <a:avLst>
              <a:gd fmla="val 16667" name="adj"/>
            </a:avLst>
          </a:prstGeom>
          <a:noFill/>
          <a:ln cap="flat" cmpd="sng" w="12700">
            <a:solidFill>
              <a:srgbClr val="004A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cxnSp>
        <p:nvCxnSpPr>
          <p:cNvPr id="266" name="Google Shape;266;p11"/>
          <p:cNvCxnSpPr>
            <a:stCxn id="265" idx="3"/>
            <a:endCxn id="258" idx="1"/>
          </p:cNvCxnSpPr>
          <p:nvPr/>
        </p:nvCxnSpPr>
        <p:spPr>
          <a:xfrm>
            <a:off x="1592493" y="2103284"/>
            <a:ext cx="849900" cy="80400"/>
          </a:xfrm>
          <a:prstGeom prst="straightConnector1">
            <a:avLst/>
          </a:prstGeom>
          <a:noFill/>
          <a:ln cap="flat" cmpd="sng" w="28575">
            <a:solidFill>
              <a:schemeClr val="accent2"/>
            </a:solidFill>
            <a:prstDash val="solid"/>
            <a:miter lim="800000"/>
            <a:headEnd len="sm" w="sm" type="none"/>
            <a:tailEnd len="med" w="med" type="triangle"/>
          </a:ln>
        </p:spPr>
      </p:cxnSp>
      <p:cxnSp>
        <p:nvCxnSpPr>
          <p:cNvPr id="267" name="Google Shape;267;p11"/>
          <p:cNvCxnSpPr/>
          <p:nvPr/>
        </p:nvCxnSpPr>
        <p:spPr>
          <a:xfrm>
            <a:off x="3603063" y="1916363"/>
            <a:ext cx="1277751" cy="0"/>
          </a:xfrm>
          <a:prstGeom prst="straightConnector1">
            <a:avLst/>
          </a:prstGeom>
          <a:noFill/>
          <a:ln cap="flat" cmpd="sng" w="28575">
            <a:solidFill>
              <a:schemeClr val="accent2"/>
            </a:solidFill>
            <a:prstDash val="solid"/>
            <a:miter lim="800000"/>
            <a:headEnd len="sm" w="sm" type="none"/>
            <a:tailEnd len="med" w="med" type="triangle"/>
          </a:ln>
        </p:spPr>
      </p:cxnSp>
      <p:cxnSp>
        <p:nvCxnSpPr>
          <p:cNvPr id="268" name="Google Shape;268;p11"/>
          <p:cNvCxnSpPr/>
          <p:nvPr/>
        </p:nvCxnSpPr>
        <p:spPr>
          <a:xfrm rot="10800000">
            <a:off x="3585414" y="2037041"/>
            <a:ext cx="1253082" cy="0"/>
          </a:xfrm>
          <a:prstGeom prst="straightConnector1">
            <a:avLst/>
          </a:prstGeom>
          <a:noFill/>
          <a:ln cap="flat" cmpd="sng" w="28575">
            <a:solidFill>
              <a:schemeClr val="accent2"/>
            </a:solidFill>
            <a:prstDash val="solid"/>
            <a:miter lim="800000"/>
            <a:headEnd len="sm" w="sm" type="none"/>
            <a:tailEnd len="med" w="med" type="triangle"/>
          </a:ln>
        </p:spPr>
      </p:cxnSp>
      <p:cxnSp>
        <p:nvCxnSpPr>
          <p:cNvPr id="269" name="Google Shape;269;p11"/>
          <p:cNvCxnSpPr>
            <a:stCxn id="261" idx="0"/>
            <a:endCxn id="258" idx="2"/>
          </p:cNvCxnSpPr>
          <p:nvPr/>
        </p:nvCxnSpPr>
        <p:spPr>
          <a:xfrm flipH="1" rot="10800000">
            <a:off x="2442414" y="2647077"/>
            <a:ext cx="571500" cy="886200"/>
          </a:xfrm>
          <a:prstGeom prst="straightConnector1">
            <a:avLst/>
          </a:prstGeom>
          <a:noFill/>
          <a:ln cap="flat" cmpd="sng" w="28575">
            <a:solidFill>
              <a:schemeClr val="accent2"/>
            </a:solidFill>
            <a:prstDash val="solid"/>
            <a:miter lim="800000"/>
            <a:headEnd len="sm" w="sm" type="none"/>
            <a:tailEnd len="med" w="med" type="triangle"/>
          </a:ln>
        </p:spPr>
      </p:cxnSp>
      <p:sp>
        <p:nvSpPr>
          <p:cNvPr id="270" name="Google Shape;270;p11"/>
          <p:cNvSpPr/>
          <p:nvPr/>
        </p:nvSpPr>
        <p:spPr>
          <a:xfrm>
            <a:off x="794889" y="2540915"/>
            <a:ext cx="806323" cy="293389"/>
          </a:xfrm>
          <a:prstGeom prst="roundRect">
            <a:avLst>
              <a:gd fmla="val 16667" name="adj"/>
            </a:avLst>
          </a:prstGeom>
          <a:noFill/>
          <a:ln cap="flat" cmpd="sng" w="12700">
            <a:solidFill>
              <a:srgbClr val="004A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cxnSp>
        <p:nvCxnSpPr>
          <p:cNvPr id="271" name="Google Shape;271;p11"/>
          <p:cNvCxnSpPr/>
          <p:nvPr/>
        </p:nvCxnSpPr>
        <p:spPr>
          <a:xfrm flipH="1" rot="10800000">
            <a:off x="1592492" y="2474672"/>
            <a:ext cx="849922" cy="225764"/>
          </a:xfrm>
          <a:prstGeom prst="straightConnector1">
            <a:avLst/>
          </a:prstGeom>
          <a:noFill/>
          <a:ln cap="flat" cmpd="sng" w="28575">
            <a:solidFill>
              <a:schemeClr val="accent2"/>
            </a:solidFill>
            <a:prstDash val="solid"/>
            <a:miter lim="800000"/>
            <a:headEnd len="sm" w="sm" type="none"/>
            <a:tailEnd len="med" w="med" type="triangle"/>
          </a:ln>
        </p:spPr>
      </p:cxnSp>
      <p:sp>
        <p:nvSpPr>
          <p:cNvPr id="272" name="Google Shape;272;p11"/>
          <p:cNvSpPr/>
          <p:nvPr/>
        </p:nvSpPr>
        <p:spPr>
          <a:xfrm>
            <a:off x="786169" y="3108649"/>
            <a:ext cx="806323" cy="293389"/>
          </a:xfrm>
          <a:prstGeom prst="roundRect">
            <a:avLst>
              <a:gd fmla="val 16667" name="adj"/>
            </a:avLst>
          </a:prstGeom>
          <a:noFill/>
          <a:ln cap="flat" cmpd="sng" w="12700">
            <a:solidFill>
              <a:srgbClr val="004A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cxnSp>
        <p:nvCxnSpPr>
          <p:cNvPr id="273" name="Google Shape;273;p11"/>
          <p:cNvCxnSpPr>
            <a:stCxn id="272" idx="3"/>
          </p:cNvCxnSpPr>
          <p:nvPr/>
        </p:nvCxnSpPr>
        <p:spPr>
          <a:xfrm>
            <a:off x="1592492" y="3255343"/>
            <a:ext cx="278400" cy="569700"/>
          </a:xfrm>
          <a:prstGeom prst="straightConnector1">
            <a:avLst/>
          </a:prstGeom>
          <a:noFill/>
          <a:ln cap="flat" cmpd="sng" w="28575">
            <a:solidFill>
              <a:schemeClr val="accent2"/>
            </a:solidFill>
            <a:prstDash val="solid"/>
            <a:miter lim="800000"/>
            <a:headEnd len="sm" w="sm" type="none"/>
            <a:tailEnd len="med" w="med" type="triangle"/>
          </a:ln>
        </p:spPr>
      </p:cxnSp>
      <p:cxnSp>
        <p:nvCxnSpPr>
          <p:cNvPr id="274" name="Google Shape;274;p11"/>
          <p:cNvCxnSpPr>
            <a:endCxn id="262" idx="0"/>
          </p:cNvCxnSpPr>
          <p:nvPr/>
        </p:nvCxnSpPr>
        <p:spPr>
          <a:xfrm>
            <a:off x="3603114" y="2379653"/>
            <a:ext cx="706200" cy="1966800"/>
          </a:xfrm>
          <a:prstGeom prst="straightConnector1">
            <a:avLst/>
          </a:prstGeom>
          <a:noFill/>
          <a:ln cap="flat" cmpd="sng" w="28575">
            <a:solidFill>
              <a:schemeClr val="accent2"/>
            </a:solidFill>
            <a:prstDash val="solid"/>
            <a:miter lim="800000"/>
            <a:headEnd len="sm" w="sm" type="none"/>
            <a:tailEnd len="med" w="med" type="triangle"/>
          </a:ln>
        </p:spPr>
      </p:cxnSp>
      <p:cxnSp>
        <p:nvCxnSpPr>
          <p:cNvPr id="275" name="Google Shape;275;p11"/>
          <p:cNvCxnSpPr>
            <a:stCxn id="262" idx="1"/>
            <a:endCxn id="261" idx="3"/>
          </p:cNvCxnSpPr>
          <p:nvPr/>
        </p:nvCxnSpPr>
        <p:spPr>
          <a:xfrm rot="10800000">
            <a:off x="3013914" y="3996369"/>
            <a:ext cx="723900" cy="813300"/>
          </a:xfrm>
          <a:prstGeom prst="straightConnector1">
            <a:avLst/>
          </a:prstGeom>
          <a:noFill/>
          <a:ln cap="flat" cmpd="sng" w="28575">
            <a:solidFill>
              <a:schemeClr val="accent2"/>
            </a:solidFill>
            <a:prstDash val="solid"/>
            <a:miter lim="800000"/>
            <a:headEnd len="sm" w="sm" type="none"/>
            <a:tailEnd len="med" w="med" type="triangle"/>
          </a:ln>
        </p:spPr>
      </p:cxnSp>
      <p:cxnSp>
        <p:nvCxnSpPr>
          <p:cNvPr id="276" name="Google Shape;276;p11"/>
          <p:cNvCxnSpPr>
            <a:stCxn id="262" idx="3"/>
            <a:endCxn id="263" idx="1"/>
          </p:cNvCxnSpPr>
          <p:nvPr/>
        </p:nvCxnSpPr>
        <p:spPr>
          <a:xfrm flipH="1" rot="10800000">
            <a:off x="4880814" y="4076169"/>
            <a:ext cx="1028700" cy="733500"/>
          </a:xfrm>
          <a:prstGeom prst="straightConnector1">
            <a:avLst/>
          </a:prstGeom>
          <a:noFill/>
          <a:ln cap="flat" cmpd="sng" w="28575">
            <a:solidFill>
              <a:schemeClr val="accent2"/>
            </a:solidFill>
            <a:prstDash val="solid"/>
            <a:miter lim="800000"/>
            <a:headEnd len="sm" w="sm" type="none"/>
            <a:tailEnd len="med" w="med" type="triangle"/>
          </a:ln>
        </p:spPr>
      </p:cxnSp>
      <p:cxnSp>
        <p:nvCxnSpPr>
          <p:cNvPr id="277" name="Google Shape;277;p11"/>
          <p:cNvCxnSpPr/>
          <p:nvPr/>
        </p:nvCxnSpPr>
        <p:spPr>
          <a:xfrm>
            <a:off x="3073881" y="4339276"/>
            <a:ext cx="663933" cy="693703"/>
          </a:xfrm>
          <a:prstGeom prst="straightConnector1">
            <a:avLst/>
          </a:prstGeom>
          <a:noFill/>
          <a:ln cap="flat" cmpd="sng" w="28575">
            <a:solidFill>
              <a:schemeClr val="accent2"/>
            </a:solidFill>
            <a:prstDash val="solid"/>
            <a:miter lim="800000"/>
            <a:headEnd len="sm" w="sm" type="none"/>
            <a:tailEnd len="med" w="med" type="triangle"/>
          </a:ln>
        </p:spPr>
      </p:cxnSp>
      <p:cxnSp>
        <p:nvCxnSpPr>
          <p:cNvPr id="278" name="Google Shape;278;p11"/>
          <p:cNvCxnSpPr>
            <a:stCxn id="259" idx="3"/>
            <a:endCxn id="260" idx="1"/>
          </p:cNvCxnSpPr>
          <p:nvPr/>
        </p:nvCxnSpPr>
        <p:spPr>
          <a:xfrm>
            <a:off x="5981496" y="2183734"/>
            <a:ext cx="1113000" cy="0"/>
          </a:xfrm>
          <a:prstGeom prst="straightConnector1">
            <a:avLst/>
          </a:prstGeom>
          <a:noFill/>
          <a:ln cap="flat" cmpd="sng" w="28575">
            <a:solidFill>
              <a:schemeClr val="accent2"/>
            </a:solidFill>
            <a:prstDash val="solid"/>
            <a:miter lim="800000"/>
            <a:headEnd len="sm" w="sm" type="none"/>
            <a:tailEnd len="med" w="med" type="triangle"/>
          </a:ln>
        </p:spPr>
      </p:cxnSp>
      <p:cxnSp>
        <p:nvCxnSpPr>
          <p:cNvPr id="279" name="Google Shape;279;p11"/>
          <p:cNvCxnSpPr>
            <a:endCxn id="263" idx="0"/>
          </p:cNvCxnSpPr>
          <p:nvPr/>
        </p:nvCxnSpPr>
        <p:spPr>
          <a:xfrm>
            <a:off x="5981514" y="2415566"/>
            <a:ext cx="499500" cy="1197300"/>
          </a:xfrm>
          <a:prstGeom prst="straightConnector1">
            <a:avLst/>
          </a:prstGeom>
          <a:noFill/>
          <a:ln cap="flat" cmpd="sng" w="28575">
            <a:solidFill>
              <a:schemeClr val="accent2"/>
            </a:solidFill>
            <a:prstDash val="solid"/>
            <a:miter lim="800000"/>
            <a:headEnd len="sm" w="sm" type="none"/>
            <a:tailEnd len="med" w="med" type="triangle"/>
          </a:ln>
        </p:spPr>
      </p:cxnSp>
      <p:cxnSp>
        <p:nvCxnSpPr>
          <p:cNvPr id="280" name="Google Shape;280;p11"/>
          <p:cNvCxnSpPr>
            <a:stCxn id="263" idx="3"/>
            <a:endCxn id="264" idx="1"/>
          </p:cNvCxnSpPr>
          <p:nvPr/>
        </p:nvCxnSpPr>
        <p:spPr>
          <a:xfrm>
            <a:off x="7052514" y="4076082"/>
            <a:ext cx="934200" cy="616800"/>
          </a:xfrm>
          <a:prstGeom prst="straightConnector1">
            <a:avLst/>
          </a:prstGeom>
          <a:noFill/>
          <a:ln cap="flat" cmpd="sng" w="28575">
            <a:solidFill>
              <a:schemeClr val="accent2"/>
            </a:solidFill>
            <a:prstDash val="solid"/>
            <a:miter lim="800000"/>
            <a:headEnd len="sm" w="sm" type="none"/>
            <a:tailEnd len="med" w="med" type="triangle"/>
          </a:ln>
        </p:spPr>
      </p:cxnSp>
      <p:cxnSp>
        <p:nvCxnSpPr>
          <p:cNvPr id="281" name="Google Shape;281;p11"/>
          <p:cNvCxnSpPr>
            <a:stCxn id="260" idx="2"/>
          </p:cNvCxnSpPr>
          <p:nvPr/>
        </p:nvCxnSpPr>
        <p:spPr>
          <a:xfrm>
            <a:off x="7666124" y="2646948"/>
            <a:ext cx="571500" cy="1582500"/>
          </a:xfrm>
          <a:prstGeom prst="straightConnector1">
            <a:avLst/>
          </a:prstGeom>
          <a:noFill/>
          <a:ln cap="flat" cmpd="sng" w="28575">
            <a:solidFill>
              <a:schemeClr val="accent2"/>
            </a:solidFill>
            <a:prstDash val="solid"/>
            <a:miter lim="800000"/>
            <a:headEnd len="sm" w="sm" type="none"/>
            <a:tailEnd len="med" w="med" type="triangle"/>
          </a:ln>
        </p:spPr>
      </p:cxnSp>
      <p:cxnSp>
        <p:nvCxnSpPr>
          <p:cNvPr id="282" name="Google Shape;282;p11"/>
          <p:cNvCxnSpPr/>
          <p:nvPr/>
        </p:nvCxnSpPr>
        <p:spPr>
          <a:xfrm flipH="1">
            <a:off x="4880814" y="4997524"/>
            <a:ext cx="3105866" cy="125202"/>
          </a:xfrm>
          <a:prstGeom prst="straightConnector1">
            <a:avLst/>
          </a:prstGeom>
          <a:noFill/>
          <a:ln cap="flat" cmpd="sng" w="28575">
            <a:solidFill>
              <a:schemeClr val="accent2"/>
            </a:solidFill>
            <a:prstDash val="solid"/>
            <a:miter lim="800000"/>
            <a:headEnd len="sm" w="sm" type="none"/>
            <a:tailEnd len="med" w="med" type="triangle"/>
          </a:ln>
        </p:spPr>
      </p:cxnSp>
      <p:sp>
        <p:nvSpPr>
          <p:cNvPr id="283" name="Google Shape;283;p11"/>
          <p:cNvSpPr/>
          <p:nvPr/>
        </p:nvSpPr>
        <p:spPr>
          <a:xfrm>
            <a:off x="9660684" y="4546050"/>
            <a:ext cx="806323" cy="293389"/>
          </a:xfrm>
          <a:prstGeom prst="roundRect">
            <a:avLst>
              <a:gd fmla="val 16667" name="adj"/>
            </a:avLst>
          </a:prstGeom>
          <a:noFill/>
          <a:ln cap="flat" cmpd="sng" w="12700">
            <a:solidFill>
              <a:srgbClr val="004A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cxnSp>
        <p:nvCxnSpPr>
          <p:cNvPr id="284" name="Google Shape;284;p11"/>
          <p:cNvCxnSpPr>
            <a:stCxn id="264" idx="3"/>
            <a:endCxn id="283" idx="1"/>
          </p:cNvCxnSpPr>
          <p:nvPr/>
        </p:nvCxnSpPr>
        <p:spPr>
          <a:xfrm>
            <a:off x="9129680" y="4692745"/>
            <a:ext cx="531000" cy="0"/>
          </a:xfrm>
          <a:prstGeom prst="straightConnector1">
            <a:avLst/>
          </a:prstGeom>
          <a:noFill/>
          <a:ln cap="flat" cmpd="sng" w="28575">
            <a:solidFill>
              <a:schemeClr val="accent2"/>
            </a:solidFill>
            <a:prstDash val="solid"/>
            <a:miter lim="800000"/>
            <a:headEnd len="sm" w="sm" type="none"/>
            <a:tailEnd len="med" w="med" type="triangle"/>
          </a:ln>
        </p:spPr>
      </p:cxnSp>
      <p:sp>
        <p:nvSpPr>
          <p:cNvPr id="285" name="Google Shape;285;p11"/>
          <p:cNvSpPr/>
          <p:nvPr/>
        </p:nvSpPr>
        <p:spPr>
          <a:xfrm>
            <a:off x="217064" y="5450573"/>
            <a:ext cx="577825" cy="293389"/>
          </a:xfrm>
          <a:prstGeom prst="roundRect">
            <a:avLst>
              <a:gd fmla="val 16667" name="adj"/>
            </a:avLst>
          </a:prstGeom>
          <a:noFill/>
          <a:ln cap="flat" cmpd="sng" w="12700">
            <a:solidFill>
              <a:srgbClr val="004A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cxnSp>
        <p:nvCxnSpPr>
          <p:cNvPr id="286" name="Google Shape;286;p11"/>
          <p:cNvCxnSpPr/>
          <p:nvPr/>
        </p:nvCxnSpPr>
        <p:spPr>
          <a:xfrm>
            <a:off x="263885" y="6000406"/>
            <a:ext cx="531004" cy="0"/>
          </a:xfrm>
          <a:prstGeom prst="straightConnector1">
            <a:avLst/>
          </a:prstGeom>
          <a:noFill/>
          <a:ln cap="flat" cmpd="sng" w="28575">
            <a:solidFill>
              <a:schemeClr val="accent2"/>
            </a:solidFill>
            <a:prstDash val="solid"/>
            <a:miter lim="800000"/>
            <a:headEnd len="sm" w="sm" type="none"/>
            <a:tailEnd len="med" w="med" type="triangle"/>
          </a:ln>
        </p:spPr>
      </p:cxnSp>
      <p:sp>
        <p:nvSpPr>
          <p:cNvPr id="287" name="Google Shape;287;p11"/>
          <p:cNvSpPr txBox="1"/>
          <p:nvPr/>
        </p:nvSpPr>
        <p:spPr>
          <a:xfrm>
            <a:off x="802218" y="5432538"/>
            <a:ext cx="1265238" cy="622848"/>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1400"/>
              <a:buFont typeface="Arial"/>
              <a:buNone/>
            </a:pPr>
            <a:r>
              <a:rPr b="0" i="0" lang="en-US" sz="1400" u="none" cap="none" strike="noStrike">
                <a:solidFill>
                  <a:schemeClr val="dk1"/>
                </a:solidFill>
                <a:latin typeface="Calibri"/>
                <a:ea typeface="Calibri"/>
                <a:cs typeface="Calibri"/>
                <a:sym typeface="Calibri"/>
              </a:rPr>
              <a:t>= PROCESS</a:t>
            </a:r>
            <a:endParaRPr/>
          </a:p>
          <a:p>
            <a:pPr indent="0" lvl="0" marL="0" marR="0" rtl="0" algn="l">
              <a:lnSpc>
                <a:spcPct val="90000"/>
              </a:lnSpc>
              <a:spcBef>
                <a:spcPts val="2000"/>
              </a:spcBef>
              <a:spcAft>
                <a:spcPts val="0"/>
              </a:spcAft>
              <a:buClr>
                <a:schemeClr val="dk1"/>
              </a:buClr>
              <a:buSzPts val="1400"/>
              <a:buFont typeface="Arial"/>
              <a:buNone/>
            </a:pPr>
            <a:r>
              <a:rPr b="0" i="0" lang="en-US" sz="1400" u="none" cap="none" strike="noStrike">
                <a:solidFill>
                  <a:schemeClr val="dk1"/>
                </a:solidFill>
                <a:latin typeface="Calibri"/>
                <a:ea typeface="Calibri"/>
                <a:cs typeface="Calibri"/>
                <a:sym typeface="Calibri"/>
              </a:rPr>
              <a:t>= DATAFLOW</a:t>
            </a:r>
            <a:endParaRPr/>
          </a:p>
        </p:txBody>
      </p:sp>
      <p:sp>
        <p:nvSpPr>
          <p:cNvPr id="288" name="Google Shape;288;p11"/>
          <p:cNvSpPr txBox="1"/>
          <p:nvPr>
            <p:ph idx="1" type="body"/>
          </p:nvPr>
        </p:nvSpPr>
        <p:spPr>
          <a:xfrm>
            <a:off x="3110622" y="5655343"/>
            <a:ext cx="6854876" cy="56690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sz="2800"/>
              <a:t>More time can be spent creating value</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12"/>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b="1" lang="en-US" sz="1200">
                <a:solidFill>
                  <a:srgbClr val="00B1C3"/>
                </a:solidFill>
              </a:rPr>
              <a:t>| </a:t>
            </a:r>
            <a:fld id="{00000000-1234-1234-1234-123412341234}" type="slidenum">
              <a:rPr lang="en-US"/>
              <a:t>‹#›</a:t>
            </a:fld>
            <a:endParaRPr/>
          </a:p>
        </p:txBody>
      </p:sp>
      <p:sp>
        <p:nvSpPr>
          <p:cNvPr id="294" name="Google Shape;294;p12"/>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Do Any Connectivity Frameworks Do All This?</a:t>
            </a:r>
            <a:endParaRPr/>
          </a:p>
        </p:txBody>
      </p:sp>
      <p:sp>
        <p:nvSpPr>
          <p:cNvPr id="295" name="Google Shape;295;p12"/>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296" name="Google Shape;296;p12"/>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25 September 2024  </a:t>
            </a:r>
            <a:r>
              <a:rPr lang="en-US">
                <a:solidFill>
                  <a:srgbClr val="00B0F0"/>
                </a:solidFill>
              </a:rPr>
              <a:t>|</a:t>
            </a:r>
            <a:endParaRPr>
              <a:solidFill>
                <a:srgbClr val="00B0F0"/>
              </a:solidFill>
            </a:endParaRPr>
          </a:p>
        </p:txBody>
      </p:sp>
      <p:sp>
        <p:nvSpPr>
          <p:cNvPr id="297" name="Google Shape;297;p12"/>
          <p:cNvSpPr txBox="1"/>
          <p:nvPr>
            <p:ph idx="1" type="body"/>
          </p:nvPr>
        </p:nvSpPr>
        <p:spPr>
          <a:xfrm>
            <a:off x="334962" y="1172525"/>
            <a:ext cx="10276891" cy="5083895"/>
          </a:xfrm>
          <a:prstGeom prst="rect">
            <a:avLst/>
          </a:prstGeom>
          <a:noFill/>
          <a:ln>
            <a:noFill/>
          </a:ln>
        </p:spPr>
        <p:txBody>
          <a:bodyPr anchorCtr="0" anchor="t" bIns="45700" lIns="91425" spcFirstLastPara="1" rIns="91425" wrap="square" tIns="45700">
            <a:normAutofit lnSpcReduction="10000"/>
          </a:bodyPr>
          <a:lstStyle/>
          <a:p>
            <a:pPr indent="0" lvl="0" marL="0" rtl="0" algn="l">
              <a:lnSpc>
                <a:spcPct val="90000"/>
              </a:lnSpc>
              <a:spcBef>
                <a:spcPts val="0"/>
              </a:spcBef>
              <a:spcAft>
                <a:spcPts val="0"/>
              </a:spcAft>
              <a:buClr>
                <a:schemeClr val="dk1"/>
              </a:buClr>
              <a:buSzPts val="3600"/>
              <a:buNone/>
            </a:pPr>
            <a:r>
              <a:rPr lang="en-US" sz="3600"/>
              <a:t>Yes: </a:t>
            </a:r>
            <a:r>
              <a:rPr b="1" lang="en-US" sz="3600">
                <a:solidFill>
                  <a:schemeClr val="accent2"/>
                </a:solidFill>
              </a:rPr>
              <a:t>DDS (Data Distribution Service)</a:t>
            </a:r>
            <a:br>
              <a:rPr b="1" lang="en-US" sz="3600">
                <a:solidFill>
                  <a:schemeClr val="accent2"/>
                </a:solidFill>
              </a:rPr>
            </a:br>
            <a:r>
              <a:rPr lang="en-US" sz="2800"/>
              <a:t>Data-Centric Realtime Pub/Sub Connectivity Framework</a:t>
            </a:r>
            <a:endParaRPr/>
          </a:p>
          <a:p>
            <a:pPr indent="0" lvl="0" marL="0" rtl="0" algn="l">
              <a:lnSpc>
                <a:spcPct val="90000"/>
              </a:lnSpc>
              <a:spcBef>
                <a:spcPts val="2000"/>
              </a:spcBef>
              <a:spcAft>
                <a:spcPts val="0"/>
              </a:spcAft>
              <a:buClr>
                <a:schemeClr val="dk1"/>
              </a:buClr>
              <a:buSzPts val="3600"/>
              <a:buNone/>
            </a:pPr>
            <a:r>
              <a:rPr lang="en-US" sz="3600"/>
              <a:t>Based on Open Standard: </a:t>
            </a:r>
            <a:r>
              <a:rPr lang="en-US" u="sng">
                <a:solidFill>
                  <a:schemeClr val="hlink"/>
                </a:solidFill>
                <a:hlinkClick r:id="rId3"/>
              </a:rPr>
              <a:t>https://www.omg.org/omg-dds-portal/</a:t>
            </a:r>
            <a:r>
              <a:rPr lang="en-US"/>
              <a:t> </a:t>
            </a:r>
            <a:br>
              <a:rPr lang="en-US" sz="3600"/>
            </a:br>
            <a:r>
              <a:rPr lang="en-US" sz="2800"/>
              <a:t>&gt;12 FOSS and Commercial implementations</a:t>
            </a:r>
            <a:endParaRPr/>
          </a:p>
          <a:p>
            <a:pPr indent="0" lvl="0" marL="0" rtl="0" algn="l">
              <a:lnSpc>
                <a:spcPct val="90000"/>
              </a:lnSpc>
              <a:spcBef>
                <a:spcPts val="2000"/>
              </a:spcBef>
              <a:spcAft>
                <a:spcPts val="0"/>
              </a:spcAft>
              <a:buClr>
                <a:schemeClr val="dk1"/>
              </a:buClr>
              <a:buSzPts val="3600"/>
              <a:buNone/>
            </a:pPr>
            <a:r>
              <a:rPr lang="en-US" sz="3600"/>
              <a:t>Interoperable wire protocol (RTPS)</a:t>
            </a:r>
            <a:endParaRPr/>
          </a:p>
          <a:p>
            <a:pPr indent="0" lvl="0" marL="0" rtl="0" algn="l">
              <a:lnSpc>
                <a:spcPct val="90000"/>
              </a:lnSpc>
              <a:spcBef>
                <a:spcPts val="2000"/>
              </a:spcBef>
              <a:spcAft>
                <a:spcPts val="0"/>
              </a:spcAft>
              <a:buClr>
                <a:schemeClr val="dk1"/>
              </a:buClr>
              <a:buSzPts val="3600"/>
              <a:buNone/>
            </a:pPr>
            <a:r>
              <a:rPr lang="en-US" sz="3600"/>
              <a:t>Automotive Support:</a:t>
            </a:r>
            <a:br>
              <a:rPr lang="en-US" sz="3600"/>
            </a:br>
            <a:r>
              <a:rPr b="1" lang="en-US" sz="2800"/>
              <a:t>AUTOSAR</a:t>
            </a:r>
            <a:r>
              <a:rPr lang="en-US" sz="2800"/>
              <a:t>, QNX, Android, Linux, Win, RTOS, more</a:t>
            </a:r>
            <a:br>
              <a:rPr lang="en-US" sz="2800"/>
            </a:br>
            <a:r>
              <a:rPr lang="en-US" sz="2800"/>
              <a:t>C, C++, Java, Python, C#, Rust, JavaScript, Go, more</a:t>
            </a:r>
            <a:br>
              <a:rPr lang="en-US" sz="2800"/>
            </a:br>
            <a:r>
              <a:rPr lang="en-US" sz="2800"/>
              <a:t>IP Networks, SHMEM/0Copy, Internet, Mobile, more</a:t>
            </a:r>
            <a:br>
              <a:rPr lang="en-US" sz="2800"/>
            </a:br>
            <a:r>
              <a:rPr lang="en-US" sz="2800"/>
              <a:t>Most popular CPU types and toolchains</a:t>
            </a:r>
            <a:br>
              <a:rPr lang="en-US" sz="2800"/>
            </a:br>
            <a:r>
              <a:rPr lang="en-US" sz="2800"/>
              <a:t>Safety Certified to 26262 ASIL-D</a:t>
            </a:r>
            <a:endParaRPr/>
          </a:p>
        </p:txBody>
      </p:sp>
      <p:pic>
        <p:nvPicPr>
          <p:cNvPr id="298" name="Google Shape;298;p12"/>
          <p:cNvPicPr preferRelativeResize="0"/>
          <p:nvPr/>
        </p:nvPicPr>
        <p:blipFill rotWithShape="1">
          <a:blip r:embed="rId4">
            <a:alphaModFix/>
          </a:blip>
          <a:srcRect b="0" l="0" r="0" t="0"/>
          <a:stretch/>
        </p:blipFill>
        <p:spPr>
          <a:xfrm>
            <a:off x="8107840" y="3308676"/>
            <a:ext cx="3893577" cy="2117559"/>
          </a:xfrm>
          <a:prstGeom prst="rect">
            <a:avLst/>
          </a:prstGeom>
          <a:noFill/>
          <a:ln>
            <a:noFill/>
          </a:ln>
        </p:spPr>
      </p:pic>
      <p:pic>
        <p:nvPicPr>
          <p:cNvPr id="299" name="Google Shape;299;p12"/>
          <p:cNvPicPr preferRelativeResize="0"/>
          <p:nvPr/>
        </p:nvPicPr>
        <p:blipFill rotWithShape="1">
          <a:blip r:embed="rId5">
            <a:alphaModFix/>
          </a:blip>
          <a:srcRect b="0" l="0" r="0" t="0"/>
          <a:stretch/>
        </p:blipFill>
        <p:spPr>
          <a:xfrm>
            <a:off x="8107840" y="4523874"/>
            <a:ext cx="4084160" cy="1494856"/>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
                                            <p:txEl>
                                              <p:pRg end="0" st="0"/>
                                            </p:txEl>
                                          </p:spTgt>
                                        </p:tgtEl>
                                        <p:attrNameLst>
                                          <p:attrName>style.visibility</p:attrName>
                                        </p:attrNameLst>
                                      </p:cBhvr>
                                      <p:to>
                                        <p:strVal val="visible"/>
                                      </p:to>
                                    </p:set>
                                    <p:animEffect filter="fade" transition="in">
                                      <p:cBhvr>
                                        <p:cTn dur="500"/>
                                        <p:tgtEl>
                                          <p:spTgt spid="29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
                                            <p:txEl>
                                              <p:pRg end="1" st="1"/>
                                            </p:txEl>
                                          </p:spTgt>
                                        </p:tgtEl>
                                        <p:attrNameLst>
                                          <p:attrName>style.visibility</p:attrName>
                                        </p:attrNameLst>
                                      </p:cBhvr>
                                      <p:to>
                                        <p:strVal val="visible"/>
                                      </p:to>
                                    </p:set>
                                    <p:animEffect filter="fade" transition="in">
                                      <p:cBhvr>
                                        <p:cTn dur="500"/>
                                        <p:tgtEl>
                                          <p:spTgt spid="297">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
                                            <p:txEl>
                                              <p:pRg end="2" st="2"/>
                                            </p:txEl>
                                          </p:spTgt>
                                        </p:tgtEl>
                                        <p:attrNameLst>
                                          <p:attrName>style.visibility</p:attrName>
                                        </p:attrNameLst>
                                      </p:cBhvr>
                                      <p:to>
                                        <p:strVal val="visible"/>
                                      </p:to>
                                    </p:set>
                                    <p:animEffect filter="fade" transition="in">
                                      <p:cBhvr>
                                        <p:cTn dur="500"/>
                                        <p:tgtEl>
                                          <p:spTgt spid="297">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
                                            <p:txEl>
                                              <p:pRg end="3" st="3"/>
                                            </p:txEl>
                                          </p:spTgt>
                                        </p:tgtEl>
                                        <p:attrNameLst>
                                          <p:attrName>style.visibility</p:attrName>
                                        </p:attrNameLst>
                                      </p:cBhvr>
                                      <p:to>
                                        <p:strVal val="visible"/>
                                      </p:to>
                                    </p:set>
                                    <p:animEffect filter="fade" transition="in">
                                      <p:cBhvr>
                                        <p:cTn dur="500"/>
                                        <p:tgtEl>
                                          <p:spTgt spid="297">
                                            <p:txEl>
                                              <p:pRg end="3" st="3"/>
                                            </p:txEl>
                                          </p:spTgt>
                                        </p:tgtEl>
                                      </p:cBhvr>
                                    </p:animEffect>
                                  </p:childTnLst>
                                </p:cTn>
                              </p:par>
                            </p:childTnLst>
                          </p:cTn>
                        </p:par>
                        <p:par>
                          <p:cTn fill="hold">
                            <p:stCondLst>
                              <p:cond delay="500"/>
                            </p:stCondLst>
                            <p:childTnLst>
                              <p:par>
                                <p:cTn fill="hold" nodeType="afterEffect" presetClass="entr" presetID="10" presetSubtype="0">
                                  <p:stCondLst>
                                    <p:cond delay="0"/>
                                  </p:stCondLst>
                                  <p:childTnLst>
                                    <p:set>
                                      <p:cBhvr>
                                        <p:cTn dur="1" fill="hold">
                                          <p:stCondLst>
                                            <p:cond delay="0"/>
                                          </p:stCondLst>
                                        </p:cTn>
                                        <p:tgtEl>
                                          <p:spTgt spid="298"/>
                                        </p:tgtEl>
                                        <p:attrNameLst>
                                          <p:attrName>style.visibility</p:attrName>
                                        </p:attrNameLst>
                                      </p:cBhvr>
                                      <p:to>
                                        <p:strVal val="visible"/>
                                      </p:to>
                                    </p:set>
                                    <p:animEffect filter="fade" transition="in">
                                      <p:cBhvr>
                                        <p:cTn dur="500"/>
                                        <p:tgtEl>
                                          <p:spTgt spid="298"/>
                                        </p:tgtEl>
                                      </p:cBhvr>
                                    </p:animEffect>
                                  </p:childTnLst>
                                </p:cTn>
                              </p:par>
                            </p:childTnLst>
                          </p:cTn>
                        </p:par>
                        <p:par>
                          <p:cTn fill="hold">
                            <p:stCondLst>
                              <p:cond delay="1000"/>
                            </p:stCondLst>
                            <p:childTnLst>
                              <p:par>
                                <p:cTn fill="hold" nodeType="afterEffect" presetClass="entr" presetID="10" presetSubtype="0">
                                  <p:stCondLst>
                                    <p:cond delay="0"/>
                                  </p:stCondLst>
                                  <p:childTnLst>
                                    <p:set>
                                      <p:cBhvr>
                                        <p:cTn dur="1" fill="hold">
                                          <p:stCondLst>
                                            <p:cond delay="0"/>
                                          </p:stCondLst>
                                        </p:cTn>
                                        <p:tgtEl>
                                          <p:spTgt spid="299"/>
                                        </p:tgtEl>
                                        <p:attrNameLst>
                                          <p:attrName>style.visibility</p:attrName>
                                        </p:attrNameLst>
                                      </p:cBhvr>
                                      <p:to>
                                        <p:strVal val="visible"/>
                                      </p:to>
                                    </p:set>
                                    <p:animEffect filter="fade" transition="in">
                                      <p:cBhvr>
                                        <p:cTn dur="500"/>
                                        <p:tgtEl>
                                          <p:spTgt spid="29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13"/>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b="1" lang="en-US" sz="1200">
                <a:solidFill>
                  <a:srgbClr val="00B1C3"/>
                </a:solidFill>
              </a:rPr>
              <a:t>| </a:t>
            </a:r>
            <a:fld id="{00000000-1234-1234-1234-123412341234}" type="slidenum">
              <a:rPr lang="en-US"/>
              <a:t>‹#›</a:t>
            </a:fld>
            <a:endParaRPr/>
          </a:p>
        </p:txBody>
      </p:sp>
      <p:sp>
        <p:nvSpPr>
          <p:cNvPr id="305" name="Google Shape;305;p13"/>
          <p:cNvSpPr txBox="1"/>
          <p:nvPr>
            <p:ph type="title"/>
          </p:nvPr>
        </p:nvSpPr>
        <p:spPr>
          <a:xfrm>
            <a:off x="354724" y="365125"/>
            <a:ext cx="941613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DDS: Data is the Interface</a:t>
            </a:r>
            <a:endParaRPr/>
          </a:p>
        </p:txBody>
      </p:sp>
      <p:sp>
        <p:nvSpPr>
          <p:cNvPr id="306" name="Google Shape;306;p13"/>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307" name="Google Shape;307;p13"/>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26 September 2024  </a:t>
            </a:r>
            <a:r>
              <a:rPr lang="en-US">
                <a:solidFill>
                  <a:srgbClr val="00B0F0"/>
                </a:solidFill>
              </a:rPr>
              <a:t>|</a:t>
            </a:r>
            <a:endParaRPr>
              <a:solidFill>
                <a:srgbClr val="00B0F0"/>
              </a:solidFill>
            </a:endParaRPr>
          </a:p>
        </p:txBody>
      </p:sp>
      <p:sp>
        <p:nvSpPr>
          <p:cNvPr id="308" name="Google Shape;308;p13"/>
          <p:cNvSpPr/>
          <p:nvPr/>
        </p:nvSpPr>
        <p:spPr>
          <a:xfrm>
            <a:off x="991521" y="3263908"/>
            <a:ext cx="10245687" cy="1422016"/>
          </a:xfrm>
          <a:prstGeom prst="roundRect">
            <a:avLst>
              <a:gd fmla="val 16667" name="adj"/>
            </a:avLst>
          </a:prstGeom>
          <a:solidFill>
            <a:schemeClr val="lt2"/>
          </a:solidFill>
          <a:ln cap="flat" cmpd="sng" w="12700">
            <a:solidFill>
              <a:srgbClr val="AEABAB"/>
            </a:solidFill>
            <a:prstDash val="solid"/>
            <a:miter lim="800000"/>
            <a:headEnd len="sm" w="sm" type="none"/>
            <a:tailEnd len="sm" w="sm" type="none"/>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1800"/>
              <a:buFont typeface="Calibri"/>
              <a:buNone/>
            </a:pPr>
            <a:r>
              <a:rPr b="0" i="0" lang="en-US" sz="1600" u="none" cap="none" strike="noStrike">
                <a:solidFill>
                  <a:srgbClr val="000000"/>
                </a:solidFill>
                <a:latin typeface="Calibri"/>
                <a:ea typeface="Calibri"/>
                <a:cs typeface="Calibri"/>
                <a:sym typeface="Calibri"/>
              </a:rPr>
              <a:t>Shared Global Data Space</a:t>
            </a:r>
            <a:endParaRPr b="0" i="0" sz="1200" u="none" cap="none" strike="noStrike">
              <a:solidFill>
                <a:srgbClr val="000000"/>
              </a:solidFill>
              <a:latin typeface="Calibri"/>
              <a:ea typeface="Calibri"/>
              <a:cs typeface="Calibri"/>
              <a:sym typeface="Calibri"/>
            </a:endParaRPr>
          </a:p>
        </p:txBody>
      </p:sp>
      <p:cxnSp>
        <p:nvCxnSpPr>
          <p:cNvPr id="309" name="Google Shape;309;p13"/>
          <p:cNvCxnSpPr/>
          <p:nvPr/>
        </p:nvCxnSpPr>
        <p:spPr>
          <a:xfrm>
            <a:off x="1969392" y="1767875"/>
            <a:ext cx="0" cy="2081214"/>
          </a:xfrm>
          <a:prstGeom prst="straightConnector1">
            <a:avLst/>
          </a:prstGeom>
          <a:noFill/>
          <a:ln cap="flat" cmpd="sng" w="38100">
            <a:solidFill>
              <a:schemeClr val="accent2"/>
            </a:solidFill>
            <a:prstDash val="solid"/>
            <a:miter lim="800000"/>
            <a:headEnd len="sm" w="sm" type="none"/>
            <a:tailEnd len="med" w="med" type="oval"/>
          </a:ln>
        </p:spPr>
      </p:cxnSp>
      <p:sp>
        <p:nvSpPr>
          <p:cNvPr id="310" name="Google Shape;310;p13"/>
          <p:cNvSpPr/>
          <p:nvPr/>
        </p:nvSpPr>
        <p:spPr>
          <a:xfrm>
            <a:off x="1243992" y="1483709"/>
            <a:ext cx="1447800" cy="433386"/>
          </a:xfrm>
          <a:prstGeom prst="rect">
            <a:avLst/>
          </a:prstGeom>
          <a:solidFill>
            <a:schemeClr val="accent1"/>
          </a:solidFill>
          <a:ln cap="flat" cmpd="sng" w="12700">
            <a:solidFill>
              <a:srgbClr val="00376E"/>
            </a:solidFill>
            <a:prstDash val="solid"/>
            <a:miter lim="800000"/>
            <a:headEnd len="sm" w="sm" type="none"/>
            <a:tailEnd len="sm" w="sm" type="none"/>
          </a:ln>
        </p:spPr>
        <p:txBody>
          <a:bodyPr anchorCtr="0" anchor="ctr" bIns="60925" lIns="122400" spcFirstLastPara="1" rIns="121875" wrap="square" tIns="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C</a:t>
            </a:r>
            <a:endParaRPr b="0" i="0" sz="1100" u="none" cap="none" strike="noStrike">
              <a:solidFill>
                <a:schemeClr val="dk1"/>
              </a:solidFill>
              <a:latin typeface="Arial"/>
              <a:ea typeface="Arial"/>
              <a:cs typeface="Arial"/>
              <a:sym typeface="Arial"/>
            </a:endParaRPr>
          </a:p>
        </p:txBody>
      </p:sp>
      <p:sp>
        <p:nvSpPr>
          <p:cNvPr id="311" name="Google Shape;311;p13"/>
          <p:cNvSpPr/>
          <p:nvPr/>
        </p:nvSpPr>
        <p:spPr>
          <a:xfrm>
            <a:off x="1243992" y="1917095"/>
            <a:ext cx="1447800" cy="432000"/>
          </a:xfrm>
          <a:prstGeom prst="rect">
            <a:avLst/>
          </a:prstGeom>
          <a:solidFill>
            <a:schemeClr val="accent4"/>
          </a:solidFill>
          <a:ln cap="flat" cmpd="sng" w="12700">
            <a:solidFill>
              <a:srgbClr val="607C25"/>
            </a:solidFill>
            <a:prstDash val="solid"/>
            <a:miter lim="800000"/>
            <a:headEnd len="sm" w="sm" type="none"/>
            <a:tailEnd len="sm" w="sm" type="none"/>
          </a:ln>
        </p:spPr>
        <p:txBody>
          <a:bodyPr anchorCtr="0" anchor="ctr" bIns="60925" lIns="122400" spcFirstLastPara="1" rIns="121875" wrap="square" tIns="36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RTOS</a:t>
            </a:r>
            <a:endParaRPr b="0" i="0" sz="1100" u="none" cap="none" strike="noStrike">
              <a:solidFill>
                <a:schemeClr val="dk1"/>
              </a:solidFill>
              <a:latin typeface="Arial"/>
              <a:ea typeface="Arial"/>
              <a:cs typeface="Arial"/>
              <a:sym typeface="Arial"/>
            </a:endParaRPr>
          </a:p>
        </p:txBody>
      </p:sp>
      <p:cxnSp>
        <p:nvCxnSpPr>
          <p:cNvPr id="312" name="Google Shape;312;p13"/>
          <p:cNvCxnSpPr/>
          <p:nvPr/>
        </p:nvCxnSpPr>
        <p:spPr>
          <a:xfrm>
            <a:off x="3645792" y="1767875"/>
            <a:ext cx="0" cy="2081214"/>
          </a:xfrm>
          <a:prstGeom prst="straightConnector1">
            <a:avLst/>
          </a:prstGeom>
          <a:noFill/>
          <a:ln cap="flat" cmpd="sng" w="38100">
            <a:solidFill>
              <a:schemeClr val="accent2"/>
            </a:solidFill>
            <a:prstDash val="solid"/>
            <a:miter lim="800000"/>
            <a:headEnd len="sm" w="sm" type="none"/>
            <a:tailEnd len="med" w="med" type="oval"/>
          </a:ln>
        </p:spPr>
      </p:cxnSp>
      <p:sp>
        <p:nvSpPr>
          <p:cNvPr id="313" name="Google Shape;313;p13"/>
          <p:cNvSpPr/>
          <p:nvPr/>
        </p:nvSpPr>
        <p:spPr>
          <a:xfrm>
            <a:off x="2920392" y="1483709"/>
            <a:ext cx="1447800" cy="433386"/>
          </a:xfrm>
          <a:prstGeom prst="rect">
            <a:avLst/>
          </a:prstGeom>
          <a:solidFill>
            <a:schemeClr val="accent1"/>
          </a:solidFill>
          <a:ln cap="flat" cmpd="sng" w="12700">
            <a:solidFill>
              <a:srgbClr val="00376E"/>
            </a:solidFill>
            <a:prstDash val="solid"/>
            <a:miter lim="800000"/>
            <a:headEnd len="sm" w="sm" type="none"/>
            <a:tailEnd len="sm" w="sm" type="none"/>
          </a:ln>
        </p:spPr>
        <p:txBody>
          <a:bodyPr anchorCtr="0" anchor="ctr" bIns="60925" lIns="122400" spcFirstLastPara="1" rIns="121875" wrap="square" tIns="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C</a:t>
            </a:r>
            <a:endParaRPr b="0" i="0" sz="1800" u="none" cap="none" strike="noStrike">
              <a:solidFill>
                <a:schemeClr val="dk1"/>
              </a:solidFill>
              <a:latin typeface="Calibri"/>
              <a:ea typeface="Calibri"/>
              <a:cs typeface="Calibri"/>
              <a:sym typeface="Calibri"/>
            </a:endParaRPr>
          </a:p>
        </p:txBody>
      </p:sp>
      <p:sp>
        <p:nvSpPr>
          <p:cNvPr id="314" name="Google Shape;314;p13"/>
          <p:cNvSpPr/>
          <p:nvPr/>
        </p:nvSpPr>
        <p:spPr>
          <a:xfrm>
            <a:off x="2920392" y="1917095"/>
            <a:ext cx="1447800" cy="432000"/>
          </a:xfrm>
          <a:prstGeom prst="rect">
            <a:avLst/>
          </a:prstGeom>
          <a:solidFill>
            <a:schemeClr val="accent4"/>
          </a:solidFill>
          <a:ln cap="flat" cmpd="sng" w="12700">
            <a:solidFill>
              <a:srgbClr val="607C25"/>
            </a:solidFill>
            <a:prstDash val="solid"/>
            <a:miter lim="800000"/>
            <a:headEnd len="sm" w="sm" type="none"/>
            <a:tailEnd len="sm" w="sm" type="none"/>
          </a:ln>
        </p:spPr>
        <p:txBody>
          <a:bodyPr anchorCtr="0" anchor="ctr" bIns="60925" lIns="122400" spcFirstLastPara="1" rIns="121875" wrap="square" tIns="36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AUTOSAR C.</a:t>
            </a:r>
            <a:endParaRPr b="0" i="0" sz="1100" u="none" cap="none" strike="noStrike">
              <a:solidFill>
                <a:schemeClr val="dk1"/>
              </a:solidFill>
              <a:latin typeface="Arial"/>
              <a:ea typeface="Arial"/>
              <a:cs typeface="Arial"/>
              <a:sym typeface="Arial"/>
            </a:endParaRPr>
          </a:p>
        </p:txBody>
      </p:sp>
      <p:cxnSp>
        <p:nvCxnSpPr>
          <p:cNvPr id="315" name="Google Shape;315;p13"/>
          <p:cNvCxnSpPr/>
          <p:nvPr/>
        </p:nvCxnSpPr>
        <p:spPr>
          <a:xfrm>
            <a:off x="5322192" y="1767875"/>
            <a:ext cx="0" cy="2081214"/>
          </a:xfrm>
          <a:prstGeom prst="straightConnector1">
            <a:avLst/>
          </a:prstGeom>
          <a:noFill/>
          <a:ln cap="flat" cmpd="sng" w="38100">
            <a:solidFill>
              <a:schemeClr val="accent2"/>
            </a:solidFill>
            <a:prstDash val="solid"/>
            <a:miter lim="800000"/>
            <a:headEnd len="sm" w="sm" type="none"/>
            <a:tailEnd len="med" w="med" type="oval"/>
          </a:ln>
        </p:spPr>
      </p:cxnSp>
      <p:sp>
        <p:nvSpPr>
          <p:cNvPr id="316" name="Google Shape;316;p13"/>
          <p:cNvSpPr/>
          <p:nvPr/>
        </p:nvSpPr>
        <p:spPr>
          <a:xfrm>
            <a:off x="4596792" y="1483709"/>
            <a:ext cx="1447800" cy="433386"/>
          </a:xfrm>
          <a:prstGeom prst="rect">
            <a:avLst/>
          </a:prstGeom>
          <a:solidFill>
            <a:schemeClr val="accent1"/>
          </a:solidFill>
          <a:ln cap="flat" cmpd="sng" w="12700">
            <a:solidFill>
              <a:srgbClr val="00376E"/>
            </a:solidFill>
            <a:prstDash val="solid"/>
            <a:miter lim="800000"/>
            <a:headEnd len="sm" w="sm" type="none"/>
            <a:tailEnd len="sm" w="sm" type="none"/>
          </a:ln>
        </p:spPr>
        <p:txBody>
          <a:bodyPr anchorCtr="0" anchor="ctr" bIns="60925" lIns="122400" spcFirstLastPara="1" rIns="121875" wrap="square" tIns="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C</a:t>
            </a:r>
            <a:endParaRPr b="0" i="0" sz="1100" u="none" cap="none" strike="noStrike">
              <a:solidFill>
                <a:schemeClr val="dk1"/>
              </a:solidFill>
              <a:latin typeface="Arial"/>
              <a:ea typeface="Arial"/>
              <a:cs typeface="Arial"/>
              <a:sym typeface="Arial"/>
            </a:endParaRPr>
          </a:p>
        </p:txBody>
      </p:sp>
      <p:sp>
        <p:nvSpPr>
          <p:cNvPr id="317" name="Google Shape;317;p13"/>
          <p:cNvSpPr/>
          <p:nvPr/>
        </p:nvSpPr>
        <p:spPr>
          <a:xfrm>
            <a:off x="4596792" y="1917095"/>
            <a:ext cx="1447800" cy="432000"/>
          </a:xfrm>
          <a:prstGeom prst="rect">
            <a:avLst/>
          </a:prstGeom>
          <a:solidFill>
            <a:schemeClr val="accent4"/>
          </a:solidFill>
          <a:ln cap="flat" cmpd="sng" w="12700">
            <a:solidFill>
              <a:srgbClr val="607C25"/>
            </a:solidFill>
            <a:prstDash val="solid"/>
            <a:miter lim="800000"/>
            <a:headEnd len="sm" w="sm" type="none"/>
            <a:tailEnd len="sm" w="sm" type="none"/>
          </a:ln>
        </p:spPr>
        <p:txBody>
          <a:bodyPr anchorCtr="0" anchor="ctr" bIns="60925" lIns="122400" spcFirstLastPara="1" rIns="121875" wrap="square" tIns="36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AUTOSAR A.</a:t>
            </a:r>
            <a:endParaRPr b="0" i="0" sz="1800" u="none" cap="none" strike="noStrike">
              <a:solidFill>
                <a:schemeClr val="dk1"/>
              </a:solidFill>
              <a:latin typeface="Calibri"/>
              <a:ea typeface="Calibri"/>
              <a:cs typeface="Calibri"/>
              <a:sym typeface="Calibri"/>
            </a:endParaRPr>
          </a:p>
        </p:txBody>
      </p:sp>
      <p:cxnSp>
        <p:nvCxnSpPr>
          <p:cNvPr id="318" name="Google Shape;318;p13"/>
          <p:cNvCxnSpPr/>
          <p:nvPr/>
        </p:nvCxnSpPr>
        <p:spPr>
          <a:xfrm>
            <a:off x="6998592" y="1767875"/>
            <a:ext cx="0" cy="2081214"/>
          </a:xfrm>
          <a:prstGeom prst="straightConnector1">
            <a:avLst/>
          </a:prstGeom>
          <a:noFill/>
          <a:ln cap="flat" cmpd="sng" w="38100">
            <a:solidFill>
              <a:schemeClr val="accent2"/>
            </a:solidFill>
            <a:prstDash val="solid"/>
            <a:miter lim="800000"/>
            <a:headEnd len="sm" w="sm" type="none"/>
            <a:tailEnd len="med" w="med" type="oval"/>
          </a:ln>
        </p:spPr>
      </p:cxnSp>
      <p:sp>
        <p:nvSpPr>
          <p:cNvPr id="319" name="Google Shape;319;p13"/>
          <p:cNvSpPr/>
          <p:nvPr/>
        </p:nvSpPr>
        <p:spPr>
          <a:xfrm>
            <a:off x="6273192" y="1483709"/>
            <a:ext cx="1447800" cy="433386"/>
          </a:xfrm>
          <a:prstGeom prst="rect">
            <a:avLst/>
          </a:prstGeom>
          <a:solidFill>
            <a:schemeClr val="accent1"/>
          </a:solidFill>
          <a:ln cap="flat" cmpd="sng" w="12700">
            <a:solidFill>
              <a:srgbClr val="00376E"/>
            </a:solidFill>
            <a:prstDash val="solid"/>
            <a:miter lim="800000"/>
            <a:headEnd len="sm" w="sm" type="none"/>
            <a:tailEnd len="sm" w="sm" type="none"/>
          </a:ln>
        </p:spPr>
        <p:txBody>
          <a:bodyPr anchorCtr="0" anchor="ctr" bIns="60925" lIns="122400" spcFirstLastPara="1" rIns="121875" wrap="square" tIns="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Java</a:t>
            </a:r>
            <a:endParaRPr b="0" i="0" sz="1100" u="none" cap="none" strike="noStrike">
              <a:solidFill>
                <a:schemeClr val="dk1"/>
              </a:solidFill>
              <a:latin typeface="Arial"/>
              <a:ea typeface="Arial"/>
              <a:cs typeface="Arial"/>
              <a:sym typeface="Arial"/>
            </a:endParaRPr>
          </a:p>
        </p:txBody>
      </p:sp>
      <p:sp>
        <p:nvSpPr>
          <p:cNvPr id="320" name="Google Shape;320;p13"/>
          <p:cNvSpPr/>
          <p:nvPr/>
        </p:nvSpPr>
        <p:spPr>
          <a:xfrm>
            <a:off x="6273192" y="1917095"/>
            <a:ext cx="1447800" cy="432000"/>
          </a:xfrm>
          <a:prstGeom prst="rect">
            <a:avLst/>
          </a:prstGeom>
          <a:solidFill>
            <a:schemeClr val="accent4"/>
          </a:solidFill>
          <a:ln cap="flat" cmpd="sng" w="12700">
            <a:solidFill>
              <a:srgbClr val="607C25"/>
            </a:solidFill>
            <a:prstDash val="solid"/>
            <a:miter lim="800000"/>
            <a:headEnd len="sm" w="sm" type="none"/>
            <a:tailEnd len="sm" w="sm" type="none"/>
          </a:ln>
        </p:spPr>
        <p:txBody>
          <a:bodyPr anchorCtr="0" anchor="ctr" bIns="60925" lIns="122400" spcFirstLastPara="1" rIns="121875" wrap="square" tIns="36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Android</a:t>
            </a:r>
            <a:endParaRPr b="0" i="0" sz="1100" u="none" cap="none" strike="noStrike">
              <a:solidFill>
                <a:schemeClr val="dk1"/>
              </a:solidFill>
              <a:latin typeface="Arial"/>
              <a:ea typeface="Arial"/>
              <a:cs typeface="Arial"/>
              <a:sym typeface="Arial"/>
            </a:endParaRPr>
          </a:p>
        </p:txBody>
      </p:sp>
      <p:cxnSp>
        <p:nvCxnSpPr>
          <p:cNvPr id="321" name="Google Shape;321;p13"/>
          <p:cNvCxnSpPr/>
          <p:nvPr/>
        </p:nvCxnSpPr>
        <p:spPr>
          <a:xfrm>
            <a:off x="8674992" y="1767875"/>
            <a:ext cx="0" cy="2081214"/>
          </a:xfrm>
          <a:prstGeom prst="straightConnector1">
            <a:avLst/>
          </a:prstGeom>
          <a:noFill/>
          <a:ln cap="flat" cmpd="sng" w="38100">
            <a:solidFill>
              <a:schemeClr val="accent2"/>
            </a:solidFill>
            <a:prstDash val="solid"/>
            <a:miter lim="800000"/>
            <a:headEnd len="sm" w="sm" type="none"/>
            <a:tailEnd len="med" w="med" type="oval"/>
          </a:ln>
        </p:spPr>
      </p:cxnSp>
      <p:sp>
        <p:nvSpPr>
          <p:cNvPr id="322" name="Google Shape;322;p13"/>
          <p:cNvSpPr/>
          <p:nvPr/>
        </p:nvSpPr>
        <p:spPr>
          <a:xfrm>
            <a:off x="7949592" y="1483709"/>
            <a:ext cx="1447800" cy="433386"/>
          </a:xfrm>
          <a:prstGeom prst="rect">
            <a:avLst/>
          </a:prstGeom>
          <a:solidFill>
            <a:schemeClr val="accent1"/>
          </a:solidFill>
          <a:ln cap="flat" cmpd="sng" w="12700">
            <a:solidFill>
              <a:srgbClr val="00376E"/>
            </a:solidFill>
            <a:prstDash val="solid"/>
            <a:miter lim="800000"/>
            <a:headEnd len="sm" w="sm" type="none"/>
            <a:tailEnd len="sm" w="sm" type="none"/>
          </a:ln>
        </p:spPr>
        <p:txBody>
          <a:bodyPr anchorCtr="0" anchor="ctr" bIns="60925" lIns="122400" spcFirstLastPara="1" rIns="121875" wrap="square" tIns="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Trad. C++</a:t>
            </a:r>
            <a:endParaRPr b="0" i="0" sz="1100" u="none" cap="none" strike="noStrike">
              <a:solidFill>
                <a:schemeClr val="dk1"/>
              </a:solidFill>
              <a:latin typeface="Arial"/>
              <a:ea typeface="Arial"/>
              <a:cs typeface="Arial"/>
              <a:sym typeface="Arial"/>
            </a:endParaRPr>
          </a:p>
        </p:txBody>
      </p:sp>
      <p:sp>
        <p:nvSpPr>
          <p:cNvPr id="323" name="Google Shape;323;p13"/>
          <p:cNvSpPr/>
          <p:nvPr/>
        </p:nvSpPr>
        <p:spPr>
          <a:xfrm>
            <a:off x="7949592" y="1917095"/>
            <a:ext cx="1447800" cy="432000"/>
          </a:xfrm>
          <a:prstGeom prst="rect">
            <a:avLst/>
          </a:prstGeom>
          <a:solidFill>
            <a:schemeClr val="accent4"/>
          </a:solidFill>
          <a:ln cap="flat" cmpd="sng" w="12700">
            <a:solidFill>
              <a:srgbClr val="607C25"/>
            </a:solidFill>
            <a:prstDash val="solid"/>
            <a:miter lim="800000"/>
            <a:headEnd len="sm" w="sm" type="none"/>
            <a:tailEnd len="sm" w="sm" type="none"/>
          </a:ln>
        </p:spPr>
        <p:txBody>
          <a:bodyPr anchorCtr="0" anchor="ctr" bIns="60925" lIns="122400" spcFirstLastPara="1" rIns="121875" wrap="square" tIns="36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QNX</a:t>
            </a:r>
            <a:endParaRPr b="0" i="0" sz="1100" u="none" cap="none" strike="noStrike">
              <a:solidFill>
                <a:schemeClr val="dk1"/>
              </a:solidFill>
              <a:latin typeface="Arial"/>
              <a:ea typeface="Arial"/>
              <a:cs typeface="Arial"/>
              <a:sym typeface="Arial"/>
            </a:endParaRPr>
          </a:p>
        </p:txBody>
      </p:sp>
      <p:cxnSp>
        <p:nvCxnSpPr>
          <p:cNvPr id="324" name="Google Shape;324;p13"/>
          <p:cNvCxnSpPr>
            <a:stCxn id="325" idx="2"/>
          </p:cNvCxnSpPr>
          <p:nvPr/>
        </p:nvCxnSpPr>
        <p:spPr>
          <a:xfrm flipH="1">
            <a:off x="9978824" y="2328090"/>
            <a:ext cx="876900" cy="1521000"/>
          </a:xfrm>
          <a:prstGeom prst="straightConnector1">
            <a:avLst/>
          </a:prstGeom>
          <a:noFill/>
          <a:ln cap="flat" cmpd="sng" w="38100">
            <a:solidFill>
              <a:schemeClr val="accent2"/>
            </a:solidFill>
            <a:prstDash val="solid"/>
            <a:miter lim="800000"/>
            <a:headEnd len="sm" w="sm" type="none"/>
            <a:tailEnd len="med" w="med" type="oval"/>
          </a:ln>
        </p:spPr>
      </p:cxnSp>
      <p:sp>
        <p:nvSpPr>
          <p:cNvPr id="326" name="Google Shape;326;p13"/>
          <p:cNvSpPr/>
          <p:nvPr/>
        </p:nvSpPr>
        <p:spPr>
          <a:xfrm>
            <a:off x="10264194" y="1029510"/>
            <a:ext cx="1183060" cy="433386"/>
          </a:xfrm>
          <a:prstGeom prst="rect">
            <a:avLst/>
          </a:prstGeom>
          <a:solidFill>
            <a:schemeClr val="accent1"/>
          </a:solidFill>
          <a:ln cap="flat" cmpd="sng" w="12700">
            <a:solidFill>
              <a:srgbClr val="00376E"/>
            </a:solidFill>
            <a:prstDash val="solid"/>
            <a:miter lim="800000"/>
            <a:headEnd len="sm" w="sm" type="none"/>
            <a:tailEnd len="sm" w="sm" type="none"/>
          </a:ln>
        </p:spPr>
        <p:txBody>
          <a:bodyPr anchorCtr="0" anchor="ctr" bIns="60925" lIns="122400" spcFirstLastPara="1" rIns="121875" wrap="square" tIns="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C++</a:t>
            </a:r>
            <a:endParaRPr b="0" i="0" sz="1100" u="none" cap="none" strike="noStrike">
              <a:solidFill>
                <a:schemeClr val="dk1"/>
              </a:solidFill>
              <a:latin typeface="Arial"/>
              <a:ea typeface="Arial"/>
              <a:cs typeface="Arial"/>
              <a:sym typeface="Arial"/>
            </a:endParaRPr>
          </a:p>
        </p:txBody>
      </p:sp>
      <p:sp>
        <p:nvSpPr>
          <p:cNvPr id="327" name="Google Shape;327;p13"/>
          <p:cNvSpPr/>
          <p:nvPr/>
        </p:nvSpPr>
        <p:spPr>
          <a:xfrm>
            <a:off x="10264194" y="1462896"/>
            <a:ext cx="1183060" cy="432000"/>
          </a:xfrm>
          <a:prstGeom prst="rect">
            <a:avLst/>
          </a:prstGeom>
          <a:solidFill>
            <a:schemeClr val="accent4"/>
          </a:solidFill>
          <a:ln cap="flat" cmpd="sng" w="12700">
            <a:solidFill>
              <a:srgbClr val="607C25"/>
            </a:solidFill>
            <a:prstDash val="solid"/>
            <a:miter lim="800000"/>
            <a:headEnd len="sm" w="sm" type="none"/>
            <a:tailEnd len="sm" w="sm" type="none"/>
          </a:ln>
        </p:spPr>
        <p:txBody>
          <a:bodyPr anchorCtr="0" anchor="ctr" bIns="60925" lIns="122400" spcFirstLastPara="1" rIns="121875" wrap="square" tIns="36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Linux</a:t>
            </a:r>
            <a:endParaRPr b="0" i="0" sz="1100" u="none" cap="none" strike="noStrike">
              <a:solidFill>
                <a:schemeClr val="dk1"/>
              </a:solidFill>
              <a:latin typeface="Arial"/>
              <a:ea typeface="Arial"/>
              <a:cs typeface="Arial"/>
              <a:sym typeface="Arial"/>
            </a:endParaRPr>
          </a:p>
        </p:txBody>
      </p:sp>
      <p:sp>
        <p:nvSpPr>
          <p:cNvPr id="328" name="Google Shape;328;p13"/>
          <p:cNvSpPr/>
          <p:nvPr/>
        </p:nvSpPr>
        <p:spPr>
          <a:xfrm>
            <a:off x="1243992" y="2350289"/>
            <a:ext cx="1447800" cy="432000"/>
          </a:xfrm>
          <a:prstGeom prst="rect">
            <a:avLst/>
          </a:prstGeom>
          <a:solidFill>
            <a:schemeClr val="accent3"/>
          </a:solidFill>
          <a:ln cap="flat" cmpd="sng" w="12700">
            <a:solidFill>
              <a:srgbClr val="8E2021"/>
            </a:solidFill>
            <a:prstDash val="solid"/>
            <a:miter lim="800000"/>
            <a:headEnd len="sm" w="sm" type="none"/>
            <a:tailEnd len="sm" w="sm" type="none"/>
          </a:ln>
        </p:spPr>
        <p:txBody>
          <a:bodyPr anchorCtr="0" anchor="ctr" bIns="60925" lIns="122400" spcFirstLastPara="1" rIns="121875" wrap="square" tIns="360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Calibri"/>
                <a:ea typeface="Calibri"/>
                <a:cs typeface="Calibri"/>
                <a:sym typeface="Calibri"/>
              </a:rPr>
              <a:t>AURIX Tricore</a:t>
            </a:r>
            <a:endParaRPr b="0" i="0" sz="1050" u="none" cap="none" strike="noStrike">
              <a:solidFill>
                <a:srgbClr val="000000"/>
              </a:solidFill>
              <a:latin typeface="Arial"/>
              <a:ea typeface="Arial"/>
              <a:cs typeface="Arial"/>
              <a:sym typeface="Arial"/>
            </a:endParaRPr>
          </a:p>
        </p:txBody>
      </p:sp>
      <p:sp>
        <p:nvSpPr>
          <p:cNvPr id="329" name="Google Shape;329;p13"/>
          <p:cNvSpPr/>
          <p:nvPr/>
        </p:nvSpPr>
        <p:spPr>
          <a:xfrm>
            <a:off x="2920392" y="2350289"/>
            <a:ext cx="1447800" cy="432000"/>
          </a:xfrm>
          <a:prstGeom prst="rect">
            <a:avLst/>
          </a:prstGeom>
          <a:solidFill>
            <a:schemeClr val="accent3"/>
          </a:solidFill>
          <a:ln cap="flat" cmpd="sng" w="12700">
            <a:solidFill>
              <a:srgbClr val="8E2021"/>
            </a:solidFill>
            <a:prstDash val="solid"/>
            <a:miter lim="800000"/>
            <a:headEnd len="sm" w="sm" type="none"/>
            <a:tailEnd len="sm" w="sm" type="none"/>
          </a:ln>
        </p:spPr>
        <p:txBody>
          <a:bodyPr anchorCtr="0" anchor="ctr" bIns="60925" lIns="122400" spcFirstLastPara="1" rIns="121875" wrap="square" tIns="36000">
            <a:noAutofit/>
          </a:bodyPr>
          <a:lstStyle/>
          <a:p>
            <a:pPr indent="0" lvl="0" marL="0" marR="0" rtl="0" algn="ctr">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Calibri"/>
                <a:ea typeface="Calibri"/>
                <a:cs typeface="Calibri"/>
                <a:sym typeface="Calibri"/>
              </a:rPr>
              <a:t>AURIX Tricore</a:t>
            </a:r>
            <a:endParaRPr b="0" i="0" sz="1050" u="none" cap="none" strike="noStrike">
              <a:solidFill>
                <a:srgbClr val="000000"/>
              </a:solidFill>
              <a:latin typeface="Arial"/>
              <a:ea typeface="Arial"/>
              <a:cs typeface="Arial"/>
              <a:sym typeface="Arial"/>
            </a:endParaRPr>
          </a:p>
        </p:txBody>
      </p:sp>
      <p:sp>
        <p:nvSpPr>
          <p:cNvPr id="330" name="Google Shape;330;p13"/>
          <p:cNvSpPr/>
          <p:nvPr/>
        </p:nvSpPr>
        <p:spPr>
          <a:xfrm>
            <a:off x="4596792" y="2350289"/>
            <a:ext cx="1447800" cy="432000"/>
          </a:xfrm>
          <a:prstGeom prst="rect">
            <a:avLst/>
          </a:prstGeom>
          <a:solidFill>
            <a:schemeClr val="accent3"/>
          </a:solidFill>
          <a:ln cap="flat" cmpd="sng" w="12700">
            <a:solidFill>
              <a:srgbClr val="8E2021"/>
            </a:solidFill>
            <a:prstDash val="solid"/>
            <a:miter lim="800000"/>
            <a:headEnd len="sm" w="sm" type="none"/>
            <a:tailEnd len="sm" w="sm" type="none"/>
          </a:ln>
        </p:spPr>
        <p:txBody>
          <a:bodyPr anchorCtr="0" anchor="ctr" bIns="60925" lIns="122400" spcFirstLastPara="1" rIns="121875" wrap="square" tIns="36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ARM</a:t>
            </a:r>
            <a:endParaRPr b="0" i="0" sz="1100" u="none" cap="none" strike="noStrike">
              <a:solidFill>
                <a:srgbClr val="000000"/>
              </a:solidFill>
              <a:latin typeface="Arial"/>
              <a:ea typeface="Arial"/>
              <a:cs typeface="Arial"/>
              <a:sym typeface="Arial"/>
            </a:endParaRPr>
          </a:p>
        </p:txBody>
      </p:sp>
      <p:sp>
        <p:nvSpPr>
          <p:cNvPr id="331" name="Google Shape;331;p13"/>
          <p:cNvSpPr/>
          <p:nvPr/>
        </p:nvSpPr>
        <p:spPr>
          <a:xfrm>
            <a:off x="6273192" y="2350289"/>
            <a:ext cx="1447800" cy="432000"/>
          </a:xfrm>
          <a:prstGeom prst="rect">
            <a:avLst/>
          </a:prstGeom>
          <a:solidFill>
            <a:schemeClr val="accent3"/>
          </a:solidFill>
          <a:ln cap="flat" cmpd="sng" w="12700">
            <a:solidFill>
              <a:srgbClr val="8E2021"/>
            </a:solidFill>
            <a:prstDash val="solid"/>
            <a:miter lim="800000"/>
            <a:headEnd len="sm" w="sm" type="none"/>
            <a:tailEnd len="sm" w="sm" type="none"/>
          </a:ln>
        </p:spPr>
        <p:txBody>
          <a:bodyPr anchorCtr="0" anchor="ctr" bIns="60925" lIns="122400" spcFirstLastPara="1" rIns="121875" wrap="square" tIns="36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ARM</a:t>
            </a:r>
            <a:endParaRPr b="0" i="0" sz="1100" u="none" cap="none" strike="noStrike">
              <a:solidFill>
                <a:srgbClr val="000000"/>
              </a:solidFill>
              <a:latin typeface="Arial"/>
              <a:ea typeface="Arial"/>
              <a:cs typeface="Arial"/>
              <a:sym typeface="Arial"/>
            </a:endParaRPr>
          </a:p>
        </p:txBody>
      </p:sp>
      <p:sp>
        <p:nvSpPr>
          <p:cNvPr id="332" name="Google Shape;332;p13"/>
          <p:cNvSpPr/>
          <p:nvPr/>
        </p:nvSpPr>
        <p:spPr>
          <a:xfrm>
            <a:off x="7949592" y="2350289"/>
            <a:ext cx="1447800" cy="432000"/>
          </a:xfrm>
          <a:prstGeom prst="rect">
            <a:avLst/>
          </a:prstGeom>
          <a:solidFill>
            <a:schemeClr val="accent3"/>
          </a:solidFill>
          <a:ln cap="flat" cmpd="sng" w="12700">
            <a:solidFill>
              <a:srgbClr val="8E2021"/>
            </a:solidFill>
            <a:prstDash val="solid"/>
            <a:miter lim="800000"/>
            <a:headEnd len="sm" w="sm" type="none"/>
            <a:tailEnd len="sm" w="sm" type="none"/>
          </a:ln>
        </p:spPr>
        <p:txBody>
          <a:bodyPr anchorCtr="0" anchor="ctr" bIns="60925" lIns="122400" spcFirstLastPara="1" rIns="121875" wrap="square" tIns="36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ARM</a:t>
            </a:r>
            <a:endParaRPr b="0" i="0" sz="1100" u="none" cap="none" strike="noStrike">
              <a:solidFill>
                <a:srgbClr val="000000"/>
              </a:solidFill>
              <a:latin typeface="Arial"/>
              <a:ea typeface="Arial"/>
              <a:cs typeface="Arial"/>
              <a:sym typeface="Arial"/>
            </a:endParaRPr>
          </a:p>
        </p:txBody>
      </p:sp>
      <p:sp>
        <p:nvSpPr>
          <p:cNvPr id="325" name="Google Shape;325;p13"/>
          <p:cNvSpPr/>
          <p:nvPr/>
        </p:nvSpPr>
        <p:spPr>
          <a:xfrm>
            <a:off x="10264194" y="1896090"/>
            <a:ext cx="1183060" cy="432000"/>
          </a:xfrm>
          <a:prstGeom prst="rect">
            <a:avLst/>
          </a:prstGeom>
          <a:solidFill>
            <a:schemeClr val="accent3"/>
          </a:solidFill>
          <a:ln cap="flat" cmpd="sng" w="12700">
            <a:solidFill>
              <a:srgbClr val="8E2021"/>
            </a:solidFill>
            <a:prstDash val="solid"/>
            <a:miter lim="800000"/>
            <a:headEnd len="sm" w="sm" type="none"/>
            <a:tailEnd len="sm" w="sm" type="none"/>
          </a:ln>
        </p:spPr>
        <p:txBody>
          <a:bodyPr anchorCtr="0" anchor="ctr" bIns="60925" lIns="122400" spcFirstLastPara="1" rIns="121875" wrap="square" tIns="36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x86</a:t>
            </a:r>
            <a:endParaRPr b="0" i="0" sz="1100" u="none" cap="none" strike="noStrike">
              <a:solidFill>
                <a:schemeClr val="lt1"/>
              </a:solidFill>
              <a:latin typeface="Arial"/>
              <a:ea typeface="Arial"/>
              <a:cs typeface="Arial"/>
              <a:sym typeface="Arial"/>
            </a:endParaRPr>
          </a:p>
        </p:txBody>
      </p:sp>
      <p:sp>
        <p:nvSpPr>
          <p:cNvPr id="333" name="Google Shape;333;p13"/>
          <p:cNvSpPr/>
          <p:nvPr/>
        </p:nvSpPr>
        <p:spPr>
          <a:xfrm>
            <a:off x="1118214" y="3341196"/>
            <a:ext cx="10006989" cy="1230220"/>
          </a:xfrm>
          <a:prstGeom prst="leftRightArrow">
            <a:avLst>
              <a:gd fmla="val 35494" name="adj1"/>
              <a:gd fmla="val 50000" name="adj2"/>
            </a:avLst>
          </a:prstGeom>
          <a:solidFill>
            <a:schemeClr val="accent2"/>
          </a:solidFill>
          <a:ln cap="flat" cmpd="sng" w="12700">
            <a:solidFill>
              <a:srgbClr val="AC6518"/>
            </a:solidFill>
            <a:prstDash val="solid"/>
            <a:miter lim="800000"/>
            <a:headEnd len="sm" w="sm" type="none"/>
            <a:tailEnd len="sm" w="sm" type="none"/>
          </a:ln>
        </p:spPr>
        <p:txBody>
          <a:bodyPr anchorCtr="0" anchor="ctr" bIns="60950" lIns="121900" spcFirstLastPara="1" rIns="121900" wrap="square" tIns="60950">
            <a:noAutofit/>
          </a:bodyPr>
          <a:lstStyle/>
          <a:p>
            <a:pPr indent="0" lvl="0" marL="304784" marR="0" rtl="0" algn="ctr">
              <a:lnSpc>
                <a:spcPct val="100000"/>
              </a:lnSpc>
              <a:spcBef>
                <a:spcPts val="0"/>
              </a:spcBef>
              <a:spcAft>
                <a:spcPts val="0"/>
              </a:spcAft>
              <a:buClr>
                <a:srgbClr val="000000"/>
              </a:buClr>
              <a:buSzPts val="2000"/>
              <a:buFont typeface="Arial"/>
              <a:buNone/>
            </a:pPr>
            <a:r>
              <a:rPr b="1" i="0" lang="en-US" sz="2000" u="none" cap="none" strike="noStrike">
                <a:solidFill>
                  <a:schemeClr val="lt1"/>
                </a:solidFill>
                <a:latin typeface="Helvetica Neue"/>
                <a:ea typeface="Helvetica Neue"/>
                <a:cs typeface="Helvetica Neue"/>
                <a:sym typeface="Helvetica Neue"/>
              </a:rPr>
              <a:t>DATABUS</a:t>
            </a:r>
            <a:endParaRPr b="1" i="0" sz="2000" u="none" cap="none" strike="noStrike">
              <a:solidFill>
                <a:schemeClr val="lt1"/>
              </a:solidFill>
              <a:latin typeface="Helvetica Neue"/>
              <a:ea typeface="Helvetica Neue"/>
              <a:cs typeface="Helvetica Neue"/>
              <a:sym typeface="Helvetica Neue"/>
            </a:endParaRPr>
          </a:p>
        </p:txBody>
      </p:sp>
      <p:grpSp>
        <p:nvGrpSpPr>
          <p:cNvPr id="334" name="Google Shape;334;p13"/>
          <p:cNvGrpSpPr/>
          <p:nvPr/>
        </p:nvGrpSpPr>
        <p:grpSpPr>
          <a:xfrm>
            <a:off x="2360710" y="1219199"/>
            <a:ext cx="7088093" cy="433116"/>
            <a:chOff x="2360707" y="1219200"/>
            <a:chExt cx="7088093" cy="433116"/>
          </a:xfrm>
        </p:grpSpPr>
        <p:pic>
          <p:nvPicPr>
            <p:cNvPr id="335" name="Google Shape;335;p13"/>
            <p:cNvPicPr preferRelativeResize="0"/>
            <p:nvPr/>
          </p:nvPicPr>
          <p:blipFill rotWithShape="1">
            <a:blip r:embed="rId3">
              <a:alphaModFix/>
            </a:blip>
            <a:srcRect b="0" l="0" r="0" t="0"/>
            <a:stretch/>
          </p:blipFill>
          <p:spPr>
            <a:xfrm>
              <a:off x="2360707" y="1219200"/>
              <a:ext cx="382493" cy="433116"/>
            </a:xfrm>
            <a:prstGeom prst="rect">
              <a:avLst/>
            </a:prstGeom>
            <a:noFill/>
            <a:ln>
              <a:noFill/>
            </a:ln>
          </p:spPr>
        </p:pic>
        <p:pic>
          <p:nvPicPr>
            <p:cNvPr id="336" name="Google Shape;336;p13"/>
            <p:cNvPicPr preferRelativeResize="0"/>
            <p:nvPr/>
          </p:nvPicPr>
          <p:blipFill rotWithShape="1">
            <a:blip r:embed="rId3">
              <a:alphaModFix/>
            </a:blip>
            <a:srcRect b="0" l="0" r="0" t="0"/>
            <a:stretch/>
          </p:blipFill>
          <p:spPr>
            <a:xfrm>
              <a:off x="4037107" y="1219200"/>
              <a:ext cx="382493" cy="433116"/>
            </a:xfrm>
            <a:prstGeom prst="rect">
              <a:avLst/>
            </a:prstGeom>
            <a:noFill/>
            <a:ln>
              <a:noFill/>
            </a:ln>
          </p:spPr>
        </p:pic>
        <p:pic>
          <p:nvPicPr>
            <p:cNvPr id="337" name="Google Shape;337;p13"/>
            <p:cNvPicPr preferRelativeResize="0"/>
            <p:nvPr/>
          </p:nvPicPr>
          <p:blipFill rotWithShape="1">
            <a:blip r:embed="rId3">
              <a:alphaModFix/>
            </a:blip>
            <a:srcRect b="0" l="0" r="0" t="0"/>
            <a:stretch/>
          </p:blipFill>
          <p:spPr>
            <a:xfrm>
              <a:off x="5713507" y="1219200"/>
              <a:ext cx="382493" cy="433116"/>
            </a:xfrm>
            <a:prstGeom prst="rect">
              <a:avLst/>
            </a:prstGeom>
            <a:noFill/>
            <a:ln>
              <a:noFill/>
            </a:ln>
          </p:spPr>
        </p:pic>
        <p:pic>
          <p:nvPicPr>
            <p:cNvPr id="338" name="Google Shape;338;p13"/>
            <p:cNvPicPr preferRelativeResize="0"/>
            <p:nvPr/>
          </p:nvPicPr>
          <p:blipFill rotWithShape="1">
            <a:blip r:embed="rId3">
              <a:alphaModFix/>
            </a:blip>
            <a:srcRect b="0" l="0" r="0" t="0"/>
            <a:stretch/>
          </p:blipFill>
          <p:spPr>
            <a:xfrm>
              <a:off x="7389907" y="1219200"/>
              <a:ext cx="382493" cy="433116"/>
            </a:xfrm>
            <a:prstGeom prst="rect">
              <a:avLst/>
            </a:prstGeom>
            <a:noFill/>
            <a:ln>
              <a:noFill/>
            </a:ln>
          </p:spPr>
        </p:pic>
        <p:pic>
          <p:nvPicPr>
            <p:cNvPr id="339" name="Google Shape;339;p13"/>
            <p:cNvPicPr preferRelativeResize="0"/>
            <p:nvPr/>
          </p:nvPicPr>
          <p:blipFill rotWithShape="1">
            <a:blip r:embed="rId3">
              <a:alphaModFix/>
            </a:blip>
            <a:srcRect b="0" l="0" r="0" t="0"/>
            <a:stretch/>
          </p:blipFill>
          <p:spPr>
            <a:xfrm>
              <a:off x="9066307" y="1219200"/>
              <a:ext cx="382493" cy="433116"/>
            </a:xfrm>
            <a:prstGeom prst="rect">
              <a:avLst/>
            </a:prstGeom>
            <a:noFill/>
            <a:ln>
              <a:noFill/>
            </a:ln>
          </p:spPr>
        </p:pic>
      </p:grpSp>
      <p:sp>
        <p:nvSpPr>
          <p:cNvPr id="340" name="Google Shape;340;p13"/>
          <p:cNvSpPr/>
          <p:nvPr/>
        </p:nvSpPr>
        <p:spPr>
          <a:xfrm>
            <a:off x="3239389" y="5035572"/>
            <a:ext cx="1447800" cy="433386"/>
          </a:xfrm>
          <a:prstGeom prst="rect">
            <a:avLst/>
          </a:prstGeom>
          <a:solidFill>
            <a:schemeClr val="accent1"/>
          </a:solidFill>
          <a:ln cap="flat" cmpd="sng" w="12700">
            <a:solidFill>
              <a:srgbClr val="00376E"/>
            </a:solidFill>
            <a:prstDash val="solid"/>
            <a:miter lim="800000"/>
            <a:headEnd len="sm" w="sm" type="none"/>
            <a:tailEnd len="sm" w="sm" type="none"/>
          </a:ln>
        </p:spPr>
        <p:txBody>
          <a:bodyPr anchorCtr="0" anchor="ctr" bIns="60925" lIns="122400" spcFirstLastPara="1" rIns="121875" wrap="square" tIns="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C++</a:t>
            </a:r>
            <a:endParaRPr b="0" i="0" sz="1100" u="none" cap="none" strike="noStrike">
              <a:solidFill>
                <a:schemeClr val="dk1"/>
              </a:solidFill>
              <a:latin typeface="Arial"/>
              <a:ea typeface="Arial"/>
              <a:cs typeface="Arial"/>
              <a:sym typeface="Arial"/>
            </a:endParaRPr>
          </a:p>
        </p:txBody>
      </p:sp>
      <p:sp>
        <p:nvSpPr>
          <p:cNvPr id="341" name="Google Shape;341;p13"/>
          <p:cNvSpPr/>
          <p:nvPr/>
        </p:nvSpPr>
        <p:spPr>
          <a:xfrm>
            <a:off x="1489169" y="5470152"/>
            <a:ext cx="4948241" cy="432000"/>
          </a:xfrm>
          <a:prstGeom prst="rect">
            <a:avLst/>
          </a:prstGeom>
          <a:solidFill>
            <a:schemeClr val="accent4"/>
          </a:solidFill>
          <a:ln cap="flat" cmpd="sng" w="12700">
            <a:solidFill>
              <a:srgbClr val="607C25"/>
            </a:solidFill>
            <a:prstDash val="solid"/>
            <a:miter lim="800000"/>
            <a:headEnd len="sm" w="sm" type="none"/>
            <a:tailEnd len="sm" w="sm" type="none"/>
          </a:ln>
        </p:spPr>
        <p:txBody>
          <a:bodyPr anchorCtr="0" anchor="ctr" bIns="60925" lIns="122400" spcFirstLastPara="1" rIns="121875" wrap="square" tIns="36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Linux / QNX</a:t>
            </a:r>
            <a:endParaRPr b="0" i="0" sz="1100" u="none" cap="none" strike="noStrike">
              <a:solidFill>
                <a:schemeClr val="dk1"/>
              </a:solidFill>
              <a:latin typeface="Arial"/>
              <a:ea typeface="Arial"/>
              <a:cs typeface="Arial"/>
              <a:sym typeface="Arial"/>
            </a:endParaRPr>
          </a:p>
        </p:txBody>
      </p:sp>
      <p:sp>
        <p:nvSpPr>
          <p:cNvPr id="342" name="Google Shape;342;p13"/>
          <p:cNvSpPr/>
          <p:nvPr/>
        </p:nvSpPr>
        <p:spPr>
          <a:xfrm>
            <a:off x="1489169" y="5903346"/>
            <a:ext cx="4948241" cy="432000"/>
          </a:xfrm>
          <a:prstGeom prst="rect">
            <a:avLst/>
          </a:prstGeom>
          <a:solidFill>
            <a:schemeClr val="accent3"/>
          </a:solidFill>
          <a:ln cap="flat" cmpd="sng" w="12700">
            <a:solidFill>
              <a:srgbClr val="8E2021"/>
            </a:solidFill>
            <a:prstDash val="solid"/>
            <a:miter lim="800000"/>
            <a:headEnd len="sm" w="sm" type="none"/>
            <a:tailEnd len="sm" w="sm" type="none"/>
          </a:ln>
        </p:spPr>
        <p:txBody>
          <a:bodyPr anchorCtr="0" anchor="ctr" bIns="60925" lIns="122400" spcFirstLastPara="1" rIns="121875" wrap="square" tIns="3600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x86</a:t>
            </a:r>
            <a:endParaRPr b="0" i="0" sz="1100" u="none" cap="none" strike="noStrike">
              <a:solidFill>
                <a:srgbClr val="000000"/>
              </a:solidFill>
              <a:latin typeface="Arial"/>
              <a:ea typeface="Arial"/>
              <a:cs typeface="Arial"/>
              <a:sym typeface="Arial"/>
            </a:endParaRPr>
          </a:p>
        </p:txBody>
      </p:sp>
      <p:sp>
        <p:nvSpPr>
          <p:cNvPr id="343" name="Google Shape;343;p13"/>
          <p:cNvSpPr/>
          <p:nvPr/>
        </p:nvSpPr>
        <p:spPr>
          <a:xfrm>
            <a:off x="1489169" y="5035572"/>
            <a:ext cx="1447800" cy="433386"/>
          </a:xfrm>
          <a:prstGeom prst="rect">
            <a:avLst/>
          </a:prstGeom>
          <a:solidFill>
            <a:schemeClr val="accent1"/>
          </a:solidFill>
          <a:ln cap="flat" cmpd="sng" w="12700">
            <a:solidFill>
              <a:srgbClr val="00376E"/>
            </a:solidFill>
            <a:prstDash val="solid"/>
            <a:miter lim="800000"/>
            <a:headEnd len="sm" w="sm" type="none"/>
            <a:tailEnd len="sm" w="sm" type="none"/>
          </a:ln>
        </p:spPr>
        <p:txBody>
          <a:bodyPr anchorCtr="0" anchor="ctr" bIns="60925" lIns="122400" spcFirstLastPara="1" rIns="121875" wrap="square" tIns="0">
            <a:noAutofit/>
          </a:bodyPr>
          <a:lstStyle/>
          <a:p>
            <a:pPr indent="0" lvl="0" marL="0" marR="0" rtl="0" algn="ctr">
              <a:lnSpc>
                <a:spcPct val="100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C</a:t>
            </a:r>
            <a:endParaRPr b="0" i="0" sz="1100" u="none" cap="none" strike="noStrike">
              <a:solidFill>
                <a:schemeClr val="dk1"/>
              </a:solidFill>
              <a:latin typeface="Arial"/>
              <a:ea typeface="Arial"/>
              <a:cs typeface="Arial"/>
              <a:sym typeface="Arial"/>
            </a:endParaRPr>
          </a:p>
        </p:txBody>
      </p:sp>
      <p:cxnSp>
        <p:nvCxnSpPr>
          <p:cNvPr id="344" name="Google Shape;344;p13"/>
          <p:cNvCxnSpPr>
            <a:endCxn id="343" idx="0"/>
          </p:cNvCxnSpPr>
          <p:nvPr/>
        </p:nvCxnSpPr>
        <p:spPr>
          <a:xfrm>
            <a:off x="2213069" y="3724572"/>
            <a:ext cx="0" cy="1311000"/>
          </a:xfrm>
          <a:prstGeom prst="straightConnector1">
            <a:avLst/>
          </a:prstGeom>
          <a:noFill/>
          <a:ln cap="flat" cmpd="sng" w="38100">
            <a:solidFill>
              <a:schemeClr val="accent2"/>
            </a:solidFill>
            <a:prstDash val="solid"/>
            <a:miter lim="800000"/>
            <a:headEnd len="sm" w="sm" type="none"/>
            <a:tailEnd len="med" w="med" type="oval"/>
          </a:ln>
        </p:spPr>
      </p:cxnSp>
      <p:cxnSp>
        <p:nvCxnSpPr>
          <p:cNvPr id="345" name="Google Shape;345;p13"/>
          <p:cNvCxnSpPr>
            <a:endCxn id="340" idx="0"/>
          </p:cNvCxnSpPr>
          <p:nvPr/>
        </p:nvCxnSpPr>
        <p:spPr>
          <a:xfrm>
            <a:off x="3963289" y="4148772"/>
            <a:ext cx="0" cy="886800"/>
          </a:xfrm>
          <a:prstGeom prst="straightConnector1">
            <a:avLst/>
          </a:prstGeom>
          <a:noFill/>
          <a:ln cap="flat" cmpd="sng" w="38100">
            <a:solidFill>
              <a:schemeClr val="accent2"/>
            </a:solidFill>
            <a:prstDash val="solid"/>
            <a:miter lim="800000"/>
            <a:headEnd len="sm" w="sm" type="none"/>
            <a:tailEnd len="med" w="med" type="oval"/>
          </a:ln>
        </p:spPr>
      </p:cxnSp>
      <p:pic>
        <p:nvPicPr>
          <p:cNvPr id="346" name="Google Shape;346;p13"/>
          <p:cNvPicPr preferRelativeResize="0"/>
          <p:nvPr/>
        </p:nvPicPr>
        <p:blipFill rotWithShape="1">
          <a:blip r:embed="rId3">
            <a:alphaModFix/>
          </a:blip>
          <a:srcRect b="0" l="0" r="0" t="0"/>
          <a:stretch/>
        </p:blipFill>
        <p:spPr>
          <a:xfrm>
            <a:off x="2712988" y="4892544"/>
            <a:ext cx="382493" cy="433116"/>
          </a:xfrm>
          <a:prstGeom prst="rect">
            <a:avLst/>
          </a:prstGeom>
          <a:noFill/>
          <a:ln>
            <a:noFill/>
          </a:ln>
        </p:spPr>
      </p:pic>
      <p:pic>
        <p:nvPicPr>
          <p:cNvPr id="347" name="Google Shape;347;p13"/>
          <p:cNvPicPr preferRelativeResize="0"/>
          <p:nvPr/>
        </p:nvPicPr>
        <p:blipFill rotWithShape="1">
          <a:blip r:embed="rId3">
            <a:alphaModFix/>
          </a:blip>
          <a:srcRect b="0" l="0" r="0" t="0"/>
          <a:stretch/>
        </p:blipFill>
        <p:spPr>
          <a:xfrm>
            <a:off x="4456446" y="4888589"/>
            <a:ext cx="382493" cy="433116"/>
          </a:xfrm>
          <a:prstGeom prst="rect">
            <a:avLst/>
          </a:prstGeom>
          <a:noFill/>
          <a:ln>
            <a:noFill/>
          </a:ln>
        </p:spPr>
      </p:pic>
      <p:sp>
        <p:nvSpPr>
          <p:cNvPr id="348" name="Google Shape;348;p13"/>
          <p:cNvSpPr/>
          <p:nvPr/>
        </p:nvSpPr>
        <p:spPr>
          <a:xfrm>
            <a:off x="9770854" y="600282"/>
            <a:ext cx="2360701" cy="2222640"/>
          </a:xfrm>
          <a:prstGeom prst="cloud">
            <a:avLst/>
          </a:prstGeom>
          <a:no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Arial"/>
              <a:ea typeface="Arial"/>
              <a:cs typeface="Arial"/>
              <a:sym typeface="Arial"/>
            </a:endParaRPr>
          </a:p>
        </p:txBody>
      </p:sp>
      <p:sp>
        <p:nvSpPr>
          <p:cNvPr id="349" name="Google Shape;349;p13"/>
          <p:cNvSpPr txBox="1"/>
          <p:nvPr>
            <p:ph idx="1" type="body"/>
          </p:nvPr>
        </p:nvSpPr>
        <p:spPr>
          <a:xfrm>
            <a:off x="6812173" y="5000208"/>
            <a:ext cx="4508274" cy="1257510"/>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800"/>
              <a:buNone/>
            </a:pPr>
            <a:r>
              <a:rPr lang="en-US" sz="2800"/>
              <a:t>Applications talk to the </a:t>
            </a:r>
            <a:r>
              <a:rPr lang="en-US" sz="2800" u="sng"/>
              <a:t>DATA</a:t>
            </a:r>
            <a:r>
              <a:rPr lang="en-US" sz="2800"/>
              <a:t>, not to each other</a:t>
            </a:r>
            <a:br>
              <a:rPr lang="en-US" sz="2800"/>
            </a:br>
            <a:r>
              <a:rPr lang="en-US" sz="2800"/>
              <a:t>(Loose coupling)</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14"/>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b="1" lang="en-US" sz="1200">
                <a:solidFill>
                  <a:srgbClr val="00B1C3"/>
                </a:solidFill>
              </a:rPr>
              <a:t>| </a:t>
            </a:r>
            <a:fld id="{00000000-1234-1234-1234-123412341234}" type="slidenum">
              <a:rPr lang="en-US"/>
              <a:t>‹#›</a:t>
            </a:fld>
            <a:endParaRPr/>
          </a:p>
        </p:txBody>
      </p:sp>
      <p:sp>
        <p:nvSpPr>
          <p:cNvPr id="355" name="Google Shape;355;p14"/>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If Data is the Interface, what is the Data?</a:t>
            </a:r>
            <a:endParaRPr/>
          </a:p>
        </p:txBody>
      </p:sp>
      <p:sp>
        <p:nvSpPr>
          <p:cNvPr id="356" name="Google Shape;356;p14"/>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357" name="Google Shape;357;p14"/>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24 September 2024  </a:t>
            </a:r>
            <a:r>
              <a:rPr lang="en-US">
                <a:solidFill>
                  <a:srgbClr val="00B0F0"/>
                </a:solidFill>
              </a:rPr>
              <a:t>|</a:t>
            </a:r>
            <a:endParaRPr>
              <a:solidFill>
                <a:srgbClr val="00B0F0"/>
              </a:solidFill>
            </a:endParaRPr>
          </a:p>
        </p:txBody>
      </p:sp>
      <p:sp>
        <p:nvSpPr>
          <p:cNvPr id="358" name="Google Shape;358;p14"/>
          <p:cNvSpPr txBox="1"/>
          <p:nvPr>
            <p:ph idx="1" type="body"/>
          </p:nvPr>
        </p:nvSpPr>
        <p:spPr>
          <a:xfrm>
            <a:off x="4439654" y="1064718"/>
            <a:ext cx="6276473" cy="513274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None/>
            </a:pPr>
            <a:r>
              <a:rPr b="1" lang="en-US"/>
              <a:t>Whatever you need it to be, in your data model.</a:t>
            </a:r>
            <a:endParaRPr/>
          </a:p>
          <a:p>
            <a:pPr indent="0" lvl="0" marL="0" rtl="0" algn="l">
              <a:lnSpc>
                <a:spcPct val="90000"/>
              </a:lnSpc>
              <a:spcBef>
                <a:spcPts val="2000"/>
              </a:spcBef>
              <a:spcAft>
                <a:spcPts val="0"/>
              </a:spcAft>
              <a:buClr>
                <a:schemeClr val="dk1"/>
              </a:buClr>
              <a:buSzPts val="2000"/>
              <a:buNone/>
            </a:pPr>
            <a:r>
              <a:rPr b="1" lang="en-US"/>
              <a:t>EXAMPLE:</a:t>
            </a:r>
            <a:br>
              <a:rPr lang="en-US"/>
            </a:br>
            <a:r>
              <a:rPr lang="en-US"/>
              <a:t>Lane Information from Perception system</a:t>
            </a:r>
            <a:endParaRPr/>
          </a:p>
          <a:p>
            <a:pPr indent="0" lvl="0" marL="0" rtl="0" algn="l">
              <a:lnSpc>
                <a:spcPct val="90000"/>
              </a:lnSpc>
              <a:spcBef>
                <a:spcPts val="2000"/>
              </a:spcBef>
              <a:spcAft>
                <a:spcPts val="0"/>
              </a:spcAft>
              <a:buClr>
                <a:schemeClr val="dk1"/>
              </a:buClr>
              <a:buSzPts val="2000"/>
              <a:buNone/>
            </a:pPr>
            <a:r>
              <a:rPr lang="en-US"/>
              <a:t>Structured data is the interface:</a:t>
            </a:r>
            <a:endParaRPr/>
          </a:p>
          <a:p>
            <a:pPr indent="-342900" lvl="0" marL="342900" rtl="0" algn="l">
              <a:lnSpc>
                <a:spcPct val="90000"/>
              </a:lnSpc>
              <a:spcBef>
                <a:spcPts val="2000"/>
              </a:spcBef>
              <a:spcAft>
                <a:spcPts val="0"/>
              </a:spcAft>
              <a:buClr>
                <a:schemeClr val="dk1"/>
              </a:buClr>
              <a:buSzPts val="2000"/>
              <a:buChar char="•"/>
            </a:pPr>
            <a:r>
              <a:rPr b="1" lang="en-US"/>
              <a:t>Publish: </a:t>
            </a:r>
            <a:r>
              <a:rPr lang="en-US"/>
              <a:t>write() method is called on this struct.</a:t>
            </a:r>
            <a:endParaRPr/>
          </a:p>
          <a:p>
            <a:pPr indent="-342900" lvl="0" marL="342900" rtl="0" algn="l">
              <a:lnSpc>
                <a:spcPct val="90000"/>
              </a:lnSpc>
              <a:spcBef>
                <a:spcPts val="2000"/>
              </a:spcBef>
              <a:spcAft>
                <a:spcPts val="0"/>
              </a:spcAft>
              <a:buClr>
                <a:schemeClr val="dk1"/>
              </a:buClr>
              <a:buSzPts val="2000"/>
              <a:buChar char="•"/>
            </a:pPr>
            <a:r>
              <a:rPr b="1" lang="en-US"/>
              <a:t>Subscribe</a:t>
            </a:r>
            <a:r>
              <a:rPr lang="en-US"/>
              <a:t>: Callback to function that will read() or take() the data.  This global data appears local to the app.</a:t>
            </a:r>
            <a:endParaRPr b="1"/>
          </a:p>
          <a:p>
            <a:pPr indent="0" lvl="0" marL="0" rtl="0" algn="l">
              <a:lnSpc>
                <a:spcPct val="90000"/>
              </a:lnSpc>
              <a:spcBef>
                <a:spcPts val="2000"/>
              </a:spcBef>
              <a:spcAft>
                <a:spcPts val="0"/>
              </a:spcAft>
              <a:buClr>
                <a:schemeClr val="dk1"/>
              </a:buClr>
              <a:buSzPts val="2000"/>
              <a:buNone/>
            </a:pPr>
            <a:r>
              <a:rPr lang="en-US"/>
              <a:t>Data types are defined in IDL or XML</a:t>
            </a:r>
            <a:endParaRPr/>
          </a:p>
          <a:p>
            <a:pPr indent="0" lvl="0" marL="0" rtl="0" algn="l">
              <a:lnSpc>
                <a:spcPct val="90000"/>
              </a:lnSpc>
              <a:spcBef>
                <a:spcPts val="2000"/>
              </a:spcBef>
              <a:spcAft>
                <a:spcPts val="0"/>
              </a:spcAft>
              <a:buClr>
                <a:schemeClr val="dk1"/>
              </a:buClr>
              <a:buSzPts val="2000"/>
              <a:buNone/>
            </a:pPr>
            <a:r>
              <a:rPr lang="en-US"/>
              <a:t>Code generators convert to type support code, ARXML, etc. for your target platform and language.</a:t>
            </a:r>
            <a:endParaRPr/>
          </a:p>
          <a:p>
            <a:pPr indent="0" lvl="0" marL="0" rtl="0" algn="l">
              <a:lnSpc>
                <a:spcPct val="90000"/>
              </a:lnSpc>
              <a:spcBef>
                <a:spcPts val="2000"/>
              </a:spcBef>
              <a:spcAft>
                <a:spcPts val="0"/>
              </a:spcAft>
              <a:buClr>
                <a:schemeClr val="dk1"/>
              </a:buClr>
              <a:buSzPts val="2000"/>
              <a:buNone/>
            </a:pPr>
            <a:r>
              <a:rPr lang="en-US"/>
              <a:t>Data types can also be created dynamically at runtime.</a:t>
            </a:r>
            <a:endParaRPr/>
          </a:p>
        </p:txBody>
      </p:sp>
      <p:pic>
        <p:nvPicPr>
          <p:cNvPr id="359" name="Google Shape;359;p14"/>
          <p:cNvPicPr preferRelativeResize="0"/>
          <p:nvPr/>
        </p:nvPicPr>
        <p:blipFill rotWithShape="1">
          <a:blip r:embed="rId3">
            <a:alphaModFix/>
          </a:blip>
          <a:srcRect b="0" l="0" r="0" t="0"/>
          <a:stretch/>
        </p:blipFill>
        <p:spPr>
          <a:xfrm>
            <a:off x="591296" y="1064718"/>
            <a:ext cx="3681601" cy="5132744"/>
          </a:xfrm>
          <a:prstGeom prst="rect">
            <a:avLst/>
          </a:prstGeom>
          <a:noFill/>
          <a:ln cap="flat" cmpd="sng" w="9525">
            <a:solidFill>
              <a:schemeClr val="accent2"/>
            </a:solidFill>
            <a:prstDash val="solid"/>
            <a:round/>
            <a:headEnd len="sm" w="sm" type="none"/>
            <a:tailEnd len="sm" w="sm" type="none"/>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15"/>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b="1" lang="en-US" sz="1200">
                <a:solidFill>
                  <a:srgbClr val="00B1C3"/>
                </a:solidFill>
              </a:rPr>
              <a:t>| </a:t>
            </a:r>
            <a:fld id="{00000000-1234-1234-1234-123412341234}" type="slidenum">
              <a:rPr lang="en-US"/>
              <a:t>‹#›</a:t>
            </a:fld>
            <a:endParaRPr/>
          </a:p>
        </p:txBody>
      </p:sp>
      <p:sp>
        <p:nvSpPr>
          <p:cNvPr id="365" name="Google Shape;365;p15"/>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Data Centric Interoperable Ecosystem Examples</a:t>
            </a:r>
            <a:endParaRPr/>
          </a:p>
        </p:txBody>
      </p:sp>
      <p:sp>
        <p:nvSpPr>
          <p:cNvPr id="366" name="Google Shape;366;p15"/>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367" name="Google Shape;367;p15"/>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26 September 2024  </a:t>
            </a:r>
            <a:r>
              <a:rPr lang="en-US">
                <a:solidFill>
                  <a:srgbClr val="00B0F0"/>
                </a:solidFill>
              </a:rPr>
              <a:t>|</a:t>
            </a:r>
            <a:endParaRPr>
              <a:solidFill>
                <a:srgbClr val="00B0F0"/>
              </a:solidFill>
            </a:endParaRPr>
          </a:p>
        </p:txBody>
      </p:sp>
      <p:sp>
        <p:nvSpPr>
          <p:cNvPr id="368" name="Google Shape;368;p15"/>
          <p:cNvSpPr txBox="1"/>
          <p:nvPr>
            <p:ph idx="1" type="body"/>
          </p:nvPr>
        </p:nvSpPr>
        <p:spPr>
          <a:xfrm>
            <a:off x="334962" y="1220431"/>
            <a:ext cx="9418637" cy="5132743"/>
          </a:xfrm>
          <a:prstGeom prst="rect">
            <a:avLst/>
          </a:prstGeom>
          <a:noFill/>
          <a:ln>
            <a:noFill/>
          </a:ln>
        </p:spPr>
        <p:txBody>
          <a:bodyPr anchorCtr="0" anchor="t" bIns="45700" lIns="91425" spcFirstLastPara="1" rIns="91425" wrap="square" tIns="45700">
            <a:normAutofit lnSpcReduction="10000"/>
          </a:bodyPr>
          <a:lstStyle/>
          <a:p>
            <a:pPr indent="-342900" lvl="0" marL="342900" rtl="0" algn="l">
              <a:lnSpc>
                <a:spcPct val="90000"/>
              </a:lnSpc>
              <a:spcBef>
                <a:spcPts val="0"/>
              </a:spcBef>
              <a:spcAft>
                <a:spcPts val="0"/>
              </a:spcAft>
              <a:buClr>
                <a:schemeClr val="dk1"/>
              </a:buClr>
              <a:buSzPts val="2000"/>
              <a:buChar char="•"/>
            </a:pPr>
            <a:r>
              <a:rPr b="1" lang="en-US"/>
              <a:t>COVESA VSS</a:t>
            </a:r>
            <a:r>
              <a:rPr lang="en-US"/>
              <a:t>: Automotive Data Monitoring</a:t>
            </a:r>
            <a:endParaRPr/>
          </a:p>
          <a:p>
            <a:pPr indent="-342900" lvl="0" marL="342900" rtl="0" algn="l">
              <a:lnSpc>
                <a:spcPct val="90000"/>
              </a:lnSpc>
              <a:spcBef>
                <a:spcPts val="2000"/>
              </a:spcBef>
              <a:spcAft>
                <a:spcPts val="0"/>
              </a:spcAft>
              <a:buClr>
                <a:schemeClr val="dk1"/>
              </a:buClr>
              <a:buSzPts val="2000"/>
              <a:buChar char="•"/>
            </a:pPr>
            <a:r>
              <a:rPr lang="en-US"/>
              <a:t>ROS / ROS 2: Robotics (+ Automotive, Healthcare, IA)</a:t>
            </a:r>
            <a:endParaRPr/>
          </a:p>
          <a:p>
            <a:pPr indent="-220662" lvl="1" marL="579438" rtl="0" algn="l">
              <a:lnSpc>
                <a:spcPct val="90000"/>
              </a:lnSpc>
              <a:spcBef>
                <a:spcPts val="1500"/>
              </a:spcBef>
              <a:spcAft>
                <a:spcPts val="0"/>
              </a:spcAft>
              <a:buClr>
                <a:schemeClr val="dk1"/>
              </a:buClr>
              <a:buSzPts val="2000"/>
              <a:buChar char="−"/>
            </a:pPr>
            <a:r>
              <a:rPr lang="en-US"/>
              <a:t>Autoware: Autonomous Driving 🡪 F1Tenth, AutoDrive, Indy Autonomous Challenge</a:t>
            </a:r>
            <a:endParaRPr/>
          </a:p>
          <a:p>
            <a:pPr indent="-220662" lvl="1" marL="579438" rtl="0" algn="l">
              <a:lnSpc>
                <a:spcPct val="90000"/>
              </a:lnSpc>
              <a:spcBef>
                <a:spcPts val="1100"/>
              </a:spcBef>
              <a:spcAft>
                <a:spcPts val="0"/>
              </a:spcAft>
              <a:buClr>
                <a:schemeClr val="dk1"/>
              </a:buClr>
              <a:buSzPts val="2000"/>
              <a:buChar char="−"/>
            </a:pPr>
            <a:r>
              <a:rPr lang="en-US"/>
              <a:t>ROS-I: Industrial Automation</a:t>
            </a:r>
            <a:endParaRPr/>
          </a:p>
          <a:p>
            <a:pPr indent="-220662" lvl="1" marL="579438" rtl="0" algn="l">
              <a:lnSpc>
                <a:spcPct val="90000"/>
              </a:lnSpc>
              <a:spcBef>
                <a:spcPts val="1100"/>
              </a:spcBef>
              <a:spcAft>
                <a:spcPts val="0"/>
              </a:spcAft>
              <a:buClr>
                <a:schemeClr val="dk1"/>
              </a:buClr>
              <a:buSzPts val="2000"/>
              <a:buChar char="−"/>
            </a:pPr>
            <a:r>
              <a:rPr lang="en-US"/>
              <a:t>ROS-M: A&amp;D (US Army Ground Vehicles)</a:t>
            </a:r>
            <a:endParaRPr/>
          </a:p>
          <a:p>
            <a:pPr indent="-342900" lvl="0" marL="342900" rtl="0" algn="l">
              <a:lnSpc>
                <a:spcPct val="90000"/>
              </a:lnSpc>
              <a:spcBef>
                <a:spcPts val="1600"/>
              </a:spcBef>
              <a:spcAft>
                <a:spcPts val="0"/>
              </a:spcAft>
              <a:buClr>
                <a:schemeClr val="dk1"/>
              </a:buClr>
              <a:buSzPts val="2000"/>
              <a:buChar char="•"/>
            </a:pPr>
            <a:r>
              <a:rPr lang="en-US"/>
              <a:t>NGVA: NATO Generic Vehicle Architecture</a:t>
            </a:r>
            <a:endParaRPr/>
          </a:p>
          <a:p>
            <a:pPr indent="-342900" lvl="0" marL="342900" rtl="0" algn="l">
              <a:lnSpc>
                <a:spcPct val="90000"/>
              </a:lnSpc>
              <a:spcBef>
                <a:spcPts val="2000"/>
              </a:spcBef>
              <a:spcAft>
                <a:spcPts val="0"/>
              </a:spcAft>
              <a:buClr>
                <a:schemeClr val="dk1"/>
              </a:buClr>
              <a:buSzPts val="2000"/>
              <a:buChar char="•"/>
            </a:pPr>
            <a:r>
              <a:rPr lang="en-US"/>
              <a:t>UMAA: Unmanned Maritime Autonomy Architecture</a:t>
            </a:r>
            <a:endParaRPr/>
          </a:p>
          <a:p>
            <a:pPr indent="-342900" lvl="0" marL="342900" rtl="0" algn="l">
              <a:lnSpc>
                <a:spcPct val="90000"/>
              </a:lnSpc>
              <a:spcBef>
                <a:spcPts val="2000"/>
              </a:spcBef>
              <a:spcAft>
                <a:spcPts val="0"/>
              </a:spcAft>
              <a:buClr>
                <a:schemeClr val="dk1"/>
              </a:buClr>
              <a:buSzPts val="2000"/>
              <a:buChar char="•"/>
            </a:pPr>
            <a:r>
              <a:rPr lang="en-US"/>
              <a:t>PX4: Open Source Autopilot for Drones</a:t>
            </a:r>
            <a:endParaRPr/>
          </a:p>
          <a:p>
            <a:pPr indent="-342900" lvl="0" marL="342900" rtl="0" algn="l">
              <a:lnSpc>
                <a:spcPct val="90000"/>
              </a:lnSpc>
              <a:spcBef>
                <a:spcPts val="2000"/>
              </a:spcBef>
              <a:spcAft>
                <a:spcPts val="0"/>
              </a:spcAft>
              <a:buClr>
                <a:schemeClr val="dk1"/>
              </a:buClr>
              <a:buSzPts val="2000"/>
              <a:buChar char="•"/>
            </a:pPr>
            <a:r>
              <a:rPr lang="en-US"/>
              <a:t>iDDS: Data Acquisition and Control (PnP)</a:t>
            </a:r>
            <a:endParaRPr/>
          </a:p>
          <a:p>
            <a:pPr indent="-342900" lvl="0" marL="342900" rtl="0" algn="l">
              <a:lnSpc>
                <a:spcPct val="90000"/>
              </a:lnSpc>
              <a:spcBef>
                <a:spcPts val="2000"/>
              </a:spcBef>
              <a:spcAft>
                <a:spcPts val="0"/>
              </a:spcAft>
              <a:buClr>
                <a:schemeClr val="dk1"/>
              </a:buClr>
              <a:buSzPts val="2000"/>
              <a:buChar char="•"/>
            </a:pPr>
            <a:r>
              <a:rPr lang="en-US"/>
              <a:t>STANAG 4586: NATO UAV Interoperability</a:t>
            </a:r>
            <a:endParaRPr/>
          </a:p>
          <a:p>
            <a:pPr indent="-342900" lvl="0" marL="342900" rtl="0" algn="l">
              <a:lnSpc>
                <a:spcPct val="90000"/>
              </a:lnSpc>
              <a:spcBef>
                <a:spcPts val="2000"/>
              </a:spcBef>
              <a:spcAft>
                <a:spcPts val="0"/>
              </a:spcAft>
              <a:buClr>
                <a:schemeClr val="dk1"/>
              </a:buClr>
              <a:buSzPts val="2000"/>
              <a:buChar char="•"/>
            </a:pPr>
            <a:r>
              <a:rPr lang="en-US"/>
              <a:t>TMS: Tactical Microgrid Standard</a:t>
            </a:r>
            <a:endParaRPr/>
          </a:p>
          <a:p>
            <a:pPr indent="0" lvl="0" marL="0" rtl="0" algn="l">
              <a:lnSpc>
                <a:spcPct val="90000"/>
              </a:lnSpc>
              <a:spcBef>
                <a:spcPts val="2000"/>
              </a:spcBef>
              <a:spcAft>
                <a:spcPts val="0"/>
              </a:spcAft>
              <a:buClr>
                <a:schemeClr val="dk1"/>
              </a:buClr>
              <a:buSzPts val="2000"/>
              <a:buNone/>
            </a:pPr>
            <a:r>
              <a:t/>
            </a:r>
            <a:endParaRPr/>
          </a:p>
          <a:p>
            <a:pPr indent="-215900" lvl="0" marL="342900" rtl="0" algn="l">
              <a:lnSpc>
                <a:spcPct val="90000"/>
              </a:lnSpc>
              <a:spcBef>
                <a:spcPts val="2000"/>
              </a:spcBef>
              <a:spcAft>
                <a:spcPts val="0"/>
              </a:spcAft>
              <a:buClr>
                <a:schemeClr val="dk1"/>
              </a:buClr>
              <a:buSzPts val="2000"/>
              <a:buNone/>
            </a:pPr>
            <a:r>
              <a:t/>
            </a:r>
            <a:endParaRPr/>
          </a:p>
        </p:txBody>
      </p:sp>
      <p:sp>
        <p:nvSpPr>
          <p:cNvPr id="369" name="Google Shape;369;p15"/>
          <p:cNvSpPr txBox="1"/>
          <p:nvPr/>
        </p:nvSpPr>
        <p:spPr>
          <a:xfrm>
            <a:off x="7558807" y="4848525"/>
            <a:ext cx="3515592" cy="721003"/>
          </a:xfrm>
          <a:prstGeom prst="rect">
            <a:avLst/>
          </a:prstGeom>
          <a:noFill/>
          <a:ln>
            <a:noFill/>
          </a:ln>
        </p:spPr>
        <p:txBody>
          <a:bodyPr anchorCtr="0" anchor="t" bIns="45700" lIns="91425" spcFirstLastPara="1" rIns="91425" wrap="square" tIns="45700">
            <a:normAutofit fontScale="85000" lnSpcReduction="10000"/>
          </a:bodyPr>
          <a:lstStyle/>
          <a:p>
            <a:pPr indent="0" lvl="0" marL="0" marR="0" rtl="0" algn="ctr">
              <a:lnSpc>
                <a:spcPct val="90000"/>
              </a:lnSpc>
              <a:spcBef>
                <a:spcPts val="0"/>
              </a:spcBef>
              <a:spcAft>
                <a:spcPts val="0"/>
              </a:spcAft>
              <a:buClr>
                <a:schemeClr val="dk1"/>
              </a:buClr>
              <a:buSzPct val="100000"/>
              <a:buFont typeface="Arial"/>
              <a:buNone/>
            </a:pPr>
            <a:r>
              <a:rPr b="1" i="0" lang="en-US" sz="2800" u="none" cap="none" strike="noStrike">
                <a:solidFill>
                  <a:schemeClr val="dk1"/>
                </a:solidFill>
                <a:latin typeface="Calibri"/>
                <a:ea typeface="Calibri"/>
                <a:cs typeface="Calibri"/>
                <a:sym typeface="Calibri"/>
              </a:rPr>
              <a:t>All of these use DDS</a:t>
            </a:r>
            <a:br>
              <a:rPr b="1" i="0" lang="en-US" sz="2800" u="none" cap="none" strike="noStrike">
                <a:solidFill>
                  <a:schemeClr val="dk1"/>
                </a:solidFill>
                <a:latin typeface="Calibri"/>
                <a:ea typeface="Calibri"/>
                <a:cs typeface="Calibri"/>
                <a:sym typeface="Calibri"/>
              </a:rPr>
            </a:br>
            <a:r>
              <a:rPr b="1" i="0" lang="en-US" sz="2800" u="none" cap="none" strike="noStrike">
                <a:solidFill>
                  <a:schemeClr val="dk1"/>
                </a:solidFill>
                <a:latin typeface="Calibri"/>
                <a:ea typeface="Calibri"/>
                <a:cs typeface="Calibri"/>
                <a:sym typeface="Calibri"/>
              </a:rPr>
              <a:t>and common data models</a:t>
            </a:r>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369"/>
                                        </p:tgtEl>
                                        <p:attrNameLst>
                                          <p:attrName>style.visibility</p:attrName>
                                        </p:attrNameLst>
                                      </p:cBhvr>
                                      <p:to>
                                        <p:strVal val="visible"/>
                                      </p:to>
                                    </p:set>
                                    <p:animEffect filter="fade" transition="in">
                                      <p:cBhvr>
                                        <p:cTn dur="1000"/>
                                        <p:tgtEl>
                                          <p:spTgt spid="3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16"/>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b="1" lang="en-US" sz="1200">
                <a:solidFill>
                  <a:srgbClr val="00B1C3"/>
                </a:solidFill>
              </a:rPr>
              <a:t>| </a:t>
            </a:r>
            <a:fld id="{00000000-1234-1234-1234-123412341234}" type="slidenum">
              <a:rPr lang="en-US"/>
              <a:t>‹#›</a:t>
            </a:fld>
            <a:endParaRPr/>
          </a:p>
        </p:txBody>
      </p:sp>
      <p:sp>
        <p:nvSpPr>
          <p:cNvPr id="375" name="Google Shape;375;p16"/>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For a Deeper Dive</a:t>
            </a:r>
            <a:endParaRPr/>
          </a:p>
        </p:txBody>
      </p:sp>
      <p:sp>
        <p:nvSpPr>
          <p:cNvPr id="376" name="Google Shape;376;p16"/>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377" name="Google Shape;377;p16"/>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26 September 2024  </a:t>
            </a:r>
            <a:r>
              <a:rPr lang="en-US">
                <a:solidFill>
                  <a:srgbClr val="00B0F0"/>
                </a:solidFill>
              </a:rPr>
              <a:t>|</a:t>
            </a:r>
            <a:endParaRPr>
              <a:solidFill>
                <a:srgbClr val="00B0F0"/>
              </a:solidFill>
            </a:endParaRPr>
          </a:p>
        </p:txBody>
      </p:sp>
      <p:sp>
        <p:nvSpPr>
          <p:cNvPr id="378" name="Google Shape;378;p16"/>
          <p:cNvSpPr txBox="1"/>
          <p:nvPr>
            <p:ph idx="1" type="body"/>
          </p:nvPr>
        </p:nvSpPr>
        <p:spPr>
          <a:xfrm>
            <a:off x="334963" y="1039953"/>
            <a:ext cx="5921458" cy="2421059"/>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lnSpc>
                <a:spcPct val="90000"/>
              </a:lnSpc>
              <a:spcBef>
                <a:spcPts val="0"/>
              </a:spcBef>
              <a:spcAft>
                <a:spcPts val="0"/>
              </a:spcAft>
              <a:buClr>
                <a:schemeClr val="dk1"/>
              </a:buClr>
              <a:buSzPct val="100000"/>
              <a:buNone/>
            </a:pPr>
            <a:r>
              <a:rPr lang="en-US"/>
              <a:t>Source material for this presentation was derived from AVCC Publication TR-005: </a:t>
            </a:r>
            <a:r>
              <a:rPr b="1" lang="en-US"/>
              <a:t>Data-Oriented Communication Architecture for Automated and Assisted Driving Systems</a:t>
            </a:r>
            <a:r>
              <a:rPr lang="en-US"/>
              <a:t>.  ver 1.0, September 2023,</a:t>
            </a:r>
            <a:br>
              <a:rPr lang="en-US"/>
            </a:br>
            <a:r>
              <a:rPr lang="en-US"/>
              <a:t>and the </a:t>
            </a:r>
            <a:r>
              <a:rPr b="1" lang="en-US"/>
              <a:t>IIC Connectivity Framework</a:t>
            </a:r>
            <a:r>
              <a:rPr lang="en-US"/>
              <a:t>, June 2022</a:t>
            </a:r>
            <a:endParaRPr/>
          </a:p>
          <a:p>
            <a:pPr indent="0" lvl="0" marL="0" rtl="0" algn="l">
              <a:lnSpc>
                <a:spcPct val="90000"/>
              </a:lnSpc>
              <a:spcBef>
                <a:spcPts val="2000"/>
              </a:spcBef>
              <a:spcAft>
                <a:spcPts val="0"/>
              </a:spcAft>
              <a:buClr>
                <a:schemeClr val="dk1"/>
              </a:buClr>
              <a:buSzPct val="100000"/>
              <a:buNone/>
            </a:pPr>
            <a:r>
              <a:rPr lang="en-US"/>
              <a:t>Contributing Organizations: RTI, ARM Ltd, Arriver Software GmbH, ETAS, Robert Bosch LLC, DENSO Corp, Veoneer AB, Cisco, Ericsson, Nokia</a:t>
            </a:r>
            <a:endParaRPr/>
          </a:p>
          <a:p>
            <a:pPr indent="0" lvl="0" marL="0" rtl="0" algn="l">
              <a:lnSpc>
                <a:spcPct val="90000"/>
              </a:lnSpc>
              <a:spcBef>
                <a:spcPts val="2000"/>
              </a:spcBef>
              <a:spcAft>
                <a:spcPts val="0"/>
              </a:spcAft>
              <a:buClr>
                <a:schemeClr val="dk1"/>
              </a:buClr>
              <a:buSzPct val="100000"/>
              <a:buNone/>
            </a:pPr>
            <a:r>
              <a:t/>
            </a:r>
            <a:endParaRPr/>
          </a:p>
        </p:txBody>
      </p:sp>
      <p:grpSp>
        <p:nvGrpSpPr>
          <p:cNvPr id="379" name="Google Shape;379;p16"/>
          <p:cNvGrpSpPr/>
          <p:nvPr/>
        </p:nvGrpSpPr>
        <p:grpSpPr>
          <a:xfrm>
            <a:off x="236436" y="3429359"/>
            <a:ext cx="2775133" cy="3029136"/>
            <a:chOff x="9081904" y="1561914"/>
            <a:chExt cx="2775133" cy="3029136"/>
          </a:xfrm>
        </p:grpSpPr>
        <p:pic>
          <p:nvPicPr>
            <p:cNvPr id="380" name="Google Shape;380;p16"/>
            <p:cNvPicPr preferRelativeResize="0"/>
            <p:nvPr/>
          </p:nvPicPr>
          <p:blipFill rotWithShape="1">
            <a:blip r:embed="rId3">
              <a:alphaModFix/>
            </a:blip>
            <a:srcRect b="0" l="0" r="0" t="0"/>
            <a:stretch/>
          </p:blipFill>
          <p:spPr>
            <a:xfrm>
              <a:off x="9081904" y="1561914"/>
              <a:ext cx="2619741" cy="2667372"/>
            </a:xfrm>
            <a:prstGeom prst="rect">
              <a:avLst/>
            </a:prstGeom>
            <a:noFill/>
            <a:ln>
              <a:noFill/>
            </a:ln>
          </p:spPr>
        </p:pic>
        <p:sp>
          <p:nvSpPr>
            <p:cNvPr id="381" name="Google Shape;381;p16"/>
            <p:cNvSpPr txBox="1"/>
            <p:nvPr/>
          </p:nvSpPr>
          <p:spPr>
            <a:xfrm>
              <a:off x="9113837" y="4125557"/>
              <a:ext cx="2743200" cy="465493"/>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2000"/>
                <a:buFont typeface="Arial"/>
                <a:buNone/>
              </a:pPr>
              <a:r>
                <a:rPr b="0" i="0" lang="en-US" sz="2000" u="sng" cap="none" strike="noStrike">
                  <a:solidFill>
                    <a:schemeClr val="dk1"/>
                  </a:solidFill>
                  <a:latin typeface="Calibri"/>
                  <a:ea typeface="Calibri"/>
                  <a:cs typeface="Calibri"/>
                  <a:sym typeface="Calibri"/>
                  <a:hlinkClick r:id="rId4">
                    <a:extLst>
                      <a:ext uri="{A12FA001-AC4F-418D-AE19-62706E023703}">
                        <ahyp:hlinkClr val="tx"/>
                      </a:ext>
                    </a:extLst>
                  </a:hlinkClick>
                </a:rPr>
                <a:t>https://avcc.org/tr005/</a:t>
              </a:r>
              <a:r>
                <a:rPr b="0" i="0" lang="en-US" sz="2000" u="none" cap="none" strike="noStrike">
                  <a:solidFill>
                    <a:schemeClr val="dk1"/>
                  </a:solidFill>
                  <a:latin typeface="Calibri"/>
                  <a:ea typeface="Calibri"/>
                  <a:cs typeface="Calibri"/>
                  <a:sym typeface="Calibri"/>
                </a:rPr>
                <a:t> </a:t>
              </a:r>
              <a:endParaRPr/>
            </a:p>
          </p:txBody>
        </p:sp>
      </p:grpSp>
      <p:pic>
        <p:nvPicPr>
          <p:cNvPr id="382" name="Google Shape;382;p16"/>
          <p:cNvPicPr preferRelativeResize="0"/>
          <p:nvPr/>
        </p:nvPicPr>
        <p:blipFill rotWithShape="1">
          <a:blip r:embed="rId5">
            <a:alphaModFix/>
          </a:blip>
          <a:srcRect b="0" l="0" r="0" t="0"/>
          <a:stretch/>
        </p:blipFill>
        <p:spPr>
          <a:xfrm>
            <a:off x="8435866" y="2643826"/>
            <a:ext cx="3693449" cy="3786094"/>
          </a:xfrm>
          <a:prstGeom prst="rect">
            <a:avLst/>
          </a:prstGeom>
          <a:noFill/>
          <a:ln>
            <a:noFill/>
          </a:ln>
        </p:spPr>
      </p:pic>
      <p:pic>
        <p:nvPicPr>
          <p:cNvPr id="383" name="Google Shape;383;p16"/>
          <p:cNvPicPr preferRelativeResize="0"/>
          <p:nvPr/>
        </p:nvPicPr>
        <p:blipFill rotWithShape="1">
          <a:blip r:embed="rId6">
            <a:alphaModFix/>
          </a:blip>
          <a:srcRect b="0" l="0" r="0" t="0"/>
          <a:stretch/>
        </p:blipFill>
        <p:spPr>
          <a:xfrm>
            <a:off x="6682826" y="62955"/>
            <a:ext cx="2843463" cy="3709398"/>
          </a:xfrm>
          <a:prstGeom prst="rect">
            <a:avLst/>
          </a:prstGeom>
          <a:noFill/>
          <a:ln>
            <a:noFill/>
          </a:ln>
        </p:spPr>
      </p:pic>
      <p:grpSp>
        <p:nvGrpSpPr>
          <p:cNvPr id="384" name="Google Shape;384;p16"/>
          <p:cNvGrpSpPr/>
          <p:nvPr/>
        </p:nvGrpSpPr>
        <p:grpSpPr>
          <a:xfrm>
            <a:off x="2959755" y="3571942"/>
            <a:ext cx="3590787" cy="2871285"/>
            <a:chOff x="3585411" y="3571942"/>
            <a:chExt cx="3590787" cy="2871285"/>
          </a:xfrm>
        </p:grpSpPr>
        <p:pic>
          <p:nvPicPr>
            <p:cNvPr id="385" name="Google Shape;385;p16"/>
            <p:cNvPicPr preferRelativeResize="0"/>
            <p:nvPr/>
          </p:nvPicPr>
          <p:blipFill rotWithShape="1">
            <a:blip r:embed="rId7">
              <a:alphaModFix/>
            </a:blip>
            <a:srcRect b="0" l="0" r="0" t="0"/>
            <a:stretch/>
          </p:blipFill>
          <p:spPr>
            <a:xfrm>
              <a:off x="3986785" y="3571942"/>
              <a:ext cx="2373896" cy="2421060"/>
            </a:xfrm>
            <a:prstGeom prst="rect">
              <a:avLst/>
            </a:prstGeom>
            <a:noFill/>
            <a:ln>
              <a:noFill/>
            </a:ln>
          </p:spPr>
        </p:pic>
        <p:sp>
          <p:nvSpPr>
            <p:cNvPr id="386" name="Google Shape;386;p16"/>
            <p:cNvSpPr txBox="1"/>
            <p:nvPr/>
          </p:nvSpPr>
          <p:spPr>
            <a:xfrm>
              <a:off x="3585411" y="5977734"/>
              <a:ext cx="3590787" cy="465493"/>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1800"/>
                <a:buFont typeface="Arial"/>
                <a:buNone/>
              </a:pPr>
              <a:r>
                <a:rPr b="0" i="0" lang="en-US" sz="1800" u="sng" cap="none" strike="noStrike">
                  <a:solidFill>
                    <a:schemeClr val="dk1"/>
                  </a:solidFill>
                  <a:latin typeface="Calibri"/>
                  <a:ea typeface="Calibri"/>
                  <a:cs typeface="Calibri"/>
                  <a:sym typeface="Calibri"/>
                  <a:hlinkClick r:id="rId8">
                    <a:extLst>
                      <a:ext uri="{A12FA001-AC4F-418D-AE19-62706E023703}">
                        <ahyp:hlinkClr val="tx"/>
                      </a:ext>
                    </a:extLst>
                  </a:hlinkClick>
                </a:rPr>
                <a:t>https://www.iiconsortium.org/iicf/</a:t>
              </a:r>
              <a:r>
                <a:rPr b="0" i="0" lang="en-US" sz="1800" u="none" cap="none" strike="noStrike">
                  <a:solidFill>
                    <a:schemeClr val="dk1"/>
                  </a:solidFill>
                  <a:latin typeface="Calibri"/>
                  <a:ea typeface="Calibri"/>
                  <a:cs typeface="Calibri"/>
                  <a:sym typeface="Calibri"/>
                </a:rPr>
                <a:t> </a:t>
              </a:r>
              <a:endParaRPr/>
            </a:p>
          </p:txBody>
        </p:sp>
      </p:grpSp>
      <p:sp>
        <p:nvSpPr>
          <p:cNvPr id="387" name="Google Shape;387;p16"/>
          <p:cNvSpPr txBox="1"/>
          <p:nvPr/>
        </p:nvSpPr>
        <p:spPr>
          <a:xfrm>
            <a:off x="6136399" y="5038163"/>
            <a:ext cx="2373896" cy="779884"/>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chemeClr val="dk1"/>
              </a:buClr>
              <a:buSzPts val="1800"/>
              <a:buFont typeface="Arial"/>
              <a:buNone/>
            </a:pPr>
            <a:r>
              <a:rPr b="0" i="0" lang="en-US" sz="1800" u="none" cap="none" strike="noStrike">
                <a:solidFill>
                  <a:schemeClr val="dk1"/>
                </a:solidFill>
                <a:latin typeface="Calibri"/>
                <a:ea typeface="Calibri"/>
                <a:cs typeface="Calibri"/>
                <a:sym typeface="Calibri"/>
              </a:rPr>
              <a:t>Free Trial and Examples</a:t>
            </a:r>
            <a:br>
              <a:rPr b="0" i="0" lang="en-US" sz="1800" u="none" cap="none" strike="noStrike">
                <a:solidFill>
                  <a:schemeClr val="dk1"/>
                </a:solidFill>
                <a:latin typeface="Calibri"/>
                <a:ea typeface="Calibri"/>
                <a:cs typeface="Calibri"/>
                <a:sym typeface="Calibri"/>
              </a:rPr>
            </a:br>
            <a:r>
              <a:rPr b="0" i="0" lang="en-US" sz="1800" u="sng" cap="none" strike="noStrike">
                <a:solidFill>
                  <a:schemeClr val="dk1"/>
                </a:solidFill>
                <a:latin typeface="Calibri"/>
                <a:ea typeface="Calibri"/>
                <a:cs typeface="Calibri"/>
                <a:sym typeface="Calibri"/>
                <a:hlinkClick r:id="rId9">
                  <a:extLst>
                    <a:ext uri="{A12FA001-AC4F-418D-AE19-62706E023703}">
                      <ahyp:hlinkClr val="tx"/>
                    </a:ext>
                  </a:extLst>
                </a:hlinkClick>
              </a:rPr>
              <a:t>https://www.rti.com/</a:t>
            </a:r>
            <a:r>
              <a:rPr b="0" i="0" lang="en-US" sz="1800" u="none" cap="none" strike="noStrike">
                <a:solidFill>
                  <a:schemeClr val="dk1"/>
                </a:solidFill>
                <a:latin typeface="Calibri"/>
                <a:ea typeface="Calibri"/>
                <a:cs typeface="Calibri"/>
                <a:sym typeface="Calibri"/>
              </a:rPr>
              <a:t> </a:t>
            </a:r>
            <a:endParaRPr/>
          </a:p>
        </p:txBody>
      </p:sp>
      <p:pic>
        <p:nvPicPr>
          <p:cNvPr id="388" name="Google Shape;388;p16"/>
          <p:cNvPicPr preferRelativeResize="0"/>
          <p:nvPr/>
        </p:nvPicPr>
        <p:blipFill rotWithShape="1">
          <a:blip r:embed="rId10">
            <a:alphaModFix/>
          </a:blip>
          <a:srcRect b="0" l="0" r="0" t="0"/>
          <a:stretch/>
        </p:blipFill>
        <p:spPr>
          <a:xfrm>
            <a:off x="6856557" y="4209372"/>
            <a:ext cx="933580" cy="828791"/>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17"/>
          <p:cNvSpPr txBox="1"/>
          <p:nvPr>
            <p:ph type="title"/>
          </p:nvPr>
        </p:nvSpPr>
        <p:spPr>
          <a:xfrm>
            <a:off x="1481958" y="3007410"/>
            <a:ext cx="5514153" cy="555551"/>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Calibri"/>
              <a:buNone/>
            </a:pPr>
            <a:r>
              <a:rPr lang="en-US"/>
              <a:t>Thank You!</a:t>
            </a:r>
            <a:endParaRPr/>
          </a:p>
        </p:txBody>
      </p:sp>
      <p:sp>
        <p:nvSpPr>
          <p:cNvPr id="394" name="Google Shape;394;p17"/>
          <p:cNvSpPr txBox="1"/>
          <p:nvPr>
            <p:ph idx="1" type="subTitle"/>
          </p:nvPr>
        </p:nvSpPr>
        <p:spPr>
          <a:xfrm>
            <a:off x="7136524" y="4834759"/>
            <a:ext cx="4330262" cy="483475"/>
          </a:xfrm>
          <a:prstGeom prst="rect">
            <a:avLst/>
          </a:prstGeom>
          <a:noFill/>
          <a:ln>
            <a:noFill/>
          </a:ln>
        </p:spPr>
        <p:txBody>
          <a:bodyPr anchorCtr="0" anchor="t" bIns="45700" lIns="91425" spcFirstLastPara="1" rIns="91425" wrap="square" tIns="45700">
            <a:normAutofit/>
          </a:bodyPr>
          <a:lstStyle/>
          <a:p>
            <a:pPr indent="0" lvl="0" marL="0" rtl="0" algn="r">
              <a:lnSpc>
                <a:spcPct val="90000"/>
              </a:lnSpc>
              <a:spcBef>
                <a:spcPts val="0"/>
              </a:spcBef>
              <a:spcAft>
                <a:spcPts val="0"/>
              </a:spcAft>
              <a:buClr>
                <a:schemeClr val="lt1"/>
              </a:buClr>
              <a:buSzPts val="2400"/>
              <a:buNone/>
            </a:pPr>
            <a:r>
              <a:t/>
            </a:r>
            <a:endParaRPr/>
          </a:p>
        </p:txBody>
      </p:sp>
      <p:sp>
        <p:nvSpPr>
          <p:cNvPr id="395" name="Google Shape;395;p17"/>
          <p:cNvSpPr txBox="1"/>
          <p:nvPr>
            <p:ph idx="2" type="body"/>
          </p:nvPr>
        </p:nvSpPr>
        <p:spPr>
          <a:xfrm>
            <a:off x="7126288" y="5434013"/>
            <a:ext cx="4371975" cy="550862"/>
          </a:xfrm>
          <a:prstGeom prst="rect">
            <a:avLst/>
          </a:prstGeom>
          <a:noFill/>
          <a:ln>
            <a:noFill/>
          </a:ln>
        </p:spPr>
        <p:txBody>
          <a:bodyPr anchorCtr="0" anchor="t" bIns="45700" lIns="91425" spcFirstLastPara="1" rIns="91425" wrap="square" tIns="45700">
            <a:normAutofit/>
          </a:bodyPr>
          <a:lstStyle/>
          <a:p>
            <a:pPr indent="0" lvl="0" marL="0" rtl="0" algn="r">
              <a:lnSpc>
                <a:spcPct val="90000"/>
              </a:lnSpc>
              <a:spcBef>
                <a:spcPts val="0"/>
              </a:spcBef>
              <a:spcAft>
                <a:spcPts val="0"/>
              </a:spcAft>
              <a:buClr>
                <a:schemeClr val="lt1"/>
              </a:buClr>
              <a:buSzPts val="2400"/>
              <a:buNone/>
            </a:pPr>
            <a:r>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pic>
        <p:nvPicPr>
          <p:cNvPr id="113" name="Google Shape;113;p2"/>
          <p:cNvPicPr preferRelativeResize="0"/>
          <p:nvPr/>
        </p:nvPicPr>
        <p:blipFill rotWithShape="1">
          <a:blip r:embed="rId3">
            <a:alphaModFix/>
          </a:blip>
          <a:srcRect b="0" l="0" r="0" t="0"/>
          <a:stretch/>
        </p:blipFill>
        <p:spPr>
          <a:xfrm>
            <a:off x="5338093" y="2675218"/>
            <a:ext cx="1583840" cy="1437960"/>
          </a:xfrm>
          <a:prstGeom prst="rect">
            <a:avLst/>
          </a:prstGeom>
          <a:noFill/>
          <a:ln>
            <a:noFill/>
          </a:ln>
        </p:spPr>
      </p:pic>
      <p:pic>
        <p:nvPicPr>
          <p:cNvPr id="114" name="Google Shape;114;p2"/>
          <p:cNvPicPr preferRelativeResize="0"/>
          <p:nvPr/>
        </p:nvPicPr>
        <p:blipFill rotWithShape="1">
          <a:blip r:embed="rId4">
            <a:alphaModFix/>
          </a:blip>
          <a:srcRect b="0" l="0" r="0" t="0"/>
          <a:stretch/>
        </p:blipFill>
        <p:spPr>
          <a:xfrm>
            <a:off x="7405638" y="4023361"/>
            <a:ext cx="1828800" cy="2299717"/>
          </a:xfrm>
          <a:custGeom>
            <a:rect b="b" l="l" r="r" t="t"/>
            <a:pathLst>
              <a:path extrusionOk="0" h="2299717" w="1828800">
                <a:moveTo>
                  <a:pt x="1828800" y="0"/>
                </a:moveTo>
                <a:lnTo>
                  <a:pt x="1828800" y="2299717"/>
                </a:lnTo>
                <a:lnTo>
                  <a:pt x="0" y="2299717"/>
                </a:lnTo>
                <a:lnTo>
                  <a:pt x="0" y="490"/>
                </a:lnTo>
                <a:lnTo>
                  <a:pt x="42281" y="70087"/>
                </a:lnTo>
                <a:cubicBezTo>
                  <a:pt x="231254" y="349804"/>
                  <a:pt x="551275" y="533710"/>
                  <a:pt x="914251" y="533710"/>
                </a:cubicBezTo>
                <a:cubicBezTo>
                  <a:pt x="1277227" y="533710"/>
                  <a:pt x="1597248" y="349804"/>
                  <a:pt x="1786221" y="70087"/>
                </a:cubicBezTo>
                <a:close/>
              </a:path>
            </a:pathLst>
          </a:custGeom>
          <a:noFill/>
          <a:ln>
            <a:noFill/>
          </a:ln>
        </p:spPr>
      </p:pic>
      <p:pic>
        <p:nvPicPr>
          <p:cNvPr id="115" name="Google Shape;115;p2"/>
          <p:cNvPicPr preferRelativeResize="0"/>
          <p:nvPr/>
        </p:nvPicPr>
        <p:blipFill rotWithShape="1">
          <a:blip r:embed="rId5">
            <a:alphaModFix/>
          </a:blip>
          <a:srcRect b="0" l="0" r="0" t="0"/>
          <a:stretch/>
        </p:blipFill>
        <p:spPr>
          <a:xfrm>
            <a:off x="2934673" y="4023361"/>
            <a:ext cx="1828800" cy="2299717"/>
          </a:xfrm>
          <a:custGeom>
            <a:rect b="b" l="l" r="r" t="t"/>
            <a:pathLst>
              <a:path extrusionOk="0" h="2299717" w="1828800">
                <a:moveTo>
                  <a:pt x="1828800" y="0"/>
                </a:moveTo>
                <a:lnTo>
                  <a:pt x="1828800" y="2299717"/>
                </a:lnTo>
                <a:lnTo>
                  <a:pt x="0" y="2299717"/>
                </a:lnTo>
                <a:lnTo>
                  <a:pt x="0" y="490"/>
                </a:lnTo>
                <a:lnTo>
                  <a:pt x="42281" y="70087"/>
                </a:lnTo>
                <a:cubicBezTo>
                  <a:pt x="231254" y="349804"/>
                  <a:pt x="551275" y="533710"/>
                  <a:pt x="914251" y="533710"/>
                </a:cubicBezTo>
                <a:cubicBezTo>
                  <a:pt x="1277227" y="533710"/>
                  <a:pt x="1597248" y="349804"/>
                  <a:pt x="1786221" y="70087"/>
                </a:cubicBezTo>
                <a:close/>
              </a:path>
            </a:pathLst>
          </a:custGeom>
          <a:noFill/>
          <a:ln>
            <a:noFill/>
          </a:ln>
        </p:spPr>
      </p:pic>
      <p:pic>
        <p:nvPicPr>
          <p:cNvPr id="116" name="Google Shape;116;p2"/>
          <p:cNvPicPr preferRelativeResize="0"/>
          <p:nvPr/>
        </p:nvPicPr>
        <p:blipFill rotWithShape="1">
          <a:blip r:embed="rId6">
            <a:alphaModFix/>
          </a:blip>
          <a:srcRect b="0" l="0" r="0" t="0"/>
          <a:stretch/>
        </p:blipFill>
        <p:spPr>
          <a:xfrm>
            <a:off x="9448802" y="4023361"/>
            <a:ext cx="1828800" cy="2299717"/>
          </a:xfrm>
          <a:custGeom>
            <a:rect b="b" l="l" r="r" t="t"/>
            <a:pathLst>
              <a:path extrusionOk="0" h="2299717" w="1828800">
                <a:moveTo>
                  <a:pt x="1828800" y="0"/>
                </a:moveTo>
                <a:lnTo>
                  <a:pt x="1828800" y="2299717"/>
                </a:lnTo>
                <a:lnTo>
                  <a:pt x="0" y="2299717"/>
                </a:lnTo>
                <a:lnTo>
                  <a:pt x="0" y="490"/>
                </a:lnTo>
                <a:lnTo>
                  <a:pt x="42281" y="70087"/>
                </a:lnTo>
                <a:cubicBezTo>
                  <a:pt x="231254" y="349804"/>
                  <a:pt x="551275" y="533710"/>
                  <a:pt x="914251" y="533710"/>
                </a:cubicBezTo>
                <a:cubicBezTo>
                  <a:pt x="1277227" y="533710"/>
                  <a:pt x="1597248" y="349804"/>
                  <a:pt x="1786221" y="70087"/>
                </a:cubicBezTo>
                <a:close/>
              </a:path>
            </a:pathLst>
          </a:custGeom>
          <a:noFill/>
          <a:ln>
            <a:noFill/>
          </a:ln>
        </p:spPr>
      </p:pic>
      <p:pic>
        <p:nvPicPr>
          <p:cNvPr id="117" name="Google Shape;117;p2"/>
          <p:cNvPicPr preferRelativeResize="0"/>
          <p:nvPr/>
        </p:nvPicPr>
        <p:blipFill rotWithShape="1">
          <a:blip r:embed="rId7">
            <a:alphaModFix/>
          </a:blip>
          <a:srcRect b="0" l="0" r="0" t="0"/>
          <a:stretch/>
        </p:blipFill>
        <p:spPr>
          <a:xfrm>
            <a:off x="9458239" y="548640"/>
            <a:ext cx="1828800" cy="2299717"/>
          </a:xfrm>
          <a:custGeom>
            <a:rect b="b" l="l" r="r" t="t"/>
            <a:pathLst>
              <a:path extrusionOk="0" h="2299717" w="1828800">
                <a:moveTo>
                  <a:pt x="0" y="0"/>
                </a:moveTo>
                <a:lnTo>
                  <a:pt x="1828800" y="0"/>
                </a:lnTo>
                <a:lnTo>
                  <a:pt x="1828800" y="2299227"/>
                </a:lnTo>
                <a:lnTo>
                  <a:pt x="1786519" y="2229630"/>
                </a:lnTo>
                <a:cubicBezTo>
                  <a:pt x="1597546" y="1949913"/>
                  <a:pt x="1277525" y="1766007"/>
                  <a:pt x="914549" y="1766007"/>
                </a:cubicBezTo>
                <a:cubicBezTo>
                  <a:pt x="551573" y="1766007"/>
                  <a:pt x="231552" y="1949913"/>
                  <a:pt x="42579" y="2229630"/>
                </a:cubicBezTo>
                <a:lnTo>
                  <a:pt x="0" y="2299717"/>
                </a:lnTo>
                <a:close/>
              </a:path>
            </a:pathLst>
          </a:custGeom>
          <a:noFill/>
          <a:ln>
            <a:noFill/>
          </a:ln>
        </p:spPr>
      </p:pic>
      <p:pic>
        <p:nvPicPr>
          <p:cNvPr id="118" name="Google Shape;118;p2"/>
          <p:cNvPicPr preferRelativeResize="0"/>
          <p:nvPr/>
        </p:nvPicPr>
        <p:blipFill rotWithShape="1">
          <a:blip r:embed="rId8">
            <a:alphaModFix/>
          </a:blip>
          <a:srcRect b="0" l="0" r="0" t="0"/>
          <a:stretch/>
        </p:blipFill>
        <p:spPr>
          <a:xfrm>
            <a:off x="7405638" y="548640"/>
            <a:ext cx="1828800" cy="2299717"/>
          </a:xfrm>
          <a:custGeom>
            <a:rect b="b" l="l" r="r" t="t"/>
            <a:pathLst>
              <a:path extrusionOk="0" h="2299717" w="1828800">
                <a:moveTo>
                  <a:pt x="0" y="0"/>
                </a:moveTo>
                <a:lnTo>
                  <a:pt x="1828800" y="0"/>
                </a:lnTo>
                <a:lnTo>
                  <a:pt x="1828800" y="2299227"/>
                </a:lnTo>
                <a:lnTo>
                  <a:pt x="1786519" y="2229630"/>
                </a:lnTo>
                <a:cubicBezTo>
                  <a:pt x="1597546" y="1949913"/>
                  <a:pt x="1277525" y="1766007"/>
                  <a:pt x="914549" y="1766007"/>
                </a:cubicBezTo>
                <a:cubicBezTo>
                  <a:pt x="551573" y="1766007"/>
                  <a:pt x="231552" y="1949913"/>
                  <a:pt x="42579" y="2229630"/>
                </a:cubicBezTo>
                <a:lnTo>
                  <a:pt x="0" y="2299717"/>
                </a:lnTo>
                <a:close/>
              </a:path>
            </a:pathLst>
          </a:custGeom>
          <a:noFill/>
          <a:ln>
            <a:noFill/>
          </a:ln>
        </p:spPr>
      </p:pic>
      <p:pic>
        <p:nvPicPr>
          <p:cNvPr id="119" name="Google Shape;119;p2"/>
          <p:cNvPicPr preferRelativeResize="0"/>
          <p:nvPr/>
        </p:nvPicPr>
        <p:blipFill rotWithShape="1">
          <a:blip r:embed="rId9">
            <a:alphaModFix/>
          </a:blip>
          <a:srcRect b="0" l="0" r="0" t="0"/>
          <a:stretch/>
        </p:blipFill>
        <p:spPr>
          <a:xfrm>
            <a:off x="3211862" y="2703827"/>
            <a:ext cx="1270535" cy="1463040"/>
          </a:xfrm>
          <a:prstGeom prst="rect">
            <a:avLst/>
          </a:prstGeom>
          <a:noFill/>
          <a:ln>
            <a:noFill/>
          </a:ln>
        </p:spPr>
      </p:pic>
      <p:pic>
        <p:nvPicPr>
          <p:cNvPr id="120" name="Google Shape;120;p2"/>
          <p:cNvPicPr preferRelativeResize="0"/>
          <p:nvPr/>
        </p:nvPicPr>
        <p:blipFill rotWithShape="1">
          <a:blip r:embed="rId10">
            <a:alphaModFix/>
          </a:blip>
          <a:srcRect b="0" l="0" r="0" t="0"/>
          <a:stretch/>
        </p:blipFill>
        <p:spPr>
          <a:xfrm>
            <a:off x="9675296" y="2703827"/>
            <a:ext cx="1375811" cy="1463040"/>
          </a:xfrm>
          <a:prstGeom prst="rect">
            <a:avLst/>
          </a:prstGeom>
          <a:noFill/>
          <a:ln>
            <a:noFill/>
          </a:ln>
        </p:spPr>
      </p:pic>
      <p:pic>
        <p:nvPicPr>
          <p:cNvPr id="121" name="Google Shape;121;p2"/>
          <p:cNvPicPr preferRelativeResize="0"/>
          <p:nvPr/>
        </p:nvPicPr>
        <p:blipFill rotWithShape="1">
          <a:blip r:embed="rId11">
            <a:alphaModFix/>
          </a:blip>
          <a:srcRect b="0" l="0" r="0" t="0"/>
          <a:stretch/>
        </p:blipFill>
        <p:spPr>
          <a:xfrm>
            <a:off x="7708168" y="2971799"/>
            <a:ext cx="1236133" cy="914399"/>
          </a:xfrm>
          <a:prstGeom prst="rect">
            <a:avLst/>
          </a:prstGeom>
          <a:noFill/>
          <a:ln>
            <a:noFill/>
          </a:ln>
        </p:spPr>
      </p:pic>
      <p:pic>
        <p:nvPicPr>
          <p:cNvPr id="122" name="Google Shape;122;p2"/>
          <p:cNvPicPr preferRelativeResize="0"/>
          <p:nvPr/>
        </p:nvPicPr>
        <p:blipFill rotWithShape="1">
          <a:blip r:embed="rId12">
            <a:alphaModFix/>
          </a:blip>
          <a:srcRect b="0" l="0" r="0" t="0"/>
          <a:stretch/>
        </p:blipFill>
        <p:spPr>
          <a:xfrm>
            <a:off x="4998720" y="4081778"/>
            <a:ext cx="2194560" cy="2241300"/>
          </a:xfrm>
          <a:custGeom>
            <a:rect b="b" l="l" r="r" t="t"/>
            <a:pathLst>
              <a:path extrusionOk="0" h="2241300" w="2194560">
                <a:moveTo>
                  <a:pt x="0" y="0"/>
                </a:moveTo>
                <a:lnTo>
                  <a:pt x="35751" y="58848"/>
                </a:lnTo>
                <a:cubicBezTo>
                  <a:pt x="265805" y="399373"/>
                  <a:pt x="655397" y="623258"/>
                  <a:pt x="1097280" y="623258"/>
                </a:cubicBezTo>
                <a:cubicBezTo>
                  <a:pt x="1539163" y="623258"/>
                  <a:pt x="1928755" y="399373"/>
                  <a:pt x="2158809" y="58848"/>
                </a:cubicBezTo>
                <a:lnTo>
                  <a:pt x="2194560" y="0"/>
                </a:lnTo>
                <a:lnTo>
                  <a:pt x="2194560" y="2241300"/>
                </a:lnTo>
                <a:lnTo>
                  <a:pt x="0" y="2241300"/>
                </a:lnTo>
                <a:close/>
              </a:path>
            </a:pathLst>
          </a:custGeom>
          <a:noFill/>
          <a:ln>
            <a:noFill/>
          </a:ln>
        </p:spPr>
      </p:pic>
      <p:pic>
        <p:nvPicPr>
          <p:cNvPr id="123" name="Google Shape;123;p2"/>
          <p:cNvPicPr preferRelativeResize="0"/>
          <p:nvPr/>
        </p:nvPicPr>
        <p:blipFill rotWithShape="1">
          <a:blip r:embed="rId13">
            <a:alphaModFix/>
          </a:blip>
          <a:srcRect b="0" l="0" r="0" t="0"/>
          <a:stretch/>
        </p:blipFill>
        <p:spPr>
          <a:xfrm>
            <a:off x="918408" y="548641"/>
            <a:ext cx="1828800" cy="2299717"/>
          </a:xfrm>
          <a:custGeom>
            <a:rect b="b" l="l" r="r" t="t"/>
            <a:pathLst>
              <a:path extrusionOk="0" h="2299717" w="1828800">
                <a:moveTo>
                  <a:pt x="0" y="0"/>
                </a:moveTo>
                <a:lnTo>
                  <a:pt x="1828800" y="0"/>
                </a:lnTo>
                <a:lnTo>
                  <a:pt x="1828800" y="2299227"/>
                </a:lnTo>
                <a:lnTo>
                  <a:pt x="1786519" y="2229630"/>
                </a:lnTo>
                <a:cubicBezTo>
                  <a:pt x="1597546" y="1949913"/>
                  <a:pt x="1277525" y="1766007"/>
                  <a:pt x="914549" y="1766007"/>
                </a:cubicBezTo>
                <a:cubicBezTo>
                  <a:pt x="551573" y="1766007"/>
                  <a:pt x="231552" y="1949913"/>
                  <a:pt x="42579" y="2229630"/>
                </a:cubicBezTo>
                <a:lnTo>
                  <a:pt x="0" y="2299717"/>
                </a:lnTo>
                <a:close/>
              </a:path>
            </a:pathLst>
          </a:custGeom>
          <a:noFill/>
          <a:ln>
            <a:noFill/>
          </a:ln>
        </p:spPr>
      </p:pic>
      <p:pic>
        <p:nvPicPr>
          <p:cNvPr id="124" name="Google Shape;124;p2"/>
          <p:cNvPicPr preferRelativeResize="0"/>
          <p:nvPr/>
        </p:nvPicPr>
        <p:blipFill rotWithShape="1">
          <a:blip r:embed="rId14">
            <a:alphaModFix/>
          </a:blip>
          <a:srcRect b="0" l="0" r="0" t="0"/>
          <a:stretch/>
        </p:blipFill>
        <p:spPr>
          <a:xfrm>
            <a:off x="2934673" y="548640"/>
            <a:ext cx="1828800" cy="2299717"/>
          </a:xfrm>
          <a:custGeom>
            <a:rect b="b" l="l" r="r" t="t"/>
            <a:pathLst>
              <a:path extrusionOk="0" h="2299717" w="1828800">
                <a:moveTo>
                  <a:pt x="0" y="0"/>
                </a:moveTo>
                <a:lnTo>
                  <a:pt x="1828800" y="0"/>
                </a:lnTo>
                <a:lnTo>
                  <a:pt x="1828800" y="2299227"/>
                </a:lnTo>
                <a:lnTo>
                  <a:pt x="1786519" y="2229630"/>
                </a:lnTo>
                <a:cubicBezTo>
                  <a:pt x="1597546" y="1949913"/>
                  <a:pt x="1277525" y="1766007"/>
                  <a:pt x="914549" y="1766007"/>
                </a:cubicBezTo>
                <a:cubicBezTo>
                  <a:pt x="551573" y="1766007"/>
                  <a:pt x="231552" y="1949913"/>
                  <a:pt x="42579" y="2229630"/>
                </a:cubicBezTo>
                <a:lnTo>
                  <a:pt x="0" y="2299717"/>
                </a:lnTo>
                <a:close/>
              </a:path>
            </a:pathLst>
          </a:custGeom>
          <a:noFill/>
          <a:ln>
            <a:noFill/>
          </a:ln>
        </p:spPr>
      </p:pic>
      <p:pic>
        <p:nvPicPr>
          <p:cNvPr id="125" name="Google Shape;125;p2"/>
          <p:cNvPicPr preferRelativeResize="0"/>
          <p:nvPr/>
        </p:nvPicPr>
        <p:blipFill rotWithShape="1">
          <a:blip r:embed="rId15">
            <a:alphaModFix/>
          </a:blip>
          <a:srcRect b="0" l="0" r="0" t="0"/>
          <a:stretch/>
        </p:blipFill>
        <p:spPr>
          <a:xfrm>
            <a:off x="916404" y="4023361"/>
            <a:ext cx="1828800" cy="2299717"/>
          </a:xfrm>
          <a:custGeom>
            <a:rect b="b" l="l" r="r" t="t"/>
            <a:pathLst>
              <a:path extrusionOk="0" h="2299717" w="1828800">
                <a:moveTo>
                  <a:pt x="1828800" y="0"/>
                </a:moveTo>
                <a:lnTo>
                  <a:pt x="1828800" y="2299717"/>
                </a:lnTo>
                <a:lnTo>
                  <a:pt x="0" y="2299717"/>
                </a:lnTo>
                <a:lnTo>
                  <a:pt x="0" y="490"/>
                </a:lnTo>
                <a:lnTo>
                  <a:pt x="42281" y="70087"/>
                </a:lnTo>
                <a:cubicBezTo>
                  <a:pt x="231254" y="349804"/>
                  <a:pt x="551275" y="533710"/>
                  <a:pt x="914251" y="533710"/>
                </a:cubicBezTo>
                <a:cubicBezTo>
                  <a:pt x="1277227" y="533710"/>
                  <a:pt x="1597248" y="349804"/>
                  <a:pt x="1786221" y="70087"/>
                </a:cubicBezTo>
                <a:close/>
              </a:path>
            </a:pathLst>
          </a:custGeom>
          <a:noFill/>
          <a:ln>
            <a:noFill/>
          </a:ln>
        </p:spPr>
      </p:pic>
      <p:pic>
        <p:nvPicPr>
          <p:cNvPr id="126" name="Google Shape;126;p2"/>
          <p:cNvPicPr preferRelativeResize="0"/>
          <p:nvPr/>
        </p:nvPicPr>
        <p:blipFill rotWithShape="1">
          <a:blip r:embed="rId16">
            <a:alphaModFix/>
          </a:blip>
          <a:srcRect b="0" l="0" r="0" t="0"/>
          <a:stretch/>
        </p:blipFill>
        <p:spPr>
          <a:xfrm>
            <a:off x="1099284" y="2958099"/>
            <a:ext cx="1463040" cy="872197"/>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3"/>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b="1" lang="en-US" sz="1200">
                <a:solidFill>
                  <a:srgbClr val="00B1C3"/>
                </a:solidFill>
              </a:rPr>
              <a:t>| </a:t>
            </a:r>
            <a:fld id="{00000000-1234-1234-1234-123412341234}" type="slidenum">
              <a:rPr lang="en-US"/>
              <a:t>‹#›</a:t>
            </a:fld>
            <a:endParaRPr/>
          </a:p>
        </p:txBody>
      </p:sp>
      <p:sp>
        <p:nvSpPr>
          <p:cNvPr id="132" name="Google Shape;132;p3"/>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Idealized Data-Centric Environment</a:t>
            </a:r>
            <a:endParaRPr/>
          </a:p>
        </p:txBody>
      </p:sp>
      <p:sp>
        <p:nvSpPr>
          <p:cNvPr id="133" name="Google Shape;133;p3"/>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134" name="Google Shape;134;p3"/>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25 September 2024  </a:t>
            </a:r>
            <a:r>
              <a:rPr lang="en-US">
                <a:solidFill>
                  <a:srgbClr val="00B0F0"/>
                </a:solidFill>
              </a:rPr>
              <a:t>|</a:t>
            </a:r>
            <a:endParaRPr>
              <a:solidFill>
                <a:srgbClr val="00B0F0"/>
              </a:solidFill>
            </a:endParaRPr>
          </a:p>
        </p:txBody>
      </p:sp>
      <p:pic>
        <p:nvPicPr>
          <p:cNvPr id="135" name="Google Shape;135;p3"/>
          <p:cNvPicPr preferRelativeResize="0"/>
          <p:nvPr/>
        </p:nvPicPr>
        <p:blipFill rotWithShape="1">
          <a:blip r:embed="rId3">
            <a:alphaModFix amt="20000"/>
          </a:blip>
          <a:srcRect b="0" l="0" r="0" t="0"/>
          <a:stretch/>
        </p:blipFill>
        <p:spPr>
          <a:xfrm rot="-5400000">
            <a:off x="3685448" y="-1300820"/>
            <a:ext cx="4692164" cy="9677590"/>
          </a:xfrm>
          <a:prstGeom prst="rect">
            <a:avLst/>
          </a:prstGeom>
          <a:noFill/>
          <a:ln>
            <a:noFill/>
          </a:ln>
        </p:spPr>
      </p:pic>
      <p:sp>
        <p:nvSpPr>
          <p:cNvPr id="136" name="Google Shape;136;p3"/>
          <p:cNvSpPr/>
          <p:nvPr/>
        </p:nvSpPr>
        <p:spPr>
          <a:xfrm>
            <a:off x="1163751" y="1406256"/>
            <a:ext cx="9683667" cy="4325190"/>
          </a:xfrm>
          <a:prstGeom prst="roundRect">
            <a:avLst>
              <a:gd fmla="val 7988" name="adj"/>
            </a:avLst>
          </a:prstGeom>
          <a:solidFill>
            <a:schemeClr val="lt1"/>
          </a:solidFill>
          <a:ln cap="flat" cmpd="sng" w="28575">
            <a:solidFill>
              <a:srgbClr val="004A5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4400" u="none" cap="none" strike="noStrike">
                <a:solidFill>
                  <a:schemeClr val="dk1"/>
                </a:solidFill>
                <a:latin typeface="Calibri"/>
                <a:ea typeface="Calibri"/>
                <a:cs typeface="Calibri"/>
                <a:sym typeface="Calibri"/>
              </a:rPr>
              <a:t>Global Data Space</a:t>
            </a:r>
            <a:endParaRPr/>
          </a:p>
          <a:p>
            <a:pPr indent="0" lvl="0" marL="0" marR="0" rtl="0" algn="ctr">
              <a:spcBef>
                <a:spcPts val="0"/>
              </a:spcBef>
              <a:spcAft>
                <a:spcPts val="0"/>
              </a:spcAft>
              <a:buNone/>
            </a:pPr>
            <a:r>
              <a:rPr b="1" i="0" lang="en-US" sz="2800" u="none" cap="none" strike="noStrike">
                <a:solidFill>
                  <a:schemeClr val="dk1"/>
                </a:solidFill>
                <a:latin typeface="Calibri"/>
                <a:ea typeface="Calibri"/>
                <a:cs typeface="Calibri"/>
                <a:sym typeface="Calibri"/>
              </a:rPr>
              <a:t>Hardware Abstracted</a:t>
            </a:r>
            <a:endParaRPr b="1" i="0" sz="1800" u="none" cap="none" strike="noStrike">
              <a:solidFill>
                <a:schemeClr val="dk1"/>
              </a:solidFill>
              <a:latin typeface="Calibri"/>
              <a:ea typeface="Calibri"/>
              <a:cs typeface="Calibri"/>
              <a:sym typeface="Calibri"/>
            </a:endParaRPr>
          </a:p>
        </p:txBody>
      </p:sp>
      <p:sp>
        <p:nvSpPr>
          <p:cNvPr id="137" name="Google Shape;137;p3"/>
          <p:cNvSpPr txBox="1"/>
          <p:nvPr>
            <p:ph idx="1" type="body"/>
          </p:nvPr>
        </p:nvSpPr>
        <p:spPr>
          <a:xfrm>
            <a:off x="4677844" y="2838448"/>
            <a:ext cx="2655475" cy="1348193"/>
          </a:xfrm>
          <a:prstGeom prst="rect">
            <a:avLst/>
          </a:prstGeom>
          <a:noFill/>
          <a:ln>
            <a:noFill/>
          </a:ln>
        </p:spPr>
        <p:txBody>
          <a:bodyPr anchorCtr="0" anchor="t" bIns="45700" lIns="91425" spcFirstLastPara="1" rIns="91425" wrap="square" tIns="45700">
            <a:normAutofit fontScale="92500" lnSpcReduction="10000"/>
          </a:bodyPr>
          <a:lstStyle/>
          <a:p>
            <a:pPr indent="0" lvl="0" marL="0" rtl="0" algn="ctr">
              <a:lnSpc>
                <a:spcPct val="90000"/>
              </a:lnSpc>
              <a:spcBef>
                <a:spcPts val="0"/>
              </a:spcBef>
              <a:spcAft>
                <a:spcPts val="0"/>
              </a:spcAft>
              <a:buClr>
                <a:schemeClr val="dk1"/>
              </a:buClr>
              <a:buSzPct val="100000"/>
              <a:buNone/>
            </a:pPr>
            <a:r>
              <a:rPr b="1" lang="en-US" sz="3600"/>
              <a:t>ALL DATAFLOWS</a:t>
            </a:r>
            <a:br>
              <a:rPr b="1" lang="en-US" sz="3600"/>
            </a:br>
            <a:r>
              <a:rPr b="1" lang="en-US" sz="3600"/>
              <a:t>LIVE HERE</a:t>
            </a:r>
            <a:endParaRPr/>
          </a:p>
        </p:txBody>
      </p:sp>
      <p:sp>
        <p:nvSpPr>
          <p:cNvPr id="138" name="Google Shape;138;p3"/>
          <p:cNvSpPr txBox="1"/>
          <p:nvPr/>
        </p:nvSpPr>
        <p:spPr>
          <a:xfrm>
            <a:off x="5145323" y="4271447"/>
            <a:ext cx="1720516" cy="1375193"/>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Arial"/>
              <a:buNone/>
            </a:pPr>
            <a:r>
              <a:rPr b="1" i="0" lang="en-US" sz="2400" u="none" cap="none" strike="noStrike">
                <a:solidFill>
                  <a:srgbClr val="002060"/>
                </a:solidFill>
                <a:latin typeface="Calibri"/>
                <a:ea typeface="Calibri"/>
                <a:cs typeface="Calibri"/>
                <a:sym typeface="Calibri"/>
              </a:rPr>
              <a:t>PURELY SOFTWARE</a:t>
            </a:r>
            <a:br>
              <a:rPr b="1" i="0" lang="en-US" sz="2400" u="none" cap="none" strike="noStrike">
                <a:solidFill>
                  <a:srgbClr val="002060"/>
                </a:solidFill>
                <a:latin typeface="Calibri"/>
                <a:ea typeface="Calibri"/>
                <a:cs typeface="Calibri"/>
                <a:sym typeface="Calibri"/>
              </a:rPr>
            </a:br>
            <a:r>
              <a:rPr b="1" i="0" lang="en-US" sz="2400" u="none" cap="none" strike="noStrike">
                <a:solidFill>
                  <a:srgbClr val="002060"/>
                </a:solidFill>
                <a:latin typeface="Calibri"/>
                <a:ea typeface="Calibri"/>
                <a:cs typeface="Calibri"/>
                <a:sym typeface="Calibri"/>
              </a:rPr>
              <a:t>DEFINED VEHICLE</a:t>
            </a:r>
            <a:endParaRPr/>
          </a:p>
        </p:txBody>
      </p:sp>
      <p:sp>
        <p:nvSpPr>
          <p:cNvPr id="139" name="Google Shape;139;p3"/>
          <p:cNvSpPr txBox="1"/>
          <p:nvPr/>
        </p:nvSpPr>
        <p:spPr>
          <a:xfrm>
            <a:off x="2678850" y="5872027"/>
            <a:ext cx="6653464" cy="466056"/>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Arial"/>
              <a:buNone/>
            </a:pPr>
            <a:r>
              <a:rPr b="1" i="0" lang="en-US" sz="2400" u="none" cap="none" strike="noStrike">
                <a:solidFill>
                  <a:srgbClr val="002060"/>
                </a:solidFill>
                <a:latin typeface="Calibri"/>
                <a:ea typeface="Calibri"/>
                <a:cs typeface="Calibri"/>
                <a:sym typeface="Calibri"/>
              </a:rPr>
              <a:t>Sounds nice.  How can it happen in the real world?</a:t>
            </a:r>
            <a:endParaRPr/>
          </a:p>
        </p:txBody>
      </p:sp>
      <p:sp>
        <p:nvSpPr>
          <p:cNvPr id="140" name="Google Shape;140;p3"/>
          <p:cNvSpPr txBox="1"/>
          <p:nvPr/>
        </p:nvSpPr>
        <p:spPr>
          <a:xfrm rot="985834">
            <a:off x="1213899" y="4552181"/>
            <a:ext cx="2001668" cy="813724"/>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Arial"/>
              <a:buNone/>
            </a:pPr>
            <a:r>
              <a:rPr b="1" i="0" lang="en-US" sz="2400" u="none" cap="none" strike="noStrike">
                <a:solidFill>
                  <a:srgbClr val="002060"/>
                </a:solidFill>
                <a:latin typeface="Calibri"/>
                <a:ea typeface="Calibri"/>
                <a:cs typeface="Calibri"/>
                <a:sym typeface="Calibri"/>
              </a:rPr>
              <a:t>ENDLESS</a:t>
            </a:r>
            <a:br>
              <a:rPr b="1" i="0" lang="en-US" sz="2400" u="none" cap="none" strike="noStrike">
                <a:solidFill>
                  <a:srgbClr val="002060"/>
                </a:solidFill>
                <a:latin typeface="Calibri"/>
                <a:ea typeface="Calibri"/>
                <a:cs typeface="Calibri"/>
                <a:sym typeface="Calibri"/>
              </a:rPr>
            </a:br>
            <a:r>
              <a:rPr b="1" i="0" lang="en-US" sz="2400" u="none" cap="none" strike="noStrike">
                <a:solidFill>
                  <a:srgbClr val="002060"/>
                </a:solidFill>
                <a:latin typeface="Calibri"/>
                <a:ea typeface="Calibri"/>
                <a:cs typeface="Calibri"/>
                <a:sym typeface="Calibri"/>
              </a:rPr>
              <a:t>FLEXIBILITY</a:t>
            </a:r>
            <a:endParaRPr/>
          </a:p>
        </p:txBody>
      </p:sp>
      <p:sp>
        <p:nvSpPr>
          <p:cNvPr id="141" name="Google Shape;141;p3"/>
          <p:cNvSpPr txBox="1"/>
          <p:nvPr/>
        </p:nvSpPr>
        <p:spPr>
          <a:xfrm rot="-435159">
            <a:off x="8433139" y="4488788"/>
            <a:ext cx="2383937" cy="1046747"/>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2060"/>
              </a:buClr>
              <a:buSzPts val="2400"/>
              <a:buFont typeface="Arial"/>
              <a:buNone/>
            </a:pPr>
            <a:r>
              <a:rPr b="1" i="0" lang="en-US" sz="2400" u="none" cap="none" strike="noStrike">
                <a:solidFill>
                  <a:srgbClr val="002060"/>
                </a:solidFill>
                <a:latin typeface="Calibri"/>
                <a:ea typeface="Calibri"/>
                <a:cs typeface="Calibri"/>
                <a:sym typeface="Calibri"/>
              </a:rPr>
              <a:t>VERY FEW</a:t>
            </a:r>
            <a:br>
              <a:rPr b="1" i="0" lang="en-US" sz="2400" u="none" cap="none" strike="noStrike">
                <a:solidFill>
                  <a:srgbClr val="002060"/>
                </a:solidFill>
                <a:latin typeface="Calibri"/>
                <a:ea typeface="Calibri"/>
                <a:cs typeface="Calibri"/>
                <a:sym typeface="Calibri"/>
              </a:rPr>
            </a:br>
            <a:r>
              <a:rPr b="1" i="0" lang="en-US" sz="2400" u="none" cap="none" strike="noStrike">
                <a:solidFill>
                  <a:srgbClr val="002060"/>
                </a:solidFill>
                <a:latin typeface="Calibri"/>
                <a:ea typeface="Calibri"/>
                <a:cs typeface="Calibri"/>
                <a:sym typeface="Calibri"/>
              </a:rPr>
              <a:t>INTEGRATION</a:t>
            </a:r>
            <a:br>
              <a:rPr b="1" i="0" lang="en-US" sz="2400" u="none" cap="none" strike="noStrike">
                <a:solidFill>
                  <a:srgbClr val="002060"/>
                </a:solidFill>
                <a:latin typeface="Calibri"/>
                <a:ea typeface="Calibri"/>
                <a:cs typeface="Calibri"/>
                <a:sym typeface="Calibri"/>
              </a:rPr>
            </a:br>
            <a:r>
              <a:rPr b="1" i="0" lang="en-US" sz="2400" u="none" cap="none" strike="noStrike">
                <a:solidFill>
                  <a:srgbClr val="002060"/>
                </a:solidFill>
                <a:latin typeface="Calibri"/>
                <a:ea typeface="Calibri"/>
                <a:cs typeface="Calibri"/>
                <a:sym typeface="Calibri"/>
              </a:rPr>
              <a:t>PROBLEMS</a:t>
            </a:r>
            <a:endParaRPr/>
          </a:p>
        </p:txBody>
      </p:sp>
      <p:sp>
        <p:nvSpPr>
          <p:cNvPr id="142" name="Google Shape;142;p3"/>
          <p:cNvSpPr/>
          <p:nvPr/>
        </p:nvSpPr>
        <p:spPr>
          <a:xfrm>
            <a:off x="8272219" y="2200155"/>
            <a:ext cx="2158982" cy="1443866"/>
          </a:xfrm>
          <a:prstGeom prst="wedgeRoundRectCallout">
            <a:avLst>
              <a:gd fmla="val -100524" name="adj1"/>
              <a:gd fmla="val 35001" name="adj2"/>
              <a:gd fmla="val 16667" name="adj3"/>
            </a:avLst>
          </a:prstGeom>
          <a:solidFill>
            <a:schemeClr val="lt1"/>
          </a:solidFill>
          <a:ln cap="flat" cmpd="sng" w="12700">
            <a:solidFill>
              <a:srgbClr val="004A52"/>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rgbClr val="002060"/>
                </a:solidFill>
                <a:latin typeface="Calibri"/>
                <a:ea typeface="Calibri"/>
                <a:cs typeface="Calibri"/>
                <a:sym typeface="Calibri"/>
              </a:rPr>
              <a:t>SENSORS, STATUS, COMMANDS, RESPONSES, SIGNALS, STREAMS,</a:t>
            </a:r>
            <a:br>
              <a:rPr b="0" i="0" lang="en-US" sz="1800" u="none" cap="none" strike="noStrike">
                <a:solidFill>
                  <a:srgbClr val="002060"/>
                </a:solidFill>
                <a:latin typeface="Calibri"/>
                <a:ea typeface="Calibri"/>
                <a:cs typeface="Calibri"/>
                <a:sym typeface="Calibri"/>
              </a:rPr>
            </a:br>
            <a:r>
              <a:rPr b="0" i="0" lang="en-US" sz="1800" u="none" cap="none" strike="noStrike">
                <a:solidFill>
                  <a:srgbClr val="002060"/>
                </a:solidFill>
                <a:latin typeface="Calibri"/>
                <a:ea typeface="Calibri"/>
                <a:cs typeface="Calibri"/>
                <a:sym typeface="Calibri"/>
              </a:rPr>
              <a:t>STRUCTURES, etc.</a:t>
            </a:r>
            <a:endParaRPr/>
          </a:p>
        </p:txBody>
      </p:sp>
      <p:sp>
        <p:nvSpPr>
          <p:cNvPr id="143" name="Google Shape;143;p3"/>
          <p:cNvSpPr/>
          <p:nvPr/>
        </p:nvSpPr>
        <p:spPr>
          <a:xfrm>
            <a:off x="1866058" y="2239039"/>
            <a:ext cx="1895316" cy="1348193"/>
          </a:xfrm>
          <a:prstGeom prst="wedgeRoundRectCallout">
            <a:avLst>
              <a:gd fmla="val 107753" name="adj1"/>
              <a:gd fmla="val 35410" name="adj2"/>
              <a:gd fmla="val 16667" name="adj3"/>
            </a:avLst>
          </a:prstGeom>
          <a:solidFill>
            <a:schemeClr val="lt1"/>
          </a:solidFill>
          <a:ln cap="flat" cmpd="sng" w="12700">
            <a:solidFill>
              <a:srgbClr val="004A52"/>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1800" u="none" cap="none" strike="noStrike">
                <a:solidFill>
                  <a:srgbClr val="002060"/>
                </a:solidFill>
                <a:latin typeface="Calibri"/>
                <a:ea typeface="Calibri"/>
                <a:cs typeface="Calibri"/>
                <a:sym typeface="Calibri"/>
              </a:rPr>
              <a:t>ANY DATA THAT NEEDS TO MOVE BETWEEN PROCESSES</a:t>
            </a:r>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500"/>
                                        <p:tgtEl>
                                          <p:spTgt spid="1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7">
                                            <p:txEl>
                                              <p:pRg end="0" st="0"/>
                                            </p:txEl>
                                          </p:spTgt>
                                        </p:tgtEl>
                                        <p:attrNameLst>
                                          <p:attrName>style.visibility</p:attrName>
                                        </p:attrNameLst>
                                      </p:cBhvr>
                                      <p:to>
                                        <p:strVal val="visible"/>
                                      </p:to>
                                    </p:set>
                                    <p:animEffect filter="fade" transition="in">
                                      <p:cBhvr>
                                        <p:cTn dur="500"/>
                                        <p:tgtEl>
                                          <p:spTgt spid="13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
                                        </p:tgtEl>
                                        <p:attrNameLst>
                                          <p:attrName>style.visibility</p:attrName>
                                        </p:attrNameLst>
                                      </p:cBhvr>
                                      <p:to>
                                        <p:strVal val="visible"/>
                                      </p:to>
                                    </p:set>
                                    <p:animEffect filter="fade" transition="in">
                                      <p:cBhvr>
                                        <p:cTn dur="500"/>
                                        <p:tgtEl>
                                          <p:spTgt spid="1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
                                        </p:tgtEl>
                                        <p:attrNameLst>
                                          <p:attrName>style.visibility</p:attrName>
                                        </p:attrNameLst>
                                      </p:cBhvr>
                                      <p:to>
                                        <p:strVal val="visible"/>
                                      </p:to>
                                    </p:set>
                                    <p:animEffect filter="fade" transition="in">
                                      <p:cBhvr>
                                        <p:cTn dur="500"/>
                                        <p:tgtEl>
                                          <p:spTgt spid="1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8">
                                            <p:txEl>
                                              <p:pRg end="0" st="0"/>
                                            </p:txEl>
                                          </p:spTgt>
                                        </p:tgtEl>
                                        <p:attrNameLst>
                                          <p:attrName>style.visibility</p:attrName>
                                        </p:attrNameLst>
                                      </p:cBhvr>
                                      <p:to>
                                        <p:strVal val="visible"/>
                                      </p:to>
                                    </p:set>
                                    <p:animEffect filter="fade" transition="in">
                                      <p:cBhvr>
                                        <p:cTn dur="500"/>
                                        <p:tgtEl>
                                          <p:spTgt spid="13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0">
                                            <p:txEl>
                                              <p:pRg end="0" st="0"/>
                                            </p:txEl>
                                          </p:spTgt>
                                        </p:tgtEl>
                                        <p:attrNameLst>
                                          <p:attrName>style.visibility</p:attrName>
                                        </p:attrNameLst>
                                      </p:cBhvr>
                                      <p:to>
                                        <p:strVal val="visible"/>
                                      </p:to>
                                    </p:set>
                                    <p:animEffect filter="fade" transition="in">
                                      <p:cBhvr>
                                        <p:cTn dur="500"/>
                                        <p:tgtEl>
                                          <p:spTgt spid="14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1">
                                            <p:txEl>
                                              <p:pRg end="0" st="0"/>
                                            </p:txEl>
                                          </p:spTgt>
                                        </p:tgtEl>
                                        <p:attrNameLst>
                                          <p:attrName>style.visibility</p:attrName>
                                        </p:attrNameLst>
                                      </p:cBhvr>
                                      <p:to>
                                        <p:strVal val="visible"/>
                                      </p:to>
                                    </p:set>
                                    <p:animEffect filter="fade" transition="in">
                                      <p:cBhvr>
                                        <p:cTn dur="500"/>
                                        <p:tgtEl>
                                          <p:spTgt spid="14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9">
                                            <p:txEl>
                                              <p:pRg end="0" st="0"/>
                                            </p:txEl>
                                          </p:spTgt>
                                        </p:tgtEl>
                                        <p:attrNameLst>
                                          <p:attrName>style.visibility</p:attrName>
                                        </p:attrNameLst>
                                      </p:cBhvr>
                                      <p:to>
                                        <p:strVal val="visible"/>
                                      </p:to>
                                    </p:set>
                                    <p:animEffect filter="fade" transition="in">
                                      <p:cBhvr>
                                        <p:cTn dur="500"/>
                                        <p:tgtEl>
                                          <p:spTgt spid="139">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4"/>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b="1" lang="en-US" sz="1200">
                <a:solidFill>
                  <a:srgbClr val="00B1C3"/>
                </a:solidFill>
              </a:rPr>
              <a:t>| </a:t>
            </a:r>
            <a:fld id="{00000000-1234-1234-1234-123412341234}" type="slidenum">
              <a:rPr lang="en-US"/>
              <a:t>‹#›</a:t>
            </a:fld>
            <a:endParaRPr/>
          </a:p>
        </p:txBody>
      </p:sp>
      <p:sp>
        <p:nvSpPr>
          <p:cNvPr id="149" name="Google Shape;149;p4"/>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Examining Dataflows</a:t>
            </a:r>
            <a:endParaRPr/>
          </a:p>
        </p:txBody>
      </p:sp>
      <p:sp>
        <p:nvSpPr>
          <p:cNvPr id="150" name="Google Shape;150;p4"/>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151" name="Google Shape;151;p4"/>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25 September 2024  </a:t>
            </a:r>
            <a:r>
              <a:rPr lang="en-US">
                <a:solidFill>
                  <a:srgbClr val="00B0F0"/>
                </a:solidFill>
              </a:rPr>
              <a:t>|</a:t>
            </a:r>
            <a:endParaRPr>
              <a:solidFill>
                <a:srgbClr val="00B0F0"/>
              </a:solidFill>
            </a:endParaRPr>
          </a:p>
        </p:txBody>
      </p:sp>
      <p:sp>
        <p:nvSpPr>
          <p:cNvPr id="152" name="Google Shape;152;p4"/>
          <p:cNvSpPr txBox="1"/>
          <p:nvPr>
            <p:ph idx="1" type="body"/>
          </p:nvPr>
        </p:nvSpPr>
        <p:spPr>
          <a:xfrm>
            <a:off x="334962" y="1172526"/>
            <a:ext cx="5741277" cy="448231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Three Attributes:</a:t>
            </a:r>
            <a:endParaRPr/>
          </a:p>
          <a:p>
            <a:pPr indent="-514350" lvl="0" marL="514350" rtl="0" algn="l">
              <a:lnSpc>
                <a:spcPct val="90000"/>
              </a:lnSpc>
              <a:spcBef>
                <a:spcPts val="2000"/>
              </a:spcBef>
              <a:spcAft>
                <a:spcPts val="0"/>
              </a:spcAft>
              <a:buClr>
                <a:schemeClr val="dk1"/>
              </a:buClr>
              <a:buSzPts val="3600"/>
              <a:buFont typeface="Calibri"/>
              <a:buAutoNum type="arabicPeriod"/>
            </a:pPr>
            <a:r>
              <a:rPr lang="en-US" sz="3600"/>
              <a:t>Identity (Name)</a:t>
            </a:r>
            <a:endParaRPr/>
          </a:p>
          <a:p>
            <a:pPr indent="-514350" lvl="0" marL="514350" rtl="0" algn="l">
              <a:lnSpc>
                <a:spcPct val="90000"/>
              </a:lnSpc>
              <a:spcBef>
                <a:spcPts val="2000"/>
              </a:spcBef>
              <a:spcAft>
                <a:spcPts val="0"/>
              </a:spcAft>
              <a:buClr>
                <a:schemeClr val="dk1"/>
              </a:buClr>
              <a:buSzPts val="3600"/>
              <a:buFont typeface="Calibri"/>
              <a:buAutoNum type="arabicPeriod"/>
            </a:pPr>
            <a:r>
              <a:rPr lang="en-US" sz="3600"/>
              <a:t>Structure (Datatype)</a:t>
            </a:r>
            <a:endParaRPr/>
          </a:p>
          <a:p>
            <a:pPr indent="-514350" lvl="0" marL="514350" rtl="0" algn="l">
              <a:lnSpc>
                <a:spcPct val="90000"/>
              </a:lnSpc>
              <a:spcBef>
                <a:spcPts val="2000"/>
              </a:spcBef>
              <a:spcAft>
                <a:spcPts val="0"/>
              </a:spcAft>
              <a:buClr>
                <a:schemeClr val="dk1"/>
              </a:buClr>
              <a:buSzPts val="3600"/>
              <a:buFont typeface="Calibri"/>
              <a:buAutoNum type="arabicPeriod"/>
            </a:pPr>
            <a:r>
              <a:rPr lang="en-US" sz="3600"/>
              <a:t>Behavior (QoS Profile)</a:t>
            </a:r>
            <a:endParaRPr/>
          </a:p>
        </p:txBody>
      </p:sp>
      <p:sp>
        <p:nvSpPr>
          <p:cNvPr id="153" name="Google Shape;153;p4"/>
          <p:cNvSpPr/>
          <p:nvPr/>
        </p:nvSpPr>
        <p:spPr>
          <a:xfrm>
            <a:off x="69249" y="2451158"/>
            <a:ext cx="5597626" cy="1925052"/>
          </a:xfrm>
          <a:prstGeom prst="ellipse">
            <a:avLst/>
          </a:prstGeom>
          <a:noFill/>
          <a:ln cap="flat" cmpd="sng" w="28575">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grpSp>
        <p:nvGrpSpPr>
          <p:cNvPr id="154" name="Google Shape;154;p4"/>
          <p:cNvGrpSpPr/>
          <p:nvPr/>
        </p:nvGrpSpPr>
        <p:grpSpPr>
          <a:xfrm>
            <a:off x="8492902" y="2901621"/>
            <a:ext cx="3326938" cy="2642934"/>
            <a:chOff x="8410074" y="1806744"/>
            <a:chExt cx="3326938" cy="2642934"/>
          </a:xfrm>
        </p:grpSpPr>
        <p:sp>
          <p:nvSpPr>
            <p:cNvPr id="155" name="Google Shape;155;p4"/>
            <p:cNvSpPr/>
            <p:nvPr/>
          </p:nvSpPr>
          <p:spPr>
            <a:xfrm>
              <a:off x="10226633" y="1806744"/>
              <a:ext cx="1510377" cy="830178"/>
            </a:xfrm>
            <a:prstGeom prst="roundRect">
              <a:avLst>
                <a:gd fmla="val 16667" name="adj"/>
              </a:avLst>
            </a:prstGeom>
            <a:solidFill>
              <a:srgbClr val="E8DBF0"/>
            </a:solidFill>
            <a:ln cap="flat" cmpd="sng" w="1905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2000" u="none" cap="none" strike="noStrike">
                  <a:solidFill>
                    <a:schemeClr val="dk1"/>
                  </a:solidFill>
                  <a:latin typeface="Calibri"/>
                  <a:ea typeface="Calibri"/>
                  <a:cs typeface="Calibri"/>
                  <a:sym typeface="Calibri"/>
                </a:rPr>
                <a:t>Identity</a:t>
              </a:r>
              <a:br>
                <a:rPr b="1" i="0" lang="en-US" sz="2000" u="none" cap="none" strike="noStrike">
                  <a:solidFill>
                    <a:schemeClr val="dk1"/>
                  </a:solidFill>
                  <a:latin typeface="Calibri"/>
                  <a:ea typeface="Calibri"/>
                  <a:cs typeface="Calibri"/>
                  <a:sym typeface="Calibri"/>
                </a:rPr>
              </a:br>
              <a:r>
                <a:rPr b="1" i="0" lang="en-US" sz="2000" u="none" cap="none" strike="noStrike">
                  <a:solidFill>
                    <a:schemeClr val="dk1"/>
                  </a:solidFill>
                  <a:latin typeface="Calibri"/>
                  <a:ea typeface="Calibri"/>
                  <a:cs typeface="Calibri"/>
                  <a:sym typeface="Calibri"/>
                </a:rPr>
                <a:t>(Name)</a:t>
              </a:r>
              <a:endParaRPr/>
            </a:p>
          </p:txBody>
        </p:sp>
        <p:sp>
          <p:nvSpPr>
            <p:cNvPr id="156" name="Google Shape;156;p4"/>
            <p:cNvSpPr/>
            <p:nvPr/>
          </p:nvSpPr>
          <p:spPr>
            <a:xfrm>
              <a:off x="10226634" y="2713122"/>
              <a:ext cx="1510378" cy="830178"/>
            </a:xfrm>
            <a:prstGeom prst="roundRect">
              <a:avLst>
                <a:gd fmla="val 16667" name="adj"/>
              </a:avLst>
            </a:prstGeom>
            <a:solidFill>
              <a:srgbClr val="E8DBF0"/>
            </a:solidFill>
            <a:ln cap="flat" cmpd="sng" w="1905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2000" u="none" cap="none" strike="noStrike">
                  <a:solidFill>
                    <a:schemeClr val="dk1"/>
                  </a:solidFill>
                  <a:latin typeface="Calibri"/>
                  <a:ea typeface="Calibri"/>
                  <a:cs typeface="Calibri"/>
                  <a:sym typeface="Calibri"/>
                </a:rPr>
                <a:t>Structure</a:t>
              </a:r>
              <a:br>
                <a:rPr b="1" i="0" lang="en-US" sz="2000" u="none" cap="none" strike="noStrike">
                  <a:solidFill>
                    <a:schemeClr val="dk1"/>
                  </a:solidFill>
                  <a:latin typeface="Calibri"/>
                  <a:ea typeface="Calibri"/>
                  <a:cs typeface="Calibri"/>
                  <a:sym typeface="Calibri"/>
                </a:rPr>
              </a:br>
              <a:r>
                <a:rPr b="1" i="0" lang="en-US" sz="2000" u="none" cap="none" strike="noStrike">
                  <a:solidFill>
                    <a:schemeClr val="dk1"/>
                  </a:solidFill>
                  <a:latin typeface="Calibri"/>
                  <a:ea typeface="Calibri"/>
                  <a:cs typeface="Calibri"/>
                  <a:sym typeface="Calibri"/>
                </a:rPr>
                <a:t>(Data Type)</a:t>
              </a:r>
              <a:endParaRPr/>
            </a:p>
          </p:txBody>
        </p:sp>
        <p:sp>
          <p:nvSpPr>
            <p:cNvPr id="157" name="Google Shape;157;p4"/>
            <p:cNvSpPr/>
            <p:nvPr/>
          </p:nvSpPr>
          <p:spPr>
            <a:xfrm>
              <a:off x="10226632" y="3619500"/>
              <a:ext cx="1510378" cy="830178"/>
            </a:xfrm>
            <a:prstGeom prst="roundRect">
              <a:avLst>
                <a:gd fmla="val 16667" name="adj"/>
              </a:avLst>
            </a:prstGeom>
            <a:solidFill>
              <a:srgbClr val="E8DBF0"/>
            </a:solidFill>
            <a:ln cap="flat" cmpd="sng" w="1905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2000" u="none" cap="none" strike="noStrike">
                  <a:solidFill>
                    <a:schemeClr val="dk1"/>
                  </a:solidFill>
                  <a:latin typeface="Calibri"/>
                  <a:ea typeface="Calibri"/>
                  <a:cs typeface="Calibri"/>
                  <a:sym typeface="Calibri"/>
                </a:rPr>
                <a:t>Behavior</a:t>
              </a:r>
              <a:br>
                <a:rPr b="1" i="0" lang="en-US" sz="2000" u="none" cap="none" strike="noStrike">
                  <a:solidFill>
                    <a:schemeClr val="dk1"/>
                  </a:solidFill>
                  <a:latin typeface="Calibri"/>
                  <a:ea typeface="Calibri"/>
                  <a:cs typeface="Calibri"/>
                  <a:sym typeface="Calibri"/>
                </a:rPr>
              </a:br>
              <a:r>
                <a:rPr b="1" i="0" lang="en-US" sz="2000" u="none" cap="none" strike="noStrike">
                  <a:solidFill>
                    <a:schemeClr val="dk1"/>
                  </a:solidFill>
                  <a:latin typeface="Calibri"/>
                  <a:ea typeface="Calibri"/>
                  <a:cs typeface="Calibri"/>
                  <a:sym typeface="Calibri"/>
                </a:rPr>
                <a:t>(QoS Profile)</a:t>
              </a:r>
              <a:endParaRPr/>
            </a:p>
          </p:txBody>
        </p:sp>
        <p:cxnSp>
          <p:nvCxnSpPr>
            <p:cNvPr id="158" name="Google Shape;158;p4"/>
            <p:cNvCxnSpPr>
              <a:stCxn id="155" idx="1"/>
            </p:cNvCxnSpPr>
            <p:nvPr/>
          </p:nvCxnSpPr>
          <p:spPr>
            <a:xfrm flipH="1">
              <a:off x="9911033" y="2221833"/>
              <a:ext cx="315600" cy="567600"/>
            </a:xfrm>
            <a:prstGeom prst="straightConnector1">
              <a:avLst/>
            </a:prstGeom>
            <a:noFill/>
            <a:ln cap="flat" cmpd="sng" w="12700">
              <a:solidFill>
                <a:schemeClr val="dk1"/>
              </a:solidFill>
              <a:prstDash val="solid"/>
              <a:miter lim="800000"/>
              <a:headEnd len="sm" w="sm" type="none"/>
              <a:tailEnd len="sm" w="sm" type="none"/>
            </a:ln>
          </p:spPr>
        </p:cxnSp>
        <p:cxnSp>
          <p:nvCxnSpPr>
            <p:cNvPr id="159" name="Google Shape;159;p4"/>
            <p:cNvCxnSpPr>
              <a:stCxn id="156" idx="1"/>
              <a:endCxn id="160" idx="3"/>
            </p:cNvCxnSpPr>
            <p:nvPr/>
          </p:nvCxnSpPr>
          <p:spPr>
            <a:xfrm rot="10800000">
              <a:off x="9987834" y="3128211"/>
              <a:ext cx="238800" cy="0"/>
            </a:xfrm>
            <a:prstGeom prst="straightConnector1">
              <a:avLst/>
            </a:prstGeom>
            <a:noFill/>
            <a:ln cap="flat" cmpd="sng" w="12700">
              <a:solidFill>
                <a:schemeClr val="dk1"/>
              </a:solidFill>
              <a:prstDash val="solid"/>
              <a:miter lim="800000"/>
              <a:headEnd len="sm" w="sm" type="none"/>
              <a:tailEnd len="sm" w="sm" type="none"/>
            </a:ln>
          </p:spPr>
        </p:cxnSp>
        <p:cxnSp>
          <p:nvCxnSpPr>
            <p:cNvPr id="161" name="Google Shape;161;p4"/>
            <p:cNvCxnSpPr>
              <a:stCxn id="157" idx="1"/>
            </p:cNvCxnSpPr>
            <p:nvPr/>
          </p:nvCxnSpPr>
          <p:spPr>
            <a:xfrm rot="10800000">
              <a:off x="9911032" y="3433089"/>
              <a:ext cx="315600" cy="601500"/>
            </a:xfrm>
            <a:prstGeom prst="straightConnector1">
              <a:avLst/>
            </a:prstGeom>
            <a:noFill/>
            <a:ln cap="flat" cmpd="sng" w="12700">
              <a:solidFill>
                <a:schemeClr val="dk1"/>
              </a:solidFill>
              <a:prstDash val="solid"/>
              <a:miter lim="800000"/>
              <a:headEnd len="sm" w="sm" type="none"/>
              <a:tailEnd len="sm" w="sm" type="none"/>
            </a:ln>
          </p:spPr>
        </p:cxnSp>
        <p:sp>
          <p:nvSpPr>
            <p:cNvPr id="160" name="Google Shape;160;p4"/>
            <p:cNvSpPr/>
            <p:nvPr/>
          </p:nvSpPr>
          <p:spPr>
            <a:xfrm>
              <a:off x="8410074" y="2713122"/>
              <a:ext cx="1577855" cy="830178"/>
            </a:xfrm>
            <a:prstGeom prst="roundRect">
              <a:avLst>
                <a:gd fmla="val 16667" name="adj"/>
              </a:avLst>
            </a:prstGeom>
            <a:solidFill>
              <a:schemeClr val="lt1"/>
            </a:solidFill>
            <a:ln cap="flat" cmpd="sng" w="1905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i="0" lang="en-US" sz="2400" u="none" cap="none" strike="noStrike">
                  <a:solidFill>
                    <a:srgbClr val="002060"/>
                  </a:solidFill>
                  <a:latin typeface="Calibri"/>
                  <a:ea typeface="Calibri"/>
                  <a:cs typeface="Calibri"/>
                  <a:sym typeface="Calibri"/>
                </a:rPr>
                <a:t>Dataflow</a:t>
              </a:r>
              <a:endParaRPr/>
            </a:p>
          </p:txBody>
        </p:sp>
      </p:gr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gtEl>
                                        <p:attrNameLst>
                                          <p:attrName>style.visibility</p:attrName>
                                        </p:attrNameLst>
                                      </p:cBhvr>
                                      <p:to>
                                        <p:strVal val="visible"/>
                                      </p:to>
                                    </p:set>
                                    <p:animEffect filter="fade" transition="in">
                                      <p:cBhvr>
                                        <p:cTn dur="500"/>
                                        <p:tgtEl>
                                          <p:spTgt spid="15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5"/>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b="1" lang="en-US" sz="1200">
                <a:solidFill>
                  <a:srgbClr val="00B1C3"/>
                </a:solidFill>
              </a:rPr>
              <a:t>| </a:t>
            </a:r>
            <a:fld id="{00000000-1234-1234-1234-123412341234}" type="slidenum">
              <a:rPr lang="en-US"/>
              <a:t>‹#›</a:t>
            </a:fld>
            <a:endParaRPr/>
          </a:p>
        </p:txBody>
      </p:sp>
      <p:sp>
        <p:nvSpPr>
          <p:cNvPr id="167" name="Google Shape;167;p5"/>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Dataflow Data Types</a:t>
            </a:r>
            <a:endParaRPr/>
          </a:p>
        </p:txBody>
      </p:sp>
      <p:sp>
        <p:nvSpPr>
          <p:cNvPr id="168" name="Google Shape;168;p5"/>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169" name="Google Shape;169;p5"/>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25 September 2024  </a:t>
            </a:r>
            <a:r>
              <a:rPr lang="en-US">
                <a:solidFill>
                  <a:srgbClr val="00B0F0"/>
                </a:solidFill>
              </a:rPr>
              <a:t>|</a:t>
            </a:r>
            <a:endParaRPr>
              <a:solidFill>
                <a:srgbClr val="00B0F0"/>
              </a:solidFill>
            </a:endParaRPr>
          </a:p>
        </p:txBody>
      </p:sp>
      <p:sp>
        <p:nvSpPr>
          <p:cNvPr id="170" name="Google Shape;170;p5"/>
          <p:cNvSpPr txBox="1"/>
          <p:nvPr>
            <p:ph idx="1" type="body"/>
          </p:nvPr>
        </p:nvSpPr>
        <p:spPr>
          <a:xfrm>
            <a:off x="334962" y="1172526"/>
            <a:ext cx="10276891" cy="280992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For interoperability and to avoid integration problems, everyone should use the same data types.</a:t>
            </a:r>
            <a:endParaRPr/>
          </a:p>
          <a:p>
            <a:pPr indent="0" lvl="0" marL="0" rtl="0" algn="l">
              <a:lnSpc>
                <a:spcPct val="90000"/>
              </a:lnSpc>
              <a:spcBef>
                <a:spcPts val="2000"/>
              </a:spcBef>
              <a:spcAft>
                <a:spcPts val="0"/>
              </a:spcAft>
              <a:buClr>
                <a:schemeClr val="dk1"/>
              </a:buClr>
              <a:buSzPts val="3600"/>
              <a:buNone/>
            </a:pPr>
            <a:r>
              <a:t/>
            </a:r>
            <a:endParaRPr sz="3600"/>
          </a:p>
          <a:p>
            <a:pPr indent="-342900" lvl="0" marL="342900" rtl="0" algn="l">
              <a:lnSpc>
                <a:spcPct val="90000"/>
              </a:lnSpc>
              <a:spcBef>
                <a:spcPts val="2000"/>
              </a:spcBef>
              <a:spcAft>
                <a:spcPts val="0"/>
              </a:spcAft>
              <a:buClr>
                <a:schemeClr val="dk1"/>
              </a:buClr>
              <a:buSzPts val="3600"/>
              <a:buFont typeface="Noto Sans Symbols"/>
              <a:buChar char="🡪"/>
            </a:pPr>
            <a:r>
              <a:rPr lang="en-US" sz="3600"/>
              <a:t>A Common Data Model:</a:t>
            </a:r>
            <a:endParaRPr/>
          </a:p>
        </p:txBody>
      </p:sp>
      <p:pic>
        <p:nvPicPr>
          <p:cNvPr id="171" name="Google Shape;171;p5"/>
          <p:cNvPicPr preferRelativeResize="0"/>
          <p:nvPr/>
        </p:nvPicPr>
        <p:blipFill rotWithShape="1">
          <a:blip r:embed="rId3">
            <a:alphaModFix/>
          </a:blip>
          <a:srcRect b="0" l="0" r="0" t="0"/>
          <a:stretch/>
        </p:blipFill>
        <p:spPr>
          <a:xfrm>
            <a:off x="10144339" y="4680116"/>
            <a:ext cx="1719503" cy="1362265"/>
          </a:xfrm>
          <a:prstGeom prst="rect">
            <a:avLst/>
          </a:prstGeom>
          <a:noFill/>
          <a:ln>
            <a:noFill/>
          </a:ln>
        </p:spPr>
      </p:pic>
      <p:sp>
        <p:nvSpPr>
          <p:cNvPr id="172" name="Google Shape;172;p5"/>
          <p:cNvSpPr txBox="1"/>
          <p:nvPr/>
        </p:nvSpPr>
        <p:spPr>
          <a:xfrm>
            <a:off x="5612524" y="3056891"/>
            <a:ext cx="6094202" cy="811396"/>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2400"/>
              <a:buFont typeface="Arial"/>
              <a:buNone/>
            </a:pPr>
            <a:r>
              <a:rPr b="1" i="0" lang="en-US" sz="2400" u="none" cap="none" strike="noStrike">
                <a:solidFill>
                  <a:schemeClr val="dk1"/>
                </a:solidFill>
                <a:latin typeface="Calibri"/>
                <a:ea typeface="Calibri"/>
                <a:cs typeface="Calibri"/>
                <a:sym typeface="Calibri"/>
              </a:rPr>
              <a:t>The ‘Data Language’ for Data Communications</a:t>
            </a:r>
            <a:br>
              <a:rPr b="1" i="0" lang="en-US" sz="2400" u="none" cap="none" strike="noStrike">
                <a:solidFill>
                  <a:schemeClr val="dk1"/>
                </a:solidFill>
                <a:latin typeface="Calibri"/>
                <a:ea typeface="Calibri"/>
                <a:cs typeface="Calibri"/>
                <a:sym typeface="Calibri"/>
              </a:rPr>
            </a:br>
            <a:r>
              <a:rPr b="1" i="0" lang="en-US" sz="2400" u="none" cap="none" strike="noStrike">
                <a:solidFill>
                  <a:schemeClr val="dk1"/>
                </a:solidFill>
                <a:latin typeface="Calibri"/>
                <a:ea typeface="Calibri"/>
                <a:cs typeface="Calibri"/>
                <a:sym typeface="Calibri"/>
              </a:rPr>
              <a:t>(example: COVESA VSS)</a:t>
            </a:r>
            <a:endParaRPr b="1" i="0" sz="1800" u="none" cap="none" strike="noStrike">
              <a:solidFill>
                <a:schemeClr val="dk1"/>
              </a:solidFill>
              <a:latin typeface="Calibri"/>
              <a:ea typeface="Calibri"/>
              <a:cs typeface="Calibri"/>
              <a:sym typeface="Calibri"/>
            </a:endParaRPr>
          </a:p>
        </p:txBody>
      </p:sp>
      <p:sp>
        <p:nvSpPr>
          <p:cNvPr id="173" name="Google Shape;173;p5"/>
          <p:cNvSpPr txBox="1"/>
          <p:nvPr/>
        </p:nvSpPr>
        <p:spPr>
          <a:xfrm>
            <a:off x="342979" y="4499811"/>
            <a:ext cx="10028242" cy="1720515"/>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chemeClr val="dk1"/>
              </a:buClr>
              <a:buSzPts val="3600"/>
              <a:buFont typeface="Arial"/>
              <a:buNone/>
            </a:pPr>
            <a:r>
              <a:rPr b="0" i="0" lang="en-US" sz="3600" u="none" cap="none" strike="noStrike">
                <a:solidFill>
                  <a:schemeClr val="dk1"/>
                </a:solidFill>
                <a:latin typeface="Calibri"/>
                <a:ea typeface="Calibri"/>
                <a:cs typeface="Calibri"/>
                <a:sym typeface="Calibri"/>
              </a:rPr>
              <a:t>+ Bonus points for </a:t>
            </a:r>
            <a:r>
              <a:rPr b="0" i="1" lang="en-US" sz="3600" u="none" cap="none" strike="noStrike">
                <a:solidFill>
                  <a:schemeClr val="dk1"/>
                </a:solidFill>
                <a:latin typeface="Calibri"/>
                <a:ea typeface="Calibri"/>
                <a:cs typeface="Calibri"/>
                <a:sym typeface="Calibri"/>
              </a:rPr>
              <a:t>Type Extensibility</a:t>
            </a:r>
            <a:r>
              <a:rPr b="0" i="0" lang="en-US" sz="3600" u="none" cap="none" strike="noStrike">
                <a:solidFill>
                  <a:schemeClr val="dk1"/>
                </a:solidFill>
                <a:latin typeface="Calibri"/>
                <a:ea typeface="Calibri"/>
                <a:cs typeface="Calibri"/>
                <a:sym typeface="Calibri"/>
              </a:rPr>
              <a:t>, where data type changes maintain forward &amp; backward compatibility</a:t>
            </a:r>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xEl>
                                              <p:pRg end="0" st="0"/>
                                            </p:txEl>
                                          </p:spTgt>
                                        </p:tgtEl>
                                        <p:attrNameLst>
                                          <p:attrName>style.visibility</p:attrName>
                                        </p:attrNameLst>
                                      </p:cBhvr>
                                      <p:to>
                                        <p:strVal val="visible"/>
                                      </p:to>
                                    </p:set>
                                    <p:animEffect filter="fade" transition="in">
                                      <p:cBhvr>
                                        <p:cTn dur="500"/>
                                        <p:tgtEl>
                                          <p:spTgt spid="1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xEl>
                                              <p:pRg end="1" st="1"/>
                                            </p:txEl>
                                          </p:spTgt>
                                        </p:tgtEl>
                                        <p:attrNameLst>
                                          <p:attrName>style.visibility</p:attrName>
                                        </p:attrNameLst>
                                      </p:cBhvr>
                                      <p:to>
                                        <p:strVal val="visible"/>
                                      </p:to>
                                    </p:set>
                                    <p:animEffect filter="fade" transition="in">
                                      <p:cBhvr>
                                        <p:cTn dur="500"/>
                                        <p:tgtEl>
                                          <p:spTgt spid="17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xEl>
                                              <p:pRg end="2" st="2"/>
                                            </p:txEl>
                                          </p:spTgt>
                                        </p:tgtEl>
                                        <p:attrNameLst>
                                          <p:attrName>style.visibility</p:attrName>
                                        </p:attrNameLst>
                                      </p:cBhvr>
                                      <p:to>
                                        <p:strVal val="visible"/>
                                      </p:to>
                                    </p:set>
                                    <p:animEffect filter="fade" transition="in">
                                      <p:cBhvr>
                                        <p:cTn dur="500"/>
                                        <p:tgtEl>
                                          <p:spTgt spid="17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2">
                                            <p:txEl>
                                              <p:pRg end="0" st="0"/>
                                            </p:txEl>
                                          </p:spTgt>
                                        </p:tgtEl>
                                        <p:attrNameLst>
                                          <p:attrName>style.visibility</p:attrName>
                                        </p:attrNameLst>
                                      </p:cBhvr>
                                      <p:to>
                                        <p:strVal val="visible"/>
                                      </p:to>
                                    </p:set>
                                    <p:animEffect filter="fade" transition="in">
                                      <p:cBhvr>
                                        <p:cTn dur="500"/>
                                        <p:tgtEl>
                                          <p:spTgt spid="17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3">
                                            <p:txEl>
                                              <p:pRg end="0" st="0"/>
                                            </p:txEl>
                                          </p:spTgt>
                                        </p:tgtEl>
                                        <p:attrNameLst>
                                          <p:attrName>style.visibility</p:attrName>
                                        </p:attrNameLst>
                                      </p:cBhvr>
                                      <p:to>
                                        <p:strVal val="visible"/>
                                      </p:to>
                                    </p:set>
                                    <p:animEffect filter="fade" transition="in">
                                      <p:cBhvr>
                                        <p:cTn dur="500"/>
                                        <p:tgtEl>
                                          <p:spTgt spid="173">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6"/>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b="1" lang="en-US" sz="1200">
                <a:solidFill>
                  <a:srgbClr val="00B1C3"/>
                </a:solidFill>
              </a:rPr>
              <a:t>| </a:t>
            </a:r>
            <a:fld id="{00000000-1234-1234-1234-123412341234}" type="slidenum">
              <a:rPr lang="en-US"/>
              <a:t>‹#›</a:t>
            </a:fld>
            <a:endParaRPr/>
          </a:p>
        </p:txBody>
      </p:sp>
      <p:sp>
        <p:nvSpPr>
          <p:cNvPr id="179" name="Google Shape;179;p6"/>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Dataflow Behaviors: Quality of Service (QoS)</a:t>
            </a:r>
            <a:endParaRPr/>
          </a:p>
        </p:txBody>
      </p:sp>
      <p:sp>
        <p:nvSpPr>
          <p:cNvPr id="180" name="Google Shape;180;p6"/>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181" name="Google Shape;181;p6"/>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25 September 2024  </a:t>
            </a:r>
            <a:r>
              <a:rPr lang="en-US">
                <a:solidFill>
                  <a:srgbClr val="00B0F0"/>
                </a:solidFill>
              </a:rPr>
              <a:t>|</a:t>
            </a:r>
            <a:endParaRPr>
              <a:solidFill>
                <a:srgbClr val="00B0F0"/>
              </a:solidFill>
            </a:endParaRPr>
          </a:p>
        </p:txBody>
      </p:sp>
      <p:sp>
        <p:nvSpPr>
          <p:cNvPr id="182" name="Google Shape;182;p6"/>
          <p:cNvSpPr txBox="1"/>
          <p:nvPr>
            <p:ph idx="1" type="body"/>
          </p:nvPr>
        </p:nvSpPr>
        <p:spPr>
          <a:xfrm>
            <a:off x="334962" y="1172526"/>
            <a:ext cx="10276891" cy="81139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Crucial and unique for </a:t>
            </a:r>
            <a:r>
              <a:rPr lang="en-US" sz="3600" u="sng"/>
              <a:t>every dataflow</a:t>
            </a:r>
            <a:endParaRPr sz="2800"/>
          </a:p>
        </p:txBody>
      </p:sp>
      <p:pic>
        <p:nvPicPr>
          <p:cNvPr id="183" name="Google Shape;183;p6"/>
          <p:cNvPicPr preferRelativeResize="0"/>
          <p:nvPr/>
        </p:nvPicPr>
        <p:blipFill rotWithShape="1">
          <a:blip r:embed="rId3">
            <a:alphaModFix/>
          </a:blip>
          <a:srcRect b="0" l="0" r="0" t="0"/>
          <a:stretch/>
        </p:blipFill>
        <p:spPr>
          <a:xfrm>
            <a:off x="10158984" y="4681728"/>
            <a:ext cx="1690924" cy="1357502"/>
          </a:xfrm>
          <a:prstGeom prst="rect">
            <a:avLst/>
          </a:prstGeom>
          <a:noFill/>
          <a:ln>
            <a:noFill/>
          </a:ln>
        </p:spPr>
      </p:pic>
      <p:grpSp>
        <p:nvGrpSpPr>
          <p:cNvPr id="184" name="Google Shape;184;p6"/>
          <p:cNvGrpSpPr/>
          <p:nvPr/>
        </p:nvGrpSpPr>
        <p:grpSpPr>
          <a:xfrm>
            <a:off x="1280160" y="2189744"/>
            <a:ext cx="7600392" cy="3382786"/>
            <a:chOff x="2089209" y="2761999"/>
            <a:chExt cx="7600392" cy="3382786"/>
          </a:xfrm>
        </p:grpSpPr>
        <p:sp>
          <p:nvSpPr>
            <p:cNvPr id="185" name="Google Shape;185;p6"/>
            <p:cNvSpPr/>
            <p:nvPr/>
          </p:nvSpPr>
          <p:spPr>
            <a:xfrm>
              <a:off x="2089209" y="2762000"/>
              <a:ext cx="7600392" cy="3382785"/>
            </a:xfrm>
            <a:prstGeom prst="roundRect">
              <a:avLst>
                <a:gd fmla="val 2819" name="adj"/>
              </a:avLst>
            </a:prstGeom>
            <a:solidFill>
              <a:schemeClr val="accent4"/>
            </a:solidFill>
            <a:ln cap="flat" cmpd="sng" w="12700">
              <a:solidFill>
                <a:srgbClr val="607C2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Clr>
                  <a:schemeClr val="dk1"/>
                </a:buClr>
                <a:buSzPts val="2400"/>
                <a:buFont typeface="Calibri"/>
                <a:buNone/>
              </a:pPr>
              <a:r>
                <a:t/>
              </a:r>
              <a:endParaRPr b="0" i="0" sz="2400" u="none" cap="none" strike="noStrike">
                <a:solidFill>
                  <a:schemeClr val="dk1"/>
                </a:solidFill>
                <a:latin typeface="Calibri"/>
                <a:ea typeface="Calibri"/>
                <a:cs typeface="Calibri"/>
                <a:sym typeface="Calibri"/>
              </a:endParaRPr>
            </a:p>
          </p:txBody>
        </p:sp>
        <p:sp>
          <p:nvSpPr>
            <p:cNvPr id="186" name="Google Shape;186;p6"/>
            <p:cNvSpPr txBox="1"/>
            <p:nvPr/>
          </p:nvSpPr>
          <p:spPr>
            <a:xfrm>
              <a:off x="4451684" y="2761999"/>
              <a:ext cx="2851483" cy="91315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chemeClr val="dk1"/>
                </a:buClr>
                <a:buSzPts val="2667"/>
                <a:buFont typeface="Calibri"/>
                <a:buNone/>
              </a:pPr>
              <a:r>
                <a:rPr b="0" i="0" lang="en-US" sz="2667" u="none" cap="none" strike="noStrike">
                  <a:solidFill>
                    <a:schemeClr val="dk1"/>
                  </a:solidFill>
                  <a:latin typeface="Calibri"/>
                  <a:ea typeface="Calibri"/>
                  <a:cs typeface="Calibri"/>
                  <a:sym typeface="Calibri"/>
                </a:rPr>
                <a:t>QoS Needs of a Dataflow</a:t>
              </a:r>
              <a:endParaRPr b="0" i="0" sz="1800" u="none" cap="none" strike="noStrike">
                <a:solidFill>
                  <a:schemeClr val="dk1"/>
                </a:solidFill>
                <a:latin typeface="Calibri"/>
                <a:ea typeface="Calibri"/>
                <a:cs typeface="Calibri"/>
                <a:sym typeface="Calibri"/>
              </a:endParaRPr>
            </a:p>
          </p:txBody>
        </p:sp>
        <p:sp>
          <p:nvSpPr>
            <p:cNvPr id="187" name="Google Shape;187;p6"/>
            <p:cNvSpPr/>
            <p:nvPr/>
          </p:nvSpPr>
          <p:spPr>
            <a:xfrm>
              <a:off x="2317521" y="3757950"/>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95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Data Rate</a:t>
              </a:r>
              <a:endParaRPr b="0" i="0" sz="1800" u="none" cap="none" strike="noStrike">
                <a:solidFill>
                  <a:schemeClr val="dk1"/>
                </a:solidFill>
                <a:latin typeface="Calibri"/>
                <a:ea typeface="Calibri"/>
                <a:cs typeface="Calibri"/>
                <a:sym typeface="Calibri"/>
              </a:endParaRPr>
            </a:p>
          </p:txBody>
        </p:sp>
        <p:sp>
          <p:nvSpPr>
            <p:cNvPr id="188" name="Google Shape;188;p6"/>
            <p:cNvSpPr/>
            <p:nvPr/>
          </p:nvSpPr>
          <p:spPr>
            <a:xfrm>
              <a:off x="2317521" y="4323643"/>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95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Reliability Tuning</a:t>
              </a:r>
              <a:endParaRPr b="0" i="0" sz="1800" u="none" cap="none" strike="noStrike">
                <a:solidFill>
                  <a:schemeClr val="dk1"/>
                </a:solidFill>
                <a:latin typeface="Calibri"/>
                <a:ea typeface="Calibri"/>
                <a:cs typeface="Calibri"/>
                <a:sym typeface="Calibri"/>
              </a:endParaRPr>
            </a:p>
          </p:txBody>
        </p:sp>
        <p:sp>
          <p:nvSpPr>
            <p:cNvPr id="189" name="Google Shape;189;p6"/>
            <p:cNvSpPr/>
            <p:nvPr/>
          </p:nvSpPr>
          <p:spPr>
            <a:xfrm>
              <a:off x="5178601" y="5462539"/>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95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Data Caching</a:t>
              </a:r>
              <a:endParaRPr b="0" i="0" sz="1800" u="none" cap="none" strike="noStrike">
                <a:solidFill>
                  <a:schemeClr val="dk1"/>
                </a:solidFill>
                <a:latin typeface="Calibri"/>
                <a:ea typeface="Calibri"/>
                <a:cs typeface="Calibri"/>
                <a:sym typeface="Calibri"/>
              </a:endParaRPr>
            </a:p>
          </p:txBody>
        </p:sp>
        <p:sp>
          <p:nvSpPr>
            <p:cNvPr id="190" name="Google Shape;190;p6"/>
            <p:cNvSpPr/>
            <p:nvPr/>
          </p:nvSpPr>
          <p:spPr>
            <a:xfrm>
              <a:off x="2317521" y="5462539"/>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95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Device Watchdog</a:t>
              </a:r>
              <a:endParaRPr b="0" i="0" sz="1800" u="none" cap="none" strike="noStrike">
                <a:solidFill>
                  <a:schemeClr val="dk1"/>
                </a:solidFill>
                <a:latin typeface="Calibri"/>
                <a:ea typeface="Calibri"/>
                <a:cs typeface="Calibri"/>
                <a:sym typeface="Calibri"/>
              </a:endParaRPr>
            </a:p>
          </p:txBody>
        </p:sp>
        <p:sp>
          <p:nvSpPr>
            <p:cNvPr id="191" name="Google Shape;191;p6"/>
            <p:cNvSpPr/>
            <p:nvPr/>
          </p:nvSpPr>
          <p:spPr>
            <a:xfrm>
              <a:off x="3748061" y="3757950"/>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95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Sub Sampling</a:t>
              </a:r>
              <a:endParaRPr b="0" i="0" sz="1800" u="none" cap="none" strike="noStrike">
                <a:solidFill>
                  <a:schemeClr val="dk1"/>
                </a:solidFill>
                <a:latin typeface="Calibri"/>
                <a:ea typeface="Calibri"/>
                <a:cs typeface="Calibri"/>
                <a:sym typeface="Calibri"/>
              </a:endParaRPr>
            </a:p>
          </p:txBody>
        </p:sp>
        <p:sp>
          <p:nvSpPr>
            <p:cNvPr id="192" name="Google Shape;192;p6"/>
            <p:cNvSpPr/>
            <p:nvPr/>
          </p:nvSpPr>
          <p:spPr>
            <a:xfrm>
              <a:off x="3748040" y="4322922"/>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95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Filtering</a:t>
              </a:r>
              <a:endParaRPr b="0" i="0" sz="1800" u="none" cap="none" strike="noStrike">
                <a:solidFill>
                  <a:schemeClr val="dk1"/>
                </a:solidFill>
                <a:latin typeface="Calibri"/>
                <a:ea typeface="Calibri"/>
                <a:cs typeface="Calibri"/>
                <a:sym typeface="Calibri"/>
              </a:endParaRPr>
            </a:p>
          </p:txBody>
        </p:sp>
        <p:sp>
          <p:nvSpPr>
            <p:cNvPr id="193" name="Google Shape;193;p6"/>
            <p:cNvSpPr/>
            <p:nvPr/>
          </p:nvSpPr>
          <p:spPr>
            <a:xfrm>
              <a:off x="3748061" y="4887799"/>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95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Startup Order</a:t>
              </a:r>
              <a:endParaRPr b="0" i="0" sz="1800" u="none" cap="none" strike="noStrike">
                <a:solidFill>
                  <a:schemeClr val="dk1"/>
                </a:solidFill>
                <a:latin typeface="Calibri"/>
                <a:ea typeface="Calibri"/>
                <a:cs typeface="Calibri"/>
                <a:sym typeface="Calibri"/>
              </a:endParaRPr>
            </a:p>
          </p:txBody>
        </p:sp>
        <p:sp>
          <p:nvSpPr>
            <p:cNvPr id="194" name="Google Shape;194;p6"/>
            <p:cNvSpPr/>
            <p:nvPr/>
          </p:nvSpPr>
          <p:spPr>
            <a:xfrm>
              <a:off x="6609163" y="4322922"/>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95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Fault Tolerance</a:t>
              </a:r>
              <a:endParaRPr b="0" i="0" sz="1800" u="none" cap="none" strike="noStrike">
                <a:solidFill>
                  <a:schemeClr val="dk1"/>
                </a:solidFill>
                <a:latin typeface="Calibri"/>
                <a:ea typeface="Calibri"/>
                <a:cs typeface="Calibri"/>
                <a:sym typeface="Calibri"/>
              </a:endParaRPr>
            </a:p>
          </p:txBody>
        </p:sp>
        <p:sp>
          <p:nvSpPr>
            <p:cNvPr id="195" name="Google Shape;195;p6"/>
            <p:cNvSpPr/>
            <p:nvPr/>
          </p:nvSpPr>
          <p:spPr>
            <a:xfrm>
              <a:off x="5178601" y="3757950"/>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95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Partitioning</a:t>
              </a:r>
              <a:endParaRPr b="0" i="0" sz="1800" u="none" cap="none" strike="noStrike">
                <a:solidFill>
                  <a:schemeClr val="dk1"/>
                </a:solidFill>
                <a:latin typeface="Calibri"/>
                <a:ea typeface="Calibri"/>
                <a:cs typeface="Calibri"/>
                <a:sym typeface="Calibri"/>
              </a:endParaRPr>
            </a:p>
          </p:txBody>
        </p:sp>
        <p:sp>
          <p:nvSpPr>
            <p:cNvPr id="196" name="Google Shape;196;p6"/>
            <p:cNvSpPr/>
            <p:nvPr/>
          </p:nvSpPr>
          <p:spPr>
            <a:xfrm>
              <a:off x="5178601" y="4323643"/>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103612"/>
                </a:lnSpc>
                <a:spcBef>
                  <a:spcPts val="0"/>
                </a:spcBef>
                <a:spcAft>
                  <a:spcPts val="0"/>
                </a:spcAft>
                <a:buClr>
                  <a:schemeClr val="dk1"/>
                </a:buClr>
                <a:buSzPts val="1400"/>
                <a:buFont typeface="Calibri"/>
                <a:buNone/>
              </a:pPr>
              <a:r>
                <a:rPr b="0" i="0" lang="en-US" sz="1400" u="none" cap="none" strike="noStrike">
                  <a:solidFill>
                    <a:schemeClr val="dk1"/>
                  </a:solidFill>
                  <a:latin typeface="Calibri"/>
                  <a:ea typeface="Calibri"/>
                  <a:cs typeface="Calibri"/>
                  <a:sym typeface="Calibri"/>
                </a:rPr>
                <a:t>Presentation</a:t>
              </a:r>
              <a:endParaRPr b="0" i="0" sz="1800" u="none" cap="none" strike="noStrike">
                <a:solidFill>
                  <a:schemeClr val="dk1"/>
                </a:solidFill>
                <a:latin typeface="Calibri"/>
                <a:ea typeface="Calibri"/>
                <a:cs typeface="Calibri"/>
                <a:sym typeface="Calibri"/>
              </a:endParaRPr>
            </a:p>
          </p:txBody>
        </p:sp>
        <p:sp>
          <p:nvSpPr>
            <p:cNvPr id="197" name="Google Shape;197;p6"/>
            <p:cNvSpPr/>
            <p:nvPr/>
          </p:nvSpPr>
          <p:spPr>
            <a:xfrm>
              <a:off x="5178601" y="4887799"/>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95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Stale Data</a:t>
              </a:r>
              <a:endParaRPr b="0" i="0" sz="1800" u="none" cap="none" strike="noStrike">
                <a:solidFill>
                  <a:schemeClr val="dk1"/>
                </a:solidFill>
                <a:latin typeface="Calibri"/>
                <a:ea typeface="Calibri"/>
                <a:cs typeface="Calibri"/>
                <a:sym typeface="Calibri"/>
              </a:endParaRPr>
            </a:p>
          </p:txBody>
        </p:sp>
        <p:sp>
          <p:nvSpPr>
            <p:cNvPr id="198" name="Google Shape;198;p6"/>
            <p:cNvSpPr/>
            <p:nvPr/>
          </p:nvSpPr>
          <p:spPr>
            <a:xfrm>
              <a:off x="2317521" y="4890703"/>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95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Data Coherency</a:t>
              </a:r>
              <a:endParaRPr b="0" i="0" sz="1800" u="none" cap="none" strike="noStrike">
                <a:solidFill>
                  <a:schemeClr val="dk1"/>
                </a:solidFill>
                <a:latin typeface="Calibri"/>
                <a:ea typeface="Calibri"/>
                <a:cs typeface="Calibri"/>
                <a:sym typeface="Calibri"/>
              </a:endParaRPr>
            </a:p>
          </p:txBody>
        </p:sp>
        <p:sp>
          <p:nvSpPr>
            <p:cNvPr id="199" name="Google Shape;199;p6"/>
            <p:cNvSpPr/>
            <p:nvPr/>
          </p:nvSpPr>
          <p:spPr>
            <a:xfrm>
              <a:off x="6609163" y="3757950"/>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95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Memory Mgmt</a:t>
              </a:r>
              <a:endParaRPr b="0" i="0" sz="1600" u="none" cap="none" strike="noStrike">
                <a:solidFill>
                  <a:schemeClr val="dk1"/>
                </a:solidFill>
                <a:latin typeface="Calibri"/>
                <a:ea typeface="Calibri"/>
                <a:cs typeface="Calibri"/>
                <a:sym typeface="Calibri"/>
              </a:endParaRPr>
            </a:p>
          </p:txBody>
        </p:sp>
        <p:sp>
          <p:nvSpPr>
            <p:cNvPr id="200" name="Google Shape;200;p6"/>
            <p:cNvSpPr/>
            <p:nvPr/>
          </p:nvSpPr>
          <p:spPr>
            <a:xfrm>
              <a:off x="3748061" y="5462538"/>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103612"/>
                </a:lnSpc>
                <a:spcBef>
                  <a:spcPts val="0"/>
                </a:spcBef>
                <a:spcAft>
                  <a:spcPts val="0"/>
                </a:spcAft>
                <a:buClr>
                  <a:schemeClr val="dk1"/>
                </a:buClr>
                <a:buSzPts val="1467"/>
                <a:buFont typeface="Calibri"/>
                <a:buNone/>
              </a:pPr>
              <a:r>
                <a:rPr b="0" i="0" lang="en-US" sz="1467" u="none" cap="none" strike="noStrike">
                  <a:solidFill>
                    <a:schemeClr val="dk1"/>
                  </a:solidFill>
                  <a:latin typeface="Calibri"/>
                  <a:ea typeface="Calibri"/>
                  <a:cs typeface="Calibri"/>
                  <a:sym typeface="Calibri"/>
                </a:rPr>
                <a:t>Latency Mgmt</a:t>
              </a:r>
              <a:endParaRPr b="0" i="0" sz="1467" u="none" cap="none" strike="noStrike">
                <a:solidFill>
                  <a:schemeClr val="dk1"/>
                </a:solidFill>
                <a:latin typeface="Calibri"/>
                <a:ea typeface="Calibri"/>
                <a:cs typeface="Calibri"/>
                <a:sym typeface="Calibri"/>
              </a:endParaRPr>
            </a:p>
          </p:txBody>
        </p:sp>
        <p:sp>
          <p:nvSpPr>
            <p:cNvPr id="201" name="Google Shape;201;p6"/>
            <p:cNvSpPr/>
            <p:nvPr/>
          </p:nvSpPr>
          <p:spPr>
            <a:xfrm>
              <a:off x="6609163" y="4887799"/>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103612"/>
                </a:lnSpc>
                <a:spcBef>
                  <a:spcPts val="0"/>
                </a:spcBef>
                <a:spcAft>
                  <a:spcPts val="0"/>
                </a:spcAft>
                <a:buClr>
                  <a:schemeClr val="dk1"/>
                </a:buClr>
                <a:buSzPts val="1467"/>
                <a:buFont typeface="Calibri"/>
                <a:buNone/>
              </a:pPr>
              <a:r>
                <a:rPr b="0" i="0" lang="en-US" sz="1467" u="none" cap="none" strike="noStrike">
                  <a:solidFill>
                    <a:schemeClr val="dk1"/>
                  </a:solidFill>
                  <a:latin typeface="Calibri"/>
                  <a:ea typeface="Calibri"/>
                  <a:cs typeface="Calibri"/>
                  <a:sym typeface="Calibri"/>
                </a:rPr>
                <a:t>BW Shaping</a:t>
              </a:r>
              <a:endParaRPr b="0" i="0" sz="1800" u="none" cap="none" strike="noStrike">
                <a:solidFill>
                  <a:schemeClr val="dk1"/>
                </a:solidFill>
                <a:latin typeface="Calibri"/>
                <a:ea typeface="Calibri"/>
                <a:cs typeface="Calibri"/>
                <a:sym typeface="Calibri"/>
              </a:endParaRPr>
            </a:p>
          </p:txBody>
        </p:sp>
        <p:sp>
          <p:nvSpPr>
            <p:cNvPr id="202" name="Google Shape;202;p6"/>
            <p:cNvSpPr/>
            <p:nvPr/>
          </p:nvSpPr>
          <p:spPr>
            <a:xfrm>
              <a:off x="6609163" y="5462539"/>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95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Meta-data</a:t>
              </a:r>
              <a:endParaRPr b="0" i="0" sz="1800" u="none" cap="none" strike="noStrike">
                <a:solidFill>
                  <a:schemeClr val="dk1"/>
                </a:solidFill>
                <a:latin typeface="Calibri"/>
                <a:ea typeface="Calibri"/>
                <a:cs typeface="Calibri"/>
                <a:sym typeface="Calibri"/>
              </a:endParaRPr>
            </a:p>
          </p:txBody>
        </p:sp>
        <p:sp>
          <p:nvSpPr>
            <p:cNvPr id="203" name="Google Shape;203;p6"/>
            <p:cNvSpPr/>
            <p:nvPr/>
          </p:nvSpPr>
          <p:spPr>
            <a:xfrm>
              <a:off x="8039724" y="3757950"/>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95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Throughput</a:t>
              </a:r>
              <a:endParaRPr b="0" i="0" sz="1800" u="none" cap="none" strike="noStrike">
                <a:solidFill>
                  <a:schemeClr val="dk1"/>
                </a:solidFill>
                <a:latin typeface="Calibri"/>
                <a:ea typeface="Calibri"/>
                <a:cs typeface="Calibri"/>
                <a:sym typeface="Calibri"/>
              </a:endParaRPr>
            </a:p>
          </p:txBody>
        </p:sp>
        <p:sp>
          <p:nvSpPr>
            <p:cNvPr id="204" name="Google Shape;204;p6"/>
            <p:cNvSpPr/>
            <p:nvPr/>
          </p:nvSpPr>
          <p:spPr>
            <a:xfrm>
              <a:off x="8039724" y="4323643"/>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103612"/>
                </a:lnSpc>
                <a:spcBef>
                  <a:spcPts val="0"/>
                </a:spcBef>
                <a:spcAft>
                  <a:spcPts val="0"/>
                </a:spcAft>
                <a:buClr>
                  <a:schemeClr val="dk1"/>
                </a:buClr>
                <a:buSzPts val="1467"/>
                <a:buFont typeface="Calibri"/>
                <a:buNone/>
              </a:pPr>
              <a:r>
                <a:rPr b="0" i="0" lang="en-US" sz="1467" u="none" cap="none" strike="noStrike">
                  <a:solidFill>
                    <a:schemeClr val="dk1"/>
                  </a:solidFill>
                  <a:latin typeface="Calibri"/>
                  <a:ea typeface="Calibri"/>
                  <a:cs typeface="Calibri"/>
                  <a:sym typeface="Calibri"/>
                </a:rPr>
                <a:t>Transports</a:t>
              </a:r>
              <a:endParaRPr b="0" i="0" sz="1800" u="none" cap="none" strike="noStrike">
                <a:solidFill>
                  <a:schemeClr val="dk1"/>
                </a:solidFill>
                <a:latin typeface="Calibri"/>
                <a:ea typeface="Calibri"/>
                <a:cs typeface="Calibri"/>
                <a:sym typeface="Calibri"/>
              </a:endParaRPr>
            </a:p>
          </p:txBody>
        </p:sp>
        <p:sp>
          <p:nvSpPr>
            <p:cNvPr id="205" name="Google Shape;205;p6"/>
            <p:cNvSpPr/>
            <p:nvPr/>
          </p:nvSpPr>
          <p:spPr>
            <a:xfrm>
              <a:off x="8039724" y="4887799"/>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103612"/>
                </a:lnSpc>
                <a:spcBef>
                  <a:spcPts val="0"/>
                </a:spcBef>
                <a:spcAft>
                  <a:spcPts val="0"/>
                </a:spcAft>
                <a:buClr>
                  <a:schemeClr val="dk1"/>
                </a:buClr>
                <a:buSzPts val="1467"/>
                <a:buFont typeface="Calibri"/>
                <a:buNone/>
              </a:pPr>
              <a:r>
                <a:rPr b="0" i="0" lang="en-US" sz="1467" u="none" cap="none" strike="noStrike">
                  <a:solidFill>
                    <a:schemeClr val="dk1"/>
                  </a:solidFill>
                  <a:latin typeface="Calibri"/>
                  <a:ea typeface="Calibri"/>
                  <a:cs typeface="Calibri"/>
                  <a:sym typeface="Calibri"/>
                </a:rPr>
                <a:t>Segmenting Data</a:t>
              </a:r>
              <a:endParaRPr b="0" i="0" sz="1800" u="none" cap="none" strike="noStrike">
                <a:solidFill>
                  <a:schemeClr val="dk1"/>
                </a:solidFill>
                <a:latin typeface="Calibri"/>
                <a:ea typeface="Calibri"/>
                <a:cs typeface="Calibri"/>
                <a:sym typeface="Calibri"/>
              </a:endParaRPr>
            </a:p>
          </p:txBody>
        </p:sp>
        <p:sp>
          <p:nvSpPr>
            <p:cNvPr id="206" name="Google Shape;206;p6"/>
            <p:cNvSpPr/>
            <p:nvPr/>
          </p:nvSpPr>
          <p:spPr>
            <a:xfrm>
              <a:off x="8039724" y="5462539"/>
              <a:ext cx="1319656" cy="476193"/>
            </a:xfrm>
            <a:prstGeom prst="roundRect">
              <a:avLst>
                <a:gd fmla="val 16667" name="adj"/>
              </a:avLst>
            </a:prstGeom>
            <a:solidFill>
              <a:srgbClr val="C0F8FE"/>
            </a:solidFill>
            <a:ln cap="flat" cmpd="sng" w="12700">
              <a:solidFill>
                <a:srgbClr val="00376E"/>
              </a:solidFill>
              <a:prstDash val="solid"/>
              <a:miter lim="800000"/>
              <a:headEnd len="sm" w="sm" type="none"/>
              <a:tailEnd len="sm" w="sm" type="none"/>
            </a:ln>
          </p:spPr>
          <p:txBody>
            <a:bodyPr anchorCtr="0" anchor="ctr" bIns="60950" lIns="121900" spcFirstLastPara="1" rIns="121900" wrap="square" tIns="60950">
              <a:noAutofit/>
            </a:bodyPr>
            <a:lstStyle/>
            <a:p>
              <a:pPr indent="0" lvl="0" marL="0" marR="0" rtl="0" algn="ctr">
                <a:lnSpc>
                  <a:spcPct val="95000"/>
                </a:lnSpc>
                <a:spcBef>
                  <a:spcPts val="0"/>
                </a:spcBef>
                <a:spcAft>
                  <a:spcPts val="0"/>
                </a:spcAft>
                <a:buClr>
                  <a:schemeClr val="dk1"/>
                </a:buClr>
                <a:buSzPts val="1600"/>
                <a:buFont typeface="Calibri"/>
                <a:buNone/>
              </a:pPr>
              <a:r>
                <a:rPr b="0" i="0" lang="en-US" sz="1600" u="none" cap="none" strike="noStrike">
                  <a:solidFill>
                    <a:schemeClr val="dk1"/>
                  </a:solidFill>
                  <a:latin typeface="Calibri"/>
                  <a:ea typeface="Calibri"/>
                  <a:cs typeface="Calibri"/>
                  <a:sym typeface="Calibri"/>
                </a:rPr>
                <a:t>Async Sending</a:t>
              </a:r>
              <a:endParaRPr b="0" i="0" sz="1800" u="none" cap="none" strike="noStrike">
                <a:solidFill>
                  <a:schemeClr val="dk1"/>
                </a:solidFill>
                <a:latin typeface="Calibri"/>
                <a:ea typeface="Calibri"/>
                <a:cs typeface="Calibri"/>
                <a:sym typeface="Calibri"/>
              </a:endParaRPr>
            </a:p>
          </p:txBody>
        </p:sp>
      </p:gr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2">
                                            <p:txEl>
                                              <p:pRg end="0" st="0"/>
                                            </p:txEl>
                                          </p:spTgt>
                                        </p:tgtEl>
                                        <p:attrNameLst>
                                          <p:attrName>style.visibility</p:attrName>
                                        </p:attrNameLst>
                                      </p:cBhvr>
                                      <p:to>
                                        <p:strVal val="visible"/>
                                      </p:to>
                                    </p:set>
                                    <p:animEffect filter="fade" transition="in">
                                      <p:cBhvr>
                                        <p:cTn dur="500"/>
                                        <p:tgtEl>
                                          <p:spTgt spid="18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
                                        </p:tgtEl>
                                        <p:attrNameLst>
                                          <p:attrName>style.visibility</p:attrName>
                                        </p:attrNameLst>
                                      </p:cBhvr>
                                      <p:to>
                                        <p:strVal val="visible"/>
                                      </p:to>
                                    </p:set>
                                    <p:animEffect filter="fade" transition="in">
                                      <p:cBhvr>
                                        <p:cTn dur="500"/>
                                        <p:tgtEl>
                                          <p:spTgt spid="18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7"/>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b="1" lang="en-US" sz="1200">
                <a:solidFill>
                  <a:srgbClr val="00B1C3"/>
                </a:solidFill>
              </a:rPr>
              <a:t>| </a:t>
            </a:r>
            <a:fld id="{00000000-1234-1234-1234-123412341234}" type="slidenum">
              <a:rPr lang="en-US"/>
              <a:t>‹#›</a:t>
            </a:fld>
            <a:endParaRPr/>
          </a:p>
        </p:txBody>
      </p:sp>
      <p:sp>
        <p:nvSpPr>
          <p:cNvPr id="212" name="Google Shape;212;p7"/>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Dataflow Practical Concerns 1</a:t>
            </a:r>
            <a:endParaRPr/>
          </a:p>
        </p:txBody>
      </p:sp>
      <p:sp>
        <p:nvSpPr>
          <p:cNvPr id="213" name="Google Shape;213;p7"/>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214" name="Google Shape;214;p7"/>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25 September 2024  </a:t>
            </a:r>
            <a:r>
              <a:rPr lang="en-US">
                <a:solidFill>
                  <a:srgbClr val="00B0F0"/>
                </a:solidFill>
              </a:rPr>
              <a:t>|</a:t>
            </a:r>
            <a:endParaRPr>
              <a:solidFill>
                <a:srgbClr val="00B0F0"/>
              </a:solidFill>
            </a:endParaRPr>
          </a:p>
        </p:txBody>
      </p:sp>
      <p:sp>
        <p:nvSpPr>
          <p:cNvPr id="215" name="Google Shape;215;p7"/>
          <p:cNvSpPr txBox="1"/>
          <p:nvPr>
            <p:ph idx="1" type="body"/>
          </p:nvPr>
        </p:nvSpPr>
        <p:spPr>
          <a:xfrm>
            <a:off x="334962" y="1172525"/>
            <a:ext cx="10276891" cy="514405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Pub/sub and request/reply (w/feedback option)</a:t>
            </a:r>
            <a:endParaRPr/>
          </a:p>
          <a:p>
            <a:pPr indent="0" lvl="0" marL="0" rtl="0" algn="l">
              <a:lnSpc>
                <a:spcPct val="90000"/>
              </a:lnSpc>
              <a:spcBef>
                <a:spcPts val="2000"/>
              </a:spcBef>
              <a:spcAft>
                <a:spcPts val="0"/>
              </a:spcAft>
              <a:buClr>
                <a:schemeClr val="dk1"/>
              </a:buClr>
              <a:buSzPts val="3600"/>
              <a:buNone/>
            </a:pPr>
            <a:r>
              <a:rPr lang="en-US" sz="3600"/>
              <a:t>Immune to Fanout/Fan-in: </a:t>
            </a:r>
            <a:r>
              <a:rPr lang="en-US" sz="2800"/>
              <a:t>1:1, 1:N, M:1, M:N</a:t>
            </a:r>
            <a:endParaRPr sz="3600"/>
          </a:p>
          <a:p>
            <a:pPr indent="0" lvl="0" marL="0" rtl="0" algn="l">
              <a:lnSpc>
                <a:spcPct val="90000"/>
              </a:lnSpc>
              <a:spcBef>
                <a:spcPts val="2000"/>
              </a:spcBef>
              <a:spcAft>
                <a:spcPts val="0"/>
              </a:spcAft>
              <a:buClr>
                <a:schemeClr val="dk1"/>
              </a:buClr>
              <a:buSzPts val="3600"/>
              <a:buNone/>
            </a:pPr>
            <a:r>
              <a:rPr lang="en-US" sz="3600"/>
              <a:t>Scalable to very large systems</a:t>
            </a:r>
            <a:endParaRPr/>
          </a:p>
          <a:p>
            <a:pPr indent="0" lvl="0" marL="0" rtl="0" algn="l">
              <a:lnSpc>
                <a:spcPct val="90000"/>
              </a:lnSpc>
              <a:spcBef>
                <a:spcPts val="2000"/>
              </a:spcBef>
              <a:spcAft>
                <a:spcPts val="0"/>
              </a:spcAft>
              <a:buClr>
                <a:schemeClr val="dk1"/>
              </a:buClr>
              <a:buSzPts val="3600"/>
              <a:buNone/>
            </a:pPr>
            <a:r>
              <a:rPr lang="en-US" sz="3600"/>
              <a:t>Efficient and Performant</a:t>
            </a:r>
            <a:endParaRPr/>
          </a:p>
          <a:p>
            <a:pPr indent="0" lvl="0" marL="0" rtl="0" algn="l">
              <a:lnSpc>
                <a:spcPct val="90000"/>
              </a:lnSpc>
              <a:spcBef>
                <a:spcPts val="2000"/>
              </a:spcBef>
              <a:spcAft>
                <a:spcPts val="0"/>
              </a:spcAft>
              <a:buClr>
                <a:schemeClr val="dk1"/>
              </a:buClr>
              <a:buSzPts val="3600"/>
              <a:buNone/>
            </a:pPr>
            <a:r>
              <a:rPr lang="en-US" sz="3600"/>
              <a:t>Composable &amp; Comprehensive Type System</a:t>
            </a:r>
            <a:endParaRPr/>
          </a:p>
          <a:p>
            <a:pPr indent="0" lvl="0" marL="0" rtl="0" algn="l">
              <a:lnSpc>
                <a:spcPct val="90000"/>
              </a:lnSpc>
              <a:spcBef>
                <a:spcPts val="2000"/>
              </a:spcBef>
              <a:spcAft>
                <a:spcPts val="0"/>
              </a:spcAft>
              <a:buClr>
                <a:schemeClr val="dk1"/>
              </a:buClr>
              <a:buSzPts val="3600"/>
              <a:buNone/>
            </a:pPr>
            <a:r>
              <a:rPr lang="en-US" sz="3600"/>
              <a:t>Exception and Event handling</a:t>
            </a:r>
            <a:endParaRPr/>
          </a:p>
          <a:p>
            <a:pPr indent="0" lvl="0" marL="0" rtl="0" algn="l">
              <a:lnSpc>
                <a:spcPct val="90000"/>
              </a:lnSpc>
              <a:spcBef>
                <a:spcPts val="2000"/>
              </a:spcBef>
              <a:spcAft>
                <a:spcPts val="0"/>
              </a:spcAft>
              <a:buClr>
                <a:schemeClr val="dk1"/>
              </a:buClr>
              <a:buSzPts val="3600"/>
              <a:buNone/>
            </a:pPr>
            <a:r>
              <a:rPr lang="en-US" sz="3600"/>
              <a:t>Portable and Predictable</a:t>
            </a:r>
            <a:endParaRPr/>
          </a:p>
        </p:txBody>
      </p:sp>
      <p:pic>
        <p:nvPicPr>
          <p:cNvPr id="216" name="Google Shape;216;p7"/>
          <p:cNvPicPr preferRelativeResize="0"/>
          <p:nvPr/>
        </p:nvPicPr>
        <p:blipFill rotWithShape="1">
          <a:blip r:embed="rId3">
            <a:alphaModFix/>
          </a:blip>
          <a:srcRect b="0" l="0" r="0" t="0"/>
          <a:stretch/>
        </p:blipFill>
        <p:spPr>
          <a:xfrm>
            <a:off x="10146952" y="4681728"/>
            <a:ext cx="1714740" cy="1362265"/>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
                                            <p:txEl>
                                              <p:pRg end="0" st="0"/>
                                            </p:txEl>
                                          </p:spTgt>
                                        </p:tgtEl>
                                        <p:attrNameLst>
                                          <p:attrName>style.visibility</p:attrName>
                                        </p:attrNameLst>
                                      </p:cBhvr>
                                      <p:to>
                                        <p:strVal val="visible"/>
                                      </p:to>
                                    </p:set>
                                    <p:animEffect filter="fade" transition="in">
                                      <p:cBhvr>
                                        <p:cTn dur="500"/>
                                        <p:tgtEl>
                                          <p:spTgt spid="2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
                                            <p:txEl>
                                              <p:pRg end="1" st="1"/>
                                            </p:txEl>
                                          </p:spTgt>
                                        </p:tgtEl>
                                        <p:attrNameLst>
                                          <p:attrName>style.visibility</p:attrName>
                                        </p:attrNameLst>
                                      </p:cBhvr>
                                      <p:to>
                                        <p:strVal val="visible"/>
                                      </p:to>
                                    </p:set>
                                    <p:animEffect filter="fade" transition="in">
                                      <p:cBhvr>
                                        <p:cTn dur="500"/>
                                        <p:tgtEl>
                                          <p:spTgt spid="2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
                                            <p:txEl>
                                              <p:pRg end="2" st="2"/>
                                            </p:txEl>
                                          </p:spTgt>
                                        </p:tgtEl>
                                        <p:attrNameLst>
                                          <p:attrName>style.visibility</p:attrName>
                                        </p:attrNameLst>
                                      </p:cBhvr>
                                      <p:to>
                                        <p:strVal val="visible"/>
                                      </p:to>
                                    </p:set>
                                    <p:animEffect filter="fade" transition="in">
                                      <p:cBhvr>
                                        <p:cTn dur="500"/>
                                        <p:tgtEl>
                                          <p:spTgt spid="21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
                                            <p:txEl>
                                              <p:pRg end="3" st="3"/>
                                            </p:txEl>
                                          </p:spTgt>
                                        </p:tgtEl>
                                        <p:attrNameLst>
                                          <p:attrName>style.visibility</p:attrName>
                                        </p:attrNameLst>
                                      </p:cBhvr>
                                      <p:to>
                                        <p:strVal val="visible"/>
                                      </p:to>
                                    </p:set>
                                    <p:animEffect filter="fade" transition="in">
                                      <p:cBhvr>
                                        <p:cTn dur="500"/>
                                        <p:tgtEl>
                                          <p:spTgt spid="21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
                                            <p:txEl>
                                              <p:pRg end="4" st="4"/>
                                            </p:txEl>
                                          </p:spTgt>
                                        </p:tgtEl>
                                        <p:attrNameLst>
                                          <p:attrName>style.visibility</p:attrName>
                                        </p:attrNameLst>
                                      </p:cBhvr>
                                      <p:to>
                                        <p:strVal val="visible"/>
                                      </p:to>
                                    </p:set>
                                    <p:animEffect filter="fade" transition="in">
                                      <p:cBhvr>
                                        <p:cTn dur="500"/>
                                        <p:tgtEl>
                                          <p:spTgt spid="21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
                                            <p:txEl>
                                              <p:pRg end="5" st="5"/>
                                            </p:txEl>
                                          </p:spTgt>
                                        </p:tgtEl>
                                        <p:attrNameLst>
                                          <p:attrName>style.visibility</p:attrName>
                                        </p:attrNameLst>
                                      </p:cBhvr>
                                      <p:to>
                                        <p:strVal val="visible"/>
                                      </p:to>
                                    </p:set>
                                    <p:animEffect filter="fade" transition="in">
                                      <p:cBhvr>
                                        <p:cTn dur="500"/>
                                        <p:tgtEl>
                                          <p:spTgt spid="215">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5">
                                            <p:txEl>
                                              <p:pRg end="6" st="6"/>
                                            </p:txEl>
                                          </p:spTgt>
                                        </p:tgtEl>
                                        <p:attrNameLst>
                                          <p:attrName>style.visibility</p:attrName>
                                        </p:attrNameLst>
                                      </p:cBhvr>
                                      <p:to>
                                        <p:strVal val="visible"/>
                                      </p:to>
                                    </p:set>
                                    <p:animEffect filter="fade" transition="in">
                                      <p:cBhvr>
                                        <p:cTn dur="500"/>
                                        <p:tgtEl>
                                          <p:spTgt spid="215">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0" name="Shape 220"/>
        <p:cNvGrpSpPr/>
        <p:nvPr/>
      </p:nvGrpSpPr>
      <p:grpSpPr>
        <a:xfrm>
          <a:off x="0" y="0"/>
          <a:ext cx="0" cy="0"/>
          <a:chOff x="0" y="0"/>
          <a:chExt cx="0" cy="0"/>
        </a:xfrm>
      </p:grpSpPr>
      <p:sp>
        <p:nvSpPr>
          <p:cNvPr id="221" name="Google Shape;221;p8"/>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b="1" lang="en-US" sz="1200">
                <a:solidFill>
                  <a:srgbClr val="00B1C3"/>
                </a:solidFill>
              </a:rPr>
              <a:t>| </a:t>
            </a:r>
            <a:fld id="{00000000-1234-1234-1234-123412341234}" type="slidenum">
              <a:rPr lang="en-US"/>
              <a:t>‹#›</a:t>
            </a:fld>
            <a:endParaRPr/>
          </a:p>
        </p:txBody>
      </p:sp>
      <p:sp>
        <p:nvSpPr>
          <p:cNvPr id="222" name="Google Shape;222;p8"/>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Dataflow Practical Concerns 2</a:t>
            </a:r>
            <a:endParaRPr/>
          </a:p>
        </p:txBody>
      </p:sp>
      <p:sp>
        <p:nvSpPr>
          <p:cNvPr id="223" name="Google Shape;223;p8"/>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224" name="Google Shape;224;p8"/>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25 September 2024  </a:t>
            </a:r>
            <a:r>
              <a:rPr lang="en-US">
                <a:solidFill>
                  <a:srgbClr val="00B0F0"/>
                </a:solidFill>
              </a:rPr>
              <a:t>|</a:t>
            </a:r>
            <a:endParaRPr>
              <a:solidFill>
                <a:srgbClr val="00B0F0"/>
              </a:solidFill>
            </a:endParaRPr>
          </a:p>
        </p:txBody>
      </p:sp>
      <p:sp>
        <p:nvSpPr>
          <p:cNvPr id="225" name="Google Shape;225;p8"/>
          <p:cNvSpPr txBox="1"/>
          <p:nvPr>
            <p:ph idx="1" type="body"/>
          </p:nvPr>
        </p:nvSpPr>
        <p:spPr>
          <a:xfrm>
            <a:off x="334962" y="1172525"/>
            <a:ext cx="10276891" cy="514405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None/>
            </a:pPr>
            <a:r>
              <a:rPr lang="en-US" sz="3600"/>
              <a:t>Immune to CPU or Programming Language</a:t>
            </a:r>
            <a:br>
              <a:rPr lang="en-US" sz="3600"/>
            </a:br>
            <a:r>
              <a:rPr lang="en-US" sz="3600"/>
              <a:t>    </a:t>
            </a:r>
            <a:r>
              <a:rPr lang="en-US" sz="2800"/>
              <a:t>Endianness, register size, word size, etc.</a:t>
            </a:r>
            <a:endParaRPr sz="3600"/>
          </a:p>
          <a:p>
            <a:pPr indent="0" lvl="0" marL="0" rtl="0" algn="l">
              <a:lnSpc>
                <a:spcPct val="90000"/>
              </a:lnSpc>
              <a:spcBef>
                <a:spcPts val="2000"/>
              </a:spcBef>
              <a:spcAft>
                <a:spcPts val="0"/>
              </a:spcAft>
              <a:buClr>
                <a:schemeClr val="dk1"/>
              </a:buClr>
              <a:buSzPts val="3600"/>
              <a:buNone/>
            </a:pPr>
            <a:r>
              <a:rPr lang="en-US" sz="3600"/>
              <a:t>Immune to Transport:</a:t>
            </a:r>
            <a:br>
              <a:rPr lang="en-US" sz="3600"/>
            </a:br>
            <a:r>
              <a:rPr lang="en-US" sz="3600"/>
              <a:t>   </a:t>
            </a:r>
            <a:r>
              <a:rPr lang="en-US" sz="2800"/>
              <a:t>LAN, Shared Memory/Zero Copy, Internet, Mobile, Serial, Bus, etc.</a:t>
            </a:r>
            <a:endParaRPr sz="3600"/>
          </a:p>
          <a:p>
            <a:pPr indent="0" lvl="0" marL="0" rtl="0" algn="l">
              <a:lnSpc>
                <a:spcPct val="90000"/>
              </a:lnSpc>
              <a:spcBef>
                <a:spcPts val="2000"/>
              </a:spcBef>
              <a:spcAft>
                <a:spcPts val="0"/>
              </a:spcAft>
              <a:buClr>
                <a:schemeClr val="dk1"/>
              </a:buClr>
              <a:buSzPts val="3600"/>
              <a:buNone/>
            </a:pPr>
            <a:r>
              <a:rPr lang="en-US" sz="3600"/>
              <a:t>Security option, regardless of transport</a:t>
            </a:r>
            <a:br>
              <a:rPr lang="en-US" sz="3600"/>
            </a:br>
            <a:r>
              <a:rPr lang="en-US" sz="3600"/>
              <a:t>    </a:t>
            </a:r>
            <a:r>
              <a:rPr lang="en-US" sz="2800"/>
              <a:t>Independently authenticate, encrypt and control access</a:t>
            </a:r>
            <a:endParaRPr sz="3600"/>
          </a:p>
          <a:p>
            <a:pPr indent="0" lvl="0" marL="0" rtl="0" algn="l">
              <a:lnSpc>
                <a:spcPct val="90000"/>
              </a:lnSpc>
              <a:spcBef>
                <a:spcPts val="2000"/>
              </a:spcBef>
              <a:spcAft>
                <a:spcPts val="0"/>
              </a:spcAft>
              <a:buClr>
                <a:schemeClr val="dk1"/>
              </a:buClr>
              <a:buSzPts val="3600"/>
              <a:buNone/>
            </a:pPr>
            <a:r>
              <a:rPr lang="en-US" sz="3600"/>
              <a:t>Interoperable across implementations</a:t>
            </a:r>
            <a:endParaRPr/>
          </a:p>
        </p:txBody>
      </p:sp>
      <p:pic>
        <p:nvPicPr>
          <p:cNvPr id="226" name="Google Shape;226;p8"/>
          <p:cNvPicPr preferRelativeResize="0"/>
          <p:nvPr/>
        </p:nvPicPr>
        <p:blipFill rotWithShape="1">
          <a:blip r:embed="rId3">
            <a:alphaModFix/>
          </a:blip>
          <a:srcRect b="0" l="0" r="0" t="0"/>
          <a:stretch/>
        </p:blipFill>
        <p:spPr>
          <a:xfrm>
            <a:off x="10146952" y="4681728"/>
            <a:ext cx="1714740" cy="1362265"/>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
                                            <p:txEl>
                                              <p:pRg end="0" st="0"/>
                                            </p:txEl>
                                          </p:spTgt>
                                        </p:tgtEl>
                                        <p:attrNameLst>
                                          <p:attrName>style.visibility</p:attrName>
                                        </p:attrNameLst>
                                      </p:cBhvr>
                                      <p:to>
                                        <p:strVal val="visible"/>
                                      </p:to>
                                    </p:set>
                                    <p:animEffect filter="fade" transition="in">
                                      <p:cBhvr>
                                        <p:cTn dur="500"/>
                                        <p:tgtEl>
                                          <p:spTgt spid="22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
                                            <p:txEl>
                                              <p:pRg end="1" st="1"/>
                                            </p:txEl>
                                          </p:spTgt>
                                        </p:tgtEl>
                                        <p:attrNameLst>
                                          <p:attrName>style.visibility</p:attrName>
                                        </p:attrNameLst>
                                      </p:cBhvr>
                                      <p:to>
                                        <p:strVal val="visible"/>
                                      </p:to>
                                    </p:set>
                                    <p:animEffect filter="fade" transition="in">
                                      <p:cBhvr>
                                        <p:cTn dur="500"/>
                                        <p:tgtEl>
                                          <p:spTgt spid="22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
                                            <p:txEl>
                                              <p:pRg end="2" st="2"/>
                                            </p:txEl>
                                          </p:spTgt>
                                        </p:tgtEl>
                                        <p:attrNameLst>
                                          <p:attrName>style.visibility</p:attrName>
                                        </p:attrNameLst>
                                      </p:cBhvr>
                                      <p:to>
                                        <p:strVal val="visible"/>
                                      </p:to>
                                    </p:set>
                                    <p:animEffect filter="fade" transition="in">
                                      <p:cBhvr>
                                        <p:cTn dur="500"/>
                                        <p:tgtEl>
                                          <p:spTgt spid="22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5">
                                            <p:txEl>
                                              <p:pRg end="3" st="3"/>
                                            </p:txEl>
                                          </p:spTgt>
                                        </p:tgtEl>
                                        <p:attrNameLst>
                                          <p:attrName>style.visibility</p:attrName>
                                        </p:attrNameLst>
                                      </p:cBhvr>
                                      <p:to>
                                        <p:strVal val="visible"/>
                                      </p:to>
                                    </p:set>
                                    <p:animEffect filter="fade" transition="in">
                                      <p:cBhvr>
                                        <p:cTn dur="500"/>
                                        <p:tgtEl>
                                          <p:spTgt spid="225">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9"/>
          <p:cNvSpPr txBox="1"/>
          <p:nvPr>
            <p:ph idx="12" type="sldNum"/>
          </p:nvPr>
        </p:nvSpPr>
        <p:spPr>
          <a:xfrm>
            <a:off x="7413171" y="642992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r>
              <a:rPr b="1" lang="en-US" sz="1200">
                <a:solidFill>
                  <a:srgbClr val="00B1C3"/>
                </a:solidFill>
              </a:rPr>
              <a:t>| </a:t>
            </a:r>
            <a:fld id="{00000000-1234-1234-1234-123412341234}" type="slidenum">
              <a:rPr lang="en-US"/>
              <a:t>‹#›</a:t>
            </a:fld>
            <a:endParaRPr/>
          </a:p>
        </p:txBody>
      </p:sp>
      <p:sp>
        <p:nvSpPr>
          <p:cNvPr id="232" name="Google Shape;232;p9"/>
          <p:cNvSpPr txBox="1"/>
          <p:nvPr>
            <p:ph type="title"/>
          </p:nvPr>
        </p:nvSpPr>
        <p:spPr>
          <a:xfrm>
            <a:off x="354724" y="365125"/>
            <a:ext cx="10515600" cy="622847"/>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600"/>
              <a:buFont typeface="Calibri"/>
              <a:buNone/>
            </a:pPr>
            <a:r>
              <a:rPr lang="en-US"/>
              <a:t>Dataflow Practical Concerns 3</a:t>
            </a:r>
            <a:endParaRPr/>
          </a:p>
        </p:txBody>
      </p:sp>
      <p:sp>
        <p:nvSpPr>
          <p:cNvPr id="233" name="Google Shape;233;p9"/>
          <p:cNvSpPr txBox="1"/>
          <p:nvPr>
            <p:ph idx="11" type="ftr"/>
          </p:nvPr>
        </p:nvSpPr>
        <p:spPr>
          <a:xfrm>
            <a:off x="1810354" y="6429920"/>
            <a:ext cx="1945782"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Copyright ©2024 COVESA</a:t>
            </a:r>
            <a:endParaRPr/>
          </a:p>
        </p:txBody>
      </p:sp>
      <p:sp>
        <p:nvSpPr>
          <p:cNvPr id="234" name="Google Shape;234;p9"/>
          <p:cNvSpPr txBox="1"/>
          <p:nvPr>
            <p:ph idx="10" type="dt"/>
          </p:nvPr>
        </p:nvSpPr>
        <p:spPr>
          <a:xfrm>
            <a:off x="334962" y="6429920"/>
            <a:ext cx="1609451" cy="365125"/>
          </a:xfrm>
          <a:prstGeom prst="rect">
            <a:avLst/>
          </a:prstGeom>
          <a:noFill/>
          <a:ln>
            <a:noFill/>
          </a:ln>
        </p:spPr>
        <p:txBody>
          <a:bodyPr anchorCtr="0" anchor="ctr" bIns="45700" lIns="91425" spcFirstLastPara="1" rIns="91425" wrap="square" tIns="45700">
            <a:noAutofit/>
          </a:bodyPr>
          <a:lstStyle/>
          <a:p>
            <a:pPr indent="0" lvl="0" marL="0" rtl="0" algn="l">
              <a:spcBef>
                <a:spcPts val="0"/>
              </a:spcBef>
              <a:spcAft>
                <a:spcPts val="0"/>
              </a:spcAft>
              <a:buNone/>
            </a:pPr>
            <a:r>
              <a:rPr lang="en-US"/>
              <a:t>25 September 2024  </a:t>
            </a:r>
            <a:r>
              <a:rPr lang="en-US">
                <a:solidFill>
                  <a:srgbClr val="00B0F0"/>
                </a:solidFill>
              </a:rPr>
              <a:t>|</a:t>
            </a:r>
            <a:endParaRPr>
              <a:solidFill>
                <a:srgbClr val="00B0F0"/>
              </a:solidFill>
            </a:endParaRPr>
          </a:p>
        </p:txBody>
      </p:sp>
      <p:sp>
        <p:nvSpPr>
          <p:cNvPr id="235" name="Google Shape;235;p9"/>
          <p:cNvSpPr txBox="1"/>
          <p:nvPr>
            <p:ph idx="1" type="body"/>
          </p:nvPr>
        </p:nvSpPr>
        <p:spPr>
          <a:xfrm>
            <a:off x="334962" y="1172525"/>
            <a:ext cx="10276891" cy="5144053"/>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None/>
            </a:pPr>
            <a:r>
              <a:rPr lang="en-US" sz="3200"/>
              <a:t>Endpoints should automatically discover and verify</a:t>
            </a:r>
            <a:endParaRPr/>
          </a:p>
          <a:p>
            <a:pPr indent="0" lvl="0" marL="0" rtl="0" algn="l">
              <a:lnSpc>
                <a:spcPct val="90000"/>
              </a:lnSpc>
              <a:spcBef>
                <a:spcPts val="2000"/>
              </a:spcBef>
              <a:spcAft>
                <a:spcPts val="0"/>
              </a:spcAft>
              <a:buClr>
                <a:schemeClr val="dk1"/>
              </a:buClr>
              <a:buSzPts val="3200"/>
              <a:buNone/>
            </a:pPr>
            <a:r>
              <a:rPr lang="en-US" sz="3200"/>
              <a:t>Safety: Cert and mixed-critical systems</a:t>
            </a:r>
            <a:endParaRPr/>
          </a:p>
          <a:p>
            <a:pPr indent="0" lvl="0" marL="0" rtl="0" algn="l">
              <a:lnSpc>
                <a:spcPct val="90000"/>
              </a:lnSpc>
              <a:spcBef>
                <a:spcPts val="2000"/>
              </a:spcBef>
              <a:spcAft>
                <a:spcPts val="0"/>
              </a:spcAft>
              <a:buClr>
                <a:schemeClr val="dk1"/>
              </a:buClr>
              <a:buSzPts val="3200"/>
              <a:buNone/>
            </a:pPr>
            <a:r>
              <a:rPr lang="en-US" sz="3200"/>
              <a:t>Lifecycle: Dataflow CRUD support</a:t>
            </a:r>
            <a:endParaRPr/>
          </a:p>
          <a:p>
            <a:pPr indent="0" lvl="0" marL="0" rtl="0" algn="l">
              <a:lnSpc>
                <a:spcPct val="90000"/>
              </a:lnSpc>
              <a:spcBef>
                <a:spcPts val="2000"/>
              </a:spcBef>
              <a:spcAft>
                <a:spcPts val="0"/>
              </a:spcAft>
              <a:buClr>
                <a:schemeClr val="dk1"/>
              </a:buClr>
              <a:buSzPts val="3200"/>
              <a:buNone/>
            </a:pPr>
            <a:r>
              <a:rPr lang="en-US" sz="3200"/>
              <a:t>Full software dev cycle support: concept to CI/CD</a:t>
            </a:r>
            <a:endParaRPr/>
          </a:p>
          <a:p>
            <a:pPr indent="0" lvl="0" marL="0" rtl="0" algn="l">
              <a:lnSpc>
                <a:spcPct val="90000"/>
              </a:lnSpc>
              <a:spcBef>
                <a:spcPts val="2000"/>
              </a:spcBef>
              <a:spcAft>
                <a:spcPts val="0"/>
              </a:spcAft>
              <a:buClr>
                <a:schemeClr val="dk1"/>
              </a:buClr>
              <a:buSzPts val="3200"/>
              <a:buNone/>
            </a:pPr>
            <a:r>
              <a:rPr lang="en-US" sz="3200"/>
              <a:t>Tooling ecosystem: simulation, emulation, record/replay, visualization, introspection, 3rdParty, etc.</a:t>
            </a:r>
            <a:endParaRPr/>
          </a:p>
          <a:p>
            <a:pPr indent="0" lvl="0" marL="0" rtl="0" algn="l">
              <a:lnSpc>
                <a:spcPct val="90000"/>
              </a:lnSpc>
              <a:spcBef>
                <a:spcPts val="2000"/>
              </a:spcBef>
              <a:spcAft>
                <a:spcPts val="0"/>
              </a:spcAft>
              <a:buClr>
                <a:schemeClr val="dk1"/>
              </a:buClr>
              <a:buSzPts val="3200"/>
              <a:buNone/>
            </a:pPr>
            <a:r>
              <a:rPr lang="en-US" sz="3200"/>
              <a:t>Code generation for relevant platforms</a:t>
            </a:r>
            <a:br>
              <a:rPr lang="en-US" sz="3200"/>
            </a:br>
            <a:r>
              <a:rPr lang="en-US" sz="2400"/>
              <a:t>    Linux, QNX, Android, AUTOSAR, C/C++/Java/Python/Rust/etc.</a:t>
            </a:r>
            <a:endParaRPr sz="3200"/>
          </a:p>
        </p:txBody>
      </p:sp>
      <p:pic>
        <p:nvPicPr>
          <p:cNvPr id="236" name="Google Shape;236;p9"/>
          <p:cNvPicPr preferRelativeResize="0"/>
          <p:nvPr/>
        </p:nvPicPr>
        <p:blipFill rotWithShape="1">
          <a:blip r:embed="rId3">
            <a:alphaModFix/>
          </a:blip>
          <a:srcRect b="0" l="0" r="0" t="0"/>
          <a:stretch/>
        </p:blipFill>
        <p:spPr>
          <a:xfrm>
            <a:off x="10146952" y="4681728"/>
            <a:ext cx="1714740" cy="1362265"/>
          </a:xfrm>
          <a:prstGeom prst="rect">
            <a:avLst/>
          </a:prstGeom>
          <a:noFill/>
          <a:ln>
            <a:noFill/>
          </a:ln>
        </p:spPr>
      </p:pic>
      <p:sp>
        <p:nvSpPr>
          <p:cNvPr id="237" name="Google Shape;237;p9"/>
          <p:cNvSpPr/>
          <p:nvPr/>
        </p:nvSpPr>
        <p:spPr>
          <a:xfrm>
            <a:off x="334962" y="5065295"/>
            <a:ext cx="8075112" cy="978698"/>
          </a:xfrm>
          <a:prstGeom prst="roundRect">
            <a:avLst>
              <a:gd fmla="val 16667" name="adj"/>
            </a:avLst>
          </a:prstGeom>
          <a:noFill/>
          <a:ln cap="flat" cmpd="sng" w="28575">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38" name="Google Shape;238;p9"/>
          <p:cNvSpPr/>
          <p:nvPr/>
        </p:nvSpPr>
        <p:spPr>
          <a:xfrm>
            <a:off x="8568650" y="4568385"/>
            <a:ext cx="1419726" cy="785667"/>
          </a:xfrm>
          <a:prstGeom prst="cloudCallout">
            <a:avLst>
              <a:gd fmla="val -56426" name="adj1"/>
              <a:gd fmla="val 66355" name="adj2"/>
            </a:avLst>
          </a:prstGeom>
          <a:solidFill>
            <a:schemeClr val="lt2"/>
          </a:solidFill>
          <a:ln cap="flat" cmpd="sng" w="12700">
            <a:solidFill>
              <a:srgbClr val="004A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0" i="0" lang="en-US" sz="2400" u="none" cap="none" strike="noStrike">
                <a:solidFill>
                  <a:schemeClr val="dk1"/>
                </a:solidFill>
                <a:latin typeface="Calibri"/>
                <a:ea typeface="Calibri"/>
                <a:cs typeface="Calibri"/>
                <a:sym typeface="Calibri"/>
              </a:rPr>
              <a:t>API?</a:t>
            </a:r>
            <a:endParaRPr/>
          </a:p>
        </p:txBody>
      </p:sp>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xEl>
                                              <p:pRg end="0" st="0"/>
                                            </p:txEl>
                                          </p:spTgt>
                                        </p:tgtEl>
                                        <p:attrNameLst>
                                          <p:attrName>style.visibility</p:attrName>
                                        </p:attrNameLst>
                                      </p:cBhvr>
                                      <p:to>
                                        <p:strVal val="visible"/>
                                      </p:to>
                                    </p:set>
                                    <p:animEffect filter="fade" transition="in">
                                      <p:cBhvr>
                                        <p:cTn dur="500"/>
                                        <p:tgtEl>
                                          <p:spTgt spid="23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xEl>
                                              <p:pRg end="1" st="1"/>
                                            </p:txEl>
                                          </p:spTgt>
                                        </p:tgtEl>
                                        <p:attrNameLst>
                                          <p:attrName>style.visibility</p:attrName>
                                        </p:attrNameLst>
                                      </p:cBhvr>
                                      <p:to>
                                        <p:strVal val="visible"/>
                                      </p:to>
                                    </p:set>
                                    <p:animEffect filter="fade" transition="in">
                                      <p:cBhvr>
                                        <p:cTn dur="500"/>
                                        <p:tgtEl>
                                          <p:spTgt spid="23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xEl>
                                              <p:pRg end="2" st="2"/>
                                            </p:txEl>
                                          </p:spTgt>
                                        </p:tgtEl>
                                        <p:attrNameLst>
                                          <p:attrName>style.visibility</p:attrName>
                                        </p:attrNameLst>
                                      </p:cBhvr>
                                      <p:to>
                                        <p:strVal val="visible"/>
                                      </p:to>
                                    </p:set>
                                    <p:animEffect filter="fade" transition="in">
                                      <p:cBhvr>
                                        <p:cTn dur="500"/>
                                        <p:tgtEl>
                                          <p:spTgt spid="23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xEl>
                                              <p:pRg end="3" st="3"/>
                                            </p:txEl>
                                          </p:spTgt>
                                        </p:tgtEl>
                                        <p:attrNameLst>
                                          <p:attrName>style.visibility</p:attrName>
                                        </p:attrNameLst>
                                      </p:cBhvr>
                                      <p:to>
                                        <p:strVal val="visible"/>
                                      </p:to>
                                    </p:set>
                                    <p:animEffect filter="fade" transition="in">
                                      <p:cBhvr>
                                        <p:cTn dur="500"/>
                                        <p:tgtEl>
                                          <p:spTgt spid="235">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xEl>
                                              <p:pRg end="4" st="4"/>
                                            </p:txEl>
                                          </p:spTgt>
                                        </p:tgtEl>
                                        <p:attrNameLst>
                                          <p:attrName>style.visibility</p:attrName>
                                        </p:attrNameLst>
                                      </p:cBhvr>
                                      <p:to>
                                        <p:strVal val="visible"/>
                                      </p:to>
                                    </p:set>
                                    <p:animEffect filter="fade" transition="in">
                                      <p:cBhvr>
                                        <p:cTn dur="500"/>
                                        <p:tgtEl>
                                          <p:spTgt spid="235">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5">
                                            <p:txEl>
                                              <p:pRg end="5" st="5"/>
                                            </p:txEl>
                                          </p:spTgt>
                                        </p:tgtEl>
                                        <p:attrNameLst>
                                          <p:attrName>style.visibility</p:attrName>
                                        </p:attrNameLst>
                                      </p:cBhvr>
                                      <p:to>
                                        <p:strVal val="visible"/>
                                      </p:to>
                                    </p:set>
                                    <p:animEffect filter="fade" transition="in">
                                      <p:cBhvr>
                                        <p:cTn dur="500"/>
                                        <p:tgtEl>
                                          <p:spTgt spid="235">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
                                        </p:tgtEl>
                                        <p:attrNameLst>
                                          <p:attrName>style.visibility</p:attrName>
                                        </p:attrNameLst>
                                      </p:cBhvr>
                                      <p:to>
                                        <p:strVal val="visible"/>
                                      </p:to>
                                    </p:set>
                                    <p:animEffect filter="fade" transition="in">
                                      <p:cBhvr>
                                        <p:cTn dur="500"/>
                                        <p:tgtEl>
                                          <p:spTgt spid="238"/>
                                        </p:tgtEl>
                                      </p:cBhvr>
                                    </p:animEffect>
                                  </p:childTnLst>
                                </p:cTn>
                              </p:par>
                              <p:par>
                                <p:cTn fill="hold" nodeType="withEffect" presetClass="entr" presetID="10" presetSubtype="0">
                                  <p:stCondLst>
                                    <p:cond delay="0"/>
                                  </p:stCondLst>
                                  <p:childTnLst>
                                    <p:set>
                                      <p:cBhvr>
                                        <p:cTn dur="1" fill="hold">
                                          <p:stCondLst>
                                            <p:cond delay="0"/>
                                          </p:stCondLst>
                                        </p:cTn>
                                        <p:tgtEl>
                                          <p:spTgt spid="237"/>
                                        </p:tgtEl>
                                        <p:attrNameLst>
                                          <p:attrName>style.visibility</p:attrName>
                                        </p:attrNameLst>
                                      </p:cBhvr>
                                      <p:to>
                                        <p:strVal val="visible"/>
                                      </p:to>
                                    </p:set>
                                    <p:animEffect filter="fade" transition="in">
                                      <p:cBhvr>
                                        <p:cTn dur="500"/>
                                        <p:tgtEl>
                                          <p:spTgt spid="2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2021-09-21T14:14:34Z</dcterms:created>
  <dc:creator>Chris Bowers</dc:creator>
</cp:coreProperties>
</file>