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2"/>
  </p:notesMasterIdLst>
  <p:handoutMasterIdLst>
    <p:handoutMasterId r:id="rId33"/>
  </p:handoutMasterIdLst>
  <p:sldIdLst>
    <p:sldId id="276" r:id="rId5"/>
    <p:sldId id="283" r:id="rId6"/>
    <p:sldId id="286" r:id="rId7"/>
    <p:sldId id="284" r:id="rId8"/>
    <p:sldId id="285" r:id="rId9"/>
    <p:sldId id="287" r:id="rId10"/>
    <p:sldId id="293" r:id="rId11"/>
    <p:sldId id="294" r:id="rId12"/>
    <p:sldId id="288" r:id="rId13"/>
    <p:sldId id="289" r:id="rId14"/>
    <p:sldId id="279" r:id="rId15"/>
    <p:sldId id="272" r:id="rId16"/>
    <p:sldId id="280" r:id="rId17"/>
    <p:sldId id="281" r:id="rId18"/>
    <p:sldId id="282" r:id="rId19"/>
    <p:sldId id="290" r:id="rId20"/>
    <p:sldId id="291" r:id="rId21"/>
    <p:sldId id="292" r:id="rId22"/>
    <p:sldId id="295" r:id="rId23"/>
    <p:sldId id="296" r:id="rId24"/>
    <p:sldId id="297" r:id="rId25"/>
    <p:sldId id="298" r:id="rId26"/>
    <p:sldId id="299" r:id="rId27"/>
    <p:sldId id="300" r:id="rId28"/>
    <p:sldId id="301" r:id="rId29"/>
    <p:sldId id="302" r:id="rId30"/>
    <p:sldId id="30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3BEEAF-235A-1C4E-A238-1D7C084EED3B}" v="2" dt="2025-05-15T05:44:29.060"/>
    <p1510:client id="{34BE0E81-682E-AA4A-BCDB-94D6ECD00AE0}" v="160" dt="2025-05-15T09:14:30.599"/>
    <p1510:client id="{87D0B3B9-54DD-04C4-A421-1EA50D797732}" v="188" dt="2025-05-15T08:53:45.4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9"/>
  </p:normalViewPr>
  <p:slideViewPr>
    <p:cSldViewPr snapToGrid="0">
      <p:cViewPr varScale="1">
        <p:scale>
          <a:sx n="115" d="100"/>
          <a:sy n="115" d="100"/>
        </p:scale>
        <p:origin x="664"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638807-2917-5743-A2CC-6597891057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2FEE186-A421-AF48-94BB-1ABEDD4AF45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8858E1-F8AF-CB41-8A84-A5A2361523A8}" type="datetime4">
              <a:rPr lang="en-GB" smtClean="0"/>
              <a:t>23 May 2025</a:t>
            </a:fld>
            <a:endParaRPr lang="en-US"/>
          </a:p>
        </p:txBody>
      </p:sp>
      <p:sp>
        <p:nvSpPr>
          <p:cNvPr id="4" name="Footer Placeholder 3">
            <a:extLst>
              <a:ext uri="{FF2B5EF4-FFF2-40B4-BE49-F238E27FC236}">
                <a16:creationId xmlns:a16="http://schemas.microsoft.com/office/drawing/2014/main" id="{D5E8B52F-1977-E348-8A03-51A453CBA8E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2844B16-8D11-894B-B12E-DDA3081BB5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67EEF5-1533-4A41-932F-BAF31903FCCF}" type="slidenum">
              <a:rPr lang="en-US" smtClean="0"/>
              <a:t>‹#›</a:t>
            </a:fld>
            <a:endParaRPr lang="en-US"/>
          </a:p>
        </p:txBody>
      </p:sp>
    </p:spTree>
    <p:extLst>
      <p:ext uri="{BB962C8B-B14F-4D97-AF65-F5344CB8AC3E}">
        <p14:creationId xmlns:p14="http://schemas.microsoft.com/office/powerpoint/2010/main" val="197763507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565DB4-554A-6B4E-A74E-EC2B01286B4E}" type="datetime4">
              <a:rPr lang="en-GB" smtClean="0"/>
              <a:t>23 May 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ADDE7-7F29-A24E-8222-17CAAC41A76A}" type="slidenum">
              <a:rPr lang="en-US" smtClean="0"/>
              <a:t>‹#›</a:t>
            </a:fld>
            <a:endParaRPr lang="en-US"/>
          </a:p>
        </p:txBody>
      </p:sp>
    </p:spTree>
    <p:extLst>
      <p:ext uri="{BB962C8B-B14F-4D97-AF65-F5344CB8AC3E}">
        <p14:creationId xmlns:p14="http://schemas.microsoft.com/office/powerpoint/2010/main" val="14580005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©2025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23 May 2025</a:t>
            </a:fld>
            <a:r>
              <a:rPr lang="en-GB"/>
              <a:t>  </a:t>
            </a:r>
            <a:r>
              <a:rPr lang="en-GB">
                <a:solidFill>
                  <a:srgbClr val="00B0F0"/>
                </a:solidFill>
              </a:rPr>
              <a:t>|</a:t>
            </a:r>
            <a:endParaRPr lang="en-US">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0531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Page with charts and graphs</a:t>
            </a:r>
            <a:endParaRPr lang="en-US"/>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©2025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Tree>
    <p:extLst>
      <p:ext uri="{BB962C8B-B14F-4D97-AF65-F5344CB8AC3E}">
        <p14:creationId xmlns:p14="http://schemas.microsoft.com/office/powerpoint/2010/main" val="157244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Page with image</a:t>
            </a:r>
            <a:endParaRPr lang="en-US"/>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Text can overlay image</a:t>
            </a:r>
            <a:endParaRPr lang="en-US"/>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©2025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23 May 2025</a:t>
            </a:fld>
            <a:r>
              <a:rPr lang="en-GB"/>
              <a:t>  </a:t>
            </a:r>
            <a:r>
              <a:rPr lang="en-GB">
                <a:solidFill>
                  <a:srgbClr val="00B0F0"/>
                </a:solidFill>
              </a:rPr>
              <a:t>|</a:t>
            </a:r>
            <a:endParaRPr lang="en-US">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94978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Blank slide</a:t>
            </a:r>
            <a:endParaRPr lang="en-US"/>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©2025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23 May 2025</a:t>
            </a:fld>
            <a:r>
              <a:rPr lang="en-GB"/>
              <a:t>  </a:t>
            </a:r>
            <a:r>
              <a:rPr lang="en-GB">
                <a:solidFill>
                  <a:srgbClr val="00B0F0"/>
                </a:solidFill>
              </a:rPr>
              <a:t>|</a:t>
            </a:r>
            <a:endParaRPr lang="en-US">
              <a:solidFill>
                <a:srgbClr val="00B0F0"/>
              </a:solidFill>
            </a:endParaRPr>
          </a:p>
        </p:txBody>
      </p:sp>
    </p:spTree>
    <p:extLst>
      <p:ext uri="{BB962C8B-B14F-4D97-AF65-F5344CB8AC3E}">
        <p14:creationId xmlns:p14="http://schemas.microsoft.com/office/powerpoint/2010/main" val="1802158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a:t>New presentation section</a:t>
            </a:r>
            <a:endParaRPr lang="en-US"/>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Subtitle</a:t>
            </a:r>
            <a:endParaRPr lang="en-US"/>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©2025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23 May 2025</a:t>
            </a:fld>
            <a:r>
              <a:rPr lang="en-GB"/>
              <a:t>  </a:t>
            </a:r>
            <a:r>
              <a:rPr lang="en-GB">
                <a:solidFill>
                  <a:srgbClr val="00B0F0"/>
                </a:solidFill>
              </a:rPr>
              <a:t>|</a:t>
            </a:r>
            <a:endParaRPr lang="en-US">
              <a:solidFill>
                <a:srgbClr val="00B0F0"/>
              </a:solidFill>
            </a:endParaRPr>
          </a:p>
        </p:txBody>
      </p:sp>
    </p:spTree>
    <p:extLst>
      <p:ext uri="{BB962C8B-B14F-4D97-AF65-F5344CB8AC3E}">
        <p14:creationId xmlns:p14="http://schemas.microsoft.com/office/powerpoint/2010/main" val="1531839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a:srcRect l="15211" t="1085" r="16983" b="2258"/>
          <a:stretch/>
        </p:blipFill>
        <p:spPr>
          <a:xfrm>
            <a:off x="-12699"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a:srcRect l="23889" t="15897" b="50000"/>
          <a:stretch/>
        </p:blipFill>
        <p:spPr>
          <a:xfrm>
            <a:off x="6959600" y="4524065"/>
            <a:ext cx="5232400" cy="234444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a:srcRect l="23889" t="17792" b="50608"/>
          <a:stretch/>
        </p:blipFill>
        <p:spPr>
          <a:xfrm flipV="1">
            <a:off x="6959600" y="-1"/>
            <a:ext cx="5232400" cy="2172469"/>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596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a:t>Cover title or headline</a:t>
            </a:r>
            <a:endParaRPr lang="en-US"/>
          </a:p>
        </p:txBody>
      </p:sp>
      <p:sp>
        <p:nvSpPr>
          <p:cNvPr id="6" name="Text Placeholder 5">
            <a:extLst>
              <a:ext uri="{FF2B5EF4-FFF2-40B4-BE49-F238E27FC236}">
                <a16:creationId xmlns:a16="http://schemas.microsoft.com/office/drawing/2014/main" id="{7E4C4FD3-5E1B-0542-97FD-3AB88A79D97C}"/>
              </a:ext>
            </a:extLst>
          </p:cNvPr>
          <p:cNvSpPr>
            <a:spLocks noGrp="1"/>
          </p:cNvSpPr>
          <p:nvPr>
            <p:ph type="body" sz="quarter" idx="10" hasCustomPrompt="1"/>
          </p:nvPr>
        </p:nvSpPr>
        <p:spPr>
          <a:xfrm>
            <a:off x="355600" y="3429000"/>
            <a:ext cx="6604000" cy="487363"/>
          </a:xfrm>
        </p:spPr>
        <p:txBody>
          <a:bodyPr>
            <a:normAutofit/>
          </a:bodyPr>
          <a:lstStyle>
            <a:lvl1pPr marL="0" indent="0">
              <a:buNone/>
              <a:defRPr sz="2000">
                <a:solidFill>
                  <a:schemeClr val="bg1"/>
                </a:solidFill>
                <a:latin typeface="+mj-lt"/>
              </a:defRPr>
            </a:lvl1pPr>
          </a:lstStyle>
          <a:p>
            <a:pPr lvl="0"/>
            <a:r>
              <a:rPr lang="en-GB"/>
              <a:t>Sub-header text or secondary message</a:t>
            </a:r>
            <a:endParaRPr lang="en-US"/>
          </a:p>
        </p:txBody>
      </p:sp>
      <p:sp>
        <p:nvSpPr>
          <p:cNvPr id="17" name="Text Placeholder 16">
            <a:extLst>
              <a:ext uri="{FF2B5EF4-FFF2-40B4-BE49-F238E27FC236}">
                <a16:creationId xmlns:a16="http://schemas.microsoft.com/office/drawing/2014/main" id="{0ADD5E58-4251-DF4F-93A3-D3AB5878DD10}"/>
              </a:ext>
            </a:extLst>
          </p:cNvPr>
          <p:cNvSpPr>
            <a:spLocks noGrp="1"/>
          </p:cNvSpPr>
          <p:nvPr>
            <p:ph type="body" sz="quarter" idx="11" hasCustomPrompt="1"/>
          </p:nvPr>
        </p:nvSpPr>
        <p:spPr>
          <a:xfrm>
            <a:off x="355600" y="3922166"/>
            <a:ext cx="4637088" cy="487363"/>
          </a:xfrm>
        </p:spPr>
        <p:txBody>
          <a:bodyPr>
            <a:normAutofit/>
          </a:bodyPr>
          <a:lstStyle>
            <a:lvl1pPr marL="0" indent="0">
              <a:buNone/>
              <a:defRPr sz="2000">
                <a:solidFill>
                  <a:schemeClr val="bg1"/>
                </a:solidFill>
                <a:latin typeface="+mj-lt"/>
              </a:defRPr>
            </a:lvl1pPr>
          </a:lstStyle>
          <a:p>
            <a:pPr lvl="0"/>
            <a:r>
              <a:rPr lang="en-GB"/>
              <a:t>15 September 2025</a:t>
            </a:r>
            <a:endParaRPr lang="en-US"/>
          </a:p>
        </p:txBody>
      </p:sp>
    </p:spTree>
    <p:extLst>
      <p:ext uri="{BB962C8B-B14F-4D97-AF65-F5344CB8AC3E}">
        <p14:creationId xmlns:p14="http://schemas.microsoft.com/office/powerpoint/2010/main" val="134078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a:t>Thank you!</a:t>
            </a:r>
            <a:endParaRPr lang="en-US"/>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483475"/>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Visit: </a:t>
            </a:r>
            <a:r>
              <a:rPr lang="en-GB" err="1"/>
              <a:t>www.covesa.global</a:t>
            </a:r>
            <a:endParaRPr lang="en-GB"/>
          </a:p>
        </p:txBody>
      </p:sp>
      <p:sp>
        <p:nvSpPr>
          <p:cNvPr id="4" name="Text Placeholder 3">
            <a:extLst>
              <a:ext uri="{FF2B5EF4-FFF2-40B4-BE49-F238E27FC236}">
                <a16:creationId xmlns:a16="http://schemas.microsoft.com/office/drawing/2014/main" id="{EE79B527-95CB-CD48-B0A2-DB13A47DACB5}"/>
              </a:ext>
            </a:extLst>
          </p:cNvPr>
          <p:cNvSpPr>
            <a:spLocks noGrp="1"/>
          </p:cNvSpPr>
          <p:nvPr>
            <p:ph type="body" sz="quarter" idx="10" hasCustomPrompt="1"/>
          </p:nvPr>
        </p:nvSpPr>
        <p:spPr>
          <a:xfrm>
            <a:off x="7126288" y="5434013"/>
            <a:ext cx="4371975" cy="550862"/>
          </a:xfrm>
        </p:spPr>
        <p:txBody>
          <a:bodyPr/>
          <a:lstStyle>
            <a:lvl1pPr marL="0" indent="0" algn="r">
              <a:buNone/>
              <a:defRPr>
                <a:solidFill>
                  <a:schemeClr val="bg1"/>
                </a:solidFill>
              </a:defRPr>
            </a:lvl1pPr>
          </a:lstStyle>
          <a:p>
            <a:r>
              <a:rPr lang="en-US"/>
              <a:t>Contact Us: </a:t>
            </a:r>
            <a:r>
              <a:rPr lang="en-US" err="1"/>
              <a:t>help@covesa.global</a:t>
            </a:r>
            <a:endParaRPr lang="en-US"/>
          </a:p>
        </p:txBody>
      </p:sp>
    </p:spTree>
    <p:extLst>
      <p:ext uri="{BB962C8B-B14F-4D97-AF65-F5344CB8AC3E}">
        <p14:creationId xmlns:p14="http://schemas.microsoft.com/office/powerpoint/2010/main" val="21072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a:t>Nonet </a:t>
            </a:r>
            <a:r>
              <a:rPr lang="en-GB" sz="2000" err="1"/>
              <a:t>voluptatem</a:t>
            </a:r>
            <a:r>
              <a:rPr lang="en-GB" sz="2000"/>
              <a:t> </a:t>
            </a:r>
            <a:r>
              <a:rPr lang="en-GB" sz="2000" err="1"/>
              <a:t>quam</a:t>
            </a:r>
            <a:r>
              <a:rPr lang="en-GB" sz="2000"/>
              <a:t> </a:t>
            </a:r>
            <a:r>
              <a:rPr lang="en-GB" sz="2000" err="1"/>
              <a:t>eliquamus</a:t>
            </a:r>
            <a:r>
              <a:rPr lang="en-GB" sz="2000"/>
              <a:t> </a:t>
            </a:r>
          </a:p>
          <a:p>
            <a:pPr marL="800100" lvl="1" indent="-342900">
              <a:spcAft>
                <a:spcPts val="1000"/>
              </a:spcAft>
              <a:buFont typeface="Calibri" panose="020F0502020204030204" pitchFamily="34" charset="0"/>
              <a:buChar char="―"/>
            </a:pPr>
            <a:r>
              <a:rPr lang="en-GB" sz="2000" err="1"/>
              <a:t>Xxxx</a:t>
            </a:r>
            <a:endParaRPr lang="en-GB" sz="2000"/>
          </a:p>
          <a:p>
            <a:pPr marL="800100" lvl="1" indent="-342900">
              <a:spcAft>
                <a:spcPts val="1000"/>
              </a:spcAft>
              <a:buFont typeface="Calibri" panose="020F0502020204030204" pitchFamily="34" charset="0"/>
              <a:buChar char="―"/>
            </a:pPr>
            <a:r>
              <a:rPr lang="en-GB" sz="2000" err="1"/>
              <a:t>xxxx</a:t>
            </a:r>
            <a:endParaRPr lang="en-GB" sz="2000"/>
          </a:p>
          <a:p>
            <a:pPr marL="342900" indent="-342900">
              <a:spcAft>
                <a:spcPts val="1000"/>
              </a:spcAft>
              <a:buFont typeface="Arial" panose="020B0604020202020204" pitchFamily="34" charset="0"/>
              <a:buChar char="•"/>
            </a:pPr>
            <a:r>
              <a:rPr lang="en-GB" sz="2000"/>
              <a:t>Si </a:t>
            </a:r>
            <a:r>
              <a:rPr lang="en-GB" sz="2000" err="1"/>
              <a:t>consequatet</a:t>
            </a:r>
            <a:r>
              <a:rPr lang="en-GB" sz="2000"/>
              <a:t> </a:t>
            </a:r>
            <a:r>
              <a:rPr lang="en-GB" sz="2000" err="1"/>
              <a:t>eumquisseque</a:t>
            </a:r>
            <a:r>
              <a:rPr lang="en-GB" sz="2000"/>
              <a:t> </a:t>
            </a:r>
            <a:r>
              <a:rPr lang="en-GB" sz="2000" err="1"/>
              <a:t>rerro</a:t>
            </a:r>
            <a:r>
              <a:rPr lang="en-GB" sz="2000"/>
              <a:t> </a:t>
            </a:r>
            <a:r>
              <a:rPr lang="en-GB" sz="2000" err="1"/>
              <a:t>iumet</a:t>
            </a:r>
            <a:r>
              <a:rPr lang="en-GB" sz="2000"/>
              <a:t> </a:t>
            </a:r>
            <a:r>
              <a:rPr lang="en-GB" sz="2000" err="1"/>
              <a:t>volupic</a:t>
            </a:r>
            <a:r>
              <a:rPr lang="en-GB" sz="2000"/>
              <a:t> </a:t>
            </a:r>
            <a:r>
              <a:rPr lang="en-GB" sz="2000" err="1"/>
              <a:t>testem</a:t>
            </a:r>
            <a:endParaRPr lang="en-GB" sz="2000"/>
          </a:p>
          <a:p>
            <a:pPr marL="342900" indent="-342900">
              <a:spcAft>
                <a:spcPts val="1000"/>
              </a:spcAft>
              <a:buFont typeface="Arial" panose="020B0604020202020204" pitchFamily="34" charset="0"/>
              <a:buChar char="•"/>
            </a:pPr>
            <a:r>
              <a:rPr lang="en-GB" sz="2000"/>
              <a:t>Net, </a:t>
            </a:r>
            <a:r>
              <a:rPr lang="en-GB" sz="2000" err="1"/>
              <a:t>tem</a:t>
            </a:r>
            <a:r>
              <a:rPr lang="en-GB" sz="2000"/>
              <a:t> </a:t>
            </a:r>
            <a:r>
              <a:rPr lang="en-GB" sz="2000" err="1"/>
              <a:t>volupid</a:t>
            </a:r>
            <a:r>
              <a:rPr lang="en-GB" sz="2000"/>
              <a:t> </a:t>
            </a:r>
            <a:r>
              <a:rPr lang="en-GB" sz="2000" err="1"/>
              <a:t>enditis</a:t>
            </a:r>
            <a:r>
              <a:rPr lang="en-GB" sz="2000"/>
              <a:t> </a:t>
            </a:r>
            <a:r>
              <a:rPr lang="en-GB" sz="2000" err="1"/>
              <a:t>dolum</a:t>
            </a:r>
            <a:r>
              <a:rPr lang="en-GB" sz="2000"/>
              <a:t> </a:t>
            </a:r>
            <a:r>
              <a:rPr lang="en-GB" sz="2000" err="1"/>
              <a:t>iur</a:t>
            </a:r>
            <a:r>
              <a:rPr lang="en-GB" sz="2000"/>
              <a:t> </a:t>
            </a:r>
          </a:p>
          <a:p>
            <a:pPr marL="342900" indent="-342900">
              <a:spcAft>
                <a:spcPts val="1000"/>
              </a:spcAft>
              <a:buFont typeface="Arial" panose="020B0604020202020204" pitchFamily="34" charset="0"/>
              <a:buChar char="•"/>
            </a:pPr>
            <a:r>
              <a:rPr lang="en-GB" sz="2000"/>
              <a:t>Qui </a:t>
            </a:r>
            <a:r>
              <a:rPr lang="en-GB" sz="2000" err="1"/>
              <a:t>omnim</a:t>
            </a:r>
            <a:r>
              <a:rPr lang="en-GB" sz="2000"/>
              <a:t> </a:t>
            </a:r>
            <a:r>
              <a:rPr lang="en-GB" sz="2000" err="1"/>
              <a:t>amw</a:t>
            </a:r>
            <a:endParaRPr lang="en-GB" sz="2000"/>
          </a:p>
          <a:p>
            <a:pPr marL="342900" indent="-342900">
              <a:spcAft>
                <a:spcPts val="1000"/>
              </a:spcAft>
              <a:buFont typeface="Arial" panose="020B0604020202020204" pitchFamily="34" charset="0"/>
              <a:buChar char="•"/>
            </a:pPr>
            <a:r>
              <a:rPr lang="en-GB" sz="2000" err="1"/>
              <a:t>eumquisseque</a:t>
            </a:r>
            <a:r>
              <a:rPr lang="en-GB" sz="2000"/>
              <a:t> </a:t>
            </a:r>
            <a:r>
              <a:rPr lang="en-GB" sz="2000" err="1"/>
              <a:t>rerro</a:t>
            </a:r>
            <a:r>
              <a:rPr lang="en-GB" sz="2000"/>
              <a:t> </a:t>
            </a:r>
            <a:r>
              <a:rPr lang="en-GB" sz="2000" err="1"/>
              <a:t>iumet</a:t>
            </a:r>
            <a:r>
              <a:rPr lang="en-GB" sz="2000"/>
              <a:t> </a:t>
            </a:r>
            <a:r>
              <a:rPr lang="en-GB" sz="2000" err="1"/>
              <a:t>volupic</a:t>
            </a:r>
            <a:endParaRPr lang="en-GB" sz="200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a:t> </a:t>
            </a:r>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©2025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23 May 2025</a:t>
            </a:fld>
            <a:r>
              <a:rPr lang="en-GB"/>
              <a:t>  </a:t>
            </a:r>
            <a:r>
              <a:rPr lang="en-GB">
                <a:solidFill>
                  <a:srgbClr val="00B0F0"/>
                </a:solidFill>
              </a:rPr>
              <a:t>|</a:t>
            </a:r>
            <a:endParaRPr lang="en-US">
              <a:solidFill>
                <a:srgbClr val="00B0F0"/>
              </a:solidFill>
            </a:endParaRPr>
          </a:p>
        </p:txBody>
      </p:sp>
    </p:spTree>
    <p:extLst>
      <p:ext uri="{BB962C8B-B14F-4D97-AF65-F5344CB8AC3E}">
        <p14:creationId xmlns:p14="http://schemas.microsoft.com/office/powerpoint/2010/main" val="3035542257"/>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 id="2147483654" r:id="rId4"/>
    <p:sldLayoutId id="2147483652" r:id="rId5"/>
    <p:sldLayoutId id="2147483655" r:id="rId6"/>
    <p:sldLayoutId id="2147483657" r:id="rId7"/>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userDrawn="1">
          <p15:clr>
            <a:srgbClr val="F26B43"/>
          </p15:clr>
        </p15:guide>
        <p15:guide id="2" pos="4566" userDrawn="1">
          <p15:clr>
            <a:srgbClr val="F26B43"/>
          </p15:clr>
        </p15:guide>
        <p15:guide id="3" pos="211" userDrawn="1">
          <p15:clr>
            <a:srgbClr val="F26B43"/>
          </p15:clr>
        </p15:guide>
        <p15:guide id="4" orient="horz" pos="210" userDrawn="1">
          <p15:clr>
            <a:srgbClr val="F26B43"/>
          </p15:clr>
        </p15:guide>
        <p15:guide id="5" orient="horz" pos="754" userDrawn="1">
          <p15:clr>
            <a:srgbClr val="F26B43"/>
          </p15:clr>
        </p15:guide>
        <p15:guide id="6" orient="horz" pos="377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www.eventleaf.com/Attendee/Attendee/EventSession?eId=mN2bjsL7txLhClSRitc%2FXg%3D%3D&amp;ssnId=168930" TargetMode="Externa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docs.google.com/document/d/1XKpb-MIFQcFRNdk6PxCtvHpVuAIJHpyZ/edit" TargetMode="External"/><Relationship Id="rId2" Type="http://schemas.openxmlformats.org/officeDocument/2006/relationships/hyperlink" Target="https://wiki.covesa.global/display/WIK4/EU+Data+Act+Project"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eur-lex.europa.eu/legal-content/EN/TXT/PDF/?uri=OJ:L_202302854&amp;qid=1711373839244"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mailto:p.boyes@covesa.global"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s://covesacommunity.slack.com/archives/C08AMFX85R8"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docs.google.com/document/d/1XKpb-MIFQcFRNdk6PxCtvHpVuAIJHpyZ/edit" TargetMode="External"/><Relationship Id="rId2" Type="http://schemas.openxmlformats.org/officeDocument/2006/relationships/hyperlink" Target="https://wiki.covesa.global/display/WIK4/EU+Data+Act+Project"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hyperlink" Target="https://eur-lex.europa.eu/legal-content/EN/TXT/PDF/?uri=OJ:L_202302854&amp;qid=1711373839244"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hyperlink" Target="mailto:p.boyes@covesa.global" TargetMode="Externa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hyperlink" Target="https://covesacommunity.slack.com/archives/C08AMFX85R8"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eur06.safelinks.protection.outlook.com/?url=https%3A%2F%2Fmobility-dataspace.eu%2Fmobility-data-space&amp;data=05%7C02%7Cchristina.rux%40wirelesscar.com%7C5b969af9cd3b4980a16508dd7cf3c601%7C7a628a40208a4188af06775f9ba954c7%7C0%7C0%7C638804108616740487%7CUnknown%7CTWFpbGZsb3d8eyJFbXB0eU1hcGkiOnRydWUsIlYiOiIwLjAuMDAwMCIsIlAiOiJXaW4zMiIsIkFOIjoiTWFpbCIsIldUIjoyfQ%3D%3D%7C0%7C%7C%7C&amp;sdata=HJKab7n1oxfNRe0501KsNY19CHxoTUoQmAk0NgVQXs8%3D&amp;reserved=0" TargetMode="External"/><Relationship Id="rId2" Type="http://schemas.openxmlformats.org/officeDocument/2006/relationships/hyperlink" Target="https://eur06.safelinks.protection.outlook.com/?url=https%3A%2F%2Fwww.eu-data-act.com%2FData_Act_Article_35.html&amp;data=05%7C02%7Cchristina.rux%40wirelesscar.com%7C5b969af9cd3b4980a16508dd7cf3c601%7C7a628a40208a4188af06775f9ba954c7%7C0%7C0%7C638804108616718530%7CUnknown%7CTWFpbGZsb3d8eyJFbXB0eU1hcGkiOnRydWUsIlYiOiIwLjAuMDAwMCIsIlAiOiJXaW4zMiIsIkFOIjoiTWFpbCIsIldUIjoyfQ%3D%3D%7C0%7C%7C%7C&amp;sdata=3ngWCVeX2C0ZrupnJYWCYz5qg%2B7ZBbjTj%2Ft1VFGipow%3D&amp;reserved=0" TargetMode="External"/><Relationship Id="rId1" Type="http://schemas.openxmlformats.org/officeDocument/2006/relationships/slideLayout" Target="../slideLayouts/slideLayout1.xml"/><Relationship Id="rId4" Type="http://schemas.openxmlformats.org/officeDocument/2006/relationships/hyperlink" Target="https://eur06.safelinks.protection.outlook.com/?url=https%3A%2F%2Fsimpl-programme.ec.europa.eu%2F&amp;data=05%7C02%7Cchristina.rux%40wirelesscar.com%7C5b969af9cd3b4980a16508dd7cf3c601%7C7a628a40208a4188af06775f9ba954c7%7C0%7C0%7C638804108616754399%7CUnknown%7CTWFpbGZsb3d8eyJFbXB0eU1hcGkiOnRydWUsIlYiOiIwLjAuMDAwMCIsIlAiOiJXaW4zMiIsIkFOIjoiTWFpbCIsIldUIjoyfQ%3D%3D%7C0%7C%7C%7C&amp;sdata=Yh30at9Q%2F%2BvO%2FHG5jCi8eTBhy2GY5TAGxPCn%2Bwmf5uw%3D&amp;reserved=0"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ww.eventleaf.com/Attendee/Attendee/EventSession?eId=mN2bjsL7txLhClSRitc%2FXg%3D%3D&amp;ssnId=168938"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docs.google.com/spreadsheets/d/1EaKbwqhCmw4V9lZH1kh_GU4n8iOVAn5bT1O86SpF5UQ/edit?pli=1&amp;gid=0#gid=0" TargetMode="External"/><Relationship Id="rId2" Type="http://schemas.openxmlformats.org/officeDocument/2006/relationships/hyperlink" Target="https://github.com/COVESA/eu-data-act"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3810B-1814-9B42-A230-C13C1EB3B29A}"/>
              </a:ext>
            </a:extLst>
          </p:cNvPr>
          <p:cNvSpPr>
            <a:spLocks noGrp="1"/>
          </p:cNvSpPr>
          <p:nvPr>
            <p:ph type="ctrTitle"/>
          </p:nvPr>
        </p:nvSpPr>
        <p:spPr/>
        <p:txBody>
          <a:bodyPr>
            <a:normAutofit fontScale="90000"/>
          </a:bodyPr>
          <a:lstStyle/>
          <a:p>
            <a:r>
              <a:rPr lang="sv-SE" b="0" i="0" u="none" strike="noStrike">
                <a:solidFill>
                  <a:srgbClr val="0F90BA"/>
                </a:solidFill>
                <a:effectLst/>
                <a:latin typeface="Avenir-Next" panose="02000503020000020003" pitchFamily="2" charset="0"/>
                <a:hlinkClick r:id="rId2" tooltip="https://www.eventleaf.com/Attendee/Attendee/EventSession?eId=mN2bjsL7txLhClSRitc%2FXg%3D%3D&amp;ssnId=168930"/>
              </a:rPr>
              <a:t>EU Data Act Project - Community Update</a:t>
            </a:r>
            <a:endParaRPr lang="en-US"/>
          </a:p>
        </p:txBody>
      </p:sp>
      <p:sp>
        <p:nvSpPr>
          <p:cNvPr id="3" name="Text Placeholder 2">
            <a:extLst>
              <a:ext uri="{FF2B5EF4-FFF2-40B4-BE49-F238E27FC236}">
                <a16:creationId xmlns:a16="http://schemas.microsoft.com/office/drawing/2014/main" id="{4A535569-0FF1-BE42-9EB7-400E88E53DFA}"/>
              </a:ext>
            </a:extLst>
          </p:cNvPr>
          <p:cNvSpPr>
            <a:spLocks noGrp="1"/>
          </p:cNvSpPr>
          <p:nvPr>
            <p:ph type="body" sz="quarter" idx="10"/>
          </p:nvPr>
        </p:nvSpPr>
        <p:spPr/>
        <p:txBody>
          <a:bodyPr>
            <a:normAutofit/>
          </a:bodyPr>
          <a:lstStyle/>
          <a:p>
            <a:endParaRPr lang="en-US"/>
          </a:p>
        </p:txBody>
      </p:sp>
      <p:sp>
        <p:nvSpPr>
          <p:cNvPr id="4" name="Text Placeholder 3">
            <a:extLst>
              <a:ext uri="{FF2B5EF4-FFF2-40B4-BE49-F238E27FC236}">
                <a16:creationId xmlns:a16="http://schemas.microsoft.com/office/drawing/2014/main" id="{A8B2C210-AC6F-3744-9124-028E12109C75}"/>
              </a:ext>
            </a:extLst>
          </p:cNvPr>
          <p:cNvSpPr>
            <a:spLocks noGrp="1"/>
          </p:cNvSpPr>
          <p:nvPr>
            <p:ph type="body" sz="quarter" idx="11"/>
          </p:nvPr>
        </p:nvSpPr>
        <p:spPr/>
        <p:txBody>
          <a:bodyPr/>
          <a:lstStyle/>
          <a:p>
            <a:r>
              <a:rPr lang="en-US"/>
              <a:t>May 15, 2025</a:t>
            </a:r>
          </a:p>
        </p:txBody>
      </p:sp>
    </p:spTree>
    <p:extLst>
      <p:ext uri="{BB962C8B-B14F-4D97-AF65-F5344CB8AC3E}">
        <p14:creationId xmlns:p14="http://schemas.microsoft.com/office/powerpoint/2010/main" val="813492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3810B-1814-9B42-A230-C13C1EB3B29A}"/>
              </a:ext>
            </a:extLst>
          </p:cNvPr>
          <p:cNvSpPr>
            <a:spLocks noGrp="1"/>
          </p:cNvSpPr>
          <p:nvPr>
            <p:ph type="ctrTitle"/>
          </p:nvPr>
        </p:nvSpPr>
        <p:spPr/>
        <p:txBody>
          <a:bodyPr>
            <a:normAutofit fontScale="90000"/>
          </a:bodyPr>
          <a:lstStyle/>
          <a:p>
            <a:r>
              <a:rPr lang="en-US"/>
              <a:t>COVESA EU DATA ACT Project</a:t>
            </a:r>
          </a:p>
        </p:txBody>
      </p:sp>
      <p:sp>
        <p:nvSpPr>
          <p:cNvPr id="3" name="Text Placeholder 2">
            <a:extLst>
              <a:ext uri="{FF2B5EF4-FFF2-40B4-BE49-F238E27FC236}">
                <a16:creationId xmlns:a16="http://schemas.microsoft.com/office/drawing/2014/main" id="{4A535569-0FF1-BE42-9EB7-400E88E53DFA}"/>
              </a:ext>
            </a:extLst>
          </p:cNvPr>
          <p:cNvSpPr>
            <a:spLocks noGrp="1"/>
          </p:cNvSpPr>
          <p:nvPr>
            <p:ph type="body" sz="quarter" idx="10"/>
          </p:nvPr>
        </p:nvSpPr>
        <p:spPr/>
        <p:txBody>
          <a:bodyPr/>
          <a:lstStyle/>
          <a:p>
            <a:r>
              <a:rPr lang="en-US"/>
              <a:t>Kick-off Presentation</a:t>
            </a:r>
          </a:p>
        </p:txBody>
      </p:sp>
      <p:sp>
        <p:nvSpPr>
          <p:cNvPr id="4" name="Text Placeholder 3">
            <a:extLst>
              <a:ext uri="{FF2B5EF4-FFF2-40B4-BE49-F238E27FC236}">
                <a16:creationId xmlns:a16="http://schemas.microsoft.com/office/drawing/2014/main" id="{A8B2C210-AC6F-3744-9124-028E12109C75}"/>
              </a:ext>
            </a:extLst>
          </p:cNvPr>
          <p:cNvSpPr>
            <a:spLocks noGrp="1"/>
          </p:cNvSpPr>
          <p:nvPr>
            <p:ph type="body" sz="quarter" idx="11"/>
          </p:nvPr>
        </p:nvSpPr>
        <p:spPr/>
        <p:txBody>
          <a:bodyPr/>
          <a:lstStyle/>
          <a:p>
            <a:r>
              <a:rPr lang="en-US"/>
              <a:t>February 12</a:t>
            </a:r>
            <a:r>
              <a:rPr lang="en-US" baseline="30000"/>
              <a:t>th</a:t>
            </a:r>
            <a:r>
              <a:rPr lang="en-US"/>
              <a:t>, 2025</a:t>
            </a:r>
          </a:p>
        </p:txBody>
      </p:sp>
    </p:spTree>
    <p:extLst>
      <p:ext uri="{BB962C8B-B14F-4D97-AF65-F5344CB8AC3E}">
        <p14:creationId xmlns:p14="http://schemas.microsoft.com/office/powerpoint/2010/main" val="3974895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89B3332-61D8-A2A9-997C-926662F63410}"/>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11</a:t>
            </a:fld>
            <a:endParaRPr lang="en-US"/>
          </a:p>
        </p:txBody>
      </p:sp>
      <p:sp>
        <p:nvSpPr>
          <p:cNvPr id="8" name="Title 7">
            <a:extLst>
              <a:ext uri="{FF2B5EF4-FFF2-40B4-BE49-F238E27FC236}">
                <a16:creationId xmlns:a16="http://schemas.microsoft.com/office/drawing/2014/main" id="{583F8EBC-5D0B-91F5-2EAE-6BF877B864B1}"/>
              </a:ext>
            </a:extLst>
          </p:cNvPr>
          <p:cNvSpPr>
            <a:spLocks noGrp="1"/>
          </p:cNvSpPr>
          <p:nvPr>
            <p:ph type="title"/>
          </p:nvPr>
        </p:nvSpPr>
        <p:spPr/>
        <p:txBody>
          <a:bodyPr/>
          <a:lstStyle/>
          <a:p>
            <a:r>
              <a:rPr lang="sv-SE"/>
              <a:t>Agenda</a:t>
            </a:r>
          </a:p>
        </p:txBody>
      </p:sp>
      <p:sp>
        <p:nvSpPr>
          <p:cNvPr id="6" name="Footer Placeholder 5">
            <a:extLst>
              <a:ext uri="{FF2B5EF4-FFF2-40B4-BE49-F238E27FC236}">
                <a16:creationId xmlns:a16="http://schemas.microsoft.com/office/drawing/2014/main" id="{1FA7CC83-E7C1-C351-89C0-7BD5A00A8A67}"/>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567A0AAA-1B86-D402-B870-0D36E25DF5B2}"/>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6C594D56-1663-DA6F-1D4F-EF8901FB430D}"/>
              </a:ext>
            </a:extLst>
          </p:cNvPr>
          <p:cNvSpPr>
            <a:spLocks noGrp="1"/>
          </p:cNvSpPr>
          <p:nvPr>
            <p:ph type="body" sz="quarter" idx="15"/>
          </p:nvPr>
        </p:nvSpPr>
        <p:spPr/>
        <p:txBody>
          <a:bodyPr/>
          <a:lstStyle/>
          <a:p>
            <a:r>
              <a:rPr lang="sv-SE"/>
              <a:t>Project Overview</a:t>
            </a:r>
          </a:p>
          <a:p>
            <a:r>
              <a:rPr lang="sv-SE"/>
              <a:t>Call for Participation</a:t>
            </a:r>
          </a:p>
          <a:p>
            <a:r>
              <a:rPr lang="sv-SE"/>
              <a:t>Q&amp;A</a:t>
            </a:r>
          </a:p>
        </p:txBody>
      </p:sp>
    </p:spTree>
    <p:extLst>
      <p:ext uri="{BB962C8B-B14F-4D97-AF65-F5344CB8AC3E}">
        <p14:creationId xmlns:p14="http://schemas.microsoft.com/office/powerpoint/2010/main" val="284729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D41EB4-1BCC-D942-8C90-AB76166DDD7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12</a:t>
            </a:fld>
            <a:endParaRPr lang="en-US"/>
          </a:p>
        </p:txBody>
      </p:sp>
      <p:sp>
        <p:nvSpPr>
          <p:cNvPr id="3" name="Title 2">
            <a:extLst>
              <a:ext uri="{FF2B5EF4-FFF2-40B4-BE49-F238E27FC236}">
                <a16:creationId xmlns:a16="http://schemas.microsoft.com/office/drawing/2014/main" id="{5EDEA8EA-2036-1944-80A9-620633747593}"/>
              </a:ext>
            </a:extLst>
          </p:cNvPr>
          <p:cNvSpPr>
            <a:spLocks noGrp="1"/>
          </p:cNvSpPr>
          <p:nvPr>
            <p:ph type="title"/>
          </p:nvPr>
        </p:nvSpPr>
        <p:spPr/>
        <p:txBody>
          <a:bodyPr/>
          <a:lstStyle/>
          <a:p>
            <a:r>
              <a:rPr lang="en-US"/>
              <a:t>Project Information</a:t>
            </a:r>
          </a:p>
        </p:txBody>
      </p:sp>
      <p:sp>
        <p:nvSpPr>
          <p:cNvPr id="4" name="Footer Placeholder 3">
            <a:extLst>
              <a:ext uri="{FF2B5EF4-FFF2-40B4-BE49-F238E27FC236}">
                <a16:creationId xmlns:a16="http://schemas.microsoft.com/office/drawing/2014/main" id="{D2874F65-4BE7-494D-849C-CF05DA22E75D}"/>
              </a:ext>
            </a:extLst>
          </p:cNvPr>
          <p:cNvSpPr>
            <a:spLocks noGrp="1"/>
          </p:cNvSpPr>
          <p:nvPr>
            <p:ph type="ftr" sz="quarter" idx="3"/>
          </p:nvPr>
        </p:nvSpPr>
        <p:spPr/>
        <p:txBody>
          <a:bodyPr/>
          <a:lstStyle/>
          <a:p>
            <a:r>
              <a:rPr lang="en-US"/>
              <a:t>Copyright ©2025 COVESA</a:t>
            </a:r>
          </a:p>
        </p:txBody>
      </p:sp>
      <p:sp>
        <p:nvSpPr>
          <p:cNvPr id="5" name="Date Placeholder 4">
            <a:extLst>
              <a:ext uri="{FF2B5EF4-FFF2-40B4-BE49-F238E27FC236}">
                <a16:creationId xmlns:a16="http://schemas.microsoft.com/office/drawing/2014/main" id="{3B3C0A9B-DFC3-DD48-815F-5A993FE98E82}"/>
              </a:ext>
            </a:extLst>
          </p:cNvPr>
          <p:cNvSpPr>
            <a:spLocks noGrp="1"/>
          </p:cNvSpPr>
          <p:nvPr>
            <p:ph type="dt" sz="half" idx="16"/>
          </p:nvPr>
        </p:nvSpPr>
        <p:spPr/>
        <p:txBody>
          <a:bodyPr/>
          <a:lstStyle/>
          <a:p>
            <a:fld id="{711AD59B-78A3-4C41-A780-C9419A689BF3}" type="datetime4">
              <a:rPr lang="en-GB" smtClean="0"/>
              <a:t>23 May 2025</a:t>
            </a:fld>
            <a:r>
              <a:rPr lang="en-GB"/>
              <a:t>  </a:t>
            </a:r>
            <a:r>
              <a:rPr lang="en-GB">
                <a:solidFill>
                  <a:srgbClr val="00B0F0"/>
                </a:solidFill>
              </a:rPr>
              <a:t>|</a:t>
            </a:r>
            <a:endParaRPr lang="en-US">
              <a:solidFill>
                <a:srgbClr val="00B0F0"/>
              </a:solidFill>
            </a:endParaRPr>
          </a:p>
        </p:txBody>
      </p:sp>
      <p:sp>
        <p:nvSpPr>
          <p:cNvPr id="6" name="Text Placeholder 5">
            <a:extLst>
              <a:ext uri="{FF2B5EF4-FFF2-40B4-BE49-F238E27FC236}">
                <a16:creationId xmlns:a16="http://schemas.microsoft.com/office/drawing/2014/main" id="{2B73D329-AC8C-D34E-9376-B11C1C507A91}"/>
              </a:ext>
            </a:extLst>
          </p:cNvPr>
          <p:cNvSpPr>
            <a:spLocks noGrp="1"/>
          </p:cNvSpPr>
          <p:nvPr>
            <p:ph type="body" sz="quarter" idx="15"/>
          </p:nvPr>
        </p:nvSpPr>
        <p:spPr>
          <a:xfrm>
            <a:off x="334962" y="1220432"/>
            <a:ext cx="10535361" cy="4285459"/>
          </a:xfrm>
        </p:spPr>
        <p:txBody>
          <a:bodyPr>
            <a:normAutofit/>
          </a:bodyPr>
          <a:lstStyle/>
          <a:p>
            <a:r>
              <a:rPr lang="en-US"/>
              <a:t>Timeline: February 2025 – 2026Q4</a:t>
            </a:r>
          </a:p>
          <a:p>
            <a:r>
              <a:rPr lang="en-US"/>
              <a:t>Project Leads:</a:t>
            </a:r>
          </a:p>
          <a:p>
            <a:pPr lvl="1"/>
            <a:r>
              <a:rPr lang="en-US"/>
              <a:t>Sonia Biswas, Volvo Cars</a:t>
            </a:r>
          </a:p>
          <a:p>
            <a:pPr lvl="1"/>
            <a:r>
              <a:rPr lang="en-US"/>
              <a:t>Christina Rux, WirelessCar</a:t>
            </a:r>
          </a:p>
          <a:p>
            <a:pPr lvl="1"/>
            <a:r>
              <a:rPr lang="en-US"/>
              <a:t>Nils Lagerqvist, Volvo Cars</a:t>
            </a:r>
          </a:p>
          <a:p>
            <a:r>
              <a:rPr lang="en-US"/>
              <a:t>Project Wiki: </a:t>
            </a:r>
            <a:br>
              <a:rPr lang="en-US"/>
            </a:br>
            <a:r>
              <a:rPr lang="sv-SE">
                <a:hlinkClick r:id="rId2"/>
              </a:rPr>
              <a:t>https://wiki.covesa.global/display/WIK4/EU+Data+Act+Project</a:t>
            </a:r>
            <a:endParaRPr lang="sv-SE"/>
          </a:p>
          <a:p>
            <a:r>
              <a:rPr lang="sv-SE"/>
              <a:t>Project Charter: </a:t>
            </a:r>
            <a:br>
              <a:rPr lang="sv-SE"/>
            </a:br>
            <a:r>
              <a:rPr lang="sv-SE">
                <a:hlinkClick r:id="rId3"/>
              </a:rPr>
              <a:t>https://docs.google.com/document/d/1XKpb-MIFQcFRNdk6PxCtvHpVuAIJHpyZ/edit</a:t>
            </a:r>
            <a:endParaRPr lang="en-US"/>
          </a:p>
          <a:p>
            <a:pPr marL="0" indent="0">
              <a:buNone/>
            </a:pPr>
            <a:endParaRPr lang="en-US"/>
          </a:p>
        </p:txBody>
      </p:sp>
    </p:spTree>
    <p:extLst>
      <p:ext uri="{BB962C8B-B14F-4D97-AF65-F5344CB8AC3E}">
        <p14:creationId xmlns:p14="http://schemas.microsoft.com/office/powerpoint/2010/main" val="509409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C65480A-2A77-DA4F-B315-363ED31C384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13</a:t>
            </a:fld>
            <a:endParaRPr lang="en-US"/>
          </a:p>
        </p:txBody>
      </p:sp>
      <p:sp>
        <p:nvSpPr>
          <p:cNvPr id="8" name="Title 7">
            <a:extLst>
              <a:ext uri="{FF2B5EF4-FFF2-40B4-BE49-F238E27FC236}">
                <a16:creationId xmlns:a16="http://schemas.microsoft.com/office/drawing/2014/main" id="{9ABDFA2C-8A5C-6016-FD49-CA4A32838FD7}"/>
              </a:ext>
            </a:extLst>
          </p:cNvPr>
          <p:cNvSpPr>
            <a:spLocks noGrp="1"/>
          </p:cNvSpPr>
          <p:nvPr>
            <p:ph type="title"/>
          </p:nvPr>
        </p:nvSpPr>
        <p:spPr/>
        <p:txBody>
          <a:bodyPr/>
          <a:lstStyle/>
          <a:p>
            <a:r>
              <a:rPr lang="sv-SE"/>
              <a:t>Project Background</a:t>
            </a:r>
          </a:p>
        </p:txBody>
      </p:sp>
      <p:sp>
        <p:nvSpPr>
          <p:cNvPr id="6" name="Footer Placeholder 5">
            <a:extLst>
              <a:ext uri="{FF2B5EF4-FFF2-40B4-BE49-F238E27FC236}">
                <a16:creationId xmlns:a16="http://schemas.microsoft.com/office/drawing/2014/main" id="{F6BEDBA9-DED4-C0A2-0135-BF19AEFF432E}"/>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A36B49C5-AD62-C201-2E98-91FED560791E}"/>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B0F6E4EA-F0EE-5AFA-02AF-962FA3592385}"/>
              </a:ext>
            </a:extLst>
          </p:cNvPr>
          <p:cNvSpPr>
            <a:spLocks noGrp="1"/>
          </p:cNvSpPr>
          <p:nvPr>
            <p:ph type="body" sz="quarter" idx="15"/>
          </p:nvPr>
        </p:nvSpPr>
        <p:spPr>
          <a:xfrm>
            <a:off x="334962" y="1220432"/>
            <a:ext cx="10269976" cy="4907099"/>
          </a:xfrm>
        </p:spPr>
        <p:txBody>
          <a:bodyPr>
            <a:normAutofit fontScale="92500" lnSpcReduction="20000"/>
          </a:bodyPr>
          <a:lstStyle/>
          <a:p>
            <a:pPr algn="just" rtl="0">
              <a:spcBef>
                <a:spcPts val="1200"/>
              </a:spcBef>
              <a:spcAft>
                <a:spcPts val="600"/>
              </a:spcAft>
            </a:pPr>
            <a:r>
              <a:rPr lang="sv-SE" sz="2000" b="0" i="0" u="none" strike="noStrike">
                <a:effectLst/>
                <a:latin typeface="Calibri" panose="020F0502020204030204" pitchFamily="34" charset="0"/>
              </a:rPr>
              <a:t>During 2025 and 2026 EU Data Act (EUDA) Legislation will come into effect, and the automotive industry needs to prepare. OEMs and suppliers, selling vehicles in Europe, including several COVESA members, need to understand the compliance requirements and determine their own course of action in a relatively short period of time.</a:t>
            </a:r>
            <a:endParaRPr lang="sv-SE" b="0">
              <a:effectLst/>
            </a:endParaRPr>
          </a:p>
          <a:p>
            <a:pPr algn="just" rtl="0">
              <a:spcBef>
                <a:spcPts val="1200"/>
              </a:spcBef>
              <a:spcAft>
                <a:spcPts val="600"/>
              </a:spcAft>
            </a:pPr>
            <a:r>
              <a:rPr lang="sv-SE" sz="2000" b="0" i="0" u="none" strike="noStrike">
                <a:effectLst/>
                <a:latin typeface="Calibri" panose="020F0502020204030204" pitchFamily="34" charset="0"/>
              </a:rPr>
              <a:t>Article 30 and 35 of the regulation discusses interoperability and an EU centralized repo for standards, which refers to having standards for automotive as well. The motivation is to have a common standard for automotive and VSS could be the proposed standard for automotive.</a:t>
            </a:r>
            <a:endParaRPr lang="sv-SE" b="0">
              <a:effectLst/>
            </a:endParaRPr>
          </a:p>
          <a:p>
            <a:pPr algn="just" rtl="0">
              <a:spcBef>
                <a:spcPts val="1200"/>
              </a:spcBef>
              <a:spcAft>
                <a:spcPts val="600"/>
              </a:spcAft>
            </a:pPr>
            <a:r>
              <a:rPr lang="sv-SE" sz="2000" b="0" i="0" u="none" strike="noStrike">
                <a:effectLst/>
                <a:latin typeface="Calibri" panose="020F0502020204030204" pitchFamily="34" charset="0"/>
              </a:rPr>
              <a:t>Regulation link : </a:t>
            </a:r>
            <a:r>
              <a:rPr lang="sv-SE" sz="2000" b="0" i="0" u="sng" strike="noStrike">
                <a:effectLst/>
                <a:latin typeface="Calibri" panose="020F0502020204030204" pitchFamily="34" charset="0"/>
                <a:hlinkClick r:id="rId2">
                  <a:extLst>
                    <a:ext uri="{A12FA001-AC4F-418D-AE19-62706E023703}">
                      <ahyp:hlinkClr xmlns:ahyp="http://schemas.microsoft.com/office/drawing/2018/hyperlinkcolor" val="tx"/>
                    </a:ext>
                  </a:extLst>
                </a:hlinkClick>
              </a:rPr>
              <a:t>Regulation (EU) 2023/2854 of the European Parliament and of the Council of 13 December 2023 on harmonised rules on fair access to and use of data and amending Regulation (EU) 2017/2394 and Directive (EU) 2020/1828 (Data Act)</a:t>
            </a:r>
            <a:endParaRPr lang="sv-SE" b="0">
              <a:effectLst/>
            </a:endParaRPr>
          </a:p>
          <a:p>
            <a:pPr algn="just" rtl="0">
              <a:spcBef>
                <a:spcPts val="1200"/>
              </a:spcBef>
              <a:spcAft>
                <a:spcPts val="600"/>
              </a:spcAft>
            </a:pPr>
            <a:r>
              <a:rPr lang="sv-SE" sz="2000" b="0" i="0" u="none" strike="noStrike">
                <a:effectLst/>
                <a:latin typeface="Calibri" panose="020F0502020204030204" pitchFamily="34" charset="0"/>
              </a:rPr>
              <a:t>Each OEM will have to analyze the implications of the EUDA and implement solutions accordingly. </a:t>
            </a:r>
            <a:endParaRPr lang="sv-SE" b="0">
              <a:effectLst/>
            </a:endParaRPr>
          </a:p>
          <a:p>
            <a:pPr algn="just" rtl="0">
              <a:spcBef>
                <a:spcPts val="1200"/>
              </a:spcBef>
              <a:spcAft>
                <a:spcPts val="600"/>
              </a:spcAft>
            </a:pPr>
            <a:r>
              <a:rPr lang="sv-SE" sz="2000" b="0" i="0" u="none" strike="noStrike">
                <a:effectLst/>
                <a:latin typeface="Calibri" panose="020F0502020204030204" pitchFamily="34" charset="0"/>
              </a:rPr>
              <a:t>However, the European Commission’s Directorate-General for Communications Networks, Content and Technology (DG CNECT) has commissioned a study on “interoperability of data processing services”. </a:t>
            </a:r>
          </a:p>
          <a:p>
            <a:pPr algn="just" rtl="0">
              <a:spcBef>
                <a:spcPts val="1200"/>
              </a:spcBef>
              <a:spcAft>
                <a:spcPts val="600"/>
              </a:spcAft>
            </a:pPr>
            <a:r>
              <a:rPr lang="sv-SE" sz="2000" b="0" i="0" u="none" strike="noStrike">
                <a:effectLst/>
                <a:latin typeface="Calibri" panose="020F0502020204030204" pitchFamily="34" charset="0"/>
              </a:rPr>
              <a:t>The ambition is to set up a </a:t>
            </a:r>
            <a:r>
              <a:rPr lang="sv-SE" sz="2000" b="1" i="0" u="none" strike="noStrike">
                <a:effectLst/>
                <a:latin typeface="Calibri" panose="020F0502020204030204" pitchFamily="34" charset="0"/>
              </a:rPr>
              <a:t>centralized repository of standards to be used for interoperability</a:t>
            </a:r>
            <a:r>
              <a:rPr lang="sv-SE" sz="2000" b="0" i="0" u="none" strike="noStrike">
                <a:effectLst/>
                <a:latin typeface="Calibri" panose="020F0502020204030204" pitchFamily="34" charset="0"/>
              </a:rPr>
              <a:t> according to the article 30 above. There is a high likelihood that this will </a:t>
            </a:r>
            <a:r>
              <a:rPr lang="sv-SE" sz="2000" b="1" i="0" u="none" strike="noStrike">
                <a:effectLst/>
                <a:latin typeface="Calibri" panose="020F0502020204030204" pitchFamily="34" charset="0"/>
              </a:rPr>
              <a:t>drive unified standards</a:t>
            </a:r>
            <a:r>
              <a:rPr lang="sv-SE" sz="2000" b="0" i="0" u="none" strike="noStrike">
                <a:effectLst/>
                <a:latin typeface="Calibri" panose="020F0502020204030204" pitchFamily="34" charset="0"/>
              </a:rPr>
              <a:t> for e.g. exchanging vehicle data with Insurance companies. </a:t>
            </a:r>
            <a:endParaRPr lang="sv-SE" b="0">
              <a:effectLst/>
            </a:endParaRPr>
          </a:p>
        </p:txBody>
      </p:sp>
    </p:spTree>
    <p:extLst>
      <p:ext uri="{BB962C8B-B14F-4D97-AF65-F5344CB8AC3E}">
        <p14:creationId xmlns:p14="http://schemas.microsoft.com/office/powerpoint/2010/main" val="1407731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65BF3F-4879-3498-F5E8-FE719545DAF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14</a:t>
            </a:fld>
            <a:endParaRPr lang="en-US"/>
          </a:p>
        </p:txBody>
      </p:sp>
      <p:sp>
        <p:nvSpPr>
          <p:cNvPr id="8" name="Title 7">
            <a:extLst>
              <a:ext uri="{FF2B5EF4-FFF2-40B4-BE49-F238E27FC236}">
                <a16:creationId xmlns:a16="http://schemas.microsoft.com/office/drawing/2014/main" id="{EAA3B2C4-8207-6731-F91E-62E53F3E3A2C}"/>
              </a:ext>
            </a:extLst>
          </p:cNvPr>
          <p:cNvSpPr>
            <a:spLocks noGrp="1"/>
          </p:cNvSpPr>
          <p:nvPr>
            <p:ph type="title"/>
          </p:nvPr>
        </p:nvSpPr>
        <p:spPr/>
        <p:txBody>
          <a:bodyPr/>
          <a:lstStyle/>
          <a:p>
            <a:r>
              <a:rPr lang="sv-SE"/>
              <a:t>Project Objective &amp; 3 Phases</a:t>
            </a:r>
          </a:p>
        </p:txBody>
      </p:sp>
      <p:sp>
        <p:nvSpPr>
          <p:cNvPr id="6" name="Footer Placeholder 5">
            <a:extLst>
              <a:ext uri="{FF2B5EF4-FFF2-40B4-BE49-F238E27FC236}">
                <a16:creationId xmlns:a16="http://schemas.microsoft.com/office/drawing/2014/main" id="{080BB63D-5F66-CE9C-5839-66701477A8AA}"/>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6D40625A-E941-05CA-C924-39BD3820FD08}"/>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0CB005B6-B30C-47E6-69FC-EB15192FB18E}"/>
              </a:ext>
            </a:extLst>
          </p:cNvPr>
          <p:cNvSpPr>
            <a:spLocks noGrp="1"/>
          </p:cNvSpPr>
          <p:nvPr>
            <p:ph type="body" sz="quarter" idx="15"/>
          </p:nvPr>
        </p:nvSpPr>
        <p:spPr>
          <a:xfrm>
            <a:off x="334963" y="1220432"/>
            <a:ext cx="10122830" cy="4285459"/>
          </a:xfrm>
        </p:spPr>
        <p:txBody>
          <a:bodyPr>
            <a:normAutofit fontScale="92500" lnSpcReduction="10000"/>
          </a:bodyPr>
          <a:lstStyle/>
          <a:p>
            <a:pPr algn="just" rtl="0">
              <a:spcBef>
                <a:spcPts val="1200"/>
              </a:spcBef>
              <a:spcAft>
                <a:spcPts val="600"/>
              </a:spcAft>
            </a:pPr>
            <a:r>
              <a:rPr lang="sv-SE" sz="2400" b="0" i="0" u="none" strike="noStrike">
                <a:solidFill>
                  <a:srgbClr val="000000"/>
                </a:solidFill>
                <a:effectLst/>
                <a:latin typeface="Calibri" panose="020F0502020204030204" pitchFamily="34" charset="0"/>
              </a:rPr>
              <a:t>We propose to cooperate within COVESA on </a:t>
            </a:r>
            <a:r>
              <a:rPr lang="sv-SE" sz="2400" b="1" i="0" u="none" strike="noStrike">
                <a:solidFill>
                  <a:srgbClr val="000000"/>
                </a:solidFill>
                <a:effectLst/>
                <a:latin typeface="Calibri" panose="020F0502020204030204" pitchFamily="34" charset="0"/>
              </a:rPr>
              <a:t>proposing open standards for interoperability of data processing services</a:t>
            </a:r>
            <a:r>
              <a:rPr lang="sv-SE" sz="2400" b="0" i="0" u="none" strike="noStrike">
                <a:solidFill>
                  <a:srgbClr val="000000"/>
                </a:solidFill>
                <a:effectLst/>
                <a:latin typeface="Calibri" panose="020F0502020204030204" pitchFamily="34" charset="0"/>
              </a:rPr>
              <a:t>. </a:t>
            </a:r>
            <a:endParaRPr lang="sv-SE" sz="5400" b="0">
              <a:effectLst/>
            </a:endParaRPr>
          </a:p>
          <a:p>
            <a:pPr algn="just" rtl="0">
              <a:spcBef>
                <a:spcPts val="1200"/>
              </a:spcBef>
              <a:spcAft>
                <a:spcPts val="600"/>
              </a:spcAft>
            </a:pPr>
            <a:r>
              <a:rPr lang="sv-SE" sz="2400" b="0" i="0" u="none" strike="noStrike">
                <a:solidFill>
                  <a:srgbClr val="000000"/>
                </a:solidFill>
                <a:effectLst/>
                <a:latin typeface="Calibri" panose="020F0502020204030204" pitchFamily="34" charset="0"/>
              </a:rPr>
              <a:t>COVESA is well-positioned to host a collaborative project, in three phases, during which:</a:t>
            </a:r>
            <a:endParaRPr lang="sv-SE" sz="5400" b="0">
              <a:effectLst/>
            </a:endParaRPr>
          </a:p>
          <a:p>
            <a:pPr lvl="1" algn="just" fontAlgn="base">
              <a:spcBef>
                <a:spcPts val="1200"/>
              </a:spcBef>
            </a:pPr>
            <a:r>
              <a:rPr lang="sv-SE" sz="1800" b="0" i="0" u="none" strike="noStrike">
                <a:solidFill>
                  <a:srgbClr val="000000"/>
                </a:solidFill>
                <a:effectLst/>
                <a:latin typeface="Calibri" panose="020F0502020204030204" pitchFamily="34" charset="0"/>
              </a:rPr>
              <a:t>Phase 1 (Understanding): A combined understanding of the legislative requirements can be reached, perhaps in active collaboration with the activities of ACEA, the German VDA and other relevant bodies.</a:t>
            </a:r>
          </a:p>
          <a:p>
            <a:pPr marL="1200150" lvl="2" indent="-285750" algn="just" fontAlgn="base"/>
            <a:r>
              <a:rPr lang="sv-SE" sz="1800" b="0" i="0" u="none" strike="noStrike">
                <a:solidFill>
                  <a:srgbClr val="000000"/>
                </a:solidFill>
                <a:effectLst/>
                <a:latin typeface="Calibri" panose="020F0502020204030204" pitchFamily="34" charset="0"/>
              </a:rPr>
              <a:t>Decision Go/No Go</a:t>
            </a:r>
          </a:p>
          <a:p>
            <a:pPr lvl="1" algn="just" fontAlgn="base"/>
            <a:r>
              <a:rPr lang="sv-SE" sz="1800" b="0" i="0" u="none" strike="noStrike">
                <a:solidFill>
                  <a:srgbClr val="000000"/>
                </a:solidFill>
                <a:effectLst/>
                <a:latin typeface="Calibri" panose="020F0502020204030204" pitchFamily="34" charset="0"/>
              </a:rPr>
              <a:t>Phase 2 (Evaluate): An objective evaluation of Vehicle Signal Specification (VSS) against those requirements. </a:t>
            </a:r>
          </a:p>
          <a:p>
            <a:pPr lvl="1" algn="just" fontAlgn="base">
              <a:spcAft>
                <a:spcPts val="600"/>
              </a:spcAft>
            </a:pPr>
            <a:r>
              <a:rPr lang="sv-SE" sz="1800" b="0" i="0" u="none" strike="noStrike">
                <a:solidFill>
                  <a:srgbClr val="000000"/>
                </a:solidFill>
                <a:effectLst/>
                <a:latin typeface="Calibri" panose="020F0502020204030204" pitchFamily="34" charset="0"/>
              </a:rPr>
              <a:t>Phase 3 (Design and Deliver Proposal): To the extent VSS meets the requirements, a set of proposals based on OEM-consensus delivered to the automotive industry broadly and specifically to the Commission.</a:t>
            </a:r>
          </a:p>
          <a:p>
            <a:pPr algn="just" fontAlgn="base">
              <a:spcAft>
                <a:spcPts val="600"/>
              </a:spcAft>
            </a:pPr>
            <a:r>
              <a:rPr lang="sv-SE" sz="2200" b="0" i="0" u="none" strike="noStrike">
                <a:solidFill>
                  <a:srgbClr val="000000"/>
                </a:solidFill>
                <a:effectLst/>
                <a:latin typeface="Calibri" panose="020F0502020204030204" pitchFamily="34" charset="0"/>
              </a:rPr>
              <a:t>A successful outcome of this activity will be a clear understanding of how VSS meets - or falls short of meeting - legislative requirements of the Act. </a:t>
            </a:r>
          </a:p>
          <a:p>
            <a:endParaRPr lang="sv-SE"/>
          </a:p>
        </p:txBody>
      </p:sp>
    </p:spTree>
    <p:extLst>
      <p:ext uri="{BB962C8B-B14F-4D97-AF65-F5344CB8AC3E}">
        <p14:creationId xmlns:p14="http://schemas.microsoft.com/office/powerpoint/2010/main" val="3352479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6B4E95-B600-318D-97AF-2DB2FD6006D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3013EAC-DD34-128A-4801-59CF8F37EB3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15</a:t>
            </a:fld>
            <a:endParaRPr lang="en-US"/>
          </a:p>
        </p:txBody>
      </p:sp>
      <p:sp>
        <p:nvSpPr>
          <p:cNvPr id="8" name="Title 7">
            <a:extLst>
              <a:ext uri="{FF2B5EF4-FFF2-40B4-BE49-F238E27FC236}">
                <a16:creationId xmlns:a16="http://schemas.microsoft.com/office/drawing/2014/main" id="{F4F604FE-E678-14A2-F45F-26449599FF26}"/>
              </a:ext>
            </a:extLst>
          </p:cNvPr>
          <p:cNvSpPr>
            <a:spLocks noGrp="1"/>
          </p:cNvSpPr>
          <p:nvPr>
            <p:ph type="title"/>
          </p:nvPr>
        </p:nvSpPr>
        <p:spPr/>
        <p:txBody>
          <a:bodyPr/>
          <a:lstStyle/>
          <a:p>
            <a:r>
              <a:rPr lang="sv-SE"/>
              <a:t>Planned Output</a:t>
            </a:r>
          </a:p>
        </p:txBody>
      </p:sp>
      <p:sp>
        <p:nvSpPr>
          <p:cNvPr id="6" name="Footer Placeholder 5">
            <a:extLst>
              <a:ext uri="{FF2B5EF4-FFF2-40B4-BE49-F238E27FC236}">
                <a16:creationId xmlns:a16="http://schemas.microsoft.com/office/drawing/2014/main" id="{5C6B7403-11D0-33B1-E454-404FD5CC038C}"/>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5698D09A-2BCA-FB03-A576-4A0959BF5B1E}"/>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D03ABAB2-CA0B-96A5-F4F6-D4FE8CC6708C}"/>
              </a:ext>
            </a:extLst>
          </p:cNvPr>
          <p:cNvSpPr>
            <a:spLocks noGrp="1"/>
          </p:cNvSpPr>
          <p:nvPr>
            <p:ph type="body" sz="quarter" idx="15"/>
          </p:nvPr>
        </p:nvSpPr>
        <p:spPr>
          <a:xfrm>
            <a:off x="334963" y="1220432"/>
            <a:ext cx="10122830" cy="4285459"/>
          </a:xfrm>
        </p:spPr>
        <p:txBody>
          <a:bodyPr>
            <a:normAutofit/>
          </a:bodyPr>
          <a:lstStyle/>
          <a:p>
            <a:pPr algn="just" rtl="0" fontAlgn="base">
              <a:spcBef>
                <a:spcPts val="1200"/>
              </a:spcBef>
              <a:buFont typeface="+mj-lt"/>
              <a:buAutoNum type="arabicPeriod"/>
            </a:pPr>
            <a:r>
              <a:rPr lang="sv-SE" sz="2400" b="0" i="0" u="none" strike="noStrike">
                <a:solidFill>
                  <a:srgbClr val="000000"/>
                </a:solidFill>
                <a:effectLst/>
                <a:latin typeface="Calibri" panose="020F0502020204030204" pitchFamily="34" charset="0"/>
              </a:rPr>
              <a:t> A report from talks with the EU Commission that Vehicle Signal Specification and Vehicle Information Signal Specification may be used to implement the EU Data Act and its future legislation.</a:t>
            </a:r>
          </a:p>
          <a:p>
            <a:pPr lvl="1" algn="just" fontAlgn="base">
              <a:spcBef>
                <a:spcPts val="1200"/>
              </a:spcBef>
              <a:buFont typeface="+mj-lt"/>
              <a:buAutoNum type="arabicPeriod"/>
            </a:pPr>
            <a:r>
              <a:rPr lang="sv-SE" sz="2000">
                <a:solidFill>
                  <a:srgbClr val="000000"/>
                </a:solidFill>
                <a:latin typeface="Calibri" panose="020F0502020204030204" pitchFamily="34" charset="0"/>
              </a:rPr>
              <a:t>Practical examples of data extraction using VSS and VISS.</a:t>
            </a:r>
            <a:endParaRPr lang="sv-SE" sz="2000" b="0" i="0" u="none" strike="noStrike">
              <a:solidFill>
                <a:srgbClr val="000000"/>
              </a:solidFill>
              <a:effectLst/>
              <a:latin typeface="Calibri" panose="020F0502020204030204" pitchFamily="34" charset="0"/>
            </a:endParaRPr>
          </a:p>
          <a:p>
            <a:pPr algn="just" rtl="0" fontAlgn="base">
              <a:buFont typeface="+mj-lt"/>
              <a:buAutoNum type="arabicPeriod"/>
            </a:pPr>
            <a:r>
              <a:rPr lang="sv-SE" sz="2400">
                <a:solidFill>
                  <a:srgbClr val="000000"/>
                </a:solidFill>
                <a:latin typeface="Calibri" panose="020F0502020204030204" pitchFamily="34" charset="0"/>
              </a:rPr>
              <a:t> Publication of COVESA statement recommending the use of VSS for data format and VISS as the API in the context of connected vehicle data. </a:t>
            </a:r>
          </a:p>
          <a:p>
            <a:pPr algn="just" rtl="0" fontAlgn="base">
              <a:buFont typeface="+mj-lt"/>
              <a:buAutoNum type="arabicPeriod"/>
            </a:pPr>
            <a:r>
              <a:rPr lang="sv-SE" sz="2400" b="0" i="0" u="none" strike="noStrike">
                <a:solidFill>
                  <a:srgbClr val="000000"/>
                </a:solidFill>
                <a:effectLst/>
                <a:latin typeface="Calibri" panose="020F0502020204030204" pitchFamily="34" charset="0"/>
              </a:rPr>
              <a:t> Recommendation for consent management when using VSS and VISS.</a:t>
            </a:r>
          </a:p>
        </p:txBody>
      </p:sp>
    </p:spTree>
    <p:extLst>
      <p:ext uri="{BB962C8B-B14F-4D97-AF65-F5344CB8AC3E}">
        <p14:creationId xmlns:p14="http://schemas.microsoft.com/office/powerpoint/2010/main" val="2826329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4F18A-2B8A-F82B-4E98-34F41578F46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3461FC8-9197-B636-3D2C-6FBA11AAF94A}"/>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16</a:t>
            </a:fld>
            <a:endParaRPr lang="en-US"/>
          </a:p>
        </p:txBody>
      </p:sp>
      <p:sp>
        <p:nvSpPr>
          <p:cNvPr id="8" name="Title 7">
            <a:extLst>
              <a:ext uri="{FF2B5EF4-FFF2-40B4-BE49-F238E27FC236}">
                <a16:creationId xmlns:a16="http://schemas.microsoft.com/office/drawing/2014/main" id="{A0B49449-7CBF-46FC-8D78-2C2ACA502B33}"/>
              </a:ext>
            </a:extLst>
          </p:cNvPr>
          <p:cNvSpPr>
            <a:spLocks noGrp="1"/>
          </p:cNvSpPr>
          <p:nvPr>
            <p:ph type="title"/>
          </p:nvPr>
        </p:nvSpPr>
        <p:spPr/>
        <p:txBody>
          <a:bodyPr/>
          <a:lstStyle/>
          <a:p>
            <a:r>
              <a:rPr lang="sv-SE"/>
              <a:t>In / Out of Scope</a:t>
            </a:r>
          </a:p>
        </p:txBody>
      </p:sp>
      <p:sp>
        <p:nvSpPr>
          <p:cNvPr id="6" name="Footer Placeholder 5">
            <a:extLst>
              <a:ext uri="{FF2B5EF4-FFF2-40B4-BE49-F238E27FC236}">
                <a16:creationId xmlns:a16="http://schemas.microsoft.com/office/drawing/2014/main" id="{72AEE5D3-3D9C-0750-9C99-1FD97040097E}"/>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81A9CD92-307B-92F9-2B84-D9AEB7592CAC}"/>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A5105A02-4695-0619-47F8-60C9F7E1602F}"/>
              </a:ext>
            </a:extLst>
          </p:cNvPr>
          <p:cNvSpPr>
            <a:spLocks noGrp="1"/>
          </p:cNvSpPr>
          <p:nvPr>
            <p:ph type="body" sz="quarter" idx="15"/>
          </p:nvPr>
        </p:nvSpPr>
        <p:spPr>
          <a:xfrm>
            <a:off x="334963" y="1220432"/>
            <a:ext cx="10122830" cy="4285459"/>
          </a:xfrm>
        </p:spPr>
        <p:txBody>
          <a:bodyPr>
            <a:normAutofit fontScale="92500"/>
          </a:bodyPr>
          <a:lstStyle/>
          <a:p>
            <a:r>
              <a:rPr lang="sv-SE"/>
              <a:t>In scope:</a:t>
            </a:r>
          </a:p>
          <a:p>
            <a:pPr lvl="1"/>
            <a:r>
              <a:rPr lang="sv-SE"/>
              <a:t>Use VSS &amp; VISS as-is as a starting point, to build examples.</a:t>
            </a:r>
          </a:p>
          <a:p>
            <a:pPr lvl="1"/>
            <a:r>
              <a:rPr lang="sv-SE"/>
              <a:t>Analyse possible extensions required.</a:t>
            </a:r>
          </a:p>
          <a:p>
            <a:pPr lvl="1"/>
            <a:r>
              <a:rPr lang="sv-SE"/>
              <a:t>Gather and analyse feedback regarding VSS and VISS from 3rd parties (what can be improved).</a:t>
            </a:r>
          </a:p>
          <a:p>
            <a:pPr lvl="1"/>
            <a:r>
              <a:rPr lang="sv-SE"/>
              <a:t>Define a common, basic understanding of consent management (industry de facto standard).</a:t>
            </a:r>
          </a:p>
          <a:p>
            <a:pPr lvl="1"/>
            <a:endParaRPr lang="sv-SE"/>
          </a:p>
          <a:p>
            <a:r>
              <a:rPr lang="sv-SE"/>
              <a:t>Out of scope:</a:t>
            </a:r>
          </a:p>
          <a:p>
            <a:pPr lvl="1"/>
            <a:r>
              <a:rPr lang="sv-SE"/>
              <a:t>Dictate a solution to be used by the OEMs (instead, we will provide a recommendation).</a:t>
            </a:r>
          </a:p>
          <a:p>
            <a:pPr lvl="1"/>
            <a:r>
              <a:rPr lang="sv-SE"/>
              <a:t>Dictate what the OEMs should tell EU (we will only provide recommendations).</a:t>
            </a:r>
          </a:p>
          <a:p>
            <a:pPr lvl="1"/>
            <a:r>
              <a:rPr lang="sv-SE"/>
              <a:t>Data format and APIs used internally by the OEMs.</a:t>
            </a:r>
          </a:p>
        </p:txBody>
      </p:sp>
    </p:spTree>
    <p:extLst>
      <p:ext uri="{BB962C8B-B14F-4D97-AF65-F5344CB8AC3E}">
        <p14:creationId xmlns:p14="http://schemas.microsoft.com/office/powerpoint/2010/main" val="3219393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BF4936-D214-4477-A41E-02BECE5275E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9E91106-9B3E-51BE-FE0A-9E798CF66FAB}"/>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17</a:t>
            </a:fld>
            <a:endParaRPr lang="en-US"/>
          </a:p>
        </p:txBody>
      </p:sp>
      <p:sp>
        <p:nvSpPr>
          <p:cNvPr id="8" name="Title 7">
            <a:extLst>
              <a:ext uri="{FF2B5EF4-FFF2-40B4-BE49-F238E27FC236}">
                <a16:creationId xmlns:a16="http://schemas.microsoft.com/office/drawing/2014/main" id="{1DC4C48B-AFA1-167F-F619-5DE1C6333250}"/>
              </a:ext>
            </a:extLst>
          </p:cNvPr>
          <p:cNvSpPr>
            <a:spLocks noGrp="1"/>
          </p:cNvSpPr>
          <p:nvPr>
            <p:ph type="title"/>
          </p:nvPr>
        </p:nvSpPr>
        <p:spPr/>
        <p:txBody>
          <a:bodyPr/>
          <a:lstStyle/>
          <a:p>
            <a:r>
              <a:rPr lang="sv-SE"/>
              <a:t>How We Work in COVESA</a:t>
            </a:r>
          </a:p>
        </p:txBody>
      </p:sp>
      <p:sp>
        <p:nvSpPr>
          <p:cNvPr id="6" name="Footer Placeholder 5">
            <a:extLst>
              <a:ext uri="{FF2B5EF4-FFF2-40B4-BE49-F238E27FC236}">
                <a16:creationId xmlns:a16="http://schemas.microsoft.com/office/drawing/2014/main" id="{D98F86E8-06A8-7903-B465-F90E3582CA5E}"/>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4FA1FD96-04E1-10CC-5696-A4F73FA931FA}"/>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AE96CEFD-5500-6999-E955-2E80C8163FA7}"/>
              </a:ext>
            </a:extLst>
          </p:cNvPr>
          <p:cNvSpPr>
            <a:spLocks noGrp="1"/>
          </p:cNvSpPr>
          <p:nvPr>
            <p:ph type="body" sz="quarter" idx="15"/>
          </p:nvPr>
        </p:nvSpPr>
        <p:spPr>
          <a:xfrm>
            <a:off x="334963" y="1220432"/>
            <a:ext cx="10122830" cy="4285459"/>
          </a:xfrm>
        </p:spPr>
        <p:txBody>
          <a:bodyPr>
            <a:normAutofit/>
          </a:bodyPr>
          <a:lstStyle/>
          <a:p>
            <a:r>
              <a:rPr lang="sv-SE"/>
              <a:t>Weekly project meetings (agenda and minutes on wiki).</a:t>
            </a:r>
          </a:p>
          <a:p>
            <a:r>
              <a:rPr lang="sv-SE"/>
              <a:t>Open for all.</a:t>
            </a:r>
          </a:p>
          <a:p>
            <a:r>
              <a:rPr lang="sv-SE"/>
              <a:t>COVESA ensures compliance.</a:t>
            </a:r>
          </a:p>
          <a:p>
            <a:r>
              <a:rPr lang="sv-SE"/>
              <a:t>For more information about COVESA (meeting calendar, membership, et c), please contact Paul Boyes: </a:t>
            </a:r>
            <a:r>
              <a:rPr lang="sv-SE">
                <a:hlinkClick r:id="rId2"/>
              </a:rPr>
              <a:t>pboyes@covesa.global</a:t>
            </a:r>
            <a:endParaRPr lang="sv-SE"/>
          </a:p>
          <a:p>
            <a:endParaRPr lang="sv-SE"/>
          </a:p>
        </p:txBody>
      </p:sp>
    </p:spTree>
    <p:extLst>
      <p:ext uri="{BB962C8B-B14F-4D97-AF65-F5344CB8AC3E}">
        <p14:creationId xmlns:p14="http://schemas.microsoft.com/office/powerpoint/2010/main" val="4171287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34C037-FDF4-DC9E-91F0-93A16D984BC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CD765E8-2C47-4351-A390-55195BD4E39E}"/>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18</a:t>
            </a:fld>
            <a:endParaRPr lang="en-US"/>
          </a:p>
        </p:txBody>
      </p:sp>
      <p:sp>
        <p:nvSpPr>
          <p:cNvPr id="8" name="Title 7">
            <a:extLst>
              <a:ext uri="{FF2B5EF4-FFF2-40B4-BE49-F238E27FC236}">
                <a16:creationId xmlns:a16="http://schemas.microsoft.com/office/drawing/2014/main" id="{89148B32-2313-8CEB-A25E-50E16423F2A1}"/>
              </a:ext>
            </a:extLst>
          </p:cNvPr>
          <p:cNvSpPr>
            <a:spLocks noGrp="1"/>
          </p:cNvSpPr>
          <p:nvPr>
            <p:ph type="title"/>
          </p:nvPr>
        </p:nvSpPr>
        <p:spPr/>
        <p:txBody>
          <a:bodyPr/>
          <a:lstStyle/>
          <a:p>
            <a:r>
              <a:rPr lang="sv-SE"/>
              <a:t>Call for Participation</a:t>
            </a:r>
          </a:p>
        </p:txBody>
      </p:sp>
      <p:sp>
        <p:nvSpPr>
          <p:cNvPr id="6" name="Footer Placeholder 5">
            <a:extLst>
              <a:ext uri="{FF2B5EF4-FFF2-40B4-BE49-F238E27FC236}">
                <a16:creationId xmlns:a16="http://schemas.microsoft.com/office/drawing/2014/main" id="{31D0454C-C80D-B432-8BCD-CF1EBE7D164C}"/>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F95709D8-EC4F-F1BE-78E8-0F351448FC37}"/>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BF2C42F7-EE88-5972-ABE8-A7A1207AC5D2}"/>
              </a:ext>
            </a:extLst>
          </p:cNvPr>
          <p:cNvSpPr>
            <a:spLocks noGrp="1"/>
          </p:cNvSpPr>
          <p:nvPr>
            <p:ph type="body" sz="quarter" idx="15"/>
          </p:nvPr>
        </p:nvSpPr>
        <p:spPr>
          <a:xfrm>
            <a:off x="334963" y="1220432"/>
            <a:ext cx="10122830" cy="4285459"/>
          </a:xfrm>
        </p:spPr>
        <p:txBody>
          <a:bodyPr>
            <a:normAutofit/>
          </a:bodyPr>
          <a:lstStyle/>
          <a:p>
            <a:r>
              <a:rPr lang="sv-SE"/>
              <a:t>We hope this is of interest to many OEMs and Tier1s.</a:t>
            </a:r>
          </a:p>
          <a:p>
            <a:r>
              <a:rPr lang="sv-SE"/>
              <a:t>We hope for active participation, in all or part of the work, or as reviewer.</a:t>
            </a:r>
          </a:p>
          <a:p>
            <a:r>
              <a:rPr lang="sv-SE"/>
              <a:t>OEM Project leadership.</a:t>
            </a:r>
          </a:p>
          <a:p>
            <a:r>
              <a:rPr lang="sv-SE"/>
              <a:t>The project leads will present a work plan for Phase 1 asap, so you can plan your participation.</a:t>
            </a:r>
          </a:p>
          <a:p>
            <a:r>
              <a:rPr lang="sv-SE"/>
              <a:t>In the upcoming meetings, we will note interested participants on the project wiki group page.</a:t>
            </a:r>
          </a:p>
          <a:p>
            <a:r>
              <a:rPr lang="sv-SE"/>
              <a:t>Or use the COVESA slack channel </a:t>
            </a:r>
            <a:r>
              <a:rPr lang="sv-SE">
                <a:hlinkClick r:id="rId2"/>
              </a:rPr>
              <a:t>#eu-data-act</a:t>
            </a:r>
            <a:r>
              <a:rPr lang="sv-SE"/>
              <a:t>  (contact Paul Boyes for access).</a:t>
            </a:r>
          </a:p>
        </p:txBody>
      </p:sp>
    </p:spTree>
    <p:extLst>
      <p:ext uri="{BB962C8B-B14F-4D97-AF65-F5344CB8AC3E}">
        <p14:creationId xmlns:p14="http://schemas.microsoft.com/office/powerpoint/2010/main" val="860633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3810B-1814-9B42-A230-C13C1EB3B29A}"/>
              </a:ext>
            </a:extLst>
          </p:cNvPr>
          <p:cNvSpPr>
            <a:spLocks noGrp="1"/>
          </p:cNvSpPr>
          <p:nvPr>
            <p:ph type="ctrTitle"/>
          </p:nvPr>
        </p:nvSpPr>
        <p:spPr/>
        <p:txBody>
          <a:bodyPr>
            <a:normAutofit fontScale="90000"/>
          </a:bodyPr>
          <a:lstStyle/>
          <a:p>
            <a:r>
              <a:rPr lang="en-US"/>
              <a:t>COVESA EU DATA ACT Project</a:t>
            </a:r>
          </a:p>
        </p:txBody>
      </p:sp>
      <p:sp>
        <p:nvSpPr>
          <p:cNvPr id="3" name="Text Placeholder 2">
            <a:extLst>
              <a:ext uri="{FF2B5EF4-FFF2-40B4-BE49-F238E27FC236}">
                <a16:creationId xmlns:a16="http://schemas.microsoft.com/office/drawing/2014/main" id="{4A535569-0FF1-BE42-9EB7-400E88E53DFA}"/>
              </a:ext>
            </a:extLst>
          </p:cNvPr>
          <p:cNvSpPr>
            <a:spLocks noGrp="1"/>
          </p:cNvSpPr>
          <p:nvPr>
            <p:ph type="body" sz="quarter" idx="10"/>
          </p:nvPr>
        </p:nvSpPr>
        <p:spPr/>
        <p:txBody>
          <a:bodyPr/>
          <a:lstStyle/>
          <a:p>
            <a:r>
              <a:rPr lang="en-US"/>
              <a:t>Kick-off Presentation</a:t>
            </a:r>
          </a:p>
        </p:txBody>
      </p:sp>
      <p:sp>
        <p:nvSpPr>
          <p:cNvPr id="4" name="Text Placeholder 3">
            <a:extLst>
              <a:ext uri="{FF2B5EF4-FFF2-40B4-BE49-F238E27FC236}">
                <a16:creationId xmlns:a16="http://schemas.microsoft.com/office/drawing/2014/main" id="{A8B2C210-AC6F-3744-9124-028E12109C75}"/>
              </a:ext>
            </a:extLst>
          </p:cNvPr>
          <p:cNvSpPr>
            <a:spLocks noGrp="1"/>
          </p:cNvSpPr>
          <p:nvPr>
            <p:ph type="body" sz="quarter" idx="11"/>
          </p:nvPr>
        </p:nvSpPr>
        <p:spPr/>
        <p:txBody>
          <a:bodyPr/>
          <a:lstStyle/>
          <a:p>
            <a:r>
              <a:rPr lang="en-US"/>
              <a:t>February 12</a:t>
            </a:r>
            <a:r>
              <a:rPr lang="en-US" baseline="30000"/>
              <a:t>th</a:t>
            </a:r>
            <a:r>
              <a:rPr lang="en-US"/>
              <a:t>, 2025</a:t>
            </a:r>
          </a:p>
        </p:txBody>
      </p:sp>
    </p:spTree>
    <p:extLst>
      <p:ext uri="{BB962C8B-B14F-4D97-AF65-F5344CB8AC3E}">
        <p14:creationId xmlns:p14="http://schemas.microsoft.com/office/powerpoint/2010/main" val="1761539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C397DDC6-7A5D-E207-98BD-DE60AF4C9CCA}"/>
              </a:ext>
            </a:extLst>
          </p:cNvPr>
          <p:cNvSpPr>
            <a:spLocks noGrp="1"/>
          </p:cNvSpPr>
          <p:nvPr>
            <p:ph type="title"/>
          </p:nvPr>
        </p:nvSpPr>
        <p:spPr/>
        <p:txBody>
          <a:bodyPr/>
          <a:lstStyle/>
          <a:p>
            <a:r>
              <a:rPr lang="sv-SE"/>
              <a:t>Agenda 11:30-11:55</a:t>
            </a:r>
          </a:p>
        </p:txBody>
      </p:sp>
      <p:sp>
        <p:nvSpPr>
          <p:cNvPr id="6" name="Platshållare för text 5">
            <a:extLst>
              <a:ext uri="{FF2B5EF4-FFF2-40B4-BE49-F238E27FC236}">
                <a16:creationId xmlns:a16="http://schemas.microsoft.com/office/drawing/2014/main" id="{03E32045-46BF-442B-316E-88324EFBB5E6}"/>
              </a:ext>
            </a:extLst>
          </p:cNvPr>
          <p:cNvSpPr>
            <a:spLocks noGrp="1"/>
          </p:cNvSpPr>
          <p:nvPr>
            <p:ph type="body" sz="quarter" idx="15"/>
          </p:nvPr>
        </p:nvSpPr>
        <p:spPr>
          <a:xfrm>
            <a:off x="334962" y="1220432"/>
            <a:ext cx="9514117" cy="4285459"/>
          </a:xfrm>
        </p:spPr>
        <p:txBody>
          <a:bodyPr>
            <a:noAutofit/>
          </a:bodyPr>
          <a:lstStyle/>
          <a:p>
            <a:pPr algn="l">
              <a:buNone/>
            </a:pPr>
            <a:r>
              <a:rPr lang="sv-SE" sz="1400" b="1" i="0" u="none" strike="noStrike" err="1">
                <a:solidFill>
                  <a:srgbClr val="333333"/>
                </a:solidFill>
                <a:effectLst/>
                <a:latin typeface="Avenir-Next" panose="02000503020000020003" pitchFamily="2" charset="0"/>
              </a:rPr>
              <a:t>What</a:t>
            </a:r>
            <a:r>
              <a:rPr lang="sv-SE" sz="1400" b="1" i="0" u="none" strike="noStrike">
                <a:solidFill>
                  <a:srgbClr val="333333"/>
                </a:solidFill>
                <a:effectLst/>
                <a:latin typeface="Avenir-Next" panose="02000503020000020003" pitchFamily="2" charset="0"/>
              </a:rPr>
              <a:t> has </a:t>
            </a:r>
            <a:r>
              <a:rPr lang="sv-SE" sz="1400" b="1" i="0" u="none" strike="noStrike" err="1">
                <a:solidFill>
                  <a:srgbClr val="333333"/>
                </a:solidFill>
                <a:effectLst/>
                <a:latin typeface="Avenir-Next" panose="02000503020000020003" pitchFamily="2" charset="0"/>
              </a:rPr>
              <a:t>been</a:t>
            </a:r>
            <a:r>
              <a:rPr lang="sv-SE" sz="1400" b="1" i="0" u="none" strike="noStrike">
                <a:solidFill>
                  <a:srgbClr val="333333"/>
                </a:solidFill>
                <a:effectLst/>
                <a:latin typeface="Avenir-Next" panose="02000503020000020003" pitchFamily="2" charset="0"/>
              </a:rPr>
              <a:t> </a:t>
            </a:r>
            <a:r>
              <a:rPr lang="sv-SE" sz="1400" b="1" i="0" u="none" strike="noStrike" err="1">
                <a:solidFill>
                  <a:srgbClr val="333333"/>
                </a:solidFill>
                <a:effectLst/>
                <a:latin typeface="Avenir-Next" panose="02000503020000020003" pitchFamily="2" charset="0"/>
              </a:rPr>
              <a:t>done</a:t>
            </a:r>
            <a:r>
              <a:rPr lang="sv-SE" sz="1400" b="1" i="0" u="none" strike="noStrike">
                <a:solidFill>
                  <a:srgbClr val="333333"/>
                </a:solidFill>
                <a:effectLst/>
                <a:latin typeface="Avenir-Next" panose="02000503020000020003" pitchFamily="2" charset="0"/>
              </a:rPr>
              <a:t> </a:t>
            </a:r>
            <a:r>
              <a:rPr lang="sv-SE" sz="1400" b="1" i="0" u="none" strike="noStrike" err="1">
                <a:solidFill>
                  <a:srgbClr val="333333"/>
                </a:solidFill>
                <a:effectLst/>
                <a:latin typeface="Avenir-Next" panose="02000503020000020003" pitchFamily="2" charset="0"/>
              </a:rPr>
              <a:t>since</a:t>
            </a:r>
            <a:r>
              <a:rPr lang="sv-SE" sz="1400" b="1" i="0" u="none" strike="noStrike">
                <a:solidFill>
                  <a:srgbClr val="333333"/>
                </a:solidFill>
                <a:effectLst/>
                <a:latin typeface="Avenir-Next" panose="02000503020000020003" pitchFamily="2" charset="0"/>
              </a:rPr>
              <a:t> last AMM</a:t>
            </a:r>
            <a:endParaRPr lang="sv-SE" sz="1400" b="1" i="0" u="none" strike="noStrike">
              <a:solidFill>
                <a:srgbClr val="212121"/>
              </a:solidFill>
              <a:effectLst/>
              <a:latin typeface="Aptos" panose="020B0004020202020204" pitchFamily="34" charset="0"/>
            </a:endParaRPr>
          </a:p>
          <a:p>
            <a:pPr algn="l">
              <a:buFont typeface="Arial" panose="020B0604020202020204" pitchFamily="34" charset="0"/>
              <a:buChar char="•"/>
            </a:pPr>
            <a:r>
              <a:rPr lang="sv-SE" sz="1400" b="0" i="0" u="none" strike="noStrike" err="1">
                <a:solidFill>
                  <a:srgbClr val="333333"/>
                </a:solidFill>
                <a:effectLst/>
                <a:latin typeface="Avenir-Next" panose="02000503020000020003" pitchFamily="2" charset="0"/>
              </a:rPr>
              <a:t>Report</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about</a:t>
            </a:r>
            <a:r>
              <a:rPr lang="sv-SE" sz="1400" b="0" i="0" u="none" strike="noStrike">
                <a:solidFill>
                  <a:srgbClr val="333333"/>
                </a:solidFill>
                <a:effectLst/>
                <a:latin typeface="Avenir-Next" panose="02000503020000020003" pitchFamily="2" charset="0"/>
              </a:rPr>
              <a:t> info </a:t>
            </a:r>
            <a:r>
              <a:rPr lang="sv-SE" sz="1400" b="0" i="0" u="none" strike="noStrike" err="1">
                <a:solidFill>
                  <a:srgbClr val="333333"/>
                </a:solidFill>
                <a:effectLst/>
                <a:latin typeface="Avenir-Next" panose="02000503020000020003" pitchFamily="2" charset="0"/>
              </a:rPr>
              <a:t>we</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have</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received</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regarding</a:t>
            </a:r>
            <a:r>
              <a:rPr lang="sv-SE" sz="1400" b="0" i="0" u="none" strike="noStrike">
                <a:solidFill>
                  <a:srgbClr val="333333"/>
                </a:solidFill>
                <a:effectLst/>
                <a:latin typeface="Avenir-Next" panose="02000503020000020003" pitchFamily="2" charset="0"/>
              </a:rPr>
              <a:t> EU Commission </a:t>
            </a:r>
            <a:r>
              <a:rPr lang="sv-SE" sz="1400" b="0" i="0" u="none" strike="noStrike" err="1">
                <a:solidFill>
                  <a:srgbClr val="333333"/>
                </a:solidFill>
                <a:effectLst/>
                <a:latin typeface="Avenir-Next" panose="02000503020000020003" pitchFamily="2" charset="0"/>
              </a:rPr>
              <a:t>work</a:t>
            </a:r>
            <a:r>
              <a:rPr lang="sv-SE" sz="1400" b="0" i="0" u="none" strike="noStrike">
                <a:solidFill>
                  <a:srgbClr val="333333"/>
                </a:solidFill>
                <a:effectLst/>
                <a:latin typeface="Avenir-Next" panose="02000503020000020003" pitchFamily="2" charset="0"/>
              </a:rPr>
              <a:t> on </a:t>
            </a:r>
            <a:r>
              <a:rPr lang="sv-SE" sz="1400" b="0" i="0" u="none" strike="noStrike" err="1">
                <a:solidFill>
                  <a:srgbClr val="333333"/>
                </a:solidFill>
                <a:effectLst/>
                <a:latin typeface="Avenir-Next" panose="02000503020000020003" pitchFamily="2" charset="0"/>
              </a:rPr>
              <a:t>Harmonized</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Interoperability</a:t>
            </a:r>
            <a:r>
              <a:rPr lang="sv-SE" sz="1400" b="0" i="0" u="none" strike="noStrike">
                <a:solidFill>
                  <a:srgbClr val="333333"/>
                </a:solidFill>
                <a:effectLst/>
                <a:latin typeface="Avenir-Next" panose="02000503020000020003" pitchFamily="2" charset="0"/>
              </a:rPr>
              <a:t> </a:t>
            </a:r>
            <a:endParaRPr lang="sv-SE" sz="1400" b="0" i="0" u="none" strike="noStrike">
              <a:solidFill>
                <a:srgbClr val="333333"/>
              </a:solidFill>
              <a:effectLst/>
              <a:latin typeface="Aptos" panose="020B0004020202020204" pitchFamily="34" charset="0"/>
            </a:endParaRPr>
          </a:p>
          <a:p>
            <a:pPr algn="l">
              <a:buFont typeface="Arial" panose="020B0604020202020204" pitchFamily="34" charset="0"/>
              <a:buChar char="•"/>
            </a:pPr>
            <a:r>
              <a:rPr lang="sv-SE" sz="1400" b="0" i="0" u="none" strike="noStrike" err="1">
                <a:solidFill>
                  <a:srgbClr val="333333"/>
                </a:solidFill>
                <a:effectLst/>
                <a:latin typeface="Avenir-Next" panose="02000503020000020003" pitchFamily="2" charset="0"/>
              </a:rPr>
              <a:t>Description</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of</a:t>
            </a:r>
            <a:r>
              <a:rPr lang="sv-SE" sz="1400" b="0" i="0" u="none" strike="noStrike">
                <a:solidFill>
                  <a:srgbClr val="333333"/>
                </a:solidFill>
                <a:effectLst/>
                <a:latin typeface="Avenir-Next" panose="02000503020000020003" pitchFamily="2" charset="0"/>
              </a:rPr>
              <a:t> the </a:t>
            </a:r>
            <a:r>
              <a:rPr lang="sv-SE" sz="1400" b="0" i="0" u="none" strike="noStrike" err="1">
                <a:solidFill>
                  <a:srgbClr val="333333"/>
                </a:solidFill>
                <a:effectLst/>
                <a:latin typeface="Avenir-Next" panose="02000503020000020003" pitchFamily="2" charset="0"/>
              </a:rPr>
              <a:t>work</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being</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done</a:t>
            </a:r>
            <a:r>
              <a:rPr lang="sv-SE" sz="1400" b="0" i="0" u="none" strike="noStrike">
                <a:solidFill>
                  <a:srgbClr val="333333"/>
                </a:solidFill>
                <a:effectLst/>
                <a:latin typeface="Avenir-Next" panose="02000503020000020003" pitchFamily="2" charset="0"/>
              </a:rPr>
              <a:t> to </a:t>
            </a:r>
            <a:r>
              <a:rPr lang="sv-SE" sz="1400" b="0" i="0" u="none" strike="noStrike" err="1">
                <a:solidFill>
                  <a:srgbClr val="333333"/>
                </a:solidFill>
                <a:effectLst/>
                <a:latin typeface="Avenir-Next" panose="02000503020000020003" pitchFamily="2" charset="0"/>
              </a:rPr>
              <a:t>motivate</a:t>
            </a:r>
            <a:r>
              <a:rPr lang="sv-SE" sz="1400" b="0" i="0" u="none" strike="noStrike">
                <a:solidFill>
                  <a:srgbClr val="333333"/>
                </a:solidFill>
                <a:effectLst/>
                <a:latin typeface="Avenir-Next" panose="02000503020000020003" pitchFamily="2" charset="0"/>
              </a:rPr>
              <a:t> OEMs to </a:t>
            </a:r>
            <a:r>
              <a:rPr lang="sv-SE" sz="1400" b="0" i="0" u="none" strike="noStrike" err="1">
                <a:solidFill>
                  <a:srgbClr val="333333"/>
                </a:solidFill>
                <a:effectLst/>
                <a:latin typeface="Avenir-Next" panose="02000503020000020003" pitchFamily="2" charset="0"/>
              </a:rPr>
              <a:t>propose</a:t>
            </a:r>
            <a:r>
              <a:rPr lang="sv-SE" sz="1400" b="0" i="0" u="none" strike="noStrike">
                <a:solidFill>
                  <a:srgbClr val="333333"/>
                </a:solidFill>
                <a:effectLst/>
                <a:latin typeface="Avenir-Next" panose="02000503020000020003" pitchFamily="2" charset="0"/>
              </a:rPr>
              <a:t> VSS and VISS as standards for </a:t>
            </a:r>
            <a:r>
              <a:rPr lang="sv-SE" sz="1400" b="0" i="0" u="none" strike="noStrike" err="1">
                <a:solidFill>
                  <a:srgbClr val="333333"/>
                </a:solidFill>
                <a:effectLst/>
                <a:latin typeface="Avenir-Next" panose="02000503020000020003" pitchFamily="2" charset="0"/>
              </a:rPr>
              <a:t>interoperability</a:t>
            </a:r>
            <a:r>
              <a:rPr lang="sv-SE" sz="1400" b="0" i="0" u="none" strike="noStrike">
                <a:solidFill>
                  <a:srgbClr val="333333"/>
                </a:solidFill>
                <a:effectLst/>
                <a:latin typeface="Avenir-Next" panose="02000503020000020003" pitchFamily="2" charset="0"/>
              </a:rPr>
              <a:t>. </a:t>
            </a:r>
          </a:p>
          <a:p>
            <a:pPr algn="l">
              <a:buFont typeface="Arial" panose="020B0604020202020204" pitchFamily="34" charset="0"/>
              <a:buChar char="•"/>
            </a:pPr>
            <a:r>
              <a:rPr lang="sv-SE" sz="1400" b="0" i="0" u="none" strike="noStrike">
                <a:solidFill>
                  <a:srgbClr val="333333"/>
                </a:solidFill>
                <a:effectLst/>
                <a:latin typeface="Avenir-Next" panose="02000503020000020003" pitchFamily="2" charset="0"/>
              </a:rPr>
              <a:t>List </a:t>
            </a:r>
            <a:r>
              <a:rPr lang="sv-SE" sz="1400" b="0" i="0" u="none" strike="noStrike" err="1">
                <a:solidFill>
                  <a:srgbClr val="333333"/>
                </a:solidFill>
                <a:effectLst/>
                <a:latin typeface="Avenir-Next" panose="02000503020000020003" pitchFamily="2" charset="0"/>
              </a:rPr>
              <a:t>of</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example</a:t>
            </a:r>
            <a:r>
              <a:rPr lang="sv-SE" sz="1400" b="0" i="0" u="none" strike="noStrike">
                <a:solidFill>
                  <a:srgbClr val="333333"/>
                </a:solidFill>
                <a:effectLst/>
                <a:latin typeface="Avenir-Next" panose="02000503020000020003" pitchFamily="2" charset="0"/>
              </a:rPr>
              <a:t> data </a:t>
            </a:r>
            <a:r>
              <a:rPr lang="sv-SE" sz="1400" b="0" i="0" u="none" strike="noStrike" err="1">
                <a:solidFill>
                  <a:srgbClr val="333333"/>
                </a:solidFill>
                <a:effectLst/>
                <a:latin typeface="Avenir-Next" panose="02000503020000020003" pitchFamily="2" charset="0"/>
              </a:rPr>
              <a:t>points</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with</a:t>
            </a:r>
            <a:r>
              <a:rPr lang="sv-SE" sz="1400" b="0" i="0" u="none" strike="noStrike">
                <a:solidFill>
                  <a:srgbClr val="333333"/>
                </a:solidFill>
                <a:effectLst/>
                <a:latin typeface="Avenir-Next" panose="02000503020000020003" pitchFamily="2" charset="0"/>
              </a:rPr>
              <a:t> VSS </a:t>
            </a:r>
            <a:r>
              <a:rPr lang="sv-SE" sz="1400" b="0" i="0" u="none" strike="noStrike" err="1">
                <a:solidFill>
                  <a:srgbClr val="333333"/>
                </a:solidFill>
                <a:effectLst/>
                <a:latin typeface="Avenir-Next" panose="02000503020000020003" pitchFamily="2" charset="0"/>
              </a:rPr>
              <a:t>mapping</a:t>
            </a:r>
            <a:r>
              <a:rPr lang="sv-SE" sz="1400" b="0" i="0" u="none" strike="noStrike">
                <a:solidFill>
                  <a:srgbClr val="333333"/>
                </a:solidFill>
                <a:effectLst/>
                <a:latin typeface="Avenir-Next" panose="02000503020000020003" pitchFamily="2" charset="0"/>
              </a:rPr>
              <a:t> </a:t>
            </a:r>
            <a:endParaRPr lang="sv-SE" sz="1400" b="0" i="0" u="none" strike="noStrike">
              <a:solidFill>
                <a:srgbClr val="333333"/>
              </a:solidFill>
              <a:effectLst/>
              <a:latin typeface="Aptos" panose="020B0004020202020204" pitchFamily="34" charset="0"/>
            </a:endParaRPr>
          </a:p>
          <a:p>
            <a:pPr algn="l">
              <a:buNone/>
            </a:pPr>
            <a:r>
              <a:rPr lang="sv-SE" sz="1400" b="1" i="0" u="none" strike="noStrike">
                <a:solidFill>
                  <a:srgbClr val="333333"/>
                </a:solidFill>
                <a:effectLst/>
                <a:latin typeface="Avenir-Next" panose="02000503020000020003" pitchFamily="2" charset="0"/>
              </a:rPr>
              <a:t> </a:t>
            </a:r>
            <a:r>
              <a:rPr lang="sv-SE" sz="1400" b="1" i="0" u="none" strike="noStrike" err="1">
                <a:solidFill>
                  <a:srgbClr val="333333"/>
                </a:solidFill>
                <a:effectLst/>
                <a:latin typeface="Avenir-Next" panose="02000503020000020003" pitchFamily="2" charset="0"/>
              </a:rPr>
              <a:t>What</a:t>
            </a:r>
            <a:r>
              <a:rPr lang="sv-SE" sz="1400" b="1" i="0" u="none" strike="noStrike">
                <a:solidFill>
                  <a:srgbClr val="333333"/>
                </a:solidFill>
                <a:effectLst/>
                <a:latin typeface="Avenir-Next" panose="02000503020000020003" pitchFamily="2" charset="0"/>
              </a:rPr>
              <a:t> is the focus/</a:t>
            </a:r>
            <a:r>
              <a:rPr lang="sv-SE" sz="1400" b="1" i="0" u="none" strike="noStrike" err="1">
                <a:solidFill>
                  <a:srgbClr val="333333"/>
                </a:solidFill>
                <a:effectLst/>
                <a:latin typeface="Avenir-Next" panose="02000503020000020003" pitchFamily="2" charset="0"/>
              </a:rPr>
              <a:t>being</a:t>
            </a:r>
            <a:r>
              <a:rPr lang="sv-SE" sz="1400" b="1" i="0" u="none" strike="noStrike">
                <a:solidFill>
                  <a:srgbClr val="333333"/>
                </a:solidFill>
                <a:effectLst/>
                <a:latin typeface="Avenir-Next" panose="02000503020000020003" pitchFamily="2" charset="0"/>
              </a:rPr>
              <a:t> </a:t>
            </a:r>
            <a:r>
              <a:rPr lang="sv-SE" sz="1400" b="1" i="0" u="none" strike="noStrike" err="1">
                <a:solidFill>
                  <a:srgbClr val="333333"/>
                </a:solidFill>
                <a:effectLst/>
                <a:latin typeface="Avenir-Next" panose="02000503020000020003" pitchFamily="2" charset="0"/>
              </a:rPr>
              <a:t>done</a:t>
            </a:r>
            <a:r>
              <a:rPr lang="sv-SE" sz="1400" b="1" i="0" u="none" strike="noStrike">
                <a:solidFill>
                  <a:srgbClr val="333333"/>
                </a:solidFill>
                <a:effectLst/>
                <a:latin typeface="Avenir-Next" panose="02000503020000020003" pitchFamily="2" charset="0"/>
              </a:rPr>
              <a:t> at </a:t>
            </a:r>
            <a:r>
              <a:rPr lang="sv-SE" sz="1400" b="1" i="0" u="none" strike="noStrike" err="1">
                <a:solidFill>
                  <a:srgbClr val="333333"/>
                </a:solidFill>
                <a:effectLst/>
                <a:latin typeface="Avenir-Next" panose="02000503020000020003" pitchFamily="2" charset="0"/>
              </a:rPr>
              <a:t>this</a:t>
            </a:r>
            <a:r>
              <a:rPr lang="sv-SE" sz="1400" b="1" i="0" u="none" strike="noStrike">
                <a:solidFill>
                  <a:srgbClr val="333333"/>
                </a:solidFill>
                <a:effectLst/>
                <a:latin typeface="Avenir-Next" panose="02000503020000020003" pitchFamily="2" charset="0"/>
              </a:rPr>
              <a:t> AMM </a:t>
            </a:r>
          </a:p>
          <a:p>
            <a:pPr algn="l">
              <a:buNone/>
            </a:pP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Improve</a:t>
            </a:r>
            <a:r>
              <a:rPr lang="sv-SE" sz="1400" b="0" i="0" u="none" strike="noStrike">
                <a:solidFill>
                  <a:srgbClr val="333333"/>
                </a:solidFill>
                <a:effectLst/>
                <a:latin typeface="Avenir-Next" panose="02000503020000020003" pitchFamily="2" charset="0"/>
              </a:rPr>
              <a:t> the set </a:t>
            </a:r>
            <a:r>
              <a:rPr lang="sv-SE" sz="1400" b="0" i="0" u="none" strike="noStrike" err="1">
                <a:solidFill>
                  <a:srgbClr val="333333"/>
                </a:solidFill>
                <a:effectLst/>
                <a:latin typeface="Avenir-Next" panose="02000503020000020003" pitchFamily="2" charset="0"/>
              </a:rPr>
              <a:t>of</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examples</a:t>
            </a:r>
            <a:r>
              <a:rPr lang="sv-SE" sz="1400" b="0" i="0" u="none" strike="noStrike">
                <a:solidFill>
                  <a:srgbClr val="333333"/>
                </a:solidFill>
                <a:effectLst/>
                <a:latin typeface="Avenir-Next" panose="02000503020000020003" pitchFamily="2" charset="0"/>
              </a:rPr>
              <a:t> and </a:t>
            </a:r>
            <a:r>
              <a:rPr lang="sv-SE" sz="1400" b="0" i="0" u="none" strike="noStrike" err="1">
                <a:solidFill>
                  <a:srgbClr val="333333"/>
                </a:solidFill>
                <a:effectLst/>
                <a:latin typeface="Avenir-Next" panose="02000503020000020003" pitchFamily="2" charset="0"/>
              </a:rPr>
              <a:t>use</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cases</a:t>
            </a:r>
            <a:r>
              <a:rPr lang="sv-SE" sz="1400" b="0" i="0" u="none" strike="noStrike">
                <a:solidFill>
                  <a:srgbClr val="333333"/>
                </a:solidFill>
                <a:effectLst/>
                <a:latin typeface="Avenir-Next" panose="02000503020000020003" pitchFamily="2" charset="0"/>
              </a:rPr>
              <a:t> to </a:t>
            </a:r>
            <a:r>
              <a:rPr lang="sv-SE" sz="1400" b="0" i="0" u="none" strike="noStrike" err="1">
                <a:solidFill>
                  <a:srgbClr val="333333"/>
                </a:solidFill>
                <a:effectLst/>
                <a:latin typeface="Avenir-Next" panose="02000503020000020003" pitchFamily="2" charset="0"/>
              </a:rPr>
              <a:t>demonstrate</a:t>
            </a:r>
            <a:r>
              <a:rPr lang="sv-SE" sz="1400" b="0" i="0" u="none" strike="noStrike">
                <a:solidFill>
                  <a:srgbClr val="333333"/>
                </a:solidFill>
                <a:effectLst/>
                <a:latin typeface="Avenir-Next" panose="02000503020000020003" pitchFamily="2" charset="0"/>
              </a:rPr>
              <a:t> the </a:t>
            </a:r>
            <a:r>
              <a:rPr lang="sv-SE" sz="1400" b="0" i="0" u="none" strike="noStrike" err="1">
                <a:solidFill>
                  <a:srgbClr val="333333"/>
                </a:solidFill>
                <a:effectLst/>
                <a:latin typeface="Avenir-Next" panose="02000503020000020003" pitchFamily="2" charset="0"/>
              </a:rPr>
              <a:t>use</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of</a:t>
            </a:r>
            <a:r>
              <a:rPr lang="sv-SE" sz="1400" b="0" i="0" u="none" strike="noStrike">
                <a:solidFill>
                  <a:srgbClr val="333333"/>
                </a:solidFill>
                <a:effectLst/>
                <a:latin typeface="Avenir-Next" panose="02000503020000020003" pitchFamily="2" charset="0"/>
              </a:rPr>
              <a:t> VSS for EU data </a:t>
            </a:r>
            <a:r>
              <a:rPr lang="sv-SE" sz="1400" b="0" i="0" u="none" strike="noStrike" err="1">
                <a:solidFill>
                  <a:srgbClr val="333333"/>
                </a:solidFill>
                <a:effectLst/>
                <a:latin typeface="Avenir-Next" panose="02000503020000020003" pitchFamily="2" charset="0"/>
              </a:rPr>
              <a:t>act</a:t>
            </a:r>
            <a:r>
              <a:rPr lang="sv-SE" sz="1400" b="0" i="0" u="none" strike="noStrike">
                <a:solidFill>
                  <a:srgbClr val="333333"/>
                </a:solidFill>
                <a:effectLst/>
                <a:latin typeface="Avenir-Next" panose="02000503020000020003" pitchFamily="2" charset="0"/>
              </a:rPr>
              <a:t> </a:t>
            </a:r>
            <a:r>
              <a:rPr lang="sv-SE" sz="1400" b="0" i="0" u="none" strike="noStrike" err="1">
                <a:solidFill>
                  <a:srgbClr val="333333"/>
                </a:solidFill>
                <a:effectLst/>
                <a:latin typeface="Avenir-Next" panose="02000503020000020003" pitchFamily="2" charset="0"/>
              </a:rPr>
              <a:t>interoperability</a:t>
            </a:r>
            <a:endParaRPr lang="sv-SE" sz="1400" b="0" i="0" u="none" strike="noStrike">
              <a:solidFill>
                <a:srgbClr val="333333"/>
              </a:solidFill>
              <a:effectLst/>
              <a:latin typeface="Aptos" panose="020B0004020202020204" pitchFamily="34" charset="0"/>
            </a:endParaRPr>
          </a:p>
          <a:p>
            <a:pPr algn="l">
              <a:buNone/>
            </a:pPr>
            <a:r>
              <a:rPr lang="sv-SE" sz="1400" b="1" i="0" u="none" strike="noStrike" err="1">
                <a:solidFill>
                  <a:srgbClr val="333333"/>
                </a:solidFill>
                <a:effectLst/>
                <a:latin typeface="Avenir-Next" panose="02000503020000020003" pitchFamily="2" charset="0"/>
              </a:rPr>
              <a:t>What</a:t>
            </a:r>
            <a:r>
              <a:rPr lang="sv-SE" sz="1400" b="1" i="0" u="none" strike="noStrike">
                <a:solidFill>
                  <a:srgbClr val="333333"/>
                </a:solidFill>
                <a:effectLst/>
                <a:latin typeface="Avenir-Next" panose="02000503020000020003" pitchFamily="2" charset="0"/>
              </a:rPr>
              <a:t> is the focus </a:t>
            </a:r>
            <a:r>
              <a:rPr lang="sv-SE" sz="1400" b="1" i="0" u="none" strike="noStrike" err="1">
                <a:solidFill>
                  <a:srgbClr val="333333"/>
                </a:solidFill>
                <a:effectLst/>
                <a:latin typeface="Avenir-Next" panose="02000503020000020003" pitchFamily="2" charset="0"/>
              </a:rPr>
              <a:t>until</a:t>
            </a:r>
            <a:r>
              <a:rPr lang="sv-SE" sz="1400" b="1" i="0" u="none" strike="noStrike">
                <a:solidFill>
                  <a:srgbClr val="333333"/>
                </a:solidFill>
                <a:effectLst/>
                <a:latin typeface="Avenir-Next" panose="02000503020000020003" pitchFamily="2" charset="0"/>
              </a:rPr>
              <a:t> </a:t>
            </a:r>
            <a:r>
              <a:rPr lang="sv-SE" sz="1400" b="1" i="0" u="none" strike="noStrike" err="1">
                <a:solidFill>
                  <a:srgbClr val="333333"/>
                </a:solidFill>
                <a:effectLst/>
                <a:latin typeface="Avenir-Next" panose="02000503020000020003" pitchFamily="2" charset="0"/>
              </a:rPr>
              <a:t>next</a:t>
            </a:r>
            <a:r>
              <a:rPr lang="sv-SE" sz="1400" b="1" i="0" u="none" strike="noStrike">
                <a:solidFill>
                  <a:srgbClr val="333333"/>
                </a:solidFill>
                <a:effectLst/>
                <a:latin typeface="Avenir-Next" panose="02000503020000020003" pitchFamily="2" charset="0"/>
              </a:rPr>
              <a:t> AMM</a:t>
            </a:r>
            <a:endParaRPr lang="sv-SE" sz="1400" b="1" i="0" u="none" strike="noStrike">
              <a:solidFill>
                <a:srgbClr val="212121"/>
              </a:solidFill>
              <a:effectLst/>
              <a:latin typeface="Aptos" panose="020B0004020202020204" pitchFamily="34" charset="0"/>
            </a:endParaRPr>
          </a:p>
          <a:p>
            <a:pPr algn="l">
              <a:buFont typeface="Arial" panose="020B0604020202020204" pitchFamily="34" charset="0"/>
              <a:buChar char="•"/>
            </a:pPr>
            <a:r>
              <a:rPr lang="sv-SE" sz="1400" b="0" i="0" u="none" strike="noStrike" err="1">
                <a:solidFill>
                  <a:srgbClr val="212121"/>
                </a:solidFill>
                <a:effectLst/>
                <a:latin typeface="Aptos" panose="020B0004020202020204" pitchFamily="34" charset="0"/>
              </a:rPr>
              <a:t>Identify</a:t>
            </a:r>
            <a:r>
              <a:rPr lang="sv-SE" sz="1400" b="0" i="0" u="none" strike="noStrike">
                <a:solidFill>
                  <a:srgbClr val="212121"/>
                </a:solidFill>
                <a:effectLst/>
                <a:latin typeface="Aptos" panose="020B0004020202020204" pitchFamily="34" charset="0"/>
              </a:rPr>
              <a:t> EU </a:t>
            </a:r>
            <a:r>
              <a:rPr lang="sv-SE" sz="1400" b="0" i="0" u="none" strike="noStrike" err="1">
                <a:solidFill>
                  <a:srgbClr val="212121"/>
                </a:solidFill>
                <a:effectLst/>
                <a:latin typeface="Aptos" panose="020B0004020202020204" pitchFamily="34" charset="0"/>
              </a:rPr>
              <a:t>timelines</a:t>
            </a:r>
            <a:r>
              <a:rPr lang="sv-SE" sz="1400" b="0" i="0" u="none" strike="noStrike">
                <a:solidFill>
                  <a:srgbClr val="212121"/>
                </a:solidFill>
                <a:effectLst/>
                <a:latin typeface="Aptos" panose="020B0004020202020204" pitchFamily="34" charset="0"/>
              </a:rPr>
              <a:t>, understand </a:t>
            </a:r>
            <a:r>
              <a:rPr lang="sv-SE" sz="1400" b="0" i="0" u="none" strike="noStrike" err="1">
                <a:solidFill>
                  <a:srgbClr val="212121"/>
                </a:solidFill>
                <a:effectLst/>
                <a:latin typeface="Aptos" panose="020B0004020202020204" pitchFamily="34" charset="0"/>
              </a:rPr>
              <a:t>Inte</a:t>
            </a:r>
            <a:r>
              <a:rPr lang="sv-SE" sz="1400" err="1">
                <a:solidFill>
                  <a:srgbClr val="212121"/>
                </a:solidFill>
                <a:latin typeface="Aptos" panose="020B0004020202020204" pitchFamily="34" charset="0"/>
              </a:rPr>
              <a:t>roperability</a:t>
            </a:r>
            <a:r>
              <a:rPr lang="sv-SE" sz="1400">
                <a:solidFill>
                  <a:srgbClr val="212121"/>
                </a:solidFill>
                <a:latin typeface="Aptos" panose="020B0004020202020204" pitchFamily="34" charset="0"/>
              </a:rPr>
              <a:t> standards</a:t>
            </a:r>
            <a:endParaRPr lang="sv-SE" sz="1400" b="0" i="0" u="none" strike="noStrike">
              <a:solidFill>
                <a:srgbClr val="212121"/>
              </a:solidFill>
              <a:effectLst/>
              <a:latin typeface="Aptos" panose="020B0004020202020204" pitchFamily="34" charset="0"/>
            </a:endParaRPr>
          </a:p>
          <a:p>
            <a:pPr algn="l">
              <a:buFont typeface="Arial" panose="020B0604020202020204" pitchFamily="34" charset="0"/>
              <a:buChar char="•"/>
            </a:pPr>
            <a:r>
              <a:rPr lang="sv-SE" sz="1400" b="0" i="0" u="none" strike="noStrike">
                <a:solidFill>
                  <a:srgbClr val="212121"/>
                </a:solidFill>
                <a:effectLst/>
                <a:latin typeface="Aptos" panose="020B0004020202020204" pitchFamily="34" charset="0"/>
              </a:rPr>
              <a:t>Interpretations </a:t>
            </a:r>
            <a:r>
              <a:rPr lang="sv-SE" sz="1400" b="0" i="0" u="none" strike="noStrike" err="1">
                <a:solidFill>
                  <a:srgbClr val="212121"/>
                </a:solidFill>
                <a:effectLst/>
                <a:latin typeface="Aptos" panose="020B0004020202020204" pitchFamily="34" charset="0"/>
              </a:rPr>
              <a:t>of</a:t>
            </a:r>
            <a:r>
              <a:rPr lang="sv-SE" sz="1400" b="0" i="0" u="none" strike="noStrike">
                <a:solidFill>
                  <a:srgbClr val="212121"/>
                </a:solidFill>
                <a:effectLst/>
                <a:latin typeface="Aptos" panose="020B0004020202020204" pitchFamily="34" charset="0"/>
              </a:rPr>
              <a:t> data in </a:t>
            </a:r>
            <a:r>
              <a:rPr lang="sv-SE" sz="1400" b="0" i="0" u="none" strike="noStrike" err="1">
                <a:solidFill>
                  <a:srgbClr val="212121"/>
                </a:solidFill>
                <a:effectLst/>
                <a:latin typeface="Aptos" panose="020B0004020202020204" pitchFamily="34" charset="0"/>
              </a:rPr>
              <a:t>scope</a:t>
            </a:r>
            <a:r>
              <a:rPr lang="sv-SE" sz="1400" b="0" i="0" u="none" strike="noStrike">
                <a:solidFill>
                  <a:srgbClr val="212121"/>
                </a:solidFill>
                <a:effectLst/>
                <a:latin typeface="Aptos" panose="020B0004020202020204" pitchFamily="34" charset="0"/>
              </a:rPr>
              <a:t> </a:t>
            </a:r>
          </a:p>
          <a:p>
            <a:pPr algn="l">
              <a:buFont typeface="Arial" panose="020B0604020202020204" pitchFamily="34" charset="0"/>
              <a:buChar char="•"/>
            </a:pPr>
            <a:r>
              <a:rPr lang="sv-SE" sz="1400" b="0" i="0" u="none" strike="noStrike" err="1">
                <a:solidFill>
                  <a:srgbClr val="212121"/>
                </a:solidFill>
                <a:effectLst/>
                <a:latin typeface="Aptos" panose="020B0004020202020204" pitchFamily="34" charset="0"/>
              </a:rPr>
              <a:t>Provide</a:t>
            </a:r>
            <a:r>
              <a:rPr lang="sv-SE" sz="1400" b="0" i="0" u="none" strike="noStrike">
                <a:solidFill>
                  <a:srgbClr val="212121"/>
                </a:solidFill>
                <a:effectLst/>
                <a:latin typeface="Aptos" panose="020B0004020202020204" pitchFamily="34" charset="0"/>
              </a:rPr>
              <a:t> set </a:t>
            </a:r>
            <a:r>
              <a:rPr lang="sv-SE" sz="1400" b="0" i="0" u="none" strike="noStrike" err="1">
                <a:solidFill>
                  <a:srgbClr val="212121"/>
                </a:solidFill>
                <a:effectLst/>
                <a:latin typeface="Aptos" panose="020B0004020202020204" pitchFamily="34" charset="0"/>
              </a:rPr>
              <a:t>of</a:t>
            </a:r>
            <a:r>
              <a:rPr lang="sv-SE" sz="1400" b="0" i="0" u="none" strike="noStrike">
                <a:solidFill>
                  <a:srgbClr val="212121"/>
                </a:solidFill>
                <a:effectLst/>
                <a:latin typeface="Aptos" panose="020B0004020202020204" pitchFamily="34" charset="0"/>
              </a:rPr>
              <a:t> </a:t>
            </a:r>
            <a:r>
              <a:rPr lang="sv-SE" sz="1400" b="0" i="0" u="none" strike="noStrike" err="1">
                <a:solidFill>
                  <a:srgbClr val="212121"/>
                </a:solidFill>
                <a:effectLst/>
                <a:latin typeface="Aptos" panose="020B0004020202020204" pitchFamily="34" charset="0"/>
              </a:rPr>
              <a:t>examples</a:t>
            </a:r>
            <a:r>
              <a:rPr lang="sv-SE" sz="1400" b="0" i="0" u="none" strike="noStrike">
                <a:solidFill>
                  <a:srgbClr val="212121"/>
                </a:solidFill>
                <a:effectLst/>
                <a:latin typeface="Aptos" panose="020B0004020202020204" pitchFamily="34" charset="0"/>
              </a:rPr>
              <a:t> and </a:t>
            </a:r>
            <a:r>
              <a:rPr lang="sv-SE" sz="1400" b="0" i="0" u="none" strike="noStrike" err="1">
                <a:solidFill>
                  <a:srgbClr val="212121"/>
                </a:solidFill>
                <a:effectLst/>
                <a:latin typeface="Aptos" panose="020B0004020202020204" pitchFamily="34" charset="0"/>
              </a:rPr>
              <a:t>recommendations</a:t>
            </a:r>
            <a:endParaRPr lang="sv-SE" sz="1400" b="0" i="0" u="none" strike="noStrike">
              <a:solidFill>
                <a:srgbClr val="212121"/>
              </a:solidFill>
              <a:effectLst/>
              <a:latin typeface="Aptos" panose="020B0004020202020204" pitchFamily="34" charset="0"/>
            </a:endParaRPr>
          </a:p>
          <a:p>
            <a:pPr algn="l">
              <a:buFont typeface="Arial" panose="020B0604020202020204" pitchFamily="34" charset="0"/>
              <a:buChar char="•"/>
            </a:pPr>
            <a:r>
              <a:rPr lang="sv-SE" sz="1400">
                <a:solidFill>
                  <a:srgbClr val="212121"/>
                </a:solidFill>
                <a:latin typeface="Aptos" panose="020B0004020202020204" pitchFamily="34" charset="0"/>
              </a:rPr>
              <a:t>Plan </a:t>
            </a:r>
            <a:r>
              <a:rPr lang="sv-SE" sz="1400" err="1">
                <a:solidFill>
                  <a:srgbClr val="212121"/>
                </a:solidFill>
                <a:latin typeface="Aptos" panose="020B0004020202020204" pitchFamily="34" charset="0"/>
              </a:rPr>
              <a:t>next</a:t>
            </a:r>
            <a:r>
              <a:rPr lang="sv-SE" sz="1400">
                <a:solidFill>
                  <a:srgbClr val="212121"/>
                </a:solidFill>
                <a:latin typeface="Aptos" panose="020B0004020202020204" pitchFamily="34" charset="0"/>
              </a:rPr>
              <a:t> steps, </a:t>
            </a:r>
            <a:r>
              <a:rPr lang="sv-SE" sz="1400" err="1">
                <a:solidFill>
                  <a:srgbClr val="212121"/>
                </a:solidFill>
                <a:latin typeface="Aptos" panose="020B0004020202020204" pitchFamily="34" charset="0"/>
              </a:rPr>
              <a:t>eg</a:t>
            </a:r>
            <a:r>
              <a:rPr lang="sv-SE" sz="1400">
                <a:solidFill>
                  <a:srgbClr val="212121"/>
                </a:solidFill>
                <a:latin typeface="Aptos" panose="020B0004020202020204" pitchFamily="34" charset="0"/>
              </a:rPr>
              <a:t> </a:t>
            </a:r>
            <a:r>
              <a:rPr lang="sv-SE" sz="1400" err="1">
                <a:solidFill>
                  <a:srgbClr val="212121"/>
                </a:solidFill>
                <a:latin typeface="Aptos" panose="020B0004020202020204" pitchFamily="34" charset="0"/>
              </a:rPr>
              <a:t>consent</a:t>
            </a:r>
            <a:r>
              <a:rPr lang="sv-SE" sz="1400">
                <a:solidFill>
                  <a:srgbClr val="212121"/>
                </a:solidFill>
                <a:latin typeface="Aptos" panose="020B0004020202020204" pitchFamily="34" charset="0"/>
              </a:rPr>
              <a:t> management</a:t>
            </a:r>
          </a:p>
          <a:p>
            <a:pPr algn="l">
              <a:buFont typeface="Arial" panose="020B0604020202020204" pitchFamily="34" charset="0"/>
              <a:buChar char="•"/>
            </a:pPr>
            <a:r>
              <a:rPr lang="sv-SE" sz="1400" b="1" i="0" u="none" strike="noStrike" err="1">
                <a:solidFill>
                  <a:srgbClr val="212121"/>
                </a:solidFill>
                <a:effectLst/>
                <a:latin typeface="Aptos" panose="020B0004020202020204" pitchFamily="34" charset="0"/>
              </a:rPr>
              <a:t>Fleet</a:t>
            </a:r>
            <a:r>
              <a:rPr lang="sv-SE" sz="1400" b="1" i="0" u="none" strike="noStrike">
                <a:solidFill>
                  <a:srgbClr val="212121"/>
                </a:solidFill>
                <a:effectLst/>
                <a:latin typeface="Aptos" panose="020B0004020202020204" pitchFamily="34" charset="0"/>
              </a:rPr>
              <a:t> &amp; Insurance data </a:t>
            </a:r>
            <a:r>
              <a:rPr lang="sv-SE" sz="1400" b="1" i="0" u="none" strike="noStrike" err="1">
                <a:solidFill>
                  <a:srgbClr val="212121"/>
                </a:solidFill>
                <a:effectLst/>
                <a:latin typeface="Aptos" panose="020B0004020202020204" pitchFamily="34" charset="0"/>
              </a:rPr>
              <a:t>points</a:t>
            </a:r>
            <a:r>
              <a:rPr lang="sv-SE" sz="1400" b="1" i="0" u="none" strike="noStrike">
                <a:solidFill>
                  <a:srgbClr val="212121"/>
                </a:solidFill>
                <a:effectLst/>
                <a:latin typeface="Aptos" panose="020B0004020202020204" pitchFamily="34" charset="0"/>
              </a:rPr>
              <a:t> (Ted Guild)</a:t>
            </a:r>
          </a:p>
          <a:p>
            <a:endParaRPr lang="sv-SE" sz="1400"/>
          </a:p>
        </p:txBody>
      </p:sp>
    </p:spTree>
    <p:extLst>
      <p:ext uri="{BB962C8B-B14F-4D97-AF65-F5344CB8AC3E}">
        <p14:creationId xmlns:p14="http://schemas.microsoft.com/office/powerpoint/2010/main" val="278558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89B3332-61D8-A2A9-997C-926662F63410}"/>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20</a:t>
            </a:fld>
            <a:endParaRPr lang="en-US"/>
          </a:p>
        </p:txBody>
      </p:sp>
      <p:sp>
        <p:nvSpPr>
          <p:cNvPr id="8" name="Title 7">
            <a:extLst>
              <a:ext uri="{FF2B5EF4-FFF2-40B4-BE49-F238E27FC236}">
                <a16:creationId xmlns:a16="http://schemas.microsoft.com/office/drawing/2014/main" id="{583F8EBC-5D0B-91F5-2EAE-6BF877B864B1}"/>
              </a:ext>
            </a:extLst>
          </p:cNvPr>
          <p:cNvSpPr>
            <a:spLocks noGrp="1"/>
          </p:cNvSpPr>
          <p:nvPr>
            <p:ph type="title"/>
          </p:nvPr>
        </p:nvSpPr>
        <p:spPr/>
        <p:txBody>
          <a:bodyPr/>
          <a:lstStyle/>
          <a:p>
            <a:r>
              <a:rPr lang="sv-SE"/>
              <a:t>Agenda</a:t>
            </a:r>
          </a:p>
        </p:txBody>
      </p:sp>
      <p:sp>
        <p:nvSpPr>
          <p:cNvPr id="6" name="Footer Placeholder 5">
            <a:extLst>
              <a:ext uri="{FF2B5EF4-FFF2-40B4-BE49-F238E27FC236}">
                <a16:creationId xmlns:a16="http://schemas.microsoft.com/office/drawing/2014/main" id="{1FA7CC83-E7C1-C351-89C0-7BD5A00A8A67}"/>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567A0AAA-1B86-D402-B870-0D36E25DF5B2}"/>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6C594D56-1663-DA6F-1D4F-EF8901FB430D}"/>
              </a:ext>
            </a:extLst>
          </p:cNvPr>
          <p:cNvSpPr>
            <a:spLocks noGrp="1"/>
          </p:cNvSpPr>
          <p:nvPr>
            <p:ph type="body" sz="quarter" idx="15"/>
          </p:nvPr>
        </p:nvSpPr>
        <p:spPr/>
        <p:txBody>
          <a:bodyPr/>
          <a:lstStyle/>
          <a:p>
            <a:r>
              <a:rPr lang="sv-SE"/>
              <a:t>Project Overview</a:t>
            </a:r>
          </a:p>
          <a:p>
            <a:r>
              <a:rPr lang="sv-SE"/>
              <a:t>Call for Participation</a:t>
            </a:r>
          </a:p>
          <a:p>
            <a:r>
              <a:rPr lang="sv-SE"/>
              <a:t>Q&amp;A</a:t>
            </a:r>
          </a:p>
        </p:txBody>
      </p:sp>
    </p:spTree>
    <p:extLst>
      <p:ext uri="{BB962C8B-B14F-4D97-AF65-F5344CB8AC3E}">
        <p14:creationId xmlns:p14="http://schemas.microsoft.com/office/powerpoint/2010/main" val="34675560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D41EB4-1BCC-D942-8C90-AB76166DDD7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21</a:t>
            </a:fld>
            <a:endParaRPr lang="en-US"/>
          </a:p>
        </p:txBody>
      </p:sp>
      <p:sp>
        <p:nvSpPr>
          <p:cNvPr id="3" name="Title 2">
            <a:extLst>
              <a:ext uri="{FF2B5EF4-FFF2-40B4-BE49-F238E27FC236}">
                <a16:creationId xmlns:a16="http://schemas.microsoft.com/office/drawing/2014/main" id="{5EDEA8EA-2036-1944-80A9-620633747593}"/>
              </a:ext>
            </a:extLst>
          </p:cNvPr>
          <p:cNvSpPr>
            <a:spLocks noGrp="1"/>
          </p:cNvSpPr>
          <p:nvPr>
            <p:ph type="title"/>
          </p:nvPr>
        </p:nvSpPr>
        <p:spPr/>
        <p:txBody>
          <a:bodyPr/>
          <a:lstStyle/>
          <a:p>
            <a:r>
              <a:rPr lang="en-US"/>
              <a:t>Project Information</a:t>
            </a:r>
          </a:p>
        </p:txBody>
      </p:sp>
      <p:sp>
        <p:nvSpPr>
          <p:cNvPr id="4" name="Footer Placeholder 3">
            <a:extLst>
              <a:ext uri="{FF2B5EF4-FFF2-40B4-BE49-F238E27FC236}">
                <a16:creationId xmlns:a16="http://schemas.microsoft.com/office/drawing/2014/main" id="{D2874F65-4BE7-494D-849C-CF05DA22E75D}"/>
              </a:ext>
            </a:extLst>
          </p:cNvPr>
          <p:cNvSpPr>
            <a:spLocks noGrp="1"/>
          </p:cNvSpPr>
          <p:nvPr>
            <p:ph type="ftr" sz="quarter" idx="3"/>
          </p:nvPr>
        </p:nvSpPr>
        <p:spPr/>
        <p:txBody>
          <a:bodyPr/>
          <a:lstStyle/>
          <a:p>
            <a:r>
              <a:rPr lang="en-US"/>
              <a:t>Copyright ©2025 COVESA</a:t>
            </a:r>
          </a:p>
        </p:txBody>
      </p:sp>
      <p:sp>
        <p:nvSpPr>
          <p:cNvPr id="5" name="Date Placeholder 4">
            <a:extLst>
              <a:ext uri="{FF2B5EF4-FFF2-40B4-BE49-F238E27FC236}">
                <a16:creationId xmlns:a16="http://schemas.microsoft.com/office/drawing/2014/main" id="{3B3C0A9B-DFC3-DD48-815F-5A993FE98E82}"/>
              </a:ext>
            </a:extLst>
          </p:cNvPr>
          <p:cNvSpPr>
            <a:spLocks noGrp="1"/>
          </p:cNvSpPr>
          <p:nvPr>
            <p:ph type="dt" sz="half" idx="16"/>
          </p:nvPr>
        </p:nvSpPr>
        <p:spPr/>
        <p:txBody>
          <a:bodyPr/>
          <a:lstStyle/>
          <a:p>
            <a:fld id="{711AD59B-78A3-4C41-A780-C9419A689BF3}" type="datetime4">
              <a:rPr lang="en-GB" smtClean="0"/>
              <a:t>23 May 2025</a:t>
            </a:fld>
            <a:r>
              <a:rPr lang="en-GB"/>
              <a:t>  </a:t>
            </a:r>
            <a:r>
              <a:rPr lang="en-GB">
                <a:solidFill>
                  <a:srgbClr val="00B0F0"/>
                </a:solidFill>
              </a:rPr>
              <a:t>|</a:t>
            </a:r>
            <a:endParaRPr lang="en-US">
              <a:solidFill>
                <a:srgbClr val="00B0F0"/>
              </a:solidFill>
            </a:endParaRPr>
          </a:p>
        </p:txBody>
      </p:sp>
      <p:sp>
        <p:nvSpPr>
          <p:cNvPr id="6" name="Text Placeholder 5">
            <a:extLst>
              <a:ext uri="{FF2B5EF4-FFF2-40B4-BE49-F238E27FC236}">
                <a16:creationId xmlns:a16="http://schemas.microsoft.com/office/drawing/2014/main" id="{2B73D329-AC8C-D34E-9376-B11C1C507A91}"/>
              </a:ext>
            </a:extLst>
          </p:cNvPr>
          <p:cNvSpPr>
            <a:spLocks noGrp="1"/>
          </p:cNvSpPr>
          <p:nvPr>
            <p:ph type="body" sz="quarter" idx="15"/>
          </p:nvPr>
        </p:nvSpPr>
        <p:spPr>
          <a:xfrm>
            <a:off x="334962" y="1220432"/>
            <a:ext cx="10535361" cy="4285459"/>
          </a:xfrm>
        </p:spPr>
        <p:txBody>
          <a:bodyPr>
            <a:normAutofit/>
          </a:bodyPr>
          <a:lstStyle/>
          <a:p>
            <a:r>
              <a:rPr lang="en-US"/>
              <a:t>Timeline: February 2025 – 2026Q4</a:t>
            </a:r>
          </a:p>
          <a:p>
            <a:r>
              <a:rPr lang="en-US"/>
              <a:t>Project Leads:</a:t>
            </a:r>
          </a:p>
          <a:p>
            <a:pPr lvl="1"/>
            <a:r>
              <a:rPr lang="en-US"/>
              <a:t>Sonia Biswas, Volvo Cars</a:t>
            </a:r>
          </a:p>
          <a:p>
            <a:pPr lvl="1"/>
            <a:r>
              <a:rPr lang="en-US"/>
              <a:t>Christina Rux, WirelessCar</a:t>
            </a:r>
          </a:p>
          <a:p>
            <a:pPr lvl="1"/>
            <a:r>
              <a:rPr lang="en-US"/>
              <a:t>Nils Lagerqvist, Volvo Cars</a:t>
            </a:r>
          </a:p>
          <a:p>
            <a:r>
              <a:rPr lang="en-US"/>
              <a:t>Project Wiki: </a:t>
            </a:r>
            <a:br>
              <a:rPr lang="en-US"/>
            </a:br>
            <a:r>
              <a:rPr lang="sv-SE">
                <a:hlinkClick r:id="rId2"/>
              </a:rPr>
              <a:t>https://wiki.covesa.global/display/WIK4/EU+Data+Act+Project</a:t>
            </a:r>
            <a:endParaRPr lang="sv-SE"/>
          </a:p>
          <a:p>
            <a:r>
              <a:rPr lang="sv-SE"/>
              <a:t>Project Charter: </a:t>
            </a:r>
            <a:br>
              <a:rPr lang="sv-SE"/>
            </a:br>
            <a:r>
              <a:rPr lang="sv-SE">
                <a:hlinkClick r:id="rId3"/>
              </a:rPr>
              <a:t>https://docs.google.com/document/d/1XKpb-MIFQcFRNdk6PxCtvHpVuAIJHpyZ/edit</a:t>
            </a:r>
            <a:endParaRPr lang="en-US"/>
          </a:p>
          <a:p>
            <a:pPr marL="0" indent="0">
              <a:buNone/>
            </a:pPr>
            <a:endParaRPr lang="en-US"/>
          </a:p>
        </p:txBody>
      </p:sp>
    </p:spTree>
    <p:extLst>
      <p:ext uri="{BB962C8B-B14F-4D97-AF65-F5344CB8AC3E}">
        <p14:creationId xmlns:p14="http://schemas.microsoft.com/office/powerpoint/2010/main" val="20369171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C65480A-2A77-DA4F-B315-363ED31C384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22</a:t>
            </a:fld>
            <a:endParaRPr lang="en-US"/>
          </a:p>
        </p:txBody>
      </p:sp>
      <p:sp>
        <p:nvSpPr>
          <p:cNvPr id="8" name="Title 7">
            <a:extLst>
              <a:ext uri="{FF2B5EF4-FFF2-40B4-BE49-F238E27FC236}">
                <a16:creationId xmlns:a16="http://schemas.microsoft.com/office/drawing/2014/main" id="{9ABDFA2C-8A5C-6016-FD49-CA4A32838FD7}"/>
              </a:ext>
            </a:extLst>
          </p:cNvPr>
          <p:cNvSpPr>
            <a:spLocks noGrp="1"/>
          </p:cNvSpPr>
          <p:nvPr>
            <p:ph type="title"/>
          </p:nvPr>
        </p:nvSpPr>
        <p:spPr/>
        <p:txBody>
          <a:bodyPr/>
          <a:lstStyle/>
          <a:p>
            <a:r>
              <a:rPr lang="sv-SE"/>
              <a:t>Project Background</a:t>
            </a:r>
          </a:p>
        </p:txBody>
      </p:sp>
      <p:sp>
        <p:nvSpPr>
          <p:cNvPr id="6" name="Footer Placeholder 5">
            <a:extLst>
              <a:ext uri="{FF2B5EF4-FFF2-40B4-BE49-F238E27FC236}">
                <a16:creationId xmlns:a16="http://schemas.microsoft.com/office/drawing/2014/main" id="{F6BEDBA9-DED4-C0A2-0135-BF19AEFF432E}"/>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A36B49C5-AD62-C201-2E98-91FED560791E}"/>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B0F6E4EA-F0EE-5AFA-02AF-962FA3592385}"/>
              </a:ext>
            </a:extLst>
          </p:cNvPr>
          <p:cNvSpPr>
            <a:spLocks noGrp="1"/>
          </p:cNvSpPr>
          <p:nvPr>
            <p:ph type="body" sz="quarter" idx="15"/>
          </p:nvPr>
        </p:nvSpPr>
        <p:spPr>
          <a:xfrm>
            <a:off x="334962" y="1220432"/>
            <a:ext cx="10269976" cy="4907099"/>
          </a:xfrm>
        </p:spPr>
        <p:txBody>
          <a:bodyPr>
            <a:normAutofit fontScale="92500" lnSpcReduction="20000"/>
          </a:bodyPr>
          <a:lstStyle/>
          <a:p>
            <a:pPr algn="just" rtl="0">
              <a:spcBef>
                <a:spcPts val="1200"/>
              </a:spcBef>
              <a:spcAft>
                <a:spcPts val="600"/>
              </a:spcAft>
            </a:pPr>
            <a:r>
              <a:rPr lang="sv-SE" sz="2000" b="0" i="0" u="none" strike="noStrike">
                <a:effectLst/>
                <a:latin typeface="Calibri" panose="020F0502020204030204" pitchFamily="34" charset="0"/>
              </a:rPr>
              <a:t>During 2025 and 2026 EU Data Act (EUDA) Legislation will come into effect, and the automotive industry needs to prepare. OEMs and suppliers, selling vehicles in Europe, including several COVESA members, need to understand the compliance requirements and determine their own course of action in a relatively short period of time.</a:t>
            </a:r>
            <a:endParaRPr lang="sv-SE" b="0">
              <a:effectLst/>
            </a:endParaRPr>
          </a:p>
          <a:p>
            <a:pPr algn="just" rtl="0">
              <a:spcBef>
                <a:spcPts val="1200"/>
              </a:spcBef>
              <a:spcAft>
                <a:spcPts val="600"/>
              </a:spcAft>
            </a:pPr>
            <a:r>
              <a:rPr lang="sv-SE" sz="2000" b="0" i="0" u="none" strike="noStrike">
                <a:effectLst/>
                <a:latin typeface="Calibri" panose="020F0502020204030204" pitchFamily="34" charset="0"/>
              </a:rPr>
              <a:t>Article 30 and 35 of the regulation discusses interoperability and an EU centralized repo for standards, which refers to having standards for automotive as well. The motivation is to have a common standard for automotive and VSS could be the proposed standard for automotive.</a:t>
            </a:r>
            <a:endParaRPr lang="sv-SE" b="0">
              <a:effectLst/>
            </a:endParaRPr>
          </a:p>
          <a:p>
            <a:pPr algn="just" rtl="0">
              <a:spcBef>
                <a:spcPts val="1200"/>
              </a:spcBef>
              <a:spcAft>
                <a:spcPts val="600"/>
              </a:spcAft>
            </a:pPr>
            <a:r>
              <a:rPr lang="sv-SE" sz="2000" b="0" i="0" u="none" strike="noStrike">
                <a:effectLst/>
                <a:latin typeface="Calibri" panose="020F0502020204030204" pitchFamily="34" charset="0"/>
              </a:rPr>
              <a:t>Regulation link : </a:t>
            </a:r>
            <a:r>
              <a:rPr lang="sv-SE" sz="2000" b="0" i="0" u="sng" strike="noStrike">
                <a:effectLst/>
                <a:latin typeface="Calibri" panose="020F0502020204030204" pitchFamily="34" charset="0"/>
                <a:hlinkClick r:id="rId2">
                  <a:extLst>
                    <a:ext uri="{A12FA001-AC4F-418D-AE19-62706E023703}">
                      <ahyp:hlinkClr xmlns:ahyp="http://schemas.microsoft.com/office/drawing/2018/hyperlinkcolor" val="tx"/>
                    </a:ext>
                  </a:extLst>
                </a:hlinkClick>
              </a:rPr>
              <a:t>Regulation (EU) 2023/2854 of the European Parliament and of the Council of 13 December 2023 on harmonised rules on fair access to and use of data and amending Regulation (EU) 2017/2394 and Directive (EU) 2020/1828 (Data Act)</a:t>
            </a:r>
            <a:endParaRPr lang="sv-SE" b="0">
              <a:effectLst/>
            </a:endParaRPr>
          </a:p>
          <a:p>
            <a:pPr algn="just" rtl="0">
              <a:spcBef>
                <a:spcPts val="1200"/>
              </a:spcBef>
              <a:spcAft>
                <a:spcPts val="600"/>
              </a:spcAft>
            </a:pPr>
            <a:r>
              <a:rPr lang="sv-SE" sz="2000" b="0" i="0" u="none" strike="noStrike">
                <a:effectLst/>
                <a:latin typeface="Calibri" panose="020F0502020204030204" pitchFamily="34" charset="0"/>
              </a:rPr>
              <a:t>Each OEM will have to analyze the implications of the EUDA and implement solutions accordingly. </a:t>
            </a:r>
            <a:endParaRPr lang="sv-SE" b="0">
              <a:effectLst/>
            </a:endParaRPr>
          </a:p>
          <a:p>
            <a:pPr algn="just" rtl="0">
              <a:spcBef>
                <a:spcPts val="1200"/>
              </a:spcBef>
              <a:spcAft>
                <a:spcPts val="600"/>
              </a:spcAft>
            </a:pPr>
            <a:r>
              <a:rPr lang="sv-SE" sz="2000" b="0" i="0" u="none" strike="noStrike">
                <a:effectLst/>
                <a:latin typeface="Calibri" panose="020F0502020204030204" pitchFamily="34" charset="0"/>
              </a:rPr>
              <a:t>However, the European Commission’s Directorate-General for Communications Networks, Content and Technology (DG CNECT) has commissioned a study on “interoperability of data processing services”. </a:t>
            </a:r>
          </a:p>
          <a:p>
            <a:pPr algn="just" rtl="0">
              <a:spcBef>
                <a:spcPts val="1200"/>
              </a:spcBef>
              <a:spcAft>
                <a:spcPts val="600"/>
              </a:spcAft>
            </a:pPr>
            <a:r>
              <a:rPr lang="sv-SE" sz="2000" b="0" i="0" u="none" strike="noStrike">
                <a:effectLst/>
                <a:latin typeface="Calibri" panose="020F0502020204030204" pitchFamily="34" charset="0"/>
              </a:rPr>
              <a:t>The ambition is to set up a </a:t>
            </a:r>
            <a:r>
              <a:rPr lang="sv-SE" sz="2000" b="1" i="0" u="none" strike="noStrike">
                <a:effectLst/>
                <a:latin typeface="Calibri" panose="020F0502020204030204" pitchFamily="34" charset="0"/>
              </a:rPr>
              <a:t>centralized repository of standards to be used for interoperability</a:t>
            </a:r>
            <a:r>
              <a:rPr lang="sv-SE" sz="2000" b="0" i="0" u="none" strike="noStrike">
                <a:effectLst/>
                <a:latin typeface="Calibri" panose="020F0502020204030204" pitchFamily="34" charset="0"/>
              </a:rPr>
              <a:t> according to the article 30 above. There is a high likelihood that this will </a:t>
            </a:r>
            <a:r>
              <a:rPr lang="sv-SE" sz="2000" b="1" i="0" u="none" strike="noStrike">
                <a:effectLst/>
                <a:latin typeface="Calibri" panose="020F0502020204030204" pitchFamily="34" charset="0"/>
              </a:rPr>
              <a:t>drive unified standards</a:t>
            </a:r>
            <a:r>
              <a:rPr lang="sv-SE" sz="2000" b="0" i="0" u="none" strike="noStrike">
                <a:effectLst/>
                <a:latin typeface="Calibri" panose="020F0502020204030204" pitchFamily="34" charset="0"/>
              </a:rPr>
              <a:t> for e.g. exchanging vehicle data with Insurance companies. </a:t>
            </a:r>
            <a:endParaRPr lang="sv-SE" b="0">
              <a:effectLst/>
            </a:endParaRPr>
          </a:p>
        </p:txBody>
      </p:sp>
    </p:spTree>
    <p:extLst>
      <p:ext uri="{BB962C8B-B14F-4D97-AF65-F5344CB8AC3E}">
        <p14:creationId xmlns:p14="http://schemas.microsoft.com/office/powerpoint/2010/main" val="20422964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65BF3F-4879-3498-F5E8-FE719545DAF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23</a:t>
            </a:fld>
            <a:endParaRPr lang="en-US"/>
          </a:p>
        </p:txBody>
      </p:sp>
      <p:sp>
        <p:nvSpPr>
          <p:cNvPr id="8" name="Title 7">
            <a:extLst>
              <a:ext uri="{FF2B5EF4-FFF2-40B4-BE49-F238E27FC236}">
                <a16:creationId xmlns:a16="http://schemas.microsoft.com/office/drawing/2014/main" id="{EAA3B2C4-8207-6731-F91E-62E53F3E3A2C}"/>
              </a:ext>
            </a:extLst>
          </p:cNvPr>
          <p:cNvSpPr>
            <a:spLocks noGrp="1"/>
          </p:cNvSpPr>
          <p:nvPr>
            <p:ph type="title"/>
          </p:nvPr>
        </p:nvSpPr>
        <p:spPr/>
        <p:txBody>
          <a:bodyPr/>
          <a:lstStyle/>
          <a:p>
            <a:r>
              <a:rPr lang="sv-SE"/>
              <a:t>Project Objective &amp; 3 Phases</a:t>
            </a:r>
          </a:p>
        </p:txBody>
      </p:sp>
      <p:sp>
        <p:nvSpPr>
          <p:cNvPr id="6" name="Footer Placeholder 5">
            <a:extLst>
              <a:ext uri="{FF2B5EF4-FFF2-40B4-BE49-F238E27FC236}">
                <a16:creationId xmlns:a16="http://schemas.microsoft.com/office/drawing/2014/main" id="{080BB63D-5F66-CE9C-5839-66701477A8AA}"/>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6D40625A-E941-05CA-C924-39BD3820FD08}"/>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0CB005B6-B30C-47E6-69FC-EB15192FB18E}"/>
              </a:ext>
            </a:extLst>
          </p:cNvPr>
          <p:cNvSpPr>
            <a:spLocks noGrp="1"/>
          </p:cNvSpPr>
          <p:nvPr>
            <p:ph type="body" sz="quarter" idx="15"/>
          </p:nvPr>
        </p:nvSpPr>
        <p:spPr>
          <a:xfrm>
            <a:off x="334963" y="1220432"/>
            <a:ext cx="10122830" cy="4285459"/>
          </a:xfrm>
        </p:spPr>
        <p:txBody>
          <a:bodyPr>
            <a:normAutofit fontScale="92500" lnSpcReduction="10000"/>
          </a:bodyPr>
          <a:lstStyle/>
          <a:p>
            <a:pPr algn="just" rtl="0">
              <a:spcBef>
                <a:spcPts val="1200"/>
              </a:spcBef>
              <a:spcAft>
                <a:spcPts val="600"/>
              </a:spcAft>
            </a:pPr>
            <a:r>
              <a:rPr lang="sv-SE" sz="2400" b="0" i="0" u="none" strike="noStrike">
                <a:solidFill>
                  <a:srgbClr val="000000"/>
                </a:solidFill>
                <a:effectLst/>
                <a:latin typeface="Calibri" panose="020F0502020204030204" pitchFamily="34" charset="0"/>
              </a:rPr>
              <a:t>We propose to cooperate within COVESA on </a:t>
            </a:r>
            <a:r>
              <a:rPr lang="sv-SE" sz="2400" b="1" i="0" u="none" strike="noStrike">
                <a:solidFill>
                  <a:srgbClr val="000000"/>
                </a:solidFill>
                <a:effectLst/>
                <a:latin typeface="Calibri" panose="020F0502020204030204" pitchFamily="34" charset="0"/>
              </a:rPr>
              <a:t>proposing open standards for interoperability of data processing services</a:t>
            </a:r>
            <a:r>
              <a:rPr lang="sv-SE" sz="2400" b="0" i="0" u="none" strike="noStrike">
                <a:solidFill>
                  <a:srgbClr val="000000"/>
                </a:solidFill>
                <a:effectLst/>
                <a:latin typeface="Calibri" panose="020F0502020204030204" pitchFamily="34" charset="0"/>
              </a:rPr>
              <a:t>. </a:t>
            </a:r>
            <a:endParaRPr lang="sv-SE" sz="5400" b="0">
              <a:effectLst/>
            </a:endParaRPr>
          </a:p>
          <a:p>
            <a:pPr algn="just" rtl="0">
              <a:spcBef>
                <a:spcPts val="1200"/>
              </a:spcBef>
              <a:spcAft>
                <a:spcPts val="600"/>
              </a:spcAft>
            </a:pPr>
            <a:r>
              <a:rPr lang="sv-SE" sz="2400" b="0" i="0" u="none" strike="noStrike">
                <a:solidFill>
                  <a:srgbClr val="000000"/>
                </a:solidFill>
                <a:effectLst/>
                <a:latin typeface="Calibri" panose="020F0502020204030204" pitchFamily="34" charset="0"/>
              </a:rPr>
              <a:t>COVESA is well-positioned to host a collaborative project, in three phases, during which:</a:t>
            </a:r>
            <a:endParaRPr lang="sv-SE" sz="5400" b="0">
              <a:effectLst/>
            </a:endParaRPr>
          </a:p>
          <a:p>
            <a:pPr lvl="1" algn="just" fontAlgn="base">
              <a:spcBef>
                <a:spcPts val="1200"/>
              </a:spcBef>
            </a:pPr>
            <a:r>
              <a:rPr lang="sv-SE" sz="1800" b="0" i="0" u="none" strike="noStrike">
                <a:solidFill>
                  <a:srgbClr val="000000"/>
                </a:solidFill>
                <a:effectLst/>
                <a:latin typeface="Calibri" panose="020F0502020204030204" pitchFamily="34" charset="0"/>
              </a:rPr>
              <a:t>Phase 1 (Understanding): A combined understanding of the legislative requirements can be reached, perhaps in active collaboration with the activities of ACEA, the German VDA and other relevant bodies.</a:t>
            </a:r>
          </a:p>
          <a:p>
            <a:pPr marL="1200150" lvl="2" indent="-285750" algn="just" fontAlgn="base"/>
            <a:r>
              <a:rPr lang="sv-SE" sz="1800" b="0" i="0" u="none" strike="noStrike">
                <a:solidFill>
                  <a:srgbClr val="000000"/>
                </a:solidFill>
                <a:effectLst/>
                <a:latin typeface="Calibri" panose="020F0502020204030204" pitchFamily="34" charset="0"/>
              </a:rPr>
              <a:t>Decision Go/No Go</a:t>
            </a:r>
          </a:p>
          <a:p>
            <a:pPr lvl="1" algn="just" fontAlgn="base"/>
            <a:r>
              <a:rPr lang="sv-SE" sz="1800" b="0" i="0" u="none" strike="noStrike">
                <a:solidFill>
                  <a:srgbClr val="000000"/>
                </a:solidFill>
                <a:effectLst/>
                <a:latin typeface="Calibri" panose="020F0502020204030204" pitchFamily="34" charset="0"/>
              </a:rPr>
              <a:t>Phase 2 (Evaluate): An objective evaluation of Vehicle Signal Specification (VSS) against those requirements. </a:t>
            </a:r>
          </a:p>
          <a:p>
            <a:pPr lvl="1" algn="just" fontAlgn="base">
              <a:spcAft>
                <a:spcPts val="600"/>
              </a:spcAft>
            </a:pPr>
            <a:r>
              <a:rPr lang="sv-SE" sz="1800" b="0" i="0" u="none" strike="noStrike">
                <a:solidFill>
                  <a:srgbClr val="000000"/>
                </a:solidFill>
                <a:effectLst/>
                <a:latin typeface="Calibri" panose="020F0502020204030204" pitchFamily="34" charset="0"/>
              </a:rPr>
              <a:t>Phase 3 (Design and Deliver Proposal): To the extent VSS meets the requirements, a set of proposals based on OEM-consensus delivered to the automotive industry broadly and specifically to the Commission.</a:t>
            </a:r>
          </a:p>
          <a:p>
            <a:pPr algn="just" fontAlgn="base">
              <a:spcAft>
                <a:spcPts val="600"/>
              </a:spcAft>
            </a:pPr>
            <a:r>
              <a:rPr lang="sv-SE" sz="2200" b="0" i="0" u="none" strike="noStrike">
                <a:solidFill>
                  <a:srgbClr val="000000"/>
                </a:solidFill>
                <a:effectLst/>
                <a:latin typeface="Calibri" panose="020F0502020204030204" pitchFamily="34" charset="0"/>
              </a:rPr>
              <a:t>A successful outcome of this activity will be a clear understanding of how VSS meets - or falls short of meeting - legislative requirements of the Act. </a:t>
            </a:r>
          </a:p>
          <a:p>
            <a:endParaRPr lang="sv-SE"/>
          </a:p>
        </p:txBody>
      </p:sp>
    </p:spTree>
    <p:extLst>
      <p:ext uri="{BB962C8B-B14F-4D97-AF65-F5344CB8AC3E}">
        <p14:creationId xmlns:p14="http://schemas.microsoft.com/office/powerpoint/2010/main" val="2974173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6B4E95-B600-318D-97AF-2DB2FD6006D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3013EAC-DD34-128A-4801-59CF8F37EB3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24</a:t>
            </a:fld>
            <a:endParaRPr lang="en-US"/>
          </a:p>
        </p:txBody>
      </p:sp>
      <p:sp>
        <p:nvSpPr>
          <p:cNvPr id="8" name="Title 7">
            <a:extLst>
              <a:ext uri="{FF2B5EF4-FFF2-40B4-BE49-F238E27FC236}">
                <a16:creationId xmlns:a16="http://schemas.microsoft.com/office/drawing/2014/main" id="{F4F604FE-E678-14A2-F45F-26449599FF26}"/>
              </a:ext>
            </a:extLst>
          </p:cNvPr>
          <p:cNvSpPr>
            <a:spLocks noGrp="1"/>
          </p:cNvSpPr>
          <p:nvPr>
            <p:ph type="title"/>
          </p:nvPr>
        </p:nvSpPr>
        <p:spPr/>
        <p:txBody>
          <a:bodyPr/>
          <a:lstStyle/>
          <a:p>
            <a:r>
              <a:rPr lang="sv-SE"/>
              <a:t>Planned Output</a:t>
            </a:r>
          </a:p>
        </p:txBody>
      </p:sp>
      <p:sp>
        <p:nvSpPr>
          <p:cNvPr id="6" name="Footer Placeholder 5">
            <a:extLst>
              <a:ext uri="{FF2B5EF4-FFF2-40B4-BE49-F238E27FC236}">
                <a16:creationId xmlns:a16="http://schemas.microsoft.com/office/drawing/2014/main" id="{5C6B7403-11D0-33B1-E454-404FD5CC038C}"/>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5698D09A-2BCA-FB03-A576-4A0959BF5B1E}"/>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D03ABAB2-CA0B-96A5-F4F6-D4FE8CC6708C}"/>
              </a:ext>
            </a:extLst>
          </p:cNvPr>
          <p:cNvSpPr>
            <a:spLocks noGrp="1"/>
          </p:cNvSpPr>
          <p:nvPr>
            <p:ph type="body" sz="quarter" idx="15"/>
          </p:nvPr>
        </p:nvSpPr>
        <p:spPr>
          <a:xfrm>
            <a:off x="334963" y="1220432"/>
            <a:ext cx="10122830" cy="4285459"/>
          </a:xfrm>
        </p:spPr>
        <p:txBody>
          <a:bodyPr>
            <a:normAutofit/>
          </a:bodyPr>
          <a:lstStyle/>
          <a:p>
            <a:pPr algn="just" rtl="0" fontAlgn="base">
              <a:spcBef>
                <a:spcPts val="1200"/>
              </a:spcBef>
              <a:buFont typeface="+mj-lt"/>
              <a:buAutoNum type="arabicPeriod"/>
            </a:pPr>
            <a:r>
              <a:rPr lang="sv-SE" sz="2400" b="0" i="0" u="none" strike="noStrike">
                <a:solidFill>
                  <a:srgbClr val="000000"/>
                </a:solidFill>
                <a:effectLst/>
                <a:latin typeface="Calibri" panose="020F0502020204030204" pitchFamily="34" charset="0"/>
              </a:rPr>
              <a:t> A report from talks with the EU Commission that Vehicle Signal Specification and Vehicle Information Signal Specification may be used to implement the EU Data Act and its future legislation.</a:t>
            </a:r>
          </a:p>
          <a:p>
            <a:pPr lvl="1" algn="just" fontAlgn="base">
              <a:spcBef>
                <a:spcPts val="1200"/>
              </a:spcBef>
              <a:buFont typeface="+mj-lt"/>
              <a:buAutoNum type="arabicPeriod"/>
            </a:pPr>
            <a:r>
              <a:rPr lang="sv-SE" sz="2000">
                <a:solidFill>
                  <a:srgbClr val="000000"/>
                </a:solidFill>
                <a:latin typeface="Calibri" panose="020F0502020204030204" pitchFamily="34" charset="0"/>
              </a:rPr>
              <a:t>Practical examples of data extraction using VSS and VISS.</a:t>
            </a:r>
            <a:endParaRPr lang="sv-SE" sz="2000" b="0" i="0" u="none" strike="noStrike">
              <a:solidFill>
                <a:srgbClr val="000000"/>
              </a:solidFill>
              <a:effectLst/>
              <a:latin typeface="Calibri" panose="020F0502020204030204" pitchFamily="34" charset="0"/>
            </a:endParaRPr>
          </a:p>
          <a:p>
            <a:pPr algn="just" rtl="0" fontAlgn="base">
              <a:buFont typeface="+mj-lt"/>
              <a:buAutoNum type="arabicPeriod"/>
            </a:pPr>
            <a:r>
              <a:rPr lang="sv-SE" sz="2400">
                <a:solidFill>
                  <a:srgbClr val="000000"/>
                </a:solidFill>
                <a:latin typeface="Calibri" panose="020F0502020204030204" pitchFamily="34" charset="0"/>
              </a:rPr>
              <a:t> Publication of COVESA statement recommending the use of VSS for data format and VISS as the API in the context of connected vehicle data. </a:t>
            </a:r>
          </a:p>
          <a:p>
            <a:pPr algn="just" rtl="0" fontAlgn="base">
              <a:buFont typeface="+mj-lt"/>
              <a:buAutoNum type="arabicPeriod"/>
            </a:pPr>
            <a:r>
              <a:rPr lang="sv-SE" sz="2400" b="0" i="0" u="none" strike="noStrike">
                <a:solidFill>
                  <a:srgbClr val="000000"/>
                </a:solidFill>
                <a:effectLst/>
                <a:latin typeface="Calibri" panose="020F0502020204030204" pitchFamily="34" charset="0"/>
              </a:rPr>
              <a:t> Recommendation for consent management when using VSS and VISS.</a:t>
            </a:r>
          </a:p>
        </p:txBody>
      </p:sp>
    </p:spTree>
    <p:extLst>
      <p:ext uri="{BB962C8B-B14F-4D97-AF65-F5344CB8AC3E}">
        <p14:creationId xmlns:p14="http://schemas.microsoft.com/office/powerpoint/2010/main" val="3206379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4F18A-2B8A-F82B-4E98-34F41578F46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3461FC8-9197-B636-3D2C-6FBA11AAF94A}"/>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25</a:t>
            </a:fld>
            <a:endParaRPr lang="en-US"/>
          </a:p>
        </p:txBody>
      </p:sp>
      <p:sp>
        <p:nvSpPr>
          <p:cNvPr id="8" name="Title 7">
            <a:extLst>
              <a:ext uri="{FF2B5EF4-FFF2-40B4-BE49-F238E27FC236}">
                <a16:creationId xmlns:a16="http://schemas.microsoft.com/office/drawing/2014/main" id="{A0B49449-7CBF-46FC-8D78-2C2ACA502B33}"/>
              </a:ext>
            </a:extLst>
          </p:cNvPr>
          <p:cNvSpPr>
            <a:spLocks noGrp="1"/>
          </p:cNvSpPr>
          <p:nvPr>
            <p:ph type="title"/>
          </p:nvPr>
        </p:nvSpPr>
        <p:spPr/>
        <p:txBody>
          <a:bodyPr/>
          <a:lstStyle/>
          <a:p>
            <a:r>
              <a:rPr lang="sv-SE"/>
              <a:t>In / Out of Scope</a:t>
            </a:r>
          </a:p>
        </p:txBody>
      </p:sp>
      <p:sp>
        <p:nvSpPr>
          <p:cNvPr id="6" name="Footer Placeholder 5">
            <a:extLst>
              <a:ext uri="{FF2B5EF4-FFF2-40B4-BE49-F238E27FC236}">
                <a16:creationId xmlns:a16="http://schemas.microsoft.com/office/drawing/2014/main" id="{72AEE5D3-3D9C-0750-9C99-1FD97040097E}"/>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81A9CD92-307B-92F9-2B84-D9AEB7592CAC}"/>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A5105A02-4695-0619-47F8-60C9F7E1602F}"/>
              </a:ext>
            </a:extLst>
          </p:cNvPr>
          <p:cNvSpPr>
            <a:spLocks noGrp="1"/>
          </p:cNvSpPr>
          <p:nvPr>
            <p:ph type="body" sz="quarter" idx="15"/>
          </p:nvPr>
        </p:nvSpPr>
        <p:spPr>
          <a:xfrm>
            <a:off x="334963" y="1220432"/>
            <a:ext cx="10122830" cy="4285459"/>
          </a:xfrm>
        </p:spPr>
        <p:txBody>
          <a:bodyPr>
            <a:normAutofit fontScale="92500"/>
          </a:bodyPr>
          <a:lstStyle/>
          <a:p>
            <a:r>
              <a:rPr lang="sv-SE"/>
              <a:t>In scope:</a:t>
            </a:r>
          </a:p>
          <a:p>
            <a:pPr lvl="1"/>
            <a:r>
              <a:rPr lang="sv-SE"/>
              <a:t>Use VSS &amp; VISS as-is as a starting point, to build examples.</a:t>
            </a:r>
          </a:p>
          <a:p>
            <a:pPr lvl="1"/>
            <a:r>
              <a:rPr lang="sv-SE"/>
              <a:t>Analyse possible extensions required.</a:t>
            </a:r>
          </a:p>
          <a:p>
            <a:pPr lvl="1"/>
            <a:r>
              <a:rPr lang="sv-SE"/>
              <a:t>Gather and analyse feedback regarding VSS and VISS from 3rd parties (what can be improved).</a:t>
            </a:r>
          </a:p>
          <a:p>
            <a:pPr lvl="1"/>
            <a:r>
              <a:rPr lang="sv-SE"/>
              <a:t>Define a common, basic understanding of consent management (industry de facto standard).</a:t>
            </a:r>
          </a:p>
          <a:p>
            <a:pPr lvl="1"/>
            <a:endParaRPr lang="sv-SE"/>
          </a:p>
          <a:p>
            <a:r>
              <a:rPr lang="sv-SE"/>
              <a:t>Out of scope:</a:t>
            </a:r>
          </a:p>
          <a:p>
            <a:pPr lvl="1"/>
            <a:r>
              <a:rPr lang="sv-SE"/>
              <a:t>Dictate a solution to be used by the OEMs (instead, we will provide a recommendation).</a:t>
            </a:r>
          </a:p>
          <a:p>
            <a:pPr lvl="1"/>
            <a:r>
              <a:rPr lang="sv-SE"/>
              <a:t>Dictate what the OEMs should tell EU (we will only provide recommendations).</a:t>
            </a:r>
          </a:p>
          <a:p>
            <a:pPr lvl="1"/>
            <a:r>
              <a:rPr lang="sv-SE"/>
              <a:t>Data format and APIs used internally by the OEMs.</a:t>
            </a:r>
          </a:p>
        </p:txBody>
      </p:sp>
    </p:spTree>
    <p:extLst>
      <p:ext uri="{BB962C8B-B14F-4D97-AF65-F5344CB8AC3E}">
        <p14:creationId xmlns:p14="http://schemas.microsoft.com/office/powerpoint/2010/main" val="31495418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BF4936-D214-4477-A41E-02BECE5275E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9E91106-9B3E-51BE-FE0A-9E798CF66FAB}"/>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26</a:t>
            </a:fld>
            <a:endParaRPr lang="en-US"/>
          </a:p>
        </p:txBody>
      </p:sp>
      <p:sp>
        <p:nvSpPr>
          <p:cNvPr id="8" name="Title 7">
            <a:extLst>
              <a:ext uri="{FF2B5EF4-FFF2-40B4-BE49-F238E27FC236}">
                <a16:creationId xmlns:a16="http://schemas.microsoft.com/office/drawing/2014/main" id="{1DC4C48B-AFA1-167F-F619-5DE1C6333250}"/>
              </a:ext>
            </a:extLst>
          </p:cNvPr>
          <p:cNvSpPr>
            <a:spLocks noGrp="1"/>
          </p:cNvSpPr>
          <p:nvPr>
            <p:ph type="title"/>
          </p:nvPr>
        </p:nvSpPr>
        <p:spPr/>
        <p:txBody>
          <a:bodyPr/>
          <a:lstStyle/>
          <a:p>
            <a:r>
              <a:rPr lang="sv-SE"/>
              <a:t>How We Work in COVESA</a:t>
            </a:r>
          </a:p>
        </p:txBody>
      </p:sp>
      <p:sp>
        <p:nvSpPr>
          <p:cNvPr id="6" name="Footer Placeholder 5">
            <a:extLst>
              <a:ext uri="{FF2B5EF4-FFF2-40B4-BE49-F238E27FC236}">
                <a16:creationId xmlns:a16="http://schemas.microsoft.com/office/drawing/2014/main" id="{D98F86E8-06A8-7903-B465-F90E3582CA5E}"/>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4FA1FD96-04E1-10CC-5696-A4F73FA931FA}"/>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AE96CEFD-5500-6999-E955-2E80C8163FA7}"/>
              </a:ext>
            </a:extLst>
          </p:cNvPr>
          <p:cNvSpPr>
            <a:spLocks noGrp="1"/>
          </p:cNvSpPr>
          <p:nvPr>
            <p:ph type="body" sz="quarter" idx="15"/>
          </p:nvPr>
        </p:nvSpPr>
        <p:spPr>
          <a:xfrm>
            <a:off x="334963" y="1220432"/>
            <a:ext cx="10122830" cy="4285459"/>
          </a:xfrm>
        </p:spPr>
        <p:txBody>
          <a:bodyPr>
            <a:normAutofit/>
          </a:bodyPr>
          <a:lstStyle/>
          <a:p>
            <a:r>
              <a:rPr lang="sv-SE"/>
              <a:t>Weekly project meetings (agenda and minutes on wiki).</a:t>
            </a:r>
          </a:p>
          <a:p>
            <a:r>
              <a:rPr lang="sv-SE"/>
              <a:t>Open for all.</a:t>
            </a:r>
          </a:p>
          <a:p>
            <a:r>
              <a:rPr lang="sv-SE"/>
              <a:t>COVESA ensures compliance.</a:t>
            </a:r>
          </a:p>
          <a:p>
            <a:r>
              <a:rPr lang="sv-SE"/>
              <a:t>For more information about COVESA (meeting calendar, membership, et c), please contact Paul Boyes: </a:t>
            </a:r>
            <a:r>
              <a:rPr lang="sv-SE">
                <a:hlinkClick r:id="rId2"/>
              </a:rPr>
              <a:t>pboyes@covesa.global</a:t>
            </a:r>
            <a:endParaRPr lang="sv-SE"/>
          </a:p>
          <a:p>
            <a:endParaRPr lang="sv-SE"/>
          </a:p>
        </p:txBody>
      </p:sp>
    </p:spTree>
    <p:extLst>
      <p:ext uri="{BB962C8B-B14F-4D97-AF65-F5344CB8AC3E}">
        <p14:creationId xmlns:p14="http://schemas.microsoft.com/office/powerpoint/2010/main" val="1223926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34C037-FDF4-DC9E-91F0-93A16D984BC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CD765E8-2C47-4351-A390-55195BD4E39E}"/>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27</a:t>
            </a:fld>
            <a:endParaRPr lang="en-US"/>
          </a:p>
        </p:txBody>
      </p:sp>
      <p:sp>
        <p:nvSpPr>
          <p:cNvPr id="8" name="Title 7">
            <a:extLst>
              <a:ext uri="{FF2B5EF4-FFF2-40B4-BE49-F238E27FC236}">
                <a16:creationId xmlns:a16="http://schemas.microsoft.com/office/drawing/2014/main" id="{89148B32-2313-8CEB-A25E-50E16423F2A1}"/>
              </a:ext>
            </a:extLst>
          </p:cNvPr>
          <p:cNvSpPr>
            <a:spLocks noGrp="1"/>
          </p:cNvSpPr>
          <p:nvPr>
            <p:ph type="title"/>
          </p:nvPr>
        </p:nvSpPr>
        <p:spPr/>
        <p:txBody>
          <a:bodyPr/>
          <a:lstStyle/>
          <a:p>
            <a:r>
              <a:rPr lang="sv-SE"/>
              <a:t>Call for Participation</a:t>
            </a:r>
          </a:p>
        </p:txBody>
      </p:sp>
      <p:sp>
        <p:nvSpPr>
          <p:cNvPr id="6" name="Footer Placeholder 5">
            <a:extLst>
              <a:ext uri="{FF2B5EF4-FFF2-40B4-BE49-F238E27FC236}">
                <a16:creationId xmlns:a16="http://schemas.microsoft.com/office/drawing/2014/main" id="{31D0454C-C80D-B432-8BCD-CF1EBE7D164C}"/>
              </a:ext>
            </a:extLst>
          </p:cNvPr>
          <p:cNvSpPr>
            <a:spLocks noGrp="1"/>
          </p:cNvSpPr>
          <p:nvPr>
            <p:ph type="ftr" sz="quarter" idx="3"/>
          </p:nvPr>
        </p:nvSpPr>
        <p:spPr/>
        <p:txBody>
          <a:bodyPr/>
          <a:lstStyle/>
          <a:p>
            <a:r>
              <a:rPr lang="en-US"/>
              <a:t>Copyright ©2025 COVESA</a:t>
            </a:r>
          </a:p>
        </p:txBody>
      </p:sp>
      <p:sp>
        <p:nvSpPr>
          <p:cNvPr id="7" name="Date Placeholder 6">
            <a:extLst>
              <a:ext uri="{FF2B5EF4-FFF2-40B4-BE49-F238E27FC236}">
                <a16:creationId xmlns:a16="http://schemas.microsoft.com/office/drawing/2014/main" id="{F95709D8-EC4F-F1BE-78E8-0F351448FC37}"/>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9" name="Text Placeholder 8">
            <a:extLst>
              <a:ext uri="{FF2B5EF4-FFF2-40B4-BE49-F238E27FC236}">
                <a16:creationId xmlns:a16="http://schemas.microsoft.com/office/drawing/2014/main" id="{BF2C42F7-EE88-5972-ABE8-A7A1207AC5D2}"/>
              </a:ext>
            </a:extLst>
          </p:cNvPr>
          <p:cNvSpPr>
            <a:spLocks noGrp="1"/>
          </p:cNvSpPr>
          <p:nvPr>
            <p:ph type="body" sz="quarter" idx="15"/>
          </p:nvPr>
        </p:nvSpPr>
        <p:spPr>
          <a:xfrm>
            <a:off x="334963" y="1220432"/>
            <a:ext cx="10122830" cy="4285459"/>
          </a:xfrm>
        </p:spPr>
        <p:txBody>
          <a:bodyPr>
            <a:normAutofit/>
          </a:bodyPr>
          <a:lstStyle/>
          <a:p>
            <a:r>
              <a:rPr lang="sv-SE"/>
              <a:t>We hope this is of interest to many OEMs and Tier1s.</a:t>
            </a:r>
          </a:p>
          <a:p>
            <a:r>
              <a:rPr lang="sv-SE"/>
              <a:t>We hope for active participation, in all or part of the work, or as reviewer.</a:t>
            </a:r>
          </a:p>
          <a:p>
            <a:r>
              <a:rPr lang="sv-SE"/>
              <a:t>OEM Project leadership.</a:t>
            </a:r>
          </a:p>
          <a:p>
            <a:r>
              <a:rPr lang="sv-SE"/>
              <a:t>The project leads will present a work plan for Phase 1 asap, so you can plan your participation.</a:t>
            </a:r>
          </a:p>
          <a:p>
            <a:r>
              <a:rPr lang="sv-SE"/>
              <a:t>In the upcoming meetings, we will note interested participants on the project wiki group page.</a:t>
            </a:r>
          </a:p>
          <a:p>
            <a:r>
              <a:rPr lang="sv-SE"/>
              <a:t>Or use the COVESA slack channel </a:t>
            </a:r>
            <a:r>
              <a:rPr lang="sv-SE">
                <a:hlinkClick r:id="rId2"/>
              </a:rPr>
              <a:t>#eu-data-act</a:t>
            </a:r>
            <a:r>
              <a:rPr lang="sv-SE"/>
              <a:t>  (contact Paul Boyes for access).</a:t>
            </a:r>
          </a:p>
        </p:txBody>
      </p:sp>
    </p:spTree>
    <p:extLst>
      <p:ext uri="{BB962C8B-B14F-4D97-AF65-F5344CB8AC3E}">
        <p14:creationId xmlns:p14="http://schemas.microsoft.com/office/powerpoint/2010/main" val="2399426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bildnummer 2">
            <a:extLst>
              <a:ext uri="{FF2B5EF4-FFF2-40B4-BE49-F238E27FC236}">
                <a16:creationId xmlns:a16="http://schemas.microsoft.com/office/drawing/2014/main" id="{118B50D6-21A8-9D5A-53E6-CAC12BA20744}"/>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3</a:t>
            </a:fld>
            <a:endParaRPr lang="en-US"/>
          </a:p>
        </p:txBody>
      </p:sp>
      <p:sp>
        <p:nvSpPr>
          <p:cNvPr id="5" name="Rubrik 4">
            <a:extLst>
              <a:ext uri="{FF2B5EF4-FFF2-40B4-BE49-F238E27FC236}">
                <a16:creationId xmlns:a16="http://schemas.microsoft.com/office/drawing/2014/main" id="{D72E8DBE-8137-09FE-C0A9-877586A78E15}"/>
              </a:ext>
            </a:extLst>
          </p:cNvPr>
          <p:cNvSpPr>
            <a:spLocks noGrp="1"/>
          </p:cNvSpPr>
          <p:nvPr>
            <p:ph type="title"/>
          </p:nvPr>
        </p:nvSpPr>
        <p:spPr/>
        <p:txBody>
          <a:bodyPr/>
          <a:lstStyle/>
          <a:p>
            <a:r>
              <a:rPr lang="sv-SE" err="1"/>
              <a:t>Interoperability</a:t>
            </a:r>
            <a:r>
              <a:rPr lang="sv-SE"/>
              <a:t> </a:t>
            </a:r>
            <a:r>
              <a:rPr lang="sv-SE" err="1"/>
              <a:t>Study</a:t>
            </a:r>
            <a:r>
              <a:rPr lang="sv-SE"/>
              <a:t> by EU DG </a:t>
            </a:r>
            <a:r>
              <a:rPr lang="sv-SE" err="1"/>
              <a:t>Connect</a:t>
            </a:r>
            <a:endParaRPr lang="sv-SE"/>
          </a:p>
        </p:txBody>
      </p:sp>
      <p:sp>
        <p:nvSpPr>
          <p:cNvPr id="6" name="Platshållare för sidfot 5">
            <a:extLst>
              <a:ext uri="{FF2B5EF4-FFF2-40B4-BE49-F238E27FC236}">
                <a16:creationId xmlns:a16="http://schemas.microsoft.com/office/drawing/2014/main" id="{85D72377-1601-9C10-6776-4C5067A680F8}"/>
              </a:ext>
            </a:extLst>
          </p:cNvPr>
          <p:cNvSpPr>
            <a:spLocks noGrp="1"/>
          </p:cNvSpPr>
          <p:nvPr>
            <p:ph type="ftr" sz="quarter" idx="3"/>
          </p:nvPr>
        </p:nvSpPr>
        <p:spPr/>
        <p:txBody>
          <a:bodyPr/>
          <a:lstStyle/>
          <a:p>
            <a:r>
              <a:rPr lang="en-US"/>
              <a:t>Copyright ©2025 COVESA</a:t>
            </a:r>
          </a:p>
        </p:txBody>
      </p:sp>
      <p:sp>
        <p:nvSpPr>
          <p:cNvPr id="7" name="Platshållare för datum 6">
            <a:extLst>
              <a:ext uri="{FF2B5EF4-FFF2-40B4-BE49-F238E27FC236}">
                <a16:creationId xmlns:a16="http://schemas.microsoft.com/office/drawing/2014/main" id="{4EA9EBD9-9AED-E7A4-5146-0ABBFCD5FB9B}"/>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
        <p:nvSpPr>
          <p:cNvPr id="8" name="Platshållare för text 7">
            <a:extLst>
              <a:ext uri="{FF2B5EF4-FFF2-40B4-BE49-F238E27FC236}">
                <a16:creationId xmlns:a16="http://schemas.microsoft.com/office/drawing/2014/main" id="{73D61BBA-718D-6E91-A3B6-5BDAD89BFC36}"/>
              </a:ext>
            </a:extLst>
          </p:cNvPr>
          <p:cNvSpPr>
            <a:spLocks noGrp="1"/>
          </p:cNvSpPr>
          <p:nvPr>
            <p:ph type="body" sz="quarter" idx="15"/>
          </p:nvPr>
        </p:nvSpPr>
        <p:spPr>
          <a:xfrm>
            <a:off x="334962" y="1220432"/>
            <a:ext cx="10307331" cy="4285459"/>
          </a:xfrm>
        </p:spPr>
        <p:txBody>
          <a:bodyPr>
            <a:normAutofit/>
          </a:bodyPr>
          <a:lstStyle/>
          <a:p>
            <a:pPr marL="0" indent="0" algn="l" fontAlgn="ctr">
              <a:buNone/>
            </a:pPr>
            <a:r>
              <a:rPr lang="sv-SE" sz="1800" b="0" i="0" u="none" strike="noStrike" err="1">
                <a:solidFill>
                  <a:srgbClr val="212121"/>
                </a:solidFill>
                <a:effectLst/>
                <a:latin typeface="Calibri" panose="020F0502020204030204" pitchFamily="34" charset="0"/>
              </a:rPr>
              <a:t>Report</a:t>
            </a:r>
            <a:r>
              <a:rPr lang="sv-SE" sz="1800" b="0" i="0" u="none" strike="noStrike">
                <a:solidFill>
                  <a:srgbClr val="212121"/>
                </a:solidFill>
                <a:effectLst/>
                <a:latin typeface="Calibri" panose="020F0502020204030204" pitchFamily="34" charset="0"/>
              </a:rPr>
              <a:t> from meeting </a:t>
            </a:r>
            <a:r>
              <a:rPr lang="sv-SE" sz="1800" b="0" i="0" u="none" strike="noStrike" err="1">
                <a:solidFill>
                  <a:srgbClr val="212121"/>
                </a:solidFill>
                <a:effectLst/>
                <a:latin typeface="Calibri" panose="020F0502020204030204" pitchFamily="34" charset="0"/>
              </a:rPr>
              <a:t>with</a:t>
            </a:r>
            <a:r>
              <a:rPr lang="sv-SE" sz="1800" b="0" i="0" u="none" strike="noStrike">
                <a:solidFill>
                  <a:srgbClr val="212121"/>
                </a:solidFill>
                <a:effectLst/>
                <a:latin typeface="Helvetica Neue" panose="02000503000000020004" pitchFamily="2" charset="0"/>
              </a:rPr>
              <a:t> </a:t>
            </a:r>
            <a:r>
              <a:rPr lang="sv-SE" sz="1800" b="0" i="0" u="none" strike="noStrike" err="1">
                <a:solidFill>
                  <a:srgbClr val="212121"/>
                </a:solidFill>
                <a:effectLst/>
                <a:latin typeface="Helvetica Neue" panose="02000503000000020004" pitchFamily="2" charset="0"/>
              </a:rPr>
              <a:t>Leire</a:t>
            </a:r>
            <a:r>
              <a:rPr lang="sv-SE" sz="1800" b="0" i="0" u="none" strike="noStrike">
                <a:solidFill>
                  <a:srgbClr val="212121"/>
                </a:solidFill>
                <a:effectLst/>
                <a:latin typeface="Helvetica Neue" panose="02000503000000020004" pitchFamily="2" charset="0"/>
              </a:rPr>
              <a:t> </a:t>
            </a:r>
            <a:r>
              <a:rPr lang="sv-SE" sz="1800" b="0" i="0" u="none" strike="noStrike" err="1">
                <a:solidFill>
                  <a:srgbClr val="212121"/>
                </a:solidFill>
                <a:effectLst/>
                <a:latin typeface="Helvetica Neue" panose="02000503000000020004" pitchFamily="2" charset="0"/>
              </a:rPr>
              <a:t>Orue-Echevarria</a:t>
            </a:r>
            <a:r>
              <a:rPr lang="sv-SE" sz="1800" b="0" i="0" u="none" strike="noStrike">
                <a:solidFill>
                  <a:srgbClr val="212121"/>
                </a:solidFill>
                <a:effectLst/>
                <a:latin typeface="Helvetica Neue" panose="02000503000000020004" pitchFamily="2" charset="0"/>
              </a:rPr>
              <a:t>, EU Commission DG </a:t>
            </a:r>
            <a:r>
              <a:rPr lang="sv-SE" sz="1800" b="0" i="0" u="none" strike="noStrike" err="1">
                <a:solidFill>
                  <a:srgbClr val="212121"/>
                </a:solidFill>
                <a:effectLst/>
                <a:latin typeface="Helvetica Neue" panose="02000503000000020004" pitchFamily="2" charset="0"/>
              </a:rPr>
              <a:t>Connect</a:t>
            </a:r>
            <a:r>
              <a:rPr lang="sv-SE" sz="1800" b="0" i="0" u="none" strike="noStrike">
                <a:solidFill>
                  <a:srgbClr val="212121"/>
                </a:solidFill>
                <a:effectLst/>
                <a:latin typeface="Helvetica Neue" panose="02000503000000020004" pitchFamily="2" charset="0"/>
              </a:rPr>
              <a:t> </a:t>
            </a:r>
            <a:r>
              <a:rPr lang="sv-SE" sz="1800" b="0" i="0" u="none" strike="noStrike" err="1">
                <a:solidFill>
                  <a:srgbClr val="212121"/>
                </a:solidFill>
                <a:effectLst/>
                <a:latin typeface="Calibri" panose="020F0502020204030204" pitchFamily="34" charset="0"/>
              </a:rPr>
              <a:t>Interoperability</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study</a:t>
            </a:r>
            <a:r>
              <a:rPr lang="sv-SE" sz="1800" b="0" i="0" u="none" strike="noStrike">
                <a:solidFill>
                  <a:srgbClr val="212121"/>
                </a:solidFill>
                <a:effectLst/>
                <a:latin typeface="Calibri" panose="020F0502020204030204" pitchFamily="34" charset="0"/>
              </a:rPr>
              <a:t> </a:t>
            </a:r>
            <a:endParaRPr lang="sv-SE" sz="1400" b="0" i="0" u="none" strike="noStrike">
              <a:solidFill>
                <a:srgbClr val="212121"/>
              </a:solidFill>
              <a:effectLst/>
              <a:latin typeface="Aptos" panose="020B0004020202020204" pitchFamily="34" charset="0"/>
            </a:endParaRPr>
          </a:p>
          <a:p>
            <a:pPr marL="742950" lvl="1" indent="-285750" algn="l" fontAlgn="ctr">
              <a:buFont typeface="+mj-lt"/>
              <a:buAutoNum type="alphaLcPeriod"/>
            </a:pPr>
            <a:r>
              <a:rPr lang="sv-SE" sz="1800" b="0" i="0" u="none" strike="noStrike" err="1">
                <a:solidFill>
                  <a:srgbClr val="212121"/>
                </a:solidFill>
                <a:effectLst/>
                <a:latin typeface="Calibri" panose="020F0502020204030204" pitchFamily="34" charset="0"/>
              </a:rPr>
              <a:t>Informed</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about</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our</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ongoing</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work</a:t>
            </a:r>
            <a:endParaRPr lang="sv-SE" sz="1400" b="0" i="0" u="none" strike="noStrike">
              <a:solidFill>
                <a:srgbClr val="212121"/>
              </a:solidFill>
              <a:effectLst/>
              <a:latin typeface="Aptos" panose="020B0004020202020204" pitchFamily="34" charset="0"/>
            </a:endParaRPr>
          </a:p>
          <a:p>
            <a:pPr marL="742950" lvl="1" indent="-285750" algn="l" fontAlgn="ctr">
              <a:buFont typeface="+mj-lt"/>
              <a:buAutoNum type="alphaLcPeriod"/>
            </a:pPr>
            <a:r>
              <a:rPr lang="sv-SE" sz="1800" b="0" i="0" u="none" strike="noStrike" err="1">
                <a:solidFill>
                  <a:srgbClr val="212121"/>
                </a:solidFill>
                <a:effectLst/>
                <a:latin typeface="Calibri" panose="020F0502020204030204" pitchFamily="34" charset="0"/>
              </a:rPr>
              <a:t>Their</a:t>
            </a:r>
            <a:r>
              <a:rPr lang="sv-SE" sz="1800" b="0" i="0" u="none" strike="noStrike">
                <a:solidFill>
                  <a:srgbClr val="212121"/>
                </a:solidFill>
                <a:effectLst/>
                <a:latin typeface="Calibri" panose="020F0502020204030204" pitchFamily="34" charset="0"/>
              </a:rPr>
              <a:t> focus is on </a:t>
            </a:r>
            <a:r>
              <a:rPr lang="sv-SE" sz="1800" b="0" i="0" u="none" strike="noStrike" err="1">
                <a:solidFill>
                  <a:srgbClr val="212121"/>
                </a:solidFill>
                <a:effectLst/>
                <a:latin typeface="Calibri" panose="020F0502020204030204" pitchFamily="34" charset="0"/>
              </a:rPr>
              <a:t>Article</a:t>
            </a:r>
            <a:r>
              <a:rPr lang="sv-SE" sz="1800" b="0" i="0" u="none" strike="noStrike">
                <a:solidFill>
                  <a:srgbClr val="212121"/>
                </a:solidFill>
                <a:effectLst/>
                <a:latin typeface="Calibri" panose="020F0502020204030204" pitchFamily="34" charset="0"/>
              </a:rPr>
              <a:t> 35. </a:t>
            </a:r>
            <a:r>
              <a:rPr lang="sv-SE" sz="1800" b="0" i="0" u="none" strike="noStrike" err="1">
                <a:solidFill>
                  <a:srgbClr val="212121"/>
                </a:solidFill>
                <a:effectLst/>
                <a:latin typeface="Calibri" panose="020F0502020204030204" pitchFamily="34" charset="0"/>
              </a:rPr>
              <a:t>Starting</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with</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SaaS</a:t>
            </a:r>
            <a:r>
              <a:rPr lang="sv-SE" sz="1800" b="0" i="0" u="none" strike="noStrike">
                <a:solidFill>
                  <a:srgbClr val="212121"/>
                </a:solidFill>
                <a:effectLst/>
                <a:latin typeface="Calibri" panose="020F0502020204030204" pitchFamily="34" charset="0"/>
              </a:rPr>
              <a:t> and </a:t>
            </a:r>
            <a:r>
              <a:rPr lang="sv-SE" sz="1800" b="0" i="0" u="none" strike="noStrike" err="1">
                <a:solidFill>
                  <a:srgbClr val="212121"/>
                </a:solidFill>
                <a:effectLst/>
                <a:latin typeface="Calibri" panose="020F0502020204030204" pitchFamily="34" charset="0"/>
              </a:rPr>
              <a:t>PaaS</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will</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then</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move</a:t>
            </a:r>
            <a:r>
              <a:rPr lang="sv-SE" sz="1800" b="0" i="0" u="none" strike="noStrike">
                <a:solidFill>
                  <a:srgbClr val="212121"/>
                </a:solidFill>
                <a:effectLst/>
                <a:latin typeface="Calibri" panose="020F0502020204030204" pitchFamily="34" charset="0"/>
              </a:rPr>
              <a:t> to </a:t>
            </a:r>
            <a:r>
              <a:rPr lang="sv-SE" sz="1800" b="0" i="0" u="none" strike="noStrike" err="1">
                <a:solidFill>
                  <a:srgbClr val="212121"/>
                </a:solidFill>
                <a:effectLst/>
                <a:latin typeface="Calibri" panose="020F0502020204030204" pitchFamily="34" charset="0"/>
              </a:rPr>
              <a:t>sectors</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industries</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Mapping</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out</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what</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exists</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building</a:t>
            </a:r>
            <a:r>
              <a:rPr lang="sv-SE" sz="1800" b="0" i="0" u="none" strike="noStrike">
                <a:solidFill>
                  <a:srgbClr val="212121"/>
                </a:solidFill>
                <a:effectLst/>
                <a:latin typeface="Calibri" panose="020F0502020204030204" pitchFamily="34" charset="0"/>
              </a:rPr>
              <a:t> the </a:t>
            </a:r>
            <a:r>
              <a:rPr lang="sv-SE" sz="1800" b="0" i="0" u="none" strike="noStrike" err="1">
                <a:solidFill>
                  <a:srgbClr val="212121"/>
                </a:solidFill>
                <a:effectLst/>
                <a:latin typeface="Calibri" panose="020F0502020204030204" pitchFamily="34" charset="0"/>
              </a:rPr>
              <a:t>repository</a:t>
            </a:r>
            <a:r>
              <a:rPr lang="sv-SE" sz="1800" b="0" i="0" u="none" strike="noStrike">
                <a:solidFill>
                  <a:srgbClr val="212121"/>
                </a:solidFill>
                <a:effectLst/>
                <a:latin typeface="Calibri" panose="020F0502020204030204" pitchFamily="34" charset="0"/>
              </a:rPr>
              <a:t> and </a:t>
            </a:r>
            <a:r>
              <a:rPr lang="sv-SE" sz="1800" b="0" i="0" u="none" strike="noStrike" err="1">
                <a:solidFill>
                  <a:srgbClr val="212121"/>
                </a:solidFill>
                <a:effectLst/>
                <a:latin typeface="Calibri" panose="020F0502020204030204" pitchFamily="34" charset="0"/>
              </a:rPr>
              <a:t>identifying</a:t>
            </a:r>
            <a:r>
              <a:rPr lang="sv-SE" sz="1800" b="0" i="0" u="none" strike="noStrike">
                <a:solidFill>
                  <a:srgbClr val="212121"/>
                </a:solidFill>
                <a:effectLst/>
                <a:latin typeface="Calibri" panose="020F0502020204030204" pitchFamily="34" charset="0"/>
              </a:rPr>
              <a:t> service </a:t>
            </a:r>
            <a:r>
              <a:rPr lang="sv-SE" sz="1800" b="0" i="0" u="none" strike="noStrike" err="1">
                <a:solidFill>
                  <a:srgbClr val="212121"/>
                </a:solidFill>
                <a:effectLst/>
                <a:latin typeface="Calibri" panose="020F0502020204030204" pitchFamily="34" charset="0"/>
              </a:rPr>
              <a:t>types</a:t>
            </a:r>
            <a:r>
              <a:rPr lang="sv-SE" sz="1800" b="0" i="0" u="none" strike="noStrike">
                <a:solidFill>
                  <a:srgbClr val="212121"/>
                </a:solidFill>
                <a:effectLst/>
                <a:latin typeface="Calibri" panose="020F0502020204030204" pitchFamily="34" charset="0"/>
              </a:rPr>
              <a:t>. The </a:t>
            </a:r>
            <a:r>
              <a:rPr lang="sv-SE" sz="1800" b="0" i="0" u="none" strike="noStrike" err="1">
                <a:solidFill>
                  <a:srgbClr val="212121"/>
                </a:solidFill>
                <a:effectLst/>
                <a:latin typeface="Calibri" panose="020F0502020204030204" pitchFamily="34" charset="0"/>
              </a:rPr>
              <a:t>work</a:t>
            </a:r>
            <a:r>
              <a:rPr lang="sv-SE" sz="1800" b="0" i="0" u="none" strike="noStrike">
                <a:solidFill>
                  <a:srgbClr val="212121"/>
                </a:solidFill>
                <a:effectLst/>
                <a:latin typeface="Calibri" panose="020F0502020204030204" pitchFamily="34" charset="0"/>
              </a:rPr>
              <a:t> is still </a:t>
            </a:r>
            <a:r>
              <a:rPr lang="sv-SE" sz="1800" b="0" i="0" u="none" strike="noStrike" err="1">
                <a:solidFill>
                  <a:srgbClr val="212121"/>
                </a:solidFill>
                <a:effectLst/>
                <a:latin typeface="Calibri" panose="020F0502020204030204" pitchFamily="34" charset="0"/>
              </a:rPr>
              <a:t>being</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done</a:t>
            </a:r>
            <a:r>
              <a:rPr lang="sv-SE" sz="1800" b="0" i="0" u="none" strike="noStrike">
                <a:solidFill>
                  <a:srgbClr val="212121"/>
                </a:solidFill>
                <a:effectLst/>
                <a:latin typeface="Calibri" panose="020F0502020204030204" pitchFamily="34" charset="0"/>
              </a:rPr>
              <a:t> and not </a:t>
            </a:r>
            <a:r>
              <a:rPr lang="sv-SE" sz="1800" b="0" i="0" u="none" strike="noStrike" err="1">
                <a:solidFill>
                  <a:srgbClr val="212121"/>
                </a:solidFill>
                <a:effectLst/>
                <a:latin typeface="Calibri" panose="020F0502020204030204" pitchFamily="34" charset="0"/>
              </a:rPr>
              <a:t>publically</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available</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yet</a:t>
            </a:r>
            <a:r>
              <a:rPr lang="sv-SE" sz="1800" b="0" i="0" u="none" strike="noStrike">
                <a:solidFill>
                  <a:srgbClr val="212121"/>
                </a:solidFill>
                <a:effectLst/>
                <a:latin typeface="Calibri" panose="020F0502020204030204" pitchFamily="34" charset="0"/>
              </a:rPr>
              <a:t>. </a:t>
            </a:r>
            <a:endParaRPr lang="sv-SE" sz="1400" b="0" i="0" u="none" strike="noStrike">
              <a:solidFill>
                <a:srgbClr val="212121"/>
              </a:solidFill>
              <a:effectLst/>
              <a:latin typeface="Aptos" panose="020B0004020202020204" pitchFamily="34" charset="0"/>
            </a:endParaRPr>
          </a:p>
          <a:p>
            <a:pPr marL="742950" lvl="1" indent="-285750" algn="l" fontAlgn="ctr">
              <a:buFont typeface="+mj-lt"/>
              <a:buAutoNum type="alphaLcPeriod"/>
            </a:pPr>
            <a:r>
              <a:rPr lang="sv-SE" sz="1800" b="0" i="0" u="sng" strike="noStrike">
                <a:solidFill>
                  <a:srgbClr val="96607D"/>
                </a:solidFill>
                <a:effectLst/>
                <a:latin typeface="Calibri" panose="020F0502020204030204" pitchFamily="34" charset="0"/>
                <a:hlinkClick r:id="rId2" tooltip="https://eur06.safelinks.protection.outlook.com/?url=https%3A%2F%2Fwww.eu-data-act.com%2FData_Act_Article_35.html&amp;data=05%7C02%7Cchristina.rux%40wirelesscar.com%7C5b969af9cd3b4980a16508dd7cf3c601%7C7a628a40208a4188af06775f9ba954c7%7C0%7C0%7C638804108616718530%7CUnknown%7CTWFpbGZsb3d8eyJFbXB0eU1hcGkiOnRydWUsIlYiOiIwLjAuMDAwMCIsIlAiOiJXaW4zMiIsIkFOIjoiTWFpbCIsIldUIjoyfQ%3D%3D%7C0%7C%7C%7C&amp;sdata=3ngWCVeX2C0ZrupnJYWCYz5qg%2B7ZBbjTj%2Ft1VFGipow%3D&amp;reserved=0"/>
              </a:rPr>
              <a:t>https://www.eu-data-act.com/Data_Act_Article_35.html</a:t>
            </a:r>
            <a:endParaRPr lang="sv-SE" sz="1400" b="0" i="0" u="none" strike="noStrike">
              <a:solidFill>
                <a:srgbClr val="212121"/>
              </a:solidFill>
              <a:effectLst/>
              <a:latin typeface="Aptos" panose="020B0004020202020204" pitchFamily="34" charset="0"/>
            </a:endParaRPr>
          </a:p>
          <a:p>
            <a:pPr marL="742950" lvl="1" indent="-285750" algn="l" fontAlgn="ctr">
              <a:buFont typeface="+mj-lt"/>
              <a:buAutoNum type="alphaLcPeriod"/>
            </a:pPr>
            <a:r>
              <a:rPr lang="sv-SE" sz="1800" b="0" i="0" u="none" strike="noStrike" err="1">
                <a:solidFill>
                  <a:srgbClr val="212121"/>
                </a:solidFill>
                <a:effectLst/>
                <a:latin typeface="Calibri" panose="020F0502020204030204" pitchFamily="34" charset="0"/>
              </a:rPr>
              <a:t>She</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recommended</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us</a:t>
            </a:r>
            <a:r>
              <a:rPr lang="sv-SE" sz="1800" b="0" i="0" u="none" strike="noStrike">
                <a:solidFill>
                  <a:srgbClr val="212121"/>
                </a:solidFill>
                <a:effectLst/>
                <a:latin typeface="Calibri" panose="020F0502020204030204" pitchFamily="34" charset="0"/>
              </a:rPr>
              <a:t> to </a:t>
            </a:r>
            <a:r>
              <a:rPr lang="sv-SE" sz="1800" b="0" i="0" u="none" strike="noStrike" err="1">
                <a:solidFill>
                  <a:srgbClr val="212121"/>
                </a:solidFill>
                <a:effectLst/>
                <a:latin typeface="Calibri" panose="020F0502020204030204" pitchFamily="34" charset="0"/>
              </a:rPr>
              <a:t>discuss</a:t>
            </a:r>
            <a:r>
              <a:rPr lang="sv-SE" sz="1800" b="0" i="0" u="none" strike="noStrike">
                <a:solidFill>
                  <a:srgbClr val="212121"/>
                </a:solidFill>
                <a:effectLst/>
                <a:latin typeface="Calibri" panose="020F0502020204030204" pitchFamily="34" charset="0"/>
              </a:rPr>
              <a:t> in </a:t>
            </a:r>
            <a:r>
              <a:rPr lang="sv-SE" sz="1800" b="0" i="0" u="none" strike="noStrike" err="1">
                <a:solidFill>
                  <a:srgbClr val="212121"/>
                </a:solidFill>
                <a:effectLst/>
                <a:latin typeface="Calibri" panose="020F0502020204030204" pitchFamily="34" charset="0"/>
              </a:rPr>
              <a:t>more</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details</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with</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Mobility</a:t>
            </a:r>
            <a:r>
              <a:rPr lang="sv-SE" sz="1800" b="0" i="0" u="none" strike="noStrike">
                <a:solidFill>
                  <a:srgbClr val="212121"/>
                </a:solidFill>
                <a:effectLst/>
                <a:latin typeface="Calibri" panose="020F0502020204030204" pitchFamily="34" charset="0"/>
              </a:rPr>
              <a:t> Data Space </a:t>
            </a:r>
            <a:r>
              <a:rPr lang="sv-SE" sz="1800" b="0" i="0" u="sng" strike="noStrike">
                <a:solidFill>
                  <a:srgbClr val="96607D"/>
                </a:solidFill>
                <a:effectLst/>
                <a:latin typeface="Calibri" panose="020F0502020204030204" pitchFamily="34" charset="0"/>
                <a:hlinkClick r:id="rId3" tooltip="https://eur06.safelinks.protection.outlook.com/?url=https%3A%2F%2Fmobility-dataspace.eu%2Fmobility-data-space&amp;data=05%7C02%7Cchristina.rux%40wirelesscar.com%7C5b969af9cd3b4980a16508dd7cf3c601%7C7a628a40208a4188af06775f9ba954c7%7C0%7C0%7C638804108616740487%7CUnknown%7CTWFpbGZsb3d8eyJFbXB0eU1hcGkiOnRydWUsIlYiOiIwLjAuMDAwMCIsIlAiOiJXaW4zMiIsIkFOIjoiTWFpbCIsIldUIjoyfQ%3D%3D%7C0%7C%7C%7C&amp;sdata=HJKab7n1oxfNRe0501KsNY19CHxoTUoQmAk0NgVQXs8%3D&amp;reserved=0"/>
              </a:rPr>
              <a:t>https://mobility-dataspace.eu/mobility-data-space</a:t>
            </a:r>
            <a:endParaRPr lang="sv-SE" sz="1400" b="0" i="0" u="none" strike="noStrike">
              <a:solidFill>
                <a:srgbClr val="212121"/>
              </a:solidFill>
              <a:effectLst/>
              <a:latin typeface="Aptos" panose="020B0004020202020204" pitchFamily="34" charset="0"/>
            </a:endParaRPr>
          </a:p>
          <a:p>
            <a:pPr marL="742950" lvl="1" indent="-285750" algn="l" fontAlgn="ctr">
              <a:buFont typeface="+mj-lt"/>
              <a:buAutoNum type="alphaLcPeriod"/>
            </a:pPr>
            <a:r>
              <a:rPr lang="sv-SE" sz="1800" b="0" i="0" u="none" strike="noStrike" err="1">
                <a:solidFill>
                  <a:srgbClr val="212121"/>
                </a:solidFill>
                <a:effectLst/>
                <a:latin typeface="Calibri" panose="020F0502020204030204" pitchFamily="34" charset="0"/>
              </a:rPr>
              <a:t>She</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also</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informed</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us</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about</a:t>
            </a:r>
            <a:r>
              <a:rPr lang="sv-SE" sz="1800" b="0" i="0" u="none" strike="noStrike">
                <a:solidFill>
                  <a:srgbClr val="212121"/>
                </a:solidFill>
                <a:effectLst/>
                <a:latin typeface="Calibri" panose="020F0502020204030204" pitchFamily="34" charset="0"/>
              </a:rPr>
              <a:t> the </a:t>
            </a:r>
            <a:r>
              <a:rPr lang="sv-SE" sz="1800" b="0" i="0" u="none" strike="noStrike" err="1">
                <a:solidFill>
                  <a:srgbClr val="212121"/>
                </a:solidFill>
                <a:effectLst/>
                <a:latin typeface="Calibri" panose="020F0502020204030204" pitchFamily="34" charset="0"/>
              </a:rPr>
              <a:t>open</a:t>
            </a:r>
            <a:r>
              <a:rPr lang="sv-SE" sz="1800" b="0" i="0" u="none" strike="noStrike">
                <a:solidFill>
                  <a:srgbClr val="212121"/>
                </a:solidFill>
                <a:effectLst/>
                <a:latin typeface="Calibri" panose="020F0502020204030204" pitchFamily="34" charset="0"/>
              </a:rPr>
              <a:t> source </a:t>
            </a:r>
            <a:r>
              <a:rPr lang="sv-SE" sz="1800" b="0" i="0" u="none" strike="noStrike" err="1">
                <a:solidFill>
                  <a:srgbClr val="212121"/>
                </a:solidFill>
                <a:effectLst/>
                <a:latin typeface="Calibri" panose="020F0502020204030204" pitchFamily="34" charset="0"/>
              </a:rPr>
              <a:t>work</a:t>
            </a:r>
            <a:r>
              <a:rPr lang="sv-SE" sz="1800" b="0" i="0" u="none" strike="noStrike">
                <a:solidFill>
                  <a:srgbClr val="212121"/>
                </a:solidFill>
                <a:effectLst/>
                <a:latin typeface="Calibri" panose="020F0502020204030204" pitchFamily="34" charset="0"/>
              </a:rPr>
              <a:t> in SIMPL </a:t>
            </a:r>
            <a:r>
              <a:rPr lang="sv-SE" sz="1800" b="0" i="0" u="sng" strike="noStrike">
                <a:solidFill>
                  <a:srgbClr val="96607D"/>
                </a:solidFill>
                <a:effectLst/>
                <a:latin typeface="Calibri" panose="020F0502020204030204" pitchFamily="34" charset="0"/>
                <a:hlinkClick r:id="rId4" tooltip="https://eur06.safelinks.protection.outlook.com/?url=https%3A%2F%2Fsimpl-programme.ec.europa.eu%2F&amp;data=05%7C02%7Cchristina.rux%40wirelesscar.com%7C5b969af9cd3b4980a16508dd7cf3c601%7C7a628a40208a4188af06775f9ba954c7%7C0%7C0%7C638804108616754399%7CUnknown%7CTWFpbGZsb3d8eyJFbXB0eU1hcGkiOnRydWUsIlYiOiIwLjAuMDAwMCIsIlAiOiJXaW4zMiIsIkFOIjoiTWFpbCIsIldUIjoyfQ%3D%3D%7C0%7C%7C%7C&amp;sdata=Yh30at9Q%2F%2BvO%2FHG5jCi8eTBhy2GY5TAGxPCn%2Bwmf5uw%3D&amp;reserved=0"/>
              </a:rPr>
              <a:t>https://simpl-programme.ec.europa.eu/</a:t>
            </a:r>
            <a:endParaRPr lang="sv-SE" sz="1400" b="0" i="0" u="none" strike="noStrike">
              <a:solidFill>
                <a:srgbClr val="212121"/>
              </a:solidFill>
              <a:effectLst/>
              <a:latin typeface="Aptos" panose="020B0004020202020204" pitchFamily="34" charset="0"/>
            </a:endParaRPr>
          </a:p>
          <a:p>
            <a:pPr marL="1143000" lvl="2" indent="-228600" algn="l" fontAlgn="ctr">
              <a:buFont typeface="+mj-lt"/>
              <a:buAutoNum type="romanLcPeriod"/>
            </a:pPr>
            <a:r>
              <a:rPr lang="sv-SE" sz="1800" b="0" i="0" u="none" strike="noStrike">
                <a:solidFill>
                  <a:srgbClr val="212121"/>
                </a:solidFill>
                <a:effectLst/>
                <a:latin typeface="Calibri" panose="020F0502020204030204" pitchFamily="34" charset="0"/>
              </a:rPr>
              <a:t>It is an </a:t>
            </a:r>
            <a:r>
              <a:rPr lang="sv-SE" sz="1800" b="0" i="0" u="none" strike="noStrike" err="1">
                <a:solidFill>
                  <a:srgbClr val="212121"/>
                </a:solidFill>
                <a:effectLst/>
                <a:latin typeface="Calibri" panose="020F0502020204030204" pitchFamily="34" charset="0"/>
              </a:rPr>
              <a:t>open</a:t>
            </a:r>
            <a:r>
              <a:rPr lang="sv-SE" sz="1800" b="0" i="0" u="none" strike="noStrike">
                <a:solidFill>
                  <a:srgbClr val="212121"/>
                </a:solidFill>
                <a:effectLst/>
                <a:latin typeface="Calibri" panose="020F0502020204030204" pitchFamily="34" charset="0"/>
              </a:rPr>
              <a:t> source solution, </a:t>
            </a:r>
            <a:r>
              <a:rPr lang="sv-SE" sz="1800" b="0" i="0" u="none" strike="noStrike" err="1">
                <a:solidFill>
                  <a:srgbClr val="212121"/>
                </a:solidFill>
                <a:effectLst/>
                <a:latin typeface="Calibri" panose="020F0502020204030204" pitchFamily="34" charset="0"/>
              </a:rPr>
              <a:t>built</a:t>
            </a:r>
            <a:r>
              <a:rPr lang="sv-SE" sz="1800" b="0" i="0" u="none" strike="noStrike">
                <a:solidFill>
                  <a:srgbClr val="212121"/>
                </a:solidFill>
                <a:effectLst/>
                <a:latin typeface="Calibri" panose="020F0502020204030204" pitchFamily="34" charset="0"/>
              </a:rPr>
              <a:t> on </a:t>
            </a:r>
            <a:r>
              <a:rPr lang="sv-SE" sz="1800" b="0" i="0" u="none" strike="noStrike" err="1">
                <a:solidFill>
                  <a:srgbClr val="212121"/>
                </a:solidFill>
                <a:effectLst/>
                <a:latin typeface="Calibri" panose="020F0502020204030204" pitchFamily="34" charset="0"/>
              </a:rPr>
              <a:t>open</a:t>
            </a:r>
            <a:r>
              <a:rPr lang="sv-SE" sz="1800" b="0" i="0" u="none" strike="noStrike">
                <a:solidFill>
                  <a:srgbClr val="212121"/>
                </a:solidFill>
                <a:effectLst/>
                <a:latin typeface="Calibri" panose="020F0502020204030204" pitchFamily="34" charset="0"/>
              </a:rPr>
              <a:t> source </a:t>
            </a:r>
            <a:r>
              <a:rPr lang="sv-SE" sz="1800" b="0" i="0" u="none" strike="noStrike" err="1">
                <a:solidFill>
                  <a:srgbClr val="212121"/>
                </a:solidFill>
                <a:effectLst/>
                <a:latin typeface="Calibri" panose="020F0502020204030204" pitchFamily="34" charset="0"/>
              </a:rPr>
              <a:t>tooling</a:t>
            </a:r>
            <a:endParaRPr lang="sv-SE" sz="1400" b="0" i="0" u="none" strike="noStrike">
              <a:solidFill>
                <a:srgbClr val="212121"/>
              </a:solidFill>
              <a:effectLst/>
              <a:latin typeface="Aptos" panose="020B0004020202020204" pitchFamily="34" charset="0"/>
            </a:endParaRPr>
          </a:p>
          <a:p>
            <a:pPr marL="742950" lvl="1" indent="-285750" algn="l" fontAlgn="ctr">
              <a:buFont typeface="+mj-lt"/>
              <a:buAutoNum type="alphaLcPeriod" startAt="6"/>
            </a:pPr>
            <a:r>
              <a:rPr lang="sv-SE" sz="1800" b="0" i="0" u="none" strike="noStrike" err="1">
                <a:solidFill>
                  <a:srgbClr val="212121"/>
                </a:solidFill>
                <a:effectLst/>
                <a:latin typeface="Calibri" panose="020F0502020204030204" pitchFamily="34" charset="0"/>
              </a:rPr>
              <a:t>We</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have</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asked</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Leire</a:t>
            </a:r>
            <a:r>
              <a:rPr lang="sv-SE" sz="1800" b="0" i="0" u="none" strike="noStrike">
                <a:solidFill>
                  <a:srgbClr val="212121"/>
                </a:solidFill>
                <a:effectLst/>
                <a:latin typeface="Calibri" panose="020F0502020204030204" pitchFamily="34" charset="0"/>
              </a:rPr>
              <a:t> for a representant </a:t>
            </a:r>
            <a:r>
              <a:rPr lang="sv-SE" sz="1800" b="0" i="0" u="none" strike="noStrike" err="1">
                <a:solidFill>
                  <a:srgbClr val="212121"/>
                </a:solidFill>
                <a:effectLst/>
                <a:latin typeface="Calibri" panose="020F0502020204030204" pitchFamily="34" charset="0"/>
              </a:rPr>
              <a:t>presenting</a:t>
            </a:r>
            <a:r>
              <a:rPr lang="sv-SE" sz="1800" b="0" i="0" u="none" strike="noStrike">
                <a:solidFill>
                  <a:srgbClr val="212121"/>
                </a:solidFill>
                <a:effectLst/>
                <a:latin typeface="Calibri" panose="020F0502020204030204" pitchFamily="34" charset="0"/>
              </a:rPr>
              <a:t> the </a:t>
            </a:r>
            <a:r>
              <a:rPr lang="sv-SE" sz="1800" b="0" i="0" u="none" strike="noStrike" err="1">
                <a:solidFill>
                  <a:srgbClr val="212121"/>
                </a:solidFill>
                <a:effectLst/>
                <a:latin typeface="Calibri" panose="020F0502020204030204" pitchFamily="34" charset="0"/>
              </a:rPr>
              <a:t>Interoperability</a:t>
            </a:r>
            <a:r>
              <a:rPr lang="sv-SE" sz="1800" b="0" i="0" u="none" strike="noStrike">
                <a:solidFill>
                  <a:srgbClr val="212121"/>
                </a:solidFill>
                <a:effectLst/>
                <a:latin typeface="Calibri" panose="020F0502020204030204" pitchFamily="34" charset="0"/>
              </a:rPr>
              <a:t> </a:t>
            </a:r>
            <a:r>
              <a:rPr lang="sv-SE" sz="1800" b="0" i="0" u="none" strike="noStrike" err="1">
                <a:solidFill>
                  <a:srgbClr val="212121"/>
                </a:solidFill>
                <a:effectLst/>
                <a:latin typeface="Calibri" panose="020F0502020204030204" pitchFamily="34" charset="0"/>
              </a:rPr>
              <a:t>work</a:t>
            </a:r>
            <a:r>
              <a:rPr lang="sv-SE" sz="1800" b="0" i="0" u="none" strike="noStrike">
                <a:solidFill>
                  <a:srgbClr val="212121"/>
                </a:solidFill>
                <a:effectLst/>
                <a:latin typeface="Calibri" panose="020F0502020204030204" pitchFamily="34" charset="0"/>
              </a:rPr>
              <a:t> and/or SIMPL at the AMM </a:t>
            </a:r>
            <a:r>
              <a:rPr lang="sv-SE" sz="1800" b="0" i="0" u="none" strike="noStrike" err="1">
                <a:solidFill>
                  <a:srgbClr val="212121"/>
                </a:solidFill>
                <a:effectLst/>
                <a:latin typeface="Calibri" panose="020F0502020204030204" pitchFamily="34" charset="0"/>
              </a:rPr>
              <a:t>work</a:t>
            </a:r>
            <a:r>
              <a:rPr lang="sv-SE" sz="1800" b="0" i="0" u="none" strike="noStrike">
                <a:solidFill>
                  <a:srgbClr val="212121"/>
                </a:solidFill>
                <a:effectLst/>
                <a:latin typeface="Calibri" panose="020F0502020204030204" pitchFamily="34" charset="0"/>
              </a:rPr>
              <a:t> session on May 15.</a:t>
            </a:r>
            <a:endParaRPr lang="sv-SE" sz="1400" b="0" i="0" u="none" strike="noStrike">
              <a:solidFill>
                <a:srgbClr val="212121"/>
              </a:solidFill>
              <a:effectLst/>
              <a:latin typeface="Aptos" panose="020B0004020202020204" pitchFamily="34" charset="0"/>
            </a:endParaRPr>
          </a:p>
          <a:p>
            <a:endParaRPr lang="sv-SE" sz="3600"/>
          </a:p>
        </p:txBody>
      </p:sp>
    </p:spTree>
    <p:extLst>
      <p:ext uri="{BB962C8B-B14F-4D97-AF65-F5344CB8AC3E}">
        <p14:creationId xmlns:p14="http://schemas.microsoft.com/office/powerpoint/2010/main" val="3168028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A7C8C4-876F-A094-987C-AA3BA27477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233906-9150-EA24-B7EE-84D9580921C0}"/>
              </a:ext>
            </a:extLst>
          </p:cNvPr>
          <p:cNvSpPr>
            <a:spLocks noGrp="1"/>
          </p:cNvSpPr>
          <p:nvPr>
            <p:ph type="ctrTitle"/>
          </p:nvPr>
        </p:nvSpPr>
        <p:spPr/>
        <p:txBody>
          <a:bodyPr>
            <a:normAutofit fontScale="90000"/>
          </a:bodyPr>
          <a:lstStyle/>
          <a:p>
            <a:r>
              <a:rPr lang="sv-SE" b="0" i="0" u="sng">
                <a:solidFill>
                  <a:srgbClr val="0F90BA"/>
                </a:solidFill>
                <a:effectLst/>
                <a:latin typeface="Avenir-Next" panose="02000503020000020003" pitchFamily="2" charset="0"/>
                <a:hlinkClick r:id="rId2" tooltip="https://www.eventleaf.com/Attendee/Attendee/EventSession?eId=mN2bjsL7txLhClSRitc%2FXg%3D%3D&amp;ssnId=168938"/>
              </a:rPr>
              <a:t>EU Data Act Project - Working Session</a:t>
            </a:r>
            <a:endParaRPr lang="en-US"/>
          </a:p>
        </p:txBody>
      </p:sp>
      <p:sp>
        <p:nvSpPr>
          <p:cNvPr id="3" name="Text Placeholder 2">
            <a:extLst>
              <a:ext uri="{FF2B5EF4-FFF2-40B4-BE49-F238E27FC236}">
                <a16:creationId xmlns:a16="http://schemas.microsoft.com/office/drawing/2014/main" id="{FC5D8115-4687-BE8F-9F88-1B8D62197C93}"/>
              </a:ext>
            </a:extLst>
          </p:cNvPr>
          <p:cNvSpPr>
            <a:spLocks noGrp="1"/>
          </p:cNvSpPr>
          <p:nvPr>
            <p:ph type="body" sz="quarter" idx="10"/>
          </p:nvPr>
        </p:nvSpPr>
        <p:spPr/>
        <p:txBody>
          <a:bodyPr>
            <a:normAutofit/>
          </a:bodyPr>
          <a:lstStyle/>
          <a:p>
            <a:endParaRPr lang="en-US"/>
          </a:p>
        </p:txBody>
      </p:sp>
      <p:sp>
        <p:nvSpPr>
          <p:cNvPr id="4" name="Text Placeholder 3">
            <a:extLst>
              <a:ext uri="{FF2B5EF4-FFF2-40B4-BE49-F238E27FC236}">
                <a16:creationId xmlns:a16="http://schemas.microsoft.com/office/drawing/2014/main" id="{E507C3C5-0A47-1EF2-AE9C-F70DE02C2B39}"/>
              </a:ext>
            </a:extLst>
          </p:cNvPr>
          <p:cNvSpPr>
            <a:spLocks noGrp="1"/>
          </p:cNvSpPr>
          <p:nvPr>
            <p:ph type="body" sz="quarter" idx="11"/>
          </p:nvPr>
        </p:nvSpPr>
        <p:spPr/>
        <p:txBody>
          <a:bodyPr/>
          <a:lstStyle/>
          <a:p>
            <a:r>
              <a:rPr lang="en-US"/>
              <a:t>May 15, 2025</a:t>
            </a:r>
          </a:p>
        </p:txBody>
      </p:sp>
    </p:spTree>
    <p:extLst>
      <p:ext uri="{BB962C8B-B14F-4D97-AF65-F5344CB8AC3E}">
        <p14:creationId xmlns:p14="http://schemas.microsoft.com/office/powerpoint/2010/main" val="598955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E7029441-18B7-2151-4682-C64B85B9CD17}"/>
              </a:ext>
            </a:extLst>
          </p:cNvPr>
          <p:cNvSpPr>
            <a:spLocks noGrp="1"/>
          </p:cNvSpPr>
          <p:nvPr>
            <p:ph type="title"/>
          </p:nvPr>
        </p:nvSpPr>
        <p:spPr/>
        <p:txBody>
          <a:bodyPr/>
          <a:lstStyle/>
          <a:p>
            <a:r>
              <a:rPr lang="sv-SE"/>
              <a:t>Agenda 12:00-12:25</a:t>
            </a:r>
          </a:p>
        </p:txBody>
      </p:sp>
      <p:sp>
        <p:nvSpPr>
          <p:cNvPr id="6" name="Platshållare för text 5">
            <a:extLst>
              <a:ext uri="{FF2B5EF4-FFF2-40B4-BE49-F238E27FC236}">
                <a16:creationId xmlns:a16="http://schemas.microsoft.com/office/drawing/2014/main" id="{57019241-7B1D-BAAA-71C9-438D50E92510}"/>
              </a:ext>
            </a:extLst>
          </p:cNvPr>
          <p:cNvSpPr>
            <a:spLocks noGrp="1"/>
          </p:cNvSpPr>
          <p:nvPr>
            <p:ph type="body" sz="quarter" idx="15"/>
          </p:nvPr>
        </p:nvSpPr>
        <p:spPr/>
        <p:txBody>
          <a:bodyPr vert="horz" lIns="91440" tIns="45720" rIns="91440" bIns="45720" rtlCol="0" anchor="t">
            <a:normAutofit/>
          </a:bodyPr>
          <a:lstStyle/>
          <a:p>
            <a:endParaRPr lang="sv-SE" sz="1800">
              <a:solidFill>
                <a:srgbClr val="333333"/>
              </a:solidFill>
              <a:latin typeface="Avenir-Next"/>
            </a:endParaRPr>
          </a:p>
          <a:p>
            <a:r>
              <a:rPr lang="sv-SE" sz="1800" b="0" i="0" u="none" strike="noStrike" err="1">
                <a:solidFill>
                  <a:srgbClr val="333333"/>
                </a:solidFill>
                <a:effectLst/>
                <a:latin typeface="Avenir-Next"/>
              </a:rPr>
              <a:t>Improve</a:t>
            </a:r>
            <a:r>
              <a:rPr lang="sv-SE" sz="1800" b="0" i="0" u="none" strike="noStrike">
                <a:solidFill>
                  <a:srgbClr val="333333"/>
                </a:solidFill>
                <a:effectLst/>
                <a:latin typeface="Avenir-Next"/>
              </a:rPr>
              <a:t> the </a:t>
            </a:r>
            <a:r>
              <a:rPr lang="sv-SE" sz="1800" err="1">
                <a:solidFill>
                  <a:srgbClr val="333333"/>
                </a:solidFill>
                <a:latin typeface="Avenir-Next"/>
              </a:rPr>
              <a:t>existing</a:t>
            </a:r>
            <a:r>
              <a:rPr lang="sv-SE" sz="1800">
                <a:solidFill>
                  <a:srgbClr val="333333"/>
                </a:solidFill>
                <a:latin typeface="Avenir-Next"/>
              </a:rPr>
              <a:t> </a:t>
            </a:r>
            <a:r>
              <a:rPr lang="sv-SE" sz="1800" b="0" i="0" u="none" strike="noStrike">
                <a:solidFill>
                  <a:srgbClr val="333333"/>
                </a:solidFill>
                <a:effectLst/>
                <a:latin typeface="Avenir-Next"/>
              </a:rPr>
              <a:t>set </a:t>
            </a:r>
            <a:r>
              <a:rPr lang="sv-SE" sz="1800" b="0" i="0" u="none" strike="noStrike" err="1">
                <a:solidFill>
                  <a:srgbClr val="333333"/>
                </a:solidFill>
                <a:effectLst/>
                <a:latin typeface="Avenir-Next"/>
              </a:rPr>
              <a:t>of</a:t>
            </a:r>
            <a:r>
              <a:rPr lang="sv-SE" sz="1800" b="0" i="0" u="none" strike="noStrike">
                <a:solidFill>
                  <a:srgbClr val="333333"/>
                </a:solidFill>
                <a:effectLst/>
                <a:latin typeface="Avenir-Next"/>
              </a:rPr>
              <a:t> </a:t>
            </a:r>
            <a:r>
              <a:rPr lang="sv-SE" sz="1800" b="0" i="0" u="none" strike="noStrike" err="1">
                <a:solidFill>
                  <a:srgbClr val="333333"/>
                </a:solidFill>
                <a:effectLst/>
                <a:latin typeface="Avenir-Next"/>
              </a:rPr>
              <a:t>examples</a:t>
            </a:r>
            <a:r>
              <a:rPr lang="sv-SE" sz="1800" b="0" i="0" u="none" strike="noStrike">
                <a:solidFill>
                  <a:srgbClr val="333333"/>
                </a:solidFill>
                <a:effectLst/>
                <a:latin typeface="Avenir-Next"/>
              </a:rPr>
              <a:t> and </a:t>
            </a:r>
            <a:r>
              <a:rPr lang="sv-SE" sz="1800" b="0" i="0" u="none" strike="noStrike" err="1">
                <a:solidFill>
                  <a:srgbClr val="333333"/>
                </a:solidFill>
                <a:effectLst/>
                <a:latin typeface="Avenir-Next"/>
              </a:rPr>
              <a:t>use</a:t>
            </a:r>
            <a:r>
              <a:rPr lang="sv-SE" sz="1800" b="0" i="0" u="none" strike="noStrike">
                <a:solidFill>
                  <a:srgbClr val="333333"/>
                </a:solidFill>
                <a:effectLst/>
                <a:latin typeface="Avenir-Next"/>
              </a:rPr>
              <a:t> </a:t>
            </a:r>
            <a:r>
              <a:rPr lang="sv-SE" sz="1800" err="1">
                <a:solidFill>
                  <a:srgbClr val="333333"/>
                </a:solidFill>
                <a:latin typeface="Avenir-Next"/>
              </a:rPr>
              <a:t>cases</a:t>
            </a:r>
            <a:endParaRPr lang="sv-SE" sz="1800" err="1">
              <a:solidFill>
                <a:srgbClr val="333333"/>
              </a:solidFill>
              <a:latin typeface="Avenir-Next"/>
              <a:ea typeface="Calibri" panose="020F0502020204030204"/>
              <a:cs typeface="Calibri" panose="020F0502020204030204"/>
            </a:endParaRPr>
          </a:p>
          <a:p>
            <a:r>
              <a:rPr lang="sv-SE" sz="1800" err="1">
                <a:solidFill>
                  <a:srgbClr val="333333"/>
                </a:solidFill>
                <a:latin typeface="Avenir-Next"/>
              </a:rPr>
              <a:t>Identify</a:t>
            </a:r>
            <a:r>
              <a:rPr lang="sv-SE" sz="1800" b="0" i="0" u="none" strike="noStrike">
                <a:solidFill>
                  <a:srgbClr val="333333"/>
                </a:solidFill>
                <a:effectLst/>
                <a:latin typeface="Avenir-Next"/>
              </a:rPr>
              <a:t> </a:t>
            </a:r>
            <a:r>
              <a:rPr lang="sv-SE" sz="1800" err="1">
                <a:solidFill>
                  <a:srgbClr val="333333"/>
                </a:solidFill>
                <a:latin typeface="Avenir-Next"/>
              </a:rPr>
              <a:t>further</a:t>
            </a:r>
            <a:r>
              <a:rPr lang="sv-SE" sz="1800">
                <a:solidFill>
                  <a:srgbClr val="333333"/>
                </a:solidFill>
                <a:latin typeface="Avenir-Next"/>
              </a:rPr>
              <a:t> </a:t>
            </a:r>
            <a:r>
              <a:rPr lang="sv-SE" sz="1800" err="1">
                <a:solidFill>
                  <a:srgbClr val="333333"/>
                </a:solidFill>
                <a:latin typeface="Avenir-Next"/>
              </a:rPr>
              <a:t>examples</a:t>
            </a:r>
            <a:r>
              <a:rPr lang="sv-SE" sz="1800">
                <a:solidFill>
                  <a:srgbClr val="333333"/>
                </a:solidFill>
                <a:latin typeface="Avenir-Next"/>
              </a:rPr>
              <a:t> or </a:t>
            </a:r>
            <a:r>
              <a:rPr lang="sv-SE" sz="1800" err="1">
                <a:solidFill>
                  <a:srgbClr val="333333"/>
                </a:solidFill>
                <a:latin typeface="Avenir-Next"/>
              </a:rPr>
              <a:t>use</a:t>
            </a:r>
            <a:r>
              <a:rPr lang="sv-SE" sz="1800">
                <a:solidFill>
                  <a:srgbClr val="333333"/>
                </a:solidFill>
                <a:latin typeface="Avenir-Next"/>
              </a:rPr>
              <a:t> </a:t>
            </a:r>
            <a:r>
              <a:rPr lang="sv-SE" sz="1800" b="0" i="0" u="none" strike="noStrike" err="1">
                <a:solidFill>
                  <a:srgbClr val="333333"/>
                </a:solidFill>
                <a:effectLst/>
                <a:latin typeface="Avenir-Next"/>
              </a:rPr>
              <a:t>cases</a:t>
            </a:r>
            <a:endParaRPr lang="sv-SE" sz="1800" b="0" i="0" u="none" strike="noStrike">
              <a:solidFill>
                <a:srgbClr val="333333"/>
              </a:solidFill>
              <a:effectLst/>
              <a:latin typeface="Avenir-Next"/>
              <a:ea typeface="Calibri" panose="020F0502020204030204"/>
              <a:cs typeface="Calibri" panose="020F0502020204030204"/>
            </a:endParaRPr>
          </a:p>
        </p:txBody>
      </p:sp>
    </p:spTree>
    <p:extLst>
      <p:ext uri="{BB962C8B-B14F-4D97-AF65-F5344CB8AC3E}">
        <p14:creationId xmlns:p14="http://schemas.microsoft.com/office/powerpoint/2010/main" val="2730619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7A927D-1BAF-5255-A944-DD7594DC082D}"/>
            </a:ext>
          </a:extLst>
        </p:cNvPr>
        <p:cNvGrpSpPr/>
        <p:nvPr/>
      </p:nvGrpSpPr>
      <p:grpSpPr>
        <a:xfrm>
          <a:off x="0" y="0"/>
          <a:ext cx="0" cy="0"/>
          <a:chOff x="0" y="0"/>
          <a:chExt cx="0" cy="0"/>
        </a:xfrm>
      </p:grpSpPr>
      <p:sp>
        <p:nvSpPr>
          <p:cNvPr id="5" name="Rubrik 4">
            <a:extLst>
              <a:ext uri="{FF2B5EF4-FFF2-40B4-BE49-F238E27FC236}">
                <a16:creationId xmlns:a16="http://schemas.microsoft.com/office/drawing/2014/main" id="{56F2B11D-3CB2-66FD-D81A-139CC7C24AE4}"/>
              </a:ext>
            </a:extLst>
          </p:cNvPr>
          <p:cNvSpPr>
            <a:spLocks noGrp="1"/>
          </p:cNvSpPr>
          <p:nvPr>
            <p:ph type="title"/>
          </p:nvPr>
        </p:nvSpPr>
        <p:spPr/>
        <p:txBody>
          <a:bodyPr/>
          <a:lstStyle/>
          <a:p>
            <a:r>
              <a:rPr lang="sv-SE" b="0" err="1">
                <a:ea typeface="+mn-lt"/>
                <a:cs typeface="+mn-lt"/>
              </a:rPr>
              <a:t>Existing</a:t>
            </a:r>
            <a:r>
              <a:rPr lang="sv-SE" b="0">
                <a:ea typeface="+mn-lt"/>
                <a:cs typeface="+mn-lt"/>
              </a:rPr>
              <a:t> </a:t>
            </a:r>
            <a:r>
              <a:rPr lang="sv-SE" b="0" err="1">
                <a:ea typeface="+mn-lt"/>
                <a:cs typeface="+mn-lt"/>
              </a:rPr>
              <a:t>Examples</a:t>
            </a:r>
            <a:endParaRPr lang="sv-SE" err="1"/>
          </a:p>
        </p:txBody>
      </p:sp>
      <p:sp>
        <p:nvSpPr>
          <p:cNvPr id="6" name="Platshållare för text 5">
            <a:extLst>
              <a:ext uri="{FF2B5EF4-FFF2-40B4-BE49-F238E27FC236}">
                <a16:creationId xmlns:a16="http://schemas.microsoft.com/office/drawing/2014/main" id="{8F199C6F-E7FB-4575-D38C-82D469EEECCF}"/>
              </a:ext>
            </a:extLst>
          </p:cNvPr>
          <p:cNvSpPr>
            <a:spLocks noGrp="1"/>
          </p:cNvSpPr>
          <p:nvPr>
            <p:ph type="body" sz="quarter" idx="15"/>
          </p:nvPr>
        </p:nvSpPr>
        <p:spPr/>
        <p:txBody>
          <a:bodyPr vert="horz" lIns="91440" tIns="45720" rIns="91440" bIns="45720" rtlCol="0" anchor="t">
            <a:normAutofit/>
          </a:bodyPr>
          <a:lstStyle/>
          <a:p>
            <a:r>
              <a:rPr lang="sv-SE" sz="1800" err="1">
                <a:solidFill>
                  <a:srgbClr val="333333"/>
                </a:solidFill>
                <a:ea typeface="+mn-lt"/>
                <a:cs typeface="+mn-lt"/>
              </a:rPr>
              <a:t>Essential</a:t>
            </a:r>
            <a:r>
              <a:rPr lang="sv-SE" sz="1800">
                <a:solidFill>
                  <a:srgbClr val="333333"/>
                </a:solidFill>
                <a:ea typeface="+mn-lt"/>
                <a:cs typeface="+mn-lt"/>
              </a:rPr>
              <a:t> </a:t>
            </a:r>
            <a:r>
              <a:rPr lang="sv-SE" sz="1800" err="1">
                <a:solidFill>
                  <a:srgbClr val="333333"/>
                </a:solidFill>
                <a:ea typeface="+mn-lt"/>
                <a:cs typeface="+mn-lt"/>
              </a:rPr>
              <a:t>fleet</a:t>
            </a:r>
            <a:r>
              <a:rPr lang="sv-SE" sz="1800">
                <a:solidFill>
                  <a:srgbClr val="333333"/>
                </a:solidFill>
                <a:ea typeface="+mn-lt"/>
                <a:cs typeface="+mn-lt"/>
              </a:rPr>
              <a:t> data </a:t>
            </a:r>
            <a:r>
              <a:rPr lang="sv-SE" sz="1800" err="1">
                <a:solidFill>
                  <a:srgbClr val="333333"/>
                </a:solidFill>
                <a:ea typeface="+mn-lt"/>
                <a:cs typeface="+mn-lt"/>
              </a:rPr>
              <a:t>points</a:t>
            </a:r>
            <a:endParaRPr lang="sv-SE" sz="1800" b="0" i="0" u="none" strike="noStrike">
              <a:solidFill>
                <a:srgbClr val="333333"/>
              </a:solidFill>
              <a:effectLst/>
              <a:latin typeface="Calibri"/>
              <a:ea typeface="Calibri"/>
              <a:cs typeface="Calibri"/>
            </a:endParaRPr>
          </a:p>
          <a:p>
            <a:r>
              <a:rPr lang="sv-SE" sz="1800" err="1">
                <a:solidFill>
                  <a:srgbClr val="333333"/>
                </a:solidFill>
                <a:ea typeface="+mn-lt"/>
                <a:cs typeface="+mn-lt"/>
              </a:rPr>
              <a:t>Desired</a:t>
            </a:r>
            <a:r>
              <a:rPr lang="sv-SE" sz="1800">
                <a:solidFill>
                  <a:srgbClr val="333333"/>
                </a:solidFill>
                <a:ea typeface="+mn-lt"/>
                <a:cs typeface="+mn-lt"/>
              </a:rPr>
              <a:t> </a:t>
            </a:r>
            <a:r>
              <a:rPr lang="sv-SE" sz="1800" err="1">
                <a:solidFill>
                  <a:srgbClr val="333333"/>
                </a:solidFill>
                <a:ea typeface="+mn-lt"/>
                <a:cs typeface="+mn-lt"/>
              </a:rPr>
              <a:t>insurance</a:t>
            </a:r>
            <a:r>
              <a:rPr lang="sv-SE" sz="1800">
                <a:solidFill>
                  <a:srgbClr val="333333"/>
                </a:solidFill>
                <a:ea typeface="+mn-lt"/>
                <a:cs typeface="+mn-lt"/>
              </a:rPr>
              <a:t> data </a:t>
            </a:r>
            <a:r>
              <a:rPr lang="sv-SE" sz="1800" err="1">
                <a:solidFill>
                  <a:srgbClr val="333333"/>
                </a:solidFill>
                <a:ea typeface="+mn-lt"/>
                <a:cs typeface="+mn-lt"/>
              </a:rPr>
              <a:t>points</a:t>
            </a:r>
            <a:endParaRPr lang="sv-SE" sz="1800" b="0" i="0" u="none" strike="noStrike">
              <a:solidFill>
                <a:srgbClr val="333333"/>
              </a:solidFill>
              <a:effectLst/>
              <a:latin typeface="Calibri" panose="020F0502020204030204"/>
              <a:ea typeface="Calibri" panose="020F0502020204030204"/>
              <a:cs typeface="Calibri" panose="020F0502020204030204"/>
            </a:endParaRPr>
          </a:p>
          <a:p>
            <a:r>
              <a:rPr lang="sv-SE" sz="1800">
                <a:solidFill>
                  <a:srgbClr val="333333"/>
                </a:solidFill>
                <a:ea typeface="+mn-lt"/>
                <a:cs typeface="+mn-lt"/>
              </a:rPr>
              <a:t>ACEA (</a:t>
            </a:r>
            <a:r>
              <a:rPr lang="sv-SE" sz="1800" err="1">
                <a:solidFill>
                  <a:srgbClr val="333333"/>
                </a:solidFill>
                <a:ea typeface="+mn-lt"/>
                <a:cs typeface="+mn-lt"/>
              </a:rPr>
              <a:t>European</a:t>
            </a:r>
            <a:r>
              <a:rPr lang="sv-SE" sz="1800">
                <a:solidFill>
                  <a:srgbClr val="333333"/>
                </a:solidFill>
                <a:ea typeface="+mn-lt"/>
                <a:cs typeface="+mn-lt"/>
              </a:rPr>
              <a:t> </a:t>
            </a:r>
            <a:r>
              <a:rPr lang="sv-SE" sz="1800" err="1">
                <a:solidFill>
                  <a:srgbClr val="333333"/>
                </a:solidFill>
                <a:ea typeface="+mn-lt"/>
                <a:cs typeface="+mn-lt"/>
              </a:rPr>
              <a:t>Automobile</a:t>
            </a:r>
            <a:r>
              <a:rPr lang="sv-SE" sz="1800">
                <a:solidFill>
                  <a:srgbClr val="333333"/>
                </a:solidFill>
                <a:ea typeface="+mn-lt"/>
                <a:cs typeface="+mn-lt"/>
              </a:rPr>
              <a:t> </a:t>
            </a:r>
            <a:r>
              <a:rPr lang="sv-SE" sz="1800" err="1">
                <a:solidFill>
                  <a:srgbClr val="333333"/>
                </a:solidFill>
                <a:ea typeface="+mn-lt"/>
                <a:cs typeface="+mn-lt"/>
              </a:rPr>
              <a:t>Manufacturers</a:t>
            </a:r>
            <a:r>
              <a:rPr lang="sv-SE" sz="1800">
                <a:solidFill>
                  <a:srgbClr val="333333"/>
                </a:solidFill>
                <a:ea typeface="+mn-lt"/>
                <a:cs typeface="+mn-lt"/>
              </a:rPr>
              <a:t> Association) </a:t>
            </a:r>
            <a:r>
              <a:rPr lang="sv-SE" sz="1800" err="1">
                <a:solidFill>
                  <a:srgbClr val="333333"/>
                </a:solidFill>
                <a:ea typeface="+mn-lt"/>
                <a:cs typeface="+mn-lt"/>
              </a:rPr>
              <a:t>Level</a:t>
            </a:r>
            <a:r>
              <a:rPr lang="sv-SE" sz="1800">
                <a:solidFill>
                  <a:srgbClr val="333333"/>
                </a:solidFill>
                <a:ea typeface="+mn-lt"/>
                <a:cs typeface="+mn-lt"/>
              </a:rPr>
              <a:t> A1</a:t>
            </a:r>
            <a:endParaRPr lang="sv-SE" sz="1800">
              <a:solidFill>
                <a:srgbClr val="333333"/>
              </a:solidFill>
              <a:latin typeface="Calibri" panose="020F0502020204030204"/>
              <a:ea typeface="Calibri" panose="020F0502020204030204"/>
              <a:cs typeface="Calibri" panose="020F0502020204030204"/>
            </a:endParaRPr>
          </a:p>
          <a:p>
            <a:endParaRPr lang="sv-SE" sz="3200">
              <a:solidFill>
                <a:srgbClr val="000000"/>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4017455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A833FC-A923-3C4C-DD93-FC9063225F08}"/>
            </a:ext>
          </a:extLst>
        </p:cNvPr>
        <p:cNvGrpSpPr/>
        <p:nvPr/>
      </p:nvGrpSpPr>
      <p:grpSpPr>
        <a:xfrm>
          <a:off x="0" y="0"/>
          <a:ext cx="0" cy="0"/>
          <a:chOff x="0" y="0"/>
          <a:chExt cx="0" cy="0"/>
        </a:xfrm>
      </p:grpSpPr>
      <p:sp>
        <p:nvSpPr>
          <p:cNvPr id="5" name="Rubrik 4">
            <a:extLst>
              <a:ext uri="{FF2B5EF4-FFF2-40B4-BE49-F238E27FC236}">
                <a16:creationId xmlns:a16="http://schemas.microsoft.com/office/drawing/2014/main" id="{0445BA42-DF3F-3540-27D4-5503EB05A1A0}"/>
              </a:ext>
            </a:extLst>
          </p:cNvPr>
          <p:cNvSpPr>
            <a:spLocks noGrp="1"/>
          </p:cNvSpPr>
          <p:nvPr>
            <p:ph type="title"/>
          </p:nvPr>
        </p:nvSpPr>
        <p:spPr/>
        <p:txBody>
          <a:bodyPr/>
          <a:lstStyle/>
          <a:p>
            <a:r>
              <a:rPr lang="sv-SE" b="0" err="1">
                <a:ea typeface="+mn-lt"/>
                <a:cs typeface="+mn-lt"/>
              </a:rPr>
              <a:t>Further</a:t>
            </a:r>
            <a:r>
              <a:rPr lang="sv-SE" b="0">
                <a:ea typeface="+mn-lt"/>
                <a:cs typeface="+mn-lt"/>
              </a:rPr>
              <a:t> </a:t>
            </a:r>
            <a:r>
              <a:rPr lang="sv-SE" b="0" err="1">
                <a:ea typeface="+mn-lt"/>
                <a:cs typeface="+mn-lt"/>
              </a:rPr>
              <a:t>Examples</a:t>
            </a:r>
            <a:endParaRPr lang="sv-SE" b="0" err="1">
              <a:ea typeface="Calibri"/>
              <a:cs typeface="Calibri"/>
            </a:endParaRPr>
          </a:p>
        </p:txBody>
      </p:sp>
      <p:sp>
        <p:nvSpPr>
          <p:cNvPr id="6" name="Platshållare för text 5">
            <a:extLst>
              <a:ext uri="{FF2B5EF4-FFF2-40B4-BE49-F238E27FC236}">
                <a16:creationId xmlns:a16="http://schemas.microsoft.com/office/drawing/2014/main" id="{AE27F41B-7AF3-CACF-E0A2-3E931A2E81F4}"/>
              </a:ext>
            </a:extLst>
          </p:cNvPr>
          <p:cNvSpPr>
            <a:spLocks noGrp="1"/>
          </p:cNvSpPr>
          <p:nvPr>
            <p:ph type="body" sz="quarter" idx="15"/>
          </p:nvPr>
        </p:nvSpPr>
        <p:spPr/>
        <p:txBody>
          <a:bodyPr vert="horz" lIns="91440" tIns="45720" rIns="91440" bIns="45720" rtlCol="0" anchor="t">
            <a:normAutofit/>
          </a:bodyPr>
          <a:lstStyle/>
          <a:p>
            <a:endParaRPr lang="sv-SE" sz="1800">
              <a:solidFill>
                <a:srgbClr val="333333"/>
              </a:solidFill>
              <a:ea typeface="+mn-lt"/>
              <a:cs typeface="+mn-lt"/>
            </a:endParaRPr>
          </a:p>
          <a:p>
            <a:r>
              <a:rPr lang="sv-SE" sz="1800">
                <a:solidFill>
                  <a:srgbClr val="333333"/>
                </a:solidFill>
                <a:ea typeface="+mn-lt"/>
                <a:cs typeface="+mn-lt"/>
              </a:rPr>
              <a:t>VDA (German Association </a:t>
            </a:r>
            <a:r>
              <a:rPr lang="sv-SE" sz="1800" err="1">
                <a:solidFill>
                  <a:srgbClr val="333333"/>
                </a:solidFill>
                <a:ea typeface="+mn-lt"/>
                <a:cs typeface="+mn-lt"/>
              </a:rPr>
              <a:t>of</a:t>
            </a:r>
            <a:r>
              <a:rPr lang="sv-SE" sz="1800">
                <a:solidFill>
                  <a:srgbClr val="333333"/>
                </a:solidFill>
                <a:ea typeface="+mn-lt"/>
                <a:cs typeface="+mn-lt"/>
              </a:rPr>
              <a:t> the Automotive Industry) data </a:t>
            </a:r>
            <a:r>
              <a:rPr lang="sv-SE" sz="1800" err="1">
                <a:solidFill>
                  <a:srgbClr val="333333"/>
                </a:solidFill>
                <a:ea typeface="+mn-lt"/>
                <a:cs typeface="+mn-lt"/>
              </a:rPr>
              <a:t>points</a:t>
            </a:r>
            <a:endParaRPr lang="sv-SE" sz="1800" b="0" i="0" u="none" strike="noStrike">
              <a:solidFill>
                <a:srgbClr val="333333"/>
              </a:solidFill>
              <a:effectLst/>
              <a:latin typeface="Calibri"/>
              <a:ea typeface="Calibri"/>
              <a:cs typeface="Calibri"/>
            </a:endParaRPr>
          </a:p>
          <a:p>
            <a:r>
              <a:rPr lang="sv-SE" sz="1800">
                <a:solidFill>
                  <a:srgbClr val="333333"/>
                </a:solidFill>
                <a:ea typeface="+mn-lt"/>
                <a:cs typeface="+mn-lt"/>
              </a:rPr>
              <a:t>CLEPA (</a:t>
            </a:r>
            <a:r>
              <a:rPr lang="sv-SE" sz="1800" err="1">
                <a:solidFill>
                  <a:srgbClr val="333333"/>
                </a:solidFill>
                <a:ea typeface="+mn-lt"/>
                <a:cs typeface="+mn-lt"/>
              </a:rPr>
              <a:t>European</a:t>
            </a:r>
            <a:r>
              <a:rPr lang="sv-SE" sz="1800">
                <a:solidFill>
                  <a:srgbClr val="333333"/>
                </a:solidFill>
                <a:ea typeface="+mn-lt"/>
                <a:cs typeface="+mn-lt"/>
              </a:rPr>
              <a:t> Association </a:t>
            </a:r>
            <a:r>
              <a:rPr lang="sv-SE" sz="1800" err="1">
                <a:solidFill>
                  <a:srgbClr val="333333"/>
                </a:solidFill>
                <a:ea typeface="+mn-lt"/>
                <a:cs typeface="+mn-lt"/>
              </a:rPr>
              <a:t>of</a:t>
            </a:r>
            <a:r>
              <a:rPr lang="sv-SE" sz="1800">
                <a:solidFill>
                  <a:srgbClr val="333333"/>
                </a:solidFill>
                <a:ea typeface="+mn-lt"/>
                <a:cs typeface="+mn-lt"/>
              </a:rPr>
              <a:t> Automotive </a:t>
            </a:r>
            <a:r>
              <a:rPr lang="sv-SE" sz="1800" err="1">
                <a:solidFill>
                  <a:srgbClr val="333333"/>
                </a:solidFill>
                <a:ea typeface="+mn-lt"/>
                <a:cs typeface="+mn-lt"/>
              </a:rPr>
              <a:t>Suppliers</a:t>
            </a:r>
            <a:r>
              <a:rPr lang="sv-SE" sz="1800">
                <a:solidFill>
                  <a:srgbClr val="333333"/>
                </a:solidFill>
                <a:ea typeface="+mn-lt"/>
                <a:cs typeface="+mn-lt"/>
              </a:rPr>
              <a:t>) data </a:t>
            </a:r>
            <a:r>
              <a:rPr lang="sv-SE" sz="1800" err="1">
                <a:solidFill>
                  <a:srgbClr val="333333"/>
                </a:solidFill>
                <a:ea typeface="+mn-lt"/>
                <a:cs typeface="+mn-lt"/>
              </a:rPr>
              <a:t>points</a:t>
            </a:r>
            <a:endParaRPr lang="sv-SE" sz="1800" b="0" i="0" u="none" strike="noStrike" err="1">
              <a:solidFill>
                <a:srgbClr val="333333"/>
              </a:solidFill>
              <a:effectLst/>
              <a:latin typeface="Calibri" panose="020F0502020204030204"/>
              <a:ea typeface="Calibri" panose="020F0502020204030204"/>
              <a:cs typeface="Calibri" panose="020F0502020204030204"/>
            </a:endParaRPr>
          </a:p>
          <a:p>
            <a:endParaRPr lang="sv-SE" sz="3200">
              <a:solidFill>
                <a:srgbClr val="000000"/>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2025548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E01DB-E0F7-1267-3A0D-08F40801C4AC}"/>
            </a:ext>
          </a:extLst>
        </p:cNvPr>
        <p:cNvGrpSpPr/>
        <p:nvPr/>
      </p:nvGrpSpPr>
      <p:grpSpPr>
        <a:xfrm>
          <a:off x="0" y="0"/>
          <a:ext cx="0" cy="0"/>
          <a:chOff x="0" y="0"/>
          <a:chExt cx="0" cy="0"/>
        </a:xfrm>
      </p:grpSpPr>
      <p:sp>
        <p:nvSpPr>
          <p:cNvPr id="5" name="Rubrik 4">
            <a:extLst>
              <a:ext uri="{FF2B5EF4-FFF2-40B4-BE49-F238E27FC236}">
                <a16:creationId xmlns:a16="http://schemas.microsoft.com/office/drawing/2014/main" id="{9257235E-E7F9-2BBB-4BB9-4F84323DAB00}"/>
              </a:ext>
            </a:extLst>
          </p:cNvPr>
          <p:cNvSpPr>
            <a:spLocks noGrp="1"/>
          </p:cNvSpPr>
          <p:nvPr>
            <p:ph type="title"/>
          </p:nvPr>
        </p:nvSpPr>
        <p:spPr/>
        <p:txBody>
          <a:bodyPr/>
          <a:lstStyle/>
          <a:p>
            <a:r>
              <a:rPr lang="sv-SE" b="0">
                <a:ea typeface="+mn-lt"/>
                <a:cs typeface="+mn-lt"/>
              </a:rPr>
              <a:t>Project Links</a:t>
            </a:r>
            <a:endParaRPr lang="sv-SE"/>
          </a:p>
        </p:txBody>
      </p:sp>
      <p:sp>
        <p:nvSpPr>
          <p:cNvPr id="6" name="Platshållare för text 5">
            <a:extLst>
              <a:ext uri="{FF2B5EF4-FFF2-40B4-BE49-F238E27FC236}">
                <a16:creationId xmlns:a16="http://schemas.microsoft.com/office/drawing/2014/main" id="{08568B17-BA49-E90C-8B4B-A65A5B7BE9C2}"/>
              </a:ext>
            </a:extLst>
          </p:cNvPr>
          <p:cNvSpPr>
            <a:spLocks noGrp="1"/>
          </p:cNvSpPr>
          <p:nvPr>
            <p:ph type="body" sz="quarter" idx="15"/>
          </p:nvPr>
        </p:nvSpPr>
        <p:spPr/>
        <p:txBody>
          <a:bodyPr vert="horz" lIns="91440" tIns="45720" rIns="91440" bIns="45720" rtlCol="0" anchor="t">
            <a:normAutofit/>
          </a:bodyPr>
          <a:lstStyle/>
          <a:p>
            <a:endParaRPr lang="sv-SE" sz="1800">
              <a:solidFill>
                <a:srgbClr val="333333"/>
              </a:solidFill>
              <a:ea typeface="+mn-lt"/>
              <a:cs typeface="+mn-lt"/>
            </a:endParaRPr>
          </a:p>
          <a:p>
            <a:r>
              <a:rPr lang="sv-SE" sz="1800" err="1">
                <a:solidFill>
                  <a:srgbClr val="333333"/>
                </a:solidFill>
                <a:latin typeface="Calibri"/>
                <a:ea typeface="Calibri"/>
                <a:cs typeface="Calibri"/>
              </a:rPr>
              <a:t>GitHub</a:t>
            </a:r>
            <a:r>
              <a:rPr lang="sv-SE" sz="1800">
                <a:solidFill>
                  <a:srgbClr val="333333"/>
                </a:solidFill>
                <a:latin typeface="Calibri"/>
                <a:ea typeface="Calibri"/>
                <a:cs typeface="Calibri"/>
              </a:rPr>
              <a:t>: </a:t>
            </a:r>
            <a:r>
              <a:rPr lang="sv-SE" sz="1800">
                <a:solidFill>
                  <a:srgbClr val="333333"/>
                </a:solidFill>
                <a:ea typeface="+mn-lt"/>
                <a:cs typeface="+mn-lt"/>
                <a:hlinkClick r:id="rId2"/>
              </a:rPr>
              <a:t>COVESA/eu-data-act</a:t>
            </a:r>
            <a:endParaRPr lang="sv-SE" sz="1800" b="0" i="0" u="none" strike="noStrike">
              <a:solidFill>
                <a:srgbClr val="333333"/>
              </a:solidFill>
              <a:effectLst/>
              <a:ea typeface="+mn-lt"/>
              <a:cs typeface="+mn-lt"/>
              <a:hlinkClick r:id="rId2"/>
            </a:endParaRPr>
          </a:p>
          <a:p>
            <a:r>
              <a:rPr lang="sv-SE" sz="1800">
                <a:solidFill>
                  <a:srgbClr val="333333"/>
                </a:solidFill>
                <a:ea typeface="+mn-lt"/>
                <a:cs typeface="+mn-lt"/>
              </a:rPr>
              <a:t>Slack: #eu-data-act</a:t>
            </a:r>
            <a:endParaRPr lang="sv-SE" sz="1800" b="0" i="0" u="none" strike="noStrike" err="1">
              <a:solidFill>
                <a:srgbClr val="333333"/>
              </a:solidFill>
              <a:effectLst/>
              <a:latin typeface="Calibri" panose="020F0502020204030204"/>
              <a:ea typeface="Calibri" panose="020F0502020204030204"/>
              <a:cs typeface="Calibri" panose="020F0502020204030204"/>
            </a:endParaRPr>
          </a:p>
          <a:p>
            <a:r>
              <a:rPr lang="sv-SE" sz="1800">
                <a:solidFill>
                  <a:srgbClr val="333333"/>
                </a:solidFill>
                <a:latin typeface="Calibri" panose="020F0502020204030204"/>
                <a:ea typeface="Calibri" panose="020F0502020204030204"/>
                <a:cs typeface="Calibri" panose="020F0502020204030204"/>
              </a:rPr>
              <a:t>Google </a:t>
            </a:r>
            <a:r>
              <a:rPr lang="sv-SE" sz="1800" err="1">
                <a:solidFill>
                  <a:srgbClr val="333333"/>
                </a:solidFill>
                <a:latin typeface="Calibri" panose="020F0502020204030204"/>
                <a:ea typeface="Calibri" panose="020F0502020204030204"/>
                <a:cs typeface="Calibri" panose="020F0502020204030204"/>
              </a:rPr>
              <a:t>Docs</a:t>
            </a:r>
            <a:r>
              <a:rPr lang="sv-SE" sz="1800">
                <a:solidFill>
                  <a:srgbClr val="333333"/>
                </a:solidFill>
                <a:latin typeface="Calibri" panose="020F0502020204030204"/>
                <a:ea typeface="Calibri" panose="020F0502020204030204"/>
                <a:cs typeface="Calibri" panose="020F0502020204030204"/>
              </a:rPr>
              <a:t>: </a:t>
            </a:r>
            <a:r>
              <a:rPr lang="sv-SE" sz="1800">
                <a:solidFill>
                  <a:srgbClr val="333333"/>
                </a:solidFill>
                <a:ea typeface="+mn-lt"/>
                <a:cs typeface="+mn-lt"/>
                <a:hlinkClick r:id="rId3"/>
              </a:rPr>
              <a:t>ACEA VSS Mapping</a:t>
            </a:r>
            <a:endParaRPr lang="sv-SE" sz="1800">
              <a:solidFill>
                <a:srgbClr val="333333"/>
              </a:solidFill>
              <a:latin typeface="Calibri" panose="020F0502020204030204"/>
              <a:ea typeface="Calibri" panose="020F0502020204030204"/>
              <a:cs typeface="Calibri" panose="020F0502020204030204"/>
            </a:endParaRPr>
          </a:p>
          <a:p>
            <a:endParaRPr lang="sv-SE" sz="3200">
              <a:solidFill>
                <a:srgbClr val="000000"/>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3957589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6C34B9FA-260C-FC79-415D-9B71C07DAF74}"/>
              </a:ext>
            </a:extLst>
          </p:cNvPr>
          <p:cNvSpPr>
            <a:spLocks noGrp="1"/>
          </p:cNvSpPr>
          <p:nvPr>
            <p:ph type="title"/>
          </p:nvPr>
        </p:nvSpPr>
        <p:spPr/>
        <p:txBody>
          <a:bodyPr/>
          <a:lstStyle/>
          <a:p>
            <a:r>
              <a:rPr lang="sv-SE"/>
              <a:t>Backup </a:t>
            </a:r>
            <a:r>
              <a:rPr lang="sv-SE" err="1"/>
              <a:t>slides</a:t>
            </a:r>
            <a:r>
              <a:rPr lang="sv-SE"/>
              <a:t>: Project </a:t>
            </a:r>
            <a:r>
              <a:rPr lang="sv-SE" err="1"/>
              <a:t>description</a:t>
            </a:r>
            <a:endParaRPr lang="sv-SE"/>
          </a:p>
        </p:txBody>
      </p:sp>
      <p:sp>
        <p:nvSpPr>
          <p:cNvPr id="3" name="Platshållare för bildnummer 2">
            <a:extLst>
              <a:ext uri="{FF2B5EF4-FFF2-40B4-BE49-F238E27FC236}">
                <a16:creationId xmlns:a16="http://schemas.microsoft.com/office/drawing/2014/main" id="{0225CD91-821A-D162-10CC-B65EF86AA418}"/>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9</a:t>
            </a:fld>
            <a:endParaRPr lang="en-US"/>
          </a:p>
        </p:txBody>
      </p:sp>
      <p:sp>
        <p:nvSpPr>
          <p:cNvPr id="9" name="Underrubrik 8">
            <a:extLst>
              <a:ext uri="{FF2B5EF4-FFF2-40B4-BE49-F238E27FC236}">
                <a16:creationId xmlns:a16="http://schemas.microsoft.com/office/drawing/2014/main" id="{35CA200E-B7CB-1349-9E19-BC4390F84AD9}"/>
              </a:ext>
            </a:extLst>
          </p:cNvPr>
          <p:cNvSpPr>
            <a:spLocks noGrp="1"/>
          </p:cNvSpPr>
          <p:nvPr>
            <p:ph type="subTitle" idx="1"/>
          </p:nvPr>
        </p:nvSpPr>
        <p:spPr/>
        <p:txBody>
          <a:bodyPr/>
          <a:lstStyle/>
          <a:p>
            <a:endParaRPr lang="sv-SE"/>
          </a:p>
        </p:txBody>
      </p:sp>
      <p:sp>
        <p:nvSpPr>
          <p:cNvPr id="6" name="Platshållare för sidfot 5">
            <a:extLst>
              <a:ext uri="{FF2B5EF4-FFF2-40B4-BE49-F238E27FC236}">
                <a16:creationId xmlns:a16="http://schemas.microsoft.com/office/drawing/2014/main" id="{5490877A-E7C4-34F9-0EE7-EE4113305E3C}"/>
              </a:ext>
            </a:extLst>
          </p:cNvPr>
          <p:cNvSpPr>
            <a:spLocks noGrp="1"/>
          </p:cNvSpPr>
          <p:nvPr>
            <p:ph type="ftr" sz="quarter" idx="3"/>
          </p:nvPr>
        </p:nvSpPr>
        <p:spPr/>
        <p:txBody>
          <a:bodyPr/>
          <a:lstStyle/>
          <a:p>
            <a:r>
              <a:rPr lang="en-US"/>
              <a:t>Copyright ©2025 COVESA</a:t>
            </a:r>
          </a:p>
        </p:txBody>
      </p:sp>
      <p:sp>
        <p:nvSpPr>
          <p:cNvPr id="7" name="Platshållare för datum 6">
            <a:extLst>
              <a:ext uri="{FF2B5EF4-FFF2-40B4-BE49-F238E27FC236}">
                <a16:creationId xmlns:a16="http://schemas.microsoft.com/office/drawing/2014/main" id="{442AA162-09F0-4BE2-024E-2440C3C40DE3}"/>
              </a:ext>
            </a:extLst>
          </p:cNvPr>
          <p:cNvSpPr>
            <a:spLocks noGrp="1"/>
          </p:cNvSpPr>
          <p:nvPr>
            <p:ph type="dt" sz="half" idx="16"/>
          </p:nvPr>
        </p:nvSpPr>
        <p:spPr/>
        <p:txBody>
          <a:bodyPr/>
          <a:lstStyle/>
          <a:p>
            <a:fld id="{DD0EF622-E555-A546-8005-7CDD745BA7BF}" type="datetime4">
              <a:rPr lang="en-GB" smtClean="0"/>
              <a:t>23 May 2025</a:t>
            </a:fld>
            <a:r>
              <a:rPr lang="en-GB"/>
              <a:t>  </a:t>
            </a:r>
            <a:r>
              <a:rPr lang="en-GB">
                <a:solidFill>
                  <a:srgbClr val="00B0F0"/>
                </a:solidFill>
              </a:rPr>
              <a:t>|</a:t>
            </a:r>
            <a:endParaRPr lang="en-US">
              <a:solidFill>
                <a:srgbClr val="00B0F0"/>
              </a:solidFill>
            </a:endParaRPr>
          </a:p>
        </p:txBody>
      </p:sp>
    </p:spTree>
    <p:extLst>
      <p:ext uri="{BB962C8B-B14F-4D97-AF65-F5344CB8AC3E}">
        <p14:creationId xmlns:p14="http://schemas.microsoft.com/office/powerpoint/2010/main" val="2449647923"/>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9852FEEB2CAB6469BACDDD3D2F1110D" ma:contentTypeVersion="4" ma:contentTypeDescription="Create a new document." ma:contentTypeScope="" ma:versionID="8b6e6c8139cf98381aa8b8777c0a6b1d">
  <xsd:schema xmlns:xsd="http://www.w3.org/2001/XMLSchema" xmlns:xs="http://www.w3.org/2001/XMLSchema" xmlns:p="http://schemas.microsoft.com/office/2006/metadata/properties" xmlns:ns2="33114532-adf3-411a-ad89-c3007dae4db9" targetNamespace="http://schemas.microsoft.com/office/2006/metadata/properties" ma:root="true" ma:fieldsID="2a7680d37baea646b043505fd3c91a91" ns2:_="">
    <xsd:import namespace="33114532-adf3-411a-ad89-c3007dae4db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114532-adf3-411a-ad89-c3007dae4d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6C143A-D45B-477F-9129-5882A585B27E}">
  <ds:schemaRefs>
    <ds:schemaRef ds:uri="http://schemas.microsoft.com/office/2006/metadata/properties"/>
    <ds:schemaRef ds:uri="http://purl.org/dc/elements/1.1/"/>
    <ds:schemaRef ds:uri="http://purl.org/dc/terms/"/>
    <ds:schemaRef ds:uri="33114532-adf3-411a-ad89-c3007dae4db9"/>
    <ds:schemaRef ds:uri="http://purl.org/dc/dcmitype/"/>
    <ds:schemaRef ds:uri="http://schemas.microsoft.com/office/infopath/2007/PartnerControls"/>
    <ds:schemaRef ds:uri="http://schemas.microsoft.com/office/2006/documentManagement/types"/>
    <ds:schemaRef ds:uri="http://www.w3.org/XML/1998/namespace"/>
    <ds:schemaRef ds:uri="http://schemas.openxmlformats.org/package/2006/metadata/core-properties"/>
  </ds:schemaRefs>
</ds:datastoreItem>
</file>

<file path=customXml/itemProps2.xml><?xml version="1.0" encoding="utf-8"?>
<ds:datastoreItem xmlns:ds="http://schemas.openxmlformats.org/officeDocument/2006/customXml" ds:itemID="{D3CDA44F-35E8-40B4-82D4-BA9174B20285}">
  <ds:schemaRefs>
    <ds:schemaRef ds:uri="http://schemas.microsoft.com/sharepoint/v3/contenttype/forms"/>
  </ds:schemaRefs>
</ds:datastoreItem>
</file>

<file path=customXml/itemProps3.xml><?xml version="1.0" encoding="utf-8"?>
<ds:datastoreItem xmlns:ds="http://schemas.openxmlformats.org/officeDocument/2006/customXml" ds:itemID="{D62A4002-36D8-4BFD-BAF7-A6720B4388CB}">
  <ds:schemaRefs>
    <ds:schemaRef ds:uri="33114532-adf3-411a-ad89-c3007dae4db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7a628a40-208a-4188-af06-775f9ba954c7}" enabled="0" method="" siteId="{7a628a40-208a-4188-af06-775f9ba954c7}" removed="1"/>
</clbl:labelList>
</file>

<file path=docProps/app.xml><?xml version="1.0" encoding="utf-8"?>
<Properties xmlns="http://schemas.openxmlformats.org/officeDocument/2006/extended-properties" xmlns:vt="http://schemas.openxmlformats.org/officeDocument/2006/docPropsVTypes">
  <TotalTime>0</TotalTime>
  <Words>2179</Words>
  <Application>Microsoft Macintosh PowerPoint</Application>
  <PresentationFormat>Bredbild</PresentationFormat>
  <Paragraphs>214</Paragraphs>
  <Slides>27</Slides>
  <Notes>0</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27</vt:i4>
      </vt:variant>
    </vt:vector>
  </HeadingPairs>
  <TitlesOfParts>
    <vt:vector size="35" baseType="lpstr">
      <vt:lpstr>Aptos</vt:lpstr>
      <vt:lpstr>Arial</vt:lpstr>
      <vt:lpstr>Avenir-Next</vt:lpstr>
      <vt:lpstr>Calibri</vt:lpstr>
      <vt:lpstr>Helvetica Neue</vt:lpstr>
      <vt:lpstr>System Font Regular</vt:lpstr>
      <vt:lpstr>Wingdings</vt:lpstr>
      <vt:lpstr>Office Theme</vt:lpstr>
      <vt:lpstr>EU Data Act Project - Community Update</vt:lpstr>
      <vt:lpstr>Agenda 11:30-11:55</vt:lpstr>
      <vt:lpstr>Interoperability Study by EU DG Connect</vt:lpstr>
      <vt:lpstr>EU Data Act Project - Working Session</vt:lpstr>
      <vt:lpstr>Agenda 12:00-12:25</vt:lpstr>
      <vt:lpstr>Existing Examples</vt:lpstr>
      <vt:lpstr>Further Examples</vt:lpstr>
      <vt:lpstr>Project Links</vt:lpstr>
      <vt:lpstr>Backup slides: Project description</vt:lpstr>
      <vt:lpstr>COVESA EU DATA ACT Project</vt:lpstr>
      <vt:lpstr>Agenda</vt:lpstr>
      <vt:lpstr>Project Information</vt:lpstr>
      <vt:lpstr>Project Background</vt:lpstr>
      <vt:lpstr>Project Objective &amp; 3 Phases</vt:lpstr>
      <vt:lpstr>Planned Output</vt:lpstr>
      <vt:lpstr>In / Out of Scope</vt:lpstr>
      <vt:lpstr>How We Work in COVESA</vt:lpstr>
      <vt:lpstr>Call for Participation</vt:lpstr>
      <vt:lpstr>COVESA EU DATA ACT Project</vt:lpstr>
      <vt:lpstr>Agenda</vt:lpstr>
      <vt:lpstr>Project Information</vt:lpstr>
      <vt:lpstr>Project Background</vt:lpstr>
      <vt:lpstr>Project Objective &amp; 3 Phases</vt:lpstr>
      <vt:lpstr>Planned Output</vt:lpstr>
      <vt:lpstr>In / Out of Scope</vt:lpstr>
      <vt:lpstr>How We Work in COVESA</vt:lpstr>
      <vt:lpstr>Call for Participation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Bowers</dc:creator>
  <cp:lastModifiedBy>Christina Rux</cp:lastModifiedBy>
  <cp:revision>2</cp:revision>
  <dcterms:created xsi:type="dcterms:W3CDTF">2021-09-21T14:14:34Z</dcterms:created>
  <dcterms:modified xsi:type="dcterms:W3CDTF">2025-05-23T12:43:04Z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0x010100B9852FEEB2CAB6469BACDDD3D2F1110D</vt:lpwstr>
  </property>
</Properties>
</file>