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9"/>
  </p:notesMasterIdLst>
  <p:sldIdLst>
    <p:sldId id="256" r:id="rId5"/>
    <p:sldId id="2147376725" r:id="rId6"/>
    <p:sldId id="258" r:id="rId7"/>
    <p:sldId id="2147376727" r:id="rId8"/>
    <p:sldId id="2147376728" r:id="rId9"/>
    <p:sldId id="2147376729" r:id="rId10"/>
    <p:sldId id="2147376735" r:id="rId11"/>
    <p:sldId id="2147376736" r:id="rId12"/>
    <p:sldId id="2147376737" r:id="rId13"/>
    <p:sldId id="2147376741" r:id="rId14"/>
    <p:sldId id="2147376743" r:id="rId15"/>
    <p:sldId id="2147376742" r:id="rId16"/>
    <p:sldId id="2147376744" r:id="rId17"/>
    <p:sldId id="264" r:id="rId1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GoogleSlidesCustomDataVersion2">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24" roundtripDataSignature="AMtx7mh83AqTWsdzF/RIuC4Ph6qHYyz7pA=="/>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7628F76-E6A2-F48B-2CF6-929561778AA5}" name="PALMA Nuno" initials="PN" userId="S::nuno.palma@forvia.com::816ebe35-b92f-4bde-bc6c-ec1c8882c7e1"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C96030-3951-BAC8-780E-6B12D87F44B4}" v="596" dt="2025-05-13T23:41:32.374"/>
    <p1510:client id="{90A6B37E-F14D-E3FE-ABFE-27F613CAD039}" v="1552" dt="2025-05-13T18:48:45.904"/>
    <p1510:client id="{BDF4120A-34C4-8E58-DD1B-2EB760776DEB}" v="28" dt="2025-05-13T00:33:59.857"/>
    <p1510:client id="{BFC18453-652D-6541-4E43-B44A4B9B1C55}" v="87" dt="2025-05-13T00:44:26.141"/>
    <p1510:client id="{CF4370E5-651F-AD40-A937-552BA5B6F644}" v="254" dt="2025-05-13T23:46:54.093"/>
    <p1510:client id="{D032ED36-F377-3172-1EB4-DAE06D4DCBB1}" v="41" dt="2025-05-13T01:35:33.608"/>
    <p1510:client id="{DA9AD52B-350C-48E6-8364-2D0316B6C225}" v="96" dt="2025-05-13T11:27:30.09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48"/>
  </p:normalViewPr>
  <p:slideViewPr>
    <p:cSldViewPr snapToGrid="0">
      <p:cViewPr varScale="1">
        <p:scale>
          <a:sx n="90" d="100"/>
          <a:sy n="90" d="100"/>
        </p:scale>
        <p:origin x="232" y="76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customschemas.google.com/relationships/presentationmetadata" Target="metadata"/><Relationship Id="rId5" Type="http://schemas.openxmlformats.org/officeDocument/2006/relationships/slide" Target="slides/slide1.xml"/><Relationship Id="rId15" Type="http://schemas.openxmlformats.org/officeDocument/2006/relationships/slide" Target="slides/slide1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7" Type="http://schemas.openxmlformats.org/officeDocument/2006/relationships/theme" Target="theme/theme1.xml"/><Relationship Id="rId30"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 name="Google Shape;9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8FF88B42-89D7-F0CD-166E-310F1F96B6AE}"/>
            </a:ext>
          </a:extLst>
        </p:cNvPr>
        <p:cNvGrpSpPr/>
        <p:nvPr/>
      </p:nvGrpSpPr>
      <p:grpSpPr>
        <a:xfrm>
          <a:off x="0" y="0"/>
          <a:ext cx="0" cy="0"/>
          <a:chOff x="0" y="0"/>
          <a:chExt cx="0" cy="0"/>
        </a:xfrm>
      </p:grpSpPr>
      <p:sp>
        <p:nvSpPr>
          <p:cNvPr id="110" name="Google Shape;110;p5:notes">
            <a:extLst>
              <a:ext uri="{FF2B5EF4-FFF2-40B4-BE49-F238E27FC236}">
                <a16:creationId xmlns:a16="http://schemas.microsoft.com/office/drawing/2014/main" id="{679F69C7-7397-31E4-F673-80AD3B516A99}"/>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1" name="Google Shape;111;p5:notes">
            <a:extLst>
              <a:ext uri="{FF2B5EF4-FFF2-40B4-BE49-F238E27FC236}">
                <a16:creationId xmlns:a16="http://schemas.microsoft.com/office/drawing/2014/main" id="{96B3813C-2730-E69C-AE66-692A73D92D4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013228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a:extLst>
            <a:ext uri="{FF2B5EF4-FFF2-40B4-BE49-F238E27FC236}">
              <a16:creationId xmlns:a16="http://schemas.microsoft.com/office/drawing/2014/main" id="{A103B19A-67BB-1B1A-3243-F03C74C67AA2}"/>
            </a:ext>
          </a:extLst>
        </p:cNvPr>
        <p:cNvGrpSpPr/>
        <p:nvPr/>
      </p:nvGrpSpPr>
      <p:grpSpPr>
        <a:xfrm>
          <a:off x="0" y="0"/>
          <a:ext cx="0" cy="0"/>
          <a:chOff x="0" y="0"/>
          <a:chExt cx="0" cy="0"/>
        </a:xfrm>
      </p:grpSpPr>
      <p:sp>
        <p:nvSpPr>
          <p:cNvPr id="92" name="Google Shape;92;p3:notes">
            <a:extLst>
              <a:ext uri="{FF2B5EF4-FFF2-40B4-BE49-F238E27FC236}">
                <a16:creationId xmlns:a16="http://schemas.microsoft.com/office/drawing/2014/main" id="{5FB27D64-CB1E-937F-73F5-5733643BDC36}"/>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 name="Google Shape;93;p3:notes">
            <a:extLst>
              <a:ext uri="{FF2B5EF4-FFF2-40B4-BE49-F238E27FC236}">
                <a16:creationId xmlns:a16="http://schemas.microsoft.com/office/drawing/2014/main" id="{AE705E66-B325-859F-98DB-415F30A5F6B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39471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a:extLst>
            <a:ext uri="{FF2B5EF4-FFF2-40B4-BE49-F238E27FC236}">
              <a16:creationId xmlns:a16="http://schemas.microsoft.com/office/drawing/2014/main" id="{BF681C40-C414-640B-77CA-5CACD77998FD}"/>
            </a:ext>
          </a:extLst>
        </p:cNvPr>
        <p:cNvGrpSpPr/>
        <p:nvPr/>
      </p:nvGrpSpPr>
      <p:grpSpPr>
        <a:xfrm>
          <a:off x="0" y="0"/>
          <a:ext cx="0" cy="0"/>
          <a:chOff x="0" y="0"/>
          <a:chExt cx="0" cy="0"/>
        </a:xfrm>
      </p:grpSpPr>
      <p:sp>
        <p:nvSpPr>
          <p:cNvPr id="92" name="Google Shape;92;p3:notes">
            <a:extLst>
              <a:ext uri="{FF2B5EF4-FFF2-40B4-BE49-F238E27FC236}">
                <a16:creationId xmlns:a16="http://schemas.microsoft.com/office/drawing/2014/main" id="{E9B20FD2-DCD2-FAFC-B8A9-1B16D7DCD355}"/>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 name="Google Shape;93;p3:notes">
            <a:extLst>
              <a:ext uri="{FF2B5EF4-FFF2-40B4-BE49-F238E27FC236}">
                <a16:creationId xmlns:a16="http://schemas.microsoft.com/office/drawing/2014/main" id="{C0B28734-D49A-B78F-1341-1CA5E700188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61549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8" name="Google Shape;148;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 Slide">
  <p:cSld name="Cover Slide">
    <p:spTree>
      <p:nvGrpSpPr>
        <p:cNvPr id="1" name="Shape 15"/>
        <p:cNvGrpSpPr/>
        <p:nvPr/>
      </p:nvGrpSpPr>
      <p:grpSpPr>
        <a:xfrm>
          <a:off x="0" y="0"/>
          <a:ext cx="0" cy="0"/>
          <a:chOff x="0" y="0"/>
          <a:chExt cx="0" cy="0"/>
        </a:xfrm>
      </p:grpSpPr>
      <p:pic>
        <p:nvPicPr>
          <p:cNvPr id="16" name="Google Shape;16;p11" descr="A picture containing background pattern&#10;&#10;Description automatically generated"/>
          <p:cNvPicPr preferRelativeResize="0"/>
          <p:nvPr/>
        </p:nvPicPr>
        <p:blipFill rotWithShape="1">
          <a:blip r:embed="rId2">
            <a:alphaModFix/>
          </a:blip>
          <a:srcRect l="15211" t="1084" r="16982" b="2258"/>
          <a:stretch/>
        </p:blipFill>
        <p:spPr>
          <a:xfrm>
            <a:off x="-12699" y="0"/>
            <a:ext cx="6972299" cy="6858000"/>
          </a:xfrm>
          <a:prstGeom prst="rect">
            <a:avLst/>
          </a:prstGeom>
          <a:noFill/>
          <a:ln>
            <a:noFill/>
          </a:ln>
        </p:spPr>
      </p:pic>
      <p:pic>
        <p:nvPicPr>
          <p:cNvPr id="17" name="Google Shape;17;p11" descr="Background pattern&#10;&#10;Description automatically generated with medium confidence"/>
          <p:cNvPicPr preferRelativeResize="0"/>
          <p:nvPr/>
        </p:nvPicPr>
        <p:blipFill rotWithShape="1">
          <a:blip r:embed="rId3">
            <a:alphaModFix/>
          </a:blip>
          <a:srcRect l="23889" t="15896" b="50000"/>
          <a:stretch/>
        </p:blipFill>
        <p:spPr>
          <a:xfrm>
            <a:off x="6959600" y="4524065"/>
            <a:ext cx="5232400" cy="2344445"/>
          </a:xfrm>
          <a:prstGeom prst="rect">
            <a:avLst/>
          </a:prstGeom>
          <a:noFill/>
          <a:ln>
            <a:noFill/>
          </a:ln>
        </p:spPr>
      </p:pic>
      <p:pic>
        <p:nvPicPr>
          <p:cNvPr id="18" name="Google Shape;18;p11" descr="Background pattern&#10;&#10;Description automatically generated with medium confidence"/>
          <p:cNvPicPr preferRelativeResize="0"/>
          <p:nvPr/>
        </p:nvPicPr>
        <p:blipFill rotWithShape="1">
          <a:blip r:embed="rId3">
            <a:alphaModFix/>
          </a:blip>
          <a:srcRect l="23889" t="17791" b="50607"/>
          <a:stretch/>
        </p:blipFill>
        <p:spPr>
          <a:xfrm rot="10800000" flipH="1">
            <a:off x="6959600" y="-1"/>
            <a:ext cx="5232400" cy="2172469"/>
          </a:xfrm>
          <a:prstGeom prst="rect">
            <a:avLst/>
          </a:prstGeom>
          <a:noFill/>
          <a:ln>
            <a:noFill/>
          </a:ln>
        </p:spPr>
      </p:pic>
      <p:sp>
        <p:nvSpPr>
          <p:cNvPr id="19" name="Google Shape;19;p11"/>
          <p:cNvSpPr/>
          <p:nvPr/>
        </p:nvSpPr>
        <p:spPr>
          <a:xfrm>
            <a:off x="0" y="2167197"/>
            <a:ext cx="6959600" cy="2481943"/>
          </a:xfrm>
          <a:prstGeom prst="rect">
            <a:avLst/>
          </a:prstGeom>
          <a:gradFill>
            <a:gsLst>
              <a:gs pos="0">
                <a:srgbClr val="00B1C3">
                  <a:alpha val="54509"/>
                </a:srgbClr>
              </a:gs>
              <a:gs pos="66000">
                <a:srgbClr val="345DA7">
                  <a:alpha val="79607"/>
                </a:srgbClr>
              </a:gs>
              <a:gs pos="100000">
                <a:srgbClr val="9451B8"/>
              </a:gs>
            </a:gsLst>
            <a:lin ang="189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0" name="Google Shape;20;p11" descr="A picture containing graphical user interface&#10;&#10;Description automatically generated"/>
          <p:cNvPicPr preferRelativeResize="0"/>
          <p:nvPr/>
        </p:nvPicPr>
        <p:blipFill rotWithShape="1">
          <a:blip r:embed="rId4">
            <a:alphaModFix/>
          </a:blip>
          <a:srcRect/>
          <a:stretch/>
        </p:blipFill>
        <p:spPr>
          <a:xfrm>
            <a:off x="7820025" y="2898952"/>
            <a:ext cx="3524249" cy="1143423"/>
          </a:xfrm>
          <a:prstGeom prst="rect">
            <a:avLst/>
          </a:prstGeom>
          <a:noFill/>
          <a:ln>
            <a:noFill/>
          </a:ln>
        </p:spPr>
      </p:pic>
      <p:sp>
        <p:nvSpPr>
          <p:cNvPr id="21" name="Google Shape;21;p11"/>
          <p:cNvSpPr txBox="1">
            <a:spLocks noGrp="1"/>
          </p:cNvSpPr>
          <p:nvPr>
            <p:ph type="ctrTitle"/>
          </p:nvPr>
        </p:nvSpPr>
        <p:spPr>
          <a:xfrm>
            <a:off x="355983" y="2701110"/>
            <a:ext cx="6640129" cy="57051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3600"/>
              <a:buFont typeface="Calibri"/>
              <a:buNone/>
              <a:defRPr sz="36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11"/>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11"/>
          <p:cNvSpPr txBox="1">
            <a:spLocks noGrp="1"/>
          </p:cNvSpPr>
          <p:nvPr>
            <p:ph type="body" idx="2"/>
          </p:nvPr>
        </p:nvSpPr>
        <p:spPr>
          <a:xfrm>
            <a:off x="355600" y="3922166"/>
            <a:ext cx="4637088" cy="4873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Slide">
  <p:cSld name="Content Slide">
    <p:spTree>
      <p:nvGrpSpPr>
        <p:cNvPr id="1" name="Shape 24"/>
        <p:cNvGrpSpPr/>
        <p:nvPr/>
      </p:nvGrpSpPr>
      <p:grpSpPr>
        <a:xfrm>
          <a:off x="0" y="0"/>
          <a:ext cx="0" cy="0"/>
          <a:chOff x="0" y="0"/>
          <a:chExt cx="0" cy="0"/>
        </a:xfrm>
      </p:grpSpPr>
      <p:pic>
        <p:nvPicPr>
          <p:cNvPr id="25" name="Google Shape;25;p12" descr="Picture 12"/>
          <p:cNvPicPr preferRelativeResize="0"/>
          <p:nvPr/>
        </p:nvPicPr>
        <p:blipFill rotWithShape="1">
          <a:blip r:embed="rId2">
            <a:alphaModFix/>
          </a:blip>
          <a:srcRect t="29536" r="6521"/>
          <a:stretch/>
        </p:blipFill>
        <p:spPr>
          <a:xfrm>
            <a:off x="10319993" y="0"/>
            <a:ext cx="1872007" cy="1524000"/>
          </a:xfrm>
          <a:prstGeom prst="rect">
            <a:avLst/>
          </a:prstGeom>
          <a:noFill/>
          <a:ln>
            <a:noFill/>
          </a:ln>
        </p:spPr>
      </p:pic>
      <p:pic>
        <p:nvPicPr>
          <p:cNvPr id="26" name="Google Shape;26;p12" descr="Picture 7"/>
          <p:cNvPicPr preferRelativeResize="0"/>
          <p:nvPr/>
        </p:nvPicPr>
        <p:blipFill rotWithShape="1">
          <a:blip r:embed="rId3">
            <a:alphaModFix/>
          </a:blip>
          <a:srcRect/>
          <a:stretch/>
        </p:blipFill>
        <p:spPr>
          <a:xfrm>
            <a:off x="10384796" y="6161318"/>
            <a:ext cx="1467253" cy="477239"/>
          </a:xfrm>
          <a:prstGeom prst="rect">
            <a:avLst/>
          </a:prstGeom>
          <a:noFill/>
          <a:ln>
            <a:noFill/>
          </a:ln>
        </p:spPr>
      </p:pic>
      <p:cxnSp>
        <p:nvCxnSpPr>
          <p:cNvPr id="27" name="Google Shape;27;p12"/>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28" name="Google Shape;28;p12"/>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a:t>
            </a:fld>
            <a:endParaRPr b="0">
              <a:solidFill>
                <a:srgbClr val="888888"/>
              </a:solidFill>
            </a:endParaRPr>
          </a:p>
        </p:txBody>
      </p:sp>
      <p:sp>
        <p:nvSpPr>
          <p:cNvPr id="29" name="Google Shape;29;p12"/>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12"/>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2"/>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2"/>
          <p:cNvSpPr txBox="1">
            <a:spLocks noGrp="1"/>
          </p:cNvSpPr>
          <p:nvPr>
            <p:ph type="body" idx="1"/>
          </p:nvPr>
        </p:nvSpPr>
        <p:spPr>
          <a:xfrm>
            <a:off x="334963" y="1220432"/>
            <a:ext cx="6854876" cy="4285459"/>
          </a:xfrm>
          <a:prstGeom prst="rect">
            <a:avLst/>
          </a:prstGeom>
          <a:noFill/>
          <a:ln>
            <a:noFill/>
          </a:ln>
        </p:spPr>
        <p:txBody>
          <a:bodyPr spcFirstLastPara="1" wrap="square" lIns="91425" tIns="45700" rIns="91425" bIns="45700" anchor="t" anchorCtr="0">
            <a:normAutofit/>
          </a:bodyPr>
          <a:lstStyle>
            <a:lvl1pPr marL="457200" lvl="0" indent="-355600" algn="l">
              <a:lnSpc>
                <a:spcPct val="90000"/>
              </a:lnSpc>
              <a:spcBef>
                <a:spcPts val="1000"/>
              </a:spcBef>
              <a:spcAft>
                <a:spcPts val="0"/>
              </a:spcAft>
              <a:buClr>
                <a:schemeClr val="dk1"/>
              </a:buClr>
              <a:buSzPts val="2000"/>
              <a:buChar char="•"/>
              <a:defRPr sz="2000"/>
            </a:lvl1pPr>
            <a:lvl2pPr marL="914400" lvl="1" indent="-355600" algn="l">
              <a:lnSpc>
                <a:spcPct val="90000"/>
              </a:lnSpc>
              <a:spcBef>
                <a:spcPts val="1000"/>
              </a:spcBef>
              <a:spcAft>
                <a:spcPts val="0"/>
              </a:spcAft>
              <a:buClr>
                <a:schemeClr val="dk1"/>
              </a:buClr>
              <a:buSzPts val="2000"/>
              <a:buFont typeface="NTR"/>
              <a:buChar char="−"/>
              <a:defRPr sz="2000"/>
            </a:lvl2pPr>
            <a:lvl3pPr marL="1371600" lvl="2" indent="-355600" algn="l">
              <a:lnSpc>
                <a:spcPct val="90000"/>
              </a:lnSpc>
              <a:spcBef>
                <a:spcPts val="600"/>
              </a:spcBef>
              <a:spcAft>
                <a:spcPts val="0"/>
              </a:spcAft>
              <a:buClr>
                <a:schemeClr val="dk1"/>
              </a:buClr>
              <a:buSzPts val="2000"/>
              <a:buFont typeface="Noto Sans Symbols"/>
              <a:buChar char="▪"/>
              <a:defRPr sz="2000"/>
            </a:lvl3pPr>
            <a:lvl4pPr marL="1828800" lvl="3" indent="-342900" algn="l">
              <a:lnSpc>
                <a:spcPct val="90000"/>
              </a:lnSpc>
              <a:spcBef>
                <a:spcPts val="600"/>
              </a:spcBef>
              <a:spcAft>
                <a:spcPts val="0"/>
              </a:spcAft>
              <a:buClr>
                <a:schemeClr val="dk1"/>
              </a:buClr>
              <a:buSzPts val="1800"/>
              <a:buChar char="•"/>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Last Slide">
  <p:cSld name="Last Slide">
    <p:spTree>
      <p:nvGrpSpPr>
        <p:cNvPr id="1" name="Shape 69"/>
        <p:cNvGrpSpPr/>
        <p:nvPr/>
      </p:nvGrpSpPr>
      <p:grpSpPr>
        <a:xfrm>
          <a:off x="0" y="0"/>
          <a:ext cx="0" cy="0"/>
          <a:chOff x="0" y="0"/>
          <a:chExt cx="0" cy="0"/>
        </a:xfrm>
      </p:grpSpPr>
      <p:pic>
        <p:nvPicPr>
          <p:cNvPr id="70" name="Google Shape;70;p17" descr="A car driving on a road&#10;&#10;Description automatically generated with low confidence"/>
          <p:cNvPicPr preferRelativeResize="0"/>
          <p:nvPr/>
        </p:nvPicPr>
        <p:blipFill rotWithShape="1">
          <a:blip r:embed="rId2">
            <a:alphaModFix/>
          </a:blip>
          <a:srcRect r="15256"/>
          <a:stretch/>
        </p:blipFill>
        <p:spPr>
          <a:xfrm>
            <a:off x="4239034" y="7042"/>
            <a:ext cx="7952966" cy="6850958"/>
          </a:xfrm>
          <a:prstGeom prst="rect">
            <a:avLst/>
          </a:prstGeom>
          <a:noFill/>
          <a:ln>
            <a:noFill/>
          </a:ln>
        </p:spPr>
      </p:pic>
      <p:sp>
        <p:nvSpPr>
          <p:cNvPr id="71" name="Google Shape;71;p17"/>
          <p:cNvSpPr txBox="1">
            <a:spLocks noGrp="1"/>
          </p:cNvSpPr>
          <p:nvPr>
            <p:ph type="title"/>
          </p:nvPr>
        </p:nvSpPr>
        <p:spPr>
          <a:xfrm>
            <a:off x="1481958" y="3007410"/>
            <a:ext cx="5514153" cy="555551"/>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72" name="Google Shape;72;p17"/>
          <p:cNvPicPr preferRelativeResize="0"/>
          <p:nvPr/>
        </p:nvPicPr>
        <p:blipFill rotWithShape="1">
          <a:blip r:embed="rId3">
            <a:alphaModFix/>
          </a:blip>
          <a:srcRect/>
          <a:stretch/>
        </p:blipFill>
        <p:spPr>
          <a:xfrm>
            <a:off x="465238" y="549275"/>
            <a:ext cx="3670300" cy="1193800"/>
          </a:xfrm>
          <a:prstGeom prst="rect">
            <a:avLst/>
          </a:prstGeom>
          <a:noFill/>
          <a:ln>
            <a:noFill/>
          </a:ln>
        </p:spPr>
      </p:pic>
      <p:sp>
        <p:nvSpPr>
          <p:cNvPr id="73" name="Google Shape;73;p17"/>
          <p:cNvSpPr txBox="1">
            <a:spLocks noGrp="1"/>
          </p:cNvSpPr>
          <p:nvPr>
            <p:ph type="subTitle" idx="1"/>
          </p:nvPr>
        </p:nvSpPr>
        <p:spPr>
          <a:xfrm>
            <a:off x="7136524" y="4834759"/>
            <a:ext cx="4330262" cy="483475"/>
          </a:xfrm>
          <a:prstGeom prst="rect">
            <a:avLst/>
          </a:prstGeom>
          <a:noFill/>
          <a:ln>
            <a:noFill/>
          </a:ln>
        </p:spPr>
        <p:txBody>
          <a:bodyPr spcFirstLastPara="1" wrap="square" lIns="91425" tIns="45700" rIns="91425" bIns="45700" anchor="t" anchorCtr="0">
            <a:normAutofit/>
          </a:bodyPr>
          <a:lstStyle>
            <a:lvl1pPr lvl="0" algn="r">
              <a:lnSpc>
                <a:spcPct val="90000"/>
              </a:lnSpc>
              <a:spcBef>
                <a:spcPts val="1000"/>
              </a:spcBef>
              <a:spcAft>
                <a:spcPts val="0"/>
              </a:spcAft>
              <a:buClr>
                <a:schemeClr val="lt1"/>
              </a:buClr>
              <a:buSzPts val="2400"/>
              <a:buNone/>
              <a:defRPr sz="2400">
                <a:solidFill>
                  <a:schemeClr val="lt1"/>
                </a:solidFill>
              </a:defRPr>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74" name="Google Shape;74;p17"/>
          <p:cNvSpPr txBox="1">
            <a:spLocks noGrp="1"/>
          </p:cNvSpPr>
          <p:nvPr>
            <p:ph type="body" idx="2"/>
          </p:nvPr>
        </p:nvSpPr>
        <p:spPr>
          <a:xfrm>
            <a:off x="7126288" y="5434013"/>
            <a:ext cx="4371975" cy="550862"/>
          </a:xfrm>
          <a:prstGeom prst="rect">
            <a:avLst/>
          </a:prstGeom>
          <a:noFill/>
          <a:ln>
            <a:noFill/>
          </a:ln>
        </p:spPr>
        <p:txBody>
          <a:bodyPr spcFirstLastPara="1" wrap="square" lIns="91425" tIns="45700" rIns="91425" bIns="45700" anchor="t" anchorCtr="0">
            <a:normAutofit/>
          </a:bodyPr>
          <a:lstStyle>
            <a:lvl1pPr marL="457200" lvl="0" indent="-228600" algn="r">
              <a:lnSpc>
                <a:spcPct val="90000"/>
              </a:lnSpc>
              <a:spcBef>
                <a:spcPts val="1000"/>
              </a:spcBef>
              <a:spcAft>
                <a:spcPts val="0"/>
              </a:spcAft>
              <a:buClr>
                <a:schemeClr val="lt1"/>
              </a:buClr>
              <a:buSzPts val="2400"/>
              <a:buNone/>
              <a:defRPr>
                <a:solidFill>
                  <a:schemeClr val="lt1"/>
                </a:solidFill>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Content Slide">
    <p:spTree>
      <p:nvGrpSpPr>
        <p:cNvPr id="1" name=""/>
        <p:cNvGrpSpPr/>
        <p:nvPr/>
      </p:nvGrpSpPr>
      <p:grpSpPr>
        <a:xfrm>
          <a:off x="0" y="0"/>
          <a:ext cx="0" cy="0"/>
          <a:chOff x="0" y="0"/>
          <a:chExt cx="0" cy="0"/>
        </a:xfrm>
      </p:grpSpPr>
      <p:pic>
        <p:nvPicPr>
          <p:cNvPr id="7" name="Picture 12" descr="Picture 12">
            <a:extLst>
              <a:ext uri="{FF2B5EF4-FFF2-40B4-BE49-F238E27FC236}">
                <a16:creationId xmlns:a16="http://schemas.microsoft.com/office/drawing/2014/main" id="{6125D019-F8D3-1244-8F47-61FE8E70DCE2}"/>
              </a:ext>
            </a:extLst>
          </p:cNvPr>
          <p:cNvPicPr>
            <a:picLocks noChangeAspect="1"/>
          </p:cNvPicPr>
          <p:nvPr userDrawn="1"/>
        </p:nvPicPr>
        <p:blipFill>
          <a:blip r:embed="rId2" cstate="email">
            <a:extLst>
              <a:ext uri="{28A0092B-C50C-407E-A947-70E740481C1C}">
                <a14:useLocalDpi xmlns:a14="http://schemas.microsoft.com/office/drawing/2010/main"/>
              </a:ext>
            </a:extLst>
          </a:blip>
          <a:srcRect t="29536" r="6521"/>
          <a:stretch>
            <a:fillRect/>
          </a:stretch>
        </p:blipFill>
        <p:spPr>
          <a:xfrm>
            <a:off x="10319993" y="0"/>
            <a:ext cx="1872007" cy="1524000"/>
          </a:xfrm>
          <a:prstGeom prst="rect">
            <a:avLst/>
          </a:prstGeom>
          <a:ln w="12700">
            <a:miter lim="400000"/>
          </a:ln>
        </p:spPr>
      </p:pic>
      <p:pic>
        <p:nvPicPr>
          <p:cNvPr id="12" name="Picture 7" descr="Picture 7">
            <a:extLst>
              <a:ext uri="{FF2B5EF4-FFF2-40B4-BE49-F238E27FC236}">
                <a16:creationId xmlns:a16="http://schemas.microsoft.com/office/drawing/2014/main" id="{C7F0A4C5-75C9-F840-9487-8551646FEA6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D4275AB3-FAC6-E94D-A958-17D25AA67D45}"/>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6" name="Slide Number Placeholder 8">
            <a:extLst>
              <a:ext uri="{FF2B5EF4-FFF2-40B4-BE49-F238E27FC236}">
                <a16:creationId xmlns:a16="http://schemas.microsoft.com/office/drawing/2014/main" id="{DEE81994-83F0-1047-AE17-AEF21F310367}"/>
              </a:ext>
            </a:extLst>
          </p:cNvPr>
          <p:cNvSpPr>
            <a:spLocks noGrp="1"/>
          </p:cNvSpPr>
          <p:nvPr>
            <p:ph type="sldNum" sz="quarter" idx="12"/>
          </p:nvPr>
        </p:nvSpPr>
        <p:spPr>
          <a:xfrm>
            <a:off x="7413171" y="6429920"/>
            <a:ext cx="2743200" cy="365125"/>
          </a:xfrm>
          <a:prstGeom prst="rect">
            <a:avLst/>
          </a:prstGeom>
        </p:spPr>
        <p:txBody>
          <a:bodyPr/>
          <a:lstStyle/>
          <a:p>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sp>
        <p:nvSpPr>
          <p:cNvPr id="2" name="Title 1">
            <a:extLst>
              <a:ext uri="{FF2B5EF4-FFF2-40B4-BE49-F238E27FC236}">
                <a16:creationId xmlns:a16="http://schemas.microsoft.com/office/drawing/2014/main" id="{196FED17-8958-F740-A869-874A0B6A5AC6}"/>
              </a:ext>
            </a:extLst>
          </p:cNvPr>
          <p:cNvSpPr>
            <a:spLocks noGrp="1"/>
          </p:cNvSpPr>
          <p:nvPr>
            <p:ph type="title" hasCustomPrompt="1"/>
          </p:nvPr>
        </p:nvSpPr>
        <p:spPr/>
        <p:txBody>
          <a:bodyPr/>
          <a:lstStyle>
            <a:lvl1pPr>
              <a:defRPr/>
            </a:lvl1pPr>
          </a:lstStyle>
          <a:p>
            <a:r>
              <a:rPr lang="en-GB"/>
              <a:t>Title</a:t>
            </a:r>
            <a:endParaRPr lang="en-US"/>
          </a:p>
        </p:txBody>
      </p:sp>
      <p:sp>
        <p:nvSpPr>
          <p:cNvPr id="18" name="Footer Placeholder 4">
            <a:extLst>
              <a:ext uri="{FF2B5EF4-FFF2-40B4-BE49-F238E27FC236}">
                <a16:creationId xmlns:a16="http://schemas.microsoft.com/office/drawing/2014/main" id="{E0165AB4-084A-BA4F-8E9A-2293F4EAF8A3}"/>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p>
        </p:txBody>
      </p:sp>
      <p:sp>
        <p:nvSpPr>
          <p:cNvPr id="19" name="Date Placeholder 3">
            <a:extLst>
              <a:ext uri="{FF2B5EF4-FFF2-40B4-BE49-F238E27FC236}">
                <a16:creationId xmlns:a16="http://schemas.microsoft.com/office/drawing/2014/main" id="{BA66F116-E213-5043-BE6B-0ABC3EA1772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solidFill>
                <a:srgbClr val="00B0F0"/>
              </a:solidFill>
            </a:endParaRPr>
          </a:p>
        </p:txBody>
      </p:sp>
      <p:sp>
        <p:nvSpPr>
          <p:cNvPr id="10" name="Text Placeholder 9">
            <a:extLst>
              <a:ext uri="{FF2B5EF4-FFF2-40B4-BE49-F238E27FC236}">
                <a16:creationId xmlns:a16="http://schemas.microsoft.com/office/drawing/2014/main" id="{9C21D026-CC64-D64F-A5A7-81BF6496F9F3}"/>
              </a:ext>
            </a:extLst>
          </p:cNvPr>
          <p:cNvSpPr>
            <a:spLocks noGrp="1"/>
          </p:cNvSpPr>
          <p:nvPr>
            <p:ph type="body" sz="quarter" idx="15" hasCustomPrompt="1"/>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a:t>First level</a:t>
            </a:r>
          </a:p>
          <a:p>
            <a:pPr lvl="1"/>
            <a:r>
              <a:rPr lang="en-GB"/>
              <a:t>Second level</a:t>
            </a:r>
          </a:p>
          <a:p>
            <a:pPr lvl="2"/>
            <a:r>
              <a:rPr lang="en-GB"/>
              <a:t>Third level</a:t>
            </a:r>
          </a:p>
        </p:txBody>
      </p:sp>
    </p:spTree>
    <p:extLst>
      <p:ext uri="{BB962C8B-B14F-4D97-AF65-F5344CB8AC3E}">
        <p14:creationId xmlns:p14="http://schemas.microsoft.com/office/powerpoint/2010/main" val="2624316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body" idx="1"/>
          </p:nvPr>
        </p:nvSpPr>
        <p:spPr>
          <a:xfrm>
            <a:off x="354724" y="1196975"/>
            <a:ext cx="6886904"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90000"/>
              </a:lnSpc>
              <a:spcBef>
                <a:spcPts val="10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lnSpc>
                <a:spcPct val="90000"/>
              </a:lnSpc>
              <a:spcBef>
                <a:spcPts val="10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6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4pPr>
            <a:lvl5pPr marL="2286000" marR="0" lvl="4"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 name="Google Shape;11;p10"/>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r>
              <a:rPr lang="en-US"/>
              <a:t> </a:t>
            </a:r>
            <a:r>
              <a:rPr lang="en-US" b="1">
                <a:solidFill>
                  <a:srgbClr val="00B1C3"/>
                </a:solidFill>
              </a:rPr>
              <a:t>| </a:t>
            </a:r>
            <a:fld id="{00000000-1234-1234-1234-123412341234}" type="slidenum">
              <a:rPr lang="en-US"/>
              <a:t>‹#›</a:t>
            </a:fld>
            <a:endParaRPr/>
          </a:p>
        </p:txBody>
      </p:sp>
      <p:sp>
        <p:nvSpPr>
          <p:cNvPr id="12" name="Google Shape;12;p10"/>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0"/>
              </a:spcBef>
              <a:spcAft>
                <a:spcPts val="0"/>
              </a:spcAft>
              <a:buClr>
                <a:schemeClr val="dk1"/>
              </a:buClr>
              <a:buSzPts val="3600"/>
              <a:buFont typeface="Calibri"/>
              <a:buNone/>
              <a:defRPr sz="36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 name="Google Shape;13;p10"/>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7F7F7F"/>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7F7F7F"/>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5" r:id="rId3"/>
    <p:sldLayoutId id="2147483656"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4725">
          <p15:clr>
            <a:srgbClr val="F26B43"/>
          </p15:clr>
        </p15:guide>
        <p15:guide id="2" pos="4566">
          <p15:clr>
            <a:srgbClr val="F26B43"/>
          </p15:clr>
        </p15:guide>
        <p15:guide id="3" pos="211">
          <p15:clr>
            <a:srgbClr val="F26B43"/>
          </p15:clr>
        </p15:guide>
        <p15:guide id="4" orient="horz" pos="210">
          <p15:clr>
            <a:srgbClr val="F26B43"/>
          </p15:clr>
        </p15:guide>
        <p15:guide id="5" orient="horz" pos="754">
          <p15:clr>
            <a:srgbClr val="F26B43"/>
          </p15:clr>
        </p15:guide>
        <p15:guide id="6" orient="horz" pos="377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linkedin.com/posts/appning-by-forvia_faapchallenge-activity-7214538382259978241-oV6Y" TargetMode="External"/><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hyperlink" Target="https://appning.com/developers/#app%20challenge"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s://www.linkedin.com/posts/droidcon_androiddevs-android-app-activity-7223986186480996352-XNu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701110"/>
            <a:ext cx="6640129" cy="570516"/>
          </a:xfrm>
          <a:prstGeom prst="rect">
            <a:avLst/>
          </a:prstGeom>
          <a:noFill/>
          <a:ln>
            <a:noFill/>
          </a:ln>
        </p:spPr>
        <p:txBody>
          <a:bodyPr spcFirstLastPara="1" wrap="square" lIns="91425" tIns="45700" rIns="91425" bIns="45700" anchor="t" anchorCtr="0">
            <a:normAutofit fontScale="90000"/>
          </a:bodyPr>
          <a:lstStyle/>
          <a:p>
            <a:r>
              <a:rPr lang="en-US" dirty="0">
                <a:latin typeface="Avenir"/>
                <a:sym typeface="Avenir"/>
              </a:rPr>
              <a:t>AOSP App Challenge</a:t>
            </a:r>
            <a:endParaRPr lang="en-US" dirty="0"/>
          </a:p>
        </p:txBody>
      </p:sp>
      <p:sp>
        <p:nvSpPr>
          <p:cNvPr id="80" name="Google Shape;80;p1"/>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p>
            <a:pPr marL="0" indent="0">
              <a:spcBef>
                <a:spcPts val="0"/>
              </a:spcBef>
            </a:pPr>
            <a:r>
              <a:rPr lang="en-US" b="1">
                <a:latin typeface="Avenir"/>
                <a:sym typeface="Avenir"/>
              </a:rPr>
              <a:t>José Freitas</a:t>
            </a:r>
            <a:endParaRPr lang="en-US"/>
          </a:p>
        </p:txBody>
      </p:sp>
      <p:sp>
        <p:nvSpPr>
          <p:cNvPr id="81" name="Google Shape;81;p1"/>
          <p:cNvSpPr txBox="1">
            <a:spLocks noGrp="1"/>
          </p:cNvSpPr>
          <p:nvPr>
            <p:ph type="body" idx="2"/>
          </p:nvPr>
        </p:nvSpPr>
        <p:spPr>
          <a:xfrm>
            <a:off x="355600" y="3922166"/>
            <a:ext cx="4637088"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a:t>14.05.2025</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394578-8EF6-9CAC-CE59-667D51AD19E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7D9B66A-0BC4-7547-4108-692F63CBAC68}"/>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10</a:t>
            </a:fld>
            <a:endParaRPr b="0">
              <a:solidFill>
                <a:srgbClr val="888888"/>
              </a:solidFill>
            </a:endParaRPr>
          </a:p>
        </p:txBody>
      </p:sp>
      <p:sp>
        <p:nvSpPr>
          <p:cNvPr id="3" name="Title 2">
            <a:extLst>
              <a:ext uri="{FF2B5EF4-FFF2-40B4-BE49-F238E27FC236}">
                <a16:creationId xmlns:a16="http://schemas.microsoft.com/office/drawing/2014/main" id="{5D7DE2E4-5E22-217D-368B-69B6972820FD}"/>
              </a:ext>
            </a:extLst>
          </p:cNvPr>
          <p:cNvSpPr>
            <a:spLocks noGrp="1"/>
          </p:cNvSpPr>
          <p:nvPr>
            <p:ph type="title"/>
          </p:nvPr>
        </p:nvSpPr>
        <p:spPr/>
        <p:txBody>
          <a:bodyPr/>
          <a:lstStyle/>
          <a:p>
            <a:r>
              <a:rPr lang="en-GB" dirty="0"/>
              <a:t>Challenges: API Availability</a:t>
            </a:r>
          </a:p>
        </p:txBody>
      </p:sp>
      <p:sp>
        <p:nvSpPr>
          <p:cNvPr id="15" name="Google Shape;97;p3">
            <a:extLst>
              <a:ext uri="{FF2B5EF4-FFF2-40B4-BE49-F238E27FC236}">
                <a16:creationId xmlns:a16="http://schemas.microsoft.com/office/drawing/2014/main" id="{D47D1C46-7B29-FA1D-4B84-A7E76765C64B}"/>
              </a:ext>
            </a:extLst>
          </p:cNvPr>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dirty="0"/>
              <a:t>Copyright ©2025 COVESA</a:t>
            </a:r>
            <a:endParaRPr dirty="0"/>
          </a:p>
        </p:txBody>
      </p:sp>
      <p:sp>
        <p:nvSpPr>
          <p:cNvPr id="16" name="Google Shape;98;p3">
            <a:extLst>
              <a:ext uri="{FF2B5EF4-FFF2-40B4-BE49-F238E27FC236}">
                <a16:creationId xmlns:a16="http://schemas.microsoft.com/office/drawing/2014/main" id="{749E83EE-BA0E-869A-005D-7630B9B2E1AF}"/>
              </a:ext>
            </a:extLst>
          </p:cNvPr>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dirty="0"/>
              <a:t>14 May 2025  </a:t>
            </a:r>
            <a:r>
              <a:rPr lang="en-US" dirty="0">
                <a:solidFill>
                  <a:srgbClr val="00B0F0"/>
                </a:solidFill>
              </a:rPr>
              <a:t>|</a:t>
            </a:r>
            <a:endParaRPr dirty="0">
              <a:solidFill>
                <a:srgbClr val="00B0F0"/>
              </a:solidFill>
            </a:endParaRPr>
          </a:p>
        </p:txBody>
      </p:sp>
      <p:sp>
        <p:nvSpPr>
          <p:cNvPr id="11" name="Text Placeholder 3">
            <a:extLst>
              <a:ext uri="{FF2B5EF4-FFF2-40B4-BE49-F238E27FC236}">
                <a16:creationId xmlns:a16="http://schemas.microsoft.com/office/drawing/2014/main" id="{24B6E01B-2D29-9070-2AC1-8C6A76B06E41}"/>
              </a:ext>
            </a:extLst>
          </p:cNvPr>
          <p:cNvSpPr>
            <a:spLocks noGrp="1"/>
          </p:cNvSpPr>
          <p:nvPr>
            <p:ph type="body" idx="1"/>
          </p:nvPr>
        </p:nvSpPr>
        <p:spPr>
          <a:xfrm>
            <a:off x="334963" y="1220432"/>
            <a:ext cx="6854876" cy="4285459"/>
          </a:xfrm>
        </p:spPr>
        <p:txBody>
          <a:bodyPr/>
          <a:lstStyle/>
          <a:p>
            <a:r>
              <a:rPr lang="en-GB" dirty="0"/>
              <a:t>“</a:t>
            </a:r>
            <a:r>
              <a:rPr lang="en-GB" b="0" i="1" u="none" strike="noStrike" dirty="0">
                <a:solidFill>
                  <a:srgbClr val="212121"/>
                </a:solidFill>
                <a:effectLst/>
                <a:latin typeface="Aptos"/>
              </a:rPr>
              <a:t>links to the Android documentation without any more information on </a:t>
            </a:r>
            <a:r>
              <a:rPr lang="en-GB" b="1" i="1" u="none" strike="noStrike" dirty="0">
                <a:solidFill>
                  <a:srgbClr val="212121"/>
                </a:solidFill>
                <a:effectLst/>
                <a:latin typeface="Aptos"/>
              </a:rPr>
              <a:t>which car properties and sensors we can actually rely on being available</a:t>
            </a:r>
            <a:r>
              <a:rPr lang="en-GB" b="0" i="0" u="none" strike="noStrike" dirty="0">
                <a:solidFill>
                  <a:srgbClr val="212121"/>
                </a:solidFill>
                <a:effectLst/>
                <a:latin typeface="Aptos"/>
              </a:rPr>
              <a:t>”</a:t>
            </a:r>
          </a:p>
          <a:p>
            <a:r>
              <a:rPr lang="en-GB" dirty="0">
                <a:solidFill>
                  <a:srgbClr val="212121"/>
                </a:solidFill>
                <a:latin typeface="Aptos"/>
              </a:rPr>
              <a:t>“</a:t>
            </a:r>
            <a:r>
              <a:rPr lang="en-GB" b="1" i="1" u="none" strike="noStrike" dirty="0">
                <a:solidFill>
                  <a:srgbClr val="212121"/>
                </a:solidFill>
                <a:effectLst/>
                <a:latin typeface="Aptos"/>
              </a:rPr>
              <a:t>no good documentation if some OEMs allow more</a:t>
            </a:r>
            <a:r>
              <a:rPr lang="en-GB" b="0" i="1" u="none" strike="noStrike" dirty="0">
                <a:solidFill>
                  <a:srgbClr val="212121"/>
                </a:solidFill>
                <a:effectLst/>
                <a:latin typeface="Aptos"/>
              </a:rPr>
              <a:t> or fill some </a:t>
            </a:r>
            <a:r>
              <a:rPr lang="en-GB" b="1" i="1" u="none" strike="noStrike" dirty="0">
                <a:solidFill>
                  <a:srgbClr val="212121"/>
                </a:solidFill>
                <a:effectLst/>
                <a:latin typeface="Aptos"/>
              </a:rPr>
              <a:t>signals</a:t>
            </a:r>
            <a:r>
              <a:rPr lang="en-GB" b="0" i="1" u="none" strike="noStrike" dirty="0">
                <a:solidFill>
                  <a:srgbClr val="212121"/>
                </a:solidFill>
                <a:effectLst/>
                <a:latin typeface="Aptos"/>
              </a:rPr>
              <a:t> or keep them unfilled</a:t>
            </a:r>
            <a:r>
              <a:rPr lang="en-GB" dirty="0">
                <a:solidFill>
                  <a:srgbClr val="212121"/>
                </a:solidFill>
                <a:latin typeface="Aptos"/>
              </a:rPr>
              <a:t>”</a:t>
            </a:r>
            <a:endParaRPr lang="en-GB" dirty="0">
              <a:latin typeface="Aptos"/>
            </a:endParaRPr>
          </a:p>
        </p:txBody>
      </p:sp>
      <p:pic>
        <p:nvPicPr>
          <p:cNvPr id="13" name="Picture 12" descr="Question issued by a developer in the app challenge's discord channel.">
            <a:extLst>
              <a:ext uri="{FF2B5EF4-FFF2-40B4-BE49-F238E27FC236}">
                <a16:creationId xmlns:a16="http://schemas.microsoft.com/office/drawing/2014/main" id="{048B167F-0F8D-6447-55A4-B6F461FAA661}"/>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508401" y="3927947"/>
            <a:ext cx="10809112" cy="732216"/>
          </a:xfrm>
          <a:prstGeom prst="rect">
            <a:avLst/>
          </a:prstGeom>
        </p:spPr>
      </p:pic>
      <p:sp>
        <p:nvSpPr>
          <p:cNvPr id="20" name="TextBox 19">
            <a:extLst>
              <a:ext uri="{FF2B5EF4-FFF2-40B4-BE49-F238E27FC236}">
                <a16:creationId xmlns:a16="http://schemas.microsoft.com/office/drawing/2014/main" id="{FA3A847F-8267-3C2E-6863-35ADE5786161}"/>
              </a:ext>
            </a:extLst>
          </p:cNvPr>
          <p:cNvSpPr txBox="1"/>
          <p:nvPr/>
        </p:nvSpPr>
        <p:spPr>
          <a:xfrm>
            <a:off x="2608007" y="3536232"/>
            <a:ext cx="7548364"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Question raised by a participant through the app challenge's discord channel.</a:t>
            </a:r>
          </a:p>
        </p:txBody>
      </p:sp>
      <p:sp>
        <p:nvSpPr>
          <p:cNvPr id="23" name="Google Shape;198;p11">
            <a:extLst>
              <a:ext uri="{FF2B5EF4-FFF2-40B4-BE49-F238E27FC236}">
                <a16:creationId xmlns:a16="http://schemas.microsoft.com/office/drawing/2014/main" id="{BF1DDF14-80A4-F554-7DA7-2CCD778E8028}"/>
              </a:ext>
            </a:extLst>
          </p:cNvPr>
          <p:cNvSpPr txBox="1"/>
          <p:nvPr/>
        </p:nvSpPr>
        <p:spPr>
          <a:xfrm>
            <a:off x="7407627" y="1921336"/>
            <a:ext cx="3167100" cy="307736"/>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b="0" i="0" u="none" strike="noStrike" kern="0" cap="none" spc="0" normalizeH="0" baseline="0" noProof="0" dirty="0">
                <a:ln>
                  <a:noFill/>
                </a:ln>
                <a:solidFill>
                  <a:srgbClr val="000000"/>
                </a:solidFill>
                <a:effectLst/>
                <a:uLnTx/>
                <a:uFillTx/>
                <a:latin typeface="Arial"/>
                <a:cs typeface="Arial"/>
                <a:sym typeface="Arial"/>
              </a:rPr>
              <a:t>Participant feedback, by email</a:t>
            </a:r>
          </a:p>
        </p:txBody>
      </p:sp>
      <p:sp>
        <p:nvSpPr>
          <p:cNvPr id="31" name="Right Brace 30">
            <a:extLst>
              <a:ext uri="{FF2B5EF4-FFF2-40B4-BE49-F238E27FC236}">
                <a16:creationId xmlns:a16="http://schemas.microsoft.com/office/drawing/2014/main" id="{269E1005-0AB4-6CDA-6559-EBED6F79D34F}"/>
              </a:ext>
            </a:extLst>
          </p:cNvPr>
          <p:cNvSpPr/>
          <p:nvPr/>
        </p:nvSpPr>
        <p:spPr>
          <a:xfrm>
            <a:off x="7061638" y="1352109"/>
            <a:ext cx="345989" cy="1404648"/>
          </a:xfrm>
          <a:prstGeom prst="righ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1884814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035076-8ADA-BBE6-FED3-1F346E2B3F94}"/>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6878A25-63A9-6EFA-2C56-66F637433ECF}"/>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11</a:t>
            </a:fld>
            <a:endParaRPr b="0">
              <a:solidFill>
                <a:srgbClr val="888888"/>
              </a:solidFill>
            </a:endParaRPr>
          </a:p>
        </p:txBody>
      </p:sp>
      <p:sp>
        <p:nvSpPr>
          <p:cNvPr id="3" name="Title 2">
            <a:extLst>
              <a:ext uri="{FF2B5EF4-FFF2-40B4-BE49-F238E27FC236}">
                <a16:creationId xmlns:a16="http://schemas.microsoft.com/office/drawing/2014/main" id="{FD48148D-4FB4-DDB8-3171-EA981812AED9}"/>
              </a:ext>
            </a:extLst>
          </p:cNvPr>
          <p:cNvSpPr>
            <a:spLocks noGrp="1"/>
          </p:cNvSpPr>
          <p:nvPr>
            <p:ph type="title"/>
          </p:nvPr>
        </p:nvSpPr>
        <p:spPr/>
        <p:txBody>
          <a:bodyPr/>
          <a:lstStyle/>
          <a:p>
            <a:r>
              <a:rPr lang="en-GB"/>
              <a:t>Challenges: API Availability</a:t>
            </a:r>
          </a:p>
        </p:txBody>
      </p:sp>
      <p:sp>
        <p:nvSpPr>
          <p:cNvPr id="15" name="Google Shape;97;p3">
            <a:extLst>
              <a:ext uri="{FF2B5EF4-FFF2-40B4-BE49-F238E27FC236}">
                <a16:creationId xmlns:a16="http://schemas.microsoft.com/office/drawing/2014/main" id="{6EA7D836-E0FD-F78F-DB4F-2BF94F801984}"/>
              </a:ext>
            </a:extLst>
          </p:cNvPr>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Copyright ©2025 COVESA</a:t>
            </a:r>
            <a:endParaRPr/>
          </a:p>
        </p:txBody>
      </p:sp>
      <p:sp>
        <p:nvSpPr>
          <p:cNvPr id="16" name="Google Shape;98;p3">
            <a:extLst>
              <a:ext uri="{FF2B5EF4-FFF2-40B4-BE49-F238E27FC236}">
                <a16:creationId xmlns:a16="http://schemas.microsoft.com/office/drawing/2014/main" id="{FA40F678-E600-3C0E-CE39-C30994DB4315}"/>
              </a:ext>
            </a:extLst>
          </p:cNvPr>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14 May 2025  </a:t>
            </a:r>
            <a:r>
              <a:rPr lang="en-US">
                <a:solidFill>
                  <a:srgbClr val="00B0F0"/>
                </a:solidFill>
              </a:rPr>
              <a:t>|</a:t>
            </a:r>
            <a:endParaRPr>
              <a:solidFill>
                <a:srgbClr val="00B0F0"/>
              </a:solidFill>
            </a:endParaRPr>
          </a:p>
        </p:txBody>
      </p:sp>
      <p:sp>
        <p:nvSpPr>
          <p:cNvPr id="11" name="Text Placeholder 3">
            <a:extLst>
              <a:ext uri="{FF2B5EF4-FFF2-40B4-BE49-F238E27FC236}">
                <a16:creationId xmlns:a16="http://schemas.microsoft.com/office/drawing/2014/main" id="{49CABF24-99FA-AF6B-2C8D-444951AAB441}"/>
              </a:ext>
            </a:extLst>
          </p:cNvPr>
          <p:cNvSpPr>
            <a:spLocks noGrp="1"/>
          </p:cNvSpPr>
          <p:nvPr>
            <p:ph type="body" idx="1"/>
          </p:nvPr>
        </p:nvSpPr>
        <p:spPr>
          <a:xfrm>
            <a:off x="334963" y="1220432"/>
            <a:ext cx="6854876" cy="4285459"/>
          </a:xfrm>
        </p:spPr>
        <p:txBody>
          <a:bodyPr/>
          <a:lstStyle/>
          <a:p>
            <a:r>
              <a:rPr lang="en-GB"/>
              <a:t>“</a:t>
            </a:r>
            <a:r>
              <a:rPr lang="en-GB" b="0" i="1" u="none" strike="noStrike">
                <a:solidFill>
                  <a:srgbClr val="212121"/>
                </a:solidFill>
                <a:effectLst/>
                <a:latin typeface="Aptos"/>
              </a:rPr>
              <a:t>links to the Android documentation without any more information on </a:t>
            </a:r>
            <a:r>
              <a:rPr lang="en-GB" b="1" i="1" u="none" strike="noStrike">
                <a:solidFill>
                  <a:srgbClr val="212121"/>
                </a:solidFill>
                <a:effectLst/>
                <a:latin typeface="Aptos"/>
              </a:rPr>
              <a:t>which car properties and sensors we can actually rely on being available</a:t>
            </a:r>
            <a:r>
              <a:rPr lang="en-GB" b="0" i="0" u="none" strike="noStrike">
                <a:solidFill>
                  <a:srgbClr val="212121"/>
                </a:solidFill>
                <a:effectLst/>
                <a:latin typeface="Aptos"/>
              </a:rPr>
              <a:t>”</a:t>
            </a:r>
          </a:p>
          <a:p>
            <a:r>
              <a:rPr lang="en-GB">
                <a:solidFill>
                  <a:srgbClr val="212121"/>
                </a:solidFill>
                <a:latin typeface="Aptos"/>
              </a:rPr>
              <a:t>“</a:t>
            </a:r>
            <a:r>
              <a:rPr lang="en-GB" b="1" i="1" u="none" strike="noStrike">
                <a:solidFill>
                  <a:srgbClr val="212121"/>
                </a:solidFill>
                <a:effectLst/>
                <a:latin typeface="Aptos"/>
              </a:rPr>
              <a:t>no good documentation if some OEMs allow more</a:t>
            </a:r>
            <a:r>
              <a:rPr lang="en-GB" b="0" i="1" u="none" strike="noStrike">
                <a:solidFill>
                  <a:srgbClr val="212121"/>
                </a:solidFill>
                <a:effectLst/>
                <a:latin typeface="Aptos"/>
              </a:rPr>
              <a:t> or fill some </a:t>
            </a:r>
            <a:r>
              <a:rPr lang="en-GB" b="1" i="1" u="none" strike="noStrike">
                <a:solidFill>
                  <a:srgbClr val="212121"/>
                </a:solidFill>
                <a:effectLst/>
                <a:latin typeface="Aptos"/>
              </a:rPr>
              <a:t>signals</a:t>
            </a:r>
            <a:r>
              <a:rPr lang="en-GB" b="0" i="1" u="none" strike="noStrike">
                <a:solidFill>
                  <a:srgbClr val="212121"/>
                </a:solidFill>
                <a:effectLst/>
                <a:latin typeface="Aptos"/>
              </a:rPr>
              <a:t> or keep them unfilled</a:t>
            </a:r>
            <a:r>
              <a:rPr lang="en-GB">
                <a:solidFill>
                  <a:srgbClr val="212121"/>
                </a:solidFill>
                <a:latin typeface="Aptos"/>
              </a:rPr>
              <a:t>”</a:t>
            </a:r>
            <a:endParaRPr lang="en-GB">
              <a:latin typeface="Aptos"/>
            </a:endParaRPr>
          </a:p>
        </p:txBody>
      </p:sp>
      <p:pic>
        <p:nvPicPr>
          <p:cNvPr id="13" name="Picture 12" descr="Question issued by a developer in the app challenge's discord channel.">
            <a:extLst>
              <a:ext uri="{FF2B5EF4-FFF2-40B4-BE49-F238E27FC236}">
                <a16:creationId xmlns:a16="http://schemas.microsoft.com/office/drawing/2014/main" id="{10459CC7-AC55-EA3D-70BE-3326DD13E725}"/>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508401" y="3927947"/>
            <a:ext cx="10809112" cy="732216"/>
          </a:xfrm>
          <a:prstGeom prst="rect">
            <a:avLst/>
          </a:prstGeom>
        </p:spPr>
      </p:pic>
      <p:sp>
        <p:nvSpPr>
          <p:cNvPr id="20" name="TextBox 19">
            <a:extLst>
              <a:ext uri="{FF2B5EF4-FFF2-40B4-BE49-F238E27FC236}">
                <a16:creationId xmlns:a16="http://schemas.microsoft.com/office/drawing/2014/main" id="{F71A86F9-BD9B-2E5D-8076-F19D48DAF1F0}"/>
              </a:ext>
            </a:extLst>
          </p:cNvPr>
          <p:cNvSpPr txBox="1"/>
          <p:nvPr/>
        </p:nvSpPr>
        <p:spPr>
          <a:xfrm>
            <a:off x="2608007" y="3536232"/>
            <a:ext cx="7548364"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Question raised by a participant through the app challenge's discord channel.</a:t>
            </a:r>
          </a:p>
        </p:txBody>
      </p:sp>
      <p:sp>
        <p:nvSpPr>
          <p:cNvPr id="23" name="Google Shape;198;p11">
            <a:extLst>
              <a:ext uri="{FF2B5EF4-FFF2-40B4-BE49-F238E27FC236}">
                <a16:creationId xmlns:a16="http://schemas.microsoft.com/office/drawing/2014/main" id="{643D0276-4455-3859-03F8-30E76E6B2AA1}"/>
              </a:ext>
            </a:extLst>
          </p:cNvPr>
          <p:cNvSpPr txBox="1"/>
          <p:nvPr/>
        </p:nvSpPr>
        <p:spPr>
          <a:xfrm>
            <a:off x="7407627" y="1921336"/>
            <a:ext cx="3167100" cy="307736"/>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b="0" i="0" u="none" strike="noStrike" kern="0" cap="none" spc="0" normalizeH="0" baseline="0" noProof="0">
                <a:ln>
                  <a:noFill/>
                </a:ln>
                <a:solidFill>
                  <a:srgbClr val="000000"/>
                </a:solidFill>
                <a:effectLst/>
                <a:uLnTx/>
                <a:uFillTx/>
                <a:latin typeface="Arial"/>
                <a:cs typeface="Arial"/>
                <a:sym typeface="Arial"/>
              </a:rPr>
              <a:t>Participant feedback, by email</a:t>
            </a:r>
          </a:p>
        </p:txBody>
      </p:sp>
      <p:sp>
        <p:nvSpPr>
          <p:cNvPr id="31" name="Right Brace 30">
            <a:extLst>
              <a:ext uri="{FF2B5EF4-FFF2-40B4-BE49-F238E27FC236}">
                <a16:creationId xmlns:a16="http://schemas.microsoft.com/office/drawing/2014/main" id="{DE23BB50-3780-D943-0454-CC2CC6EC29CA}"/>
              </a:ext>
            </a:extLst>
          </p:cNvPr>
          <p:cNvSpPr/>
          <p:nvPr/>
        </p:nvSpPr>
        <p:spPr>
          <a:xfrm>
            <a:off x="7061638" y="1352109"/>
            <a:ext cx="345989" cy="1404648"/>
          </a:xfrm>
          <a:prstGeom prst="righ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8904974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72DEA7-4F6C-4C47-A576-63D992B44DE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34FC1AB-235C-E302-72DE-27703C640C7D}"/>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11</a:t>
            </a:fld>
            <a:endParaRPr b="0">
              <a:solidFill>
                <a:srgbClr val="888888"/>
              </a:solidFill>
            </a:endParaRPr>
          </a:p>
        </p:txBody>
      </p:sp>
      <p:sp>
        <p:nvSpPr>
          <p:cNvPr id="3" name="Title 2">
            <a:extLst>
              <a:ext uri="{FF2B5EF4-FFF2-40B4-BE49-F238E27FC236}">
                <a16:creationId xmlns:a16="http://schemas.microsoft.com/office/drawing/2014/main" id="{26FF3B71-3AE5-F048-B625-00C064C28DD5}"/>
              </a:ext>
            </a:extLst>
          </p:cNvPr>
          <p:cNvSpPr>
            <a:spLocks noGrp="1"/>
          </p:cNvSpPr>
          <p:nvPr>
            <p:ph type="title"/>
          </p:nvPr>
        </p:nvSpPr>
        <p:spPr/>
        <p:txBody>
          <a:bodyPr/>
          <a:lstStyle/>
          <a:p>
            <a:r>
              <a:rPr lang="en-GB" dirty="0"/>
              <a:t>Challenges: </a:t>
            </a:r>
            <a:r>
              <a:rPr lang="en-GB"/>
              <a:t>Testing</a:t>
            </a:r>
            <a:endParaRPr lang="en-GB" dirty="0"/>
          </a:p>
        </p:txBody>
      </p:sp>
      <p:sp>
        <p:nvSpPr>
          <p:cNvPr id="15" name="Google Shape;97;p3">
            <a:extLst>
              <a:ext uri="{FF2B5EF4-FFF2-40B4-BE49-F238E27FC236}">
                <a16:creationId xmlns:a16="http://schemas.microsoft.com/office/drawing/2014/main" id="{8AC6F217-1581-7C79-44A8-F940625F166E}"/>
              </a:ext>
            </a:extLst>
          </p:cNvPr>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dirty="0"/>
              <a:t>Copyright ©2025 COVESA</a:t>
            </a:r>
            <a:endParaRPr dirty="0"/>
          </a:p>
        </p:txBody>
      </p:sp>
      <p:sp>
        <p:nvSpPr>
          <p:cNvPr id="16" name="Google Shape;98;p3">
            <a:extLst>
              <a:ext uri="{FF2B5EF4-FFF2-40B4-BE49-F238E27FC236}">
                <a16:creationId xmlns:a16="http://schemas.microsoft.com/office/drawing/2014/main" id="{917F535C-A48C-ABB9-57DD-BCE61F2068CA}"/>
              </a:ext>
            </a:extLst>
          </p:cNvPr>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dirty="0"/>
              <a:t>14 May 2025  </a:t>
            </a:r>
            <a:r>
              <a:rPr lang="en-US" dirty="0">
                <a:solidFill>
                  <a:srgbClr val="00B0F0"/>
                </a:solidFill>
              </a:rPr>
              <a:t>|</a:t>
            </a:r>
            <a:endParaRPr dirty="0">
              <a:solidFill>
                <a:srgbClr val="00B0F0"/>
              </a:solidFill>
            </a:endParaRPr>
          </a:p>
        </p:txBody>
      </p:sp>
      <p:sp>
        <p:nvSpPr>
          <p:cNvPr id="5" name="Text Placeholder 4">
            <a:extLst>
              <a:ext uri="{FF2B5EF4-FFF2-40B4-BE49-F238E27FC236}">
                <a16:creationId xmlns:a16="http://schemas.microsoft.com/office/drawing/2014/main" id="{7F829FD6-6341-AE19-618A-4EF65D194801}"/>
              </a:ext>
            </a:extLst>
          </p:cNvPr>
          <p:cNvSpPr>
            <a:spLocks noGrp="1"/>
          </p:cNvSpPr>
          <p:nvPr>
            <p:ph type="body" idx="1"/>
          </p:nvPr>
        </p:nvSpPr>
        <p:spPr>
          <a:xfrm>
            <a:off x="334963" y="1220432"/>
            <a:ext cx="6065837" cy="4285459"/>
          </a:xfrm>
        </p:spPr>
        <p:txBody>
          <a:bodyPr/>
          <a:lstStyle/>
          <a:p>
            <a:r>
              <a:rPr lang="en-GB" dirty="0"/>
              <a:t>“</a:t>
            </a:r>
            <a:r>
              <a:rPr lang="en-GB" i="1" dirty="0"/>
              <a:t>There is an internal test track on the Google Play console that can be used to test the app on (rental) cars.</a:t>
            </a:r>
            <a:r>
              <a:rPr lang="en-GB" dirty="0"/>
              <a:t>”</a:t>
            </a:r>
            <a:endParaRPr lang="en-US" dirty="0"/>
          </a:p>
          <a:p>
            <a:r>
              <a:rPr lang="en-GB" dirty="0"/>
              <a:t>Access to emulators / test tools</a:t>
            </a:r>
            <a:endParaRPr lang="en-US" dirty="0"/>
          </a:p>
        </p:txBody>
      </p:sp>
      <p:sp>
        <p:nvSpPr>
          <p:cNvPr id="6" name="TextBox 5">
            <a:extLst>
              <a:ext uri="{FF2B5EF4-FFF2-40B4-BE49-F238E27FC236}">
                <a16:creationId xmlns:a16="http://schemas.microsoft.com/office/drawing/2014/main" id="{7678379F-6138-05A1-50DD-F167AA5E8237}"/>
              </a:ext>
            </a:extLst>
          </p:cNvPr>
          <p:cNvSpPr txBox="1"/>
          <p:nvPr/>
        </p:nvSpPr>
        <p:spPr>
          <a:xfrm>
            <a:off x="7646112" y="2060675"/>
            <a:ext cx="3224212" cy="307777"/>
          </a:xfrm>
          <a:prstGeom prst="rect">
            <a:avLst/>
          </a:prstGeom>
          <a:noFill/>
        </p:spPr>
        <p:txBody>
          <a:bodyPr wrap="square">
            <a:spAutoFit/>
          </a:bodyPr>
          <a:lstStyle/>
          <a:p>
            <a:r>
              <a:rPr lang="en-GB"/>
              <a:t>Carchestra tested on a GAS car</a:t>
            </a:r>
          </a:p>
        </p:txBody>
      </p:sp>
      <p:pic>
        <p:nvPicPr>
          <p:cNvPr id="9" name="Picture 8" descr="A person driving a car&#10;&#10;AI-generated content may be incorrect.">
            <a:extLst>
              <a:ext uri="{FF2B5EF4-FFF2-40B4-BE49-F238E27FC236}">
                <a16:creationId xmlns:a16="http://schemas.microsoft.com/office/drawing/2014/main" id="{98A9B87C-087B-EA84-1066-8694BD635FA3}"/>
              </a:ext>
            </a:extLst>
          </p:cNvPr>
          <p:cNvPicPr>
            <a:picLocks noChangeAspect="1"/>
          </p:cNvPicPr>
          <p:nvPr/>
        </p:nvPicPr>
        <p:blipFill>
          <a:blip r:embed="rId2"/>
          <a:stretch>
            <a:fillRect/>
          </a:stretch>
        </p:blipFill>
        <p:spPr>
          <a:xfrm>
            <a:off x="6481330" y="2445092"/>
            <a:ext cx="5553776" cy="3060799"/>
          </a:xfrm>
          <a:prstGeom prst="rect">
            <a:avLst/>
          </a:prstGeom>
        </p:spPr>
      </p:pic>
    </p:spTree>
    <p:extLst>
      <p:ext uri="{BB962C8B-B14F-4D97-AF65-F5344CB8AC3E}">
        <p14:creationId xmlns:p14="http://schemas.microsoft.com/office/powerpoint/2010/main" val="20507490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4">
          <a:extLst>
            <a:ext uri="{FF2B5EF4-FFF2-40B4-BE49-F238E27FC236}">
              <a16:creationId xmlns:a16="http://schemas.microsoft.com/office/drawing/2014/main" id="{65AB7832-5E82-F1F8-AECB-89405EAF3AD5}"/>
            </a:ext>
          </a:extLst>
        </p:cNvPr>
        <p:cNvGrpSpPr/>
        <p:nvPr/>
      </p:nvGrpSpPr>
      <p:grpSpPr>
        <a:xfrm>
          <a:off x="0" y="0"/>
          <a:ext cx="0" cy="0"/>
          <a:chOff x="0" y="0"/>
          <a:chExt cx="0" cy="0"/>
        </a:xfrm>
      </p:grpSpPr>
      <p:sp>
        <p:nvSpPr>
          <p:cNvPr id="95" name="Google Shape;95;p3">
            <a:extLst>
              <a:ext uri="{FF2B5EF4-FFF2-40B4-BE49-F238E27FC236}">
                <a16:creationId xmlns:a16="http://schemas.microsoft.com/office/drawing/2014/main" id="{13C6BF6E-6F5D-F6C4-568A-FE0DB51D1FB5}"/>
              </a:ext>
            </a:extLst>
          </p:cNvPr>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sz="1200" b="1">
                <a:solidFill>
                  <a:srgbClr val="00B1C3"/>
                </a:solidFill>
              </a:rPr>
              <a:t>| </a:t>
            </a:r>
            <a:fld id="{00000000-1234-1234-1234-123412341234}" type="slidenum">
              <a:rPr lang="en-US"/>
              <a:t>13</a:t>
            </a:fld>
            <a:endParaRPr/>
          </a:p>
        </p:txBody>
      </p:sp>
      <p:sp>
        <p:nvSpPr>
          <p:cNvPr id="96" name="Google Shape;96;p3">
            <a:extLst>
              <a:ext uri="{FF2B5EF4-FFF2-40B4-BE49-F238E27FC236}">
                <a16:creationId xmlns:a16="http://schemas.microsoft.com/office/drawing/2014/main" id="{E9C27158-7D19-CECD-CF21-DF5883C53E9B}"/>
              </a:ext>
            </a:extLst>
          </p:cNvPr>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600"/>
              <a:buFont typeface="Calibri"/>
              <a:buNone/>
            </a:pPr>
            <a:r>
              <a:rPr lang="en-GB"/>
              <a:t>Summary of Lessons Learned</a:t>
            </a:r>
            <a:endParaRPr/>
          </a:p>
        </p:txBody>
      </p:sp>
      <p:sp>
        <p:nvSpPr>
          <p:cNvPr id="97" name="Google Shape;97;p3">
            <a:extLst>
              <a:ext uri="{FF2B5EF4-FFF2-40B4-BE49-F238E27FC236}">
                <a16:creationId xmlns:a16="http://schemas.microsoft.com/office/drawing/2014/main" id="{11F06AB3-63A5-EAE4-9D9A-64A6B283D048}"/>
              </a:ext>
            </a:extLst>
          </p:cNvPr>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Copyright ©2025 COVESA</a:t>
            </a:r>
            <a:endParaRPr/>
          </a:p>
        </p:txBody>
      </p:sp>
      <p:sp>
        <p:nvSpPr>
          <p:cNvPr id="98" name="Google Shape;98;p3">
            <a:extLst>
              <a:ext uri="{FF2B5EF4-FFF2-40B4-BE49-F238E27FC236}">
                <a16:creationId xmlns:a16="http://schemas.microsoft.com/office/drawing/2014/main" id="{D6C2EC93-FF36-E8CC-90AA-61B605194971}"/>
              </a:ext>
            </a:extLst>
          </p:cNvPr>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14 May 2025  </a:t>
            </a:r>
            <a:r>
              <a:rPr lang="en-US">
                <a:solidFill>
                  <a:srgbClr val="00B0F0"/>
                </a:solidFill>
              </a:rPr>
              <a:t>|</a:t>
            </a:r>
            <a:endParaRPr>
              <a:solidFill>
                <a:srgbClr val="00B0F0"/>
              </a:solidFill>
            </a:endParaRPr>
          </a:p>
        </p:txBody>
      </p:sp>
      <p:graphicFrame>
        <p:nvGraphicFramePr>
          <p:cNvPr id="4" name="Table 3">
            <a:extLst>
              <a:ext uri="{FF2B5EF4-FFF2-40B4-BE49-F238E27FC236}">
                <a16:creationId xmlns:a16="http://schemas.microsoft.com/office/drawing/2014/main" id="{14153A1D-3AEF-046E-9EE3-B8F4F3D2BF59}"/>
              </a:ext>
            </a:extLst>
          </p:cNvPr>
          <p:cNvGraphicFramePr>
            <a:graphicFrameLocks noGrp="1"/>
          </p:cNvGraphicFramePr>
          <p:nvPr>
            <p:extLst>
              <p:ext uri="{D42A27DB-BD31-4B8C-83A1-F6EECF244321}">
                <p14:modId xmlns:p14="http://schemas.microsoft.com/office/powerpoint/2010/main" val="1387398017"/>
              </p:ext>
            </p:extLst>
          </p:nvPr>
        </p:nvGraphicFramePr>
        <p:xfrm>
          <a:off x="245737" y="1113657"/>
          <a:ext cx="10369876" cy="4989068"/>
        </p:xfrm>
        <a:graphic>
          <a:graphicData uri="http://schemas.openxmlformats.org/drawingml/2006/table">
            <a:tbl>
              <a:tblPr/>
              <a:tblGrid>
                <a:gridCol w="2721770">
                  <a:extLst>
                    <a:ext uri="{9D8B030D-6E8A-4147-A177-3AD203B41FA5}">
                      <a16:colId xmlns:a16="http://schemas.microsoft.com/office/drawing/2014/main" val="415466568"/>
                    </a:ext>
                  </a:extLst>
                </a:gridCol>
                <a:gridCol w="4562006">
                  <a:extLst>
                    <a:ext uri="{9D8B030D-6E8A-4147-A177-3AD203B41FA5}">
                      <a16:colId xmlns:a16="http://schemas.microsoft.com/office/drawing/2014/main" val="2654349481"/>
                    </a:ext>
                  </a:extLst>
                </a:gridCol>
                <a:gridCol w="3086100">
                  <a:extLst>
                    <a:ext uri="{9D8B030D-6E8A-4147-A177-3AD203B41FA5}">
                      <a16:colId xmlns:a16="http://schemas.microsoft.com/office/drawing/2014/main" val="2787142501"/>
                    </a:ext>
                  </a:extLst>
                </a:gridCol>
              </a:tblGrid>
              <a:tr h="361950">
                <a:tc>
                  <a:txBody>
                    <a:bodyPr/>
                    <a:lstStyle/>
                    <a:p>
                      <a:pPr algn="l" fontAlgn="base">
                        <a:lnSpc>
                          <a:spcPts val="2175"/>
                        </a:lnSpc>
                        <a:buNone/>
                      </a:pPr>
                      <a:r>
                        <a:rPr lang="en-GB" sz="2000" b="1" i="0" u="none" strike="noStrike">
                          <a:solidFill>
                            <a:srgbClr val="FFFFFF"/>
                          </a:solidFill>
                          <a:effectLst/>
                          <a:latin typeface="Calibri" panose="020F0502020204030204" pitchFamily="34" charset="0"/>
                        </a:rPr>
                        <a:t>Problem</a:t>
                      </a:r>
                      <a:endParaRPr lang="en-GB" sz="1600" b="1" i="0">
                        <a:solidFill>
                          <a:srgbClr val="FFFFFF"/>
                        </a:solidFill>
                        <a:effectLst/>
                      </a:endParaRPr>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10316" cap="flat" cmpd="sng" algn="ctr">
                      <a:solidFill>
                        <a:srgbClr val="FFFFFF"/>
                      </a:solidFill>
                      <a:prstDash val="solid"/>
                      <a:round/>
                      <a:headEnd type="none" w="med" len="med"/>
                      <a:tailEnd type="none" w="med" len="med"/>
                    </a:lnT>
                    <a:lnB w="30956" cap="flat" cmpd="sng" algn="ctr">
                      <a:solidFill>
                        <a:srgbClr val="FFFFFF"/>
                      </a:solidFill>
                      <a:prstDash val="solid"/>
                      <a:round/>
                      <a:headEnd type="none" w="med" len="med"/>
                      <a:tailEnd type="none" w="med" len="med"/>
                    </a:lnB>
                    <a:solidFill>
                      <a:srgbClr val="00B1C3"/>
                    </a:solidFill>
                  </a:tcPr>
                </a:tc>
                <a:tc>
                  <a:txBody>
                    <a:bodyPr/>
                    <a:lstStyle/>
                    <a:p>
                      <a:pPr algn="l" fontAlgn="base">
                        <a:lnSpc>
                          <a:spcPts val="2175"/>
                        </a:lnSpc>
                        <a:buNone/>
                      </a:pPr>
                      <a:r>
                        <a:rPr lang="en-GB" sz="2000" b="1" i="0" u="none" strike="noStrike">
                          <a:solidFill>
                            <a:srgbClr val="FFFFFF"/>
                          </a:solidFill>
                          <a:effectLst/>
                          <a:latin typeface="Calibri" panose="020F0502020204030204" pitchFamily="34" charset="0"/>
                        </a:rPr>
                        <a:t>What can be done</a:t>
                      </a:r>
                      <a:r>
                        <a:rPr lang="en-GB" sz="2000" b="1" i="0">
                          <a:solidFill>
                            <a:srgbClr val="FFFFFF"/>
                          </a:solidFill>
                          <a:effectLst/>
                          <a:latin typeface="Calibri" panose="020F0502020204030204" pitchFamily="34" charset="0"/>
                        </a:rPr>
                        <a:t>​</a:t>
                      </a:r>
                      <a:endParaRPr lang="en-GB" sz="1600" b="1" i="0">
                        <a:solidFill>
                          <a:srgbClr val="FFFFFF"/>
                        </a:solidFill>
                        <a:effectLst/>
                      </a:endParaRPr>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10316" cap="flat" cmpd="sng" algn="ctr">
                      <a:solidFill>
                        <a:srgbClr val="FFFFFF"/>
                      </a:solidFill>
                      <a:prstDash val="solid"/>
                      <a:round/>
                      <a:headEnd type="none" w="med" len="med"/>
                      <a:tailEnd type="none" w="med" len="med"/>
                    </a:lnT>
                    <a:lnB w="30956" cap="flat" cmpd="sng" algn="ctr">
                      <a:solidFill>
                        <a:srgbClr val="FFFFFF"/>
                      </a:solidFill>
                      <a:prstDash val="solid"/>
                      <a:round/>
                      <a:headEnd type="none" w="med" len="med"/>
                      <a:tailEnd type="none" w="med" len="med"/>
                    </a:lnB>
                    <a:solidFill>
                      <a:srgbClr val="00B1C3"/>
                    </a:solidFill>
                  </a:tcPr>
                </a:tc>
                <a:tc>
                  <a:txBody>
                    <a:bodyPr/>
                    <a:lstStyle/>
                    <a:p>
                      <a:pPr algn="l" fontAlgn="base">
                        <a:lnSpc>
                          <a:spcPts val="2175"/>
                        </a:lnSpc>
                        <a:buNone/>
                      </a:pPr>
                      <a:r>
                        <a:rPr lang="en-GB" sz="2000" b="1" i="0" u="none" strike="noStrike">
                          <a:solidFill>
                            <a:srgbClr val="FFFFFF"/>
                          </a:solidFill>
                          <a:effectLst/>
                          <a:latin typeface="Calibri" panose="020F0502020204030204" pitchFamily="34" charset="0"/>
                        </a:rPr>
                        <a:t>Responsible stakeholders</a:t>
                      </a:r>
                      <a:endParaRPr lang="en-GB" sz="1600" b="1" i="0">
                        <a:solidFill>
                          <a:srgbClr val="FFFFFF"/>
                        </a:solidFill>
                        <a:effectLst/>
                      </a:endParaRPr>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10316" cap="flat" cmpd="sng" algn="ctr">
                      <a:solidFill>
                        <a:srgbClr val="FFFFFF"/>
                      </a:solidFill>
                      <a:prstDash val="solid"/>
                      <a:round/>
                      <a:headEnd type="none" w="med" len="med"/>
                      <a:tailEnd type="none" w="med" len="med"/>
                    </a:lnT>
                    <a:lnB w="30956" cap="flat" cmpd="sng" algn="ctr">
                      <a:solidFill>
                        <a:srgbClr val="FFFFFF"/>
                      </a:solidFill>
                      <a:prstDash val="solid"/>
                      <a:round/>
                      <a:headEnd type="none" w="med" len="med"/>
                      <a:tailEnd type="none" w="med" len="med"/>
                    </a:lnB>
                    <a:solidFill>
                      <a:srgbClr val="00B1C3"/>
                    </a:solidFill>
                  </a:tcPr>
                </a:tc>
                <a:extLst>
                  <a:ext uri="{0D108BD9-81ED-4DB2-BD59-A6C34878D82A}">
                    <a16:rowId xmlns:a16="http://schemas.microsoft.com/office/drawing/2014/main" val="2190995229"/>
                  </a:ext>
                </a:extLst>
              </a:tr>
              <a:tr h="361950">
                <a:tc>
                  <a:txBody>
                    <a:bodyPr/>
                    <a:lstStyle/>
                    <a:p>
                      <a:pPr algn="l" fontAlgn="base">
                        <a:lnSpc>
                          <a:spcPts val="2175"/>
                        </a:lnSpc>
                        <a:buNone/>
                      </a:pPr>
                      <a:r>
                        <a:rPr lang="en-GB" sz="1600" b="0" i="0">
                          <a:solidFill>
                            <a:srgbClr val="000000"/>
                          </a:solidFill>
                          <a:effectLst/>
                        </a:rPr>
                        <a:t>API Availability / Fragmentation </a:t>
                      </a:r>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30956" cap="flat" cmpd="sng" algn="ctr">
                      <a:solidFill>
                        <a:srgbClr val="FFFFFF"/>
                      </a:solidFill>
                      <a:prstDash val="solid"/>
                      <a:round/>
                      <a:headEnd type="none" w="med" len="med"/>
                      <a:tailEnd type="none" w="med" len="med"/>
                    </a:lnT>
                    <a:lnB w="10316" cap="flat" cmpd="sng" algn="ctr">
                      <a:solidFill>
                        <a:srgbClr val="FFFFFF"/>
                      </a:solidFill>
                      <a:prstDash val="solid"/>
                      <a:round/>
                      <a:headEnd type="none" w="med" len="med"/>
                      <a:tailEnd type="none" w="med" len="med"/>
                    </a:lnB>
                    <a:solidFill>
                      <a:srgbClr val="E6F2F4"/>
                    </a:solidFill>
                  </a:tcPr>
                </a:tc>
                <a:tc>
                  <a:txBody>
                    <a:bodyPr/>
                    <a:lstStyle/>
                    <a:p>
                      <a:pPr algn="l" fontAlgn="base">
                        <a:lnSpc>
                          <a:spcPts val="2175"/>
                        </a:lnSpc>
                        <a:buNone/>
                      </a:pPr>
                      <a:r>
                        <a:rPr lang="en-GB" sz="1600" b="0" i="0">
                          <a:solidFill>
                            <a:srgbClr val="000000"/>
                          </a:solidFill>
                          <a:effectLst/>
                        </a:rPr>
                        <a:t>Document which properties are available in each OEMs, as well as OEM specific extensions</a:t>
                      </a:r>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30956" cap="flat" cmpd="sng" algn="ctr">
                      <a:solidFill>
                        <a:srgbClr val="FFFFFF"/>
                      </a:solidFill>
                      <a:prstDash val="solid"/>
                      <a:round/>
                      <a:headEnd type="none" w="med" len="med"/>
                      <a:tailEnd type="none" w="med" len="med"/>
                    </a:lnT>
                    <a:lnB w="10316" cap="flat" cmpd="sng" algn="ctr">
                      <a:solidFill>
                        <a:srgbClr val="FFFFFF"/>
                      </a:solidFill>
                      <a:prstDash val="solid"/>
                      <a:round/>
                      <a:headEnd type="none" w="med" len="med"/>
                      <a:tailEnd type="none" w="med" len="med"/>
                    </a:lnB>
                    <a:solidFill>
                      <a:srgbClr val="E6F2F4"/>
                    </a:solidFill>
                  </a:tcPr>
                </a:tc>
                <a:tc>
                  <a:txBody>
                    <a:bodyPr/>
                    <a:lstStyle/>
                    <a:p>
                      <a:pPr algn="l" fontAlgn="base">
                        <a:lnSpc>
                          <a:spcPts val="2175"/>
                        </a:lnSpc>
                        <a:buNone/>
                      </a:pPr>
                      <a:r>
                        <a:rPr lang="en-GB" sz="1600" b="0" i="0">
                          <a:solidFill>
                            <a:srgbClr val="000000"/>
                          </a:solidFill>
                          <a:effectLst/>
                        </a:rPr>
                        <a:t>OEMs, App Store Providers, COVESA (?)</a:t>
                      </a:r>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30956" cap="flat" cmpd="sng" algn="ctr">
                      <a:solidFill>
                        <a:srgbClr val="FFFFFF"/>
                      </a:solidFill>
                      <a:prstDash val="solid"/>
                      <a:round/>
                      <a:headEnd type="none" w="med" len="med"/>
                      <a:tailEnd type="none" w="med" len="med"/>
                    </a:lnT>
                    <a:lnB w="10316" cap="flat" cmpd="sng" algn="ctr">
                      <a:solidFill>
                        <a:srgbClr val="FFFFFF"/>
                      </a:solidFill>
                      <a:prstDash val="solid"/>
                      <a:round/>
                      <a:headEnd type="none" w="med" len="med"/>
                      <a:tailEnd type="none" w="med" len="med"/>
                    </a:lnB>
                    <a:solidFill>
                      <a:srgbClr val="E6F2F4"/>
                    </a:solidFill>
                  </a:tcPr>
                </a:tc>
                <a:extLst>
                  <a:ext uri="{0D108BD9-81ED-4DB2-BD59-A6C34878D82A}">
                    <a16:rowId xmlns:a16="http://schemas.microsoft.com/office/drawing/2014/main" val="3028455329"/>
                  </a:ext>
                </a:extLst>
              </a:tr>
              <a:tr h="361950">
                <a:tc>
                  <a:txBody>
                    <a:bodyPr/>
                    <a:lstStyle/>
                    <a:p>
                      <a:pPr algn="l" fontAlgn="base">
                        <a:lnSpc>
                          <a:spcPts val="2175"/>
                        </a:lnSpc>
                        <a:buNone/>
                      </a:pPr>
                      <a:r>
                        <a:rPr lang="en-GB" sz="1600" b="0" i="0">
                          <a:solidFill>
                            <a:srgbClr val="000000"/>
                          </a:solidFill>
                          <a:effectLst/>
                        </a:rPr>
                        <a:t>Platform Signature for some Vehicle Properties</a:t>
                      </a:r>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10316" cap="flat" cmpd="sng" algn="ctr">
                      <a:solidFill>
                        <a:srgbClr val="FFFFFF"/>
                      </a:solidFill>
                      <a:prstDash val="solid"/>
                      <a:round/>
                      <a:headEnd type="none" w="med" len="med"/>
                      <a:tailEnd type="none" w="med" len="med"/>
                    </a:lnT>
                    <a:lnB w="10316" cap="flat" cmpd="sng" algn="ctr">
                      <a:solidFill>
                        <a:srgbClr val="FFFFFF"/>
                      </a:solidFill>
                      <a:prstDash val="solid"/>
                      <a:round/>
                      <a:headEnd type="none" w="med" len="med"/>
                      <a:tailEnd type="none" w="med" len="med"/>
                    </a:lnB>
                    <a:solidFill>
                      <a:srgbClr val="CAE4E9"/>
                    </a:solidFill>
                  </a:tcPr>
                </a:tc>
                <a:tc>
                  <a:txBody>
                    <a:bodyPr/>
                    <a:lstStyle/>
                    <a:p>
                      <a:pPr algn="l" fontAlgn="base">
                        <a:lnSpc>
                          <a:spcPts val="2175"/>
                        </a:lnSpc>
                        <a:buNone/>
                      </a:pPr>
                      <a:r>
                        <a:rPr lang="en-GB" sz="1600" b="0" i="0">
                          <a:solidFill>
                            <a:srgbClr val="000000"/>
                          </a:solidFill>
                          <a:effectLst/>
                        </a:rPr>
                        <a:t>Subject of the </a:t>
                      </a:r>
                      <a:r>
                        <a:rPr lang="en-GB" sz="1600" b="1" i="0">
                          <a:solidFill>
                            <a:srgbClr val="000000"/>
                          </a:solidFill>
                          <a:effectLst/>
                        </a:rPr>
                        <a:t>COVESA Data Working stream</a:t>
                      </a:r>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10316" cap="flat" cmpd="sng" algn="ctr">
                      <a:solidFill>
                        <a:srgbClr val="FFFFFF"/>
                      </a:solidFill>
                      <a:prstDash val="solid"/>
                      <a:round/>
                      <a:headEnd type="none" w="med" len="med"/>
                      <a:tailEnd type="none" w="med" len="med"/>
                    </a:lnT>
                    <a:lnB w="10316" cap="flat" cmpd="sng" algn="ctr">
                      <a:solidFill>
                        <a:srgbClr val="FFFFFF"/>
                      </a:solidFill>
                      <a:prstDash val="solid"/>
                      <a:round/>
                      <a:headEnd type="none" w="med" len="med"/>
                      <a:tailEnd type="none" w="med" len="med"/>
                    </a:lnB>
                    <a:solidFill>
                      <a:srgbClr val="CAE4E9"/>
                    </a:solidFill>
                  </a:tcPr>
                </a:tc>
                <a:tc>
                  <a:txBody>
                    <a:bodyPr/>
                    <a:lstStyle/>
                    <a:p>
                      <a:pPr algn="l" fontAlgn="base">
                        <a:lnSpc>
                          <a:spcPts val="2175"/>
                        </a:lnSpc>
                        <a:buNone/>
                      </a:pPr>
                      <a:r>
                        <a:rPr lang="en-GB" sz="1600" b="0" i="0">
                          <a:solidFill>
                            <a:srgbClr val="000000"/>
                          </a:solidFill>
                          <a:effectLst/>
                        </a:rPr>
                        <a:t>COVESA</a:t>
                      </a:r>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10316" cap="flat" cmpd="sng" algn="ctr">
                      <a:solidFill>
                        <a:srgbClr val="FFFFFF"/>
                      </a:solidFill>
                      <a:prstDash val="solid"/>
                      <a:round/>
                      <a:headEnd type="none" w="med" len="med"/>
                      <a:tailEnd type="none" w="med" len="med"/>
                    </a:lnT>
                    <a:lnB w="10316" cap="flat" cmpd="sng" algn="ctr">
                      <a:solidFill>
                        <a:srgbClr val="FFFFFF"/>
                      </a:solidFill>
                      <a:prstDash val="solid"/>
                      <a:round/>
                      <a:headEnd type="none" w="med" len="med"/>
                      <a:tailEnd type="none" w="med" len="med"/>
                    </a:lnB>
                    <a:solidFill>
                      <a:srgbClr val="CAE4E9"/>
                    </a:solidFill>
                  </a:tcPr>
                </a:tc>
                <a:extLst>
                  <a:ext uri="{0D108BD9-81ED-4DB2-BD59-A6C34878D82A}">
                    <a16:rowId xmlns:a16="http://schemas.microsoft.com/office/drawing/2014/main" val="3141266048"/>
                  </a:ext>
                </a:extLst>
              </a:tr>
              <a:tr h="361950">
                <a:tc>
                  <a:txBody>
                    <a:bodyPr/>
                    <a:lstStyle/>
                    <a:p>
                      <a:pPr lvl="0" algn="l">
                        <a:lnSpc>
                          <a:spcPts val="2175"/>
                        </a:lnSpc>
                        <a:buNone/>
                      </a:pPr>
                      <a:r>
                        <a:rPr lang="en-GB" sz="1600" b="0" i="0" u="none" strike="noStrike" noProof="0">
                          <a:solidFill>
                            <a:srgbClr val="000000"/>
                          </a:solidFill>
                          <a:effectLst/>
                          <a:latin typeface="Arial"/>
                        </a:rPr>
                        <a:t>Access to emulators</a:t>
                      </a:r>
                      <a:endParaRPr lang="en-US"/>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10316" cap="flat" cmpd="sng" algn="ctr">
                      <a:solidFill>
                        <a:srgbClr val="FFFFFF"/>
                      </a:solidFill>
                      <a:prstDash val="solid"/>
                      <a:round/>
                      <a:headEnd type="none" w="med" len="med"/>
                      <a:tailEnd type="none" w="med" len="med"/>
                    </a:lnT>
                    <a:lnB w="10316" cap="flat" cmpd="sng" algn="ctr">
                      <a:solidFill>
                        <a:srgbClr val="FFFFFF"/>
                      </a:solidFill>
                      <a:prstDash val="solid"/>
                      <a:round/>
                      <a:headEnd type="none" w="med" len="med"/>
                      <a:tailEnd type="none" w="med" len="med"/>
                    </a:lnB>
                    <a:solidFill>
                      <a:srgbClr val="E6F2F4"/>
                    </a:solidFill>
                  </a:tcPr>
                </a:tc>
                <a:tc>
                  <a:txBody>
                    <a:bodyPr/>
                    <a:lstStyle/>
                    <a:p>
                      <a:pPr lvl="0" algn="l">
                        <a:lnSpc>
                          <a:spcPts val="2175"/>
                        </a:lnSpc>
                        <a:buNone/>
                      </a:pPr>
                      <a:r>
                        <a:rPr lang="en-GB" sz="1600" b="1" i="0">
                          <a:solidFill>
                            <a:srgbClr val="000000"/>
                          </a:solidFill>
                          <a:effectLst/>
                        </a:rPr>
                        <a:t>COVESA Emulator</a:t>
                      </a:r>
                      <a:r>
                        <a:rPr lang="en-GB" sz="1600" b="0" i="0" u="none" strike="noStrike" noProof="0">
                          <a:solidFill>
                            <a:srgbClr val="000000"/>
                          </a:solidFill>
                          <a:effectLst/>
                          <a:latin typeface="Arial"/>
                        </a:rPr>
                        <a:t>: provide representative emulator(s) with test tools (e.g. to simulate input properties)</a:t>
                      </a:r>
                      <a:endParaRPr lang="en-US"/>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10316" cap="flat" cmpd="sng" algn="ctr">
                      <a:solidFill>
                        <a:srgbClr val="FFFFFF"/>
                      </a:solidFill>
                      <a:prstDash val="solid"/>
                      <a:round/>
                      <a:headEnd type="none" w="med" len="med"/>
                      <a:tailEnd type="none" w="med" len="med"/>
                    </a:lnT>
                    <a:lnB w="10316" cap="flat" cmpd="sng" algn="ctr">
                      <a:solidFill>
                        <a:srgbClr val="FFFFFF"/>
                      </a:solidFill>
                      <a:prstDash val="solid"/>
                      <a:round/>
                      <a:headEnd type="none" w="med" len="med"/>
                      <a:tailEnd type="none" w="med" len="med"/>
                    </a:lnB>
                    <a:solidFill>
                      <a:srgbClr val="E6F2F4"/>
                    </a:solidFill>
                  </a:tcPr>
                </a:tc>
                <a:tc>
                  <a:txBody>
                    <a:bodyPr/>
                    <a:lstStyle/>
                    <a:p>
                      <a:pPr lvl="0" algn="l">
                        <a:lnSpc>
                          <a:spcPts val="2175"/>
                        </a:lnSpc>
                        <a:buNone/>
                      </a:pPr>
                      <a:r>
                        <a:rPr lang="en-GB" sz="1600" b="0" i="0" u="none" strike="noStrike" noProof="0">
                          <a:solidFill>
                            <a:srgbClr val="000000"/>
                          </a:solidFill>
                          <a:effectLst/>
                          <a:latin typeface="Arial"/>
                        </a:rPr>
                        <a:t>COVESA, App Store Providers </a:t>
                      </a:r>
                      <a:endParaRPr lang="en-US"/>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10316" cap="flat" cmpd="sng" algn="ctr">
                      <a:solidFill>
                        <a:srgbClr val="FFFFFF"/>
                      </a:solidFill>
                      <a:prstDash val="solid"/>
                      <a:round/>
                      <a:headEnd type="none" w="med" len="med"/>
                      <a:tailEnd type="none" w="med" len="med"/>
                    </a:lnT>
                    <a:lnB w="10316" cap="flat" cmpd="sng" algn="ctr">
                      <a:solidFill>
                        <a:srgbClr val="FFFFFF"/>
                      </a:solidFill>
                      <a:prstDash val="solid"/>
                      <a:round/>
                      <a:headEnd type="none" w="med" len="med"/>
                      <a:tailEnd type="none" w="med" len="med"/>
                    </a:lnB>
                    <a:solidFill>
                      <a:srgbClr val="E6F2F4"/>
                    </a:solidFill>
                  </a:tcPr>
                </a:tc>
                <a:extLst>
                  <a:ext uri="{0D108BD9-81ED-4DB2-BD59-A6C34878D82A}">
                    <a16:rowId xmlns:a16="http://schemas.microsoft.com/office/drawing/2014/main" val="2637455496"/>
                  </a:ext>
                </a:extLst>
              </a:tr>
              <a:tr h="361950">
                <a:tc>
                  <a:txBody>
                    <a:bodyPr/>
                    <a:lstStyle/>
                    <a:p>
                      <a:pPr marL="0" marR="0" lvl="0" indent="0" algn="l" defTabSz="914400" rtl="0" eaLnBrk="1" fontAlgn="auto" latinLnBrk="0" hangingPunct="1">
                        <a:lnSpc>
                          <a:spcPts val="2175"/>
                        </a:lnSpc>
                        <a:spcBef>
                          <a:spcPts val="0"/>
                        </a:spcBef>
                        <a:spcAft>
                          <a:spcPts val="0"/>
                        </a:spcAft>
                        <a:buClr>
                          <a:srgbClr val="000000"/>
                        </a:buClr>
                        <a:buSzTx/>
                        <a:buFont typeface="Arial"/>
                        <a:buNone/>
                        <a:tabLst/>
                        <a:defRPr/>
                      </a:pPr>
                      <a:r>
                        <a:rPr lang="en-GB" sz="1600" b="0" i="0" u="none" strike="noStrike" noProof="0">
                          <a:solidFill>
                            <a:srgbClr val="000000"/>
                          </a:solidFill>
                          <a:effectLst/>
                          <a:latin typeface="+mn-lt"/>
                        </a:rPr>
                        <a:t>Consistent templates support</a:t>
                      </a:r>
                      <a:endParaRPr lang="en-US" sz="1600"/>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10316" cap="flat" cmpd="sng" algn="ctr">
                      <a:solidFill>
                        <a:srgbClr val="FFFFFF"/>
                      </a:solidFill>
                      <a:prstDash val="solid"/>
                      <a:round/>
                      <a:headEnd type="none" w="med" len="med"/>
                      <a:tailEnd type="none" w="med" len="med"/>
                    </a:lnT>
                    <a:lnB w="10316" cap="flat" cmpd="sng" algn="ctr">
                      <a:solidFill>
                        <a:srgbClr val="FFFFFF"/>
                      </a:solidFill>
                      <a:prstDash val="solid"/>
                      <a:round/>
                      <a:headEnd type="none" w="med" len="med"/>
                      <a:tailEnd type="none" w="med" len="med"/>
                    </a:lnB>
                    <a:solidFill>
                      <a:srgbClr val="E6F2F4"/>
                    </a:solidFill>
                  </a:tcPr>
                </a:tc>
                <a:tc>
                  <a:txBody>
                    <a:bodyPr/>
                    <a:lstStyle/>
                    <a:p>
                      <a:pPr lvl="0" algn="l">
                        <a:lnSpc>
                          <a:spcPts val="2175"/>
                        </a:lnSpc>
                        <a:buNone/>
                      </a:pPr>
                      <a:r>
                        <a:rPr lang="en-GB" sz="1600" b="1" i="0">
                          <a:solidFill>
                            <a:srgbClr val="000000"/>
                          </a:solidFill>
                          <a:effectLst/>
                        </a:rPr>
                        <a:t>COVESA Emulator/Automotive Host</a:t>
                      </a:r>
                      <a:r>
                        <a:rPr lang="en-GB" sz="1600" b="0" i="0" u="none" strike="noStrike" noProof="0">
                          <a:solidFill>
                            <a:srgbClr val="000000"/>
                          </a:solidFill>
                          <a:effectLst/>
                          <a:latin typeface="+mn-lt"/>
                        </a:rPr>
                        <a:t>: provide consistent automotive support cross OEMs</a:t>
                      </a:r>
                      <a:endParaRPr lang="en-US" sz="1600"/>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10316" cap="flat" cmpd="sng" algn="ctr">
                      <a:solidFill>
                        <a:srgbClr val="FFFFFF"/>
                      </a:solidFill>
                      <a:prstDash val="solid"/>
                      <a:round/>
                      <a:headEnd type="none" w="med" len="med"/>
                      <a:tailEnd type="none" w="med" len="med"/>
                    </a:lnT>
                    <a:lnB w="10316" cap="flat" cmpd="sng" algn="ctr">
                      <a:solidFill>
                        <a:srgbClr val="FFFFFF"/>
                      </a:solidFill>
                      <a:prstDash val="solid"/>
                      <a:round/>
                      <a:headEnd type="none" w="med" len="med"/>
                      <a:tailEnd type="none" w="med" len="med"/>
                    </a:lnB>
                    <a:solidFill>
                      <a:srgbClr val="E6F2F4"/>
                    </a:solidFill>
                  </a:tcPr>
                </a:tc>
                <a:tc>
                  <a:txBody>
                    <a:bodyPr/>
                    <a:lstStyle/>
                    <a:p>
                      <a:pPr marL="0" marR="0" lvl="0" indent="0" algn="l" defTabSz="914400" rtl="0" eaLnBrk="1" fontAlgn="auto" latinLnBrk="0" hangingPunct="1">
                        <a:lnSpc>
                          <a:spcPts val="2175"/>
                        </a:lnSpc>
                        <a:spcBef>
                          <a:spcPts val="0"/>
                        </a:spcBef>
                        <a:spcAft>
                          <a:spcPts val="0"/>
                        </a:spcAft>
                        <a:buClr>
                          <a:srgbClr val="000000"/>
                        </a:buClr>
                        <a:buSzTx/>
                        <a:buFont typeface="Arial"/>
                        <a:buNone/>
                        <a:tabLst/>
                        <a:defRPr/>
                      </a:pPr>
                      <a:r>
                        <a:rPr lang="en-GB" sz="1600" b="0" i="0" u="none" strike="noStrike" noProof="0">
                          <a:solidFill>
                            <a:srgbClr val="000000"/>
                          </a:solidFill>
                          <a:effectLst/>
                          <a:latin typeface="+mn-lt"/>
                        </a:rPr>
                        <a:t>COVESA, App Store Providers, OEMs</a:t>
                      </a:r>
                      <a:endParaRPr lang="en-US" sz="1600"/>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10316" cap="flat" cmpd="sng" algn="ctr">
                      <a:solidFill>
                        <a:srgbClr val="FFFFFF"/>
                      </a:solidFill>
                      <a:prstDash val="solid"/>
                      <a:round/>
                      <a:headEnd type="none" w="med" len="med"/>
                      <a:tailEnd type="none" w="med" len="med"/>
                    </a:lnT>
                    <a:lnB w="10316" cap="flat" cmpd="sng" algn="ctr">
                      <a:solidFill>
                        <a:srgbClr val="FFFFFF"/>
                      </a:solidFill>
                      <a:prstDash val="solid"/>
                      <a:round/>
                      <a:headEnd type="none" w="med" len="med"/>
                      <a:tailEnd type="none" w="med" len="med"/>
                    </a:lnB>
                    <a:solidFill>
                      <a:srgbClr val="E6F2F4"/>
                    </a:solidFill>
                  </a:tcPr>
                </a:tc>
                <a:extLst>
                  <a:ext uri="{0D108BD9-81ED-4DB2-BD59-A6C34878D82A}">
                    <a16:rowId xmlns:a16="http://schemas.microsoft.com/office/drawing/2014/main" val="4049106996"/>
                  </a:ext>
                </a:extLst>
              </a:tr>
              <a:tr h="361950">
                <a:tc>
                  <a:txBody>
                    <a:bodyPr/>
                    <a:lstStyle/>
                    <a:p>
                      <a:pPr lvl="0" algn="l">
                        <a:lnSpc>
                          <a:spcPts val="2175"/>
                        </a:lnSpc>
                        <a:buNone/>
                      </a:pPr>
                      <a:r>
                        <a:rPr lang="en-GB" sz="1600" b="0" i="0" u="none" strike="noStrike" noProof="0">
                          <a:solidFill>
                            <a:srgbClr val="000000"/>
                          </a:solidFill>
                          <a:effectLst/>
                          <a:latin typeface="Arial"/>
                        </a:rPr>
                        <a:t>Access to test cars</a:t>
                      </a:r>
                      <a:endParaRPr lang="en-GB" sz="1600" b="0" i="0">
                        <a:solidFill>
                          <a:srgbClr val="000000"/>
                        </a:solidFill>
                        <a:effectLst/>
                      </a:endParaRPr>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10316" cap="flat" cmpd="sng" algn="ctr">
                      <a:solidFill>
                        <a:srgbClr val="FFFFFF"/>
                      </a:solidFill>
                      <a:prstDash val="solid"/>
                      <a:round/>
                      <a:headEnd type="none" w="med" len="med"/>
                      <a:tailEnd type="none" w="med" len="med"/>
                    </a:lnT>
                    <a:lnB w="10316" cap="flat" cmpd="sng" algn="ctr">
                      <a:solidFill>
                        <a:srgbClr val="FFFFFF"/>
                      </a:solidFill>
                      <a:prstDash val="solid"/>
                      <a:round/>
                      <a:headEnd type="none" w="med" len="med"/>
                      <a:tailEnd type="none" w="med" len="med"/>
                    </a:lnB>
                    <a:solidFill>
                      <a:srgbClr val="CAE4E9"/>
                    </a:solidFill>
                  </a:tcPr>
                </a:tc>
                <a:tc>
                  <a:txBody>
                    <a:bodyPr/>
                    <a:lstStyle/>
                    <a:p>
                      <a:pPr lvl="0" algn="l">
                        <a:lnSpc>
                          <a:spcPct val="100000"/>
                        </a:lnSpc>
                        <a:spcBef>
                          <a:spcPts val="0"/>
                        </a:spcBef>
                        <a:spcAft>
                          <a:spcPts val="0"/>
                        </a:spcAft>
                        <a:buNone/>
                      </a:pPr>
                      <a:r>
                        <a:rPr lang="en-GB" sz="1600" b="0" i="0" u="none" strike="noStrike" noProof="0">
                          <a:solidFill>
                            <a:srgbClr val="000000"/>
                          </a:solidFill>
                          <a:effectLst/>
                          <a:latin typeface="Arial"/>
                        </a:rPr>
                        <a:t>Support “beta testing” (or test track) features on App Stores</a:t>
                      </a:r>
                      <a:endParaRPr lang="en-US"/>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10316" cap="flat" cmpd="sng" algn="ctr">
                      <a:solidFill>
                        <a:srgbClr val="FFFFFF"/>
                      </a:solidFill>
                      <a:prstDash val="solid"/>
                      <a:round/>
                      <a:headEnd type="none" w="med" len="med"/>
                      <a:tailEnd type="none" w="med" len="med"/>
                    </a:lnT>
                    <a:lnB w="10316" cap="flat" cmpd="sng" algn="ctr">
                      <a:solidFill>
                        <a:srgbClr val="FFFFFF"/>
                      </a:solidFill>
                      <a:prstDash val="solid"/>
                      <a:round/>
                      <a:headEnd type="none" w="med" len="med"/>
                      <a:tailEnd type="none" w="med" len="med"/>
                    </a:lnB>
                    <a:solidFill>
                      <a:srgbClr val="CAE4E9"/>
                    </a:solidFill>
                  </a:tcPr>
                </a:tc>
                <a:tc>
                  <a:txBody>
                    <a:bodyPr/>
                    <a:lstStyle/>
                    <a:p>
                      <a:pPr lvl="0" algn="l">
                        <a:lnSpc>
                          <a:spcPts val="2175"/>
                        </a:lnSpc>
                        <a:buNone/>
                      </a:pPr>
                      <a:r>
                        <a:rPr lang="en-GB" sz="1600" b="0" i="0" u="none" strike="noStrike" noProof="0">
                          <a:solidFill>
                            <a:srgbClr val="000000"/>
                          </a:solidFill>
                          <a:effectLst/>
                          <a:latin typeface="Arial"/>
                        </a:rPr>
                        <a:t>App Store Providers, OEMs</a:t>
                      </a:r>
                      <a:endParaRPr lang="en-US"/>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10316" cap="flat" cmpd="sng" algn="ctr">
                      <a:solidFill>
                        <a:srgbClr val="FFFFFF"/>
                      </a:solidFill>
                      <a:prstDash val="solid"/>
                      <a:round/>
                      <a:headEnd type="none" w="med" len="med"/>
                      <a:tailEnd type="none" w="med" len="med"/>
                    </a:lnT>
                    <a:lnB w="10316" cap="flat" cmpd="sng" algn="ctr">
                      <a:solidFill>
                        <a:srgbClr val="FFFFFF"/>
                      </a:solidFill>
                      <a:prstDash val="solid"/>
                      <a:round/>
                      <a:headEnd type="none" w="med" len="med"/>
                      <a:tailEnd type="none" w="med" len="med"/>
                    </a:lnB>
                    <a:solidFill>
                      <a:srgbClr val="CAE4E9"/>
                    </a:solidFill>
                  </a:tcPr>
                </a:tc>
                <a:extLst>
                  <a:ext uri="{0D108BD9-81ED-4DB2-BD59-A6C34878D82A}">
                    <a16:rowId xmlns:a16="http://schemas.microsoft.com/office/drawing/2014/main" val="4220474761"/>
                  </a:ext>
                </a:extLst>
              </a:tr>
              <a:tr h="361950">
                <a:tc>
                  <a:txBody>
                    <a:bodyPr/>
                    <a:lstStyle/>
                    <a:p>
                      <a:pPr lvl="0" algn="l">
                        <a:lnSpc>
                          <a:spcPts val="2175"/>
                        </a:lnSpc>
                        <a:buNone/>
                      </a:pPr>
                      <a:r>
                        <a:rPr lang="en-GB" sz="1600" b="0" i="0" u="none" strike="noStrike" noProof="0">
                          <a:solidFill>
                            <a:srgbClr val="000000"/>
                          </a:solidFill>
                          <a:effectLst/>
                          <a:latin typeface="Arial"/>
                        </a:rPr>
                        <a:t>Barrier to entry for non-automotive developers</a:t>
                      </a:r>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10316" cap="flat" cmpd="sng" algn="ctr">
                      <a:solidFill>
                        <a:srgbClr val="FFFFFF"/>
                      </a:solidFill>
                      <a:prstDash val="solid"/>
                      <a:round/>
                      <a:headEnd type="none" w="med" len="med"/>
                      <a:tailEnd type="none" w="med" len="med"/>
                    </a:lnT>
                    <a:lnB w="30956" cap="flat" cmpd="sng" algn="ctr">
                      <a:solidFill>
                        <a:srgbClr val="FFFFFF"/>
                      </a:solidFill>
                      <a:prstDash val="solid"/>
                      <a:round/>
                      <a:headEnd type="none" w="med" len="med"/>
                      <a:tailEnd type="none" w="med" len="med"/>
                    </a:lnB>
                    <a:solidFill>
                      <a:srgbClr val="E6F2F4"/>
                    </a:solidFill>
                  </a:tcPr>
                </a:tc>
                <a:tc>
                  <a:txBody>
                    <a:bodyPr/>
                    <a:lstStyle/>
                    <a:p>
                      <a:pPr lvl="0" algn="l">
                        <a:lnSpc>
                          <a:spcPts val="2175"/>
                        </a:lnSpc>
                        <a:buNone/>
                      </a:pPr>
                      <a:r>
                        <a:rPr lang="en-GB" sz="1600" b="0" i="0" u="none" strike="noStrike" noProof="0">
                          <a:solidFill>
                            <a:srgbClr val="000000"/>
                          </a:solidFill>
                          <a:effectLst/>
                          <a:latin typeface="Arial"/>
                        </a:rPr>
                        <a:t>Provide better documentation, example apps, codelabls to reduce adoption barrier</a:t>
                      </a:r>
                      <a:endParaRPr lang="en-GB" sz="1600" b="0" i="0" u="none" strike="noStrike" noProof="0" err="1">
                        <a:solidFill>
                          <a:srgbClr val="000000"/>
                        </a:solidFill>
                        <a:effectLst/>
                        <a:latin typeface="Arial"/>
                      </a:endParaRPr>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10316" cap="flat" cmpd="sng" algn="ctr">
                      <a:solidFill>
                        <a:srgbClr val="FFFFFF"/>
                      </a:solidFill>
                      <a:prstDash val="solid"/>
                      <a:round/>
                      <a:headEnd type="none" w="med" len="med"/>
                      <a:tailEnd type="none" w="med" len="med"/>
                    </a:lnT>
                    <a:lnB w="30956" cap="flat" cmpd="sng" algn="ctr">
                      <a:solidFill>
                        <a:srgbClr val="FFFFFF"/>
                      </a:solidFill>
                      <a:prstDash val="solid"/>
                      <a:round/>
                      <a:headEnd type="none" w="med" len="med"/>
                      <a:tailEnd type="none" w="med" len="med"/>
                    </a:lnB>
                    <a:solidFill>
                      <a:srgbClr val="E6F2F4"/>
                    </a:solidFill>
                  </a:tcPr>
                </a:tc>
                <a:tc>
                  <a:txBody>
                    <a:bodyPr/>
                    <a:lstStyle/>
                    <a:p>
                      <a:pPr lvl="0" algn="l">
                        <a:lnSpc>
                          <a:spcPts val="2175"/>
                        </a:lnSpc>
                        <a:buNone/>
                      </a:pPr>
                      <a:r>
                        <a:rPr lang="en-GB" sz="1600" b="0" i="0" u="none" strike="noStrike" noProof="0">
                          <a:solidFill>
                            <a:srgbClr val="000000"/>
                          </a:solidFill>
                          <a:effectLst/>
                          <a:latin typeface="Arial"/>
                        </a:rPr>
                        <a:t>App Store Providers, COVESA </a:t>
                      </a:r>
                      <a:endParaRPr lang="en-US"/>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10316" cap="flat" cmpd="sng" algn="ctr">
                      <a:solidFill>
                        <a:srgbClr val="FFFFFF"/>
                      </a:solidFill>
                      <a:prstDash val="solid"/>
                      <a:round/>
                      <a:headEnd type="none" w="med" len="med"/>
                      <a:tailEnd type="none" w="med" len="med"/>
                    </a:lnT>
                    <a:lnB w="30956" cap="flat" cmpd="sng" algn="ctr">
                      <a:solidFill>
                        <a:srgbClr val="FFFFFF"/>
                      </a:solidFill>
                      <a:prstDash val="solid"/>
                      <a:round/>
                      <a:headEnd type="none" w="med" len="med"/>
                      <a:tailEnd type="none" w="med" len="med"/>
                    </a:lnB>
                    <a:solidFill>
                      <a:srgbClr val="E6F2F4"/>
                    </a:solidFill>
                  </a:tcPr>
                </a:tc>
                <a:extLst>
                  <a:ext uri="{0D108BD9-81ED-4DB2-BD59-A6C34878D82A}">
                    <a16:rowId xmlns:a16="http://schemas.microsoft.com/office/drawing/2014/main" val="4265564610"/>
                  </a:ext>
                </a:extLst>
              </a:tr>
              <a:tr h="361950">
                <a:tc>
                  <a:txBody>
                    <a:bodyPr/>
                    <a:lstStyle/>
                    <a:p>
                      <a:pPr lvl="0" algn="l">
                        <a:lnSpc>
                          <a:spcPts val="2175"/>
                        </a:lnSpc>
                        <a:buNone/>
                      </a:pPr>
                      <a:r>
                        <a:rPr lang="en-GB" sz="1600" b="0" i="0" u="none" strike="noStrike" noProof="0">
                          <a:solidFill>
                            <a:srgbClr val="000000"/>
                          </a:solidFill>
                          <a:effectLst/>
                          <a:latin typeface="Arial"/>
                        </a:rPr>
                        <a:t>Low reach</a:t>
                      </a:r>
                      <a:endParaRPr lang="en-GB" sz="1600" b="0" i="0">
                        <a:solidFill>
                          <a:srgbClr val="000000"/>
                        </a:solidFill>
                        <a:effectLst/>
                      </a:endParaRPr>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30956" cap="flat" cmpd="sng" algn="ctr">
                      <a:solidFill>
                        <a:srgbClr val="FFFFFF"/>
                      </a:solidFill>
                      <a:prstDash val="solid"/>
                      <a:round/>
                      <a:headEnd type="none" w="med" len="med"/>
                      <a:tailEnd type="none" w="med" len="med"/>
                    </a:lnT>
                    <a:lnB w="10316" cap="flat" cmpd="sng" algn="ctr">
                      <a:solidFill>
                        <a:srgbClr val="FFFFFF"/>
                      </a:solidFill>
                      <a:prstDash val="solid"/>
                      <a:round/>
                      <a:headEnd type="none" w="med" len="med"/>
                      <a:tailEnd type="none" w="med" len="med"/>
                    </a:lnB>
                    <a:solidFill>
                      <a:srgbClr val="CAE4E9"/>
                    </a:solidFill>
                  </a:tcPr>
                </a:tc>
                <a:tc>
                  <a:txBody>
                    <a:bodyPr/>
                    <a:lstStyle/>
                    <a:p>
                      <a:pPr lvl="0" algn="l">
                        <a:lnSpc>
                          <a:spcPct val="100000"/>
                        </a:lnSpc>
                        <a:spcBef>
                          <a:spcPts val="0"/>
                        </a:spcBef>
                        <a:spcAft>
                          <a:spcPts val="0"/>
                        </a:spcAft>
                        <a:buNone/>
                      </a:pPr>
                      <a:r>
                        <a:rPr lang="en-GB" sz="1600" b="0" i="0" u="none" strike="noStrike" noProof="0">
                          <a:solidFill>
                            <a:srgbClr val="000000"/>
                          </a:solidFill>
                          <a:effectLst/>
                          <a:latin typeface="Arial"/>
                        </a:rPr>
                        <a:t>More promotion of automotive ecosystem</a:t>
                      </a:r>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30956" cap="flat" cmpd="sng" algn="ctr">
                      <a:solidFill>
                        <a:srgbClr val="FFFFFF"/>
                      </a:solidFill>
                      <a:prstDash val="solid"/>
                      <a:round/>
                      <a:headEnd type="none" w="med" len="med"/>
                      <a:tailEnd type="none" w="med" len="med"/>
                    </a:lnT>
                    <a:lnB w="10316" cap="flat" cmpd="sng" algn="ctr">
                      <a:solidFill>
                        <a:srgbClr val="FFFFFF"/>
                      </a:solidFill>
                      <a:prstDash val="solid"/>
                      <a:round/>
                      <a:headEnd type="none" w="med" len="med"/>
                      <a:tailEnd type="none" w="med" len="med"/>
                    </a:lnB>
                    <a:solidFill>
                      <a:srgbClr val="CAE4E9"/>
                    </a:solidFill>
                  </a:tcPr>
                </a:tc>
                <a:tc>
                  <a:txBody>
                    <a:bodyPr/>
                    <a:lstStyle/>
                    <a:p>
                      <a:pPr lvl="0" algn="l">
                        <a:lnSpc>
                          <a:spcPts val="2175"/>
                        </a:lnSpc>
                        <a:buNone/>
                      </a:pPr>
                      <a:r>
                        <a:rPr lang="en-GB" sz="1600" b="0" i="0" u="none" strike="noStrike" noProof="0">
                          <a:solidFill>
                            <a:srgbClr val="000000"/>
                          </a:solidFill>
                          <a:effectLst/>
                          <a:latin typeface="Arial"/>
                        </a:rPr>
                        <a:t>OEMs, COVESA, App Store Providers</a:t>
                      </a:r>
                      <a:endParaRPr lang="en-US"/>
                    </a:p>
                  </a:txBody>
                  <a:tcPr>
                    <a:lnL w="10316" cap="flat" cmpd="sng" algn="ctr">
                      <a:solidFill>
                        <a:srgbClr val="FFFFFF"/>
                      </a:solidFill>
                      <a:prstDash val="solid"/>
                      <a:round/>
                      <a:headEnd type="none" w="med" len="med"/>
                      <a:tailEnd type="none" w="med" len="med"/>
                    </a:lnL>
                    <a:lnR w="10316" cap="flat" cmpd="sng" algn="ctr">
                      <a:solidFill>
                        <a:srgbClr val="FFFFFF"/>
                      </a:solidFill>
                      <a:prstDash val="solid"/>
                      <a:round/>
                      <a:headEnd type="none" w="med" len="med"/>
                      <a:tailEnd type="none" w="med" len="med"/>
                    </a:lnR>
                    <a:lnT w="30956" cap="flat" cmpd="sng" algn="ctr">
                      <a:solidFill>
                        <a:srgbClr val="FFFFFF"/>
                      </a:solidFill>
                      <a:prstDash val="solid"/>
                      <a:round/>
                      <a:headEnd type="none" w="med" len="med"/>
                      <a:tailEnd type="none" w="med" len="med"/>
                    </a:lnT>
                    <a:lnB w="10316" cap="flat" cmpd="sng" algn="ctr">
                      <a:solidFill>
                        <a:srgbClr val="FFFFFF"/>
                      </a:solidFill>
                      <a:prstDash val="solid"/>
                      <a:round/>
                      <a:headEnd type="none" w="med" len="med"/>
                      <a:tailEnd type="none" w="med" len="med"/>
                    </a:lnB>
                    <a:solidFill>
                      <a:srgbClr val="CAE4E9"/>
                    </a:solidFill>
                  </a:tcPr>
                </a:tc>
                <a:extLst>
                  <a:ext uri="{0D108BD9-81ED-4DB2-BD59-A6C34878D82A}">
                    <a16:rowId xmlns:a16="http://schemas.microsoft.com/office/drawing/2014/main" val="2535998952"/>
                  </a:ext>
                </a:extLst>
              </a:tr>
            </a:tbl>
          </a:graphicData>
        </a:graphic>
      </p:graphicFrame>
    </p:spTree>
    <p:extLst>
      <p:ext uri="{BB962C8B-B14F-4D97-AF65-F5344CB8AC3E}">
        <p14:creationId xmlns:p14="http://schemas.microsoft.com/office/powerpoint/2010/main" val="15418322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9"/>
          <p:cNvSpPr txBox="1">
            <a:spLocks noGrp="1"/>
          </p:cNvSpPr>
          <p:nvPr>
            <p:ph type="title"/>
          </p:nvPr>
        </p:nvSpPr>
        <p:spPr>
          <a:xfrm>
            <a:off x="1481958" y="3007410"/>
            <a:ext cx="5514153" cy="555551"/>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US" dirty="0">
                <a:latin typeface="Avenir"/>
                <a:sym typeface="Avenir"/>
              </a:rPr>
              <a:t>AOSP App Challenge</a:t>
            </a:r>
            <a:endParaRPr dirty="0"/>
          </a:p>
        </p:txBody>
      </p:sp>
      <p:sp>
        <p:nvSpPr>
          <p:cNvPr id="151" name="Google Shape;151;p9"/>
          <p:cNvSpPr txBox="1">
            <a:spLocks noGrp="1"/>
          </p:cNvSpPr>
          <p:nvPr>
            <p:ph type="subTitle" idx="1"/>
          </p:nvPr>
        </p:nvSpPr>
        <p:spPr>
          <a:xfrm>
            <a:off x="7136524" y="4834759"/>
            <a:ext cx="4330262" cy="483475"/>
          </a:xfrm>
          <a:prstGeom prst="rect">
            <a:avLst/>
          </a:prstGeom>
          <a:no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Clr>
                <a:schemeClr val="lt1"/>
              </a:buClr>
              <a:buSzPts val="2400"/>
              <a:buNone/>
            </a:pPr>
            <a:r>
              <a:rPr lang="pt-PT" dirty="0"/>
              <a:t>José Freitas</a:t>
            </a:r>
            <a:endParaRPr dirty="0"/>
          </a:p>
        </p:txBody>
      </p:sp>
      <p:sp>
        <p:nvSpPr>
          <p:cNvPr id="152" name="Google Shape;152;p9"/>
          <p:cNvSpPr txBox="1">
            <a:spLocks noGrp="1"/>
          </p:cNvSpPr>
          <p:nvPr>
            <p:ph type="body" idx="2"/>
          </p:nvPr>
        </p:nvSpPr>
        <p:spPr>
          <a:xfrm>
            <a:off x="7126288" y="5434013"/>
            <a:ext cx="4371975" cy="550862"/>
          </a:xfrm>
          <a:prstGeom prst="rect">
            <a:avLst/>
          </a:prstGeom>
          <a:no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Clr>
                <a:schemeClr val="lt1"/>
              </a:buClr>
              <a:buSzPts val="2400"/>
              <a:buNone/>
            </a:pPr>
            <a:r>
              <a:rPr lang="pt-PT" dirty="0"/>
              <a:t>Appning </a:t>
            </a:r>
            <a:r>
              <a:rPr lang="pt-PT" dirty="0" err="1"/>
              <a:t>by</a:t>
            </a:r>
            <a:r>
              <a:rPr lang="pt-PT" dirty="0"/>
              <a:t> FORVIA</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EDEA8EA-2036-1944-80A9-620633747593}"/>
              </a:ext>
            </a:extLst>
          </p:cNvPr>
          <p:cNvSpPr>
            <a:spLocks noGrp="1"/>
          </p:cNvSpPr>
          <p:nvPr>
            <p:ph type="title"/>
          </p:nvPr>
        </p:nvSpPr>
        <p:spPr/>
        <p:txBody>
          <a:bodyPr/>
          <a:lstStyle/>
          <a:p>
            <a:r>
              <a:rPr lang="en-US"/>
              <a:t>Antitrust Note Well</a:t>
            </a:r>
          </a:p>
        </p:txBody>
      </p:sp>
      <p:sp>
        <p:nvSpPr>
          <p:cNvPr id="6" name="Text Placeholder 5">
            <a:extLst>
              <a:ext uri="{FF2B5EF4-FFF2-40B4-BE49-F238E27FC236}">
                <a16:creationId xmlns:a16="http://schemas.microsoft.com/office/drawing/2014/main" id="{2B73D329-AC8C-D34E-9376-B11C1C507A91}"/>
              </a:ext>
            </a:extLst>
          </p:cNvPr>
          <p:cNvSpPr>
            <a:spLocks noGrp="1"/>
          </p:cNvSpPr>
          <p:nvPr>
            <p:ph type="body" sz="quarter" idx="15"/>
          </p:nvPr>
        </p:nvSpPr>
        <p:spPr>
          <a:xfrm>
            <a:off x="334962" y="1220432"/>
            <a:ext cx="9602667" cy="4285459"/>
          </a:xfrm>
        </p:spPr>
        <p:txBody>
          <a:bodyPr>
            <a:normAutofit/>
          </a:bodyPr>
          <a:lstStyle/>
          <a:p>
            <a:pPr marL="0" indent="0">
              <a:buNone/>
            </a:pPr>
            <a:r>
              <a:rPr lang="en-US" sz="2800"/>
              <a:t>Before we begin, we would like to make clear that COVESA is committed to compliance with the antitrust laws in all of its activities, and that it expects all participants to similarly comply with the antitrust laws.  We will not engage in--and members must refrain from--any discussion of, or understandings regarding competitively sensitive topics. If you have any doubts regarding whether a matter is appropriate for discussion, please consult with your antitrust counsel.</a:t>
            </a:r>
          </a:p>
          <a:p>
            <a:pPr marL="0" indent="0">
              <a:buNone/>
            </a:pPr>
            <a:endParaRPr lang="en-US" sz="2800"/>
          </a:p>
        </p:txBody>
      </p:sp>
      <p:sp>
        <p:nvSpPr>
          <p:cNvPr id="2" name="Google Shape;97;p3">
            <a:extLst>
              <a:ext uri="{FF2B5EF4-FFF2-40B4-BE49-F238E27FC236}">
                <a16:creationId xmlns:a16="http://schemas.microsoft.com/office/drawing/2014/main" id="{E947EE84-8AB7-F7E2-3DB8-7F0CD02AC56E}"/>
              </a:ext>
            </a:extLst>
          </p:cNvPr>
          <p:cNvSpPr txBox="1">
            <a:spLocks/>
          </p:cNvSpPr>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SzPts val="1400"/>
            </a:pPr>
            <a:r>
              <a:rPr lang="en-US" sz="1200" dirty="0">
                <a:solidFill>
                  <a:srgbClr val="7F7F7F"/>
                </a:solidFill>
                <a:latin typeface="Calibri"/>
                <a:cs typeface="Calibri"/>
              </a:rPr>
              <a:t>Copyright ©2025 COVESA</a:t>
            </a:r>
          </a:p>
        </p:txBody>
      </p:sp>
      <p:sp>
        <p:nvSpPr>
          <p:cNvPr id="4" name="Google Shape;98;p3">
            <a:extLst>
              <a:ext uri="{FF2B5EF4-FFF2-40B4-BE49-F238E27FC236}">
                <a16:creationId xmlns:a16="http://schemas.microsoft.com/office/drawing/2014/main" id="{0D11EA82-0D93-DFDB-2A0D-D286C5C1E73E}"/>
              </a:ext>
            </a:extLst>
          </p:cNvPr>
          <p:cNvSpPr txBox="1">
            <a:spLocks/>
          </p:cNvSpPr>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SzPts val="1400"/>
            </a:pPr>
            <a:r>
              <a:rPr lang="en-US" sz="1200" dirty="0">
                <a:solidFill>
                  <a:srgbClr val="7F7F7F"/>
                </a:solidFill>
                <a:latin typeface="Calibri"/>
                <a:cs typeface="Calibri"/>
                <a:sym typeface="Calibri"/>
              </a:rPr>
              <a:t>14 May 2025  |</a:t>
            </a:r>
          </a:p>
        </p:txBody>
      </p:sp>
    </p:spTree>
    <p:extLst>
      <p:ext uri="{BB962C8B-B14F-4D97-AF65-F5344CB8AC3E}">
        <p14:creationId xmlns:p14="http://schemas.microsoft.com/office/powerpoint/2010/main" val="4647204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3"/>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sz="1200" b="1">
                <a:solidFill>
                  <a:srgbClr val="00B1C3"/>
                </a:solidFill>
              </a:rPr>
              <a:t>| </a:t>
            </a:r>
            <a:fld id="{00000000-1234-1234-1234-123412341234}" type="slidenum">
              <a:rPr lang="en-US"/>
              <a:t>3</a:t>
            </a:fld>
            <a:endParaRPr/>
          </a:p>
        </p:txBody>
      </p:sp>
      <p:sp>
        <p:nvSpPr>
          <p:cNvPr id="96" name="Google Shape;96;p3"/>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600"/>
              <a:buFont typeface="Calibri"/>
              <a:buNone/>
            </a:pPr>
            <a:r>
              <a:rPr lang="en-US"/>
              <a:t>Agenda</a:t>
            </a:r>
            <a:endParaRPr/>
          </a:p>
        </p:txBody>
      </p:sp>
      <p:sp>
        <p:nvSpPr>
          <p:cNvPr id="97" name="Google Shape;97;p3"/>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Copyright ©2025 COVESA</a:t>
            </a:r>
            <a:endParaRPr/>
          </a:p>
        </p:txBody>
      </p:sp>
      <p:sp>
        <p:nvSpPr>
          <p:cNvPr id="98" name="Google Shape;98;p3"/>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dirty="0"/>
              <a:t>14 May 2025  </a:t>
            </a:r>
            <a:r>
              <a:rPr lang="en-US" dirty="0">
                <a:solidFill>
                  <a:srgbClr val="00B0F0"/>
                </a:solidFill>
              </a:rPr>
              <a:t>|</a:t>
            </a:r>
            <a:endParaRPr dirty="0">
              <a:solidFill>
                <a:srgbClr val="00B0F0"/>
              </a:solidFill>
            </a:endParaRPr>
          </a:p>
        </p:txBody>
      </p:sp>
      <p:sp>
        <p:nvSpPr>
          <p:cNvPr id="99" name="Google Shape;99;p3"/>
          <p:cNvSpPr txBox="1">
            <a:spLocks noGrp="1"/>
          </p:cNvSpPr>
          <p:nvPr>
            <p:ph type="body" idx="1"/>
          </p:nvPr>
        </p:nvSpPr>
        <p:spPr>
          <a:xfrm>
            <a:off x="334963" y="1220432"/>
            <a:ext cx="9542282" cy="4680036"/>
          </a:xfrm>
          <a:prstGeom prst="rect">
            <a:avLst/>
          </a:prstGeom>
          <a:noFill/>
          <a:ln>
            <a:noFill/>
          </a:ln>
        </p:spPr>
        <p:txBody>
          <a:bodyPr spcFirstLastPara="1" wrap="square" lIns="91425" tIns="45700" rIns="91425" bIns="45700" anchor="t" anchorCtr="0">
            <a:noAutofit/>
          </a:bodyPr>
          <a:lstStyle/>
          <a:p>
            <a:pPr marL="342900" indent="-342900">
              <a:spcBef>
                <a:spcPts val="0"/>
              </a:spcBef>
              <a:buSzPct val="100000"/>
            </a:pPr>
            <a:r>
              <a:rPr lang="en-US" sz="2800" b="1" dirty="0"/>
              <a:t>App Challenge</a:t>
            </a:r>
          </a:p>
          <a:p>
            <a:pPr marL="800100" lvl="1" indent="-342900">
              <a:lnSpc>
                <a:spcPct val="100000"/>
              </a:lnSpc>
              <a:spcBef>
                <a:spcPts val="600"/>
              </a:spcBef>
              <a:buSzPct val="100000"/>
            </a:pPr>
            <a:r>
              <a:rPr lang="en-US" sz="2400" dirty="0"/>
              <a:t>What was it about?</a:t>
            </a:r>
          </a:p>
          <a:p>
            <a:pPr marL="800100" lvl="1" indent="-342900">
              <a:lnSpc>
                <a:spcPct val="100000"/>
              </a:lnSpc>
              <a:spcBef>
                <a:spcPts val="600"/>
              </a:spcBef>
              <a:buSzPct val="100000"/>
            </a:pPr>
            <a:r>
              <a:rPr lang="en-US" sz="2400" dirty="0"/>
              <a:t>How was it framed?</a:t>
            </a:r>
          </a:p>
          <a:p>
            <a:pPr marL="800100" lvl="1" indent="-342900">
              <a:lnSpc>
                <a:spcPct val="100000"/>
              </a:lnSpc>
              <a:spcBef>
                <a:spcPts val="600"/>
              </a:spcBef>
              <a:buSzPct val="100000"/>
            </a:pPr>
            <a:r>
              <a:rPr lang="en-US" sz="2400" dirty="0"/>
              <a:t>Winner</a:t>
            </a:r>
          </a:p>
          <a:p>
            <a:pPr marL="800100" lvl="1" indent="-342900">
              <a:lnSpc>
                <a:spcPct val="100000"/>
              </a:lnSpc>
              <a:spcBef>
                <a:spcPts val="600"/>
              </a:spcBef>
              <a:buSzPct val="100000"/>
            </a:pPr>
            <a:r>
              <a:rPr lang="en-US" sz="2400" dirty="0"/>
              <a:t>Participants</a:t>
            </a:r>
          </a:p>
          <a:p>
            <a:pPr marL="342900" indent="-342900">
              <a:spcBef>
                <a:spcPts val="1600"/>
              </a:spcBef>
              <a:buSzPct val="100000"/>
            </a:pPr>
            <a:r>
              <a:rPr lang="en-US" sz="2800" dirty="0"/>
              <a:t>Challenges</a:t>
            </a:r>
          </a:p>
          <a:p>
            <a:pPr marL="342900" indent="-342900">
              <a:spcBef>
                <a:spcPts val="1600"/>
              </a:spcBef>
              <a:buSzPct val="100000"/>
            </a:pPr>
            <a:r>
              <a:rPr lang="en-US" sz="2800" dirty="0"/>
              <a:t>Lessons learned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67AB66E-D465-858F-D26A-8C231B4B583B}"/>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a:solidFill>
                  <a:srgbClr val="888888"/>
                </a:solidFill>
              </a:rPr>
              <a:t>4</a:t>
            </a:fld>
            <a:endParaRPr b="0">
              <a:solidFill>
                <a:srgbClr val="888888"/>
              </a:solidFill>
            </a:endParaRPr>
          </a:p>
        </p:txBody>
      </p:sp>
      <p:sp>
        <p:nvSpPr>
          <p:cNvPr id="3" name="Title 2">
            <a:extLst>
              <a:ext uri="{FF2B5EF4-FFF2-40B4-BE49-F238E27FC236}">
                <a16:creationId xmlns:a16="http://schemas.microsoft.com/office/drawing/2014/main" id="{F5A62354-70A9-C1BB-F13E-93BA589B8D2B}"/>
              </a:ext>
            </a:extLst>
          </p:cNvPr>
          <p:cNvSpPr>
            <a:spLocks noGrp="1"/>
          </p:cNvSpPr>
          <p:nvPr>
            <p:ph type="title"/>
          </p:nvPr>
        </p:nvSpPr>
        <p:spPr/>
        <p:txBody>
          <a:bodyPr>
            <a:normAutofit/>
          </a:bodyPr>
          <a:lstStyle/>
          <a:p>
            <a:r>
              <a:rPr lang="en-US" b="0"/>
              <a:t>App Challenge: What was it about?</a:t>
            </a:r>
            <a:endParaRPr lang="en-US"/>
          </a:p>
        </p:txBody>
      </p:sp>
      <p:sp>
        <p:nvSpPr>
          <p:cNvPr id="4" name="Text Placeholder 3">
            <a:extLst>
              <a:ext uri="{FF2B5EF4-FFF2-40B4-BE49-F238E27FC236}">
                <a16:creationId xmlns:a16="http://schemas.microsoft.com/office/drawing/2014/main" id="{2D15695B-B12E-3189-9A75-B6EEB7A24B19}"/>
              </a:ext>
            </a:extLst>
          </p:cNvPr>
          <p:cNvSpPr>
            <a:spLocks noGrp="1"/>
          </p:cNvSpPr>
          <p:nvPr>
            <p:ph type="body" idx="1"/>
          </p:nvPr>
        </p:nvSpPr>
        <p:spPr>
          <a:xfrm>
            <a:off x="353777" y="1130628"/>
            <a:ext cx="10981332" cy="1848941"/>
          </a:xfrm>
        </p:spPr>
        <p:txBody>
          <a:bodyPr/>
          <a:lstStyle/>
          <a:p>
            <a:r>
              <a:rPr lang="en-US" dirty="0"/>
              <a:t>Promoted by </a:t>
            </a:r>
            <a:r>
              <a:rPr lang="en-US" b="1" dirty="0"/>
              <a:t>Appning</a:t>
            </a:r>
            <a:r>
              <a:rPr lang="en-US" dirty="0"/>
              <a:t> together with </a:t>
            </a:r>
            <a:r>
              <a:rPr lang="en-US" b="1" dirty="0"/>
              <a:t>BMW</a:t>
            </a:r>
          </a:p>
          <a:p>
            <a:r>
              <a:rPr lang="en-US" dirty="0"/>
              <a:t>Objective: </a:t>
            </a:r>
            <a:r>
              <a:rPr lang="en-US" b="1" dirty="0"/>
              <a:t>attract</a:t>
            </a:r>
            <a:r>
              <a:rPr lang="en-US" dirty="0"/>
              <a:t> </a:t>
            </a:r>
            <a:r>
              <a:rPr lang="en-US" b="1" dirty="0"/>
              <a:t>innovative ideas</a:t>
            </a:r>
            <a:r>
              <a:rPr lang="en-US" dirty="0"/>
              <a:t> for automotive apps &amp; services</a:t>
            </a:r>
          </a:p>
          <a:p>
            <a:r>
              <a:rPr lang="en-US" dirty="0"/>
              <a:t>Targeted at </a:t>
            </a:r>
            <a:r>
              <a:rPr lang="en-US" b="1" dirty="0"/>
              <a:t>individual developers</a:t>
            </a:r>
            <a:r>
              <a:rPr lang="en-US" dirty="0"/>
              <a:t> or </a:t>
            </a:r>
            <a:r>
              <a:rPr lang="en-US" b="1" dirty="0"/>
              <a:t>small agencies</a:t>
            </a:r>
          </a:p>
        </p:txBody>
      </p:sp>
      <p:pic>
        <p:nvPicPr>
          <p:cNvPr id="6" name="Picture 5" descr="A purple screen with white text&#10;&#10;AI-generated content may be incorrect.">
            <a:extLst>
              <a:ext uri="{FF2B5EF4-FFF2-40B4-BE49-F238E27FC236}">
                <a16:creationId xmlns:a16="http://schemas.microsoft.com/office/drawing/2014/main" id="{66705149-2C9D-F642-FFC8-335E194E780F}"/>
              </a:ext>
            </a:extLst>
          </p:cNvPr>
          <p:cNvPicPr>
            <a:picLocks noChangeAspect="1"/>
          </p:cNvPicPr>
          <p:nvPr/>
        </p:nvPicPr>
        <p:blipFill>
          <a:blip r:embed="rId2"/>
          <a:stretch>
            <a:fillRect/>
          </a:stretch>
        </p:blipFill>
        <p:spPr>
          <a:xfrm>
            <a:off x="353777" y="2664416"/>
            <a:ext cx="7772400" cy="2664312"/>
          </a:xfrm>
          <a:prstGeom prst="rect">
            <a:avLst/>
          </a:prstGeom>
        </p:spPr>
      </p:pic>
      <p:sp>
        <p:nvSpPr>
          <p:cNvPr id="10" name="TextBox 9">
            <a:extLst>
              <a:ext uri="{FF2B5EF4-FFF2-40B4-BE49-F238E27FC236}">
                <a16:creationId xmlns:a16="http://schemas.microsoft.com/office/drawing/2014/main" id="{1ECC52AA-0AE2-FA8A-3C88-7CD1C85AC3A0}"/>
              </a:ext>
            </a:extLst>
          </p:cNvPr>
          <p:cNvSpPr txBox="1"/>
          <p:nvPr/>
        </p:nvSpPr>
        <p:spPr>
          <a:xfrm>
            <a:off x="353777" y="6086141"/>
            <a:ext cx="7244032" cy="246221"/>
          </a:xfrm>
          <a:prstGeom prst="rect">
            <a:avLst/>
          </a:prstGeom>
          <a:noFill/>
        </p:spPr>
        <p:txBody>
          <a:bodyPr wrap="square">
            <a:spAutoFit/>
          </a:bodyPr>
          <a:lstStyle/>
          <a:p>
            <a:r>
              <a:rPr lang="en-GB" sz="1000">
                <a:hlinkClick r:id="rId3"/>
              </a:rPr>
              <a:t>https://www.linkedin.com/posts/appning-by-forvia_faapchallenge-activity-7214538382259978241-oV6Y</a:t>
            </a:r>
            <a:r>
              <a:rPr lang="en-GB" sz="1000"/>
              <a:t> </a:t>
            </a:r>
          </a:p>
        </p:txBody>
      </p:sp>
      <p:sp>
        <p:nvSpPr>
          <p:cNvPr id="14" name="TextBox 13">
            <a:extLst>
              <a:ext uri="{FF2B5EF4-FFF2-40B4-BE49-F238E27FC236}">
                <a16:creationId xmlns:a16="http://schemas.microsoft.com/office/drawing/2014/main" id="{453D5746-2AD2-D746-352B-C93B27BCA474}"/>
              </a:ext>
            </a:extLst>
          </p:cNvPr>
          <p:cNvSpPr txBox="1"/>
          <p:nvPr/>
        </p:nvSpPr>
        <p:spPr>
          <a:xfrm>
            <a:off x="353777" y="5839920"/>
            <a:ext cx="6096000" cy="246221"/>
          </a:xfrm>
          <a:prstGeom prst="rect">
            <a:avLst/>
          </a:prstGeom>
          <a:noFill/>
        </p:spPr>
        <p:txBody>
          <a:bodyPr wrap="square">
            <a:spAutoFit/>
          </a:bodyPr>
          <a:lstStyle/>
          <a:p>
            <a:r>
              <a:rPr lang="en-GB" sz="1000">
                <a:hlinkClick r:id="rId4"/>
              </a:rPr>
              <a:t>https://appning.com/developers/#app%20challenge</a:t>
            </a:r>
            <a:r>
              <a:rPr lang="en-GB" sz="1000"/>
              <a:t> </a:t>
            </a:r>
          </a:p>
        </p:txBody>
      </p:sp>
      <p:pic>
        <p:nvPicPr>
          <p:cNvPr id="7" name="Picture 6" descr="A blue background with white text and green robots&#10;&#10;AI-generated content may be incorrect.">
            <a:extLst>
              <a:ext uri="{FF2B5EF4-FFF2-40B4-BE49-F238E27FC236}">
                <a16:creationId xmlns:a16="http://schemas.microsoft.com/office/drawing/2014/main" id="{9CBFB542-647C-84D8-135B-56BBDC5D7C7E}"/>
              </a:ext>
            </a:extLst>
          </p:cNvPr>
          <p:cNvPicPr>
            <a:picLocks noChangeAspect="1"/>
          </p:cNvPicPr>
          <p:nvPr/>
        </p:nvPicPr>
        <p:blipFill>
          <a:blip r:embed="rId5"/>
          <a:stretch>
            <a:fillRect/>
          </a:stretch>
        </p:blipFill>
        <p:spPr>
          <a:xfrm>
            <a:off x="8523514" y="2363715"/>
            <a:ext cx="3265714" cy="3265714"/>
          </a:xfrm>
          <a:prstGeom prst="rect">
            <a:avLst/>
          </a:prstGeom>
        </p:spPr>
      </p:pic>
      <p:sp>
        <p:nvSpPr>
          <p:cNvPr id="8" name="Google Shape;97;p3">
            <a:extLst>
              <a:ext uri="{FF2B5EF4-FFF2-40B4-BE49-F238E27FC236}">
                <a16:creationId xmlns:a16="http://schemas.microsoft.com/office/drawing/2014/main" id="{5B756B03-DCCC-8E5D-463D-6E807473A986}"/>
              </a:ext>
            </a:extLst>
          </p:cNvPr>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Copyright ©2025 COVESA</a:t>
            </a:r>
            <a:endParaRPr/>
          </a:p>
        </p:txBody>
      </p:sp>
      <p:sp>
        <p:nvSpPr>
          <p:cNvPr id="9" name="Google Shape;98;p3">
            <a:extLst>
              <a:ext uri="{FF2B5EF4-FFF2-40B4-BE49-F238E27FC236}">
                <a16:creationId xmlns:a16="http://schemas.microsoft.com/office/drawing/2014/main" id="{B3227169-7167-1D5C-80D0-3F6AE9D364C2}"/>
              </a:ext>
            </a:extLst>
          </p:cNvPr>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dirty="0"/>
              <a:t>14 May 2025  </a:t>
            </a:r>
            <a:r>
              <a:rPr lang="en-US" dirty="0">
                <a:solidFill>
                  <a:srgbClr val="00B0F0"/>
                </a:solidFill>
              </a:rPr>
              <a:t>|</a:t>
            </a:r>
            <a:endParaRPr dirty="0">
              <a:solidFill>
                <a:srgbClr val="00B0F0"/>
              </a:solidFill>
            </a:endParaRPr>
          </a:p>
        </p:txBody>
      </p:sp>
    </p:spTree>
    <p:extLst>
      <p:ext uri="{BB962C8B-B14F-4D97-AF65-F5344CB8AC3E}">
        <p14:creationId xmlns:p14="http://schemas.microsoft.com/office/powerpoint/2010/main" val="10851140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549DF0-CBD8-9733-2428-3A54537626A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7A237D7-B2F2-FB2F-6CB4-BEC01A3B852B}"/>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a:solidFill>
                  <a:srgbClr val="888888"/>
                </a:solidFill>
              </a:rPr>
              <a:t>5</a:t>
            </a:fld>
            <a:endParaRPr b="0">
              <a:solidFill>
                <a:srgbClr val="888888"/>
              </a:solidFill>
            </a:endParaRPr>
          </a:p>
        </p:txBody>
      </p:sp>
      <p:sp>
        <p:nvSpPr>
          <p:cNvPr id="3" name="Title 2">
            <a:extLst>
              <a:ext uri="{FF2B5EF4-FFF2-40B4-BE49-F238E27FC236}">
                <a16:creationId xmlns:a16="http://schemas.microsoft.com/office/drawing/2014/main" id="{7AEB980F-B31A-86BF-EA72-3DE68C33E1BA}"/>
              </a:ext>
            </a:extLst>
          </p:cNvPr>
          <p:cNvSpPr>
            <a:spLocks noGrp="1"/>
          </p:cNvSpPr>
          <p:nvPr>
            <p:ph type="title"/>
          </p:nvPr>
        </p:nvSpPr>
        <p:spPr/>
        <p:txBody>
          <a:bodyPr>
            <a:normAutofit/>
          </a:bodyPr>
          <a:lstStyle/>
          <a:p>
            <a:r>
              <a:rPr lang="en-US" b="0"/>
              <a:t>App Challenge: How was it framed?</a:t>
            </a:r>
            <a:endParaRPr lang="en-US"/>
          </a:p>
        </p:txBody>
      </p:sp>
      <p:sp>
        <p:nvSpPr>
          <p:cNvPr id="4" name="Text Placeholder 3">
            <a:extLst>
              <a:ext uri="{FF2B5EF4-FFF2-40B4-BE49-F238E27FC236}">
                <a16:creationId xmlns:a16="http://schemas.microsoft.com/office/drawing/2014/main" id="{2FAE51A8-05F6-0963-6287-EC810D63CCB4}"/>
              </a:ext>
            </a:extLst>
          </p:cNvPr>
          <p:cNvSpPr>
            <a:spLocks noGrp="1"/>
          </p:cNvSpPr>
          <p:nvPr>
            <p:ph type="body" idx="1"/>
          </p:nvPr>
        </p:nvSpPr>
        <p:spPr>
          <a:xfrm>
            <a:off x="353777" y="1220432"/>
            <a:ext cx="10981332" cy="4505454"/>
          </a:xfrm>
        </p:spPr>
        <p:txBody>
          <a:bodyPr>
            <a:normAutofit fontScale="92500" lnSpcReduction="20000"/>
          </a:bodyPr>
          <a:lstStyle/>
          <a:p>
            <a:r>
              <a:rPr lang="en-US" dirty="0"/>
              <a:t>Launched at the Droidcon Berlin 2024, </a:t>
            </a:r>
            <a:r>
              <a:rPr lang="en-US" b="1" dirty="0"/>
              <a:t>targeting developer community</a:t>
            </a:r>
          </a:p>
          <a:p>
            <a:r>
              <a:rPr lang="en-US" b="1" dirty="0"/>
              <a:t>Incentives</a:t>
            </a:r>
            <a:r>
              <a:rPr lang="en-US" dirty="0"/>
              <a:t>: 5K€ Prize Money + BMW launch</a:t>
            </a:r>
          </a:p>
          <a:p>
            <a:r>
              <a:rPr lang="en-US" b="1" dirty="0"/>
              <a:t>When</a:t>
            </a:r>
            <a:r>
              <a:rPr lang="en-US" dirty="0"/>
              <a:t>: July 2024 to March 2025 (initially planned to conclude in November 2024)</a:t>
            </a:r>
          </a:p>
          <a:p>
            <a:r>
              <a:rPr lang="en-US" dirty="0"/>
              <a:t>Apps rated by a Juri (BMW, Snapp and Appning) on 3 criteria:</a:t>
            </a:r>
          </a:p>
          <a:p>
            <a:pPr lvl="1"/>
            <a:r>
              <a:rPr lang="en-US" dirty="0"/>
              <a:t>Innovation (40%)</a:t>
            </a:r>
          </a:p>
          <a:p>
            <a:pPr lvl="1"/>
            <a:r>
              <a:rPr lang="en-US" dirty="0"/>
              <a:t>User Experience (30%)</a:t>
            </a:r>
          </a:p>
          <a:p>
            <a:pPr lvl="1"/>
            <a:r>
              <a:rPr lang="en-US" dirty="0"/>
              <a:t>Technical Feasibility (30)</a:t>
            </a:r>
          </a:p>
          <a:p>
            <a:r>
              <a:rPr lang="en-US" dirty="0"/>
              <a:t>Discord channel created</a:t>
            </a:r>
          </a:p>
          <a:p>
            <a:r>
              <a:rPr lang="en-US" dirty="0"/>
              <a:t>Phased approach:</a:t>
            </a:r>
          </a:p>
          <a:p>
            <a:pPr marL="1016000" lvl="1" indent="-457200">
              <a:buFont typeface="+mj-lt"/>
              <a:buAutoNum type="arabicPeriod"/>
            </a:pPr>
            <a:r>
              <a:rPr lang="en-US" dirty="0"/>
              <a:t>Launch: July 2024</a:t>
            </a:r>
          </a:p>
          <a:p>
            <a:pPr marL="1016000" lvl="1" indent="-457200">
              <a:buFont typeface="+mj-lt"/>
              <a:buAutoNum type="arabicPeriod"/>
            </a:pPr>
            <a:r>
              <a:rPr lang="en-US" dirty="0"/>
              <a:t>Touch point / Mid term review: September 2024</a:t>
            </a:r>
          </a:p>
          <a:p>
            <a:pPr marL="1016000" lvl="1" indent="-457200">
              <a:buFont typeface="+mj-lt"/>
              <a:buAutoNum type="arabicPeriod"/>
            </a:pPr>
            <a:r>
              <a:rPr lang="en-US" dirty="0"/>
              <a:t>Submissions: February 2025 (initially October 2024)</a:t>
            </a:r>
          </a:p>
          <a:p>
            <a:pPr marL="1016000" lvl="1" indent="-457200">
              <a:buAutoNum type="arabicPeriod"/>
            </a:pPr>
            <a:r>
              <a:rPr lang="en-US" dirty="0"/>
              <a:t>Winner announcement: March 2025 (initially November 2024)</a:t>
            </a:r>
          </a:p>
        </p:txBody>
      </p:sp>
      <p:sp>
        <p:nvSpPr>
          <p:cNvPr id="9" name="TextBox 8">
            <a:extLst>
              <a:ext uri="{FF2B5EF4-FFF2-40B4-BE49-F238E27FC236}">
                <a16:creationId xmlns:a16="http://schemas.microsoft.com/office/drawing/2014/main" id="{0EB35F71-2F17-D4D0-5542-E85998C8296F}"/>
              </a:ext>
            </a:extLst>
          </p:cNvPr>
          <p:cNvSpPr txBox="1"/>
          <p:nvPr/>
        </p:nvSpPr>
        <p:spPr>
          <a:xfrm>
            <a:off x="433477" y="6096837"/>
            <a:ext cx="8512115" cy="261610"/>
          </a:xfrm>
          <a:prstGeom prst="rect">
            <a:avLst/>
          </a:prstGeom>
          <a:noFill/>
        </p:spPr>
        <p:txBody>
          <a:bodyPr wrap="square">
            <a:spAutoFit/>
          </a:bodyPr>
          <a:lstStyle/>
          <a:p>
            <a:r>
              <a:rPr lang="en-GB" sz="1100"/>
              <a:t> </a:t>
            </a:r>
            <a:r>
              <a:rPr lang="en-GB" sz="1100">
                <a:hlinkClick r:id="rId2"/>
              </a:rPr>
              <a:t>https://www.linkedin.com/posts/droidcon_androiddevs-android-app-activity-7223986186480996352-XNuT/</a:t>
            </a:r>
            <a:r>
              <a:rPr lang="en-GB" sz="1100"/>
              <a:t> </a:t>
            </a:r>
          </a:p>
        </p:txBody>
      </p:sp>
      <p:sp>
        <p:nvSpPr>
          <p:cNvPr id="5" name="Google Shape;97;p3">
            <a:extLst>
              <a:ext uri="{FF2B5EF4-FFF2-40B4-BE49-F238E27FC236}">
                <a16:creationId xmlns:a16="http://schemas.microsoft.com/office/drawing/2014/main" id="{C84C75B3-67E3-3EC6-47EC-CF6BE2152191}"/>
              </a:ext>
            </a:extLst>
          </p:cNvPr>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Copyright ©2025 COVESA</a:t>
            </a:r>
            <a:endParaRPr/>
          </a:p>
        </p:txBody>
      </p:sp>
      <p:sp>
        <p:nvSpPr>
          <p:cNvPr id="6" name="Google Shape;98;p3">
            <a:extLst>
              <a:ext uri="{FF2B5EF4-FFF2-40B4-BE49-F238E27FC236}">
                <a16:creationId xmlns:a16="http://schemas.microsoft.com/office/drawing/2014/main" id="{7107221C-B5FA-5FFA-4D22-A82A0364EC17}"/>
              </a:ext>
            </a:extLst>
          </p:cNvPr>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dirty="0"/>
              <a:t>14 May 2025  </a:t>
            </a:r>
            <a:r>
              <a:rPr lang="en-US" dirty="0">
                <a:solidFill>
                  <a:srgbClr val="00B0F0"/>
                </a:solidFill>
              </a:rPr>
              <a:t>|</a:t>
            </a:r>
            <a:endParaRPr dirty="0">
              <a:solidFill>
                <a:srgbClr val="00B0F0"/>
              </a:solidFill>
            </a:endParaRPr>
          </a:p>
        </p:txBody>
      </p:sp>
    </p:spTree>
    <p:extLst>
      <p:ext uri="{BB962C8B-B14F-4D97-AF65-F5344CB8AC3E}">
        <p14:creationId xmlns:p14="http://schemas.microsoft.com/office/powerpoint/2010/main" val="36581730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8101F4-2C86-6D8A-5EED-E1021C9C60F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AC1C432-848C-5414-E6A4-F177E8E36A27}"/>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a:solidFill>
                  <a:srgbClr val="888888"/>
                </a:solidFill>
              </a:rPr>
              <a:t>6</a:t>
            </a:fld>
            <a:endParaRPr b="0">
              <a:solidFill>
                <a:srgbClr val="888888"/>
              </a:solidFill>
            </a:endParaRPr>
          </a:p>
        </p:txBody>
      </p:sp>
      <p:sp>
        <p:nvSpPr>
          <p:cNvPr id="3" name="Title 2">
            <a:extLst>
              <a:ext uri="{FF2B5EF4-FFF2-40B4-BE49-F238E27FC236}">
                <a16:creationId xmlns:a16="http://schemas.microsoft.com/office/drawing/2014/main" id="{8D0E3CC4-7645-FF8B-8BE8-8B6DFE673F97}"/>
              </a:ext>
            </a:extLst>
          </p:cNvPr>
          <p:cNvSpPr>
            <a:spLocks noGrp="1"/>
          </p:cNvSpPr>
          <p:nvPr>
            <p:ph type="title"/>
          </p:nvPr>
        </p:nvSpPr>
        <p:spPr/>
        <p:txBody>
          <a:bodyPr>
            <a:normAutofit/>
          </a:bodyPr>
          <a:lstStyle/>
          <a:p>
            <a:r>
              <a:rPr lang="en-US" b="0" dirty="0"/>
              <a:t>App Challenge Winner: Carchestra</a:t>
            </a:r>
            <a:endParaRPr lang="en-US" dirty="0"/>
          </a:p>
        </p:txBody>
      </p:sp>
      <p:sp>
        <p:nvSpPr>
          <p:cNvPr id="4" name="Text Placeholder 3">
            <a:extLst>
              <a:ext uri="{FF2B5EF4-FFF2-40B4-BE49-F238E27FC236}">
                <a16:creationId xmlns:a16="http://schemas.microsoft.com/office/drawing/2014/main" id="{7062A23C-D0C2-7034-52AF-D65C31577312}"/>
              </a:ext>
            </a:extLst>
          </p:cNvPr>
          <p:cNvSpPr>
            <a:spLocks noGrp="1"/>
          </p:cNvSpPr>
          <p:nvPr>
            <p:ph type="body" idx="1"/>
          </p:nvPr>
        </p:nvSpPr>
        <p:spPr>
          <a:xfrm>
            <a:off x="353777" y="1130628"/>
            <a:ext cx="10981332" cy="1848941"/>
          </a:xfrm>
        </p:spPr>
        <p:txBody>
          <a:bodyPr/>
          <a:lstStyle/>
          <a:p>
            <a:r>
              <a:rPr lang="en-US" dirty="0"/>
              <a:t>Carchestra by Paradox Cat</a:t>
            </a:r>
          </a:p>
          <a:p>
            <a:r>
              <a:rPr lang="en-US" dirty="0"/>
              <a:t>Built on </a:t>
            </a:r>
            <a:r>
              <a:rPr lang="en-US" b="1" u="sng" dirty="0"/>
              <a:t>AAOS Media Template</a:t>
            </a:r>
          </a:p>
          <a:p>
            <a:r>
              <a:rPr lang="en-US" dirty="0"/>
              <a:t>Leverages Vehicle Properties (e.g., speed)</a:t>
            </a:r>
          </a:p>
          <a:p>
            <a:r>
              <a:rPr lang="en-US" dirty="0"/>
              <a:t>Dynamically adjusts sound intensity as you drive</a:t>
            </a:r>
          </a:p>
        </p:txBody>
      </p:sp>
      <p:pic>
        <p:nvPicPr>
          <p:cNvPr id="5" name="Picture 4" descr="A screenshot of a smart watch&#10;&#10;AI-generated content may be incorrect.">
            <a:extLst>
              <a:ext uri="{FF2B5EF4-FFF2-40B4-BE49-F238E27FC236}">
                <a16:creationId xmlns:a16="http://schemas.microsoft.com/office/drawing/2014/main" id="{884DF3E3-BE95-E4DE-29AE-4C7A5CDB2FDA}"/>
              </a:ext>
            </a:extLst>
          </p:cNvPr>
          <p:cNvPicPr>
            <a:picLocks noChangeAspect="1"/>
          </p:cNvPicPr>
          <p:nvPr/>
        </p:nvPicPr>
        <p:blipFill>
          <a:blip r:embed="rId2"/>
          <a:stretch>
            <a:fillRect/>
          </a:stretch>
        </p:blipFill>
        <p:spPr>
          <a:xfrm>
            <a:off x="6446885" y="2982148"/>
            <a:ext cx="3465712" cy="3226742"/>
          </a:xfrm>
          <a:prstGeom prst="rect">
            <a:avLst/>
          </a:prstGeom>
        </p:spPr>
      </p:pic>
      <p:pic>
        <p:nvPicPr>
          <p:cNvPr id="6" name="Picture 5" descr="A screenshot of a music video&#10;&#10;AI-generated content may be incorrect.">
            <a:extLst>
              <a:ext uri="{FF2B5EF4-FFF2-40B4-BE49-F238E27FC236}">
                <a16:creationId xmlns:a16="http://schemas.microsoft.com/office/drawing/2014/main" id="{9E91F96C-3370-45A1-1449-BFF2DE59EBC8}"/>
              </a:ext>
            </a:extLst>
          </p:cNvPr>
          <p:cNvPicPr>
            <a:picLocks noChangeAspect="1"/>
          </p:cNvPicPr>
          <p:nvPr/>
        </p:nvPicPr>
        <p:blipFill>
          <a:blip r:embed="rId3"/>
          <a:stretch>
            <a:fillRect/>
          </a:stretch>
        </p:blipFill>
        <p:spPr>
          <a:xfrm>
            <a:off x="357481" y="3410184"/>
            <a:ext cx="5672667" cy="2794001"/>
          </a:xfrm>
          <a:prstGeom prst="rect">
            <a:avLst/>
          </a:prstGeom>
        </p:spPr>
      </p:pic>
      <p:pic>
        <p:nvPicPr>
          <p:cNvPr id="1026" name="Picture 2">
            <a:extLst>
              <a:ext uri="{FF2B5EF4-FFF2-40B4-BE49-F238E27FC236}">
                <a16:creationId xmlns:a16="http://schemas.microsoft.com/office/drawing/2014/main" id="{7FC7710C-6EAA-9DE8-9CE5-65F3862DF0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63912" y="1128049"/>
            <a:ext cx="697223" cy="69722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aradox Cat - Crunchbase Company Profile &amp; Funding">
            <a:extLst>
              <a:ext uri="{FF2B5EF4-FFF2-40B4-BE49-F238E27FC236}">
                <a16:creationId xmlns:a16="http://schemas.microsoft.com/office/drawing/2014/main" id="{E660F948-57A5-00BC-85DC-C41DF51C619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30148" y="954266"/>
            <a:ext cx="1178285" cy="117828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4131CC32-F4BD-74C8-7740-423BD6182928}"/>
              </a:ext>
            </a:extLst>
          </p:cNvPr>
          <p:cNvSpPr txBox="1"/>
          <p:nvPr/>
        </p:nvSpPr>
        <p:spPr>
          <a:xfrm>
            <a:off x="6476407" y="2040636"/>
            <a:ext cx="4616728" cy="830997"/>
          </a:xfrm>
          <a:prstGeom prst="rect">
            <a:avLst/>
          </a:prstGeom>
          <a:noFill/>
        </p:spPr>
        <p:txBody>
          <a:bodyPr wrap="square">
            <a:spAutoFit/>
          </a:bodyPr>
          <a:lstStyle/>
          <a:p>
            <a:r>
              <a:rPr lang="en-GB" sz="1200" i="1" dirty="0"/>
              <a:t>“As you accelerate, turn and cruise, our revolutionary app dynamically adapts the music to match your driving style, creating a seamless blend of movement and melody that makes every drive unforgettable.”</a:t>
            </a:r>
          </a:p>
        </p:txBody>
      </p:sp>
      <p:sp>
        <p:nvSpPr>
          <p:cNvPr id="9" name="Google Shape;97;p3">
            <a:extLst>
              <a:ext uri="{FF2B5EF4-FFF2-40B4-BE49-F238E27FC236}">
                <a16:creationId xmlns:a16="http://schemas.microsoft.com/office/drawing/2014/main" id="{2D7FB548-5D19-DB6D-A6F3-E09FA3E72717}"/>
              </a:ext>
            </a:extLst>
          </p:cNvPr>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Copyright ©2025 COVESA</a:t>
            </a:r>
            <a:endParaRPr/>
          </a:p>
        </p:txBody>
      </p:sp>
      <p:sp>
        <p:nvSpPr>
          <p:cNvPr id="10" name="Google Shape;98;p3">
            <a:extLst>
              <a:ext uri="{FF2B5EF4-FFF2-40B4-BE49-F238E27FC236}">
                <a16:creationId xmlns:a16="http://schemas.microsoft.com/office/drawing/2014/main" id="{CC3779F0-8B1E-00A1-B182-1818C46D35BA}"/>
              </a:ext>
            </a:extLst>
          </p:cNvPr>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dirty="0"/>
              <a:t>14 May 2025  </a:t>
            </a:r>
            <a:r>
              <a:rPr lang="en-US" dirty="0">
                <a:solidFill>
                  <a:srgbClr val="00B0F0"/>
                </a:solidFill>
              </a:rPr>
              <a:t>|</a:t>
            </a:r>
            <a:endParaRPr dirty="0">
              <a:solidFill>
                <a:srgbClr val="00B0F0"/>
              </a:solidFill>
            </a:endParaRPr>
          </a:p>
        </p:txBody>
      </p:sp>
    </p:spTree>
    <p:extLst>
      <p:ext uri="{BB962C8B-B14F-4D97-AF65-F5344CB8AC3E}">
        <p14:creationId xmlns:p14="http://schemas.microsoft.com/office/powerpoint/2010/main" val="35801714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2">
          <a:extLst>
            <a:ext uri="{FF2B5EF4-FFF2-40B4-BE49-F238E27FC236}">
              <a16:creationId xmlns:a16="http://schemas.microsoft.com/office/drawing/2014/main" id="{137015A3-2B41-0E30-2BE2-8914353F7344}"/>
            </a:ext>
          </a:extLst>
        </p:cNvPr>
        <p:cNvGrpSpPr/>
        <p:nvPr/>
      </p:nvGrpSpPr>
      <p:grpSpPr>
        <a:xfrm>
          <a:off x="0" y="0"/>
          <a:ext cx="0" cy="0"/>
          <a:chOff x="0" y="0"/>
          <a:chExt cx="0" cy="0"/>
        </a:xfrm>
      </p:grpSpPr>
      <p:sp>
        <p:nvSpPr>
          <p:cNvPr id="114" name="Google Shape;114;p5">
            <a:extLst>
              <a:ext uri="{FF2B5EF4-FFF2-40B4-BE49-F238E27FC236}">
                <a16:creationId xmlns:a16="http://schemas.microsoft.com/office/drawing/2014/main" id="{782F26E7-09B8-9AF0-661E-4A7311984CFD}"/>
              </a:ext>
            </a:extLst>
          </p:cNvPr>
          <p:cNvSpPr txBox="1">
            <a:spLocks noGrp="1"/>
          </p:cNvSpPr>
          <p:nvPr>
            <p:ph type="sldNum" sz="quarter"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sz="1200" b="1">
                <a:solidFill>
                  <a:srgbClr val="00B1C3"/>
                </a:solidFill>
              </a:rPr>
              <a:t>| </a:t>
            </a:r>
            <a:fld id="{00000000-1234-1234-1234-123412341234}" type="slidenum">
              <a:rPr lang="en-US"/>
              <a:t>7</a:t>
            </a:fld>
            <a:endParaRPr/>
          </a:p>
        </p:txBody>
      </p:sp>
      <p:sp>
        <p:nvSpPr>
          <p:cNvPr id="113" name="Google Shape;113;p5">
            <a:extLst>
              <a:ext uri="{FF2B5EF4-FFF2-40B4-BE49-F238E27FC236}">
                <a16:creationId xmlns:a16="http://schemas.microsoft.com/office/drawing/2014/main" id="{78F05443-EAC8-D66C-94DD-C136822FE086}"/>
              </a:ext>
            </a:extLst>
          </p:cNvPr>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600"/>
              <a:buFont typeface="Calibri"/>
              <a:buNone/>
            </a:pPr>
            <a:r>
              <a:rPr lang="en-US" dirty="0"/>
              <a:t>Participants</a:t>
            </a:r>
          </a:p>
        </p:txBody>
      </p:sp>
      <p:sp>
        <p:nvSpPr>
          <p:cNvPr id="116" name="Google Shape;116;p5">
            <a:extLst>
              <a:ext uri="{FF2B5EF4-FFF2-40B4-BE49-F238E27FC236}">
                <a16:creationId xmlns:a16="http://schemas.microsoft.com/office/drawing/2014/main" id="{7FAE0897-B07C-035D-BBBE-8A051CCEEB4B}"/>
              </a:ext>
            </a:extLst>
          </p:cNvPr>
          <p:cNvSpPr txBox="1">
            <a:spLocks noGrp="1"/>
          </p:cNvSpPr>
          <p:nvPr>
            <p:ph type="ftr" sz="quarter" idx="3"/>
          </p:nvPr>
        </p:nvSpPr>
        <p:spPr>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Copyright ©2025 COVESA</a:t>
            </a:r>
            <a:endParaRPr/>
          </a:p>
        </p:txBody>
      </p:sp>
      <p:sp>
        <p:nvSpPr>
          <p:cNvPr id="117" name="Google Shape;117;p5">
            <a:extLst>
              <a:ext uri="{FF2B5EF4-FFF2-40B4-BE49-F238E27FC236}">
                <a16:creationId xmlns:a16="http://schemas.microsoft.com/office/drawing/2014/main" id="{AF3A499D-9727-2F50-E7C1-D6E3C11BAB97}"/>
              </a:ext>
            </a:extLst>
          </p:cNvPr>
          <p:cNvSpPr txBox="1">
            <a:spLocks noGrp="1"/>
          </p:cNvSpPr>
          <p:nvPr>
            <p:ph type="dt" sz="half" idx="16"/>
          </p:nvPr>
        </p:nvSpPr>
        <p:spPr>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dirty="0"/>
              <a:t>14 May 2025  </a:t>
            </a:r>
            <a:r>
              <a:rPr lang="en-US" dirty="0">
                <a:solidFill>
                  <a:srgbClr val="00B0F0"/>
                </a:solidFill>
              </a:rPr>
              <a:t>|</a:t>
            </a:r>
            <a:endParaRPr dirty="0">
              <a:solidFill>
                <a:srgbClr val="00B0F0"/>
              </a:solidFill>
            </a:endParaRPr>
          </a:p>
        </p:txBody>
      </p:sp>
      <p:sp>
        <p:nvSpPr>
          <p:cNvPr id="118" name="Google Shape;118;p5">
            <a:extLst>
              <a:ext uri="{FF2B5EF4-FFF2-40B4-BE49-F238E27FC236}">
                <a16:creationId xmlns:a16="http://schemas.microsoft.com/office/drawing/2014/main" id="{56B48BA4-6A46-66D1-FF46-454FE8D12590}"/>
              </a:ext>
            </a:extLst>
          </p:cNvPr>
          <p:cNvSpPr txBox="1">
            <a:spLocks noGrp="1"/>
          </p:cNvSpPr>
          <p:nvPr>
            <p:ph type="body" sz="quarter" idx="15"/>
          </p:nvPr>
        </p:nvSpPr>
        <p:spPr>
          <a:xfrm>
            <a:off x="334962" y="1566216"/>
            <a:ext cx="5902552" cy="4285459"/>
          </a:xfrm>
          <a:prstGeom prst="rect">
            <a:avLst/>
          </a:prstGeom>
          <a:noFill/>
          <a:ln>
            <a:noFill/>
          </a:ln>
        </p:spPr>
        <p:txBody>
          <a:bodyPr spcFirstLastPara="1" wrap="square" lIns="91425" tIns="45700" rIns="91425" bIns="45700" anchor="t" anchorCtr="0">
            <a:normAutofit/>
          </a:bodyPr>
          <a:lstStyle/>
          <a:p>
            <a:pPr marL="342900" lvl="0" indent="-342900" algn="l" rtl="0">
              <a:lnSpc>
                <a:spcPct val="90000"/>
              </a:lnSpc>
              <a:spcBef>
                <a:spcPts val="0"/>
              </a:spcBef>
              <a:spcAft>
                <a:spcPts val="0"/>
              </a:spcAft>
              <a:buClr>
                <a:schemeClr val="dk1"/>
              </a:buClr>
              <a:buSzPts val="2000"/>
              <a:buChar char="•"/>
            </a:pPr>
            <a:r>
              <a:rPr lang="en-GB" noProof="0" dirty="0"/>
              <a:t>Funnel of participants</a:t>
            </a:r>
          </a:p>
          <a:p>
            <a:pPr marL="579438" lvl="1" indent="-220662" algn="l" rtl="0">
              <a:lnSpc>
                <a:spcPct val="90000"/>
              </a:lnSpc>
              <a:spcBef>
                <a:spcPts val="1500"/>
              </a:spcBef>
              <a:spcAft>
                <a:spcPts val="0"/>
              </a:spcAft>
              <a:buClr>
                <a:schemeClr val="dk1"/>
              </a:buClr>
              <a:buSzPts val="2000"/>
              <a:buChar char="−"/>
            </a:pPr>
            <a:r>
              <a:rPr lang="en-GB" noProof="0" dirty="0"/>
              <a:t>Engaged ~ 30</a:t>
            </a:r>
          </a:p>
          <a:p>
            <a:pPr marL="579438" lvl="1" indent="-220662">
              <a:spcBef>
                <a:spcPts val="1500"/>
              </a:spcBef>
            </a:pPr>
            <a:r>
              <a:rPr lang="en-GB" noProof="0" dirty="0"/>
              <a:t>Registered ~ 20</a:t>
            </a:r>
          </a:p>
          <a:p>
            <a:pPr marL="579438" lvl="1" indent="-220662">
              <a:spcBef>
                <a:spcPts val="1500"/>
              </a:spcBef>
            </a:pPr>
            <a:r>
              <a:rPr lang="en-GB" noProof="0" dirty="0"/>
              <a:t>1-on-1 Touch Point/Clarification meetings ~ 5</a:t>
            </a:r>
          </a:p>
          <a:p>
            <a:pPr marL="579438" lvl="1" indent="-220662" algn="l" rtl="0">
              <a:lnSpc>
                <a:spcPct val="90000"/>
              </a:lnSpc>
              <a:spcBef>
                <a:spcPts val="1500"/>
              </a:spcBef>
              <a:spcAft>
                <a:spcPts val="0"/>
              </a:spcAft>
              <a:buClr>
                <a:schemeClr val="dk1"/>
              </a:buClr>
              <a:buSzPts val="2000"/>
              <a:buChar char="−"/>
            </a:pPr>
            <a:r>
              <a:rPr lang="en-GB" b="1" noProof="0" dirty="0"/>
              <a:t>Submitted apps ~ 10</a:t>
            </a:r>
          </a:p>
          <a:p>
            <a:pPr marL="358776" lvl="1" indent="0" algn="l" rtl="0">
              <a:lnSpc>
                <a:spcPct val="90000"/>
              </a:lnSpc>
              <a:spcBef>
                <a:spcPts val="1500"/>
              </a:spcBef>
              <a:spcAft>
                <a:spcPts val="0"/>
              </a:spcAft>
              <a:buClr>
                <a:schemeClr val="dk1"/>
              </a:buClr>
              <a:buSzPts val="2000"/>
              <a:buNone/>
            </a:pPr>
            <a:endParaRPr lang="en-GB" noProof="0" dirty="0"/>
          </a:p>
          <a:p>
            <a:pPr marL="342900" lvl="0" indent="-342900" algn="l" rtl="0">
              <a:lnSpc>
                <a:spcPct val="90000"/>
              </a:lnSpc>
              <a:spcBef>
                <a:spcPts val="0"/>
              </a:spcBef>
              <a:spcAft>
                <a:spcPts val="0"/>
              </a:spcAft>
              <a:buClr>
                <a:schemeClr val="dk1"/>
              </a:buClr>
              <a:buSzPts val="2000"/>
              <a:buChar char="•"/>
            </a:pPr>
            <a:r>
              <a:rPr lang="en-GB" noProof="0" dirty="0"/>
              <a:t>Profile of actual submitters of apps</a:t>
            </a:r>
          </a:p>
          <a:p>
            <a:pPr marL="579438" lvl="1" indent="-220662" algn="l" rtl="0">
              <a:lnSpc>
                <a:spcPct val="90000"/>
              </a:lnSpc>
              <a:spcBef>
                <a:spcPts val="1500"/>
              </a:spcBef>
              <a:spcAft>
                <a:spcPts val="0"/>
              </a:spcAft>
              <a:buClr>
                <a:schemeClr val="dk1"/>
              </a:buClr>
              <a:buSzPts val="2000"/>
              <a:buChar char="−"/>
            </a:pPr>
            <a:r>
              <a:rPr lang="en-GB" noProof="0" dirty="0"/>
              <a:t>Game Studios (adaptions from Mobile)</a:t>
            </a:r>
          </a:p>
          <a:p>
            <a:pPr marL="579438" lvl="1" indent="-220662" algn="l" rtl="0">
              <a:lnSpc>
                <a:spcPct val="90000"/>
              </a:lnSpc>
              <a:spcBef>
                <a:spcPts val="1500"/>
              </a:spcBef>
              <a:spcAft>
                <a:spcPts val="0"/>
              </a:spcAft>
              <a:buClr>
                <a:schemeClr val="dk1"/>
              </a:buClr>
              <a:buSzPts val="2000"/>
              <a:buChar char="−"/>
            </a:pPr>
            <a:r>
              <a:rPr lang="en-GB" dirty="0"/>
              <a:t>Companies or individual developers already engaged with Automotive</a:t>
            </a:r>
            <a:endParaRPr lang="en-GB" noProof="0" dirty="0"/>
          </a:p>
          <a:p>
            <a:pPr marL="579438" lvl="1" indent="-220662" algn="l" rtl="0">
              <a:lnSpc>
                <a:spcPct val="90000"/>
              </a:lnSpc>
              <a:spcBef>
                <a:spcPts val="1500"/>
              </a:spcBef>
              <a:spcAft>
                <a:spcPts val="0"/>
              </a:spcAft>
              <a:buClr>
                <a:schemeClr val="dk1"/>
              </a:buClr>
              <a:buSzPts val="2000"/>
              <a:buChar char="−"/>
            </a:pPr>
            <a:endParaRPr lang="en-GB" noProof="0" dirty="0"/>
          </a:p>
        </p:txBody>
      </p:sp>
      <p:sp>
        <p:nvSpPr>
          <p:cNvPr id="4" name="Google Shape;118;p5">
            <a:extLst>
              <a:ext uri="{FF2B5EF4-FFF2-40B4-BE49-F238E27FC236}">
                <a16:creationId xmlns:a16="http://schemas.microsoft.com/office/drawing/2014/main" id="{D1EA3609-AF80-10DC-0933-B5180A1414DF}"/>
              </a:ext>
            </a:extLst>
          </p:cNvPr>
          <p:cNvSpPr txBox="1">
            <a:spLocks/>
          </p:cNvSpPr>
          <p:nvPr/>
        </p:nvSpPr>
        <p:spPr>
          <a:xfrm>
            <a:off x="6237514" y="1566215"/>
            <a:ext cx="5619524" cy="4285459"/>
          </a:xfrm>
          <a:prstGeom prst="rect">
            <a:avLst/>
          </a:prstGeom>
          <a:noFill/>
          <a:ln>
            <a:noFill/>
          </a:ln>
        </p:spPr>
        <p:txBody>
          <a:bodyPr spcFirstLastPara="1" wrap="square" lIns="91425" tIns="45700" rIns="91425" bIns="45700" anchor="t" anchorCtr="0">
            <a:normAutofit fontScale="92500" lnSpcReduction="20000"/>
          </a:bodyPr>
          <a:lstStyle>
            <a:defPPr marR="0" lvl="0" algn="l" rtl="0">
              <a:lnSpc>
                <a:spcPct val="100000"/>
              </a:lnSpc>
              <a:spcBef>
                <a:spcPts val="0"/>
              </a:spcBef>
              <a:spcAft>
                <a:spcPts val="0"/>
              </a:spcAft>
            </a:defPPr>
            <a:lvl1pPr marL="457200" marR="0" lvl="0" indent="-381000" algn="l" rtl="0">
              <a:lnSpc>
                <a:spcPct val="90000"/>
              </a:lnSpc>
              <a:spcBef>
                <a:spcPts val="1000"/>
              </a:spcBef>
              <a:spcAft>
                <a:spcPts val="0"/>
              </a:spcAft>
              <a:buClr>
                <a:schemeClr val="dk1"/>
              </a:buClr>
              <a:buSzPts val="2400"/>
              <a:buFont typeface="Arial"/>
              <a:buChar char="•"/>
              <a:defRPr sz="2000" b="0" i="0" u="none" strike="noStrike" cap="none">
                <a:solidFill>
                  <a:schemeClr val="dk1"/>
                </a:solidFill>
                <a:latin typeface="Calibri"/>
                <a:ea typeface="Calibri"/>
                <a:cs typeface="Calibri"/>
                <a:sym typeface="Calibri"/>
              </a:defRPr>
            </a:lvl1pPr>
            <a:lvl2pPr marL="579438" marR="0" lvl="1" indent="-220663" algn="l" rtl="0">
              <a:lnSpc>
                <a:spcPct val="90000"/>
              </a:lnSpc>
              <a:spcBef>
                <a:spcPts val="1000"/>
              </a:spcBef>
              <a:spcAft>
                <a:spcPts val="0"/>
              </a:spcAft>
              <a:buClr>
                <a:schemeClr val="dk1"/>
              </a:buClr>
              <a:buSzPts val="2000"/>
              <a:buFont typeface="System Font Regular"/>
              <a:buChar char="−"/>
              <a:tabLst/>
              <a:defRPr sz="2000" b="0" i="0" u="none" strike="noStrike" cap="none">
                <a:solidFill>
                  <a:schemeClr val="dk1"/>
                </a:solidFill>
                <a:latin typeface="Calibri"/>
                <a:ea typeface="Calibri"/>
                <a:cs typeface="Calibri"/>
                <a:sym typeface="Calibri"/>
              </a:defRPr>
            </a:lvl2pPr>
            <a:lvl3pPr marL="762000" marR="0" lvl="2" indent="-203200" algn="l" rtl="0">
              <a:lnSpc>
                <a:spcPct val="90000"/>
              </a:lnSpc>
              <a:spcBef>
                <a:spcPts val="600"/>
              </a:spcBef>
              <a:spcAft>
                <a:spcPts val="0"/>
              </a:spcAft>
              <a:buClr>
                <a:schemeClr val="dk1"/>
              </a:buClr>
              <a:buSzPts val="1800"/>
              <a:buFont typeface="Wingdings" pitchFamily="2" charset="2"/>
              <a:buChar char="§"/>
              <a:tabLst/>
              <a:defRPr sz="20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6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4pPr>
            <a:lvl5pPr marL="1828800" marR="0" lvl="4" indent="0" algn="l" rtl="0">
              <a:lnSpc>
                <a:spcPct val="90000"/>
              </a:lnSpc>
              <a:spcBef>
                <a:spcPts val="6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342900" indent="-342900">
              <a:spcBef>
                <a:spcPts val="0"/>
              </a:spcBef>
              <a:buSzPts val="2000"/>
            </a:pPr>
            <a:r>
              <a:rPr lang="en-GB" dirty="0"/>
              <a:t>Range of ideas / initial topics</a:t>
            </a:r>
          </a:p>
          <a:p>
            <a:pPr marL="579120" lvl="1" indent="-220345">
              <a:spcBef>
                <a:spcPts val="1500"/>
              </a:spcBef>
            </a:pPr>
            <a:r>
              <a:rPr lang="en-GB" dirty="0"/>
              <a:t>Audio/Entertainment</a:t>
            </a:r>
          </a:p>
          <a:p>
            <a:pPr marL="579120" lvl="1" indent="-220345">
              <a:spcBef>
                <a:spcPts val="1500"/>
              </a:spcBef>
            </a:pPr>
            <a:r>
              <a:rPr lang="en-GB" dirty="0"/>
              <a:t>Fleet management</a:t>
            </a:r>
          </a:p>
          <a:p>
            <a:pPr marL="579120" lvl="1" indent="-220345">
              <a:spcBef>
                <a:spcPts val="1500"/>
              </a:spcBef>
            </a:pPr>
            <a:r>
              <a:rPr lang="en-GB" dirty="0"/>
              <a:t>B2B</a:t>
            </a:r>
          </a:p>
          <a:p>
            <a:pPr marL="579120" lvl="1" indent="-220345">
              <a:spcBef>
                <a:spcPts val="1500"/>
              </a:spcBef>
            </a:pPr>
            <a:r>
              <a:rPr lang="en-GB" dirty="0"/>
              <a:t>Car Management / Driver monitoring</a:t>
            </a:r>
          </a:p>
          <a:p>
            <a:pPr marL="579120" lvl="1" indent="-220345">
              <a:spcBef>
                <a:spcPts val="1500"/>
              </a:spcBef>
            </a:pPr>
            <a:r>
              <a:rPr lang="en-GB" dirty="0"/>
              <a:t>Driver health monitoring </a:t>
            </a:r>
          </a:p>
          <a:p>
            <a:pPr marL="579120" lvl="1" indent="-220345">
              <a:spcBef>
                <a:spcPts val="1500"/>
              </a:spcBef>
            </a:pPr>
            <a:r>
              <a:rPr lang="en-GB" dirty="0"/>
              <a:t>Tourism related (tour guides)</a:t>
            </a:r>
          </a:p>
          <a:p>
            <a:pPr marL="579120" lvl="1" indent="-220345">
              <a:spcBef>
                <a:spcPts val="1500"/>
              </a:spcBef>
            </a:pPr>
            <a:r>
              <a:rPr lang="en-GB" dirty="0"/>
              <a:t>EV Points of Interest</a:t>
            </a:r>
          </a:p>
          <a:p>
            <a:pPr marL="579120" lvl="1" indent="-220345">
              <a:spcBef>
                <a:spcPts val="1500"/>
              </a:spcBef>
            </a:pPr>
            <a:r>
              <a:rPr lang="en-GB" dirty="0"/>
              <a:t>Content discovery (video, podcasts)</a:t>
            </a:r>
          </a:p>
          <a:p>
            <a:pPr marL="579120" lvl="1" indent="-220345">
              <a:spcBef>
                <a:spcPts val="1500"/>
              </a:spcBef>
            </a:pPr>
            <a:r>
              <a:rPr lang="en-GB" dirty="0"/>
              <a:t>Voice based casual games</a:t>
            </a:r>
          </a:p>
          <a:p>
            <a:pPr marL="579120" lvl="1" indent="-220345">
              <a:spcBef>
                <a:spcPts val="1500"/>
              </a:spcBef>
            </a:pPr>
            <a:r>
              <a:rPr lang="en-GB" dirty="0"/>
              <a:t>Casual Games for the family</a:t>
            </a:r>
          </a:p>
          <a:p>
            <a:pPr marL="800100" lvl="1" indent="-342900">
              <a:spcBef>
                <a:spcPts val="0"/>
              </a:spcBef>
              <a:buFont typeface="System Font Regular"/>
              <a:buChar char="•"/>
            </a:pPr>
            <a:endParaRPr lang="en-GB" dirty="0"/>
          </a:p>
        </p:txBody>
      </p:sp>
    </p:spTree>
    <p:extLst>
      <p:ext uri="{BB962C8B-B14F-4D97-AF65-F5344CB8AC3E}">
        <p14:creationId xmlns:p14="http://schemas.microsoft.com/office/powerpoint/2010/main" val="42259412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4">
          <a:extLst>
            <a:ext uri="{FF2B5EF4-FFF2-40B4-BE49-F238E27FC236}">
              <a16:creationId xmlns:a16="http://schemas.microsoft.com/office/drawing/2014/main" id="{503F8C32-D5FB-582D-A5E8-068219253652}"/>
            </a:ext>
          </a:extLst>
        </p:cNvPr>
        <p:cNvGrpSpPr/>
        <p:nvPr/>
      </p:nvGrpSpPr>
      <p:grpSpPr>
        <a:xfrm>
          <a:off x="0" y="0"/>
          <a:ext cx="0" cy="0"/>
          <a:chOff x="0" y="0"/>
          <a:chExt cx="0" cy="0"/>
        </a:xfrm>
      </p:grpSpPr>
      <p:sp>
        <p:nvSpPr>
          <p:cNvPr id="95" name="Google Shape;95;p3">
            <a:extLst>
              <a:ext uri="{FF2B5EF4-FFF2-40B4-BE49-F238E27FC236}">
                <a16:creationId xmlns:a16="http://schemas.microsoft.com/office/drawing/2014/main" id="{23B82140-D7C5-0DDC-5B4B-12CAD7E6B354}"/>
              </a:ext>
            </a:extLst>
          </p:cNvPr>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sz="1200" b="1">
                <a:solidFill>
                  <a:srgbClr val="00B1C3"/>
                </a:solidFill>
              </a:rPr>
              <a:t>| </a:t>
            </a:r>
            <a:fld id="{00000000-1234-1234-1234-123412341234}" type="slidenum">
              <a:rPr lang="en-US"/>
              <a:t>8</a:t>
            </a:fld>
            <a:endParaRPr/>
          </a:p>
        </p:txBody>
      </p:sp>
      <p:sp>
        <p:nvSpPr>
          <p:cNvPr id="96" name="Google Shape;96;p3">
            <a:extLst>
              <a:ext uri="{FF2B5EF4-FFF2-40B4-BE49-F238E27FC236}">
                <a16:creationId xmlns:a16="http://schemas.microsoft.com/office/drawing/2014/main" id="{DC1A0DF2-25F5-2DA1-5EF7-C8700EB1C0F9}"/>
              </a:ext>
            </a:extLst>
          </p:cNvPr>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600"/>
              <a:buFont typeface="Calibri"/>
              <a:buNone/>
            </a:pPr>
            <a:r>
              <a:rPr lang="en-US"/>
              <a:t>Agenda</a:t>
            </a:r>
            <a:endParaRPr/>
          </a:p>
        </p:txBody>
      </p:sp>
      <p:sp>
        <p:nvSpPr>
          <p:cNvPr id="97" name="Google Shape;97;p3">
            <a:extLst>
              <a:ext uri="{FF2B5EF4-FFF2-40B4-BE49-F238E27FC236}">
                <a16:creationId xmlns:a16="http://schemas.microsoft.com/office/drawing/2014/main" id="{BD0B9C0E-0912-B5C1-FA6F-0491F17D23F4}"/>
              </a:ext>
            </a:extLst>
          </p:cNvPr>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Copyright ©2025 COVESA</a:t>
            </a:r>
            <a:endParaRPr/>
          </a:p>
        </p:txBody>
      </p:sp>
      <p:sp>
        <p:nvSpPr>
          <p:cNvPr id="98" name="Google Shape;98;p3">
            <a:extLst>
              <a:ext uri="{FF2B5EF4-FFF2-40B4-BE49-F238E27FC236}">
                <a16:creationId xmlns:a16="http://schemas.microsoft.com/office/drawing/2014/main" id="{D4C80C69-02C5-1808-810E-8A629BBD3348}"/>
              </a:ext>
            </a:extLst>
          </p:cNvPr>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dirty="0"/>
              <a:t>14 May 2025  </a:t>
            </a:r>
            <a:r>
              <a:rPr lang="en-US" dirty="0">
                <a:solidFill>
                  <a:srgbClr val="00B0F0"/>
                </a:solidFill>
              </a:rPr>
              <a:t>|</a:t>
            </a:r>
            <a:endParaRPr dirty="0">
              <a:solidFill>
                <a:srgbClr val="00B0F0"/>
              </a:solidFill>
            </a:endParaRPr>
          </a:p>
        </p:txBody>
      </p:sp>
      <p:sp>
        <p:nvSpPr>
          <p:cNvPr id="99" name="Google Shape;99;p3">
            <a:extLst>
              <a:ext uri="{FF2B5EF4-FFF2-40B4-BE49-F238E27FC236}">
                <a16:creationId xmlns:a16="http://schemas.microsoft.com/office/drawing/2014/main" id="{CB2EB00E-1C92-3A60-2409-F0AB2AD0378D}"/>
              </a:ext>
            </a:extLst>
          </p:cNvPr>
          <p:cNvSpPr txBox="1">
            <a:spLocks noGrp="1"/>
          </p:cNvSpPr>
          <p:nvPr>
            <p:ph type="body" idx="1"/>
          </p:nvPr>
        </p:nvSpPr>
        <p:spPr>
          <a:xfrm>
            <a:off x="334963" y="1220432"/>
            <a:ext cx="9542282" cy="4680036"/>
          </a:xfrm>
          <a:prstGeom prst="rect">
            <a:avLst/>
          </a:prstGeom>
          <a:noFill/>
          <a:ln>
            <a:noFill/>
          </a:ln>
        </p:spPr>
        <p:txBody>
          <a:bodyPr spcFirstLastPara="1" wrap="square" lIns="91425" tIns="45700" rIns="91425" bIns="45700" anchor="t" anchorCtr="0">
            <a:noAutofit/>
          </a:bodyPr>
          <a:lstStyle/>
          <a:p>
            <a:pPr marL="342900" indent="-342900">
              <a:spcBef>
                <a:spcPts val="0"/>
              </a:spcBef>
              <a:buSzPct val="100000"/>
            </a:pPr>
            <a:r>
              <a:rPr lang="en-US" sz="2800" dirty="0"/>
              <a:t>App Challenge</a:t>
            </a:r>
          </a:p>
          <a:p>
            <a:pPr marL="800100" lvl="1" indent="-342900">
              <a:lnSpc>
                <a:spcPct val="100000"/>
              </a:lnSpc>
              <a:spcBef>
                <a:spcPts val="600"/>
              </a:spcBef>
              <a:buSzPct val="100000"/>
            </a:pPr>
            <a:r>
              <a:rPr lang="en-US" sz="2400" dirty="0"/>
              <a:t>What was it about?</a:t>
            </a:r>
          </a:p>
          <a:p>
            <a:pPr marL="800100" lvl="1" indent="-342900">
              <a:lnSpc>
                <a:spcPct val="100000"/>
              </a:lnSpc>
              <a:spcBef>
                <a:spcPts val="600"/>
              </a:spcBef>
              <a:buSzPct val="100000"/>
            </a:pPr>
            <a:r>
              <a:rPr lang="en-US" sz="2400" dirty="0"/>
              <a:t>How was it framed?</a:t>
            </a:r>
          </a:p>
          <a:p>
            <a:pPr marL="800100" lvl="1" indent="-342900">
              <a:lnSpc>
                <a:spcPct val="100000"/>
              </a:lnSpc>
              <a:spcBef>
                <a:spcPts val="600"/>
              </a:spcBef>
              <a:buSzPct val="100000"/>
            </a:pPr>
            <a:r>
              <a:rPr lang="en-US" sz="2400" dirty="0"/>
              <a:t>Winner</a:t>
            </a:r>
          </a:p>
          <a:p>
            <a:pPr marL="800100" lvl="1" indent="-342900">
              <a:lnSpc>
                <a:spcPct val="100000"/>
              </a:lnSpc>
              <a:spcBef>
                <a:spcPts val="600"/>
              </a:spcBef>
              <a:buSzPct val="100000"/>
            </a:pPr>
            <a:r>
              <a:rPr lang="en-US" sz="2400" dirty="0"/>
              <a:t>Participants</a:t>
            </a:r>
          </a:p>
          <a:p>
            <a:pPr marL="342900" indent="-342900">
              <a:spcBef>
                <a:spcPts val="1600"/>
              </a:spcBef>
              <a:buSzPct val="100000"/>
            </a:pPr>
            <a:r>
              <a:rPr lang="en-US" sz="2800" b="1" dirty="0"/>
              <a:t>Challenges</a:t>
            </a:r>
          </a:p>
          <a:p>
            <a:pPr marL="342900" indent="-342900">
              <a:spcBef>
                <a:spcPts val="1600"/>
              </a:spcBef>
              <a:buSzPct val="100000"/>
            </a:pPr>
            <a:r>
              <a:rPr lang="en-US" sz="2800" dirty="0"/>
              <a:t>Lessons learned</a:t>
            </a:r>
          </a:p>
        </p:txBody>
      </p:sp>
    </p:spTree>
    <p:extLst>
      <p:ext uri="{BB962C8B-B14F-4D97-AF65-F5344CB8AC3E}">
        <p14:creationId xmlns:p14="http://schemas.microsoft.com/office/powerpoint/2010/main" val="7071894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4899028-8664-E95B-6D1A-2160A0BDC563}"/>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9</a:t>
            </a:fld>
            <a:endParaRPr b="0">
              <a:solidFill>
                <a:srgbClr val="888888"/>
              </a:solidFill>
            </a:endParaRPr>
          </a:p>
        </p:txBody>
      </p:sp>
      <p:sp>
        <p:nvSpPr>
          <p:cNvPr id="3" name="Title 2">
            <a:extLst>
              <a:ext uri="{FF2B5EF4-FFF2-40B4-BE49-F238E27FC236}">
                <a16:creationId xmlns:a16="http://schemas.microsoft.com/office/drawing/2014/main" id="{B98AC10E-E6AF-573D-34FE-72FDFD1A2CCE}"/>
              </a:ext>
            </a:extLst>
          </p:cNvPr>
          <p:cNvSpPr>
            <a:spLocks noGrp="1"/>
          </p:cNvSpPr>
          <p:nvPr>
            <p:ph type="title"/>
          </p:nvPr>
        </p:nvSpPr>
        <p:spPr/>
        <p:txBody>
          <a:bodyPr/>
          <a:lstStyle/>
          <a:p>
            <a:r>
              <a:rPr lang="en-GB" dirty="0"/>
              <a:t>Challenges: API Availability</a:t>
            </a:r>
          </a:p>
        </p:txBody>
      </p:sp>
      <p:sp>
        <p:nvSpPr>
          <p:cNvPr id="4" name="Text Placeholder 3">
            <a:extLst>
              <a:ext uri="{FF2B5EF4-FFF2-40B4-BE49-F238E27FC236}">
                <a16:creationId xmlns:a16="http://schemas.microsoft.com/office/drawing/2014/main" id="{3B30DB73-FB97-6A24-9C14-1139320B917E}"/>
              </a:ext>
            </a:extLst>
          </p:cNvPr>
          <p:cNvSpPr>
            <a:spLocks noGrp="1"/>
          </p:cNvSpPr>
          <p:nvPr>
            <p:ph type="body" idx="1"/>
          </p:nvPr>
        </p:nvSpPr>
        <p:spPr>
          <a:xfrm>
            <a:off x="334962" y="1480457"/>
            <a:ext cx="6816952" cy="4025434"/>
          </a:xfrm>
        </p:spPr>
        <p:txBody>
          <a:bodyPr/>
          <a:lstStyle/>
          <a:p>
            <a:r>
              <a:rPr lang="en-GB" dirty="0"/>
              <a:t>Not all properties are available on standard AAOS images</a:t>
            </a:r>
          </a:p>
          <a:p>
            <a:r>
              <a:rPr lang="en-GB" dirty="0"/>
              <a:t>Limited access to several Vehicle Properties (e.g., require system signature and/or privileged access rights)</a:t>
            </a:r>
          </a:p>
          <a:p>
            <a:r>
              <a:rPr lang="en-GB" dirty="0"/>
              <a:t>Uncertainty about AOSP Template Host / BMW's Template Host</a:t>
            </a:r>
          </a:p>
          <a:p>
            <a:endParaRPr lang="en-GB" dirty="0"/>
          </a:p>
        </p:txBody>
      </p:sp>
      <p:sp>
        <p:nvSpPr>
          <p:cNvPr id="15" name="Google Shape;97;p3">
            <a:extLst>
              <a:ext uri="{FF2B5EF4-FFF2-40B4-BE49-F238E27FC236}">
                <a16:creationId xmlns:a16="http://schemas.microsoft.com/office/drawing/2014/main" id="{608F4580-600B-D4AE-DD04-D29909C5AFFA}"/>
              </a:ext>
            </a:extLst>
          </p:cNvPr>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Copyright ©2025 COVESA</a:t>
            </a:r>
            <a:endParaRPr/>
          </a:p>
        </p:txBody>
      </p:sp>
      <p:sp>
        <p:nvSpPr>
          <p:cNvPr id="16" name="Google Shape;98;p3">
            <a:extLst>
              <a:ext uri="{FF2B5EF4-FFF2-40B4-BE49-F238E27FC236}">
                <a16:creationId xmlns:a16="http://schemas.microsoft.com/office/drawing/2014/main" id="{1FCF57FB-AF94-CB5E-4C84-303830196DDD}"/>
              </a:ext>
            </a:extLst>
          </p:cNvPr>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dirty="0"/>
              <a:t>14 May 2025  </a:t>
            </a:r>
            <a:r>
              <a:rPr lang="en-US" dirty="0">
                <a:solidFill>
                  <a:srgbClr val="00B0F0"/>
                </a:solidFill>
              </a:rPr>
              <a:t>|</a:t>
            </a:r>
            <a:endParaRPr dirty="0">
              <a:solidFill>
                <a:srgbClr val="00B0F0"/>
              </a:solidFill>
            </a:endParaRPr>
          </a:p>
        </p:txBody>
      </p:sp>
      <p:cxnSp>
        <p:nvCxnSpPr>
          <p:cNvPr id="17" name="Google Shape;195;p11">
            <a:extLst>
              <a:ext uri="{FF2B5EF4-FFF2-40B4-BE49-F238E27FC236}">
                <a16:creationId xmlns:a16="http://schemas.microsoft.com/office/drawing/2014/main" id="{C390C98E-19D6-ADB2-C59A-3874CDFBCC7D}"/>
              </a:ext>
            </a:extLst>
          </p:cNvPr>
          <p:cNvCxnSpPr>
            <a:cxnSpLocks/>
          </p:cNvCxnSpPr>
          <p:nvPr/>
        </p:nvCxnSpPr>
        <p:spPr>
          <a:xfrm>
            <a:off x="7188208" y="2124749"/>
            <a:ext cx="420906" cy="0"/>
          </a:xfrm>
          <a:prstGeom prst="straightConnector1">
            <a:avLst/>
          </a:prstGeom>
          <a:noFill/>
          <a:ln w="9525" cap="flat" cmpd="sng">
            <a:solidFill>
              <a:schemeClr val="accent1"/>
            </a:solidFill>
            <a:prstDash val="solid"/>
            <a:miter lim="800000"/>
            <a:headEnd type="none" w="sm" len="sm"/>
            <a:tailEnd type="triangle" w="med" len="med"/>
          </a:ln>
        </p:spPr>
      </p:cxnSp>
      <p:sp>
        <p:nvSpPr>
          <p:cNvPr id="18" name="Google Shape;198;p11">
            <a:extLst>
              <a:ext uri="{FF2B5EF4-FFF2-40B4-BE49-F238E27FC236}">
                <a16:creationId xmlns:a16="http://schemas.microsoft.com/office/drawing/2014/main" id="{EF13A55B-1CEF-63C8-6290-5AF9C247598D}"/>
              </a:ext>
            </a:extLst>
          </p:cNvPr>
          <p:cNvSpPr txBox="1"/>
          <p:nvPr/>
        </p:nvSpPr>
        <p:spPr>
          <a:xfrm>
            <a:off x="7712602" y="1853689"/>
            <a:ext cx="3167100" cy="64629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i="1" dirty="0">
                <a:solidFill>
                  <a:schemeClr val="dk1"/>
                </a:solidFill>
                <a:latin typeface="Calibri"/>
                <a:ea typeface="Calibri"/>
                <a:cs typeface="Calibri"/>
                <a:sym typeface="Calibri"/>
              </a:rPr>
              <a:t>Fleet and Car/Driver Monitoring apps gave up here</a:t>
            </a:r>
            <a:endParaRPr sz="1800" dirty="0">
              <a:solidFill>
                <a:schemeClr val="dk1"/>
              </a:solidFill>
              <a:latin typeface="Calibri"/>
              <a:ea typeface="Calibri"/>
              <a:cs typeface="Calibri"/>
              <a:sym typeface="Calibri"/>
            </a:endParaRPr>
          </a:p>
        </p:txBody>
      </p:sp>
      <p:sp>
        <p:nvSpPr>
          <p:cNvPr id="19" name="Right Brace 18">
            <a:extLst>
              <a:ext uri="{FF2B5EF4-FFF2-40B4-BE49-F238E27FC236}">
                <a16:creationId xmlns:a16="http://schemas.microsoft.com/office/drawing/2014/main" id="{493B70F9-60E4-98D3-F707-736F6F6B03BE}"/>
              </a:ext>
            </a:extLst>
          </p:cNvPr>
          <p:cNvSpPr/>
          <p:nvPr/>
        </p:nvSpPr>
        <p:spPr>
          <a:xfrm>
            <a:off x="6942625" y="1663014"/>
            <a:ext cx="345989" cy="92339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pic>
        <p:nvPicPr>
          <p:cNvPr id="22" name="Picture 21" descr="A screenshot of a computer&#10;&#10;AI-generated content may be incorrect.">
            <a:extLst>
              <a:ext uri="{FF2B5EF4-FFF2-40B4-BE49-F238E27FC236}">
                <a16:creationId xmlns:a16="http://schemas.microsoft.com/office/drawing/2014/main" id="{3D8B7E9A-EB6F-1679-3172-E202B4239213}"/>
              </a:ext>
            </a:extLst>
          </p:cNvPr>
          <p:cNvPicPr>
            <a:picLocks noChangeAspect="1"/>
          </p:cNvPicPr>
          <p:nvPr/>
        </p:nvPicPr>
        <p:blipFill>
          <a:blip r:embed="rId2"/>
          <a:stretch>
            <a:fillRect/>
          </a:stretch>
        </p:blipFill>
        <p:spPr>
          <a:xfrm>
            <a:off x="5199131" y="3922036"/>
            <a:ext cx="3175000" cy="1244600"/>
          </a:xfrm>
          <a:prstGeom prst="rect">
            <a:avLst/>
          </a:prstGeom>
        </p:spPr>
      </p:pic>
      <p:sp>
        <p:nvSpPr>
          <p:cNvPr id="24" name="TextBox 23">
            <a:extLst>
              <a:ext uri="{FF2B5EF4-FFF2-40B4-BE49-F238E27FC236}">
                <a16:creationId xmlns:a16="http://schemas.microsoft.com/office/drawing/2014/main" id="{EF106CF2-6221-C204-1742-06DC90C39193}"/>
              </a:ext>
            </a:extLst>
          </p:cNvPr>
          <p:cNvSpPr txBox="1"/>
          <p:nvPr/>
        </p:nvSpPr>
        <p:spPr>
          <a:xfrm>
            <a:off x="5199132" y="5171909"/>
            <a:ext cx="5848122" cy="553998"/>
          </a:xfrm>
          <a:prstGeom prst="rect">
            <a:avLst/>
          </a:prstGeom>
          <a:noFill/>
        </p:spPr>
        <p:txBody>
          <a:bodyPr wrap="square">
            <a:spAutoFit/>
          </a:bodyPr>
          <a:lstStyle/>
          <a:p>
            <a:r>
              <a:rPr lang="en-GB" sz="1000" i="1" dirty="0"/>
              <a:t>(2) If you need access to specific CarSensors, please contact us to assess the technical feasibility. </a:t>
            </a:r>
          </a:p>
          <a:p>
            <a:r>
              <a:rPr lang="en-GB" sz="1000" i="1" dirty="0"/>
              <a:t>(3) Please contact Faurecia Aptoide’s team to confirm that the Car Apps Library templates you’re planning to use are available.</a:t>
            </a:r>
          </a:p>
        </p:txBody>
      </p:sp>
      <p:sp>
        <p:nvSpPr>
          <p:cNvPr id="25" name="Rectangle 24">
            <a:extLst>
              <a:ext uri="{FF2B5EF4-FFF2-40B4-BE49-F238E27FC236}">
                <a16:creationId xmlns:a16="http://schemas.microsoft.com/office/drawing/2014/main" id="{4289E13B-9851-66A1-BF31-D528779E7797}"/>
              </a:ext>
            </a:extLst>
          </p:cNvPr>
          <p:cNvSpPr/>
          <p:nvPr/>
        </p:nvSpPr>
        <p:spPr>
          <a:xfrm>
            <a:off x="5199131" y="3916763"/>
            <a:ext cx="5680571" cy="1838947"/>
          </a:xfrm>
          <a:prstGeom prst="rect">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t"/>
          <a:lstStyle/>
          <a:p>
            <a:pPr algn="ctr"/>
            <a:endParaRPr lang="en-GB" dirty="0"/>
          </a:p>
        </p:txBody>
      </p:sp>
      <p:sp>
        <p:nvSpPr>
          <p:cNvPr id="26" name="Right Brace 25">
            <a:extLst>
              <a:ext uri="{FF2B5EF4-FFF2-40B4-BE49-F238E27FC236}">
                <a16:creationId xmlns:a16="http://schemas.microsoft.com/office/drawing/2014/main" id="{093ED688-A9C2-96B1-4D6C-6493FA9723E1}"/>
              </a:ext>
            </a:extLst>
          </p:cNvPr>
          <p:cNvSpPr/>
          <p:nvPr/>
        </p:nvSpPr>
        <p:spPr>
          <a:xfrm>
            <a:off x="6942625" y="2713160"/>
            <a:ext cx="345989" cy="54829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27" name="Google Shape;195;p11">
            <a:extLst>
              <a:ext uri="{FF2B5EF4-FFF2-40B4-BE49-F238E27FC236}">
                <a16:creationId xmlns:a16="http://schemas.microsoft.com/office/drawing/2014/main" id="{BC8E7907-C7EB-B80E-EF83-2742C82E23C3}"/>
              </a:ext>
            </a:extLst>
          </p:cNvPr>
          <p:cNvCxnSpPr>
            <a:cxnSpLocks/>
          </p:cNvCxnSpPr>
          <p:nvPr/>
        </p:nvCxnSpPr>
        <p:spPr>
          <a:xfrm>
            <a:off x="7188209" y="2992733"/>
            <a:ext cx="420906" cy="0"/>
          </a:xfrm>
          <a:prstGeom prst="straightConnector1">
            <a:avLst/>
          </a:prstGeom>
          <a:noFill/>
          <a:ln w="9525" cap="flat" cmpd="sng">
            <a:solidFill>
              <a:schemeClr val="accent1"/>
            </a:solidFill>
            <a:prstDash val="solid"/>
            <a:miter lim="800000"/>
            <a:headEnd type="none" w="sm" len="sm"/>
            <a:tailEnd type="triangle" w="med" len="med"/>
          </a:ln>
        </p:spPr>
      </p:cxnSp>
      <p:sp>
        <p:nvSpPr>
          <p:cNvPr id="28" name="Google Shape;198;p11">
            <a:extLst>
              <a:ext uri="{FF2B5EF4-FFF2-40B4-BE49-F238E27FC236}">
                <a16:creationId xmlns:a16="http://schemas.microsoft.com/office/drawing/2014/main" id="{2B3C349E-E6EC-2724-D625-F6EEDF219B56}"/>
              </a:ext>
            </a:extLst>
          </p:cNvPr>
          <p:cNvSpPr txBox="1"/>
          <p:nvPr/>
        </p:nvSpPr>
        <p:spPr>
          <a:xfrm>
            <a:off x="7680109" y="2683792"/>
            <a:ext cx="3784367" cy="64629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i="1" dirty="0">
                <a:solidFill>
                  <a:schemeClr val="dk1"/>
                </a:solidFill>
                <a:latin typeface="Calibri"/>
                <a:ea typeface="Calibri"/>
                <a:cs typeface="Calibri"/>
                <a:sym typeface="Calibri"/>
              </a:rPr>
              <a:t>Some POI / Tourism related ideas may have gave up here</a:t>
            </a:r>
            <a:endParaRPr sz="1800" dirty="0">
              <a:solidFill>
                <a:schemeClr val="dk1"/>
              </a:solidFill>
              <a:latin typeface="Calibri"/>
              <a:ea typeface="Calibri"/>
              <a:cs typeface="Calibri"/>
              <a:sym typeface="Calibri"/>
            </a:endParaRPr>
          </a:p>
        </p:txBody>
      </p:sp>
      <p:cxnSp>
        <p:nvCxnSpPr>
          <p:cNvPr id="30" name="Google Shape;195;p11">
            <a:extLst>
              <a:ext uri="{FF2B5EF4-FFF2-40B4-BE49-F238E27FC236}">
                <a16:creationId xmlns:a16="http://schemas.microsoft.com/office/drawing/2014/main" id="{A42B3FA2-876D-ED50-2C8A-CF05FCF9A1A9}"/>
              </a:ext>
            </a:extLst>
          </p:cNvPr>
          <p:cNvCxnSpPr>
            <a:cxnSpLocks/>
            <a:stCxn id="25" idx="1"/>
          </p:cNvCxnSpPr>
          <p:nvPr/>
        </p:nvCxnSpPr>
        <p:spPr>
          <a:xfrm flipH="1">
            <a:off x="4553245" y="4836237"/>
            <a:ext cx="645886" cy="0"/>
          </a:xfrm>
          <a:prstGeom prst="straightConnector1">
            <a:avLst/>
          </a:prstGeom>
          <a:noFill/>
          <a:ln w="9525" cap="flat" cmpd="sng">
            <a:solidFill>
              <a:schemeClr val="accent1"/>
            </a:solidFill>
            <a:prstDash val="solid"/>
            <a:miter lim="800000"/>
            <a:headEnd type="none" w="sm" len="sm"/>
            <a:tailEnd type="triangle" w="med" len="med"/>
          </a:ln>
        </p:spPr>
      </p:cxnSp>
      <p:sp>
        <p:nvSpPr>
          <p:cNvPr id="33" name="Google Shape;198;p11">
            <a:extLst>
              <a:ext uri="{FF2B5EF4-FFF2-40B4-BE49-F238E27FC236}">
                <a16:creationId xmlns:a16="http://schemas.microsoft.com/office/drawing/2014/main" id="{0AAD6ADA-4769-6DD0-199B-9D85EA4306AD}"/>
              </a:ext>
            </a:extLst>
          </p:cNvPr>
          <p:cNvSpPr txBox="1"/>
          <p:nvPr/>
        </p:nvSpPr>
        <p:spPr>
          <a:xfrm>
            <a:off x="786904" y="4513091"/>
            <a:ext cx="3784367" cy="64629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1800" i="1" dirty="0">
                <a:solidFill>
                  <a:schemeClr val="dk1"/>
                </a:solidFill>
                <a:latin typeface="Calibri"/>
                <a:ea typeface="Calibri"/>
                <a:cs typeface="Calibri"/>
                <a:sym typeface="Calibri"/>
              </a:rPr>
              <a:t>“App Challenge” Rules, with several “caveats”</a:t>
            </a:r>
            <a:endParaRPr sz="18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539476"/>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804e640-9860-4328-a70f-c915aae25a89">
      <Terms xmlns="http://schemas.microsoft.com/office/infopath/2007/PartnerControls"/>
    </lcf76f155ced4ddcb4097134ff3c332f>
    <TaxCatchAll xmlns="ea315bfd-c8b8-4c72-b20b-c9e53178170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53F4EE07F1D7014B9C4AD1783A73682D" ma:contentTypeVersion="21" ma:contentTypeDescription="Criar um novo documento." ma:contentTypeScope="" ma:versionID="2410ee7e35987544e10f865cf7302a1d">
  <xsd:schema xmlns:xsd="http://www.w3.org/2001/XMLSchema" xmlns:xs="http://www.w3.org/2001/XMLSchema" xmlns:p="http://schemas.microsoft.com/office/2006/metadata/properties" xmlns:ns2="a804e640-9860-4328-a70f-c915aae25a89" xmlns:ns3="ea315bfd-c8b8-4c72-b20b-c9e531781709" targetNamespace="http://schemas.microsoft.com/office/2006/metadata/properties" ma:root="true" ma:fieldsID="95b3ead9174b7b55f63dfcba20e3b709" ns2:_="" ns3:_="">
    <xsd:import namespace="a804e640-9860-4328-a70f-c915aae25a89"/>
    <xsd:import namespace="ea315bfd-c8b8-4c72-b20b-c9e531781709"/>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2:MediaServiceDateTaken" minOccurs="0"/>
                <xsd:element ref="ns2:MediaServiceLocation" minOccurs="0"/>
                <xsd:element ref="ns2:MediaServiceObjectDetectorVersion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804e640-9860-4328-a70f-c915aae25a89"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MediaLengthInSeconds" ma:index="7" nillable="true" ma:displayName="MediaLengthInSeconds" ma:hidden="true" ma:internalName="MediaLengthInSeconds" ma:readOnly="true">
      <xsd:simpleType>
        <xsd:restriction base="dms:Unknown"/>
      </xsd:simpleType>
    </xsd:element>
    <xsd:element name="MediaServiceOCR" ma:index="8" nillable="true" ma:displayName="Extracted Text" ma:internalName="MediaServiceOCR" ma:readOnly="true">
      <xsd:simpleType>
        <xsd:restriction base="dms:Note">
          <xsd:maxLength value="255"/>
        </xsd:restriction>
      </xsd:simpleType>
    </xsd:element>
    <xsd:element name="MediaServiceGenerationTime" ma:index="9" nillable="true" ma:displayName="MediaServiceGenerationTime" ma:hidden="true" ma:internalName="MediaServiceGenerationTime" ma:readOnly="true">
      <xsd:simpleType>
        <xsd:restriction base="dms:Text"/>
      </xsd:simpleType>
    </xsd:element>
    <xsd:element name="MediaServiceEventHashCode" ma:index="10" nillable="true" ma:displayName="MediaServiceEventHashCode" ma:hidden="true" ma:internalName="MediaServiceEventHashCode"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53c519a9-c13d-4740-8502-4cbfbfea3678" ma:termSetId="09814cd3-568e-fe90-9814-8d621ff8fb84" ma:anchorId="fba54fb3-c3e1-fe81-a776-ca4b69148c4d" ma:open="true" ma:isKeyword="false">
      <xsd:complexType>
        <xsd:sequence>
          <xsd:element ref="pc:Terms" minOccurs="0" maxOccurs="1"/>
        </xsd:sequence>
      </xsd:complex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Location" ma:index="15" nillable="true" ma:displayName="Location" ma:indexed="true" ma:internalName="MediaServiceLocation" ma:readOnly="true">
      <xsd:simpleType>
        <xsd:restriction base="dms:Text"/>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a315bfd-c8b8-4c72-b20b-c9e531781709"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556cab1a-5364-40c3-8848-f3482ca0058a}" ma:internalName="TaxCatchAll" ma:showField="CatchAllData" ma:web="ea315bfd-c8b8-4c72-b20b-c9e531781709">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Partilhado Com"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Detalhes de Partilhado Com"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8" ma:displayName="Content Type"/>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1AA6D4A-67F4-49FD-B537-683625A074DF}">
  <ds:schemaRefs>
    <ds:schemaRef ds:uri="http://schemas.microsoft.com/sharepoint/v3/contenttype/forms"/>
  </ds:schemaRefs>
</ds:datastoreItem>
</file>

<file path=customXml/itemProps2.xml><?xml version="1.0" encoding="utf-8"?>
<ds:datastoreItem xmlns:ds="http://schemas.openxmlformats.org/officeDocument/2006/customXml" ds:itemID="{847818DD-457E-4035-B951-93B3D02DC9E6}">
  <ds:schemaRefs>
    <ds:schemaRef ds:uri="ea315bfd-c8b8-4c72-b20b-c9e531781709"/>
    <ds:schemaRef ds:uri="http://schemas.microsoft.com/office/2006/documentManagement/types"/>
    <ds:schemaRef ds:uri="http://schemas.microsoft.com/office/infopath/2007/PartnerControls"/>
    <ds:schemaRef ds:uri="http://purl.org/dc/terms/"/>
    <ds:schemaRef ds:uri="http://schemas.openxmlformats.org/package/2006/metadata/core-properties"/>
    <ds:schemaRef ds:uri="http://purl.org/dc/elements/1.1/"/>
    <ds:schemaRef ds:uri="a804e640-9860-4328-a70f-c915aae25a89"/>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47B40A90-AC41-4DA3-B781-E3712E7E4325}">
  <ds:schemaRefs>
    <ds:schemaRef ds:uri="a804e640-9860-4328-a70f-c915aae25a89"/>
    <ds:schemaRef ds:uri="ea315bfd-c8b8-4c72-b20b-c9e53178170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ecd8a103-d543-4248-b674-6a73234556fa}" enabled="1" method="Privileged" siteId="{5047bca2-da88-442e-a09a-d9b8af692adc}" contentBits="0" removed="0"/>
</clbl:labelList>
</file>

<file path=docProps/app.xml><?xml version="1.0" encoding="utf-8"?>
<Properties xmlns="http://schemas.openxmlformats.org/officeDocument/2006/extended-properties" xmlns:vt="http://schemas.openxmlformats.org/officeDocument/2006/docPropsVTypes">
  <TotalTime>0</TotalTime>
  <Words>886</Words>
  <Application>Microsoft Office PowerPoint</Application>
  <PresentationFormat>Widescreen</PresentationFormat>
  <Paragraphs>131</Paragraphs>
  <Slides>14</Slides>
  <Notes>6</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AOSP App Challenge</vt:lpstr>
      <vt:lpstr>Antitrust Note Well</vt:lpstr>
      <vt:lpstr>Agenda</vt:lpstr>
      <vt:lpstr>App Challenge: What was it about?</vt:lpstr>
      <vt:lpstr>App Challenge: How was it framed?</vt:lpstr>
      <vt:lpstr>App Challenge Winner: Carchestra</vt:lpstr>
      <vt:lpstr>Participants</vt:lpstr>
      <vt:lpstr>Agenda</vt:lpstr>
      <vt:lpstr>Challenges: API Availability</vt:lpstr>
      <vt:lpstr>Challenges: API Availability</vt:lpstr>
      <vt:lpstr>Challenges: API Availability</vt:lpstr>
      <vt:lpstr>Challenges: Testing</vt:lpstr>
      <vt:lpstr>Summary of Lessons Learned</vt:lpstr>
      <vt:lpstr>AOSP App Challenge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Chris Bowers</dc:creator>
  <cp:lastModifiedBy>FREITAS Jose (JFS)</cp:lastModifiedBy>
  <cp:revision>253</cp:revision>
  <dcterms:created xsi:type="dcterms:W3CDTF">2021-09-21T14:14:34Z</dcterms:created>
  <dcterms:modified xsi:type="dcterms:W3CDTF">2025-05-13T23:49:47Z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0x01010053F4EE07F1D7014B9C4AD1783A73682D</vt:lpwstr>
  </property>
</Properties>
</file>