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  <p:sldMasterId id="214748365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gaF00lpWLAmmlNmyrVVfW8qVZGI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customschemas.google.com/relationships/presentationmetadata" Target="meta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2.jpg"/><Relationship Id="rId3" Type="http://schemas.openxmlformats.org/officeDocument/2006/relationships/image" Target="../media/image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g"/><Relationship Id="rId3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9.jpg"/><Relationship Id="rId3" Type="http://schemas.openxmlformats.org/officeDocument/2006/relationships/image" Target="../media/image22.png"/><Relationship Id="rId4" Type="http://schemas.openxmlformats.org/officeDocument/2006/relationships/image" Target="../media/image28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1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8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Relationship Id="rId3" Type="http://schemas.openxmlformats.org/officeDocument/2006/relationships/image" Target="../media/image1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Relationship Id="rId3" Type="http://schemas.openxmlformats.org/officeDocument/2006/relationships/image" Target="../media/image1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">
  <p:cSld name="Cover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6" name="Google Shape;16;p5"/>
          <p:cNvPicPr preferRelativeResize="0"/>
          <p:nvPr/>
        </p:nvPicPr>
        <p:blipFill rotWithShape="1">
          <a:blip r:embed="rId2">
            <a:alphaModFix/>
          </a:blip>
          <a:srcRect b="2258" l="15211" r="16982" t="1083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7" name="Google Shape;17;p5"/>
          <p:cNvPicPr preferRelativeResize="0"/>
          <p:nvPr/>
        </p:nvPicPr>
        <p:blipFill rotWithShape="1">
          <a:blip r:embed="rId3">
            <a:alphaModFix/>
          </a:blip>
          <a:srcRect b="49999" l="23889" r="0" t="15896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8" name="Google Shape;18;p5"/>
          <p:cNvPicPr preferRelativeResize="0"/>
          <p:nvPr/>
        </p:nvPicPr>
        <p:blipFill rotWithShape="1">
          <a:blip r:embed="rId3">
            <a:alphaModFix/>
          </a:blip>
          <a:srcRect b="50606" l="23889" r="0" t="17791"/>
          <a:stretch/>
        </p:blipFill>
        <p:spPr>
          <a:xfrm flipH="1" rot="10800000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117"/>
                </a:srgbClr>
              </a:gs>
              <a:gs pos="66000">
                <a:srgbClr val="345DA7">
                  <a:alpha val="79215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graphical user interface&#10;&#10;Description automatically generated" id="20" name="Google Shape;20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/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2" id="97" name="Google Shape;97;p27"/>
          <p:cNvPicPr preferRelativeResize="0"/>
          <p:nvPr/>
        </p:nvPicPr>
        <p:blipFill rotWithShape="1">
          <a:blip r:embed="rId2">
            <a:alphaModFix/>
          </a:blip>
          <a:srcRect b="0" l="0" r="6521" t="29536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98" name="Google Shape;9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99;p27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0" name="Google Shape;100;p27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01" name="Google Shape;101;p27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7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7"/>
          <p:cNvSpPr txBox="1"/>
          <p:nvPr>
            <p:ph idx="1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&amp; Graphs">
  <p:cSld name="Charts &amp; Graphs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8"/>
          <p:cNvSpPr txBox="1"/>
          <p:nvPr>
            <p:ph idx="1" type="body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8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108" name="Google Shape;108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9" name="Google Shape;109;p2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0" name="Google Shape;110;p28"/>
          <p:cNvSpPr txBox="1"/>
          <p:nvPr>
            <p:ph idx="2" type="body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8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8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image">
  <p:cSld name="Content with imag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city, night, spaghetti junction&#10;&#10;Description automatically generated" id="115" name="Google Shape;115;p29"/>
          <p:cNvPicPr preferRelativeResize="0"/>
          <p:nvPr/>
        </p:nvPicPr>
        <p:blipFill rotWithShape="1">
          <a:blip r:embed="rId2">
            <a:alphaModFix/>
          </a:blip>
          <a:srcRect b="0" l="8829" r="3165" t="0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9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9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18" name="Google Shape;118;p2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9"/>
          <p:cNvSpPr txBox="1"/>
          <p:nvPr>
            <p:ph idx="1" type="subTitle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120" name="Google Shape;12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" name="Google Shape;121;p2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2" name="Google Shape;122;p29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9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9"/>
          <p:cNvSpPr txBox="1"/>
          <p:nvPr>
            <p:ph idx="2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>
  <p:cSld name="Blank Slid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0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127" name="Google Shape;12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3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9" name="Google Shape;129;p30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0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30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Divider Slide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art, radar chart&#10;&#10;Description automatically generated" id="133" name="Google Shape;133;p31"/>
          <p:cNvPicPr preferRelativeResize="0"/>
          <p:nvPr/>
        </p:nvPicPr>
        <p:blipFill rotWithShape="1">
          <a:blip r:embed="rId2">
            <a:alphaModFix/>
          </a:blip>
          <a:srcRect b="0" l="0" r="0"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31"/>
          <p:cNvSpPr txBox="1"/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1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136" name="Google Shape;136;p31"/>
          <p:cNvSpPr txBox="1"/>
          <p:nvPr>
            <p:ph idx="1" type="subTitle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137" name="Google Shape;13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3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9" name="Google Shape;139;p31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31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">
  <p:cSld name="Cover Slid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ackground pattern&#10;&#10;Description automatically generated" id="142" name="Google Shape;142;p32"/>
          <p:cNvPicPr preferRelativeResize="0"/>
          <p:nvPr/>
        </p:nvPicPr>
        <p:blipFill rotWithShape="1">
          <a:blip r:embed="rId2">
            <a:alphaModFix/>
          </a:blip>
          <a:srcRect b="2258" l="15211" r="16982" t="1084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43" name="Google Shape;143;p32"/>
          <p:cNvPicPr preferRelativeResize="0"/>
          <p:nvPr/>
        </p:nvPicPr>
        <p:blipFill rotWithShape="1">
          <a:blip r:embed="rId3">
            <a:alphaModFix/>
          </a:blip>
          <a:srcRect b="50000" l="23889" r="0" t="15896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ckground pattern&#10;&#10;Description automatically generated with medium confidence" id="144" name="Google Shape;144;p32"/>
          <p:cNvPicPr preferRelativeResize="0"/>
          <p:nvPr/>
        </p:nvPicPr>
        <p:blipFill rotWithShape="1">
          <a:blip r:embed="rId3">
            <a:alphaModFix/>
          </a:blip>
          <a:srcRect b="50607" l="23889" r="0" t="17791"/>
          <a:stretch/>
        </p:blipFill>
        <p:spPr>
          <a:xfrm flipH="1" rot="10800000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2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graphical user interface&#10;&#10;Description automatically generated" id="146" name="Google Shape;14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2"/>
          <p:cNvSpPr txBox="1"/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32"/>
          <p:cNvSpPr txBox="1"/>
          <p:nvPr>
            <p:ph idx="1" type="body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9" name="Google Shape;149;p32"/>
          <p:cNvSpPr txBox="1"/>
          <p:nvPr>
            <p:ph idx="2" type="body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Slide">
  <p:cSld name="1_Content Slid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2" id="25" name="Google Shape;25;p24"/>
          <p:cNvPicPr preferRelativeResize="0"/>
          <p:nvPr/>
        </p:nvPicPr>
        <p:blipFill rotWithShape="1">
          <a:blip r:embed="rId2">
            <a:alphaModFix/>
          </a:blip>
          <a:srcRect b="0" l="0" r="6521" t="29536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26" name="Google Shape;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Google Shape;27;p24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" name="Google Shape;28;p24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1" sz="1200">
                <a:solidFill>
                  <a:srgbClr val="00B1C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29" name="Google Shape;29;p24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4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4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4"/>
          <p:cNvSpPr txBox="1"/>
          <p:nvPr>
            <p:ph idx="1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NTR"/>
              <a:buChar char="−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Font typeface="Noto Sans Symbols"/>
              <a:buChar char="▪"/>
              <a:defRPr sz="2000"/>
            </a:lvl3pPr>
            <a:lvl4pPr indent="-3175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Slide">
  <p:cSld name="Content Slid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icture 12" id="34" name="Google Shape;34;p6"/>
          <p:cNvPicPr preferRelativeResize="0"/>
          <p:nvPr/>
        </p:nvPicPr>
        <p:blipFill rotWithShape="1">
          <a:blip r:embed="rId2">
            <a:alphaModFix/>
          </a:blip>
          <a:srcRect b="0" l="0" r="6521" t="29536"/>
          <a:stretch/>
        </p:blipFill>
        <p:spPr>
          <a:xfrm>
            <a:off x="10319993" y="0"/>
            <a:ext cx="1872007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7" id="35" name="Google Shape;3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6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38" name="Google Shape;38;p6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>
  <p:cSld name="Last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ar driving on a road&#10;&#10;Description automatically generated with low confidence" id="43" name="Google Shape;43;p7"/>
          <p:cNvPicPr preferRelativeResize="0"/>
          <p:nvPr/>
        </p:nvPicPr>
        <p:blipFill rotWithShape="1">
          <a:blip r:embed="rId2">
            <a:alphaModFix/>
          </a:blip>
          <a:srcRect b="0" l="0" r="15255" t="0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7"/>
          <p:cNvSpPr txBox="1"/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/>
          <p:nvPr>
            <p:ph idx="1" type="subTitle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&amp; Graphs">
  <p:cSld name="Charts &amp; Graph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"/>
          <p:cNvSpPr txBox="1"/>
          <p:nvPr>
            <p:ph idx="1" type="body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51" name="Google Shape;5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3" name="Google Shape;53;p8"/>
          <p:cNvSpPr txBox="1"/>
          <p:nvPr>
            <p:ph idx="2" type="body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image">
  <p:cSld name="Content with imag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city, night, spaghetti junction&#10;&#10;Description automatically generated" id="58" name="Google Shape;58;p9"/>
          <p:cNvPicPr preferRelativeResize="0"/>
          <p:nvPr/>
        </p:nvPicPr>
        <p:blipFill rotWithShape="1">
          <a:blip r:embed="rId2">
            <a:alphaModFix/>
          </a:blip>
          <a:srcRect b="0" l="8829" r="3165" t="0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9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61" name="Google Shape;61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509"/>
                </a:srgbClr>
              </a:gs>
              <a:gs pos="66000">
                <a:srgbClr val="345DA7">
                  <a:alpha val="79215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9"/>
          <p:cNvSpPr txBox="1"/>
          <p:nvPr>
            <p:ph idx="1" type="subTitle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63" name="Google Shape;6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" name="Google Shape;64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" name="Google Shape;65;p9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2" type="body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>
  <p:cSld name="Blank Slid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descr="Picture 7" id="70" name="Google Shape;70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72" name="Google Shape;72;p10"/>
          <p:cNvSpPr txBox="1"/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Divider Slide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art, radar chart&#10;&#10;Description automatically generated" id="76" name="Google Shape;76;p11"/>
          <p:cNvPicPr preferRelativeResize="0"/>
          <p:nvPr/>
        </p:nvPicPr>
        <p:blipFill rotWithShape="1">
          <a:blip r:embed="rId2">
            <a:alphaModFix/>
          </a:blip>
          <a:srcRect b="0" l="0" r="0"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1"/>
          <p:cNvSpPr txBox="1"/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00B1C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b="0" lang="en-US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9" name="Google Shape;79;p11"/>
          <p:cNvSpPr txBox="1"/>
          <p:nvPr>
            <p:ph idx="1" type="subTitle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Picture 7" id="80" name="Google Shape;8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cap="flat" cmpd="sng" w="19050">
            <a:solidFill>
              <a:srgbClr val="00B1C3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>
  <p:cSld name="Last Slid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ar driving on a road&#10;&#10;Description automatically generated with low confidence" id="91" name="Google Shape;91;p26"/>
          <p:cNvPicPr preferRelativeResize="0"/>
          <p:nvPr/>
        </p:nvPicPr>
        <p:blipFill rotWithShape="1">
          <a:blip r:embed="rId2">
            <a:alphaModFix/>
          </a:blip>
          <a:srcRect b="0" l="0" r="15256" t="0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6"/>
          <p:cNvSpPr txBox="1"/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3" name="Google Shape;9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6"/>
          <p:cNvSpPr txBox="1"/>
          <p:nvPr>
            <p:ph idx="1" type="subTitle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5" name="Google Shape;95;p26"/>
          <p:cNvSpPr txBox="1"/>
          <p:nvPr>
            <p:ph idx="2" type="body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" type="body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b="1" lang="en-US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5"/>
          <p:cNvSpPr txBox="1"/>
          <p:nvPr>
            <p:ph idx="1" type="body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1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25"/>
          <p:cNvSpPr txBox="1"/>
          <p:nvPr>
            <p:ph idx="12" type="sldNum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b="1" lang="en-US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" name="Google Shape;87;p25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25"/>
          <p:cNvSpPr txBox="1"/>
          <p:nvPr>
            <p:ph idx="11" type="ftr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25"/>
          <p:cNvSpPr txBox="1"/>
          <p:nvPr>
            <p:ph idx="10" type="dt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github.com/w3c/automotive" TargetMode="External"/><Relationship Id="rId4" Type="http://schemas.openxmlformats.org/officeDocument/2006/relationships/hyperlink" Target="https://github.com/COVESA/vehicle-information-service-specification" TargetMode="External"/><Relationship Id="rId5" Type="http://schemas.openxmlformats.org/officeDocument/2006/relationships/hyperlink" Target="https://github.com/COVESA/vehicle-information-service-specification/releases/tag/v2.0" TargetMode="External"/><Relationship Id="rId6" Type="http://schemas.openxmlformats.org/officeDocument/2006/relationships/hyperlink" Target="https://github.com/COVESA/vehicle-information-service-specification/releases/tag/v3.0rc1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7.png"/><Relationship Id="rId4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rive.google.com/file/d/1w0bV2g6RuebfgZoxZlvLkwTGIEjMuCPZ/view?usp=drive_link" TargetMode="External"/><Relationship Id="rId4" Type="http://schemas.openxmlformats.org/officeDocument/2006/relationships/image" Target="../media/image2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autosar.org/search?tx_solr%5Bfilter%5D%5B1%5D=platform%3AAP&amp;tx_solr%5Bfilter%5D%5B2%5D=category%3AR24-11&amp;tx_solr%5Bq%5D=" TargetMode="External"/><Relationship Id="rId4" Type="http://schemas.openxmlformats.org/officeDocument/2006/relationships/hyperlink" Target="https://www.autosar.org/fileadmin/standards/R24-11/AP/AUTOSAR_AP_EXP_AutomotiveAPI.pdf" TargetMode="External"/><Relationship Id="rId5" Type="http://schemas.openxmlformats.org/officeDocument/2006/relationships/hyperlink" Target="https://github.com/COVESA/vehicle-information-service-specification" TargetMode="External"/><Relationship Id="rId6" Type="http://schemas.openxmlformats.org/officeDocument/2006/relationships/hyperlink" Target="https://wiki.covesa.global/display/WIK4/VISS+Meeting+Topics+and+Meeting+Notes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thub.com/COVESA/vissr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"/>
          <p:cNvSpPr txBox="1"/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VISS and VISSR Status spring 2025</a:t>
            </a:r>
            <a:endParaRPr/>
          </a:p>
        </p:txBody>
      </p:sp>
      <p:sp>
        <p:nvSpPr>
          <p:cNvPr id="155" name="Google Shape;155;p1"/>
          <p:cNvSpPr txBox="1"/>
          <p:nvPr>
            <p:ph idx="1" type="body"/>
          </p:nvPr>
        </p:nvSpPr>
        <p:spPr>
          <a:xfrm>
            <a:off x="374047" y="3796428"/>
            <a:ext cx="6242510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Ulf Bjorkengren, Ford Motor Company</a:t>
            </a:r>
            <a:endParaRPr/>
          </a:p>
        </p:txBody>
      </p:sp>
      <p:sp>
        <p:nvSpPr>
          <p:cNvPr id="156" name="Google Shape;156;p1"/>
          <p:cNvSpPr txBox="1"/>
          <p:nvPr>
            <p:ph idx="2" type="body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/>
              <a:t>AMM Berlin 2025-05-15</a:t>
            </a:r>
            <a:endParaRPr/>
          </a:p>
        </p:txBody>
      </p:sp>
      <p:sp>
        <p:nvSpPr>
          <p:cNvPr id="157" name="Google Shape;157;p1"/>
          <p:cNvSpPr txBox="1"/>
          <p:nvPr>
            <p:ph idx="4294967295" type="sldNum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b="1" lang="en-US" sz="1200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1"/>
          <p:cNvSpPr txBox="1"/>
          <p:nvPr>
            <p:ph idx="4294967295" type="ftr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159" name="Google Shape;159;p1"/>
          <p:cNvSpPr txBox="1"/>
          <p:nvPr>
            <p:ph idx="4294967295" type="dt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specification history</a:t>
            </a:r>
            <a:endParaRPr/>
          </a:p>
        </p:txBody>
      </p:sp>
      <p:sp>
        <p:nvSpPr>
          <p:cNvPr id="217" name="Google Shape;217;p18"/>
          <p:cNvSpPr txBox="1"/>
          <p:nvPr>
            <p:ph idx="1" type="body"/>
          </p:nvPr>
        </p:nvSpPr>
        <p:spPr>
          <a:xfrm>
            <a:off x="334962" y="1220432"/>
            <a:ext cx="10409237" cy="42854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The Vehicle Information Service Specification development was started at W3C 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 u="sng">
                <a:solidFill>
                  <a:schemeClr val="hlink"/>
                </a:solidFill>
                <a:hlinkClick r:id="rId3"/>
              </a:rPr>
              <a:t>https://github.com/w3c/automotive</a:t>
            </a:r>
            <a:endParaRPr sz="1600"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Where it was discontinued and in March 2024 migrated to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 u="sng">
                <a:solidFill>
                  <a:schemeClr val="hlink"/>
                </a:solidFill>
                <a:hlinkClick r:id="rId4"/>
              </a:rPr>
              <a:t>https://github.com/COVESA/vehicle-information-service-specification</a:t>
            </a:r>
            <a:endParaRPr sz="1600"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VISSv2.0 released in April 2024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 u="sng">
                <a:solidFill>
                  <a:schemeClr val="hlink"/>
                </a:solidFill>
                <a:hlinkClick r:id="rId5"/>
              </a:rPr>
              <a:t>https://github.com/COVESA/vehicle-information-service-specification/releases/tag/v2.0</a:t>
            </a:r>
            <a:endParaRPr sz="1600"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VISSv3.0 to be released April/May 2025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/>
              <a:t>Release candidate 1</a:t>
            </a:r>
            <a:endParaRPr/>
          </a:p>
          <a:p>
            <a:pPr indent="-203200" lvl="2" marL="762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-US" sz="1600" u="sng">
                <a:solidFill>
                  <a:schemeClr val="hlink"/>
                </a:solidFill>
                <a:hlinkClick r:id="rId6"/>
              </a:rPr>
              <a:t>https://github.com/COVESA/vehicle-information-service-specification/releases/tag/v3.0rc1</a:t>
            </a:r>
            <a:endParaRPr sz="1600"/>
          </a:p>
          <a:p>
            <a:pPr indent="0" lvl="2" marL="55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8666" y="1433590"/>
            <a:ext cx="6555036" cy="445081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9"/>
          <p:cNvSpPr txBox="1"/>
          <p:nvPr>
            <p:ph type="title"/>
          </p:nvPr>
        </p:nvSpPr>
        <p:spPr>
          <a:xfrm>
            <a:off x="334962" y="350749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file transfer</a:t>
            </a:r>
            <a:endParaRPr/>
          </a:p>
        </p:txBody>
      </p:sp>
      <p:sp>
        <p:nvSpPr>
          <p:cNvPr id="224" name="Google Shape;224;p19"/>
          <p:cNvSpPr txBox="1"/>
          <p:nvPr>
            <p:ph idx="1" type="body"/>
          </p:nvPr>
        </p:nvSpPr>
        <p:spPr>
          <a:xfrm>
            <a:off x="334962" y="1203593"/>
            <a:ext cx="5377469" cy="4450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Upload of file to client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Download of file to server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Modeled using control and data channels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File node representation: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File name (incl extension)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File hash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Uid (unique per session)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An alternative to this integrated file transfer support is to define a node with control information that also includes data about external file transfer resources.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0"/>
          <p:cNvSpPr txBox="1"/>
          <p:nvPr>
            <p:ph type="title"/>
          </p:nvPr>
        </p:nvSpPr>
        <p:spPr>
          <a:xfrm>
            <a:off x="622639" y="32520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payload encoding</a:t>
            </a:r>
            <a:endParaRPr/>
          </a:p>
        </p:txBody>
      </p:sp>
      <p:sp>
        <p:nvSpPr>
          <p:cNvPr id="230" name="Google Shape;230;p20"/>
          <p:cNvSpPr txBox="1"/>
          <p:nvPr>
            <p:ph idx="1" type="body"/>
          </p:nvPr>
        </p:nvSpPr>
        <p:spPr>
          <a:xfrm>
            <a:off x="427823" y="1203730"/>
            <a:ext cx="8100120" cy="19915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Payload encoded when in transit over the transport protocol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Primary (JSON) format at end points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Integrated part of the gRPC protocol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Can be combined with other protocols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Then it is run on a different logical channel than the “primary” channel</a:t>
            </a:r>
            <a:endParaRPr/>
          </a:p>
        </p:txBody>
      </p:sp>
      <p:pic>
        <p:nvPicPr>
          <p:cNvPr id="231" name="Google Shape;23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5812" y="4335324"/>
            <a:ext cx="6871053" cy="18860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data compression</a:t>
            </a:r>
            <a:endParaRPr/>
          </a:p>
        </p:txBody>
      </p:sp>
      <p:sp>
        <p:nvSpPr>
          <p:cNvPr id="237" name="Google Shape;237;p21"/>
          <p:cNvSpPr txBox="1"/>
          <p:nvPr>
            <p:ph idx="1" type="body"/>
          </p:nvPr>
        </p:nvSpPr>
        <p:spPr>
          <a:xfrm>
            <a:off x="334963" y="741393"/>
            <a:ext cx="9240552" cy="162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Path compression: Path is replaced by index from sorted list of paths in response.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Timestamp compression: Data point timestamp is relative to message timestamp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Can be combined with payload encoding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Can be combined with curve logging</a:t>
            </a:r>
            <a:endParaRPr/>
          </a:p>
        </p:txBody>
      </p:sp>
      <p:pic>
        <p:nvPicPr>
          <p:cNvPr id="238" name="Google Shape;23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89962" y="2721458"/>
            <a:ext cx="8833399" cy="339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2"/>
          <p:cNvSpPr txBox="1"/>
          <p:nvPr>
            <p:ph type="title"/>
          </p:nvPr>
        </p:nvSpPr>
        <p:spPr>
          <a:xfrm>
            <a:off x="612365" y="13230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server capabilities</a:t>
            </a:r>
            <a:endParaRPr/>
          </a:p>
        </p:txBody>
      </p:sp>
      <p:sp>
        <p:nvSpPr>
          <p:cNvPr id="244" name="Google Shape;244;p22"/>
          <p:cNvSpPr txBox="1"/>
          <p:nvPr>
            <p:ph idx="1" type="body"/>
          </p:nvPr>
        </p:nvSpPr>
        <p:spPr>
          <a:xfrm>
            <a:off x="438096" y="979440"/>
            <a:ext cx="10154559" cy="48991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Most VISSv3.0 features are optional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 client needs to know which features are supported by the server it connects to.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As all transport protocols are optional client is expected to find this information over a side channel.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The client can then use the VISS API to request data from the Server tree that contains the server capabilities description.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If a feature is supported on any transport protocol it should be represented on the mandatory Support branch.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The mandatory Config branch can be accessed to find out the details of a supported feature.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Which protocol(s) support which features?</a:t>
            </a:r>
            <a:endParaRPr sz="1600"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Specific port number?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Other specific config data?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3"/>
          <p:cNvSpPr txBox="1"/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0" name="Google Shape;250;p23"/>
          <p:cNvSpPr txBox="1"/>
          <p:nvPr>
            <p:ph idx="1" type="subTitle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251" name="Google Shape;251;p23"/>
          <p:cNvSpPr txBox="1"/>
          <p:nvPr>
            <p:ph idx="2" type="body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specification overview</a:t>
            </a:r>
            <a:endParaRPr/>
          </a:p>
        </p:txBody>
      </p:sp>
      <p:sp>
        <p:nvSpPr>
          <p:cNvPr id="165" name="Google Shape;165;p12"/>
          <p:cNvSpPr txBox="1"/>
          <p:nvPr>
            <p:ph idx="1" type="body"/>
          </p:nvPr>
        </p:nvSpPr>
        <p:spPr>
          <a:xfrm>
            <a:off x="334962" y="741392"/>
            <a:ext cx="10409237" cy="5751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729"/>
              <a:buChar char="•"/>
            </a:pPr>
            <a:r>
              <a:rPr lang="en-US"/>
              <a:t>VISSv1 features </a:t>
            </a:r>
            <a:r>
              <a:rPr lang="en-US" sz="1800"/>
              <a:t>(Websocket; Get/Set/Subscribe/Unsubscribe; limited filter support)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729"/>
              <a:buChar char="•"/>
            </a:pPr>
            <a:r>
              <a:rPr lang="en-US"/>
              <a:t>VISSv2.0 features (released April 2024)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Supported transport protocols: HTTP / Websocket / MQTT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Methods: Get / Set / Subscribe / Unsubscribe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Subscription filters: Timebased / Change / Range / Paths / Curve logging / History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Access control: Token based, OAuth2 inspired, RBAC support, single node granularity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Consent support: Obtaining consent delegated to an External Consent Framework, acts as firewall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29729"/>
              <a:buChar char="•"/>
            </a:pPr>
            <a:r>
              <a:rPr lang="en-US"/>
              <a:t>VISSv3.0 features (released May 2025)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All features from VISSv2.0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Primary payloads (JSON) are normative, transport protocols are not normatively specified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gRPC added to the mentioned protocols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File transfer. Upload/download of files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Payload encoding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Data compression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JSON scheme defining the content of all primary payloads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A tree describing the VISS server capabilities that can be accessed by clients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5135"/>
              <a:buChar char="−"/>
            </a:pPr>
            <a:r>
              <a:rPr lang="en-US" sz="1600"/>
              <a:t>Error messages updated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2736" y="1086868"/>
            <a:ext cx="4790476" cy="511428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"/>
          <p:cNvSpPr txBox="1"/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/>
              <a:t>Deployment of VISS actors</a:t>
            </a:r>
            <a:endParaRPr/>
          </a:p>
        </p:txBody>
      </p:sp>
      <p:sp>
        <p:nvSpPr>
          <p:cNvPr id="172" name="Google Shape;172;p2"/>
          <p:cNvSpPr txBox="1"/>
          <p:nvPr>
            <p:ph idx="1" type="body"/>
          </p:nvPr>
        </p:nvSpPr>
        <p:spPr>
          <a:xfrm>
            <a:off x="334963" y="1220432"/>
            <a:ext cx="6137756" cy="42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400"/>
              <a:t>Client deployment alternatives: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Cloud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Vehicle proximity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In-vehicle (typically in app runtime)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400"/>
              <a:t>Server deployment alternatives: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In-vehicle (typically at the ”edge”)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(Cloud)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sz="2400"/>
              <a:t>Normative payload definitions:</a:t>
            </a:r>
            <a:endParaRPr/>
          </a:p>
          <a:p>
            <a:pPr indent="-215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/>
              <a:t>- Client implementations at different deployments can (re)use the same requests also when using different transport protocols.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3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MQTT based protocol</a:t>
            </a:r>
            <a:endParaRPr/>
          </a:p>
        </p:txBody>
      </p:sp>
      <p:sp>
        <p:nvSpPr>
          <p:cNvPr id="178" name="Google Shape;178;p13"/>
          <p:cNvSpPr txBox="1"/>
          <p:nvPr>
            <p:ph idx="1" type="body"/>
          </p:nvPr>
        </p:nvSpPr>
        <p:spPr>
          <a:xfrm>
            <a:off x="334962" y="741392"/>
            <a:ext cx="10409237" cy="5751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MQTT uses a consumer / producer / broker model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VISS uses a client / server model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The VISS client / server model is abstracted on MQTT by adding a thin application layer protocol.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The server subscribes to a topic that is unique for the vehicle, e. g. a pseudo-VIN.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A client must obtain the server topic over a side channel.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A client that is about to issue a request does the following:</a:t>
            </a:r>
            <a:endParaRPr/>
          </a:p>
          <a:p>
            <a:pPr indent="-203200" lvl="2" marL="762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-US" sz="1600"/>
              <a:t>It subscribes to a client unique topic.</a:t>
            </a:r>
            <a:endParaRPr/>
          </a:p>
          <a:p>
            <a:pPr indent="-203200" lvl="2" marL="762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-US" sz="1600"/>
              <a:t>It publishes a message to the server unique topic. The message contains two parts:</a:t>
            </a:r>
            <a:endParaRPr/>
          </a:p>
          <a:p>
            <a:pPr indent="-3175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The VISS request</a:t>
            </a:r>
            <a:endParaRPr/>
          </a:p>
          <a:p>
            <a:pPr indent="-3175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The client unique topic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The server processes the VISS request and then publishes the response / event using the client unique topic.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A cloud-based broker provides the following features: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Solves the “firewall/NAT traversal” issue.</a:t>
            </a:r>
            <a:endParaRPr/>
          </a:p>
          <a:p>
            <a:pPr indent="-203200" lvl="2" marL="762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</a:pPr>
            <a:r>
              <a:rPr lang="en-US" sz="1600"/>
              <a:t>The server always initiates the vehicle-to-cloud (broker) communication.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Decouples client and vehicle (server).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The broker can act as an extra security layer.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4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access control model</a:t>
            </a:r>
            <a:endParaRPr/>
          </a:p>
        </p:txBody>
      </p:sp>
      <p:sp>
        <p:nvSpPr>
          <p:cNvPr id="184" name="Google Shape;184;p14"/>
          <p:cNvSpPr txBox="1"/>
          <p:nvPr>
            <p:ph idx="1" type="body"/>
          </p:nvPr>
        </p:nvSpPr>
        <p:spPr>
          <a:xfrm>
            <a:off x="334962" y="741392"/>
            <a:ext cx="5603501" cy="25874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JSON web-token based, Oauth 2.0 inspired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1600"/>
              <a:t>Role based access control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1600"/>
              <a:t>GDPR alignment through a purpose-based service offering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1600"/>
              <a:t>Access control can be applied per signal through the VSS tree “tagging”. Tag is inherited by children.</a:t>
            </a:r>
            <a:endParaRPr/>
          </a:p>
        </p:txBody>
      </p:sp>
      <p:pic>
        <p:nvPicPr>
          <p:cNvPr id="185" name="Google Shape;18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3539" y="1827623"/>
            <a:ext cx="5550050" cy="3905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1013" y="3767458"/>
            <a:ext cx="4972306" cy="2228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consent support</a:t>
            </a:r>
            <a:endParaRPr/>
          </a:p>
        </p:txBody>
      </p:sp>
      <p:sp>
        <p:nvSpPr>
          <p:cNvPr id="192" name="Google Shape;192;p15"/>
          <p:cNvSpPr txBox="1"/>
          <p:nvPr>
            <p:ph idx="1" type="body"/>
          </p:nvPr>
        </p:nvSpPr>
        <p:spPr>
          <a:xfrm>
            <a:off x="334963" y="741393"/>
            <a:ext cx="5911726" cy="40771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Piggy-backs on the access control model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Relies on an External Consent Framework (ECF) to obtain consent from the data owner.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Supports cancelling of previously given consent.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/>
              <a:t>Data received by client cannot be retracted/cancelled.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Demoed at the 2024 spring AMM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sz="1600" u="sng">
                <a:solidFill>
                  <a:schemeClr val="hlink"/>
                </a:solidFill>
                <a:hlinkClick r:id="rId3"/>
              </a:rPr>
              <a:t>https://drive.google.com/file/d/1w0bV2g6RuebfgZoxZlvLkwTGIEjMuCPZ/view?usp=drive_link</a:t>
            </a:r>
            <a:endParaRPr sz="1600"/>
          </a:p>
          <a:p>
            <a:pPr indent="0" lvl="1" marL="358775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1600"/>
          </a:p>
        </p:txBody>
      </p:sp>
      <p:pic>
        <p:nvPicPr>
          <p:cNvPr id="193" name="Google Shape;19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35121" y="1600333"/>
            <a:ext cx="4435328" cy="32182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"/>
          <p:cNvSpPr txBox="1"/>
          <p:nvPr>
            <p:ph type="title"/>
          </p:nvPr>
        </p:nvSpPr>
        <p:spPr>
          <a:xfrm>
            <a:off x="489074" y="173400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references</a:t>
            </a:r>
            <a:endParaRPr/>
          </a:p>
        </p:txBody>
      </p:sp>
      <p:sp>
        <p:nvSpPr>
          <p:cNvPr id="199" name="Google Shape;199;p16"/>
          <p:cNvSpPr txBox="1"/>
          <p:nvPr>
            <p:ph idx="1" type="body"/>
          </p:nvPr>
        </p:nvSpPr>
        <p:spPr>
          <a:xfrm>
            <a:off x="406880" y="796247"/>
            <a:ext cx="10442629" cy="54093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800"/>
              <a:t>AUTOSAR uses VISS for the Automotive API in the R24-11 release.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u="sng">
                <a:solidFill>
                  <a:schemeClr val="hlink"/>
                </a:solidFill>
                <a:hlinkClick r:id="rId3"/>
              </a:rPr>
              <a:t>AUTOSAR R24-11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 u="sng">
                <a:solidFill>
                  <a:schemeClr val="hlink"/>
                </a:solidFill>
                <a:hlinkClick r:id="rId4"/>
              </a:rPr>
              <a:t>Automotive API Explainer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/>
              <a:t>VISSv3.0 is the target version</a:t>
            </a:r>
            <a:endParaRPr/>
          </a:p>
          <a:p>
            <a:pPr indent="0" lvl="0" marL="76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800"/>
              <a:t>COVESA EU Data Act project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/>
              <a:t>Proposed vehicle API candidate</a:t>
            </a:r>
            <a:endParaRPr/>
          </a:p>
          <a:p>
            <a:pPr indent="0" lvl="0" marL="76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COVESA Central Data Service Playground project (CDSP)</a:t>
            </a:r>
            <a:endParaRPr/>
          </a:p>
          <a:p>
            <a:pPr indent="-220662" lvl="1" marL="579438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Char char="−"/>
            </a:pPr>
            <a:r>
              <a:rPr lang="en-US"/>
              <a:t>VISSR is an available component for realizing data services</a:t>
            </a:r>
            <a:endParaRPr/>
          </a:p>
          <a:p>
            <a:pPr indent="0" lvl="1" marL="358775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https://github.com/COVESA/vehicle-information-service-specification</a:t>
            </a:r>
            <a:endParaRPr/>
          </a:p>
          <a:p>
            <a:pPr indent="-3810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https://wiki.covesa.global/display/WIK4/VISS+Meeting+Topics+and+Meeting+Notes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7"/>
          <p:cNvSpPr txBox="1"/>
          <p:nvPr>
            <p:ph type="title"/>
          </p:nvPr>
        </p:nvSpPr>
        <p:spPr>
          <a:xfrm>
            <a:off x="334962" y="118545"/>
            <a:ext cx="8285842" cy="622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VISS reference implementation - VISSR</a:t>
            </a:r>
            <a:endParaRPr/>
          </a:p>
        </p:txBody>
      </p:sp>
      <p:sp>
        <p:nvSpPr>
          <p:cNvPr id="205" name="Google Shape;205;p17"/>
          <p:cNvSpPr txBox="1"/>
          <p:nvPr>
            <p:ph idx="1" type="body"/>
          </p:nvPr>
        </p:nvSpPr>
        <p:spPr>
          <a:xfrm>
            <a:off x="334963" y="741392"/>
            <a:ext cx="5911726" cy="57107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20662" lvl="1" marL="57943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TR"/>
              <a:buChar char="−"/>
            </a:pPr>
            <a:r>
              <a:rPr b="0" i="0" lang="en-US" sz="16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https://github.com/COVESA/vissr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Complete VISSv3.0 feature support, plus</a:t>
            </a:r>
            <a:endParaRPr/>
          </a:p>
          <a:p>
            <a:pPr indent="-220662" lvl="1" marL="579438" marR="0" rtl="0" algn="l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TR"/>
              <a:buChar char="−"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SwCs to realize a complete tech stack:</a:t>
            </a:r>
            <a:endParaRPr/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Data store: SQLite / Redis / Memcached / IotDB / ..</a:t>
            </a:r>
            <a:endParaRPr/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Feeder: Template where only the vehicle interface client needs implementation / RL-feeder / EVIC-feeder / …</a:t>
            </a:r>
            <a:endParaRPr/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Client: JS based: AGT, AT, HTTP, WS, integrated access control,.. / Go-based: MQTT, curve log to CSV file, …</a:t>
            </a:r>
            <a:endParaRPr/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lang="en-US" sz="1600">
                <a:solidFill>
                  <a:srgbClr val="000000"/>
                </a:solidFill>
              </a:rPr>
              <a:t>Access Grant Token server (authentication excl)</a:t>
            </a:r>
            <a:endParaRPr/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Access Token server</a:t>
            </a:r>
            <a:endParaRPr/>
          </a:p>
          <a:p>
            <a:pPr indent="-203200" lvl="2" marL="7620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▪"/>
            </a:pPr>
            <a:r>
              <a:rPr lang="en-US" sz="1600">
                <a:solidFill>
                  <a:srgbClr val="000000"/>
                </a:solidFill>
              </a:rPr>
              <a:t>External Consent Framework simulator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03200" lvl="2" marL="7620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Domain Mapping Tool:  creates feeder conversion instructions from YAML input </a:t>
            </a:r>
            <a:endParaRPr/>
          </a:p>
          <a:p>
            <a:pPr indent="-203231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lang="en-US" sz="2100">
                <a:solidFill>
                  <a:srgbClr val="000000"/>
                </a:solidFill>
              </a:rPr>
              <a:t>VISSR is a reference implementation written in Go.</a:t>
            </a:r>
            <a:endParaRPr/>
          </a:p>
          <a:p>
            <a:pPr indent="-203199" lvl="1" marL="579438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Although it is quite stable and with decent performance, a production ready implementation in RUST/C++ would be attractive.</a:t>
            </a:r>
            <a:endParaRPr/>
          </a:p>
          <a:p>
            <a:pPr indent="-203199" lvl="1" marL="579438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▪"/>
            </a:pPr>
            <a:r>
              <a:rPr b="0" i="0" lang="en-US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Start a new COVESA project to develop it?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SzPct val="162162"/>
              <a:buNone/>
            </a:pPr>
            <a:r>
              <a:t/>
            </a:r>
            <a:endParaRPr sz="1600"/>
          </a:p>
        </p:txBody>
      </p:sp>
      <p:pic>
        <p:nvPicPr>
          <p:cNvPr id="206" name="Google Shape;20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10811" y="741391"/>
            <a:ext cx="4709926" cy="55669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"/>
          <p:cNvSpPr txBox="1"/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Supplementary slides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2021-09-21T14:14:34Z</dcterms:created>
  <dc:creator>Chris Bowers</dc:creator>
</cp:coreProperties>
</file>