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76" r:id="rId2"/>
    <p:sldId id="278" r:id="rId3"/>
    <p:sldId id="279" r:id="rId4"/>
    <p:sldId id="280" r:id="rId5"/>
    <p:sldId id="277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749"/>
    <p:restoredTop sz="96208"/>
  </p:normalViewPr>
  <p:slideViewPr>
    <p:cSldViewPr snapToGrid="0" snapToObjects="1" showGuides="1">
      <p:cViewPr varScale="1">
        <p:scale>
          <a:sx n="95" d="100"/>
          <a:sy n="95" d="100"/>
        </p:scale>
        <p:origin x="90" y="63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8638807-2917-5743-A2CC-65978910579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2FEE186-A421-AF48-94BB-1ABEDD4AF45E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8858E1-F8AF-CB41-8A84-A5A2361523A8}" type="datetime4">
              <a:rPr lang="en-GB" smtClean="0"/>
              <a:t>14 May 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5E8B52F-1977-E348-8A03-51A453CBA8E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2844B16-8D11-894B-B12E-DDA3081BB57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67EEF5-1533-4A41-932F-BAF31903FC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7635075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565DB4-554A-6B4E-A74E-EC2B01286B4E}" type="datetime4">
              <a:rPr lang="en-GB" smtClean="0"/>
              <a:t>13 May 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0ADDE7-7F29-A24E-8222-17CAAC41A7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8000584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jp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2" descr="Picture 12">
            <a:extLst>
              <a:ext uri="{FF2B5EF4-FFF2-40B4-BE49-F238E27FC236}">
                <a16:creationId xmlns:a16="http://schemas.microsoft.com/office/drawing/2014/main" id="{6125D019-F8D3-1244-8F47-61FE8E70DCE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t="29536" r="6521"/>
          <a:stretch>
            <a:fillRect/>
          </a:stretch>
        </p:blipFill>
        <p:spPr>
          <a:xfrm>
            <a:off x="10319993" y="0"/>
            <a:ext cx="1872007" cy="1524000"/>
          </a:xfrm>
          <a:prstGeom prst="rect">
            <a:avLst/>
          </a:prstGeom>
          <a:ln w="12700">
            <a:miter lim="400000"/>
          </a:ln>
        </p:spPr>
      </p:pic>
      <p:pic>
        <p:nvPicPr>
          <p:cNvPr id="12" name="Picture 7" descr="Picture 7">
            <a:extLst>
              <a:ext uri="{FF2B5EF4-FFF2-40B4-BE49-F238E27FC236}">
                <a16:creationId xmlns:a16="http://schemas.microsoft.com/office/drawing/2014/main" id="{C7F0A4C5-75C9-F840-9487-8551646FEA6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384796" y="6161318"/>
            <a:ext cx="1467253" cy="477239"/>
          </a:xfrm>
          <a:prstGeom prst="rect">
            <a:avLst/>
          </a:prstGeom>
          <a:ln w="12700">
            <a:miter lim="400000"/>
          </a:ln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D4275AB3-FAC6-E94D-A958-17D25AA67D45}"/>
              </a:ext>
            </a:extLst>
          </p:cNvPr>
          <p:cNvCxnSpPr>
            <a:cxnSpLocks/>
          </p:cNvCxnSpPr>
          <p:nvPr userDrawn="1"/>
        </p:nvCxnSpPr>
        <p:spPr>
          <a:xfrm>
            <a:off x="0" y="6439612"/>
            <a:ext cx="10156371" cy="0"/>
          </a:xfrm>
          <a:prstGeom prst="line">
            <a:avLst/>
          </a:prstGeom>
          <a:ln w="19050">
            <a:gradFill flip="none" rotWithShape="1">
              <a:gsLst>
                <a:gs pos="0">
                  <a:srgbClr val="00B1C3"/>
                </a:gs>
                <a:gs pos="63000">
                  <a:srgbClr val="355EA8"/>
                </a:gs>
                <a:gs pos="100000">
                  <a:srgbClr val="9451B8"/>
                </a:gs>
              </a:gsLst>
              <a:lin ang="0" scaled="1"/>
              <a:tileRect/>
            </a:gra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Slide Number Placeholder 8">
            <a:extLst>
              <a:ext uri="{FF2B5EF4-FFF2-40B4-BE49-F238E27FC236}">
                <a16:creationId xmlns:a16="http://schemas.microsoft.com/office/drawing/2014/main" id="{DEE81994-83F0-1047-AE17-AEF21F3103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13171" y="642992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US" sz="1200" b="1" dirty="0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96FED17-8958-F740-A869-874A0B6A5A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18" name="Footer Placeholder 4">
            <a:extLst>
              <a:ext uri="{FF2B5EF4-FFF2-40B4-BE49-F238E27FC236}">
                <a16:creationId xmlns:a16="http://schemas.microsoft.com/office/drawing/2014/main" id="{E0165AB4-084A-BA4F-8E9A-2293F4EAF8A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810354" y="6429920"/>
            <a:ext cx="19457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Copyright ©2025 COVESA</a:t>
            </a:r>
          </a:p>
        </p:txBody>
      </p:sp>
      <p:sp>
        <p:nvSpPr>
          <p:cNvPr id="19" name="Date Placeholder 3">
            <a:extLst>
              <a:ext uri="{FF2B5EF4-FFF2-40B4-BE49-F238E27FC236}">
                <a16:creationId xmlns:a16="http://schemas.microsoft.com/office/drawing/2014/main" id="{BA66F116-E213-5043-BE6B-0ABC3EA17726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334962" y="6429920"/>
            <a:ext cx="160945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11AD59B-78A3-4C41-A780-C9419A689BF3}" type="datetime4">
              <a:rPr lang="en-GB" smtClean="0"/>
              <a:t>13 May 2025</a:t>
            </a:fld>
            <a:r>
              <a:rPr lang="en-GB"/>
              <a:t>  </a:t>
            </a:r>
            <a:r>
              <a:rPr lang="en-GB" dirty="0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9C21D026-CC64-D64F-A5A7-81BF6496F9F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34963" y="1220432"/>
            <a:ext cx="6854876" cy="4285459"/>
          </a:xfrm>
        </p:spPr>
        <p:txBody>
          <a:bodyPr>
            <a:normAutofit/>
          </a:bodyPr>
          <a:lstStyle>
            <a:lvl1pPr>
              <a:defRPr sz="2000"/>
            </a:lvl1pPr>
            <a:lvl2pPr marL="579438" indent="-220663">
              <a:buFont typeface="System Font Regular"/>
              <a:buChar char="−"/>
              <a:tabLst/>
              <a:defRPr sz="2000"/>
            </a:lvl2pPr>
            <a:lvl3pPr marL="762000" indent="-203200">
              <a:buFont typeface="Wingdings" pitchFamily="2" charset="2"/>
              <a:buChar char="§"/>
              <a:tabLst/>
              <a:defRPr sz="2000"/>
            </a:lvl3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053181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s &amp; Graph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7A50BFB-D053-E84D-9DBB-8CD45DDADC3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34964" y="1445598"/>
            <a:ext cx="5564392" cy="3684588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endParaRPr lang="en-GB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5D94030-FBFC-984D-9D3C-4029E8D770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13171" y="642992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US" sz="1200" b="1" dirty="0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3" name="Picture 7" descr="Picture 7">
            <a:extLst>
              <a:ext uri="{FF2B5EF4-FFF2-40B4-BE49-F238E27FC236}">
                <a16:creationId xmlns:a16="http://schemas.microsoft.com/office/drawing/2014/main" id="{D75A0F04-527C-5140-8179-20532724AD5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384796" y="6161318"/>
            <a:ext cx="1467253" cy="477239"/>
          </a:xfrm>
          <a:prstGeom prst="rect">
            <a:avLst/>
          </a:prstGeom>
          <a:ln w="12700">
            <a:miter lim="400000"/>
          </a:ln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02487E2-3F96-B949-85E8-4C38442467ED}"/>
              </a:ext>
            </a:extLst>
          </p:cNvPr>
          <p:cNvCxnSpPr>
            <a:cxnSpLocks/>
          </p:cNvCxnSpPr>
          <p:nvPr userDrawn="1"/>
        </p:nvCxnSpPr>
        <p:spPr>
          <a:xfrm>
            <a:off x="0" y="6439612"/>
            <a:ext cx="10156371" cy="0"/>
          </a:xfrm>
          <a:prstGeom prst="line">
            <a:avLst/>
          </a:prstGeom>
          <a:ln w="19050">
            <a:gradFill flip="none" rotWithShape="1">
              <a:gsLst>
                <a:gs pos="0">
                  <a:srgbClr val="00B1C3"/>
                </a:gs>
                <a:gs pos="63000">
                  <a:srgbClr val="355EA8"/>
                </a:gs>
                <a:gs pos="100000">
                  <a:srgbClr val="9451B8"/>
                </a:gs>
              </a:gsLst>
              <a:lin ang="0" scaled="1"/>
              <a:tileRect/>
            </a:gra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Content Placeholder 3">
            <a:extLst>
              <a:ext uri="{FF2B5EF4-FFF2-40B4-BE49-F238E27FC236}">
                <a16:creationId xmlns:a16="http://schemas.microsoft.com/office/drawing/2014/main" id="{1E09022B-A6B8-A541-BAC7-170774419E90}"/>
              </a:ext>
            </a:extLst>
          </p:cNvPr>
          <p:cNvSpPr>
            <a:spLocks noGrp="1"/>
          </p:cNvSpPr>
          <p:nvPr>
            <p:ph sz="half" idx="15"/>
          </p:nvPr>
        </p:nvSpPr>
        <p:spPr>
          <a:xfrm>
            <a:off x="6219570" y="1445598"/>
            <a:ext cx="5564392" cy="3684588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endParaRPr lang="en-GB" dirty="0"/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EB6C4034-E211-B445-84CC-220A026C706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4963" y="333375"/>
            <a:ext cx="9670885" cy="612556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600"/>
            </a:lvl1pPr>
          </a:lstStyle>
          <a:p>
            <a:r>
              <a:rPr lang="en-GB" dirty="0"/>
              <a:t>Page with charts and graphs</a:t>
            </a:r>
            <a:endParaRPr lang="en-US" dirty="0"/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FAC595DD-80C9-404C-9D48-37691E439C9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810354" y="6429920"/>
            <a:ext cx="19457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Copyright ©2025 COVESA</a:t>
            </a:r>
          </a:p>
        </p:txBody>
      </p:sp>
      <p:sp>
        <p:nvSpPr>
          <p:cNvPr id="17" name="Date Placeholder 3">
            <a:extLst>
              <a:ext uri="{FF2B5EF4-FFF2-40B4-BE49-F238E27FC236}">
                <a16:creationId xmlns:a16="http://schemas.microsoft.com/office/drawing/2014/main" id="{1B57A7B3-1C67-5B46-BDFE-89ED142C2E95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334962" y="6429920"/>
            <a:ext cx="160945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D0EF622-E555-A546-8005-7CDD745BA7BF}" type="datetime4">
              <a:rPr lang="en-GB" smtClean="0"/>
              <a:t>13 May 2025</a:t>
            </a:fld>
            <a:r>
              <a:rPr lang="en-GB"/>
              <a:t>  </a:t>
            </a:r>
            <a:r>
              <a:rPr lang="en-GB" dirty="0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24463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city, night, spaghetti junction&#10;&#10;Description automatically generated">
            <a:extLst>
              <a:ext uri="{FF2B5EF4-FFF2-40B4-BE49-F238E27FC236}">
                <a16:creationId xmlns:a16="http://schemas.microsoft.com/office/drawing/2014/main" id="{0F7ECD4E-05E9-884A-9098-F3B8BAE282F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8829" r="3165"/>
          <a:stretch/>
        </p:blipFill>
        <p:spPr>
          <a:xfrm>
            <a:off x="7514897" y="1220432"/>
            <a:ext cx="4677101" cy="430368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5B83566-F47D-1840-8D7F-ABC953AD25E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4963" y="333375"/>
            <a:ext cx="9670885" cy="612556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600"/>
            </a:lvl1pPr>
          </a:lstStyle>
          <a:p>
            <a:r>
              <a:rPr lang="en-GB" dirty="0"/>
              <a:t>Page with image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2091FE2-5120-8544-B13B-D808F6B065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13171" y="642992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US" sz="1200" b="1" dirty="0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C33CB44-22C5-1C43-87B7-B97727CF06FD}"/>
              </a:ext>
            </a:extLst>
          </p:cNvPr>
          <p:cNvSpPr/>
          <p:nvPr userDrawn="1"/>
        </p:nvSpPr>
        <p:spPr>
          <a:xfrm>
            <a:off x="7514897" y="1739274"/>
            <a:ext cx="4677101" cy="2455394"/>
          </a:xfrm>
          <a:prstGeom prst="rect">
            <a:avLst/>
          </a:prstGeom>
          <a:gradFill flip="none" rotWithShape="1">
            <a:gsLst>
              <a:gs pos="0">
                <a:srgbClr val="00B1C3">
                  <a:alpha val="75090"/>
                </a:srgbClr>
              </a:gs>
              <a:gs pos="66000">
                <a:srgbClr val="355EA8">
                  <a:alpha val="79617"/>
                  <a:lumMod val="99938"/>
                </a:srgbClr>
              </a:gs>
              <a:gs pos="100000">
                <a:srgbClr val="9451B8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Subtitle 2">
            <a:extLst>
              <a:ext uri="{FF2B5EF4-FFF2-40B4-BE49-F238E27FC236}">
                <a16:creationId xmlns:a16="http://schemas.microsoft.com/office/drawing/2014/main" id="{A9200882-522B-5E48-9513-260535EF4F3D}"/>
              </a:ext>
            </a:extLst>
          </p:cNvPr>
          <p:cNvSpPr>
            <a:spLocks noGrp="1"/>
          </p:cNvSpPr>
          <p:nvPr>
            <p:ph type="subTitle" idx="13" hasCustomPrompt="1"/>
          </p:nvPr>
        </p:nvSpPr>
        <p:spPr>
          <a:xfrm>
            <a:off x="7704571" y="2032162"/>
            <a:ext cx="4306808" cy="2009259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Text can overlay image</a:t>
            </a:r>
            <a:endParaRPr lang="en-US" dirty="0"/>
          </a:p>
        </p:txBody>
      </p:sp>
      <p:pic>
        <p:nvPicPr>
          <p:cNvPr id="11" name="Picture 7" descr="Picture 7">
            <a:extLst>
              <a:ext uri="{FF2B5EF4-FFF2-40B4-BE49-F238E27FC236}">
                <a16:creationId xmlns:a16="http://schemas.microsoft.com/office/drawing/2014/main" id="{67EB546F-9E5C-2F4F-BA00-E8AF17A7AFF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384796" y="6161318"/>
            <a:ext cx="1467253" cy="477239"/>
          </a:xfrm>
          <a:prstGeom prst="rect">
            <a:avLst/>
          </a:prstGeom>
          <a:ln w="12700">
            <a:miter lim="400000"/>
          </a:ln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A7369996-E5D0-EB45-9C76-E4D1674D1B1C}"/>
              </a:ext>
            </a:extLst>
          </p:cNvPr>
          <p:cNvCxnSpPr>
            <a:cxnSpLocks/>
          </p:cNvCxnSpPr>
          <p:nvPr userDrawn="1"/>
        </p:nvCxnSpPr>
        <p:spPr>
          <a:xfrm>
            <a:off x="0" y="6439612"/>
            <a:ext cx="10156371" cy="0"/>
          </a:xfrm>
          <a:prstGeom prst="line">
            <a:avLst/>
          </a:prstGeom>
          <a:ln w="19050">
            <a:gradFill flip="none" rotWithShape="1">
              <a:gsLst>
                <a:gs pos="0">
                  <a:srgbClr val="00B1C3"/>
                </a:gs>
                <a:gs pos="63000">
                  <a:srgbClr val="355EA8"/>
                </a:gs>
                <a:gs pos="100000">
                  <a:srgbClr val="9451B8"/>
                </a:gs>
              </a:gsLst>
              <a:lin ang="0" scaled="1"/>
              <a:tileRect/>
            </a:gra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Footer Placeholder 4">
            <a:extLst>
              <a:ext uri="{FF2B5EF4-FFF2-40B4-BE49-F238E27FC236}">
                <a16:creationId xmlns:a16="http://schemas.microsoft.com/office/drawing/2014/main" id="{A1365A6F-6BB2-2D4F-BC5C-34B78147E4B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810354" y="6429920"/>
            <a:ext cx="19457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Copyright ©2025 COVESA</a:t>
            </a:r>
          </a:p>
        </p:txBody>
      </p:sp>
      <p:sp>
        <p:nvSpPr>
          <p:cNvPr id="20" name="Date Placeholder 3">
            <a:extLst>
              <a:ext uri="{FF2B5EF4-FFF2-40B4-BE49-F238E27FC236}">
                <a16:creationId xmlns:a16="http://schemas.microsoft.com/office/drawing/2014/main" id="{DC233A41-B473-434F-A05B-49FA6976D946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334962" y="6429920"/>
            <a:ext cx="160945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00B0B186-A051-1042-AC6A-44B30391309C}" type="datetime4">
              <a:rPr lang="en-GB" smtClean="0"/>
              <a:t>13 May 2025</a:t>
            </a:fld>
            <a:r>
              <a:rPr lang="en-GB"/>
              <a:t>  </a:t>
            </a:r>
            <a:r>
              <a:rPr lang="en-GB" dirty="0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15" name="Text Placeholder 9">
            <a:extLst>
              <a:ext uri="{FF2B5EF4-FFF2-40B4-BE49-F238E27FC236}">
                <a16:creationId xmlns:a16="http://schemas.microsoft.com/office/drawing/2014/main" id="{DE3D26DE-F01D-0647-8A3D-59343B9B140A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34963" y="1220432"/>
            <a:ext cx="6854876" cy="4285459"/>
          </a:xfrm>
        </p:spPr>
        <p:txBody>
          <a:bodyPr>
            <a:normAutofit/>
          </a:bodyPr>
          <a:lstStyle>
            <a:lvl1pPr>
              <a:defRPr sz="2000"/>
            </a:lvl1pPr>
            <a:lvl2pPr marL="579438" indent="-220663">
              <a:buFont typeface="System Font Regular"/>
              <a:buChar char="−"/>
              <a:tabLst/>
              <a:defRPr sz="2000"/>
            </a:lvl2pPr>
            <a:lvl3pPr marL="762000" indent="-203200">
              <a:buFont typeface="Wingdings" pitchFamily="2" charset="2"/>
              <a:buChar char="§"/>
              <a:tabLst/>
              <a:defRPr sz="2000"/>
            </a:lvl3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9497824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626AEF5-A530-F741-AA2F-8C0CFA641A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13171" y="642992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US" sz="1200" b="1" dirty="0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6" name="Picture 7" descr="Picture 7">
            <a:extLst>
              <a:ext uri="{FF2B5EF4-FFF2-40B4-BE49-F238E27FC236}">
                <a16:creationId xmlns:a16="http://schemas.microsoft.com/office/drawing/2014/main" id="{4E2AE552-1CA5-CD4F-965C-A970A3C7C5E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384796" y="6161318"/>
            <a:ext cx="1467253" cy="477239"/>
          </a:xfrm>
          <a:prstGeom prst="rect">
            <a:avLst/>
          </a:prstGeom>
          <a:ln w="12700">
            <a:miter lim="400000"/>
          </a:ln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362B7C8E-F321-D247-975B-9145B25372DD}"/>
              </a:ext>
            </a:extLst>
          </p:cNvPr>
          <p:cNvCxnSpPr>
            <a:cxnSpLocks/>
          </p:cNvCxnSpPr>
          <p:nvPr userDrawn="1"/>
        </p:nvCxnSpPr>
        <p:spPr>
          <a:xfrm>
            <a:off x="0" y="6439612"/>
            <a:ext cx="10156371" cy="0"/>
          </a:xfrm>
          <a:prstGeom prst="line">
            <a:avLst/>
          </a:prstGeom>
          <a:ln w="19050">
            <a:gradFill flip="none" rotWithShape="1">
              <a:gsLst>
                <a:gs pos="0">
                  <a:srgbClr val="00B1C3"/>
                </a:gs>
                <a:gs pos="63000">
                  <a:srgbClr val="355EA8"/>
                </a:gs>
                <a:gs pos="100000">
                  <a:srgbClr val="9451B8"/>
                </a:gs>
              </a:gsLst>
              <a:lin ang="0" scaled="1"/>
              <a:tileRect/>
            </a:gra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Title 1">
            <a:extLst>
              <a:ext uri="{FF2B5EF4-FFF2-40B4-BE49-F238E27FC236}">
                <a16:creationId xmlns:a16="http://schemas.microsoft.com/office/drawing/2014/main" id="{959EBC31-6185-B644-A74F-9DEA98A2622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4963" y="333375"/>
            <a:ext cx="9670885" cy="612556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600"/>
            </a:lvl1pPr>
          </a:lstStyle>
          <a:p>
            <a:r>
              <a:rPr lang="en-GB" dirty="0"/>
              <a:t>Blank slide</a:t>
            </a:r>
            <a:endParaRPr lang="en-US" dirty="0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6A8398A9-741C-FC40-9DDC-44B0CEFCBF2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810354" y="6429920"/>
            <a:ext cx="19457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Copyright ©2025 COVESA</a:t>
            </a:r>
          </a:p>
        </p:txBody>
      </p:sp>
      <p:sp>
        <p:nvSpPr>
          <p:cNvPr id="12" name="Date Placeholder 3">
            <a:extLst>
              <a:ext uri="{FF2B5EF4-FFF2-40B4-BE49-F238E27FC236}">
                <a16:creationId xmlns:a16="http://schemas.microsoft.com/office/drawing/2014/main" id="{ADB08635-3CC6-6848-8C41-1E3FE6A48A22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334962" y="6429920"/>
            <a:ext cx="160945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5E54885-F5DD-8145-A519-454713646F3E}" type="datetime4">
              <a:rPr lang="en-GB" smtClean="0"/>
              <a:t>13 May 2025</a:t>
            </a:fld>
            <a:r>
              <a:rPr lang="en-GB"/>
              <a:t>  </a:t>
            </a:r>
            <a:r>
              <a:rPr lang="en-GB" dirty="0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21585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hart, radar chart&#10;&#10;Description automatically generated">
            <a:extLst>
              <a:ext uri="{FF2B5EF4-FFF2-40B4-BE49-F238E27FC236}">
                <a16:creationId xmlns:a16="http://schemas.microsoft.com/office/drawing/2014/main" id="{31F316A6-F980-AD4C-B687-8F364722C39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19482"/>
          <a:stretch/>
        </p:blipFill>
        <p:spPr>
          <a:xfrm>
            <a:off x="0" y="0"/>
            <a:ext cx="12192000" cy="267915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B16B90F-314C-E340-AEE8-82B1738D6E0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222089" y="2882687"/>
            <a:ext cx="8100848" cy="591316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en-GB" dirty="0"/>
              <a:t>New presentation section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DF05941-0B65-1248-AFE9-42645E4B7F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13171" y="642992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US" sz="1200" b="1" dirty="0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Subtitle 2">
            <a:extLst>
              <a:ext uri="{FF2B5EF4-FFF2-40B4-BE49-F238E27FC236}">
                <a16:creationId xmlns:a16="http://schemas.microsoft.com/office/drawing/2014/main" id="{C697C498-ED0F-D24F-8FB3-1FE15A02145B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213221" y="3474003"/>
            <a:ext cx="6904311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Subtitle</a:t>
            </a:r>
            <a:endParaRPr lang="en-US" dirty="0"/>
          </a:p>
        </p:txBody>
      </p:sp>
      <p:pic>
        <p:nvPicPr>
          <p:cNvPr id="8" name="Picture 7" descr="Picture 7">
            <a:extLst>
              <a:ext uri="{FF2B5EF4-FFF2-40B4-BE49-F238E27FC236}">
                <a16:creationId xmlns:a16="http://schemas.microsoft.com/office/drawing/2014/main" id="{7245B3B6-2703-C34C-9664-553F705CD03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384796" y="6161318"/>
            <a:ext cx="1467253" cy="477239"/>
          </a:xfrm>
          <a:prstGeom prst="rect">
            <a:avLst/>
          </a:prstGeom>
          <a:ln w="12700">
            <a:miter lim="400000"/>
          </a:ln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4FC90D83-897C-3345-A180-172DA635E408}"/>
              </a:ext>
            </a:extLst>
          </p:cNvPr>
          <p:cNvCxnSpPr>
            <a:cxnSpLocks/>
          </p:cNvCxnSpPr>
          <p:nvPr userDrawn="1"/>
        </p:nvCxnSpPr>
        <p:spPr>
          <a:xfrm>
            <a:off x="0" y="6439612"/>
            <a:ext cx="10156371" cy="0"/>
          </a:xfrm>
          <a:prstGeom prst="line">
            <a:avLst/>
          </a:prstGeom>
          <a:ln w="19050">
            <a:gradFill flip="none" rotWithShape="1">
              <a:gsLst>
                <a:gs pos="0">
                  <a:srgbClr val="00B1C3"/>
                </a:gs>
                <a:gs pos="63000">
                  <a:srgbClr val="355EA8"/>
                </a:gs>
                <a:gs pos="100000">
                  <a:srgbClr val="9451B8"/>
                </a:gs>
              </a:gsLst>
              <a:lin ang="0" scaled="1"/>
              <a:tileRect/>
            </a:gra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A4B713B4-61FF-C749-B1DA-C150D5E9719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810354" y="6429920"/>
            <a:ext cx="19457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Copyright ©2025 COVESA</a:t>
            </a:r>
          </a:p>
        </p:txBody>
      </p:sp>
      <p:sp>
        <p:nvSpPr>
          <p:cNvPr id="15" name="Date Placeholder 3">
            <a:extLst>
              <a:ext uri="{FF2B5EF4-FFF2-40B4-BE49-F238E27FC236}">
                <a16:creationId xmlns:a16="http://schemas.microsoft.com/office/drawing/2014/main" id="{9E77C1C7-5EE9-F94D-B566-95F391AE83DE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334962" y="6429920"/>
            <a:ext cx="160945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F039502-76C8-E243-BC8B-2F8912574CFF}" type="datetime4">
              <a:rPr lang="en-GB" smtClean="0"/>
              <a:t>13 May 2025</a:t>
            </a:fld>
            <a:r>
              <a:rPr lang="en-GB"/>
              <a:t>  </a:t>
            </a:r>
            <a:r>
              <a:rPr lang="en-GB" dirty="0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18397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AB892FBF-A671-0A4E-9A94-3AAB40FB6A0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15211" t="1085" r="16983" b="2258"/>
          <a:stretch/>
        </p:blipFill>
        <p:spPr>
          <a:xfrm>
            <a:off x="-12699" y="0"/>
            <a:ext cx="6972299" cy="6858000"/>
          </a:xfrm>
          <a:prstGeom prst="rect">
            <a:avLst/>
          </a:prstGeom>
        </p:spPr>
      </p:pic>
      <p:pic>
        <p:nvPicPr>
          <p:cNvPr id="8" name="Picture 7" descr="Background pattern&#10;&#10;Description automatically generated with medium confidence">
            <a:extLst>
              <a:ext uri="{FF2B5EF4-FFF2-40B4-BE49-F238E27FC236}">
                <a16:creationId xmlns:a16="http://schemas.microsoft.com/office/drawing/2014/main" id="{D6715421-AF91-A54B-9090-1BE8E17ABEF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l="23889" t="15897" b="50000"/>
          <a:stretch/>
        </p:blipFill>
        <p:spPr>
          <a:xfrm>
            <a:off x="6959600" y="4524065"/>
            <a:ext cx="5232400" cy="2344445"/>
          </a:xfrm>
          <a:prstGeom prst="rect">
            <a:avLst/>
          </a:prstGeom>
        </p:spPr>
      </p:pic>
      <p:pic>
        <p:nvPicPr>
          <p:cNvPr id="9" name="Picture 8" descr="Background pattern&#10;&#10;Description automatically generated with medium confidence">
            <a:extLst>
              <a:ext uri="{FF2B5EF4-FFF2-40B4-BE49-F238E27FC236}">
                <a16:creationId xmlns:a16="http://schemas.microsoft.com/office/drawing/2014/main" id="{E93CA0D2-49A0-154F-A650-021347526F9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l="23889" t="17792" b="50608"/>
          <a:stretch/>
        </p:blipFill>
        <p:spPr>
          <a:xfrm flipV="1">
            <a:off x="6959600" y="-1"/>
            <a:ext cx="5232400" cy="2172469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EF10864D-6503-DF42-9F59-495F46BB7DF3}"/>
              </a:ext>
            </a:extLst>
          </p:cNvPr>
          <p:cNvSpPr/>
          <p:nvPr userDrawn="1"/>
        </p:nvSpPr>
        <p:spPr>
          <a:xfrm>
            <a:off x="0" y="2167197"/>
            <a:ext cx="6959600" cy="2481943"/>
          </a:xfrm>
          <a:prstGeom prst="rect">
            <a:avLst/>
          </a:prstGeom>
          <a:gradFill flip="none" rotWithShape="1">
            <a:gsLst>
              <a:gs pos="0">
                <a:srgbClr val="00B1C3">
                  <a:alpha val="54750"/>
                </a:srgbClr>
              </a:gs>
              <a:gs pos="66000">
                <a:srgbClr val="355EA8">
                  <a:alpha val="79617"/>
                  <a:lumMod val="99938"/>
                </a:srgbClr>
              </a:gs>
              <a:gs pos="100000">
                <a:srgbClr val="9451B8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1" name="Picture 10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3196B5A1-AE7E-FE4F-A4C1-F02145458D3B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820025" y="2898952"/>
            <a:ext cx="3524249" cy="1143423"/>
          </a:xfrm>
          <a:prstGeom prst="rect">
            <a:avLst/>
          </a:prstGeom>
        </p:spPr>
      </p:pic>
      <p:sp>
        <p:nvSpPr>
          <p:cNvPr id="12" name="Title 1">
            <a:extLst>
              <a:ext uri="{FF2B5EF4-FFF2-40B4-BE49-F238E27FC236}">
                <a16:creationId xmlns:a16="http://schemas.microsoft.com/office/drawing/2014/main" id="{9E04DBDF-6B43-964D-958D-33027DC6519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55983" y="2701110"/>
            <a:ext cx="6640129" cy="570516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36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GB" dirty="0"/>
              <a:t>Cover title or headline</a:t>
            </a:r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7E4C4FD3-5E1B-0542-97FD-3AB88A79D97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55600" y="3429000"/>
            <a:ext cx="6604000" cy="487363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dirty="0"/>
              <a:t>Sub-header text or secondary message</a:t>
            </a:r>
            <a:endParaRPr lang="en-US" dirty="0"/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0ADD5E58-4251-DF4F-93A3-D3AB5878DD1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55600" y="3922166"/>
            <a:ext cx="4637088" cy="487363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dirty="0"/>
              <a:t>15 September 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0787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car driving on a road&#10;&#10;Description automatically generated with low confidence">
            <a:extLst>
              <a:ext uri="{FF2B5EF4-FFF2-40B4-BE49-F238E27FC236}">
                <a16:creationId xmlns:a16="http://schemas.microsoft.com/office/drawing/2014/main" id="{71F8D904-A1DC-CA4D-8E83-8EC28BE5132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r="15257"/>
          <a:stretch/>
        </p:blipFill>
        <p:spPr>
          <a:xfrm>
            <a:off x="4239034" y="7042"/>
            <a:ext cx="7952966" cy="685095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733E027-035F-5C49-9E5B-927AAA124B2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81958" y="3007410"/>
            <a:ext cx="5514153" cy="555551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Thank you!</a:t>
            </a:r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84E0656-84D5-E24D-9C80-D2C5F92E002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65238" y="549275"/>
            <a:ext cx="3670300" cy="1193800"/>
          </a:xfrm>
          <a:prstGeom prst="rect">
            <a:avLst/>
          </a:prstGeom>
        </p:spPr>
      </p:pic>
      <p:sp>
        <p:nvSpPr>
          <p:cNvPr id="10" name="Subtitle 2">
            <a:extLst>
              <a:ext uri="{FF2B5EF4-FFF2-40B4-BE49-F238E27FC236}">
                <a16:creationId xmlns:a16="http://schemas.microsoft.com/office/drawing/2014/main" id="{FC178A5F-551F-F54B-88DE-90FAC682F8F4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136524" y="4834759"/>
            <a:ext cx="4330262" cy="483475"/>
          </a:xfrm>
        </p:spPr>
        <p:txBody>
          <a:bodyPr>
            <a:normAutofit/>
          </a:bodyPr>
          <a:lstStyle>
            <a:lvl1pPr marL="0" indent="0" algn="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Visit: </a:t>
            </a:r>
            <a:r>
              <a:rPr lang="en-GB" dirty="0" err="1"/>
              <a:t>www.covesa.global</a:t>
            </a:r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E79B527-95CB-CD48-B0A2-DB13A47DACB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126288" y="5434013"/>
            <a:ext cx="4371975" cy="550862"/>
          </a:xfrm>
        </p:spPr>
        <p:txBody>
          <a:bodyPr/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Contact Us: </a:t>
            </a:r>
            <a:r>
              <a:rPr lang="en-US" dirty="0" err="1"/>
              <a:t>help@covesa.global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7242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A5AA5E3-1178-5B4B-A5C1-CEADE8D75B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54724" y="1196975"/>
            <a:ext cx="6886904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2000" dirty="0"/>
              <a:t>Nonet </a:t>
            </a:r>
            <a:r>
              <a:rPr lang="en-GB" sz="2000" dirty="0" err="1"/>
              <a:t>voluptatem</a:t>
            </a:r>
            <a:r>
              <a:rPr lang="en-GB" sz="2000" dirty="0"/>
              <a:t> </a:t>
            </a:r>
            <a:r>
              <a:rPr lang="en-GB" sz="2000" dirty="0" err="1"/>
              <a:t>quam</a:t>
            </a:r>
            <a:r>
              <a:rPr lang="en-GB" sz="2000" dirty="0"/>
              <a:t> </a:t>
            </a:r>
            <a:r>
              <a:rPr lang="en-GB" sz="2000" dirty="0" err="1"/>
              <a:t>eliquamus</a:t>
            </a:r>
            <a:r>
              <a:rPr lang="en-GB" sz="2000" dirty="0"/>
              <a:t> </a:t>
            </a:r>
          </a:p>
          <a:p>
            <a:pPr marL="800100" lvl="1" indent="-342900">
              <a:spcAft>
                <a:spcPts val="1000"/>
              </a:spcAft>
              <a:buFont typeface="Calibri" panose="020F0502020204030204" pitchFamily="34" charset="0"/>
              <a:buChar char="―"/>
            </a:pPr>
            <a:r>
              <a:rPr lang="en-GB" sz="2000" dirty="0" err="1"/>
              <a:t>Xxxx</a:t>
            </a:r>
            <a:endParaRPr lang="en-GB" sz="2000" dirty="0"/>
          </a:p>
          <a:p>
            <a:pPr marL="800100" lvl="1" indent="-342900">
              <a:spcAft>
                <a:spcPts val="1000"/>
              </a:spcAft>
              <a:buFont typeface="Calibri" panose="020F0502020204030204" pitchFamily="34" charset="0"/>
              <a:buChar char="―"/>
            </a:pPr>
            <a:r>
              <a:rPr lang="en-GB" sz="2000" dirty="0" err="1"/>
              <a:t>xxxx</a:t>
            </a:r>
            <a:endParaRPr lang="en-GB" sz="2000" dirty="0"/>
          </a:p>
          <a:p>
            <a:pPr marL="342900" indent="-34290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2000" dirty="0"/>
              <a:t>Si </a:t>
            </a:r>
            <a:r>
              <a:rPr lang="en-GB" sz="2000" dirty="0" err="1"/>
              <a:t>consequatet</a:t>
            </a:r>
            <a:r>
              <a:rPr lang="en-GB" sz="2000" dirty="0"/>
              <a:t> </a:t>
            </a:r>
            <a:r>
              <a:rPr lang="en-GB" sz="2000" dirty="0" err="1"/>
              <a:t>eumquisseque</a:t>
            </a:r>
            <a:r>
              <a:rPr lang="en-GB" sz="2000" dirty="0"/>
              <a:t> </a:t>
            </a:r>
            <a:r>
              <a:rPr lang="en-GB" sz="2000" dirty="0" err="1"/>
              <a:t>rerro</a:t>
            </a:r>
            <a:r>
              <a:rPr lang="en-GB" sz="2000" dirty="0"/>
              <a:t> </a:t>
            </a:r>
            <a:r>
              <a:rPr lang="en-GB" sz="2000" dirty="0" err="1"/>
              <a:t>iumet</a:t>
            </a:r>
            <a:r>
              <a:rPr lang="en-GB" sz="2000" dirty="0"/>
              <a:t> </a:t>
            </a:r>
            <a:r>
              <a:rPr lang="en-GB" sz="2000" dirty="0" err="1"/>
              <a:t>volupic</a:t>
            </a:r>
            <a:r>
              <a:rPr lang="en-GB" sz="2000" dirty="0"/>
              <a:t> </a:t>
            </a:r>
            <a:r>
              <a:rPr lang="en-GB" sz="2000" dirty="0" err="1"/>
              <a:t>testem</a:t>
            </a:r>
            <a:endParaRPr lang="en-GB" sz="2000" dirty="0"/>
          </a:p>
          <a:p>
            <a:pPr marL="342900" indent="-34290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2000" dirty="0"/>
              <a:t>Net, </a:t>
            </a:r>
            <a:r>
              <a:rPr lang="en-GB" sz="2000" dirty="0" err="1"/>
              <a:t>tem</a:t>
            </a:r>
            <a:r>
              <a:rPr lang="en-GB" sz="2000" dirty="0"/>
              <a:t> </a:t>
            </a:r>
            <a:r>
              <a:rPr lang="en-GB" sz="2000" dirty="0" err="1"/>
              <a:t>volupid</a:t>
            </a:r>
            <a:r>
              <a:rPr lang="en-GB" sz="2000" dirty="0"/>
              <a:t> </a:t>
            </a:r>
            <a:r>
              <a:rPr lang="en-GB" sz="2000" dirty="0" err="1"/>
              <a:t>enditis</a:t>
            </a:r>
            <a:r>
              <a:rPr lang="en-GB" sz="2000" dirty="0"/>
              <a:t> </a:t>
            </a:r>
            <a:r>
              <a:rPr lang="en-GB" sz="2000" dirty="0" err="1"/>
              <a:t>dolum</a:t>
            </a:r>
            <a:r>
              <a:rPr lang="en-GB" sz="2000" dirty="0"/>
              <a:t> </a:t>
            </a:r>
            <a:r>
              <a:rPr lang="en-GB" sz="2000" dirty="0" err="1"/>
              <a:t>iur</a:t>
            </a:r>
            <a:r>
              <a:rPr lang="en-GB" sz="2000" dirty="0"/>
              <a:t> </a:t>
            </a:r>
          </a:p>
          <a:p>
            <a:pPr marL="342900" indent="-34290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2000" dirty="0"/>
              <a:t>Qui </a:t>
            </a:r>
            <a:r>
              <a:rPr lang="en-GB" sz="2000" dirty="0" err="1"/>
              <a:t>omnim</a:t>
            </a:r>
            <a:r>
              <a:rPr lang="en-GB" sz="2000" dirty="0"/>
              <a:t> </a:t>
            </a:r>
            <a:r>
              <a:rPr lang="en-GB" sz="2000" dirty="0" err="1"/>
              <a:t>amw</a:t>
            </a:r>
            <a:endParaRPr lang="en-GB" sz="2000" dirty="0"/>
          </a:p>
          <a:p>
            <a:pPr marL="342900" indent="-34290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2000" dirty="0" err="1"/>
              <a:t>eumquisseque</a:t>
            </a:r>
            <a:r>
              <a:rPr lang="en-GB" sz="2000" dirty="0"/>
              <a:t> </a:t>
            </a:r>
            <a:r>
              <a:rPr lang="en-GB" sz="2000" dirty="0" err="1"/>
              <a:t>rerro</a:t>
            </a:r>
            <a:r>
              <a:rPr lang="en-GB" sz="2000" dirty="0"/>
              <a:t> </a:t>
            </a:r>
            <a:r>
              <a:rPr lang="en-GB" sz="2000" dirty="0" err="1"/>
              <a:t>iumet</a:t>
            </a:r>
            <a:r>
              <a:rPr lang="en-GB" sz="2000" dirty="0"/>
              <a:t> </a:t>
            </a:r>
            <a:r>
              <a:rPr lang="en-GB" sz="2000" dirty="0" err="1"/>
              <a:t>volupic</a:t>
            </a:r>
            <a:endParaRPr lang="en-GB" sz="20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104073-B06D-134C-8B16-51DA2C8D727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413171" y="642992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 </a:t>
            </a:r>
            <a:r>
              <a:rPr lang="en-US" sz="1200" b="1" dirty="0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Placeholder 6">
            <a:extLst>
              <a:ext uri="{FF2B5EF4-FFF2-40B4-BE49-F238E27FC236}">
                <a16:creationId xmlns:a16="http://schemas.microsoft.com/office/drawing/2014/main" id="{9FD0B2FA-51FC-6348-9E14-55F1D1F92B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4724" y="365125"/>
            <a:ext cx="10515600" cy="62284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5C652964-2656-1B41-B28C-886D9C85B16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810354" y="6429920"/>
            <a:ext cx="19457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Copyright ©2025 COVESA</a:t>
            </a:r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21B80D12-41B5-A54C-A03B-33C942B360A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34962" y="6429920"/>
            <a:ext cx="160945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51C94AD-68C1-DE4B-90EB-252941E2090C}" type="datetime4">
              <a:rPr lang="en-GB" smtClean="0"/>
              <a:t>13 May 2025</a:t>
            </a:fld>
            <a:r>
              <a:rPr lang="en-GB"/>
              <a:t>  </a:t>
            </a:r>
            <a:r>
              <a:rPr lang="en-GB" dirty="0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55422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3" r:id="rId2"/>
    <p:sldLayoutId id="2147483656" r:id="rId3"/>
    <p:sldLayoutId id="2147483654" r:id="rId4"/>
    <p:sldLayoutId id="2147483652" r:id="rId5"/>
    <p:sldLayoutId id="2147483655" r:id="rId6"/>
    <p:sldLayoutId id="2147483657" r:id="rId7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lnSpc>
          <a:spcPct val="90000"/>
        </a:lnSpc>
        <a:spcBef>
          <a:spcPts val="1000"/>
        </a:spcBef>
        <a:spcAft>
          <a:spcPts val="100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36000" indent="-228600" algn="l" defTabSz="914400" rtl="0" eaLnBrk="1" latinLnBrk="0" hangingPunct="1">
        <a:lnSpc>
          <a:spcPct val="90000"/>
        </a:lnSpc>
        <a:spcBef>
          <a:spcPts val="500"/>
        </a:spcBef>
        <a:spcAft>
          <a:spcPts val="60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36000" indent="-228600" algn="l" defTabSz="914400" rtl="0" eaLnBrk="1" latinLnBrk="0" hangingPunct="1">
        <a:lnSpc>
          <a:spcPct val="90000"/>
        </a:lnSpc>
        <a:spcBef>
          <a:spcPts val="500"/>
        </a:spcBef>
        <a:spcAft>
          <a:spcPts val="60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36000" indent="-228600" algn="l" defTabSz="914400" rtl="0" eaLnBrk="1" latinLnBrk="0" hangingPunct="1">
        <a:lnSpc>
          <a:spcPct val="90000"/>
        </a:lnSpc>
        <a:spcBef>
          <a:spcPts val="500"/>
        </a:spcBef>
        <a:spcAft>
          <a:spcPts val="600"/>
        </a:spcAft>
        <a:buFont typeface="Arial" panose="020B0604020202020204" pitchFamily="34" charset="0"/>
        <a:buChar char="•"/>
        <a:defRPr sz="1400" i="1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4725" userDrawn="1">
          <p15:clr>
            <a:srgbClr val="F26B43"/>
          </p15:clr>
        </p15:guide>
        <p15:guide id="2" pos="4566" userDrawn="1">
          <p15:clr>
            <a:srgbClr val="F26B43"/>
          </p15:clr>
        </p15:guide>
        <p15:guide id="3" pos="211" userDrawn="1">
          <p15:clr>
            <a:srgbClr val="F26B43"/>
          </p15:clr>
        </p15:guide>
        <p15:guide id="4" orient="horz" pos="210" userDrawn="1">
          <p15:clr>
            <a:srgbClr val="F26B43"/>
          </p15:clr>
        </p15:guide>
        <p15:guide id="5" orient="horz" pos="754" userDrawn="1">
          <p15:clr>
            <a:srgbClr val="F26B43"/>
          </p15:clr>
        </p15:guide>
        <p15:guide id="6" orient="horz" pos="377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03810B-1814-9B42-A230-C13C1EB3B29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Data Expert Group Wrap-up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A535569-0FF1-BE42-9EB7-400E88E53DF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8B2C210-AC6F-3744-9124-028E12109C7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2025-05-14</a:t>
            </a:r>
          </a:p>
        </p:txBody>
      </p:sp>
    </p:spTree>
    <p:extLst>
      <p:ext uri="{BB962C8B-B14F-4D97-AF65-F5344CB8AC3E}">
        <p14:creationId xmlns:p14="http://schemas.microsoft.com/office/powerpoint/2010/main" val="8134925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ubrik 4">
            <a:extLst>
              <a:ext uri="{FF2B5EF4-FFF2-40B4-BE49-F238E27FC236}">
                <a16:creationId xmlns:a16="http://schemas.microsoft.com/office/drawing/2014/main" id="{A0D31E1C-59F9-1229-7EFA-947CD6B108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the intention for the wrap-up?</a:t>
            </a:r>
            <a:endParaRPr lang="sv-SE" dirty="0"/>
          </a:p>
        </p:txBody>
      </p:sp>
      <p:sp>
        <p:nvSpPr>
          <p:cNvPr id="6" name="Platshållare för text 5">
            <a:extLst>
              <a:ext uri="{FF2B5EF4-FFF2-40B4-BE49-F238E27FC236}">
                <a16:creationId xmlns:a16="http://schemas.microsoft.com/office/drawing/2014/main" id="{295C45EE-1607-A577-C70B-53D02611A92C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Discuss trends and observations from AMM</a:t>
            </a:r>
          </a:p>
          <a:p>
            <a:r>
              <a:rPr lang="en-US" dirty="0"/>
              <a:t>Agree on how to address it in the Data Expert Group</a:t>
            </a:r>
          </a:p>
          <a:p>
            <a:pPr lvl="1"/>
            <a:r>
              <a:rPr lang="en-US" dirty="0"/>
              <a:t>Like follow up meetings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0405310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bildnummer 2">
            <a:extLst>
              <a:ext uri="{FF2B5EF4-FFF2-40B4-BE49-F238E27FC236}">
                <a16:creationId xmlns:a16="http://schemas.microsoft.com/office/drawing/2014/main" id="{423F47D6-00E6-AF1A-64DC-0284F92070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1200" b="1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8" name="Rubrik 7">
            <a:extLst>
              <a:ext uri="{FF2B5EF4-FFF2-40B4-BE49-F238E27FC236}">
                <a16:creationId xmlns:a16="http://schemas.microsoft.com/office/drawing/2014/main" id="{D9AE5FB9-2CD6-64CC-C95C-52C905C733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Observations by Erik</a:t>
            </a:r>
            <a:endParaRPr lang="sv-SE" dirty="0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B47F2E4D-E38A-0297-7CF0-EE071BA28BB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Copyright ©2025 COVESA</a:t>
            </a:r>
            <a:endParaRPr lang="en-US" dirty="0"/>
          </a:p>
        </p:txBody>
      </p:sp>
      <p:sp>
        <p:nvSpPr>
          <p:cNvPr id="7" name="Platshållare för datum 6">
            <a:extLst>
              <a:ext uri="{FF2B5EF4-FFF2-40B4-BE49-F238E27FC236}">
                <a16:creationId xmlns:a16="http://schemas.microsoft.com/office/drawing/2014/main" id="{AA937EE4-E93B-6777-41EF-86CD7CAA02BC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DD0EF622-E555-A546-8005-7CDD745BA7BF}" type="datetime4">
              <a:rPr lang="en-GB" smtClean="0"/>
              <a:t>15 May 2025</a:t>
            </a:fld>
            <a:r>
              <a:rPr lang="en-GB"/>
              <a:t>  </a:t>
            </a:r>
            <a:r>
              <a:rPr lang="en-GB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9" name="Platshållare för text 8">
            <a:extLst>
              <a:ext uri="{FF2B5EF4-FFF2-40B4-BE49-F238E27FC236}">
                <a16:creationId xmlns:a16="http://schemas.microsoft.com/office/drawing/2014/main" id="{13355759-4407-79CC-E932-08722E031E1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Very popular to use AI to query VSS-like data</a:t>
            </a:r>
          </a:p>
          <a:p>
            <a:r>
              <a:rPr lang="en-US" dirty="0"/>
              <a:t>Vehicle Data Model</a:t>
            </a:r>
          </a:p>
          <a:p>
            <a:pPr lvl="1"/>
            <a:r>
              <a:rPr lang="en-US" dirty="0"/>
              <a:t>There seems in general that the community welcome this move (with some exceptions)</a:t>
            </a:r>
          </a:p>
          <a:p>
            <a:pPr lvl="1"/>
            <a:r>
              <a:rPr lang="en-US" dirty="0" err="1"/>
              <a:t>Timeplan</a:t>
            </a:r>
            <a:r>
              <a:rPr lang="en-US" dirty="0"/>
              <a:t> needs to be aligned with VSS </a:t>
            </a:r>
            <a:r>
              <a:rPr lang="en-US" dirty="0" err="1"/>
              <a:t>timeplan</a:t>
            </a:r>
            <a:endParaRPr lang="en-US" dirty="0"/>
          </a:p>
          <a:p>
            <a:pPr lvl="1"/>
            <a:r>
              <a:rPr lang="en-US" dirty="0"/>
              <a:t>Identify how to manage it in meetings</a:t>
            </a:r>
          </a:p>
          <a:p>
            <a:pPr lvl="2"/>
            <a:r>
              <a:rPr lang="en-US" dirty="0"/>
              <a:t>Handling VDM as part of VSS meetings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5655978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ektangel 35">
            <a:extLst>
              <a:ext uri="{FF2B5EF4-FFF2-40B4-BE49-F238E27FC236}">
                <a16:creationId xmlns:a16="http://schemas.microsoft.com/office/drawing/2014/main" id="{611D402D-131D-DFF2-45DD-27EB127BF4F0}"/>
              </a:ext>
            </a:extLst>
          </p:cNvPr>
          <p:cNvSpPr/>
          <p:nvPr/>
        </p:nvSpPr>
        <p:spPr>
          <a:xfrm>
            <a:off x="1061849" y="1978211"/>
            <a:ext cx="7857638" cy="1458344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dirty="0">
                <a:highlight>
                  <a:srgbClr val="808000"/>
                </a:highlight>
              </a:rPr>
              <a:t>VDM Repo</a:t>
            </a:r>
            <a:endParaRPr lang="sv-SE" dirty="0">
              <a:highlight>
                <a:srgbClr val="808000"/>
              </a:highlight>
            </a:endParaRPr>
          </a:p>
        </p:txBody>
      </p:sp>
      <p:sp>
        <p:nvSpPr>
          <p:cNvPr id="35" name="Rektangel 34">
            <a:extLst>
              <a:ext uri="{FF2B5EF4-FFF2-40B4-BE49-F238E27FC236}">
                <a16:creationId xmlns:a16="http://schemas.microsoft.com/office/drawing/2014/main" id="{BC403325-B852-219E-14DA-557AE424D2CF}"/>
              </a:ext>
            </a:extLst>
          </p:cNvPr>
          <p:cNvSpPr/>
          <p:nvPr/>
        </p:nvSpPr>
        <p:spPr>
          <a:xfrm>
            <a:off x="334962" y="3786896"/>
            <a:ext cx="5005235" cy="1458344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dirty="0">
                <a:highlight>
                  <a:srgbClr val="808000"/>
                </a:highlight>
              </a:rPr>
              <a:t>VSS Repo</a:t>
            </a:r>
            <a:endParaRPr lang="sv-SE" dirty="0">
              <a:highlight>
                <a:srgbClr val="808000"/>
              </a:highlight>
            </a:endParaRPr>
          </a:p>
        </p:txBody>
      </p:sp>
      <p:sp>
        <p:nvSpPr>
          <p:cNvPr id="3" name="Platshållare för bildnummer 2">
            <a:extLst>
              <a:ext uri="{FF2B5EF4-FFF2-40B4-BE49-F238E27FC236}">
                <a16:creationId xmlns:a16="http://schemas.microsoft.com/office/drawing/2014/main" id="{3557E0B0-AB68-4C17-D576-D334B07FF6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1200" b="1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8" name="Rubrik 7">
            <a:extLst>
              <a:ext uri="{FF2B5EF4-FFF2-40B4-BE49-F238E27FC236}">
                <a16:creationId xmlns:a16="http://schemas.microsoft.com/office/drawing/2014/main" id="{062031D8-C802-C820-71C2-B88C42D6A3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VSS – VDM co-existence, a possible way forward</a:t>
            </a:r>
            <a:endParaRPr lang="sv-SE" dirty="0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C4C2293A-8BA0-8270-4067-390B42C9D7F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Copyright ©2025 COVESA</a:t>
            </a:r>
            <a:endParaRPr lang="en-US" dirty="0"/>
          </a:p>
        </p:txBody>
      </p:sp>
      <p:sp>
        <p:nvSpPr>
          <p:cNvPr id="7" name="Platshållare för datum 6">
            <a:extLst>
              <a:ext uri="{FF2B5EF4-FFF2-40B4-BE49-F238E27FC236}">
                <a16:creationId xmlns:a16="http://schemas.microsoft.com/office/drawing/2014/main" id="{F9C1C56A-2405-008A-A90F-4CB7FA678AAE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DD0EF622-E555-A546-8005-7CDD745BA7BF}" type="datetime4">
              <a:rPr lang="en-GB" smtClean="0"/>
              <a:t>15 May 2025</a:t>
            </a:fld>
            <a:r>
              <a:rPr lang="en-GB"/>
              <a:t>  </a:t>
            </a:r>
            <a:r>
              <a:rPr lang="en-GB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9" name="textruta 8">
            <a:extLst>
              <a:ext uri="{FF2B5EF4-FFF2-40B4-BE49-F238E27FC236}">
                <a16:creationId xmlns:a16="http://schemas.microsoft.com/office/drawing/2014/main" id="{1F7B0BCB-8E70-5B15-A964-BD8526F23980}"/>
              </a:ext>
            </a:extLst>
          </p:cNvPr>
          <p:cNvSpPr txBox="1"/>
          <p:nvPr/>
        </p:nvSpPr>
        <p:spPr>
          <a:xfrm>
            <a:off x="812800" y="4326467"/>
            <a:ext cx="871008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VSS 5.0</a:t>
            </a:r>
            <a:endParaRPr lang="sv-SE" dirty="0"/>
          </a:p>
        </p:txBody>
      </p:sp>
      <p:sp>
        <p:nvSpPr>
          <p:cNvPr id="10" name="textruta 9">
            <a:extLst>
              <a:ext uri="{FF2B5EF4-FFF2-40B4-BE49-F238E27FC236}">
                <a16:creationId xmlns:a16="http://schemas.microsoft.com/office/drawing/2014/main" id="{31B9B634-F479-7D77-5216-106CE6BEADB5}"/>
              </a:ext>
            </a:extLst>
          </p:cNvPr>
          <p:cNvSpPr txBox="1"/>
          <p:nvPr/>
        </p:nvSpPr>
        <p:spPr>
          <a:xfrm>
            <a:off x="2133600" y="4326467"/>
            <a:ext cx="871008" cy="369332"/>
          </a:xfrm>
          <a:prstGeom prst="rect">
            <a:avLst/>
          </a:prstGeom>
          <a:pattFill prst="wdDnDiag">
            <a:fgClr>
              <a:schemeClr val="accent1">
                <a:lumMod val="40000"/>
                <a:lumOff val="60000"/>
              </a:schemeClr>
            </a:fgClr>
            <a:bgClr>
              <a:schemeClr val="bg1"/>
            </a:bgClr>
          </a:pattFill>
          <a:ln>
            <a:solidFill>
              <a:schemeClr val="accent3">
                <a:lumMod val="60000"/>
                <a:lumOff val="4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VSS 5.1</a:t>
            </a:r>
            <a:endParaRPr lang="sv-SE" dirty="0"/>
          </a:p>
        </p:txBody>
      </p:sp>
      <p:sp>
        <p:nvSpPr>
          <p:cNvPr id="11" name="textruta 10">
            <a:extLst>
              <a:ext uri="{FF2B5EF4-FFF2-40B4-BE49-F238E27FC236}">
                <a16:creationId xmlns:a16="http://schemas.microsoft.com/office/drawing/2014/main" id="{EE3D1B90-170D-B7E9-61F7-6A8B6779DCD2}"/>
              </a:ext>
            </a:extLst>
          </p:cNvPr>
          <p:cNvSpPr txBox="1"/>
          <p:nvPr/>
        </p:nvSpPr>
        <p:spPr>
          <a:xfrm>
            <a:off x="3564467" y="4314798"/>
            <a:ext cx="871008" cy="369332"/>
          </a:xfrm>
          <a:prstGeom prst="rect">
            <a:avLst/>
          </a:prstGeom>
          <a:pattFill prst="wdDnDiag">
            <a:fgClr>
              <a:schemeClr val="accent1">
                <a:lumMod val="40000"/>
                <a:lumOff val="60000"/>
              </a:schemeClr>
            </a:fgClr>
            <a:bgClr>
              <a:schemeClr val="bg1"/>
            </a:bgClr>
          </a:pattFill>
          <a:ln>
            <a:solidFill>
              <a:schemeClr val="accent3">
                <a:lumMod val="60000"/>
                <a:lumOff val="4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VSS 6.0</a:t>
            </a:r>
            <a:endParaRPr lang="sv-SE" dirty="0"/>
          </a:p>
        </p:txBody>
      </p:sp>
      <p:cxnSp>
        <p:nvCxnSpPr>
          <p:cNvPr id="13" name="Rak pilkoppling 12">
            <a:extLst>
              <a:ext uri="{FF2B5EF4-FFF2-40B4-BE49-F238E27FC236}">
                <a16:creationId xmlns:a16="http://schemas.microsoft.com/office/drawing/2014/main" id="{D1233395-5C53-1D07-AB58-7F1BC275B09E}"/>
              </a:ext>
            </a:extLst>
          </p:cNvPr>
          <p:cNvCxnSpPr>
            <a:stCxn id="9" idx="3"/>
            <a:endCxn id="10" idx="1"/>
          </p:cNvCxnSpPr>
          <p:nvPr/>
        </p:nvCxnSpPr>
        <p:spPr>
          <a:xfrm>
            <a:off x="1683808" y="4511133"/>
            <a:ext cx="44979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Rak pilkoppling 14">
            <a:extLst>
              <a:ext uri="{FF2B5EF4-FFF2-40B4-BE49-F238E27FC236}">
                <a16:creationId xmlns:a16="http://schemas.microsoft.com/office/drawing/2014/main" id="{F16211A2-12A4-B358-1828-0BBE1A4D9517}"/>
              </a:ext>
            </a:extLst>
          </p:cNvPr>
          <p:cNvCxnSpPr>
            <a:stCxn id="10" idx="3"/>
            <a:endCxn id="11" idx="1"/>
          </p:cNvCxnSpPr>
          <p:nvPr/>
        </p:nvCxnSpPr>
        <p:spPr>
          <a:xfrm flipV="1">
            <a:off x="3004608" y="4499464"/>
            <a:ext cx="559859" cy="1166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ruta 15">
            <a:extLst>
              <a:ext uri="{FF2B5EF4-FFF2-40B4-BE49-F238E27FC236}">
                <a16:creationId xmlns:a16="http://schemas.microsoft.com/office/drawing/2014/main" id="{C1B98D9C-1E9E-8969-C5EF-D47E759C19F0}"/>
              </a:ext>
            </a:extLst>
          </p:cNvPr>
          <p:cNvSpPr txBox="1"/>
          <p:nvPr/>
        </p:nvSpPr>
        <p:spPr>
          <a:xfrm>
            <a:off x="6429922" y="4329740"/>
            <a:ext cx="871008" cy="369332"/>
          </a:xfrm>
          <a:prstGeom prst="rect">
            <a:avLst/>
          </a:prstGeom>
          <a:pattFill prst="wdDnDiag">
            <a:fgClr>
              <a:schemeClr val="accent1">
                <a:lumMod val="40000"/>
                <a:lumOff val="60000"/>
              </a:schemeClr>
            </a:fgClr>
            <a:bgClr>
              <a:schemeClr val="bg1"/>
            </a:bgClr>
          </a:pattFill>
          <a:ln>
            <a:solidFill>
              <a:schemeClr val="accent3">
                <a:lumMod val="60000"/>
                <a:lumOff val="4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VSS 7.0</a:t>
            </a:r>
            <a:endParaRPr lang="sv-SE" dirty="0"/>
          </a:p>
        </p:txBody>
      </p:sp>
      <p:sp>
        <p:nvSpPr>
          <p:cNvPr id="17" name="textruta 16">
            <a:extLst>
              <a:ext uri="{FF2B5EF4-FFF2-40B4-BE49-F238E27FC236}">
                <a16:creationId xmlns:a16="http://schemas.microsoft.com/office/drawing/2014/main" id="{D0CCFD9D-B144-2150-7F92-3D29D66F7E50}"/>
              </a:ext>
            </a:extLst>
          </p:cNvPr>
          <p:cNvSpPr txBox="1"/>
          <p:nvPr/>
        </p:nvSpPr>
        <p:spPr>
          <a:xfrm>
            <a:off x="1473200" y="2498256"/>
            <a:ext cx="1000595" cy="369332"/>
          </a:xfrm>
          <a:prstGeom prst="rect">
            <a:avLst/>
          </a:prstGeom>
          <a:pattFill prst="wdUpDiag">
            <a:fgClr>
              <a:schemeClr val="accent3">
                <a:lumMod val="40000"/>
                <a:lumOff val="60000"/>
              </a:schemeClr>
            </a:fgClr>
            <a:bgClr>
              <a:schemeClr val="bg1"/>
            </a:bgClr>
          </a:pattFill>
          <a:ln>
            <a:solidFill>
              <a:schemeClr val="accent3">
                <a:lumMod val="60000"/>
                <a:lumOff val="4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VDM 0.1</a:t>
            </a:r>
            <a:endParaRPr lang="sv-SE" dirty="0"/>
          </a:p>
        </p:txBody>
      </p:sp>
      <p:sp>
        <p:nvSpPr>
          <p:cNvPr id="18" name="textruta 17">
            <a:extLst>
              <a:ext uri="{FF2B5EF4-FFF2-40B4-BE49-F238E27FC236}">
                <a16:creationId xmlns:a16="http://schemas.microsoft.com/office/drawing/2014/main" id="{7DC8F555-A795-DEB2-D61F-1328384B7664}"/>
              </a:ext>
            </a:extLst>
          </p:cNvPr>
          <p:cNvSpPr txBox="1"/>
          <p:nvPr/>
        </p:nvSpPr>
        <p:spPr>
          <a:xfrm>
            <a:off x="3156549" y="2498256"/>
            <a:ext cx="1000595" cy="369332"/>
          </a:xfrm>
          <a:prstGeom prst="rect">
            <a:avLst/>
          </a:prstGeom>
          <a:pattFill prst="wdUpDiag">
            <a:fgClr>
              <a:schemeClr val="accent3">
                <a:lumMod val="40000"/>
                <a:lumOff val="60000"/>
              </a:schemeClr>
            </a:fgClr>
            <a:bgClr>
              <a:schemeClr val="bg1"/>
            </a:bgClr>
          </a:pattFill>
          <a:ln>
            <a:solidFill>
              <a:schemeClr val="accent3">
                <a:lumMod val="60000"/>
                <a:lumOff val="4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VDM 0.2</a:t>
            </a:r>
            <a:endParaRPr lang="sv-SE" dirty="0"/>
          </a:p>
        </p:txBody>
      </p:sp>
      <p:sp>
        <p:nvSpPr>
          <p:cNvPr id="19" name="textruta 18">
            <a:extLst>
              <a:ext uri="{FF2B5EF4-FFF2-40B4-BE49-F238E27FC236}">
                <a16:creationId xmlns:a16="http://schemas.microsoft.com/office/drawing/2014/main" id="{8AA1ECE4-5E67-1BBF-90FF-D415C39FDF9E}"/>
              </a:ext>
            </a:extLst>
          </p:cNvPr>
          <p:cNvSpPr txBox="1"/>
          <p:nvPr/>
        </p:nvSpPr>
        <p:spPr>
          <a:xfrm>
            <a:off x="4839899" y="2502064"/>
            <a:ext cx="1000595" cy="369332"/>
          </a:xfrm>
          <a:prstGeom prst="rect">
            <a:avLst/>
          </a:prstGeom>
          <a:pattFill prst="wdUpDiag">
            <a:fgClr>
              <a:schemeClr val="accent3">
                <a:lumMod val="40000"/>
                <a:lumOff val="60000"/>
              </a:schemeClr>
            </a:fgClr>
            <a:bgClr>
              <a:schemeClr val="bg1"/>
            </a:bgClr>
          </a:pattFill>
          <a:ln>
            <a:solidFill>
              <a:schemeClr val="accent3">
                <a:lumMod val="60000"/>
                <a:lumOff val="4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VDM 1.0</a:t>
            </a:r>
            <a:endParaRPr lang="sv-SE" dirty="0"/>
          </a:p>
        </p:txBody>
      </p:sp>
      <p:cxnSp>
        <p:nvCxnSpPr>
          <p:cNvPr id="22" name="Rak pilkoppling 21">
            <a:extLst>
              <a:ext uri="{FF2B5EF4-FFF2-40B4-BE49-F238E27FC236}">
                <a16:creationId xmlns:a16="http://schemas.microsoft.com/office/drawing/2014/main" id="{159B8D58-B18B-36A1-9E87-2C61E829785E}"/>
              </a:ext>
            </a:extLst>
          </p:cNvPr>
          <p:cNvCxnSpPr>
            <a:stCxn id="17" idx="3"/>
          </p:cNvCxnSpPr>
          <p:nvPr/>
        </p:nvCxnSpPr>
        <p:spPr>
          <a:xfrm flipV="1">
            <a:off x="2473795" y="2680052"/>
            <a:ext cx="682754" cy="287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Rak pilkoppling 23">
            <a:extLst>
              <a:ext uri="{FF2B5EF4-FFF2-40B4-BE49-F238E27FC236}">
                <a16:creationId xmlns:a16="http://schemas.microsoft.com/office/drawing/2014/main" id="{7C4237CA-B244-C547-06F2-C38FCD7FC48B}"/>
              </a:ext>
            </a:extLst>
          </p:cNvPr>
          <p:cNvCxnSpPr>
            <a:stCxn id="18" idx="3"/>
            <a:endCxn id="19" idx="1"/>
          </p:cNvCxnSpPr>
          <p:nvPr/>
        </p:nvCxnSpPr>
        <p:spPr>
          <a:xfrm>
            <a:off x="4157144" y="2682922"/>
            <a:ext cx="682755" cy="380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Rak pilkoppling 25">
            <a:extLst>
              <a:ext uri="{FF2B5EF4-FFF2-40B4-BE49-F238E27FC236}">
                <a16:creationId xmlns:a16="http://schemas.microsoft.com/office/drawing/2014/main" id="{0EB05AC8-72B9-F191-F1EE-00B64E175E39}"/>
              </a:ext>
            </a:extLst>
          </p:cNvPr>
          <p:cNvCxnSpPr>
            <a:cxnSpLocks/>
            <a:stCxn id="19" idx="2"/>
            <a:endCxn id="16" idx="0"/>
          </p:cNvCxnSpPr>
          <p:nvPr/>
        </p:nvCxnSpPr>
        <p:spPr>
          <a:xfrm>
            <a:off x="5340197" y="2871396"/>
            <a:ext cx="1525229" cy="145834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ruta 27">
            <a:extLst>
              <a:ext uri="{FF2B5EF4-FFF2-40B4-BE49-F238E27FC236}">
                <a16:creationId xmlns:a16="http://schemas.microsoft.com/office/drawing/2014/main" id="{E7E4E8AE-5B39-A6FF-824D-C4C5E6871D09}"/>
              </a:ext>
            </a:extLst>
          </p:cNvPr>
          <p:cNvSpPr txBox="1"/>
          <p:nvPr/>
        </p:nvSpPr>
        <p:spPr>
          <a:xfrm>
            <a:off x="6852342" y="2495386"/>
            <a:ext cx="1000595" cy="369332"/>
          </a:xfrm>
          <a:prstGeom prst="rect">
            <a:avLst/>
          </a:prstGeom>
          <a:pattFill prst="wdUpDiag">
            <a:fgClr>
              <a:schemeClr val="accent3">
                <a:lumMod val="40000"/>
                <a:lumOff val="60000"/>
              </a:schemeClr>
            </a:fgClr>
            <a:bgClr>
              <a:schemeClr val="bg1"/>
            </a:bgClr>
          </a:pattFill>
          <a:ln>
            <a:solidFill>
              <a:schemeClr val="accent3">
                <a:lumMod val="60000"/>
                <a:lumOff val="4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VDM 2.0</a:t>
            </a:r>
            <a:endParaRPr lang="sv-SE" dirty="0"/>
          </a:p>
        </p:txBody>
      </p:sp>
      <p:sp>
        <p:nvSpPr>
          <p:cNvPr id="30" name="textruta 29">
            <a:extLst>
              <a:ext uri="{FF2B5EF4-FFF2-40B4-BE49-F238E27FC236}">
                <a16:creationId xmlns:a16="http://schemas.microsoft.com/office/drawing/2014/main" id="{93CF29C6-A511-2F23-CF56-EAB49F072CE9}"/>
              </a:ext>
            </a:extLst>
          </p:cNvPr>
          <p:cNvSpPr txBox="1"/>
          <p:nvPr/>
        </p:nvSpPr>
        <p:spPr>
          <a:xfrm>
            <a:off x="8048479" y="4329740"/>
            <a:ext cx="871008" cy="369332"/>
          </a:xfrm>
          <a:prstGeom prst="rect">
            <a:avLst/>
          </a:prstGeom>
          <a:pattFill prst="wdDnDiag">
            <a:fgClr>
              <a:schemeClr val="accent1">
                <a:lumMod val="40000"/>
                <a:lumOff val="60000"/>
              </a:schemeClr>
            </a:fgClr>
            <a:bgClr>
              <a:schemeClr val="bg1"/>
            </a:bgClr>
          </a:pattFill>
          <a:ln>
            <a:solidFill>
              <a:schemeClr val="accent3">
                <a:lumMod val="60000"/>
                <a:lumOff val="4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VSS 8.0</a:t>
            </a:r>
            <a:endParaRPr lang="sv-SE" dirty="0"/>
          </a:p>
        </p:txBody>
      </p:sp>
      <p:cxnSp>
        <p:nvCxnSpPr>
          <p:cNvPr id="32" name="Rak pilkoppling 31">
            <a:extLst>
              <a:ext uri="{FF2B5EF4-FFF2-40B4-BE49-F238E27FC236}">
                <a16:creationId xmlns:a16="http://schemas.microsoft.com/office/drawing/2014/main" id="{9BA45857-7A5F-612D-4865-F1B7CCBB6909}"/>
              </a:ext>
            </a:extLst>
          </p:cNvPr>
          <p:cNvCxnSpPr>
            <a:stCxn id="28" idx="2"/>
            <a:endCxn id="30" idx="0"/>
          </p:cNvCxnSpPr>
          <p:nvPr/>
        </p:nvCxnSpPr>
        <p:spPr>
          <a:xfrm>
            <a:off x="7352640" y="2864718"/>
            <a:ext cx="1131343" cy="146502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Rak pilkoppling 33">
            <a:extLst>
              <a:ext uri="{FF2B5EF4-FFF2-40B4-BE49-F238E27FC236}">
                <a16:creationId xmlns:a16="http://schemas.microsoft.com/office/drawing/2014/main" id="{DC118D5C-3DC8-A7E3-C520-DB4399223138}"/>
              </a:ext>
            </a:extLst>
          </p:cNvPr>
          <p:cNvCxnSpPr>
            <a:stCxn id="19" idx="3"/>
            <a:endCxn id="28" idx="1"/>
          </p:cNvCxnSpPr>
          <p:nvPr/>
        </p:nvCxnSpPr>
        <p:spPr>
          <a:xfrm flipV="1">
            <a:off x="5840494" y="2680052"/>
            <a:ext cx="1011848" cy="667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ruta 36">
            <a:extLst>
              <a:ext uri="{FF2B5EF4-FFF2-40B4-BE49-F238E27FC236}">
                <a16:creationId xmlns:a16="http://schemas.microsoft.com/office/drawing/2014/main" id="{1926A71F-DDF2-2FB2-EA97-BC834305E0D7}"/>
              </a:ext>
            </a:extLst>
          </p:cNvPr>
          <p:cNvSpPr txBox="1"/>
          <p:nvPr/>
        </p:nvSpPr>
        <p:spPr>
          <a:xfrm>
            <a:off x="6852342" y="4983982"/>
            <a:ext cx="27892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Generated Release Artifacts</a:t>
            </a:r>
            <a:endParaRPr lang="sv-SE" dirty="0"/>
          </a:p>
        </p:txBody>
      </p:sp>
      <p:cxnSp>
        <p:nvCxnSpPr>
          <p:cNvPr id="39" name="Rak pilkoppling 38">
            <a:extLst>
              <a:ext uri="{FF2B5EF4-FFF2-40B4-BE49-F238E27FC236}">
                <a16:creationId xmlns:a16="http://schemas.microsoft.com/office/drawing/2014/main" id="{D1F79574-0AA7-4629-827E-EBC03BCB4968}"/>
              </a:ext>
            </a:extLst>
          </p:cNvPr>
          <p:cNvCxnSpPr/>
          <p:nvPr/>
        </p:nvCxnSpPr>
        <p:spPr>
          <a:xfrm flipV="1">
            <a:off x="1380931" y="2871396"/>
            <a:ext cx="752669" cy="144340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Rak pilkoppling 40">
            <a:extLst>
              <a:ext uri="{FF2B5EF4-FFF2-40B4-BE49-F238E27FC236}">
                <a16:creationId xmlns:a16="http://schemas.microsoft.com/office/drawing/2014/main" id="{3688D10E-C736-F022-22FA-B6C4C64EE543}"/>
              </a:ext>
            </a:extLst>
          </p:cNvPr>
          <p:cNvCxnSpPr/>
          <p:nvPr/>
        </p:nvCxnSpPr>
        <p:spPr>
          <a:xfrm flipV="1">
            <a:off x="2584580" y="2871396"/>
            <a:ext cx="979887" cy="144340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Rak pilkoppling 42">
            <a:extLst>
              <a:ext uri="{FF2B5EF4-FFF2-40B4-BE49-F238E27FC236}">
                <a16:creationId xmlns:a16="http://schemas.microsoft.com/office/drawing/2014/main" id="{5DF7D196-E3F1-4DC6-5ACD-63ECE33E56F9}"/>
              </a:ext>
            </a:extLst>
          </p:cNvPr>
          <p:cNvCxnSpPr>
            <a:stCxn id="11" idx="0"/>
          </p:cNvCxnSpPr>
          <p:nvPr/>
        </p:nvCxnSpPr>
        <p:spPr>
          <a:xfrm flipV="1">
            <a:off x="3999971" y="2871396"/>
            <a:ext cx="954584" cy="144340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395431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0C33BA-BD12-BA4D-8E0C-05C76DA292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9CC49AC-B4AF-9D47-A497-E68AC5D761F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3EAD929-E041-5345-BEF8-8B20F89BD25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31460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00B1C3"/>
      </a:accent1>
      <a:accent2>
        <a:srgbClr val="355EA7"/>
      </a:accent2>
      <a:accent3>
        <a:srgbClr val="9450B8"/>
      </a:accent3>
      <a:accent4>
        <a:srgbClr val="F3D97C"/>
      </a:accent4>
      <a:accent5>
        <a:srgbClr val="4BACDB"/>
      </a:accent5>
      <a:accent6>
        <a:srgbClr val="DF0069"/>
      </a:accent6>
      <a:hlink>
        <a:srgbClr val="8BB68E"/>
      </a:hlink>
      <a:folHlink>
        <a:srgbClr val="636568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10349</TotalTime>
  <Words>138</Words>
  <Application>Microsoft Office PowerPoint</Application>
  <PresentationFormat>Bredbild</PresentationFormat>
  <Paragraphs>32</Paragraphs>
  <Slides>5</Slides>
  <Notes>0</Notes>
  <HiddenSlides>0</HiddenSlides>
  <MMClips>0</MMClips>
  <ScaleCrop>false</ScaleCrop>
  <HeadingPairs>
    <vt:vector size="6" baseType="variant">
      <vt:variant>
        <vt:lpstr>Använt teckensnitt</vt:lpstr>
      </vt:variant>
      <vt:variant>
        <vt:i4>4</vt:i4>
      </vt:variant>
      <vt:variant>
        <vt:lpstr>Tema</vt:lpstr>
      </vt:variant>
      <vt:variant>
        <vt:i4>1</vt:i4>
      </vt:variant>
      <vt:variant>
        <vt:lpstr>Bildrubriker</vt:lpstr>
      </vt:variant>
      <vt:variant>
        <vt:i4>5</vt:i4>
      </vt:variant>
    </vt:vector>
  </HeadingPairs>
  <TitlesOfParts>
    <vt:vector size="10" baseType="lpstr">
      <vt:lpstr>Arial</vt:lpstr>
      <vt:lpstr>Calibri</vt:lpstr>
      <vt:lpstr>System Font Regular</vt:lpstr>
      <vt:lpstr>Wingdings</vt:lpstr>
      <vt:lpstr>Office Theme</vt:lpstr>
      <vt:lpstr>Data Expert Group Wrap-up</vt:lpstr>
      <vt:lpstr>What is the intention for the wrap-up?</vt:lpstr>
      <vt:lpstr>Observations by Erik</vt:lpstr>
      <vt:lpstr>VSS – VDM co-existence, a possible way forward</vt:lpstr>
      <vt:lpstr>PowerPoint-presentation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 Bowers</dc:creator>
  <cp:lastModifiedBy>Jaegervall Erik (XC/EEX-SE)</cp:lastModifiedBy>
  <cp:revision>60</cp:revision>
  <dcterms:created xsi:type="dcterms:W3CDTF">2021-09-21T14:14:34Z</dcterms:created>
  <dcterms:modified xsi:type="dcterms:W3CDTF">2025-05-20T14:01:42Z</dcterms:modified>
</cp:coreProperties>
</file>