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5" r:id="rId2"/>
  </p:sldMasterIdLst>
  <p:notesMasterIdLst>
    <p:notesMasterId r:id="rId13"/>
  </p:notesMasterIdLst>
  <p:handoutMasterIdLst>
    <p:handoutMasterId r:id="rId14"/>
  </p:handoutMasterIdLst>
  <p:sldIdLst>
    <p:sldId id="274" r:id="rId3"/>
    <p:sldId id="2351" r:id="rId4"/>
    <p:sldId id="2348" r:id="rId5"/>
    <p:sldId id="2352" r:id="rId6"/>
    <p:sldId id="2347" r:id="rId7"/>
    <p:sldId id="336" r:id="rId8"/>
    <p:sldId id="2333" r:id="rId9"/>
    <p:sldId id="2349" r:id="rId10"/>
    <p:sldId id="325" r:id="rId11"/>
    <p:sldId id="234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E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540B7-91DF-B042-8EDE-53FFD87A1DE4}" v="26" dt="2022-02-23T21:56:02.070"/>
    <p1510:client id="{64E413B4-0E68-538A-13D7-19AF4A3EC50C}" v="76" dt="2022-02-24T19:52:46.452"/>
    <p1510:client id="{A0A145AE-8B5E-4942-1FE5-4CC70BB1009D}" v="11" dt="2022-02-25T21:10:12.309"/>
    <p1510:client id="{BFF525DD-552E-D764-3F87-EBEA91BD75FC}" v="1" dt="2022-02-23T12:42:55.165"/>
    <p1510:client id="{E6CD1587-BFD9-4C33-99CC-5A9FB3A4BF24}" v="1069" dt="2022-02-23T13:54:47.722"/>
    <p1510:client id="{F950E2B4-3E8C-ABED-848E-CB1505C07891}" v="4" dt="2022-02-24T19:56:29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09"/>
  </p:normalViewPr>
  <p:slideViewPr>
    <p:cSldViewPr snapToGrid="0">
      <p:cViewPr varScale="1">
        <p:scale>
          <a:sx n="183" d="100"/>
          <a:sy n="183" d="100"/>
        </p:scale>
        <p:origin x="1648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25 February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25 February 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80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9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700" y="732952"/>
            <a:ext cx="11430001" cy="43088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404616" y="1851616"/>
            <a:ext cx="11431785" cy="1460913"/>
          </a:xfrm>
        </p:spPr>
        <p:txBody>
          <a:bodyPr/>
          <a:lstStyle>
            <a:lvl1pPr>
              <a:buClr>
                <a:schemeClr val="accent1"/>
              </a:buClr>
              <a:defRPr sz="2667"/>
            </a:lvl1pPr>
            <a:lvl2pPr>
              <a:buClr>
                <a:schemeClr val="accent1"/>
              </a:buClr>
              <a:defRPr sz="2400"/>
            </a:lvl2pPr>
            <a:lvl3pPr>
              <a:buClr>
                <a:schemeClr val="accent1"/>
              </a:buClr>
              <a:defRPr sz="2133"/>
            </a:lvl3pPr>
            <a:lvl4pPr>
              <a:buClr>
                <a:schemeClr val="accent1"/>
              </a:buClr>
              <a:defRPr sz="1867"/>
            </a:lvl4pPr>
            <a:lvl5pPr>
              <a:defRPr sz="24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0702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700" y="732952"/>
            <a:ext cx="11430001" cy="43088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404616" y="1266173"/>
            <a:ext cx="11431785" cy="369397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80990" indent="-380990">
              <a:buNone/>
              <a:defRPr lang="en-US" sz="2667" b="0" dirty="0">
                <a:solidFill>
                  <a:schemeClr val="accent1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/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404616" y="1851616"/>
            <a:ext cx="11431785" cy="1460913"/>
          </a:xfrm>
        </p:spPr>
        <p:txBody>
          <a:bodyPr/>
          <a:lstStyle>
            <a:lvl1pPr>
              <a:buClr>
                <a:schemeClr val="accent1"/>
              </a:buClr>
              <a:defRPr sz="2667"/>
            </a:lvl1pPr>
            <a:lvl2pPr>
              <a:buClr>
                <a:schemeClr val="accent1"/>
              </a:buClr>
              <a:defRPr sz="2400"/>
            </a:lvl2pPr>
            <a:lvl3pPr>
              <a:buClr>
                <a:schemeClr val="accent1"/>
              </a:buClr>
              <a:defRPr sz="2133"/>
            </a:lvl3pPr>
            <a:lvl4pPr>
              <a:buClr>
                <a:schemeClr val="accent1"/>
              </a:buClr>
              <a:defRPr sz="1867"/>
            </a:lvl4pPr>
            <a:lvl5pPr>
              <a:defRPr sz="24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2035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700" y="732952"/>
            <a:ext cx="11430001" cy="43088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404616" y="1266173"/>
            <a:ext cx="11431785" cy="369397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80990" indent="-380990">
              <a:buNone/>
              <a:defRPr lang="en-US" sz="2667" b="0" dirty="0">
                <a:solidFill>
                  <a:srgbClr val="CC0000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/>
              <a:t>Subtitle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 bwMode="gray">
          <a:xfrm>
            <a:off x="404616" y="1851616"/>
            <a:ext cx="5259585" cy="1460913"/>
          </a:xfrm>
        </p:spPr>
        <p:txBody>
          <a:bodyPr/>
          <a:lstStyle>
            <a:lvl1pPr>
              <a:buClr>
                <a:schemeClr val="accent1"/>
              </a:buClr>
              <a:defRPr sz="2667"/>
            </a:lvl1pPr>
            <a:lvl2pPr>
              <a:buClr>
                <a:schemeClr val="accent1"/>
              </a:buClr>
              <a:defRPr sz="2400"/>
            </a:lvl2pPr>
            <a:lvl3pPr>
              <a:buClr>
                <a:schemeClr val="accent1"/>
              </a:buClr>
              <a:defRPr sz="2133"/>
            </a:lvl3pPr>
            <a:lvl4pPr>
              <a:buClr>
                <a:schemeClr val="accent1"/>
              </a:buClr>
              <a:defRPr sz="1867"/>
            </a:lvl4pPr>
            <a:lvl5pPr>
              <a:defRPr sz="24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1" hasCustomPrompt="1"/>
          </p:nvPr>
        </p:nvSpPr>
        <p:spPr bwMode="gray">
          <a:xfrm>
            <a:off x="6576816" y="1851616"/>
            <a:ext cx="5259585" cy="1460913"/>
          </a:xfrm>
        </p:spPr>
        <p:txBody>
          <a:bodyPr/>
          <a:lstStyle>
            <a:lvl1pPr>
              <a:buClr>
                <a:schemeClr val="accent1"/>
              </a:buClr>
              <a:defRPr sz="2667"/>
            </a:lvl1pPr>
            <a:lvl2pPr>
              <a:buClr>
                <a:schemeClr val="accent1"/>
              </a:buClr>
              <a:defRPr sz="2400"/>
            </a:lvl2pPr>
            <a:lvl3pPr>
              <a:buClr>
                <a:schemeClr val="accent1"/>
              </a:buClr>
              <a:defRPr sz="2133"/>
            </a:lvl3pPr>
            <a:lvl4pPr>
              <a:buClr>
                <a:schemeClr val="accent1"/>
              </a:buClr>
              <a:defRPr sz="1867"/>
            </a:lvl4pPr>
            <a:lvl5pPr>
              <a:defRPr sz="24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925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700" y="732952"/>
            <a:ext cx="11430001" cy="43088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 hasCustomPrompt="1"/>
          </p:nvPr>
        </p:nvSpPr>
        <p:spPr bwMode="white">
          <a:xfrm>
            <a:off x="404616" y="1266173"/>
            <a:ext cx="11431785" cy="369397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80990" indent="-380990">
              <a:buNone/>
              <a:defRPr lang="en-US" sz="2667" b="0" dirty="0">
                <a:solidFill>
                  <a:srgbClr val="CC0000"/>
                </a:solidFill>
                <a:latin typeface="+mn-lt"/>
                <a:ea typeface="ＭＳ Ｐゴシック" pitchFamily="34" charset="-128"/>
              </a:defRPr>
            </a:lvl1pPr>
          </a:lstStyle>
          <a:p>
            <a:pPr marL="0" lvl="0" indent="0" eaLnBrk="1" hangingPunct="1"/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3283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700" y="732952"/>
            <a:ext cx="11430001" cy="430887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8961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39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Text can overlay image</a:t>
            </a:r>
            <a:endParaRPr lang="en-US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Section title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Subtitle</a:t>
            </a:r>
            <a:endParaRPr lang="en-US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Cover title or headline</a:t>
            </a: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Sub-header text or secondary message</a:t>
            </a:r>
          </a:p>
          <a:p>
            <a:r>
              <a:rPr lang="en-GB"/>
              <a:t>15 September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/>
              <a:t>Thank you!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Visit: </a:t>
            </a:r>
            <a:r>
              <a:rPr lang="en-GB" err="1"/>
              <a:t>www.covesa.global</a:t>
            </a:r>
            <a:endParaRPr lang="en-GB"/>
          </a:p>
          <a:p>
            <a:r>
              <a:rPr lang="en-GB"/>
              <a:t>Contact us: </a:t>
            </a:r>
            <a:r>
              <a:rPr lang="en-GB" err="1"/>
              <a:t>help@covesa.global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LAY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D993CB-2691-4A21-BAA6-7791B069F947}"/>
              </a:ext>
            </a:extLst>
          </p:cNvPr>
          <p:cNvSpPr txBox="1"/>
          <p:nvPr userDrawn="1"/>
        </p:nvSpPr>
        <p:spPr>
          <a:xfrm>
            <a:off x="-750721" y="3228946"/>
            <a:ext cx="6545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/>
              <a:t>0.00 CENTER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9121A1-CBD6-42EC-9D81-DF88308A7864}"/>
              </a:ext>
            </a:extLst>
          </p:cNvPr>
          <p:cNvSpPr txBox="1"/>
          <p:nvPr userDrawn="1"/>
        </p:nvSpPr>
        <p:spPr>
          <a:xfrm rot="16200000">
            <a:off x="5868881" y="-475316"/>
            <a:ext cx="654346" cy="200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/>
              <a:t>0.00 CENTER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F874A9-E5C8-4671-8876-A8126DA96D4E}"/>
              </a:ext>
            </a:extLst>
          </p:cNvPr>
          <p:cNvSpPr txBox="1"/>
          <p:nvPr userDrawn="1"/>
        </p:nvSpPr>
        <p:spPr>
          <a:xfrm>
            <a:off x="-2017424" y="257146"/>
            <a:ext cx="17127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b="1"/>
            </a:lvl1pPr>
          </a:lstStyle>
          <a:p>
            <a:pPr lvl="0"/>
            <a:r>
              <a:rPr lang="en-US" sz="700"/>
              <a:t>TOP MARGIN DO NOT USE ABOVE SPACE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F42CFF-AB4A-4E79-9168-0510DCB51B04}"/>
              </a:ext>
            </a:extLst>
          </p:cNvPr>
          <p:cNvSpPr txBox="1"/>
          <p:nvPr userDrawn="1"/>
        </p:nvSpPr>
        <p:spPr>
          <a:xfrm>
            <a:off x="12205103" y="257146"/>
            <a:ext cx="17127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b="1"/>
            </a:lvl1pPr>
          </a:lstStyle>
          <a:p>
            <a:pPr lvl="0"/>
            <a:r>
              <a:rPr lang="en-US" sz="700"/>
              <a:t>TOP MARGIN DO NOT USE ABOVE SPACE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953477-DC60-4514-BB92-5871F0CAA5CB}"/>
              </a:ext>
            </a:extLst>
          </p:cNvPr>
          <p:cNvSpPr txBox="1"/>
          <p:nvPr userDrawn="1"/>
        </p:nvSpPr>
        <p:spPr>
          <a:xfrm>
            <a:off x="-2231015" y="6400801"/>
            <a:ext cx="189877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b="1"/>
            </a:lvl1pPr>
          </a:lstStyle>
          <a:p>
            <a:pPr lvl="0"/>
            <a:r>
              <a:rPr lang="en-US" sz="700"/>
              <a:t>BOTTOM MARGIN DO NOT USE ABOVE SPACE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EEF61A-BE27-49A4-9943-1F85BAB8551E}"/>
              </a:ext>
            </a:extLst>
          </p:cNvPr>
          <p:cNvSpPr txBox="1"/>
          <p:nvPr userDrawn="1"/>
        </p:nvSpPr>
        <p:spPr>
          <a:xfrm>
            <a:off x="12197477" y="6411751"/>
            <a:ext cx="189877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b="1"/>
            </a:lvl1pPr>
          </a:lstStyle>
          <a:p>
            <a:pPr lvl="0"/>
            <a:r>
              <a:rPr lang="en-US" sz="700"/>
              <a:t>BOTTOM MARGIN DO NOT USE ABOVE SPACE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D0B0CF-68DF-4C79-8DFF-E438CECB4483}"/>
              </a:ext>
            </a:extLst>
          </p:cNvPr>
          <p:cNvSpPr txBox="1"/>
          <p:nvPr userDrawn="1"/>
        </p:nvSpPr>
        <p:spPr>
          <a:xfrm>
            <a:off x="-54768" y="-200055"/>
            <a:ext cx="4877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lvl="0">
              <a:defRPr sz="700" b="1"/>
            </a:lvl1pPr>
          </a:lstStyle>
          <a:p>
            <a:pPr lvl="0"/>
            <a:r>
              <a:rPr lang="en-US" sz="700"/>
              <a:t>LEFT .50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80B32C-21BF-4438-AC4E-87B75BB7AD52}"/>
              </a:ext>
            </a:extLst>
          </p:cNvPr>
          <p:cNvSpPr txBox="1"/>
          <p:nvPr userDrawn="1"/>
        </p:nvSpPr>
        <p:spPr>
          <a:xfrm>
            <a:off x="11117146" y="6858001"/>
            <a:ext cx="5535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lvl="0">
              <a:defRPr sz="700" b="1"/>
            </a:lvl1pPr>
          </a:lstStyle>
          <a:p>
            <a:pPr lvl="0"/>
            <a:r>
              <a:rPr lang="en-US" sz="700"/>
              <a:t>RIGHT .50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36DA14-291D-4B53-AA64-B5D2771E37D1}"/>
              </a:ext>
            </a:extLst>
          </p:cNvPr>
          <p:cNvSpPr txBox="1"/>
          <p:nvPr userDrawn="1"/>
        </p:nvSpPr>
        <p:spPr>
          <a:xfrm rot="16200000">
            <a:off x="10751865" y="-1139314"/>
            <a:ext cx="1779654" cy="200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/>
              <a:t>RIGHT MARGIN DO NOT GO BEYOND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C064BA-20A6-45AE-95E9-1775F4BE9C18}"/>
              </a:ext>
            </a:extLst>
          </p:cNvPr>
          <p:cNvSpPr txBox="1"/>
          <p:nvPr userDrawn="1"/>
        </p:nvSpPr>
        <p:spPr>
          <a:xfrm rot="16200000">
            <a:off x="-291704" y="7795251"/>
            <a:ext cx="1713931" cy="200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/>
              <a:t>LEFT MARGIN DO NOT GO BEYOND HERE</a:t>
            </a:r>
          </a:p>
        </p:txBody>
      </p:sp>
    </p:spTree>
    <p:extLst>
      <p:ext uri="{BB962C8B-B14F-4D97-AF65-F5344CB8AC3E}">
        <p14:creationId xmlns:p14="http://schemas.microsoft.com/office/powerpoint/2010/main" val="2897574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39">
          <p15:clr>
            <a:srgbClr val="000000"/>
          </p15:clr>
        </p15:guide>
        <p15:guide id="2" orient="horz" pos="2160">
          <p15:clr>
            <a:srgbClr val="000000"/>
          </p15:clr>
        </p15:guide>
        <p15:guide id="3" orient="horz" pos="4032">
          <p15:clr>
            <a:srgbClr val="F26B43"/>
          </p15:clr>
        </p15:guide>
        <p15:guide id="4" orient="horz" pos="288">
          <p15:clr>
            <a:srgbClr val="F26B43"/>
          </p15:clr>
        </p15:guide>
        <p15:guide id="5" pos="7391">
          <p15:clr>
            <a:srgbClr val="F26B43"/>
          </p15:clr>
        </p15:guide>
        <p15:guide id="6" pos="287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505292" y="2773186"/>
            <a:ext cx="6283677" cy="538609"/>
          </a:xfr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n-US" sz="4000" b="1" cap="none" dirty="0">
                <a:solidFill>
                  <a:schemeClr val="bg1"/>
                </a:solidFill>
                <a:latin typeface="+mn-lt"/>
              </a:defRPr>
            </a:lvl1pPr>
          </a:lstStyle>
          <a:p>
            <a:pPr lvl="0" eaLnBrk="1" hangingPunct="1"/>
            <a:r>
              <a:rPr lang="en-US"/>
              <a:t>CLICK TO ADD TITLE</a:t>
            </a:r>
          </a:p>
        </p:txBody>
      </p:sp>
      <p:sp>
        <p:nvSpPr>
          <p:cNvPr id="59" name="Text Placeholder 19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517991" y="3499971"/>
            <a:ext cx="6261100" cy="376172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5149852" y="3975101"/>
            <a:ext cx="359833" cy="33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0" name="TextBox 59"/>
          <p:cNvSpPr txBox="1"/>
          <p:nvPr userDrawn="1"/>
        </p:nvSpPr>
        <p:spPr bwMode="gray">
          <a:xfrm>
            <a:off x="515243" y="6578983"/>
            <a:ext cx="1897955" cy="10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5F5F5F"/>
                </a:solidFill>
                <a:latin typeface="Arial"/>
                <a:ea typeface="+mn-ea"/>
              </a:defRPr>
            </a:lvl1pPr>
          </a:lstStyle>
          <a:p>
            <a:r>
              <a:rPr lang="en-US" sz="667">
                <a:solidFill>
                  <a:schemeClr val="bg1">
                    <a:lumMod val="85000"/>
                  </a:schemeClr>
                </a:solidFill>
              </a:rPr>
              <a:t>© 2018 WIND RIVER. ALL RIGHTS RESERVED.</a:t>
            </a:r>
          </a:p>
        </p:txBody>
      </p:sp>
      <p:pic>
        <p:nvPicPr>
          <p:cNvPr id="64" name="Picture 6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20000" y="112886"/>
            <a:ext cx="3527777" cy="655294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9576" cy="1300543"/>
          </a:xfrm>
          <a:prstGeom prst="rect">
            <a:avLst/>
          </a:prstGeom>
        </p:spPr>
      </p:pic>
      <p:pic>
        <p:nvPicPr>
          <p:cNvPr id="10" name="Picture 9" descr="INTEL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98" y="1471860"/>
            <a:ext cx="1642604" cy="106769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9487878" y="5751073"/>
            <a:ext cx="2151351" cy="706591"/>
            <a:chOff x="1925106" y="3154205"/>
            <a:chExt cx="2072477" cy="680685"/>
          </a:xfrm>
        </p:grpSpPr>
        <p:pic>
          <p:nvPicPr>
            <p:cNvPr id="2" name="Picture 1" descr="WIMwhit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3797" b="3953"/>
            <a:stretch/>
          </p:blipFill>
          <p:spPr>
            <a:xfrm>
              <a:off x="1925106" y="3154205"/>
              <a:ext cx="1650502" cy="360083"/>
            </a:xfrm>
            <a:prstGeom prst="rect">
              <a:avLst/>
            </a:prstGeom>
          </p:spPr>
        </p:pic>
        <p:pic>
          <p:nvPicPr>
            <p:cNvPr id="11" name="Picture 10" descr="WIMwhit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98" t="1" b="8423"/>
            <a:stretch/>
          </p:blipFill>
          <p:spPr>
            <a:xfrm>
              <a:off x="2022066" y="3491568"/>
              <a:ext cx="1975517" cy="343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785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/>
              <a:t>Nonet </a:t>
            </a:r>
            <a:r>
              <a:rPr lang="en-GB" sz="2000" err="1"/>
              <a:t>voluptatem</a:t>
            </a:r>
            <a:r>
              <a:rPr lang="en-GB" sz="2000"/>
              <a:t> </a:t>
            </a:r>
            <a:r>
              <a:rPr lang="en-GB" sz="2000" err="1"/>
              <a:t>quam</a:t>
            </a:r>
            <a:r>
              <a:rPr lang="en-GB" sz="2000"/>
              <a:t> </a:t>
            </a:r>
            <a:r>
              <a:rPr lang="en-GB" sz="2000" err="1"/>
              <a:t>eliquamus</a:t>
            </a:r>
            <a:r>
              <a:rPr lang="en-GB" sz="200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err="1"/>
              <a:t>Xxxx</a:t>
            </a:r>
            <a:endParaRPr lang="en-GB" sz="200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err="1"/>
              <a:t>xxxx</a:t>
            </a:r>
            <a:endParaRPr lang="en-GB" sz="200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/>
              <a:t>Si </a:t>
            </a:r>
            <a:r>
              <a:rPr lang="en-GB" sz="2000" err="1"/>
              <a:t>consequatet</a:t>
            </a:r>
            <a:r>
              <a:rPr lang="en-GB" sz="2000"/>
              <a:t> </a:t>
            </a:r>
            <a:r>
              <a:rPr lang="en-GB" sz="2000" err="1"/>
              <a:t>eumquisseque</a:t>
            </a:r>
            <a:r>
              <a:rPr lang="en-GB" sz="2000"/>
              <a:t> </a:t>
            </a:r>
            <a:r>
              <a:rPr lang="en-GB" sz="2000" err="1"/>
              <a:t>rerro</a:t>
            </a:r>
            <a:r>
              <a:rPr lang="en-GB" sz="2000"/>
              <a:t> </a:t>
            </a:r>
            <a:r>
              <a:rPr lang="en-GB" sz="2000" err="1"/>
              <a:t>iumet</a:t>
            </a:r>
            <a:r>
              <a:rPr lang="en-GB" sz="2000"/>
              <a:t> </a:t>
            </a:r>
            <a:r>
              <a:rPr lang="en-GB" sz="2000" err="1"/>
              <a:t>volupic</a:t>
            </a:r>
            <a:r>
              <a:rPr lang="en-GB" sz="2000"/>
              <a:t> </a:t>
            </a:r>
            <a:r>
              <a:rPr lang="en-GB" sz="2000" err="1"/>
              <a:t>testem</a:t>
            </a:r>
            <a:endParaRPr lang="en-GB" sz="200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/>
              <a:t>Net, </a:t>
            </a:r>
            <a:r>
              <a:rPr lang="en-GB" sz="2000" err="1"/>
              <a:t>tem</a:t>
            </a:r>
            <a:r>
              <a:rPr lang="en-GB" sz="2000"/>
              <a:t> </a:t>
            </a:r>
            <a:r>
              <a:rPr lang="en-GB" sz="2000" err="1"/>
              <a:t>volupid</a:t>
            </a:r>
            <a:r>
              <a:rPr lang="en-GB" sz="2000"/>
              <a:t> </a:t>
            </a:r>
            <a:r>
              <a:rPr lang="en-GB" sz="2000" err="1"/>
              <a:t>enditis</a:t>
            </a:r>
            <a:r>
              <a:rPr lang="en-GB" sz="2000"/>
              <a:t> </a:t>
            </a:r>
            <a:r>
              <a:rPr lang="en-GB" sz="2000" err="1"/>
              <a:t>dolum</a:t>
            </a:r>
            <a:r>
              <a:rPr lang="en-GB" sz="2000"/>
              <a:t> </a:t>
            </a:r>
            <a:r>
              <a:rPr lang="en-GB" sz="2000" err="1"/>
              <a:t>iur</a:t>
            </a:r>
            <a:r>
              <a:rPr lang="en-GB" sz="200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/>
              <a:t>Qui </a:t>
            </a:r>
            <a:r>
              <a:rPr lang="en-GB" sz="2000" err="1"/>
              <a:t>omnim</a:t>
            </a:r>
            <a:r>
              <a:rPr lang="en-GB" sz="2000"/>
              <a:t> </a:t>
            </a:r>
            <a:r>
              <a:rPr lang="en-GB" sz="2000" err="1"/>
              <a:t>amw</a:t>
            </a:r>
            <a:endParaRPr lang="en-GB" sz="200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err="1"/>
              <a:t>eumquisseque</a:t>
            </a:r>
            <a:r>
              <a:rPr lang="en-GB" sz="2000"/>
              <a:t> </a:t>
            </a:r>
            <a:r>
              <a:rPr lang="en-GB" sz="2000" err="1"/>
              <a:t>rerro</a:t>
            </a:r>
            <a:r>
              <a:rPr lang="en-GB" sz="2000"/>
              <a:t> </a:t>
            </a:r>
            <a:r>
              <a:rPr lang="en-GB" sz="2000" err="1"/>
              <a:t>iumet</a:t>
            </a:r>
            <a:r>
              <a:rPr lang="en-GB" sz="2000"/>
              <a:t> </a:t>
            </a:r>
            <a:r>
              <a:rPr lang="en-GB" sz="2000" err="1"/>
              <a:t>volupic</a:t>
            </a:r>
            <a:endParaRPr lang="en-GB" sz="2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Copyright ©2021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  <p:sldLayoutId id="2147483659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02337" y="1853185"/>
            <a:ext cx="11430001" cy="14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032" name="Picture 54" descr="wind_river" hidden="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617200" y="6612406"/>
            <a:ext cx="1300059" cy="11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 hidden="1"/>
          <p:cNvSpPr/>
          <p:nvPr userDrawn="1"/>
        </p:nvSpPr>
        <p:spPr bwMode="gray">
          <a:xfrm flipV="1">
            <a:off x="-3176" y="1193799"/>
            <a:ext cx="11280775" cy="41909"/>
          </a:xfrm>
          <a:custGeom>
            <a:avLst/>
            <a:gdLst>
              <a:gd name="connsiteX0" fmla="*/ 0 w 3581400"/>
              <a:gd name="connsiteY0" fmla="*/ 0 h 76200"/>
              <a:gd name="connsiteX1" fmla="*/ 3581400 w 3581400"/>
              <a:gd name="connsiteY1" fmla="*/ 0 h 76200"/>
              <a:gd name="connsiteX2" fmla="*/ 3581400 w 3581400"/>
              <a:gd name="connsiteY2" fmla="*/ 76200 h 76200"/>
              <a:gd name="connsiteX3" fmla="*/ 0 w 3581400"/>
              <a:gd name="connsiteY3" fmla="*/ 76200 h 76200"/>
              <a:gd name="connsiteX4" fmla="*/ 0 w 3581400"/>
              <a:gd name="connsiteY4" fmla="*/ 0 h 76200"/>
              <a:gd name="connsiteX0" fmla="*/ 0 w 3581400"/>
              <a:gd name="connsiteY0" fmla="*/ 0 h 76200"/>
              <a:gd name="connsiteX1" fmla="*/ 3581400 w 3581400"/>
              <a:gd name="connsiteY1" fmla="*/ 76200 h 76200"/>
              <a:gd name="connsiteX2" fmla="*/ 0 w 3581400"/>
              <a:gd name="connsiteY2" fmla="*/ 76200 h 76200"/>
              <a:gd name="connsiteX3" fmla="*/ 0 w 3581400"/>
              <a:gd name="connsiteY3" fmla="*/ 0 h 76200"/>
              <a:gd name="connsiteX0" fmla="*/ 0 w 3582408"/>
              <a:gd name="connsiteY0" fmla="*/ 0 h 52388"/>
              <a:gd name="connsiteX1" fmla="*/ 3582408 w 3582408"/>
              <a:gd name="connsiteY1" fmla="*/ 52388 h 52388"/>
              <a:gd name="connsiteX2" fmla="*/ 1008 w 3582408"/>
              <a:gd name="connsiteY2" fmla="*/ 52388 h 52388"/>
              <a:gd name="connsiteX3" fmla="*/ 0 w 3582408"/>
              <a:gd name="connsiteY3" fmla="*/ 0 h 5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408" h="52388">
                <a:moveTo>
                  <a:pt x="0" y="0"/>
                </a:moveTo>
                <a:lnTo>
                  <a:pt x="3582408" y="52388"/>
                </a:lnTo>
                <a:lnTo>
                  <a:pt x="1008" y="5238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78800">
                <a:srgbClr val="7ED3F7"/>
              </a:gs>
              <a:gs pos="100000">
                <a:srgbClr val="7ED3F7">
                  <a:alpha val="46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defTabSz="1219170">
              <a:lnSpc>
                <a:spcPct val="90000"/>
              </a:lnSpc>
            </a:pPr>
            <a:endParaRPr lang="en-US" sz="2667">
              <a:solidFill>
                <a:srgbClr val="FFFFFF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93700" y="732952"/>
            <a:ext cx="114300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en-US"/>
              <a:t>CLICK TO ADD TITLE</a:t>
            </a:r>
          </a:p>
        </p:txBody>
      </p:sp>
      <p:sp>
        <p:nvSpPr>
          <p:cNvPr id="101" name="TextBox 100"/>
          <p:cNvSpPr txBox="1"/>
          <p:nvPr userDrawn="1"/>
        </p:nvSpPr>
        <p:spPr bwMode="gray">
          <a:xfrm>
            <a:off x="369627" y="6552104"/>
            <a:ext cx="147476" cy="14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r" defTabSz="914400">
              <a:defRPr sz="800">
                <a:solidFill>
                  <a:srgbClr val="5F5F5F"/>
                </a:solidFill>
              </a:defRPr>
            </a:lvl1pPr>
          </a:lstStyle>
          <a:p>
            <a:fld id="{58EC7406-F4CC-4ABF-902E-2AF4E70E5C0F}" type="slidenum">
              <a:rPr lang="en-US" sz="933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sz="933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 userDrawn="1"/>
        </p:nvSpPr>
        <p:spPr bwMode="black">
          <a:xfrm>
            <a:off x="5201920" y="907627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21920" tIns="60960" rIns="121920" bIns="6096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Bef>
                <a:spcPts val="800"/>
              </a:spcBef>
              <a:buNone/>
            </a:pPr>
            <a:endParaRPr lang="en-US" sz="2667" err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86" name="TextBox 85"/>
          <p:cNvSpPr txBox="1"/>
          <p:nvPr userDrawn="1"/>
        </p:nvSpPr>
        <p:spPr bwMode="gray">
          <a:xfrm>
            <a:off x="671674" y="6585783"/>
            <a:ext cx="1897955" cy="10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5F5F5F"/>
                </a:solidFill>
                <a:latin typeface="Arial"/>
                <a:ea typeface="+mn-ea"/>
              </a:defRPr>
            </a:lvl1pPr>
          </a:lstStyle>
          <a:p>
            <a:r>
              <a:rPr lang="en-US" sz="667">
                <a:solidFill>
                  <a:srgbClr val="FFFFFF"/>
                </a:solidFill>
              </a:rPr>
              <a:t>© 2018 WIND RIVER. ALL RIGHTS RESERVED.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267" y="6342101"/>
            <a:ext cx="880535" cy="5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/>
          </p:cNvPicPr>
          <p:nvPr userDrawn="1"/>
        </p:nvPicPr>
        <p:blipFill>
          <a:blip r:embed="rId12" cstate="print">
            <a:lum bright="70000" contrast="-70000"/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772" y="6612784"/>
            <a:ext cx="1085865" cy="88673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 bwMode="gray">
          <a:xfrm flipH="1">
            <a:off x="3010096" y="6535101"/>
            <a:ext cx="8306144" cy="4628"/>
          </a:xfrm>
          <a:prstGeom prst="line">
            <a:avLst/>
          </a:prstGeom>
          <a:solidFill>
            <a:schemeClr val="accent2"/>
          </a:solidFill>
          <a:ln w="9525" cap="flat" cmpd="sng" algn="ctr">
            <a:gradFill>
              <a:gsLst>
                <a:gs pos="0">
                  <a:schemeClr val="bg1"/>
                </a:gs>
                <a:gs pos="19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45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3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en-US" sz="3200" b="1" smtClean="0">
          <a:solidFill>
            <a:srgbClr val="FFFFFF"/>
          </a:solidFill>
          <a:latin typeface="+mj-lt"/>
          <a:ea typeface="ＭＳ Ｐゴシック" pitchFamily="34" charset="-128"/>
          <a:cs typeface="ＭＳ Ｐゴシック" charset="0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rgbClr val="5F5F5F"/>
          </a:solidFill>
          <a:latin typeface="Arial" charset="0"/>
          <a:ea typeface="ＭＳ Ｐゴシック" charset="-128"/>
          <a:cs typeface="ＭＳ Ｐゴシック" charset="0"/>
        </a:defRPr>
      </a:lvl5pPr>
      <a:lvl6pPr marL="609585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chemeClr val="tx1"/>
          </a:solidFill>
          <a:latin typeface="Arial" charset="0"/>
        </a:defRPr>
      </a:lvl6pPr>
      <a:lvl7pPr marL="121917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chemeClr val="tx1"/>
          </a:solidFill>
          <a:latin typeface="Arial" charset="0"/>
        </a:defRPr>
      </a:lvl7pPr>
      <a:lvl8pPr marL="1828754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chemeClr val="tx1"/>
          </a:solidFill>
          <a:latin typeface="Arial" charset="0"/>
        </a:defRPr>
      </a:lvl8pPr>
      <a:lvl9pPr marL="2438339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533">
          <a:solidFill>
            <a:schemeClr val="tx1"/>
          </a:solidFill>
          <a:latin typeface="Arial" charset="0"/>
        </a:defRPr>
      </a:lvl9pPr>
    </p:titleStyle>
    <p:bodyStyle>
      <a:lvl1pPr marL="306910" indent="-306910" algn="l" rtl="0" eaLnBrk="1" fontAlgn="base" hangingPunct="1">
        <a:lnSpc>
          <a:spcPct val="90000"/>
        </a:lnSpc>
        <a:spcBef>
          <a:spcPts val="1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67" baseline="0">
          <a:solidFill>
            <a:schemeClr val="bg1"/>
          </a:solidFill>
          <a:latin typeface="+mn-lt"/>
          <a:ea typeface="ＭＳ Ｐゴシック" charset="-128"/>
          <a:cs typeface="ＭＳ Ｐゴシック" charset="0"/>
        </a:defRPr>
      </a:lvl1pPr>
      <a:lvl2pPr marL="615935" indent="-309026" algn="l" rtl="0" eaLnBrk="1" fontAlgn="base" hangingPunct="1">
        <a:lnSpc>
          <a:spcPct val="90000"/>
        </a:lnSpc>
        <a:spcBef>
          <a:spcPts val="533"/>
        </a:spcBef>
        <a:spcAft>
          <a:spcPct val="0"/>
        </a:spcAft>
        <a:buClr>
          <a:schemeClr val="accent1"/>
        </a:buClr>
        <a:buChar char="–"/>
        <a:defRPr sz="2400">
          <a:solidFill>
            <a:schemeClr val="bg1"/>
          </a:solidFill>
          <a:latin typeface="+mn-lt"/>
          <a:ea typeface="ＭＳ Ｐゴシック" charset="-128"/>
        </a:defRPr>
      </a:lvl2pPr>
      <a:lvl3pPr marL="912261" indent="-222245" algn="l" rtl="0" eaLnBrk="1" fontAlgn="base" hangingPunct="1">
        <a:lnSpc>
          <a:spcPct val="90000"/>
        </a:lnSpc>
        <a:spcBef>
          <a:spcPts val="533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33">
          <a:solidFill>
            <a:schemeClr val="bg1"/>
          </a:solidFill>
          <a:latin typeface="+mn-lt"/>
          <a:ea typeface="ＭＳ Ｐゴシック" charset="-128"/>
        </a:defRPr>
      </a:lvl3pPr>
      <a:lvl4pPr marL="1145089" indent="-232828" algn="l" rtl="0" eaLnBrk="1" fontAlgn="base" hangingPunct="1">
        <a:lnSpc>
          <a:spcPct val="90000"/>
        </a:lnSpc>
        <a:spcBef>
          <a:spcPts val="533"/>
        </a:spcBef>
        <a:spcAft>
          <a:spcPct val="0"/>
        </a:spcAft>
        <a:buClr>
          <a:schemeClr val="accent1"/>
        </a:buClr>
        <a:buChar char="–"/>
        <a:defRPr sz="1867">
          <a:solidFill>
            <a:schemeClr val="bg1"/>
          </a:solidFill>
          <a:latin typeface="+mn-lt"/>
          <a:ea typeface="ＭＳ Ｐゴシック" charset="-128"/>
        </a:defRPr>
      </a:lvl4pPr>
      <a:lvl5pPr marL="1981150" indent="-304792" algn="l" rtl="0" eaLnBrk="1" fontAlgn="base" hangingPunct="1">
        <a:lnSpc>
          <a:spcPct val="90000"/>
        </a:lnSpc>
        <a:spcBef>
          <a:spcPts val="533"/>
        </a:spcBef>
        <a:spcAft>
          <a:spcPct val="0"/>
        </a:spcAft>
        <a:buClr>
          <a:schemeClr val="bg1"/>
        </a:buClr>
        <a:buFont typeface="Wingdings" pitchFamily="2" charset="2"/>
        <a:buChar char="§"/>
        <a:defRPr sz="2133">
          <a:solidFill>
            <a:schemeClr val="bg1"/>
          </a:solidFill>
          <a:latin typeface="+mn-lt"/>
          <a:ea typeface="ＭＳ Ｐゴシック" charset="-128"/>
        </a:defRPr>
      </a:lvl5pPr>
      <a:lvl6pPr marL="3352716" indent="-304792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2133">
          <a:solidFill>
            <a:schemeClr val="tx1"/>
          </a:solidFill>
          <a:latin typeface="+mn-lt"/>
          <a:ea typeface="ＭＳ Ｐゴシック" charset="-128"/>
        </a:defRPr>
      </a:lvl6pPr>
      <a:lvl7pPr marL="3962301" indent="-304792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2133">
          <a:solidFill>
            <a:schemeClr val="tx1"/>
          </a:solidFill>
          <a:latin typeface="+mn-lt"/>
          <a:ea typeface="ＭＳ Ｐゴシック" charset="-128"/>
        </a:defRPr>
      </a:lvl7pPr>
      <a:lvl8pPr marL="4571886" indent="-304792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2133">
          <a:solidFill>
            <a:schemeClr val="tx1"/>
          </a:solidFill>
          <a:latin typeface="+mn-lt"/>
          <a:ea typeface="ＭＳ Ｐゴシック" charset="-128"/>
        </a:defRPr>
      </a:lvl8pPr>
      <a:lvl9pPr marL="5181470" indent="-304792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53829F"/>
        </a:buClr>
        <a:buChar char="»"/>
        <a:defRPr sz="2133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561DD-AE6A-504E-A7AE-F58A4DAD1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53" y="2692400"/>
            <a:ext cx="6593457" cy="1483360"/>
          </a:xfrm>
        </p:spPr>
        <p:txBody>
          <a:bodyPr>
            <a:noAutofit/>
          </a:bodyPr>
          <a:lstStyle/>
          <a:p>
            <a:r>
              <a:rPr lang="en-US" sz="3200" b="1" strike="noStrike" spc="-1">
                <a:latin typeface="Arial"/>
                <a:ea typeface="DejaVu Sans"/>
              </a:rPr>
              <a:t>COVESA</a:t>
            </a:r>
            <a:br>
              <a:rPr lang="en-US" sz="3200" b="1" strike="noStrike" spc="-1">
                <a:latin typeface="Arial"/>
                <a:ea typeface="DejaVu Sans"/>
              </a:rPr>
            </a:br>
            <a:r>
              <a:rPr lang="en-US" sz="3200" b="1" strike="noStrike" spc="-1">
                <a:latin typeface="Arial"/>
                <a:ea typeface="DejaVu Sans"/>
              </a:rPr>
              <a:t>SDV Telemetry</a:t>
            </a:r>
            <a:br>
              <a:rPr lang="en-US" sz="3200" b="1" strike="noStrike" spc="-1">
                <a:latin typeface="Arial"/>
                <a:ea typeface="DejaVu Sans"/>
              </a:rPr>
            </a:br>
            <a:r>
              <a:rPr lang="en-US" sz="3200" b="1" strike="noStrike" spc="-1">
                <a:latin typeface="Arial"/>
                <a:ea typeface="DejaVu Sans"/>
              </a:rPr>
              <a:t>Project</a:t>
            </a:r>
            <a:br>
              <a:rPr lang="en-US" sz="3200"/>
            </a:br>
            <a:br>
              <a:rPr lang="en-US" sz="3200" b="0" strike="noStrike" spc="-1">
                <a:latin typeface="Arial"/>
              </a:rPr>
            </a:br>
            <a:endParaRPr lang="en-US" sz="3200"/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74A4C170-4418-40FC-940C-87B4A0F489EB}"/>
              </a:ext>
            </a:extLst>
          </p:cNvPr>
          <p:cNvSpPr/>
          <p:nvPr/>
        </p:nvSpPr>
        <p:spPr>
          <a:xfrm>
            <a:off x="329760" y="4865760"/>
            <a:ext cx="9142920" cy="107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 fontScale="94000"/>
          </a:bodyPr>
          <a:lstStyle/>
          <a:p>
            <a:pPr>
              <a:lnSpc>
                <a:spcPct val="90000"/>
              </a:lnSpc>
            </a:pPr>
            <a:endParaRPr lang="en-US" sz="4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2069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B1A9BA-4A25-4439-AD6F-8471653C37A1}"/>
              </a:ext>
            </a:extLst>
          </p:cNvPr>
          <p:cNvSpPr txBox="1"/>
          <p:nvPr/>
        </p:nvSpPr>
        <p:spPr>
          <a:xfrm>
            <a:off x="528830" y="512561"/>
            <a:ext cx="10792408" cy="457113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 err="1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OpenTelemetry</a:t>
            </a:r>
            <a:r>
              <a:rPr lang="en-US" sz="3200" b="1" spc="-15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?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F5E17D-BFAD-4671-88A2-D883DF97664C}"/>
              </a:ext>
            </a:extLst>
          </p:cNvPr>
          <p:cNvSpPr/>
          <p:nvPr/>
        </p:nvSpPr>
        <p:spPr>
          <a:xfrm>
            <a:off x="3722029" y="4158072"/>
            <a:ext cx="2303747" cy="909012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err="1">
                <a:solidFill>
                  <a:schemeClr val="tx1"/>
                </a:solidFill>
                <a:cs typeface="Arial"/>
              </a:rPr>
              <a:t>OpenTelemetry</a:t>
            </a:r>
            <a:endParaRPr lang="en-US">
              <a:solidFill>
                <a:schemeClr val="tx1"/>
              </a:solidFill>
              <a:cs typeface="Arial"/>
            </a:endParaRPr>
          </a:p>
          <a:p>
            <a:pPr algn="ctr"/>
            <a:r>
              <a:rPr lang="en-US">
                <a:solidFill>
                  <a:schemeClr val="tx1"/>
                </a:solidFill>
                <a:cs typeface="Arial"/>
              </a:rPr>
              <a:t>Collector</a:t>
            </a:r>
          </a:p>
        </p:txBody>
      </p:sp>
      <p:pic>
        <p:nvPicPr>
          <p:cNvPr id="17" name="Picture 17" descr="Icon&#10;&#10;Description automatically generated">
            <a:extLst>
              <a:ext uri="{FF2B5EF4-FFF2-40B4-BE49-F238E27FC236}">
                <a16:creationId xmlns:a16="http://schemas.microsoft.com/office/drawing/2014/main" id="{46FC80EF-53DA-4B6D-BD37-A843A702E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842" y="4608991"/>
            <a:ext cx="386531" cy="396375"/>
          </a:xfrm>
          <a:prstGeom prst="rect">
            <a:avLst/>
          </a:prstGeom>
        </p:spPr>
      </p:pic>
      <p:sp>
        <p:nvSpPr>
          <p:cNvPr id="51" name="Flowchart: Multidocument 50">
            <a:extLst>
              <a:ext uri="{FF2B5EF4-FFF2-40B4-BE49-F238E27FC236}">
                <a16:creationId xmlns:a16="http://schemas.microsoft.com/office/drawing/2014/main" id="{719E8DD2-1749-4A76-8444-702B29A38A11}"/>
              </a:ext>
            </a:extLst>
          </p:cNvPr>
          <p:cNvSpPr/>
          <p:nvPr/>
        </p:nvSpPr>
        <p:spPr>
          <a:xfrm>
            <a:off x="3696007" y="5105882"/>
            <a:ext cx="575388" cy="404006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cs typeface="Arial"/>
              </a:rPr>
              <a:t>Logs</a:t>
            </a:r>
          </a:p>
        </p:txBody>
      </p:sp>
      <p:sp>
        <p:nvSpPr>
          <p:cNvPr id="52" name="Flowchart: Multidocument 51">
            <a:extLst>
              <a:ext uri="{FF2B5EF4-FFF2-40B4-BE49-F238E27FC236}">
                <a16:creationId xmlns:a16="http://schemas.microsoft.com/office/drawing/2014/main" id="{61C53D52-78F0-4C4C-B148-034559AC40D3}"/>
              </a:ext>
            </a:extLst>
          </p:cNvPr>
          <p:cNvSpPr/>
          <p:nvPr/>
        </p:nvSpPr>
        <p:spPr>
          <a:xfrm>
            <a:off x="5429651" y="5105882"/>
            <a:ext cx="666349" cy="393906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cs typeface="Arial"/>
              </a:rPr>
              <a:t>Traces</a:t>
            </a:r>
          </a:p>
        </p:txBody>
      </p:sp>
      <p:sp>
        <p:nvSpPr>
          <p:cNvPr id="53" name="Flowchart: Multidocument 52">
            <a:extLst>
              <a:ext uri="{FF2B5EF4-FFF2-40B4-BE49-F238E27FC236}">
                <a16:creationId xmlns:a16="http://schemas.microsoft.com/office/drawing/2014/main" id="{712047C5-A73B-43F5-9622-13FF482D4E5F}"/>
              </a:ext>
            </a:extLst>
          </p:cNvPr>
          <p:cNvSpPr/>
          <p:nvPr/>
        </p:nvSpPr>
        <p:spPr>
          <a:xfrm>
            <a:off x="4540158" y="5105882"/>
            <a:ext cx="706776" cy="393906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cs typeface="Arial"/>
              </a:rPr>
              <a:t>Metrics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BA12982-A6EF-4E6C-AF43-5841434FEB6A}"/>
              </a:ext>
            </a:extLst>
          </p:cNvPr>
          <p:cNvCxnSpPr>
            <a:cxnSpLocks/>
          </p:cNvCxnSpPr>
          <p:nvPr/>
        </p:nvCxnSpPr>
        <p:spPr>
          <a:xfrm>
            <a:off x="4166084" y="5273508"/>
            <a:ext cx="398953" cy="154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609A2E3-375B-4E49-A03D-CFC375A447CA}"/>
              </a:ext>
            </a:extLst>
          </p:cNvPr>
          <p:cNvCxnSpPr>
            <a:cxnSpLocks/>
          </p:cNvCxnSpPr>
          <p:nvPr/>
        </p:nvCxnSpPr>
        <p:spPr>
          <a:xfrm>
            <a:off x="5151512" y="5283608"/>
            <a:ext cx="318099" cy="154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loud Callout 13">
            <a:extLst>
              <a:ext uri="{FF2B5EF4-FFF2-40B4-BE49-F238E27FC236}">
                <a16:creationId xmlns:a16="http://schemas.microsoft.com/office/drawing/2014/main" id="{C4982BC7-9C4F-094B-903B-19D0C7FCEBB4}"/>
              </a:ext>
            </a:extLst>
          </p:cNvPr>
          <p:cNvSpPr/>
          <p:nvPr/>
        </p:nvSpPr>
        <p:spPr>
          <a:xfrm>
            <a:off x="3355788" y="1358212"/>
            <a:ext cx="3782291" cy="1302328"/>
          </a:xfrm>
          <a:prstGeom prst="cloudCallout">
            <a:avLst>
              <a:gd name="adj1" fmla="val -320"/>
              <a:gd name="adj2" fmla="val 199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75E7FB-9AE3-1942-AC30-B8ABABEB9BAE}"/>
              </a:ext>
            </a:extLst>
          </p:cNvPr>
          <p:cNvCxnSpPr>
            <a:stCxn id="7" idx="0"/>
            <a:endCxn id="14" idx="1"/>
          </p:cNvCxnSpPr>
          <p:nvPr/>
        </p:nvCxnSpPr>
        <p:spPr>
          <a:xfrm flipV="1">
            <a:off x="4873903" y="2659153"/>
            <a:ext cx="373031" cy="1498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215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9C8EFE6-03EF-48AE-A37C-A4485AD46205}"/>
              </a:ext>
            </a:extLst>
          </p:cNvPr>
          <p:cNvSpPr txBox="1"/>
          <p:nvPr/>
        </p:nvSpPr>
        <p:spPr>
          <a:xfrm>
            <a:off x="5070399" y="568381"/>
            <a:ext cx="5815309" cy="12849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063">
              <a:lnSpc>
                <a:spcPts val="3063"/>
              </a:lnSpc>
            </a:pPr>
            <a:r>
              <a:rPr lang="en-US" sz="3199" b="1" spc="-15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Hyperintegration</a:t>
            </a:r>
          </a:p>
          <a:p>
            <a:pPr defTabSz="457063">
              <a:lnSpc>
                <a:spcPts val="3063"/>
              </a:lnSpc>
            </a:pPr>
            <a:r>
              <a:rPr lang="en-US" sz="3150" b="1" spc="-150" dirty="0">
                <a:solidFill>
                  <a:srgbClr val="1C1C1C"/>
                </a:solidFill>
                <a:latin typeface="Arial"/>
                <a:ea typeface="Verdana"/>
                <a:cs typeface="Arial"/>
              </a:rPr>
              <a:t>SDVs are increasingly complex and unified oversight is needed.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118F7-B52A-724D-BBA4-9D142C533CA5}"/>
              </a:ext>
            </a:extLst>
          </p:cNvPr>
          <p:cNvSpPr txBox="1"/>
          <p:nvPr/>
        </p:nvSpPr>
        <p:spPr>
          <a:xfrm>
            <a:off x="5070400" y="1945433"/>
            <a:ext cx="6960640" cy="12849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063">
              <a:lnSpc>
                <a:spcPts val="3063"/>
              </a:lnSpc>
            </a:pPr>
            <a:r>
              <a:rPr lang="en-US" sz="3150" b="1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Continuous Integration &amp; Development</a:t>
            </a:r>
          </a:p>
          <a:p>
            <a:pPr defTabSz="457063">
              <a:lnSpc>
                <a:spcPts val="3063"/>
              </a:lnSpc>
            </a:pPr>
            <a:r>
              <a:rPr lang="en-US" sz="3199" b="1" spc="-150" dirty="0">
                <a:solidFill>
                  <a:srgbClr val="1C1C1C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Developers need insights into</a:t>
            </a:r>
            <a:br>
              <a:rPr lang="en-US" sz="3199" b="1" spc="-150" dirty="0">
                <a:solidFill>
                  <a:srgbClr val="1C1C1C"/>
                </a:solidFill>
                <a:latin typeface="Arial" panose="020B0604020202020204" pitchFamily="34" charset="0"/>
                <a:ea typeface="Verdana" panose="020B0604030504040204" pitchFamily="34" charset="0"/>
              </a:rPr>
            </a:br>
            <a:r>
              <a:rPr lang="en-US" sz="3199" b="1" spc="-150" dirty="0">
                <a:solidFill>
                  <a:srgbClr val="1C1C1C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SDV execution.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E12307-62EB-3D4B-886D-196D5C6F1381}"/>
              </a:ext>
            </a:extLst>
          </p:cNvPr>
          <p:cNvSpPr/>
          <p:nvPr/>
        </p:nvSpPr>
        <p:spPr>
          <a:xfrm>
            <a:off x="413358" y="4990601"/>
            <a:ext cx="11398685" cy="990189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tIns="108000" bIns="36000">
            <a:spAutoFit/>
          </a:bodyPr>
          <a:lstStyle/>
          <a:p>
            <a:pPr algn="ctr" defTabSz="457063">
              <a:lnSpc>
                <a:spcPts val="3363"/>
              </a:lnSpc>
            </a:pPr>
            <a:r>
              <a:rPr lang="en-US" sz="2800" b="1" spc="-150" dirty="0">
                <a:latin typeface="Arial" panose="020B0604020202020204" pitchFamily="34" charset="0"/>
                <a:ea typeface="Verdana" panose="020B0604030504040204" pitchFamily="34" charset="0"/>
              </a:rPr>
              <a:t>To enable new intelligent SDV use cases, </a:t>
            </a:r>
            <a:r>
              <a:rPr lang="en-US" sz="2800" b="1" spc="-150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telemetry data is required.</a:t>
            </a:r>
            <a:br>
              <a:rPr lang="en-US" sz="2800" b="1" spc="-150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</a:rPr>
            </a:br>
            <a:r>
              <a:rPr lang="en-US" sz="2800" b="1" spc="-150" dirty="0">
                <a:latin typeface="Arial" panose="020B0604020202020204" pitchFamily="34" charset="0"/>
                <a:ea typeface="Verdana" panose="020B0604030504040204" pitchFamily="34" charset="0"/>
              </a:rPr>
              <a:t>→</a:t>
            </a:r>
            <a:r>
              <a:rPr lang="en-US" sz="2800" b="1" spc="-150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 </a:t>
            </a:r>
            <a:r>
              <a:rPr lang="en-US" sz="2800" b="1" spc="-150" dirty="0">
                <a:latin typeface="Arial" panose="020B0604020202020204" pitchFamily="34" charset="0"/>
                <a:ea typeface="Verdana" panose="020B0604030504040204" pitchFamily="34" charset="0"/>
              </a:rPr>
              <a:t>to power the ML and AI-infused digital feedback loops.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EF9F2B-2509-434A-B820-13B03434FFC2}"/>
              </a:ext>
            </a:extLst>
          </p:cNvPr>
          <p:cNvSpPr txBox="1"/>
          <p:nvPr/>
        </p:nvSpPr>
        <p:spPr>
          <a:xfrm>
            <a:off x="413358" y="1850223"/>
            <a:ext cx="3334735" cy="137439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108000" rIns="91440" bIns="36000" rtlCol="0" anchor="b">
            <a:spAutoFit/>
          </a:bodyPr>
          <a:lstStyle/>
          <a:p>
            <a:pPr algn="ctr" defTabSz="457063">
              <a:lnSpc>
                <a:spcPts val="3063"/>
              </a:lnSpc>
            </a:pPr>
            <a:r>
              <a:rPr lang="en-US" sz="3150" b="1" spc="-150">
                <a:latin typeface="Arial"/>
                <a:ea typeface="Verdana"/>
                <a:cs typeface="Arial"/>
              </a:rPr>
              <a:t>WHY IS</a:t>
            </a:r>
            <a:br>
              <a:rPr lang="en-US" sz="3150" b="1" spc="-150">
                <a:latin typeface="Arial"/>
                <a:ea typeface="Verdana"/>
                <a:cs typeface="Arial"/>
              </a:rPr>
            </a:br>
            <a:r>
              <a:rPr lang="en-US" sz="3150" b="1" spc="-150">
                <a:latin typeface="Arial"/>
                <a:ea typeface="Verdana"/>
                <a:cs typeface="Arial"/>
              </a:rPr>
              <a:t>SDV TELEMETRY IMPORTANT?</a:t>
            </a:r>
            <a:endParaRPr lang="en-US" sz="3199" b="1" spc="-150"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C8E48A-2823-7540-AEE3-DE127A43A80C}"/>
              </a:ext>
            </a:extLst>
          </p:cNvPr>
          <p:cNvSpPr txBox="1"/>
          <p:nvPr/>
        </p:nvSpPr>
        <p:spPr>
          <a:xfrm>
            <a:off x="5070400" y="3322484"/>
            <a:ext cx="6650844" cy="12849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063">
              <a:lnSpc>
                <a:spcPts val="3063"/>
              </a:lnSpc>
            </a:pPr>
            <a:r>
              <a:rPr lang="en-US" sz="3150" b="1" spc="-15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Operational Automation</a:t>
            </a:r>
          </a:p>
          <a:p>
            <a:pPr defTabSz="457063">
              <a:lnSpc>
                <a:spcPts val="3063"/>
              </a:lnSpc>
            </a:pPr>
            <a:r>
              <a:rPr lang="en-US" sz="3199" b="1" spc="-150">
                <a:solidFill>
                  <a:srgbClr val="1C1C1C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In-vehicle and cloud-based intelligent systems require telemetry.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626F6D6-473F-D94E-8E0F-2954CE0135C4}"/>
              </a:ext>
            </a:extLst>
          </p:cNvPr>
          <p:cNvCxnSpPr>
            <a:cxnSpLocks/>
          </p:cNvCxnSpPr>
          <p:nvPr/>
        </p:nvCxnSpPr>
        <p:spPr>
          <a:xfrm>
            <a:off x="3746500" y="2546867"/>
            <a:ext cx="122760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2310543-AE57-BC4C-913A-ECB137EFD643}"/>
              </a:ext>
            </a:extLst>
          </p:cNvPr>
          <p:cNvCxnSpPr>
            <a:cxnSpLocks/>
          </p:cNvCxnSpPr>
          <p:nvPr/>
        </p:nvCxnSpPr>
        <p:spPr>
          <a:xfrm flipV="1">
            <a:off x="3746500" y="1162050"/>
            <a:ext cx="1235075" cy="13848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6BE1075-66AE-224F-A772-B731192AAF33}"/>
              </a:ext>
            </a:extLst>
          </p:cNvPr>
          <p:cNvCxnSpPr>
            <a:cxnSpLocks/>
          </p:cNvCxnSpPr>
          <p:nvPr/>
        </p:nvCxnSpPr>
        <p:spPr>
          <a:xfrm>
            <a:off x="3746500" y="2546867"/>
            <a:ext cx="1235075" cy="13933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425AC7B-9E29-344C-B166-F01D404B2F3A}"/>
              </a:ext>
            </a:extLst>
          </p:cNvPr>
          <p:cNvCxnSpPr>
            <a:cxnSpLocks/>
          </p:cNvCxnSpPr>
          <p:nvPr/>
        </p:nvCxnSpPr>
        <p:spPr>
          <a:xfrm>
            <a:off x="5010411" y="615950"/>
            <a:ext cx="0" cy="108759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A13562-753E-CA4D-B9E7-5AB2C811E052}"/>
              </a:ext>
            </a:extLst>
          </p:cNvPr>
          <p:cNvCxnSpPr>
            <a:cxnSpLocks/>
          </p:cNvCxnSpPr>
          <p:nvPr/>
        </p:nvCxnSpPr>
        <p:spPr>
          <a:xfrm>
            <a:off x="5010411" y="1986115"/>
            <a:ext cx="0" cy="108759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AEA06B5-CB1F-DF4C-B564-3E7287C1F957}"/>
              </a:ext>
            </a:extLst>
          </p:cNvPr>
          <p:cNvCxnSpPr>
            <a:cxnSpLocks/>
          </p:cNvCxnSpPr>
          <p:nvPr/>
        </p:nvCxnSpPr>
        <p:spPr>
          <a:xfrm>
            <a:off x="5013772" y="3380533"/>
            <a:ext cx="0" cy="108759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3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3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Oval 85">
            <a:extLst>
              <a:ext uri="{FF2B5EF4-FFF2-40B4-BE49-F238E27FC236}">
                <a16:creationId xmlns:a16="http://schemas.microsoft.com/office/drawing/2014/main" id="{86D20A5D-5957-BE45-A8CD-71BB7423B3C6}"/>
              </a:ext>
            </a:extLst>
          </p:cNvPr>
          <p:cNvSpPr/>
          <p:nvPr/>
        </p:nvSpPr>
        <p:spPr>
          <a:xfrm>
            <a:off x="124200" y="3549100"/>
            <a:ext cx="11943600" cy="3189625"/>
          </a:xfrm>
          <a:prstGeom prst="ellipse">
            <a:avLst/>
          </a:prstGeom>
          <a:noFill/>
          <a:ln w="1873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BFB317C-1ED3-244F-BCAF-0B95C0948FE4}"/>
              </a:ext>
            </a:extLst>
          </p:cNvPr>
          <p:cNvGrpSpPr/>
          <p:nvPr/>
        </p:nvGrpSpPr>
        <p:grpSpPr>
          <a:xfrm>
            <a:off x="4546670" y="2932427"/>
            <a:ext cx="2895570" cy="1552923"/>
            <a:chOff x="4323150" y="2932427"/>
            <a:chExt cx="2895570" cy="1552923"/>
          </a:xfrm>
          <a:solidFill>
            <a:srgbClr val="E0FDFF"/>
          </a:solidFill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BEA3ABC-8AA0-9045-82F8-DC0F03CF60B1}"/>
                </a:ext>
              </a:extLst>
            </p:cNvPr>
            <p:cNvCxnSpPr>
              <a:cxnSpLocks/>
              <a:stCxn id="47" idx="2"/>
              <a:endCxn id="74" idx="0"/>
            </p:cNvCxnSpPr>
            <p:nvPr/>
          </p:nvCxnSpPr>
          <p:spPr>
            <a:xfrm>
              <a:off x="5769483" y="2932427"/>
              <a:ext cx="8474" cy="1552923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8E40077-B5AF-4F43-A53E-C308FDD2BF23}"/>
                </a:ext>
              </a:extLst>
            </p:cNvPr>
            <p:cNvGrpSpPr/>
            <p:nvPr/>
          </p:nvGrpSpPr>
          <p:grpSpPr>
            <a:xfrm>
              <a:off x="4323150" y="3078629"/>
              <a:ext cx="2895570" cy="597293"/>
              <a:chOff x="3355788" y="1358212"/>
              <a:chExt cx="3782291" cy="1313868"/>
            </a:xfrm>
            <a:grpFill/>
          </p:grpSpPr>
          <p:sp>
            <p:nvSpPr>
              <p:cNvPr id="82" name="Cloud Callout 81">
                <a:extLst>
                  <a:ext uri="{FF2B5EF4-FFF2-40B4-BE49-F238E27FC236}">
                    <a16:creationId xmlns:a16="http://schemas.microsoft.com/office/drawing/2014/main" id="{8E02C402-9245-094B-B346-77C0D6AB1297}"/>
                  </a:ext>
                </a:extLst>
              </p:cNvPr>
              <p:cNvSpPr/>
              <p:nvPr/>
            </p:nvSpPr>
            <p:spPr>
              <a:xfrm>
                <a:off x="3355788" y="1358212"/>
                <a:ext cx="3782291" cy="1302328"/>
              </a:xfrm>
              <a:prstGeom prst="cloudCallout">
                <a:avLst>
                  <a:gd name="adj1" fmla="val -320"/>
                  <a:gd name="adj2" fmla="val 19947"/>
                </a:avLst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    5G/6G</a:t>
                </a: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62A8F3E-804D-DA47-8D21-EAB5464966A9}"/>
                  </a:ext>
                </a:extLst>
              </p:cNvPr>
              <p:cNvSpPr/>
              <p:nvPr/>
            </p:nvSpPr>
            <p:spPr>
              <a:xfrm>
                <a:off x="4998720" y="2102016"/>
                <a:ext cx="477520" cy="57006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FB5A0E2C-6C19-E647-A05A-C469F84F928D}"/>
              </a:ext>
            </a:extLst>
          </p:cNvPr>
          <p:cNvSpPr/>
          <p:nvPr/>
        </p:nvSpPr>
        <p:spPr>
          <a:xfrm>
            <a:off x="5313680" y="305511"/>
            <a:ext cx="3271520" cy="536386"/>
          </a:xfrm>
          <a:prstGeom prst="ellipse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724B50-FA1B-7A48-B884-6F3A74CBF0F0}"/>
              </a:ext>
            </a:extLst>
          </p:cNvPr>
          <p:cNvSpPr txBox="1"/>
          <p:nvPr/>
        </p:nvSpPr>
        <p:spPr>
          <a:xfrm>
            <a:off x="545044" y="340463"/>
            <a:ext cx="9076342" cy="457176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 dirty="0">
                <a:latin typeface="Arial"/>
                <a:ea typeface="Verdana"/>
                <a:cs typeface="Arial"/>
              </a:rPr>
              <a:t>Intelligent SDV Overview      </a:t>
            </a:r>
            <a:r>
              <a:rPr lang="en-US" sz="2400" b="1" spc="-150" dirty="0">
                <a:latin typeface="Arial"/>
                <a:ea typeface="Verdana"/>
                <a:cs typeface="Arial"/>
              </a:rPr>
              <a:t>(project scope in bold)</a:t>
            </a:r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54E0064-44D8-6D44-832A-E1FBA46A461C}"/>
              </a:ext>
            </a:extLst>
          </p:cNvPr>
          <p:cNvGrpSpPr/>
          <p:nvPr/>
        </p:nvGrpSpPr>
        <p:grpSpPr>
          <a:xfrm>
            <a:off x="10263553" y="902275"/>
            <a:ext cx="1930109" cy="4901406"/>
            <a:chOff x="10040033" y="1340829"/>
            <a:chExt cx="1930109" cy="4156237"/>
          </a:xfrm>
        </p:grpSpPr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3485395A-B6D0-8F44-9F3C-4E1601322084}"/>
                </a:ext>
              </a:extLst>
            </p:cNvPr>
            <p:cNvSpPr/>
            <p:nvPr/>
          </p:nvSpPr>
          <p:spPr>
            <a:xfrm>
              <a:off x="10040033" y="1340829"/>
              <a:ext cx="313324" cy="4156237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72E9CD1-5B00-3F46-9A2D-78404CEE3046}"/>
                </a:ext>
              </a:extLst>
            </p:cNvPr>
            <p:cNvSpPr txBox="1"/>
            <p:nvPr/>
          </p:nvSpPr>
          <p:spPr>
            <a:xfrm>
              <a:off x="10372844" y="3170316"/>
              <a:ext cx="1597298" cy="548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Intelligent</a:t>
              </a:r>
              <a:br>
                <a:rPr lang="en-US"/>
              </a:br>
              <a:r>
                <a:rPr lang="en-US"/>
                <a:t>Fleet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2514E85C-5777-2F4C-B0FD-0089B7EB1B04}"/>
              </a:ext>
            </a:extLst>
          </p:cNvPr>
          <p:cNvSpPr txBox="1"/>
          <p:nvPr/>
        </p:nvSpPr>
        <p:spPr>
          <a:xfrm>
            <a:off x="8056649" y="5935878"/>
            <a:ext cx="193966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b="1"/>
              <a:t>* Contextual bundling of metrics, logs and traces.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CB95B8-B862-5C45-B048-8A59882ED245}"/>
              </a:ext>
            </a:extLst>
          </p:cNvPr>
          <p:cNvGrpSpPr/>
          <p:nvPr/>
        </p:nvGrpSpPr>
        <p:grpSpPr>
          <a:xfrm>
            <a:off x="2697800" y="903949"/>
            <a:ext cx="1644204" cy="2028478"/>
            <a:chOff x="2373921" y="1340829"/>
            <a:chExt cx="1644204" cy="2028478"/>
          </a:xfrm>
        </p:grpSpPr>
        <p:sp>
          <p:nvSpPr>
            <p:cNvPr id="52" name="Right Brace 51">
              <a:extLst>
                <a:ext uri="{FF2B5EF4-FFF2-40B4-BE49-F238E27FC236}">
                  <a16:creationId xmlns:a16="http://schemas.microsoft.com/office/drawing/2014/main" id="{0C4A1E4E-A1A1-B24A-8078-2D82A70334D2}"/>
                </a:ext>
              </a:extLst>
            </p:cNvPr>
            <p:cNvSpPr/>
            <p:nvPr/>
          </p:nvSpPr>
          <p:spPr>
            <a:xfrm flipH="1">
              <a:off x="3725798" y="1340829"/>
              <a:ext cx="292327" cy="2028478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AFA3B8E-D510-5C44-A399-A82E0E399305}"/>
                </a:ext>
              </a:extLst>
            </p:cNvPr>
            <p:cNvSpPr txBox="1"/>
            <p:nvPr/>
          </p:nvSpPr>
          <p:spPr>
            <a:xfrm>
              <a:off x="2373921" y="2169564"/>
              <a:ext cx="1364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/>
                <a:t>Cloud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6091B22-48E4-5048-8050-DA6AE04B5423}"/>
              </a:ext>
            </a:extLst>
          </p:cNvPr>
          <p:cNvGrpSpPr/>
          <p:nvPr/>
        </p:nvGrpSpPr>
        <p:grpSpPr>
          <a:xfrm>
            <a:off x="2683104" y="3775203"/>
            <a:ext cx="1656899" cy="2028478"/>
            <a:chOff x="2359225" y="3468587"/>
            <a:chExt cx="1656899" cy="2028478"/>
          </a:xfrm>
        </p:grpSpPr>
        <p:sp>
          <p:nvSpPr>
            <p:cNvPr id="54" name="Right Brace 53">
              <a:extLst>
                <a:ext uri="{FF2B5EF4-FFF2-40B4-BE49-F238E27FC236}">
                  <a16:creationId xmlns:a16="http://schemas.microsoft.com/office/drawing/2014/main" id="{6E08C1D6-3DE6-BC4F-83E3-FD27DF99D88E}"/>
                </a:ext>
              </a:extLst>
            </p:cNvPr>
            <p:cNvSpPr/>
            <p:nvPr/>
          </p:nvSpPr>
          <p:spPr>
            <a:xfrm flipH="1">
              <a:off x="3723797" y="3468587"/>
              <a:ext cx="292327" cy="2028478"/>
            </a:xfrm>
            <a:prstGeom prst="rightBrace">
              <a:avLst>
                <a:gd name="adj1" fmla="val 25711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432856-43B7-AD4F-8626-4C9F6AF5C654}"/>
                </a:ext>
              </a:extLst>
            </p:cNvPr>
            <p:cNvSpPr txBox="1"/>
            <p:nvPr/>
          </p:nvSpPr>
          <p:spPr>
            <a:xfrm>
              <a:off x="2359225" y="4159981"/>
              <a:ext cx="1364573" cy="64633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r"/>
              <a:r>
                <a:rPr lang="en-US" b="1" i="1" dirty="0"/>
                <a:t>Intelligent </a:t>
              </a:r>
              <a:r>
                <a:rPr lang="en-US" b="1" dirty="0"/>
                <a:t>SDV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012C4D1-14DB-C84C-80EA-CA239CE1DBA3}"/>
              </a:ext>
            </a:extLst>
          </p:cNvPr>
          <p:cNvGrpSpPr/>
          <p:nvPr/>
        </p:nvGrpSpPr>
        <p:grpSpPr>
          <a:xfrm>
            <a:off x="191219" y="908829"/>
            <a:ext cx="1585561" cy="4894852"/>
            <a:chOff x="52452" y="1333310"/>
            <a:chExt cx="1585561" cy="4156238"/>
          </a:xfrm>
        </p:grpSpPr>
        <p:sp>
          <p:nvSpPr>
            <p:cNvPr id="56" name="Right Brace 55">
              <a:extLst>
                <a:ext uri="{FF2B5EF4-FFF2-40B4-BE49-F238E27FC236}">
                  <a16:creationId xmlns:a16="http://schemas.microsoft.com/office/drawing/2014/main" id="{8AF56400-846A-D345-8044-0F6ACBD9EB64}"/>
                </a:ext>
              </a:extLst>
            </p:cNvPr>
            <p:cNvSpPr/>
            <p:nvPr/>
          </p:nvSpPr>
          <p:spPr>
            <a:xfrm flipH="1">
              <a:off x="1324689" y="1333310"/>
              <a:ext cx="313324" cy="4156238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BEF6D22-64B2-FA43-9183-844364B6B318}"/>
                </a:ext>
              </a:extLst>
            </p:cNvPr>
            <p:cNvSpPr txBox="1"/>
            <p:nvPr/>
          </p:nvSpPr>
          <p:spPr>
            <a:xfrm>
              <a:off x="52452" y="2774052"/>
              <a:ext cx="1265181" cy="125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/>
                <a:t>Cloud-connected SDV Digital Feedback Loop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47B237F-7057-0742-8D99-3EB13DB92EAD}"/>
              </a:ext>
            </a:extLst>
          </p:cNvPr>
          <p:cNvGrpSpPr/>
          <p:nvPr/>
        </p:nvGrpSpPr>
        <p:grpSpPr>
          <a:xfrm>
            <a:off x="1533443" y="3775455"/>
            <a:ext cx="1507408" cy="2028226"/>
            <a:chOff x="1461582" y="3468839"/>
            <a:chExt cx="1507408" cy="2028226"/>
          </a:xfrm>
        </p:grpSpPr>
        <p:sp>
          <p:nvSpPr>
            <p:cNvPr id="63" name="Right Brace 62">
              <a:extLst>
                <a:ext uri="{FF2B5EF4-FFF2-40B4-BE49-F238E27FC236}">
                  <a16:creationId xmlns:a16="http://schemas.microsoft.com/office/drawing/2014/main" id="{0DB3C479-3EEA-4443-99B2-932EFC8A08EB}"/>
                </a:ext>
              </a:extLst>
            </p:cNvPr>
            <p:cNvSpPr/>
            <p:nvPr/>
          </p:nvSpPr>
          <p:spPr>
            <a:xfrm flipH="1">
              <a:off x="2644329" y="3468839"/>
              <a:ext cx="324661" cy="2028226"/>
            </a:xfrm>
            <a:prstGeom prst="rightBrace">
              <a:avLst>
                <a:gd name="adj1" fmla="val 25711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67FC2E3-2BE1-FA4A-B2D3-E2651C85AA7F}"/>
                </a:ext>
              </a:extLst>
            </p:cNvPr>
            <p:cNvSpPr txBox="1"/>
            <p:nvPr/>
          </p:nvSpPr>
          <p:spPr>
            <a:xfrm>
              <a:off x="1461582" y="3894113"/>
              <a:ext cx="12651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/>
                <a:t>In-vehicle Digital Feedback Loop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285A337-9449-224F-B8A1-B1B44E7F5BDD}"/>
              </a:ext>
            </a:extLst>
          </p:cNvPr>
          <p:cNvGrpSpPr/>
          <p:nvPr/>
        </p:nvGrpSpPr>
        <p:grpSpPr>
          <a:xfrm>
            <a:off x="4538195" y="2299453"/>
            <a:ext cx="5741521" cy="674911"/>
            <a:chOff x="4314675" y="2736333"/>
            <a:chExt cx="5741521" cy="67491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CF631C-A413-AA47-916A-1BB3E7DEE010}"/>
                </a:ext>
              </a:extLst>
            </p:cNvPr>
            <p:cNvSpPr txBox="1"/>
            <p:nvPr/>
          </p:nvSpPr>
          <p:spPr>
            <a:xfrm>
              <a:off x="7797564" y="2736333"/>
              <a:ext cx="2258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Telemetry persistence &amp; web APIs</a:t>
              </a:r>
            </a:p>
          </p:txBody>
        </p:sp>
        <p:sp>
          <p:nvSpPr>
            <p:cNvPr id="48" name="Right Brace 47">
              <a:extLst>
                <a:ext uri="{FF2B5EF4-FFF2-40B4-BE49-F238E27FC236}">
                  <a16:creationId xmlns:a16="http://schemas.microsoft.com/office/drawing/2014/main" id="{5DB2C208-45DD-D745-9F8B-1EDEEFE00EA7}"/>
                </a:ext>
              </a:extLst>
            </p:cNvPr>
            <p:cNvSpPr/>
            <p:nvPr/>
          </p:nvSpPr>
          <p:spPr>
            <a:xfrm>
              <a:off x="7515481" y="2755400"/>
              <a:ext cx="292327" cy="617509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0DF1478-E977-B544-BD40-43857B49E148}"/>
                </a:ext>
              </a:extLst>
            </p:cNvPr>
            <p:cNvGrpSpPr/>
            <p:nvPr/>
          </p:nvGrpSpPr>
          <p:grpSpPr>
            <a:xfrm>
              <a:off x="4314675" y="2758944"/>
              <a:ext cx="2909616" cy="652300"/>
              <a:chOff x="4314675" y="2758944"/>
              <a:chExt cx="2909616" cy="652300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D1AE9B1-7D71-8F49-8A21-96DE89860F44}"/>
                  </a:ext>
                </a:extLst>
              </p:cNvPr>
              <p:cNvSpPr/>
              <p:nvPr/>
            </p:nvSpPr>
            <p:spPr>
              <a:xfrm>
                <a:off x="4314675" y="2758944"/>
                <a:ext cx="2909616" cy="610363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cs typeface="Arial"/>
                  </a:rPr>
                  <a:t>Analytics Backend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60" name="Picture 64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A0220CF5-0B9E-1A40-A754-A73045108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613" t="-7" r="18049" b="32110"/>
              <a:stretch/>
            </p:blipFill>
            <p:spPr>
              <a:xfrm>
                <a:off x="6754572" y="2765498"/>
                <a:ext cx="461529" cy="44767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ECE932F-2DCE-684E-A616-F92A9683A1BC}"/>
                  </a:ext>
                </a:extLst>
              </p:cNvPr>
              <p:cNvSpPr txBox="1"/>
              <p:nvPr/>
            </p:nvSpPr>
            <p:spPr>
              <a:xfrm>
                <a:off x="6771126" y="3149634"/>
                <a:ext cx="381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DB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FECD1C-82C1-3E44-A619-1E3736E239BA}"/>
              </a:ext>
            </a:extLst>
          </p:cNvPr>
          <p:cNvGrpSpPr/>
          <p:nvPr/>
        </p:nvGrpSpPr>
        <p:grpSpPr>
          <a:xfrm>
            <a:off x="4538195" y="1587851"/>
            <a:ext cx="5716505" cy="689688"/>
            <a:chOff x="4314675" y="2024731"/>
            <a:chExt cx="5716505" cy="689688"/>
          </a:xfrm>
        </p:grpSpPr>
        <p:sp>
          <p:nvSpPr>
            <p:cNvPr id="30" name="Right Brace 29">
              <a:extLst>
                <a:ext uri="{FF2B5EF4-FFF2-40B4-BE49-F238E27FC236}">
                  <a16:creationId xmlns:a16="http://schemas.microsoft.com/office/drawing/2014/main" id="{F4BC4018-66F1-8245-B5E7-1B157F6341AE}"/>
                </a:ext>
              </a:extLst>
            </p:cNvPr>
            <p:cNvSpPr/>
            <p:nvPr/>
          </p:nvSpPr>
          <p:spPr>
            <a:xfrm>
              <a:off x="7519653" y="2046256"/>
              <a:ext cx="292327" cy="607613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859631F-414C-D744-9210-1F2C08B3F9DA}"/>
                </a:ext>
              </a:extLst>
            </p:cNvPr>
            <p:cNvSpPr txBox="1"/>
            <p:nvPr/>
          </p:nvSpPr>
          <p:spPr>
            <a:xfrm>
              <a:off x="7806417" y="2024731"/>
              <a:ext cx="2224763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dirty="0"/>
                <a:t>AI developer bots &amp;</a:t>
              </a:r>
              <a:br>
                <a:rPr lang="en-US" dirty="0"/>
              </a:br>
              <a:r>
                <a:rPr lang="en-US" dirty="0"/>
                <a:t>AI sysadmin bots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56C130F-BE5E-F54A-BA81-A2C1A258E872}"/>
                </a:ext>
              </a:extLst>
            </p:cNvPr>
            <p:cNvGrpSpPr/>
            <p:nvPr/>
          </p:nvGrpSpPr>
          <p:grpSpPr>
            <a:xfrm>
              <a:off x="4314675" y="2049049"/>
              <a:ext cx="2964202" cy="665370"/>
              <a:chOff x="4314675" y="2049049"/>
              <a:chExt cx="2964202" cy="665370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CCC555A-634F-42A2-B02A-5FB0A03960F8}"/>
                  </a:ext>
                </a:extLst>
              </p:cNvPr>
              <p:cNvSpPr/>
              <p:nvPr/>
            </p:nvSpPr>
            <p:spPr>
              <a:xfrm>
                <a:off x="4314675" y="2049049"/>
                <a:ext cx="2909616" cy="610363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cs typeface="Arial"/>
                  </a:rPr>
                  <a:t>Cloud-based</a:t>
                </a:r>
                <a:br>
                  <a:rPr lang="en-US">
                    <a:solidFill>
                      <a:schemeClr val="tx1"/>
                    </a:solidFill>
                    <a:cs typeface="Arial"/>
                  </a:rPr>
                </a:br>
                <a:r>
                  <a:rPr lang="en-US">
                    <a:solidFill>
                      <a:schemeClr val="tx1"/>
                    </a:solidFill>
                    <a:cs typeface="Arial"/>
                  </a:rPr>
                  <a:t>Automation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7" name="Picture 65">
                <a:extLst>
                  <a:ext uri="{FF2B5EF4-FFF2-40B4-BE49-F238E27FC236}">
                    <a16:creationId xmlns:a16="http://schemas.microsoft.com/office/drawing/2014/main" id="{0A1AD6BC-5FAE-4ED8-945F-56A36E5DBD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0924" r="33605" b="33434"/>
              <a:stretch/>
            </p:blipFill>
            <p:spPr>
              <a:xfrm>
                <a:off x="4328786" y="2066164"/>
                <a:ext cx="454025" cy="447675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9" name="Picture 66" descr="A picture containing company name&#10;&#10;Description automatically generated">
                <a:extLst>
                  <a:ext uri="{FF2B5EF4-FFF2-40B4-BE49-F238E27FC236}">
                    <a16:creationId xmlns:a16="http://schemas.microsoft.com/office/drawing/2014/main" id="{BB572218-4B49-4BDD-96EC-45C42ADC6E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3303" t="-354" r="22841" b="31517"/>
              <a:stretch/>
            </p:blipFill>
            <p:spPr>
              <a:xfrm>
                <a:off x="6763450" y="2066164"/>
                <a:ext cx="446795" cy="44767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66BD688-92B1-484B-ABC8-4A0EC8810477}"/>
                  </a:ext>
                </a:extLst>
              </p:cNvPr>
              <p:cNvSpPr txBox="1"/>
              <p:nvPr/>
            </p:nvSpPr>
            <p:spPr>
              <a:xfrm>
                <a:off x="4377031" y="2452809"/>
                <a:ext cx="381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ML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AABAAB6-94B1-174B-A19A-071826BFB175}"/>
                  </a:ext>
                </a:extLst>
              </p:cNvPr>
              <p:cNvSpPr txBox="1"/>
              <p:nvPr/>
            </p:nvSpPr>
            <p:spPr>
              <a:xfrm>
                <a:off x="6713635" y="2456037"/>
                <a:ext cx="56524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RULES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B5570E-17A4-7643-A0DD-84BF6A56B6C1}"/>
              </a:ext>
            </a:extLst>
          </p:cNvPr>
          <p:cNvGrpSpPr/>
          <p:nvPr/>
        </p:nvGrpSpPr>
        <p:grpSpPr>
          <a:xfrm>
            <a:off x="4546669" y="883834"/>
            <a:ext cx="5898651" cy="670740"/>
            <a:chOff x="4323149" y="1320714"/>
            <a:chExt cx="5898651" cy="670740"/>
          </a:xfrm>
        </p:grpSpPr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7CBB7330-C80B-0E49-9D40-2061DACF99A9}"/>
                </a:ext>
              </a:extLst>
            </p:cNvPr>
            <p:cNvSpPr/>
            <p:nvPr/>
          </p:nvSpPr>
          <p:spPr>
            <a:xfrm>
              <a:off x="7515481" y="1340829"/>
              <a:ext cx="292327" cy="607613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5FBB33-EBB0-8B49-989F-175E74B92AED}"/>
                </a:ext>
              </a:extLst>
            </p:cNvPr>
            <p:cNvSpPr txBox="1"/>
            <p:nvPr/>
          </p:nvSpPr>
          <p:spPr>
            <a:xfrm>
              <a:off x="7797564" y="1320714"/>
              <a:ext cx="242423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dirty="0"/>
                <a:t>Developers &amp; sysadmins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31797E9-AD2B-854F-B72F-F30310D86FA0}"/>
                </a:ext>
              </a:extLst>
            </p:cNvPr>
            <p:cNvGrpSpPr/>
            <p:nvPr/>
          </p:nvGrpSpPr>
          <p:grpSpPr>
            <a:xfrm>
              <a:off x="4323149" y="1339154"/>
              <a:ext cx="2909616" cy="652300"/>
              <a:chOff x="4323149" y="1339154"/>
              <a:chExt cx="2909616" cy="652300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C3E696F-5948-D14B-8480-478992C496F7}"/>
                  </a:ext>
                </a:extLst>
              </p:cNvPr>
              <p:cNvSpPr/>
              <p:nvPr/>
            </p:nvSpPr>
            <p:spPr>
              <a:xfrm>
                <a:off x="4323149" y="1339154"/>
                <a:ext cx="2909616" cy="610363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cs typeface="Arial"/>
                  </a:rPr>
                  <a:t>Analytics Frontend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69" name="Picture 64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71AD9873-B6DD-DA41-8CB2-E347F4454D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613" t="-7" r="18049" b="32110"/>
              <a:stretch/>
            </p:blipFill>
            <p:spPr>
              <a:xfrm>
                <a:off x="6763046" y="1345708"/>
                <a:ext cx="461529" cy="44767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8CFFD60-B8CF-CC48-B6FC-FA14404CF5A1}"/>
                  </a:ext>
                </a:extLst>
              </p:cNvPr>
              <p:cNvSpPr txBox="1"/>
              <p:nvPr/>
            </p:nvSpPr>
            <p:spPr>
              <a:xfrm>
                <a:off x="6779600" y="1729844"/>
                <a:ext cx="381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UX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7F3E47-1945-8244-A4D5-831A20D2CE41}"/>
              </a:ext>
            </a:extLst>
          </p:cNvPr>
          <p:cNvGrpSpPr/>
          <p:nvPr/>
        </p:nvGrpSpPr>
        <p:grpSpPr>
          <a:xfrm>
            <a:off x="4546669" y="4473565"/>
            <a:ext cx="5911439" cy="646331"/>
            <a:chOff x="4323149" y="4166949"/>
            <a:chExt cx="5911439" cy="646331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0090986-ADA9-B64B-91EA-3B08DE29B4B9}"/>
                </a:ext>
              </a:extLst>
            </p:cNvPr>
            <p:cNvSpPr txBox="1"/>
            <p:nvPr/>
          </p:nvSpPr>
          <p:spPr>
            <a:xfrm>
              <a:off x="7804433" y="4166949"/>
              <a:ext cx="2430155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b="1"/>
                <a:t>Telemetry fusion*</a:t>
              </a:r>
              <a:br>
                <a:rPr lang="en-US" b="1"/>
              </a:br>
              <a:r>
                <a:rPr lang="en-US" b="1"/>
                <a:t>and SDKs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9992DB6-4D0F-8949-AFB7-32EB1C667271}"/>
                </a:ext>
              </a:extLst>
            </p:cNvPr>
            <p:cNvGrpSpPr/>
            <p:nvPr/>
          </p:nvGrpSpPr>
          <p:grpSpPr>
            <a:xfrm>
              <a:off x="4323149" y="4178734"/>
              <a:ext cx="2909616" cy="610363"/>
              <a:chOff x="4323149" y="4178734"/>
              <a:chExt cx="2909616" cy="610363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E1AB801B-2510-DE4D-B4A1-9487C2F46231}"/>
                  </a:ext>
                </a:extLst>
              </p:cNvPr>
              <p:cNvSpPr/>
              <p:nvPr/>
            </p:nvSpPr>
            <p:spPr>
              <a:xfrm>
                <a:off x="4323149" y="4178734"/>
                <a:ext cx="2909616" cy="610363"/>
              </a:xfrm>
              <a:prstGeom prst="rect">
                <a:avLst/>
              </a:prstGeom>
              <a:solidFill>
                <a:schemeClr val="accent4"/>
              </a:solidFill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r>
                  <a:rPr lang="en-US" b="1">
                    <a:solidFill>
                      <a:schemeClr val="tx1"/>
                    </a:solidFill>
                    <a:cs typeface="Arial"/>
                  </a:rPr>
                  <a:t>Telemetry</a:t>
                </a:r>
                <a:br>
                  <a:rPr lang="en-US" b="1">
                    <a:solidFill>
                      <a:schemeClr val="tx1"/>
                    </a:solidFill>
                    <a:cs typeface="Arial"/>
                  </a:rPr>
                </a:br>
                <a:r>
                  <a:rPr lang="en-US" b="1">
                    <a:solidFill>
                      <a:schemeClr val="tx1"/>
                    </a:solidFill>
                    <a:cs typeface="Arial"/>
                  </a:rPr>
                  <a:t>Collection</a:t>
                </a:r>
                <a:endParaRPr lang="en-US" b="1">
                  <a:solidFill>
                    <a:schemeClr val="tx1"/>
                  </a:solidFill>
                </a:endParaRPr>
              </a:p>
            </p:txBody>
          </p:sp>
          <p:pic>
            <p:nvPicPr>
              <p:cNvPr id="75" name="Picture 64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F10F019C-A4E8-9E44-B97A-F5213BF4E8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613" t="-7" r="18049" b="32110"/>
              <a:stretch/>
            </p:blipFill>
            <p:spPr>
              <a:xfrm>
                <a:off x="6763046" y="4185288"/>
                <a:ext cx="461529" cy="447675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BAA1EA0B-4653-B74F-A187-40DD59312DC7}"/>
                </a:ext>
              </a:extLst>
            </p:cNvPr>
            <p:cNvSpPr/>
            <p:nvPr/>
          </p:nvSpPr>
          <p:spPr>
            <a:xfrm>
              <a:off x="7519806" y="4178772"/>
              <a:ext cx="313323" cy="610325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937BB0-FA27-6349-AA84-9E75DAEEA733}"/>
              </a:ext>
            </a:extLst>
          </p:cNvPr>
          <p:cNvGrpSpPr/>
          <p:nvPr/>
        </p:nvGrpSpPr>
        <p:grpSpPr>
          <a:xfrm>
            <a:off x="4546669" y="5172936"/>
            <a:ext cx="5972437" cy="646331"/>
            <a:chOff x="4323149" y="4866320"/>
            <a:chExt cx="5972437" cy="64633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F17F9E1-AD8F-914D-9F84-8C65E06577ED}"/>
                </a:ext>
              </a:extLst>
            </p:cNvPr>
            <p:cNvSpPr/>
            <p:nvPr/>
          </p:nvSpPr>
          <p:spPr>
            <a:xfrm>
              <a:off x="4323149" y="4886702"/>
              <a:ext cx="2909616" cy="610364"/>
            </a:xfrm>
            <a:prstGeom prst="rect">
              <a:avLst/>
            </a:prstGeom>
            <a:solidFill>
              <a:schemeClr val="accent4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b="1">
                  <a:solidFill>
                    <a:schemeClr val="tx1"/>
                  </a:solidFill>
                  <a:cs typeface="Arial"/>
                </a:rPr>
                <a:t>SDV: Hypervisors, OSs, Containers, Services &amp; Apps</a:t>
              </a:r>
              <a:endParaRPr lang="en-US" b="1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BE894A6-C219-9845-BC2E-5601CD0A77F5}"/>
                </a:ext>
              </a:extLst>
            </p:cNvPr>
            <p:cNvSpPr txBox="1"/>
            <p:nvPr/>
          </p:nvSpPr>
          <p:spPr>
            <a:xfrm>
              <a:off x="7791645" y="4866320"/>
              <a:ext cx="2503941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b="1" i="1" dirty="0"/>
                <a:t>Instrumented</a:t>
              </a:r>
              <a:br>
                <a:rPr lang="en-US" b="1" dirty="0"/>
              </a:br>
              <a:r>
                <a:rPr lang="en-US" b="1" dirty="0"/>
                <a:t>SDV</a:t>
              </a:r>
              <a:endParaRPr lang="en-US" b="1" dirty="0">
                <a:cs typeface="Arial"/>
              </a:endParaRPr>
            </a:p>
          </p:txBody>
        </p:sp>
        <p:sp>
          <p:nvSpPr>
            <p:cNvPr id="80" name="Right Brace 79">
              <a:extLst>
                <a:ext uri="{FF2B5EF4-FFF2-40B4-BE49-F238E27FC236}">
                  <a16:creationId xmlns:a16="http://schemas.microsoft.com/office/drawing/2014/main" id="{94AF69BA-E5A6-7844-8631-7222729D4528}"/>
                </a:ext>
              </a:extLst>
            </p:cNvPr>
            <p:cNvSpPr/>
            <p:nvPr/>
          </p:nvSpPr>
          <p:spPr>
            <a:xfrm>
              <a:off x="7521642" y="4886741"/>
              <a:ext cx="313323" cy="610325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35F92B9-E75E-D54C-AC96-3E04CBAF4DC9}"/>
              </a:ext>
            </a:extLst>
          </p:cNvPr>
          <p:cNvGrpSpPr/>
          <p:nvPr/>
        </p:nvGrpSpPr>
        <p:grpSpPr>
          <a:xfrm>
            <a:off x="4546669" y="3775455"/>
            <a:ext cx="5734743" cy="665370"/>
            <a:chOff x="4323149" y="3468839"/>
            <a:chExt cx="5734743" cy="665370"/>
          </a:xfrm>
        </p:grpSpPr>
        <p:sp>
          <p:nvSpPr>
            <p:cNvPr id="32" name="Right Brace 31">
              <a:extLst>
                <a:ext uri="{FF2B5EF4-FFF2-40B4-BE49-F238E27FC236}">
                  <a16:creationId xmlns:a16="http://schemas.microsoft.com/office/drawing/2014/main" id="{F6E5993D-230D-1142-B5A1-7DB620EC2665}"/>
                </a:ext>
              </a:extLst>
            </p:cNvPr>
            <p:cNvSpPr/>
            <p:nvPr/>
          </p:nvSpPr>
          <p:spPr>
            <a:xfrm>
              <a:off x="7519807" y="3468877"/>
              <a:ext cx="313323" cy="610325"/>
            </a:xfrm>
            <a:prstGeom prst="rightBrace">
              <a:avLst>
                <a:gd name="adj1" fmla="val 2571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33B6C33-FBFD-784E-AFC6-85F85D077312}"/>
                </a:ext>
              </a:extLst>
            </p:cNvPr>
            <p:cNvGrpSpPr/>
            <p:nvPr/>
          </p:nvGrpSpPr>
          <p:grpSpPr>
            <a:xfrm>
              <a:off x="4323149" y="3468839"/>
              <a:ext cx="2964202" cy="665370"/>
              <a:chOff x="4323149" y="3468839"/>
              <a:chExt cx="2964202" cy="66537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7D7E06A2-8309-8C48-956F-4D0D483A4AAE}"/>
                  </a:ext>
                </a:extLst>
              </p:cNvPr>
              <p:cNvSpPr/>
              <p:nvPr/>
            </p:nvSpPr>
            <p:spPr>
              <a:xfrm>
                <a:off x="4323149" y="3468839"/>
                <a:ext cx="2909616" cy="610363"/>
              </a:xfrm>
              <a:prstGeom prst="rect">
                <a:avLst/>
              </a:prstGeom>
              <a:solidFill>
                <a:schemeClr val="accent4"/>
              </a:solidFill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r>
                  <a:rPr lang="en-US" b="1">
                    <a:solidFill>
                      <a:schemeClr val="tx1"/>
                    </a:solidFill>
                    <a:cs typeface="Arial"/>
                  </a:rPr>
                  <a:t>In-vehicle</a:t>
                </a:r>
                <a:br>
                  <a:rPr lang="en-US" b="1">
                    <a:solidFill>
                      <a:schemeClr val="tx1"/>
                    </a:solidFill>
                    <a:cs typeface="Arial"/>
                  </a:rPr>
                </a:br>
                <a:r>
                  <a:rPr lang="en-US" b="1">
                    <a:solidFill>
                      <a:schemeClr val="tx1"/>
                    </a:solidFill>
                    <a:cs typeface="Arial"/>
                  </a:rPr>
                  <a:t>Automation</a:t>
                </a:r>
                <a:endParaRPr lang="en-US" b="1">
                  <a:solidFill>
                    <a:schemeClr val="tx1"/>
                  </a:solidFill>
                </a:endParaRPr>
              </a:p>
            </p:txBody>
          </p:sp>
          <p:pic>
            <p:nvPicPr>
              <p:cNvPr id="72" name="Picture 65">
                <a:extLst>
                  <a:ext uri="{FF2B5EF4-FFF2-40B4-BE49-F238E27FC236}">
                    <a16:creationId xmlns:a16="http://schemas.microsoft.com/office/drawing/2014/main" id="{F05F98F9-0F59-8447-B767-B7E131C937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0924" r="33605" b="33434"/>
              <a:stretch/>
            </p:blipFill>
            <p:spPr>
              <a:xfrm>
                <a:off x="4337260" y="3485954"/>
                <a:ext cx="454025" cy="447675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73" name="Picture 66" descr="A picture containing company name&#10;&#10;Description automatically generated">
                <a:extLst>
                  <a:ext uri="{FF2B5EF4-FFF2-40B4-BE49-F238E27FC236}">
                    <a16:creationId xmlns:a16="http://schemas.microsoft.com/office/drawing/2014/main" id="{459A7A58-F216-3B49-8BCC-5DB30ECD00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3303" t="-354" r="22841" b="31517"/>
              <a:stretch/>
            </p:blipFill>
            <p:spPr>
              <a:xfrm>
                <a:off x="6771924" y="3485954"/>
                <a:ext cx="446795" cy="44767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611600D-3F15-F242-8996-2803D442243E}"/>
                  </a:ext>
                </a:extLst>
              </p:cNvPr>
              <p:cNvSpPr txBox="1"/>
              <p:nvPr/>
            </p:nvSpPr>
            <p:spPr>
              <a:xfrm>
                <a:off x="4385505" y="3872599"/>
                <a:ext cx="381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ML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8E224251-C367-F74C-8BC3-F7D64E1F59AB}"/>
                  </a:ext>
                </a:extLst>
              </p:cNvPr>
              <p:cNvSpPr txBox="1"/>
              <p:nvPr/>
            </p:nvSpPr>
            <p:spPr>
              <a:xfrm>
                <a:off x="6722109" y="3875827"/>
                <a:ext cx="56524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/>
                  <a:t>RULES</a:t>
                </a:r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250E8E3-FF56-EC4E-A84F-24A7647E5440}"/>
                </a:ext>
              </a:extLst>
            </p:cNvPr>
            <p:cNvSpPr txBox="1"/>
            <p:nvPr/>
          </p:nvSpPr>
          <p:spPr>
            <a:xfrm>
              <a:off x="7833129" y="3620975"/>
              <a:ext cx="2224763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b="1" dirty="0"/>
                <a:t>AI sysadmin bots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176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9884E37-6C5C-854E-97CB-D1A69A55CEF2}"/>
              </a:ext>
            </a:extLst>
          </p:cNvPr>
          <p:cNvSpPr txBox="1"/>
          <p:nvPr/>
        </p:nvSpPr>
        <p:spPr>
          <a:xfrm>
            <a:off x="1035885" y="764441"/>
            <a:ext cx="9535783" cy="445443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SDV Telemetry Project  </a:t>
            </a:r>
            <a:r>
              <a:rPr lang="en-US" sz="3200" b="1" i="1" u="sng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value creation</a:t>
            </a:r>
            <a:r>
              <a:rPr lang="en-US" sz="3200" b="1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 (“why”)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5E87B4-EF59-C643-B102-DEDC23D0D63A}"/>
              </a:ext>
            </a:extLst>
          </p:cNvPr>
          <p:cNvSpPr txBox="1"/>
          <p:nvPr/>
        </p:nvSpPr>
        <p:spPr>
          <a:xfrm>
            <a:off x="1035885" y="3365564"/>
            <a:ext cx="10099113" cy="445443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SDV Telemetry Project </a:t>
            </a:r>
            <a:r>
              <a:rPr lang="en-US" sz="3200" b="1" i="1" u="sng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value delivery</a:t>
            </a:r>
            <a:r>
              <a:rPr lang="en-US" sz="3200" b="1" spc="-150" dirty="0">
                <a:solidFill>
                  <a:schemeClr val="accent1"/>
                </a:solidFill>
                <a:latin typeface="Arial"/>
                <a:ea typeface="Verdana"/>
                <a:cs typeface="Arial"/>
              </a:rPr>
              <a:t> (“how”)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39CC23-1543-124A-821F-D170A826EB17}"/>
              </a:ext>
            </a:extLst>
          </p:cNvPr>
          <p:cNvSpPr txBox="1"/>
          <p:nvPr/>
        </p:nvSpPr>
        <p:spPr>
          <a:xfrm>
            <a:off x="1155770" y="1355322"/>
            <a:ext cx="10717411" cy="163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Make developer workflows faster/smarter.</a:t>
            </a:r>
          </a:p>
          <a:p>
            <a:pPr lvl="1">
              <a:lnSpc>
                <a:spcPts val="3080"/>
              </a:lnSpc>
              <a:buClr>
                <a:schemeClr val="accent2"/>
              </a:buClr>
            </a:pPr>
            <a:r>
              <a:rPr lang="en-US" dirty="0"/>
              <a:t>→ Enable systems to be observable, navigable and understandable.</a:t>
            </a:r>
          </a:p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Create new operational use cases and user experiences</a:t>
            </a:r>
          </a:p>
          <a:p>
            <a:pPr lvl="1">
              <a:lnSpc>
                <a:spcPts val="3080"/>
              </a:lnSpc>
              <a:buClr>
                <a:schemeClr val="accent2"/>
              </a:buClr>
            </a:pPr>
            <a:r>
              <a:rPr lang="en-US" dirty="0"/>
              <a:t>→ Enable in-vehicle and cloud-based SDV intelligent monitoring and digital feedback loops.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6ABCA7-7E21-CE47-BB36-6758BC4AF472}"/>
              </a:ext>
            </a:extLst>
          </p:cNvPr>
          <p:cNvSpPr txBox="1"/>
          <p:nvPr/>
        </p:nvSpPr>
        <p:spPr>
          <a:xfrm>
            <a:off x="1155770" y="3956445"/>
            <a:ext cx="10717411" cy="20331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/>
              <a:t>Provide SDKs to the SDV ecosystem to instrument software explicitly.</a:t>
            </a:r>
          </a:p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>
                <a:cs typeface="Arial"/>
              </a:rPr>
              <a:t>Provide collectors to gather data sources into a common telemetry format.</a:t>
            </a:r>
          </a:p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/>
              <a:t>Provide a telemetry engine for ML and rules-based telemetry processing.</a:t>
            </a:r>
            <a:endParaRPr lang="en-US">
              <a:cs typeface="Arial"/>
            </a:endParaRPr>
          </a:p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/>
              <a:t>Provide low-code/no-code automated SDV monitoring with ML and wizards.</a:t>
            </a:r>
          </a:p>
          <a:p>
            <a:pPr marL="285750" indent="-285750">
              <a:lnSpc>
                <a:spcPts val="30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>
                <a:cs typeface="Arial" panose="020B0604020202020204"/>
              </a:rPr>
              <a:t>Provide a single source of SDV truth for communication to the cloud. </a:t>
            </a:r>
          </a:p>
        </p:txBody>
      </p:sp>
    </p:spTree>
    <p:extLst>
      <p:ext uri="{BB962C8B-B14F-4D97-AF65-F5344CB8AC3E}">
        <p14:creationId xmlns:p14="http://schemas.microsoft.com/office/powerpoint/2010/main" val="2913239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84E033-2084-A944-BA0A-3B863CF972D4}"/>
              </a:ext>
            </a:extLst>
          </p:cNvPr>
          <p:cNvSpPr/>
          <p:nvPr/>
        </p:nvSpPr>
        <p:spPr>
          <a:xfrm>
            <a:off x="1589" y="-1"/>
            <a:ext cx="6436431" cy="1358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BE812C-D154-1A4E-AEE8-40F97541CDB1}"/>
              </a:ext>
            </a:extLst>
          </p:cNvPr>
          <p:cNvSpPr txBox="1"/>
          <p:nvPr/>
        </p:nvSpPr>
        <p:spPr>
          <a:xfrm>
            <a:off x="336661" y="1280222"/>
            <a:ext cx="11149095" cy="41579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ts val="2880"/>
              </a:lnSpc>
              <a:buClr>
                <a:schemeClr val="accent2"/>
              </a:buClr>
            </a:pPr>
            <a:r>
              <a:rPr lang="en-US" sz="3200" b="1" i="1">
                <a:cs typeface="Arial"/>
              </a:rPr>
              <a:t>Observability is the measure of how well a systems  </a:t>
            </a:r>
            <a:br>
              <a:rPr lang="en-US" sz="3200" b="1" i="1">
                <a:cs typeface="Arial"/>
              </a:rPr>
            </a:br>
            <a:r>
              <a:rPr lang="en-US" sz="3200" b="1" i="1">
                <a:cs typeface="Arial"/>
              </a:rPr>
              <a:t>internal operation can be known externally.  </a:t>
            </a:r>
          </a:p>
          <a:p>
            <a:pPr>
              <a:lnSpc>
                <a:spcPts val="2880"/>
              </a:lnSpc>
              <a:buClr>
                <a:schemeClr val="accent2"/>
              </a:buClr>
            </a:pPr>
            <a:endParaRPr lang="en-US" sz="700">
              <a:cs typeface="Arial"/>
            </a:endParaRPr>
          </a:p>
          <a:p>
            <a:pPr marL="285750" indent="-285750">
              <a:lnSpc>
                <a:spcPts val="28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>
                <a:cs typeface="Arial"/>
              </a:rPr>
              <a:t>Observable systems can be monitored to </a:t>
            </a:r>
            <a:r>
              <a:rPr lang="en-US" sz="2000" b="1" i="1">
                <a:solidFill>
                  <a:srgbClr val="FF0000"/>
                </a:solidFill>
                <a:cs typeface="Arial"/>
              </a:rPr>
              <a:t>stop past failures from reoccurring</a:t>
            </a:r>
            <a:r>
              <a:rPr lang="en-US" sz="2000">
                <a:cs typeface="Arial"/>
              </a:rPr>
              <a:t>.</a:t>
            </a:r>
          </a:p>
          <a:p>
            <a:pPr lvl="1">
              <a:lnSpc>
                <a:spcPts val="2880"/>
              </a:lnSpc>
              <a:buClr>
                <a:schemeClr val="accent2"/>
              </a:buClr>
            </a:pPr>
            <a:r>
              <a:rPr lang="en-US" sz="2000">
                <a:cs typeface="Arial"/>
              </a:rPr>
              <a:t>→ well suited to machine learning, predictive detection &amp; automation to determine </a:t>
            </a:r>
            <a:r>
              <a:rPr lang="en-US" sz="2000" b="1" i="1">
                <a:solidFill>
                  <a:srgbClr val="FF0000"/>
                </a:solidFill>
                <a:cs typeface="Arial"/>
              </a:rPr>
              <a:t>corrective action</a:t>
            </a:r>
            <a:r>
              <a:rPr lang="en-US" sz="2000">
                <a:cs typeface="Arial"/>
              </a:rPr>
              <a:t>.</a:t>
            </a:r>
          </a:p>
          <a:p>
            <a:pPr marL="285750" indent="-285750">
              <a:lnSpc>
                <a:spcPts val="28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>
                <a:cs typeface="Arial"/>
              </a:rPr>
              <a:t>Complex </a:t>
            </a:r>
            <a:r>
              <a:rPr lang="en-US" sz="2000" err="1">
                <a:cs typeface="Arial"/>
              </a:rPr>
              <a:t>SoA</a:t>
            </a:r>
            <a:r>
              <a:rPr lang="en-US" sz="2000">
                <a:cs typeface="Arial"/>
              </a:rPr>
              <a:t>-based systems require significant run-time instrumentation to be </a:t>
            </a:r>
            <a:r>
              <a:rPr lang="en-US" sz="2000" b="1" i="1">
                <a:solidFill>
                  <a:srgbClr val="FF0000"/>
                </a:solidFill>
                <a:cs typeface="Arial"/>
              </a:rPr>
              <a:t>monitored adequately</a:t>
            </a:r>
            <a:r>
              <a:rPr lang="en-US" sz="2000">
                <a:cs typeface="Arial"/>
              </a:rPr>
              <a:t>.</a:t>
            </a:r>
          </a:p>
          <a:p>
            <a:pPr marL="285750" indent="-285750">
              <a:lnSpc>
                <a:spcPts val="28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>
                <a:cs typeface="Arial"/>
              </a:rPr>
              <a:t>Goal of observability is not just to monitor &amp; detect issues, but also to </a:t>
            </a:r>
            <a:r>
              <a:rPr lang="en-US" sz="2000" b="1" i="1">
                <a:solidFill>
                  <a:srgbClr val="FF0000"/>
                </a:solidFill>
                <a:cs typeface="Arial"/>
              </a:rPr>
              <a:t>understand system behavior</a:t>
            </a:r>
            <a:r>
              <a:rPr lang="en-US" sz="2000">
                <a:cs typeface="Arial"/>
              </a:rPr>
              <a:t>.</a:t>
            </a:r>
          </a:p>
          <a:p>
            <a:pPr marL="285750" indent="-285750">
              <a:lnSpc>
                <a:spcPts val="288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>
                <a:cs typeface="Arial"/>
              </a:rPr>
              <a:t>System metrics, logs and traces all improve system observability, which enables </a:t>
            </a:r>
            <a:r>
              <a:rPr lang="en-US" sz="2000" b="1" i="1">
                <a:solidFill>
                  <a:srgbClr val="FF0000"/>
                </a:solidFill>
                <a:cs typeface="Arial"/>
              </a:rPr>
              <a:t>root cause analysis</a:t>
            </a:r>
            <a:r>
              <a:rPr lang="en-US" sz="2000">
                <a:cs typeface="Arial"/>
              </a:rPr>
              <a:t>.</a:t>
            </a:r>
          </a:p>
          <a:p>
            <a:pPr marL="1200150" lvl="2" indent="-285750">
              <a:lnSpc>
                <a:spcPts val="2880"/>
              </a:lnSpc>
              <a:buClr>
                <a:srgbClr val="30E3D0"/>
              </a:buClr>
              <a:buFont typeface="Wingdings" pitchFamily="2" charset="2"/>
              <a:buChar char="§"/>
            </a:pPr>
            <a:r>
              <a:rPr lang="en-US" sz="2000" b="1">
                <a:cs typeface="Arial"/>
              </a:rPr>
              <a:t>Metrics</a:t>
            </a:r>
            <a:r>
              <a:rPr lang="en-US" sz="2000">
                <a:cs typeface="Arial"/>
              </a:rPr>
              <a:t> can be time measurements, counters or gauges (other measurements)</a:t>
            </a:r>
          </a:p>
          <a:p>
            <a:pPr marL="1200150" lvl="2" indent="-285750">
              <a:lnSpc>
                <a:spcPts val="2880"/>
              </a:lnSpc>
              <a:buClr>
                <a:srgbClr val="30E3D0"/>
              </a:buClr>
              <a:buFont typeface="Wingdings" pitchFamily="2" charset="2"/>
              <a:buChar char="§"/>
            </a:pPr>
            <a:r>
              <a:rPr lang="en-US" sz="2000" b="1">
                <a:cs typeface="Arial"/>
              </a:rPr>
              <a:t>Logs</a:t>
            </a:r>
            <a:r>
              <a:rPr lang="en-US" sz="2000">
                <a:cs typeface="Arial"/>
              </a:rPr>
              <a:t> (AKA events) provide detail (audit info, alarms, exceptions, state changes, etc.).</a:t>
            </a:r>
          </a:p>
          <a:p>
            <a:pPr marL="1200150" lvl="2" indent="-285750">
              <a:lnSpc>
                <a:spcPts val="2880"/>
              </a:lnSpc>
              <a:buClr>
                <a:srgbClr val="30E3D0"/>
              </a:buClr>
              <a:buFont typeface="Wingdings" pitchFamily="2" charset="2"/>
              <a:buChar char="§"/>
            </a:pPr>
            <a:r>
              <a:rPr lang="en-US" sz="2000" b="1">
                <a:cs typeface="Arial"/>
              </a:rPr>
              <a:t>Traces</a:t>
            </a:r>
            <a:r>
              <a:rPr lang="en-US" sz="2000">
                <a:cs typeface="Arial"/>
              </a:rPr>
              <a:t> capture a serial or parallel execution sequence of an instrumented workload.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724B50-FA1B-7A48-B884-6F3A74CBF0F0}"/>
              </a:ext>
            </a:extLst>
          </p:cNvPr>
          <p:cNvSpPr txBox="1"/>
          <p:nvPr/>
        </p:nvSpPr>
        <p:spPr>
          <a:xfrm>
            <a:off x="336661" y="411554"/>
            <a:ext cx="9076342" cy="457113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 dirty="0">
                <a:solidFill>
                  <a:schemeClr val="accent1">
                    <a:lumMod val="75000"/>
                  </a:schemeClr>
                </a:solidFill>
                <a:latin typeface="Arial"/>
                <a:ea typeface="Verdana"/>
                <a:cs typeface="Arial"/>
              </a:rPr>
              <a:t>The Observability* Problem</a:t>
            </a:r>
            <a:endParaRPr lang="en-US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3EF309-41C4-4764-A8AE-C14077256AF7}"/>
              </a:ext>
            </a:extLst>
          </p:cNvPr>
          <p:cNvSpPr txBox="1"/>
          <p:nvPr/>
        </p:nvSpPr>
        <p:spPr>
          <a:xfrm>
            <a:off x="1293372" y="5956275"/>
            <a:ext cx="887435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* </a:t>
            </a:r>
            <a:r>
              <a:rPr lang="en-US">
                <a:ea typeface="+mn-lt"/>
                <a:cs typeface="+mn-lt"/>
              </a:rPr>
              <a:t>https://</a:t>
            </a:r>
            <a:r>
              <a:rPr lang="en-US" err="1">
                <a:ea typeface="+mn-lt"/>
                <a:cs typeface="+mn-lt"/>
              </a:rPr>
              <a:t>linkedin.github.io</a:t>
            </a:r>
            <a:r>
              <a:rPr lang="en-US">
                <a:ea typeface="+mn-lt"/>
                <a:cs typeface="+mn-lt"/>
              </a:rPr>
              <a:t>/school-of-</a:t>
            </a:r>
            <a:r>
              <a:rPr lang="en-US" err="1">
                <a:ea typeface="+mn-lt"/>
                <a:cs typeface="+mn-lt"/>
              </a:rPr>
              <a:t>sre</a:t>
            </a:r>
            <a:r>
              <a:rPr lang="en-US">
                <a:ea typeface="+mn-lt"/>
                <a:cs typeface="+mn-lt"/>
              </a:rPr>
              <a:t>/level101/</a:t>
            </a:r>
            <a:r>
              <a:rPr lang="en-US" err="1">
                <a:ea typeface="+mn-lt"/>
                <a:cs typeface="+mn-lt"/>
              </a:rPr>
              <a:t>metrics_and_monitoring</a:t>
            </a:r>
            <a:r>
              <a:rPr lang="en-US">
                <a:ea typeface="+mn-lt"/>
                <a:cs typeface="+mn-lt"/>
              </a:rPr>
              <a:t>/observability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7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CBE7B5-AFD4-084B-8D65-6CE41AB69BA5}"/>
              </a:ext>
            </a:extLst>
          </p:cNvPr>
          <p:cNvSpPr txBox="1"/>
          <p:nvPr/>
        </p:nvSpPr>
        <p:spPr>
          <a:xfrm>
            <a:off x="9466217" y="44715"/>
            <a:ext cx="2646016" cy="11798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600" baseline="30000"/>
          </a:p>
          <a:p>
            <a:endParaRPr lang="en-US" sz="1600" baseline="30000"/>
          </a:p>
          <a:p>
            <a:endParaRPr lang="en-US" sz="1600" baseline="30000"/>
          </a:p>
          <a:p>
            <a:endParaRPr lang="en-US" sz="1600" baseline="30000"/>
          </a:p>
          <a:p>
            <a:r>
              <a:rPr lang="en-US" sz="1400" baseline="30000"/>
              <a:t>     1</a:t>
            </a:r>
            <a:r>
              <a:rPr lang="en-US" sz="1400"/>
              <a:t> bootable    payload</a:t>
            </a:r>
          </a:p>
          <a:p>
            <a:r>
              <a:rPr lang="en-US" sz="1400" baseline="30000"/>
              <a:t>     2</a:t>
            </a:r>
            <a:r>
              <a:rPr lang="en-US" sz="1400"/>
              <a:t> executable payload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C1C758-22BF-B04C-AE8C-DE4C730C1DBB}"/>
              </a:ext>
            </a:extLst>
          </p:cNvPr>
          <p:cNvSpPr/>
          <p:nvPr/>
        </p:nvSpPr>
        <p:spPr>
          <a:xfrm>
            <a:off x="839904" y="4726413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Hypervisor 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7C2583-0CAA-5E44-8799-5220DA2C4CDC}"/>
              </a:ext>
            </a:extLst>
          </p:cNvPr>
          <p:cNvSpPr/>
          <p:nvPr/>
        </p:nvSpPr>
        <p:spPr>
          <a:xfrm>
            <a:off x="5122006" y="3364395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C35D1CA-E751-C549-A2D1-A64EDDF6B0C5}"/>
              </a:ext>
            </a:extLst>
          </p:cNvPr>
          <p:cNvSpPr/>
          <p:nvPr/>
        </p:nvSpPr>
        <p:spPr>
          <a:xfrm>
            <a:off x="746111" y="4792460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Hypervisor 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575B89-281C-CF49-9B7E-453235997664}"/>
              </a:ext>
            </a:extLst>
          </p:cNvPr>
          <p:cNvSpPr/>
          <p:nvPr/>
        </p:nvSpPr>
        <p:spPr>
          <a:xfrm>
            <a:off x="5028213" y="3430442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40EE50-868E-0C40-9708-55E52897988B}"/>
              </a:ext>
            </a:extLst>
          </p:cNvPr>
          <p:cNvSpPr/>
          <p:nvPr/>
        </p:nvSpPr>
        <p:spPr>
          <a:xfrm>
            <a:off x="823304" y="5298665"/>
            <a:ext cx="808420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SoC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8D75AE-E183-5041-9AEA-73F52BBC2B67}"/>
              </a:ext>
            </a:extLst>
          </p:cNvPr>
          <p:cNvSpPr/>
          <p:nvPr/>
        </p:nvSpPr>
        <p:spPr>
          <a:xfrm>
            <a:off x="737811" y="5358945"/>
            <a:ext cx="808420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SoC 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65CF89-2D88-2A42-A9B6-E084076F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911F8D-13A0-304A-9421-7FA19EFB3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059" y="187006"/>
            <a:ext cx="8800028" cy="612556"/>
          </a:xfrm>
        </p:spPr>
        <p:txBody>
          <a:bodyPr/>
          <a:lstStyle/>
          <a:p>
            <a:r>
              <a:rPr lang="en-US"/>
              <a:t>SDV Instrumentation Points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9C8FE-72F1-9649-BA03-4E7E3D90D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20508-B5A4-084D-8C77-CB26A0773A0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518A17-A570-2E44-86A2-4FC542A52C29}"/>
              </a:ext>
            </a:extLst>
          </p:cNvPr>
          <p:cNvSpPr/>
          <p:nvPr/>
        </p:nvSpPr>
        <p:spPr>
          <a:xfrm>
            <a:off x="652318" y="5431009"/>
            <a:ext cx="808420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SoCs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182E2B-2E47-8248-B999-3F3A5FC828B6}"/>
              </a:ext>
            </a:extLst>
          </p:cNvPr>
          <p:cNvSpPr/>
          <p:nvPr/>
        </p:nvSpPr>
        <p:spPr>
          <a:xfrm>
            <a:off x="660618" y="4870443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Hypervisors</a:t>
            </a:r>
            <a:r>
              <a:rPr lang="en-US" b="1" baseline="30000">
                <a:solidFill>
                  <a:schemeClr val="tx1"/>
                </a:solidFill>
              </a:rPr>
              <a:t> 1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DC4C15-4993-AA46-AA1E-D9F061B70A04}"/>
              </a:ext>
            </a:extLst>
          </p:cNvPr>
          <p:cNvSpPr/>
          <p:nvPr/>
        </p:nvSpPr>
        <p:spPr>
          <a:xfrm>
            <a:off x="4942720" y="3508425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 Native OSs</a:t>
            </a:r>
            <a:r>
              <a:rPr lang="en-US" b="1" baseline="30000">
                <a:solidFill>
                  <a:schemeClr val="tx1"/>
                </a:solidFill>
              </a:rPr>
              <a:t>1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8E6977-5503-F444-88E8-2152096369ED}"/>
              </a:ext>
            </a:extLst>
          </p:cNvPr>
          <p:cNvSpPr/>
          <p:nvPr/>
        </p:nvSpPr>
        <p:spPr>
          <a:xfrm>
            <a:off x="845387" y="3375047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FD78BAA-1AA7-4C4E-815B-CB85F4698F76}"/>
              </a:ext>
            </a:extLst>
          </p:cNvPr>
          <p:cNvSpPr/>
          <p:nvPr/>
        </p:nvSpPr>
        <p:spPr>
          <a:xfrm>
            <a:off x="751594" y="3441094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579208D-7A07-7347-8624-41870B905BD5}"/>
              </a:ext>
            </a:extLst>
          </p:cNvPr>
          <p:cNvSpPr/>
          <p:nvPr/>
        </p:nvSpPr>
        <p:spPr>
          <a:xfrm>
            <a:off x="666101" y="3519077"/>
            <a:ext cx="3790987" cy="36512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Virtualized OSs</a:t>
            </a:r>
            <a:r>
              <a:rPr lang="en-US" baseline="30000"/>
              <a:t> </a:t>
            </a:r>
            <a:r>
              <a:rPr lang="en-US" b="1" baseline="30000">
                <a:solidFill>
                  <a:schemeClr val="tx1"/>
                </a:solidFill>
              </a:rPr>
              <a:t>1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D4AB1FF-4EED-3542-9FA8-28BE15BDA2D1}"/>
              </a:ext>
            </a:extLst>
          </p:cNvPr>
          <p:cNvSpPr/>
          <p:nvPr/>
        </p:nvSpPr>
        <p:spPr>
          <a:xfrm>
            <a:off x="828785" y="2799765"/>
            <a:ext cx="8075907" cy="365125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A5D642-A3CC-FC49-889A-4925C6BC9709}"/>
              </a:ext>
            </a:extLst>
          </p:cNvPr>
          <p:cNvSpPr/>
          <p:nvPr/>
        </p:nvSpPr>
        <p:spPr>
          <a:xfrm>
            <a:off x="734992" y="2865812"/>
            <a:ext cx="8075907" cy="365125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9A02FBF-0800-FF40-B7F0-5BE0F106E737}"/>
              </a:ext>
            </a:extLst>
          </p:cNvPr>
          <p:cNvSpPr/>
          <p:nvPr/>
        </p:nvSpPr>
        <p:spPr>
          <a:xfrm>
            <a:off x="649499" y="2943795"/>
            <a:ext cx="8075907" cy="365125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3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Container OSs</a:t>
            </a:r>
            <a:r>
              <a:rPr lang="en-US" b="1" baseline="30000">
                <a:solidFill>
                  <a:schemeClr val="tx1"/>
                </a:solidFill>
              </a:rPr>
              <a:t>1</a:t>
            </a:r>
            <a:r>
              <a:rPr lang="en-US" b="1">
                <a:solidFill>
                  <a:schemeClr val="tx1"/>
                </a:solidFill>
              </a:rPr>
              <a:t> (opt) and Vehicle Platform Packages</a:t>
            </a:r>
            <a:r>
              <a:rPr lang="en-US" b="1" baseline="30000">
                <a:solidFill>
                  <a:schemeClr val="tx1"/>
                </a:solidFill>
              </a:rPr>
              <a:t>2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EC179C-87C2-254B-A129-8D45940EDEE7}"/>
              </a:ext>
            </a:extLst>
          </p:cNvPr>
          <p:cNvSpPr/>
          <p:nvPr/>
        </p:nvSpPr>
        <p:spPr>
          <a:xfrm>
            <a:off x="828785" y="2226692"/>
            <a:ext cx="8067606" cy="365125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403E2E3-6C6F-FF4D-8DD0-753ED3387861}"/>
              </a:ext>
            </a:extLst>
          </p:cNvPr>
          <p:cNvSpPr/>
          <p:nvPr/>
        </p:nvSpPr>
        <p:spPr>
          <a:xfrm>
            <a:off x="734992" y="2292739"/>
            <a:ext cx="8067606" cy="365125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8C2F6DD-5886-234D-A8F7-760EA79BA09E}"/>
              </a:ext>
            </a:extLst>
          </p:cNvPr>
          <p:cNvSpPr/>
          <p:nvPr/>
        </p:nvSpPr>
        <p:spPr>
          <a:xfrm>
            <a:off x="649499" y="2370722"/>
            <a:ext cx="8067606" cy="365125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Container OSs</a:t>
            </a:r>
            <a:r>
              <a:rPr lang="en-US" b="1" baseline="30000">
                <a:solidFill>
                  <a:schemeClr val="tx1"/>
                </a:solidFill>
              </a:rPr>
              <a:t>1</a:t>
            </a:r>
            <a:r>
              <a:rPr lang="en-US" b="1">
                <a:solidFill>
                  <a:schemeClr val="tx1"/>
                </a:solidFill>
              </a:rPr>
              <a:t> (opt) and Vehicle Application Packages</a:t>
            </a:r>
            <a:r>
              <a:rPr lang="en-US" b="1" baseline="30000">
                <a:solidFill>
                  <a:schemeClr val="tx1"/>
                </a:solidFill>
              </a:rPr>
              <a:t>2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44616D3-EEEA-944D-BFF5-215DB85CCB2F}"/>
              </a:ext>
            </a:extLst>
          </p:cNvPr>
          <p:cNvSpPr/>
          <p:nvPr/>
        </p:nvSpPr>
        <p:spPr>
          <a:xfrm>
            <a:off x="839904" y="4142462"/>
            <a:ext cx="8067606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B6A82CE-1BC9-4A4B-80B2-05281A971A25}"/>
              </a:ext>
            </a:extLst>
          </p:cNvPr>
          <p:cNvSpPr/>
          <p:nvPr/>
        </p:nvSpPr>
        <p:spPr>
          <a:xfrm>
            <a:off x="746111" y="4208509"/>
            <a:ext cx="8067606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3426267-0877-1045-9AE7-2BC62A64C091}"/>
              </a:ext>
            </a:extLst>
          </p:cNvPr>
          <p:cNvSpPr/>
          <p:nvPr/>
        </p:nvSpPr>
        <p:spPr>
          <a:xfrm>
            <a:off x="660618" y="4286492"/>
            <a:ext cx="8067606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Hardware partitions (virtual and/or physical)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3414A5A-E5F3-DC48-A591-BC22447CD0C0}"/>
              </a:ext>
            </a:extLst>
          </p:cNvPr>
          <p:cNvSpPr/>
          <p:nvPr/>
        </p:nvSpPr>
        <p:spPr>
          <a:xfrm>
            <a:off x="5116523" y="4714719"/>
            <a:ext cx="379098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Hypervisor 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42DAFCE-0FBB-AB4E-94AB-D4AA1A7B4BDF}"/>
              </a:ext>
            </a:extLst>
          </p:cNvPr>
          <p:cNvSpPr/>
          <p:nvPr/>
        </p:nvSpPr>
        <p:spPr>
          <a:xfrm>
            <a:off x="5022730" y="4780766"/>
            <a:ext cx="379098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Hypervisor 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CAC6EB8-681C-3F47-81E7-E6AFB35169A9}"/>
              </a:ext>
            </a:extLst>
          </p:cNvPr>
          <p:cNvSpPr/>
          <p:nvPr/>
        </p:nvSpPr>
        <p:spPr>
          <a:xfrm>
            <a:off x="4937237" y="4858749"/>
            <a:ext cx="3790987" cy="3651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Compute Islands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1FAA01A-3228-0844-8430-6A180EC30343}"/>
              </a:ext>
            </a:extLst>
          </p:cNvPr>
          <p:cNvSpPr/>
          <p:nvPr/>
        </p:nvSpPr>
        <p:spPr>
          <a:xfrm>
            <a:off x="828785" y="1659497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73C99F-58EE-AB4E-9EE7-8601DD4EA5C3}"/>
              </a:ext>
            </a:extLst>
          </p:cNvPr>
          <p:cNvSpPr/>
          <p:nvPr/>
        </p:nvSpPr>
        <p:spPr>
          <a:xfrm>
            <a:off x="734992" y="1725544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07BD24-2C9A-D146-8F02-CE14527A5FD2}"/>
              </a:ext>
            </a:extLst>
          </p:cNvPr>
          <p:cNvSpPr/>
          <p:nvPr/>
        </p:nvSpPr>
        <p:spPr>
          <a:xfrm>
            <a:off x="649499" y="1803527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Services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2BE4F8E-9F82-C34E-9B74-7B388685B67D}"/>
              </a:ext>
            </a:extLst>
          </p:cNvPr>
          <p:cNvSpPr/>
          <p:nvPr/>
        </p:nvSpPr>
        <p:spPr>
          <a:xfrm>
            <a:off x="845387" y="1088298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8D7C6F9-5B02-474D-B0DF-430246DEBD38}"/>
              </a:ext>
            </a:extLst>
          </p:cNvPr>
          <p:cNvSpPr/>
          <p:nvPr/>
        </p:nvSpPr>
        <p:spPr>
          <a:xfrm>
            <a:off x="751594" y="1154345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OS 1 / Hypervisor &lt;n&gt;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E86C298-44B0-8A40-93F2-A9A87477BC10}"/>
              </a:ext>
            </a:extLst>
          </p:cNvPr>
          <p:cNvSpPr/>
          <p:nvPr/>
        </p:nvSpPr>
        <p:spPr>
          <a:xfrm>
            <a:off x="666101" y="1232328"/>
            <a:ext cx="8067606" cy="365125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Applications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AB2EA92-59F6-D941-A87A-43C8CD41E0F1}"/>
              </a:ext>
            </a:extLst>
          </p:cNvPr>
          <p:cNvSpPr txBox="1"/>
          <p:nvPr/>
        </p:nvSpPr>
        <p:spPr>
          <a:xfrm>
            <a:off x="9681523" y="11621"/>
            <a:ext cx="243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Location   Independent SW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E312F27-1F12-F349-AAE6-FC06ACB6A1C1}"/>
              </a:ext>
            </a:extLst>
          </p:cNvPr>
          <p:cNvSpPr txBox="1"/>
          <p:nvPr/>
        </p:nvSpPr>
        <p:spPr>
          <a:xfrm>
            <a:off x="9681523" y="204338"/>
            <a:ext cx="243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Hardware Independent SW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CFD3FD7-39A0-CC49-8B0F-9BF61D8027F4}"/>
              </a:ext>
            </a:extLst>
          </p:cNvPr>
          <p:cNvSpPr/>
          <p:nvPr/>
        </p:nvSpPr>
        <p:spPr>
          <a:xfrm>
            <a:off x="9576611" y="106391"/>
            <a:ext cx="120527" cy="1532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809FEF6-C713-594A-A330-49DD470920F0}"/>
              </a:ext>
            </a:extLst>
          </p:cNvPr>
          <p:cNvSpPr/>
          <p:nvPr/>
        </p:nvSpPr>
        <p:spPr>
          <a:xfrm>
            <a:off x="9576611" y="307816"/>
            <a:ext cx="120527" cy="15329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6CCCCE7-77E1-8C45-B003-8F0F3B1F7CFB}"/>
              </a:ext>
            </a:extLst>
          </p:cNvPr>
          <p:cNvSpPr/>
          <p:nvPr/>
        </p:nvSpPr>
        <p:spPr>
          <a:xfrm>
            <a:off x="9576611" y="519644"/>
            <a:ext cx="120527" cy="15329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BB95844-E470-BB49-81F0-E796835594A7}"/>
              </a:ext>
            </a:extLst>
          </p:cNvPr>
          <p:cNvSpPr txBox="1"/>
          <p:nvPr/>
        </p:nvSpPr>
        <p:spPr>
          <a:xfrm>
            <a:off x="9681523" y="407458"/>
            <a:ext cx="243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Hardware Dependent    SW</a:t>
            </a:r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49798955-6B47-8A49-8B60-7492D78DA842}"/>
              </a:ext>
            </a:extLst>
          </p:cNvPr>
          <p:cNvSpPr/>
          <p:nvPr/>
        </p:nvSpPr>
        <p:spPr>
          <a:xfrm>
            <a:off x="9083930" y="2799765"/>
            <a:ext cx="492681" cy="117057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6D23F75-132D-5840-8D65-CAC718E9B299}"/>
              </a:ext>
            </a:extLst>
          </p:cNvPr>
          <p:cNvSpPr txBox="1"/>
          <p:nvPr/>
        </p:nvSpPr>
        <p:spPr>
          <a:xfrm>
            <a:off x="9576611" y="2913382"/>
            <a:ext cx="1341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Vehicle Platform Software</a:t>
            </a: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193EF44C-4731-6741-9D9A-70D9E7472BB0}"/>
              </a:ext>
            </a:extLst>
          </p:cNvPr>
          <p:cNvSpPr/>
          <p:nvPr/>
        </p:nvSpPr>
        <p:spPr>
          <a:xfrm>
            <a:off x="9086748" y="4057035"/>
            <a:ext cx="492681" cy="22867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8278E3-0426-944E-BDE5-E44EC9616443}"/>
              </a:ext>
            </a:extLst>
          </p:cNvPr>
          <p:cNvSpPr txBox="1"/>
          <p:nvPr/>
        </p:nvSpPr>
        <p:spPr>
          <a:xfrm>
            <a:off x="9579429" y="4762209"/>
            <a:ext cx="128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Vehicle</a:t>
            </a:r>
            <a:br>
              <a:rPr lang="en-US" b="1"/>
            </a:br>
            <a:r>
              <a:rPr lang="en-US" b="1"/>
              <a:t>Platform</a:t>
            </a:r>
            <a:br>
              <a:rPr lang="en-US" b="1"/>
            </a:br>
            <a:r>
              <a:rPr lang="en-US" b="1"/>
              <a:t>Hardware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05EE45C-97C6-5E4E-AD2A-5BE6EAFAA12D}"/>
              </a:ext>
            </a:extLst>
          </p:cNvPr>
          <p:cNvSpPr/>
          <p:nvPr/>
        </p:nvSpPr>
        <p:spPr>
          <a:xfrm>
            <a:off x="815003" y="5865727"/>
            <a:ext cx="8084207" cy="2900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SoC 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ACC542A-71E3-E04C-B136-64D5E8980AD8}"/>
              </a:ext>
            </a:extLst>
          </p:cNvPr>
          <p:cNvSpPr/>
          <p:nvPr/>
        </p:nvSpPr>
        <p:spPr>
          <a:xfrm>
            <a:off x="729510" y="5926007"/>
            <a:ext cx="8084207" cy="2900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SoC 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DD04C9B-AEBD-C942-A4BE-BD772E118F15}"/>
              </a:ext>
            </a:extLst>
          </p:cNvPr>
          <p:cNvSpPr/>
          <p:nvPr/>
        </p:nvSpPr>
        <p:spPr>
          <a:xfrm>
            <a:off x="644017" y="5998071"/>
            <a:ext cx="8084207" cy="2900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Peripherals</a:t>
            </a:r>
          </a:p>
        </p:txBody>
      </p:sp>
      <p:sp>
        <p:nvSpPr>
          <p:cNvPr id="79" name="Right Brace 78">
            <a:extLst>
              <a:ext uri="{FF2B5EF4-FFF2-40B4-BE49-F238E27FC236}">
                <a16:creationId xmlns:a16="http://schemas.microsoft.com/office/drawing/2014/main" id="{29BCC268-175F-4A49-966D-01F4B547B79C}"/>
              </a:ext>
            </a:extLst>
          </p:cNvPr>
          <p:cNvSpPr/>
          <p:nvPr/>
        </p:nvSpPr>
        <p:spPr>
          <a:xfrm>
            <a:off x="9083930" y="1043718"/>
            <a:ext cx="492681" cy="1692129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E03F83C-BFB0-F541-87EE-15C51F46FB97}"/>
              </a:ext>
            </a:extLst>
          </p:cNvPr>
          <p:cNvSpPr txBox="1"/>
          <p:nvPr/>
        </p:nvSpPr>
        <p:spPr>
          <a:xfrm>
            <a:off x="9576611" y="1432325"/>
            <a:ext cx="1341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Vehicle</a:t>
            </a:r>
            <a:br>
              <a:rPr lang="en-US" b="1"/>
            </a:br>
            <a:r>
              <a:rPr lang="en-US" b="1"/>
              <a:t>Application</a:t>
            </a:r>
            <a:br>
              <a:rPr lang="en-US" b="1"/>
            </a:br>
            <a:r>
              <a:rPr lang="en-US" b="1"/>
              <a:t>Software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B8BB578-1A26-1849-8A15-DD7996EBBAA3}"/>
              </a:ext>
            </a:extLst>
          </p:cNvPr>
          <p:cNvSpPr/>
          <p:nvPr/>
        </p:nvSpPr>
        <p:spPr>
          <a:xfrm>
            <a:off x="839904" y="1043717"/>
            <a:ext cx="7621516" cy="5300065"/>
          </a:xfrm>
          <a:prstGeom prst="ellipse">
            <a:avLst/>
          </a:prstGeom>
          <a:noFill/>
          <a:ln w="1873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3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7BE812C-D154-1A4E-AEE8-40F97541CDB1}"/>
              </a:ext>
            </a:extLst>
          </p:cNvPr>
          <p:cNvSpPr txBox="1"/>
          <p:nvPr/>
        </p:nvSpPr>
        <p:spPr>
          <a:xfrm>
            <a:off x="1860870" y="1828482"/>
            <a:ext cx="5113987" cy="420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COVESA Debug, Log &amp; Trace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AUTOSAR Log &amp; trace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Linux perf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>
                <a:cs typeface="Arial"/>
              </a:rPr>
              <a:t>Android trace, </a:t>
            </a:r>
            <a:r>
              <a:rPr lang="en-US" dirty="0" err="1">
                <a:cs typeface="Arial"/>
              </a:rPr>
              <a:t>systrace</a:t>
            </a:r>
            <a:r>
              <a:rPr lang="en-US" dirty="0">
                <a:cs typeface="Arial"/>
              </a:rPr>
              <a:t> &amp; </a:t>
            </a:r>
            <a:r>
              <a:rPr lang="en-US" dirty="0" err="1">
                <a:cs typeface="Arial"/>
              </a:rPr>
              <a:t>perfetto</a:t>
            </a:r>
            <a:endParaRPr lang="en-US" dirty="0"/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ECU run-time monitoring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Linux proc &amp; syslog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Application &amp; service logs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Logging and tracing SDKs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Telemetry collectors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/>
              <a:t>Silicon performance counters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724B50-FA1B-7A48-B884-6F3A74CBF0F0}"/>
              </a:ext>
            </a:extLst>
          </p:cNvPr>
          <p:cNvSpPr txBox="1"/>
          <p:nvPr/>
        </p:nvSpPr>
        <p:spPr>
          <a:xfrm>
            <a:off x="431147" y="723024"/>
            <a:ext cx="9076342" cy="4454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ts val="2664"/>
              </a:lnSpc>
            </a:pPr>
            <a:r>
              <a:rPr lang="en-US" sz="3200" b="1" spc="-150">
                <a:latin typeface="Arial" panose="020B0604020202020204" pitchFamily="34" charset="0"/>
                <a:ea typeface="Verdana" panose="020B0604030504040204" pitchFamily="34" charset="0"/>
              </a:rPr>
              <a:t>Sources of SDV Telemetry Data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5D9FA789-7E07-CA4E-B794-26F86AFC2F7F}"/>
              </a:ext>
            </a:extLst>
          </p:cNvPr>
          <p:cNvSpPr/>
          <p:nvPr/>
        </p:nvSpPr>
        <p:spPr>
          <a:xfrm>
            <a:off x="5349818" y="1972297"/>
            <a:ext cx="889348" cy="3914936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3BCA19-C94E-E942-8A17-A714E9A23694}"/>
              </a:ext>
            </a:extLst>
          </p:cNvPr>
          <p:cNvSpPr txBox="1"/>
          <p:nvPr/>
        </p:nvSpPr>
        <p:spPr>
          <a:xfrm>
            <a:off x="6355302" y="3468100"/>
            <a:ext cx="4269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analyze these using centralized automation, a standard to identify the data format and associated context is needed.</a:t>
            </a:r>
          </a:p>
        </p:txBody>
      </p:sp>
    </p:spTree>
    <p:extLst>
      <p:ext uri="{BB962C8B-B14F-4D97-AF65-F5344CB8AC3E}">
        <p14:creationId xmlns:p14="http://schemas.microsoft.com/office/powerpoint/2010/main" val="121140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AD5C0-74E6-3B41-9D8A-68E3CABB1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43F0B-722E-7442-A72D-321AEB784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 of SDV Telemetry Project and Touchpoints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93621-9BD5-3C4F-AE89-D410C3F50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3CF6B-3A33-A449-B537-F61A6C9F3F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25 February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F2D74-C9BE-C946-851E-A7C6C14BA6CE}"/>
              </a:ext>
            </a:extLst>
          </p:cNvPr>
          <p:cNvSpPr txBox="1"/>
          <p:nvPr/>
        </p:nvSpPr>
        <p:spPr>
          <a:xfrm>
            <a:off x="334962" y="1371834"/>
            <a:ext cx="11857038" cy="41996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SDV use cases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SDV telemetry project focusses on in-vehicle telemetry:</a:t>
            </a:r>
            <a:endParaRPr lang="en-US" sz="2000" dirty="0">
              <a:cs typeface="Arial"/>
            </a:endParaRPr>
          </a:p>
          <a:p>
            <a:pPr marL="0" lvl="1">
              <a:lnSpc>
                <a:spcPct val="150000"/>
              </a:lnSpc>
              <a:buClr>
                <a:schemeClr val="accent2"/>
              </a:buClr>
            </a:pPr>
            <a:r>
              <a:rPr lang="en-US" sz="2000" dirty="0"/>
              <a:t>     → instrumentation SDKs, collection services, fusion, ML &amp; rules, persistence, and cloud connectivity/spooling</a:t>
            </a:r>
            <a:endParaRPr lang="en-US" sz="2000" dirty="0">
              <a:cs typeface="Arial"/>
            </a:endParaRP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SDV telemetry project is SDV-platform independent</a:t>
            </a:r>
            <a:endParaRPr lang="en-US" sz="2000" dirty="0">
              <a:cs typeface="Arial"/>
            </a:endParaRPr>
          </a:p>
          <a:p>
            <a:pPr marL="285750" lvl="1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→ Will need to select a reference FOSS platform </a:t>
            </a:r>
            <a:endParaRPr lang="en-US" sz="2000" dirty="0"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SDV telemetry project is cloud-platform independent</a:t>
            </a:r>
            <a:endParaRPr lang="en-US" sz="2000" dirty="0">
              <a:cs typeface="Arial"/>
            </a:endParaRPr>
          </a:p>
          <a:p>
            <a:pPr marL="285750" lvl="1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→ Will need to select a reference analytics backend and frontend</a:t>
            </a:r>
            <a:endParaRPr lang="en-US" sz="2000" dirty="0">
              <a:cs typeface="Arial"/>
            </a:endParaRP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dirty="0"/>
              <a:t>SDV telemetry project will coordinate with other industry organizations to ensure alignment</a:t>
            </a:r>
            <a:endParaRPr lang="en-US" sz="2000" dirty="0">
              <a:cs typeface="Arial"/>
            </a:endParaRPr>
          </a:p>
          <a:p>
            <a:pPr marL="0" lvl="1">
              <a:lnSpc>
                <a:spcPct val="150000"/>
              </a:lnSpc>
              <a:buClr>
                <a:schemeClr val="accent2"/>
              </a:buClr>
            </a:pPr>
            <a:r>
              <a:rPr lang="en-US" sz="2000" dirty="0"/>
              <a:t>	→ SOAFEE, Eclipse SDV, LF CNCF, AGL, other?</a:t>
            </a: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6131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>
            <a:extLst>
              <a:ext uri="{FF2B5EF4-FFF2-40B4-BE49-F238E27FC236}">
                <a16:creationId xmlns:a16="http://schemas.microsoft.com/office/drawing/2014/main" id="{CC9E4DC1-26D6-49D6-8B89-72A5FC4FA655}"/>
              </a:ext>
            </a:extLst>
          </p:cNvPr>
          <p:cNvSpPr/>
          <p:nvPr/>
        </p:nvSpPr>
        <p:spPr>
          <a:xfrm>
            <a:off x="531720" y="1653840"/>
            <a:ext cx="4298400" cy="76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</a:pPr>
            <a:endParaRPr lang="en-US" sz="4200" b="0" strike="noStrike" spc="-1">
              <a:latin typeface="Arial"/>
            </a:endParaRPr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9B554D27-4951-4D60-81EC-3190E218F759}"/>
              </a:ext>
            </a:extLst>
          </p:cNvPr>
          <p:cNvSpPr/>
          <p:nvPr/>
        </p:nvSpPr>
        <p:spPr>
          <a:xfrm>
            <a:off x="531720" y="2423160"/>
            <a:ext cx="7339680" cy="325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ts val="2880"/>
              </a:lnSpc>
              <a:spcBef>
                <a:spcPts val="1001"/>
              </a:spcBef>
            </a:pPr>
            <a:r>
              <a:rPr lang="en-US" sz="4000" b="1" strike="noStrike" spc="-1">
                <a:solidFill>
                  <a:srgbClr val="44546A"/>
                </a:solidFill>
                <a:latin typeface="Arial"/>
                <a:ea typeface="DejaVu Sans"/>
              </a:rPr>
              <a:t>Questions</a:t>
            </a:r>
          </a:p>
          <a:p>
            <a:pPr>
              <a:lnSpc>
                <a:spcPts val="2880"/>
              </a:lnSpc>
              <a:spcBef>
                <a:spcPts val="1001"/>
              </a:spcBef>
            </a:pPr>
            <a:r>
              <a:rPr lang="en-US" sz="4000" b="1" strike="noStrike" spc="-1">
                <a:solidFill>
                  <a:srgbClr val="44546A"/>
                </a:solidFill>
                <a:latin typeface="Arial"/>
                <a:ea typeface="DejaVu Sans"/>
              </a:rPr>
              <a:t>Discussion</a:t>
            </a:r>
          </a:p>
          <a:p>
            <a:pPr>
              <a:lnSpc>
                <a:spcPts val="2880"/>
              </a:lnSpc>
              <a:spcBef>
                <a:spcPts val="1001"/>
              </a:spcBef>
            </a:pPr>
            <a:r>
              <a:rPr lang="en-US" sz="4000" b="1" spc="-1">
                <a:solidFill>
                  <a:srgbClr val="44546A"/>
                </a:solidFill>
                <a:latin typeface="Arial"/>
                <a:ea typeface="DejaVu Sans"/>
              </a:rPr>
              <a:t>Next Steps</a:t>
            </a:r>
            <a:endParaRPr lang="en-US" sz="4000" b="1" strike="noStrike" spc="-1">
              <a:solidFill>
                <a:srgbClr val="44546A"/>
              </a:solidFill>
              <a:latin typeface="Arial"/>
              <a:ea typeface="DejaVu Sans"/>
            </a:endParaRPr>
          </a:p>
          <a:p>
            <a:pPr>
              <a:lnSpc>
                <a:spcPts val="2880"/>
              </a:lnSpc>
              <a:spcBef>
                <a:spcPts val="1001"/>
              </a:spcBef>
            </a:pPr>
            <a:endParaRPr lang="en-US" sz="4000" b="1" spc="-1">
              <a:solidFill>
                <a:srgbClr val="44546A"/>
              </a:solidFill>
              <a:latin typeface="Arial"/>
              <a:ea typeface="DejaVu Sans"/>
            </a:endParaRPr>
          </a:p>
          <a:p>
            <a:pPr>
              <a:lnSpc>
                <a:spcPts val="2880"/>
              </a:lnSpc>
              <a:spcBef>
                <a:spcPts val="1001"/>
              </a:spcBef>
            </a:pPr>
            <a:endParaRPr lang="en-US" sz="4000" b="1" strike="noStrike" spc="-1">
              <a:solidFill>
                <a:srgbClr val="44546A"/>
              </a:solidFill>
              <a:latin typeface="Arial"/>
              <a:ea typeface="DejaVu Sans"/>
            </a:endParaRPr>
          </a:p>
          <a:p>
            <a:pPr>
              <a:lnSpc>
                <a:spcPts val="2880"/>
              </a:lnSpc>
              <a:spcBef>
                <a:spcPts val="1001"/>
              </a:spcBef>
            </a:pPr>
            <a:endParaRPr lang="en-US" sz="4000" b="1" spc="-1">
              <a:solidFill>
                <a:srgbClr val="44546A"/>
              </a:solidFill>
              <a:latin typeface="Arial"/>
              <a:ea typeface="DejaVu Sans"/>
            </a:endParaRPr>
          </a:p>
          <a:p>
            <a:pPr>
              <a:lnSpc>
                <a:spcPts val="2880"/>
              </a:lnSpc>
              <a:spcBef>
                <a:spcPts val="1001"/>
              </a:spcBef>
            </a:pPr>
            <a:endParaRPr lang="en-US" sz="4000" b="1" strike="noStrike" spc="-1">
              <a:solidFill>
                <a:srgbClr val="44546A"/>
              </a:solidFill>
              <a:latin typeface="Arial"/>
              <a:ea typeface="DejaVu Sans"/>
            </a:endParaRPr>
          </a:p>
          <a:p>
            <a:pPr>
              <a:lnSpc>
                <a:spcPts val="2880"/>
              </a:lnSpc>
              <a:spcBef>
                <a:spcPts val="1001"/>
              </a:spcBef>
            </a:pPr>
            <a:r>
              <a:rPr lang="en-US" sz="4000" b="1" strike="noStrike" spc="-1">
                <a:solidFill>
                  <a:srgbClr val="44546A"/>
                </a:solidFill>
                <a:latin typeface="Arial"/>
                <a:ea typeface="DejaVu Sans"/>
              </a:rPr>
              <a:t>Thank you!</a:t>
            </a:r>
            <a:endParaRPr lang="en-US" sz="4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7729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nd River PPT Template_Non_Vertical">
  <a:themeElements>
    <a:clrScheme name="Wind River">
      <a:dk1>
        <a:srgbClr val="5F5F5F"/>
      </a:dk1>
      <a:lt1>
        <a:srgbClr val="FFFFFF"/>
      </a:lt1>
      <a:dk2>
        <a:srgbClr val="000000"/>
      </a:dk2>
      <a:lt2>
        <a:srgbClr val="336699"/>
      </a:lt2>
      <a:accent1>
        <a:srgbClr val="CC0000"/>
      </a:accent1>
      <a:accent2>
        <a:srgbClr val="FFCC33"/>
      </a:accent2>
      <a:accent3>
        <a:srgbClr val="336666"/>
      </a:accent3>
      <a:accent4>
        <a:srgbClr val="CC9966"/>
      </a:accent4>
      <a:accent5>
        <a:srgbClr val="80613F"/>
      </a:accent5>
      <a:accent6>
        <a:srgbClr val="3D7F3F"/>
      </a:accent6>
      <a:hlink>
        <a:srgbClr val="297065"/>
      </a:hlink>
      <a:folHlink>
        <a:srgbClr val="80613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flip="none" rotWithShape="1">
          <a:gsLst>
            <a:gs pos="0">
              <a:schemeClr val="bg2">
                <a:shade val="30000"/>
                <a:satMod val="115000"/>
              </a:schemeClr>
            </a:gs>
            <a:gs pos="50000">
              <a:schemeClr val="bg2">
                <a:shade val="67500"/>
                <a:satMod val="115000"/>
              </a:schemeClr>
            </a:gs>
            <a:gs pos="100000">
              <a:schemeClr val="bg2">
                <a:shade val="100000"/>
                <a:satMod val="115000"/>
              </a:schemeClr>
            </a:gs>
          </a:gsLst>
          <a:lin ang="16200000" scaled="1"/>
          <a:tileRect/>
        </a:gradFill>
        <a:ln w="9525">
          <a:noFill/>
          <a:round/>
          <a:headEnd/>
          <a:tailEnd/>
        </a:ln>
        <a:effectLst/>
      </a:spPr>
      <a:bodyPr wrap="square" rtlCol="0" anchor="ctr"/>
      <a:lstStyle>
        <a:defPPr algn="ctr" defTabSz="914400">
          <a:lnSpc>
            <a:spcPct val="90000"/>
          </a:lnSpc>
          <a:spcBef>
            <a:spcPts val="600"/>
          </a:spcBef>
          <a:defRPr sz="2000" dirty="0" err="1" smtClean="0">
            <a:solidFill>
              <a:schemeClr val="bg1"/>
            </a:solidFill>
            <a:latin typeface="+mn-lt"/>
            <a:ea typeface="ＭＳ Ｐゴシック" charset="0"/>
            <a:cs typeface="ＭＳ Ｐゴシック" charset="0"/>
          </a:defRPr>
        </a:defPPr>
      </a:lstStyle>
    </a:spDef>
    <a:lnDef>
      <a:spPr bwMode="auto">
        <a:solidFill>
          <a:schemeClr val="accent2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black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indent="0">
          <a:lnSpc>
            <a:spcPct val="90000"/>
          </a:lnSpc>
          <a:spcBef>
            <a:spcPts val="600"/>
          </a:spcBef>
          <a:buNone/>
          <a:defRPr sz="2000" dirty="0" err="1" smtClean="0">
            <a:solidFill>
              <a:schemeClr val="bg1"/>
            </a:solidFill>
            <a:latin typeface="+mn-lt"/>
          </a:defRPr>
        </a:defPPr>
      </a:lstStyle>
    </a:txDef>
  </a:objectDefaults>
  <a:extraClrSchemeLst>
    <a:extraClrScheme>
      <a:clrScheme name="Wind River">
        <a:dk1>
          <a:srgbClr val="5F5F5F"/>
        </a:dk1>
        <a:lt1>
          <a:srgbClr val="FFFFFF"/>
        </a:lt1>
        <a:dk2>
          <a:srgbClr val="000000"/>
        </a:dk2>
        <a:lt2>
          <a:srgbClr val="336699"/>
        </a:lt2>
        <a:accent1>
          <a:srgbClr val="CC0000"/>
        </a:accent1>
        <a:accent2>
          <a:srgbClr val="FFCC33"/>
        </a:accent2>
        <a:accent3>
          <a:srgbClr val="336666"/>
        </a:accent3>
        <a:accent4>
          <a:srgbClr val="CC9966"/>
        </a:accent4>
        <a:accent5>
          <a:srgbClr val="80613F"/>
        </a:accent5>
        <a:accent6>
          <a:srgbClr val="3D7F3F"/>
        </a:accent6>
        <a:hlink>
          <a:srgbClr val="297065"/>
        </a:hlink>
        <a:folHlink>
          <a:srgbClr val="80613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413B7C8-D9DB-0D48-B3C2-79180CAE37D6}" vid="{F73ABF9A-40FD-AA47-B1BD-D7905C3B4E5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4782</TotalTime>
  <Words>826</Words>
  <Application>Microsoft Macintosh PowerPoint</Application>
  <PresentationFormat>Widescreen</PresentationFormat>
  <Paragraphs>146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System Font Regular</vt:lpstr>
      <vt:lpstr>Wingdings</vt:lpstr>
      <vt:lpstr>Office Theme</vt:lpstr>
      <vt:lpstr>Wind River PPT Template_Non_Vertical</vt:lpstr>
      <vt:lpstr>COVESA SDV Telemetry Project  </vt:lpstr>
      <vt:lpstr>PowerPoint Presentation</vt:lpstr>
      <vt:lpstr>PowerPoint Presentation</vt:lpstr>
      <vt:lpstr>PowerPoint Presentation</vt:lpstr>
      <vt:lpstr>PowerPoint Presentation</vt:lpstr>
      <vt:lpstr>SDV Instrumentation Points</vt:lpstr>
      <vt:lpstr>PowerPoint Presentation</vt:lpstr>
      <vt:lpstr>Scope of SDV Telemetry Project and Touchpoints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Paul Boyes</cp:lastModifiedBy>
  <cp:revision>28</cp:revision>
  <cp:lastPrinted>2022-02-18T14:41:11Z</cp:lastPrinted>
  <dcterms:created xsi:type="dcterms:W3CDTF">2021-09-21T14:14:34Z</dcterms:created>
  <dcterms:modified xsi:type="dcterms:W3CDTF">2022-03-01T05:46:03Z</dcterms:modified>
</cp:coreProperties>
</file>