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4" r:id="rId2"/>
    <p:sldId id="298" r:id="rId3"/>
    <p:sldId id="299" r:id="rId4"/>
    <p:sldId id="297" r:id="rId5"/>
    <p:sldId id="295" r:id="rId6"/>
    <p:sldId id="296" r:id="rId7"/>
    <p:sldId id="2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7"/>
    <p:restoredTop sz="96208"/>
  </p:normalViewPr>
  <p:slideViewPr>
    <p:cSldViewPr snapToGrid="0" snapToObjects="1" showGuides="1">
      <p:cViewPr varScale="1">
        <p:scale>
          <a:sx n="200" d="100"/>
          <a:sy n="200" d="100"/>
        </p:scale>
        <p:origin x="1440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22 February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22 February 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22 February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22 February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22 February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22 February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22 February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22 February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scrumb@covesa.globa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 Activity Launch Process</a:t>
            </a:r>
          </a:p>
        </p:txBody>
      </p:sp>
      <p:sp>
        <p:nvSpPr>
          <p:cNvPr id="2" name="Oval 1"/>
          <p:cNvSpPr/>
          <p:nvPr/>
        </p:nvSpPr>
        <p:spPr>
          <a:xfrm>
            <a:off x="366622" y="3614469"/>
            <a:ext cx="2216989" cy="17597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Existing Activity Expansion</a:t>
            </a:r>
          </a:p>
        </p:txBody>
      </p:sp>
      <p:sp>
        <p:nvSpPr>
          <p:cNvPr id="7" name="Oval 6"/>
          <p:cNvSpPr/>
          <p:nvPr/>
        </p:nvSpPr>
        <p:spPr>
          <a:xfrm>
            <a:off x="366622" y="1384491"/>
            <a:ext cx="2216989" cy="17597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Member Idea/Need</a:t>
            </a:r>
          </a:p>
          <a:p>
            <a:pPr algn="ctr"/>
            <a:r>
              <a:rPr lang="en-US" b="1" dirty="0"/>
              <a:t>(Tech or Business)</a:t>
            </a:r>
          </a:p>
        </p:txBody>
      </p:sp>
      <p:sp>
        <p:nvSpPr>
          <p:cNvPr id="3" name="Rectangle 2"/>
          <p:cNvSpPr/>
          <p:nvPr/>
        </p:nvSpPr>
        <p:spPr>
          <a:xfrm>
            <a:off x="4563374" y="2173857"/>
            <a:ext cx="2173856" cy="251028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COVESA Birds-of-a-Feather 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8951633" y="1936630"/>
            <a:ext cx="2467155" cy="29847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Board Approved COVESA Activity (Expert Group, Team, Special Interest Group, Project)</a:t>
            </a:r>
          </a:p>
        </p:txBody>
      </p:sp>
      <p:sp>
        <p:nvSpPr>
          <p:cNvPr id="8" name="Right Arrow 7"/>
          <p:cNvSpPr/>
          <p:nvPr/>
        </p:nvSpPr>
        <p:spPr>
          <a:xfrm rot="1446485">
            <a:off x="2733755" y="2424413"/>
            <a:ext cx="1742536" cy="87989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1-Page</a:t>
            </a:r>
          </a:p>
        </p:txBody>
      </p:sp>
      <p:sp>
        <p:nvSpPr>
          <p:cNvPr id="9" name="Right Arrow 8"/>
          <p:cNvSpPr/>
          <p:nvPr/>
        </p:nvSpPr>
        <p:spPr>
          <a:xfrm rot="20700354">
            <a:off x="2705529" y="3710372"/>
            <a:ext cx="1742536" cy="87989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1-Page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4311" y="5705901"/>
            <a:ext cx="9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5084" y="5428902"/>
            <a:ext cx="1347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Awareness;</a:t>
            </a:r>
          </a:p>
          <a:p>
            <a:r>
              <a:rPr lang="en-US" dirty="0"/>
              <a:t>Initial</a:t>
            </a:r>
          </a:p>
          <a:p>
            <a:r>
              <a:rPr lang="en-US" dirty="0"/>
              <a:t>Recruitment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1758" y="5428902"/>
            <a:ext cx="24876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Defining Problem</a:t>
            </a:r>
          </a:p>
          <a:p>
            <a:r>
              <a:rPr lang="en-US" dirty="0"/>
              <a:t>Building Critical Mass</a:t>
            </a:r>
          </a:p>
          <a:p>
            <a:r>
              <a:rPr lang="en-US" dirty="0"/>
              <a:t>(Iterative; max of 1 year)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84411" y="5567400"/>
            <a:ext cx="1751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Launch &amp; Steady</a:t>
            </a:r>
          </a:p>
          <a:p>
            <a:r>
              <a:rPr lang="en-US" dirty="0"/>
              <a:t>State Operations</a:t>
            </a:r>
          </a:p>
        </p:txBody>
      </p:sp>
      <p:sp>
        <p:nvSpPr>
          <p:cNvPr id="14" name="Curved Up Arrow 13"/>
          <p:cNvSpPr/>
          <p:nvPr/>
        </p:nvSpPr>
        <p:spPr>
          <a:xfrm>
            <a:off x="5193102" y="3957123"/>
            <a:ext cx="914400" cy="422694"/>
          </a:xfrm>
          <a:prstGeom prst="curvedUp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rved Up Arrow 14"/>
          <p:cNvSpPr/>
          <p:nvPr/>
        </p:nvSpPr>
        <p:spPr>
          <a:xfrm rot="10800000">
            <a:off x="5161952" y="3534429"/>
            <a:ext cx="914400" cy="422694"/>
          </a:xfrm>
          <a:prstGeom prst="curvedUp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6924475" y="2989052"/>
            <a:ext cx="1886150" cy="87989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Charter</a:t>
            </a:r>
          </a:p>
        </p:txBody>
      </p:sp>
      <p:cxnSp>
        <p:nvCxnSpPr>
          <p:cNvPr id="18" name="Straight Arrow Connector 17"/>
          <p:cNvCxnSpPr>
            <a:stCxn id="10" idx="3"/>
            <a:endCxn id="11" idx="1"/>
          </p:cNvCxnSpPr>
          <p:nvPr/>
        </p:nvCxnSpPr>
        <p:spPr>
          <a:xfrm>
            <a:off x="1955921" y="5890567"/>
            <a:ext cx="78916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01888" y="5890567"/>
            <a:ext cx="78916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72738" y="5904209"/>
            <a:ext cx="2142662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Arrow 22"/>
          <p:cNvSpPr/>
          <p:nvPr/>
        </p:nvSpPr>
        <p:spPr>
          <a:xfrm rot="2474919">
            <a:off x="6768571" y="4616575"/>
            <a:ext cx="1211443" cy="87989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Lack of Support</a:t>
            </a:r>
          </a:p>
        </p:txBody>
      </p:sp>
      <p:sp>
        <p:nvSpPr>
          <p:cNvPr id="25" name="Left Arrow 24"/>
          <p:cNvSpPr/>
          <p:nvPr/>
        </p:nvSpPr>
        <p:spPr>
          <a:xfrm rot="18783520">
            <a:off x="7756623" y="4584311"/>
            <a:ext cx="1165321" cy="854302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No Approval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05150" y="1442230"/>
            <a:ext cx="12763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Submit to </a:t>
            </a:r>
          </a:p>
          <a:p>
            <a:r>
              <a:rPr lang="en-US" dirty="0"/>
              <a:t>Community</a:t>
            </a:r>
            <a:br>
              <a:rPr lang="en-US" dirty="0"/>
            </a:br>
            <a:r>
              <a:rPr lang="en-US" dirty="0"/>
              <a:t>Director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08553" y="1442230"/>
            <a:ext cx="11506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Submit to </a:t>
            </a:r>
          </a:p>
          <a:p>
            <a:r>
              <a:rPr lang="en-US" dirty="0"/>
              <a:t>Executive</a:t>
            </a:r>
            <a:br>
              <a:rPr lang="en-US" dirty="0"/>
            </a:br>
            <a:r>
              <a:rPr lang="en-US" dirty="0"/>
              <a:t>Director</a:t>
            </a:r>
          </a:p>
        </p:txBody>
      </p:sp>
    </p:spTree>
    <p:extLst>
      <p:ext uri="{BB962C8B-B14F-4D97-AF65-F5344CB8AC3E}">
        <p14:creationId xmlns:p14="http://schemas.microsoft.com/office/powerpoint/2010/main" val="82375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156D9B-5AB8-114C-B10F-77E97C25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BD1987B-6AAF-D643-8C79-1D8AFC705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COVESA Vehicle Integration Platform Timeline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DBDB8-8667-DD43-8A11-E68D631DA5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©2021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1C318C-1643-4E42-9ED4-F37EC2D334F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27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B3D327AB-82DE-774A-A8E1-2D2F28CC8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709150"/>
              </p:ext>
            </p:extLst>
          </p:nvPr>
        </p:nvGraphicFramePr>
        <p:xfrm>
          <a:off x="436169" y="835529"/>
          <a:ext cx="11019231" cy="5525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3077">
                  <a:extLst>
                    <a:ext uri="{9D8B030D-6E8A-4147-A177-3AD203B41FA5}">
                      <a16:colId xmlns:a16="http://schemas.microsoft.com/office/drawing/2014/main" val="908392985"/>
                    </a:ext>
                  </a:extLst>
                </a:gridCol>
                <a:gridCol w="3673077">
                  <a:extLst>
                    <a:ext uri="{9D8B030D-6E8A-4147-A177-3AD203B41FA5}">
                      <a16:colId xmlns:a16="http://schemas.microsoft.com/office/drawing/2014/main" val="172013308"/>
                    </a:ext>
                  </a:extLst>
                </a:gridCol>
                <a:gridCol w="3673077">
                  <a:extLst>
                    <a:ext uri="{9D8B030D-6E8A-4147-A177-3AD203B41FA5}">
                      <a16:colId xmlns:a16="http://schemas.microsoft.com/office/drawing/2014/main" val="1897378994"/>
                    </a:ext>
                  </a:extLst>
                </a:gridCol>
              </a:tblGrid>
              <a:tr h="629036">
                <a:tc>
                  <a:txBody>
                    <a:bodyPr/>
                    <a:lstStyle/>
                    <a:p>
                      <a:r>
                        <a:rPr lang="en-US" sz="1600" dirty="0"/>
                        <a:t>Date/Target 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Who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145653"/>
                  </a:ext>
                </a:extLst>
              </a:tr>
              <a:tr h="629036">
                <a:tc>
                  <a:txBody>
                    <a:bodyPr/>
                    <a:lstStyle/>
                    <a:p>
                      <a:r>
                        <a:rPr lang="en-US" sz="1600" dirty="0"/>
                        <a:t>12/2021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Concept presented to COVESA Board of Directors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Maarten Koning, Board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614094"/>
                  </a:ext>
                </a:extLst>
              </a:tr>
              <a:tr h="1032350">
                <a:tc>
                  <a:txBody>
                    <a:bodyPr/>
                    <a:lstStyle/>
                    <a:p>
                      <a:r>
                        <a:rPr lang="en-US" sz="1600" dirty="0"/>
                        <a:t>1/24/2022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Compute Project Platform concept presentation and discussion with members of the community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Broad 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Maarten Koning, Community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113364"/>
                  </a:ext>
                </a:extLst>
              </a:tr>
              <a:tr h="1032350">
                <a:tc>
                  <a:txBody>
                    <a:bodyPr/>
                    <a:lstStyle/>
                    <a:p>
                      <a:r>
                        <a:rPr lang="en-US" sz="1600" dirty="0"/>
                        <a:t>2/7/2022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Refined scope, Vehicle Integration Platform, concept presentation to the community.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Focus on telemetry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Maarten Koning, Community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036776"/>
                  </a:ext>
                </a:extLst>
              </a:tr>
              <a:tr h="1032350">
                <a:tc>
                  <a:txBody>
                    <a:bodyPr/>
                    <a:lstStyle/>
                    <a:p>
                      <a:r>
                        <a:rPr lang="en-US" sz="1600" dirty="0"/>
                        <a:t>2/28/2022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SDV Telemetry Project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Telemetry is required to enable the intelligent SDV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Interested gauged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Maarten Koning, Community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240759"/>
                  </a:ext>
                </a:extLst>
              </a:tr>
              <a:tr h="1032350">
                <a:tc>
                  <a:txBody>
                    <a:bodyPr/>
                    <a:lstStyle/>
                    <a:p>
                      <a:r>
                        <a:rPr lang="en-US" sz="1600" dirty="0"/>
                        <a:t>3/7/2022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Group Definition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Birds of a Feather - Continue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Determine Project Leads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Start of weekly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Paul Boyes, Maarten Koning</a:t>
                      </a:r>
                    </a:p>
                    <a:p>
                      <a:r>
                        <a:rPr lang="en-US" sz="1600" dirty="0"/>
                        <a:t>Community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971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411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156D9B-5AB8-114C-B10F-77E97C25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BD1987B-6AAF-D643-8C79-1D8AFC705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COVESA Vehicle Integration Platform Timeline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DBDB8-8667-DD43-8A11-E68D631DA5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©2021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1C318C-1643-4E42-9ED4-F37EC2D334F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27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B3D327AB-82DE-774A-A8E1-2D2F28CC8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165191"/>
              </p:ext>
            </p:extLst>
          </p:nvPr>
        </p:nvGraphicFramePr>
        <p:xfrm>
          <a:off x="436168" y="835529"/>
          <a:ext cx="11171469" cy="3345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3823">
                  <a:extLst>
                    <a:ext uri="{9D8B030D-6E8A-4147-A177-3AD203B41FA5}">
                      <a16:colId xmlns:a16="http://schemas.microsoft.com/office/drawing/2014/main" val="908392985"/>
                    </a:ext>
                  </a:extLst>
                </a:gridCol>
                <a:gridCol w="3723823">
                  <a:extLst>
                    <a:ext uri="{9D8B030D-6E8A-4147-A177-3AD203B41FA5}">
                      <a16:colId xmlns:a16="http://schemas.microsoft.com/office/drawing/2014/main" val="172013308"/>
                    </a:ext>
                  </a:extLst>
                </a:gridCol>
                <a:gridCol w="3723823">
                  <a:extLst>
                    <a:ext uri="{9D8B030D-6E8A-4147-A177-3AD203B41FA5}">
                      <a16:colId xmlns:a16="http://schemas.microsoft.com/office/drawing/2014/main" val="1897378994"/>
                    </a:ext>
                  </a:extLst>
                </a:gridCol>
              </a:tblGrid>
              <a:tr h="724316">
                <a:tc>
                  <a:txBody>
                    <a:bodyPr/>
                    <a:lstStyle/>
                    <a:p>
                      <a:r>
                        <a:rPr lang="en-US" sz="1600" dirty="0"/>
                        <a:t>Date/Target 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145653"/>
                  </a:ext>
                </a:extLst>
              </a:tr>
              <a:tr h="724316">
                <a:tc>
                  <a:txBody>
                    <a:bodyPr/>
                    <a:lstStyle/>
                    <a:p>
                      <a:r>
                        <a:rPr lang="en-US" sz="1600" dirty="0"/>
                        <a:t>3/15/2022 - 4/18/2022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Weekly meetings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Drill into topics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Define scope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Define structure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Build out wikis, document and source repositories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Propose SIG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Maarten Koning, Project Leads, Community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614094"/>
                  </a:ext>
                </a:extLst>
              </a:tr>
              <a:tr h="724316">
                <a:tc>
                  <a:txBody>
                    <a:bodyPr/>
                    <a:lstStyle/>
                    <a:p>
                      <a:r>
                        <a:rPr lang="en-US" sz="1600" dirty="0"/>
                        <a:t>4/25/2022 - 4/28/2022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All Member Meeting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Design Thinking session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Next steps - Go/No Go for SIG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Maarten Koning,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113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178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COVESA Activities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©2021 COVESA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22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9685338" cy="4285459"/>
          </a:xfrm>
        </p:spPr>
        <p:txBody>
          <a:bodyPr>
            <a:noAutofit/>
          </a:bodyPr>
          <a:lstStyle/>
          <a:p>
            <a:r>
              <a:rPr lang="en-US" b="1" u="sng" dirty="0"/>
              <a:t>Team</a:t>
            </a:r>
            <a:r>
              <a:rPr lang="en-US" dirty="0"/>
              <a:t> - manages and/or provides specific services required by the Alliance to fulfill its mission; reports to the Board; Team Lead appointed by Board (e.g., Marketing Team)</a:t>
            </a:r>
          </a:p>
          <a:p>
            <a:r>
              <a:rPr lang="en-US" b="1" u="sng" dirty="0"/>
              <a:t>Expert Group</a:t>
            </a:r>
            <a:r>
              <a:rPr lang="en-US" dirty="0"/>
              <a:t> – responsible for a set of work defined by their Group Charter document approved by the Board; report to either the Community Director or an associated Team Lead; Lead(s) elected from participating organizations</a:t>
            </a:r>
          </a:p>
          <a:p>
            <a:r>
              <a:rPr lang="en-US" b="1" u="sng" dirty="0"/>
              <a:t>Birds-of-a-Feather</a:t>
            </a:r>
            <a:r>
              <a:rPr lang="en-US" dirty="0"/>
              <a:t> – a short-term (&lt; 1 year) exploratory gathering of members around an idea or topic proposed by a member or by an existing COVESA activities (Team, Expert Group, etc.); facilitated by the Community Director; Lead is self-appointed (normally the individual most interested in the idea/topic)</a:t>
            </a:r>
          </a:p>
          <a:p>
            <a:r>
              <a:rPr lang="en-US" b="1" u="sng" dirty="0"/>
              <a:t>Special Interest Group</a:t>
            </a:r>
            <a:r>
              <a:rPr lang="en-US" dirty="0"/>
              <a:t> – a longer-term (1 year or greater) exploratory gathering of members (and prospective members) around an idea or topic that requires tracking and/or community development (In-Vehicle Payment)</a:t>
            </a:r>
          </a:p>
          <a:p>
            <a:r>
              <a:rPr lang="en-US" b="1" u="sng" dirty="0"/>
              <a:t>Project</a:t>
            </a:r>
            <a:r>
              <a:rPr lang="en-US" dirty="0"/>
              <a:t> – typically open source software hosted in a COVESA repository and for which COVESA members own maintenance responsibilities (Ramses)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58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1-Page Content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©2021 COVESA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22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6904037" cy="4285459"/>
          </a:xfrm>
        </p:spPr>
        <p:txBody>
          <a:bodyPr>
            <a:noAutofit/>
          </a:bodyPr>
          <a:lstStyle/>
          <a:p>
            <a:r>
              <a:rPr lang="en-US" sz="2400" dirty="0"/>
              <a:t>Topic (Name)</a:t>
            </a:r>
          </a:p>
          <a:p>
            <a:r>
              <a:rPr lang="en-US" sz="2400" dirty="0"/>
              <a:t>Initiating Member(s)/Activity</a:t>
            </a:r>
          </a:p>
          <a:p>
            <a:pPr lvl="1"/>
            <a:r>
              <a:rPr lang="en-US" sz="2400" dirty="0"/>
              <a:t>Contact information</a:t>
            </a:r>
          </a:p>
          <a:p>
            <a:r>
              <a:rPr lang="en-US" sz="2400" dirty="0"/>
              <a:t>Statement of Problem (1-2 paragraphs)</a:t>
            </a:r>
          </a:p>
          <a:p>
            <a:r>
              <a:rPr lang="en-US" sz="2400" dirty="0"/>
              <a:t>Potential Outputs</a:t>
            </a:r>
          </a:p>
          <a:p>
            <a:r>
              <a:rPr lang="en-US" sz="2400" dirty="0"/>
              <a:t>Value to COVESA Members</a:t>
            </a:r>
          </a:p>
          <a:p>
            <a:r>
              <a:rPr lang="en-US" sz="2400" dirty="0"/>
              <a:t>Target Audience (including org names)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4049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Charter Content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©2021 COVESA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22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7265987" cy="4285459"/>
          </a:xfrm>
        </p:spPr>
        <p:txBody>
          <a:bodyPr>
            <a:noAutofit/>
          </a:bodyPr>
          <a:lstStyle/>
          <a:p>
            <a:r>
              <a:rPr lang="en-US" dirty="0"/>
              <a:t>Proposed Name of Activity</a:t>
            </a:r>
          </a:p>
          <a:p>
            <a:pPr lvl="1"/>
            <a:r>
              <a:rPr lang="en-US" dirty="0"/>
              <a:t>Type of Activity (Expert Group, Team, SIG, Project)</a:t>
            </a:r>
          </a:p>
          <a:p>
            <a:r>
              <a:rPr lang="en-US" dirty="0"/>
              <a:t>Supporting Members (&gt; 3 required)</a:t>
            </a:r>
          </a:p>
          <a:p>
            <a:pPr lvl="1"/>
            <a:r>
              <a:rPr lang="en-US" dirty="0"/>
              <a:t>Proposed leader(s)</a:t>
            </a:r>
          </a:p>
          <a:p>
            <a:r>
              <a:rPr lang="en-US" dirty="0"/>
              <a:t>Refined Statement of Problem (2-3 paragraphs)</a:t>
            </a:r>
          </a:p>
          <a:p>
            <a:pPr lvl="1"/>
            <a:r>
              <a:rPr lang="en-US" dirty="0"/>
              <a:t>Relationship (if any) to other COVESA Activities</a:t>
            </a:r>
          </a:p>
          <a:p>
            <a:r>
              <a:rPr lang="en-US" dirty="0"/>
              <a:t>Expected Outputs</a:t>
            </a:r>
          </a:p>
          <a:p>
            <a:pPr lvl="1"/>
            <a:r>
              <a:rPr lang="en-US" dirty="0"/>
              <a:t>Deliverables</a:t>
            </a:r>
          </a:p>
          <a:p>
            <a:pPr lvl="1"/>
            <a:r>
              <a:rPr lang="en-US" dirty="0"/>
              <a:t>Timeframe Intermediate and end milestones</a:t>
            </a:r>
          </a:p>
          <a:p>
            <a:r>
              <a:rPr lang="en-US" dirty="0"/>
              <a:t>Way of Working (including tooling)</a:t>
            </a:r>
          </a:p>
          <a:p>
            <a:r>
              <a:rPr lang="en-US" dirty="0"/>
              <a:t>Lifecycle and End of Life (ongoing vs. temporary)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15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Paul.boyes@covesa.global</a:t>
            </a:r>
            <a:endParaRPr lang="en-US" dirty="0">
              <a:hlinkClick r:id="rId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10412</TotalTime>
  <Words>593</Words>
  <Application>Microsoft Macintosh PowerPoint</Application>
  <PresentationFormat>Widescreen</PresentationFormat>
  <Paragraphs>118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System Font Regular</vt:lpstr>
      <vt:lpstr>Wingdings</vt:lpstr>
      <vt:lpstr>Office Theme</vt:lpstr>
      <vt:lpstr>Member Activity Launch Process</vt:lpstr>
      <vt:lpstr>COVESA Vehicle Integration Platform Timeline</vt:lpstr>
      <vt:lpstr>COVESA Vehicle Integration Platform Timeline</vt:lpstr>
      <vt:lpstr>COVESA Activities</vt:lpstr>
      <vt:lpstr>1-Page Content</vt:lpstr>
      <vt:lpstr>Charter Content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Paul Boyes</cp:lastModifiedBy>
  <cp:revision>81</cp:revision>
  <dcterms:created xsi:type="dcterms:W3CDTF">2021-09-21T14:14:34Z</dcterms:created>
  <dcterms:modified xsi:type="dcterms:W3CDTF">2022-03-01T05:45:07Z</dcterms:modified>
</cp:coreProperties>
</file>