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8"/>
  </p:notesMasterIdLst>
  <p:sldIdLst>
    <p:sldId id="360" r:id="rId2"/>
    <p:sldId id="354" r:id="rId3"/>
    <p:sldId id="356" r:id="rId4"/>
    <p:sldId id="357" r:id="rId5"/>
    <p:sldId id="358" r:id="rId6"/>
    <p:sldId id="304" r:id="rId7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onsolas" panose="020B0609020204030204" pitchFamily="49" charset="0"/>
      <p:regular r:id="rId13"/>
      <p:bold r:id="rId14"/>
      <p:italic r:id="rId15"/>
      <p:boldItalic r:id="rId16"/>
    </p:embeddedFont>
    <p:embeddedFont>
      <p:font typeface="Lato" panose="020F0502020204030203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851"/>
    <a:srgbClr val="8DA54B"/>
    <a:srgbClr val="17406D"/>
    <a:srgbClr val="B4FEFF"/>
    <a:srgbClr val="A7BED6"/>
    <a:srgbClr val="266576"/>
    <a:srgbClr val="266577"/>
    <a:srgbClr val="0F6FC6"/>
    <a:srgbClr val="7E9632"/>
    <a:srgbClr val="2B6C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3792" autoAdjust="0"/>
  </p:normalViewPr>
  <p:slideViewPr>
    <p:cSldViewPr snapToGrid="0">
      <p:cViewPr varScale="1">
        <p:scale>
          <a:sx n="63" d="100"/>
          <a:sy n="63" d="100"/>
        </p:scale>
        <p:origin x="65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168"/>
    </p:cViewPr>
  </p:sorter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26C89-BA5A-4F3B-B2EA-1EBF525C13BA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1B1D1-6E68-4E3F-B3F7-7525BE0B634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726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0BCE7B-5259-4D94-9B3B-EC08A1B4D624}"/>
              </a:ext>
            </a:extLst>
          </p:cNvPr>
          <p:cNvSpPr txBox="1"/>
          <p:nvPr userDrawn="1"/>
        </p:nvSpPr>
        <p:spPr>
          <a:xfrm>
            <a:off x="0" y="2690336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0" b="1" dirty="0" err="1">
                <a:gradFill flip="none" rotWithShape="1">
                  <a:gsLst>
                    <a:gs pos="0">
                      <a:srgbClr val="266577"/>
                    </a:gs>
                    <a:gs pos="36000">
                      <a:srgbClr val="42746A"/>
                    </a:gs>
                    <a:gs pos="66000">
                      <a:srgbClr val="719356"/>
                    </a:gs>
                    <a:gs pos="100000">
                      <a:srgbClr val="8EA54A"/>
                    </a:gs>
                  </a:gsLst>
                  <a:lin ang="0" scaled="1"/>
                  <a:tileRect/>
                </a:gra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digital.auto</a:t>
            </a:r>
            <a:endParaRPr lang="de-DE" sz="9000" b="1" dirty="0">
              <a:gradFill flip="none" rotWithShape="1">
                <a:gsLst>
                  <a:gs pos="0">
                    <a:srgbClr val="266577"/>
                  </a:gs>
                  <a:gs pos="36000">
                    <a:srgbClr val="42746A"/>
                  </a:gs>
                  <a:gs pos="66000">
                    <a:srgbClr val="719356"/>
                  </a:gs>
                  <a:gs pos="100000">
                    <a:srgbClr val="8EA54A"/>
                  </a:gs>
                </a:gsLst>
                <a:lin ang="0" scaled="1"/>
                <a:tileRect/>
              </a:gra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572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0BCE7B-5259-4D94-9B3B-EC08A1B4D624}"/>
              </a:ext>
            </a:extLst>
          </p:cNvPr>
          <p:cNvSpPr txBox="1"/>
          <p:nvPr userDrawn="1"/>
        </p:nvSpPr>
        <p:spPr>
          <a:xfrm>
            <a:off x="0" y="2690336"/>
            <a:ext cx="1219199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600" b="1" dirty="0" err="1">
                <a:gradFill flip="none" rotWithShape="1">
                  <a:gsLst>
                    <a:gs pos="0">
                      <a:srgbClr val="266577"/>
                    </a:gs>
                    <a:gs pos="36000">
                      <a:srgbClr val="42746A"/>
                    </a:gs>
                    <a:gs pos="66000">
                      <a:srgbClr val="719356"/>
                    </a:gs>
                    <a:gs pos="100000">
                      <a:srgbClr val="8EA54A"/>
                    </a:gs>
                  </a:gsLst>
                  <a:lin ang="0" scaled="1"/>
                  <a:tileRect/>
                </a:gra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vsm.digital.auto</a:t>
            </a:r>
            <a:endParaRPr lang="de-DE" sz="7600" b="1" dirty="0">
              <a:gradFill flip="none" rotWithShape="1">
                <a:gsLst>
                  <a:gs pos="0">
                    <a:srgbClr val="266577"/>
                  </a:gs>
                  <a:gs pos="36000">
                    <a:srgbClr val="42746A"/>
                  </a:gs>
                  <a:gs pos="66000">
                    <a:srgbClr val="719356"/>
                  </a:gs>
                  <a:gs pos="100000">
                    <a:srgbClr val="8EA54A"/>
                  </a:gs>
                </a:gsLst>
                <a:lin ang="0" scaled="1"/>
                <a:tileRect/>
              </a:gra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576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0BCE7B-5259-4D94-9B3B-EC08A1B4D624}"/>
              </a:ext>
            </a:extLst>
          </p:cNvPr>
          <p:cNvSpPr txBox="1"/>
          <p:nvPr userDrawn="1"/>
        </p:nvSpPr>
        <p:spPr>
          <a:xfrm>
            <a:off x="0" y="2690336"/>
            <a:ext cx="1219199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600" b="1" dirty="0" err="1">
                <a:gradFill flip="none" rotWithShape="1">
                  <a:gsLst>
                    <a:gs pos="0">
                      <a:srgbClr val="266577"/>
                    </a:gs>
                    <a:gs pos="36000">
                      <a:srgbClr val="42746A"/>
                    </a:gs>
                    <a:gs pos="66000">
                      <a:srgbClr val="719356"/>
                    </a:gs>
                    <a:gs pos="100000">
                      <a:srgbClr val="8EA54A"/>
                    </a:gs>
                  </a:gsLst>
                  <a:lin ang="0" scaled="1"/>
                  <a:tileRect/>
                </a:gra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rad.digital.auto</a:t>
            </a:r>
            <a:endParaRPr lang="de-DE" sz="7600" b="1" dirty="0">
              <a:gradFill flip="none" rotWithShape="1">
                <a:gsLst>
                  <a:gs pos="0">
                    <a:srgbClr val="266577"/>
                  </a:gs>
                  <a:gs pos="36000">
                    <a:srgbClr val="42746A"/>
                  </a:gs>
                  <a:gs pos="66000">
                    <a:srgbClr val="719356"/>
                  </a:gs>
                  <a:gs pos="100000">
                    <a:srgbClr val="8EA54A"/>
                  </a:gs>
                </a:gsLst>
                <a:lin ang="0" scaled="1"/>
                <a:tileRect/>
              </a:gra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75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0BCE7B-5259-4D94-9B3B-EC08A1B4D624}"/>
              </a:ext>
            </a:extLst>
          </p:cNvPr>
          <p:cNvSpPr txBox="1"/>
          <p:nvPr userDrawn="1"/>
        </p:nvSpPr>
        <p:spPr>
          <a:xfrm>
            <a:off x="0" y="2690336"/>
            <a:ext cx="1219199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600" b="1" dirty="0" err="1">
                <a:gradFill flip="none" rotWithShape="1">
                  <a:gsLst>
                    <a:gs pos="0">
                      <a:srgbClr val="266577"/>
                    </a:gs>
                    <a:gs pos="36000">
                      <a:srgbClr val="42746A"/>
                    </a:gs>
                    <a:gs pos="66000">
                      <a:srgbClr val="719356"/>
                    </a:gs>
                    <a:gs pos="100000">
                      <a:srgbClr val="8EA54A"/>
                    </a:gs>
                  </a:gsLst>
                  <a:lin ang="0" scaled="1"/>
                  <a:tileRect/>
                </a:gra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playground.digital.auto</a:t>
            </a:r>
            <a:endParaRPr lang="de-DE" sz="7600" b="1" dirty="0">
              <a:gradFill flip="none" rotWithShape="1">
                <a:gsLst>
                  <a:gs pos="0">
                    <a:srgbClr val="266577"/>
                  </a:gs>
                  <a:gs pos="36000">
                    <a:srgbClr val="42746A"/>
                  </a:gs>
                  <a:gs pos="66000">
                    <a:srgbClr val="719356"/>
                  </a:gs>
                  <a:gs pos="100000">
                    <a:srgbClr val="8EA54A"/>
                  </a:gs>
                </a:gsLst>
                <a:lin ang="0" scaled="1"/>
                <a:tileRect/>
              </a:gra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095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4313" y="1296236"/>
            <a:ext cx="10515600" cy="501511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258-4655-43ED-B381-450B7914BE04}" type="slidenum">
              <a:rPr lang="en-US" smtClean="0"/>
              <a:t>‹Nr.›</a:t>
            </a:fld>
            <a:endParaRPr lang="en-US"/>
          </a:p>
        </p:txBody>
      </p:sp>
      <p:sp>
        <p:nvSpPr>
          <p:cNvPr id="4" name="Rechteck 3"/>
          <p:cNvSpPr/>
          <p:nvPr userDrawn="1"/>
        </p:nvSpPr>
        <p:spPr>
          <a:xfrm>
            <a:off x="11185236" y="591129"/>
            <a:ext cx="286328" cy="1804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2559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258-4655-43ED-B381-450B7914BE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5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6102417" y="2089"/>
            <a:ext cx="610241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/>
          <p:cNvSpPr/>
          <p:nvPr userDrawn="1"/>
        </p:nvSpPr>
        <p:spPr>
          <a:xfrm>
            <a:off x="0" y="0"/>
            <a:ext cx="6102417" cy="6858000"/>
          </a:xfrm>
          <a:prstGeom prst="rect">
            <a:avLst/>
          </a:prstGeom>
          <a:gradFill flip="none" rotWithShape="1">
            <a:gsLst>
              <a:gs pos="0">
                <a:srgbClr val="266577"/>
              </a:gs>
              <a:gs pos="36000">
                <a:srgbClr val="42746A"/>
              </a:gs>
              <a:gs pos="66000">
                <a:srgbClr val="719356"/>
              </a:gs>
              <a:gs pos="100000">
                <a:srgbClr val="8EA54A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01157" y="736425"/>
            <a:ext cx="4300103" cy="1708602"/>
          </a:xfrm>
        </p:spPr>
        <p:txBody>
          <a:bodyPr anchor="ctr" anchorCtr="0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620458" y="73642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20458" y="1560336"/>
            <a:ext cx="5157787" cy="3684588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258-4655-43ED-B381-450B7914BE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234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599" y="618759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258-4655-43ED-B381-450B7914BE0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43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-1" y="6612556"/>
            <a:ext cx="12192000" cy="245444"/>
          </a:xfrm>
          <a:prstGeom prst="rect">
            <a:avLst/>
          </a:prstGeom>
          <a:solidFill>
            <a:srgbClr val="E1E8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4313" y="124496"/>
            <a:ext cx="10515600" cy="684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4313" y="129623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7996" y="65527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296F258-4655-43ED-B381-450B7914BE04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5470284" y="6599473"/>
            <a:ext cx="12514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www.digital.auto</a:t>
            </a:r>
          </a:p>
        </p:txBody>
      </p:sp>
      <p:sp>
        <p:nvSpPr>
          <p:cNvPr id="10" name="Abgerundetes Rechteck 9"/>
          <p:cNvSpPr/>
          <p:nvPr userDrawn="1"/>
        </p:nvSpPr>
        <p:spPr>
          <a:xfrm rot="16200000" flipH="1">
            <a:off x="6065677" y="-5206308"/>
            <a:ext cx="59842" cy="121912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256477"/>
              </a:gs>
              <a:gs pos="36000">
                <a:srgbClr val="487867"/>
              </a:gs>
              <a:gs pos="73000">
                <a:srgbClr val="6D9058"/>
              </a:gs>
              <a:gs pos="100000">
                <a:srgbClr val="8FA64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99E0BC2-F32C-4AAA-BB2B-F3775DBE218F}"/>
              </a:ext>
            </a:extLst>
          </p:cNvPr>
          <p:cNvSpPr txBox="1"/>
          <p:nvPr userDrawn="1"/>
        </p:nvSpPr>
        <p:spPr>
          <a:xfrm>
            <a:off x="10078279" y="164304"/>
            <a:ext cx="1975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>
                <a:gradFill flip="none" rotWithShape="1">
                  <a:gsLst>
                    <a:gs pos="0">
                      <a:srgbClr val="266577"/>
                    </a:gs>
                    <a:gs pos="36000">
                      <a:srgbClr val="42746A"/>
                    </a:gs>
                    <a:gs pos="66000">
                      <a:srgbClr val="719356"/>
                    </a:gs>
                    <a:gs pos="100000">
                      <a:srgbClr val="8EA54A"/>
                    </a:gs>
                  </a:gsLst>
                  <a:lin ang="0" scaled="1"/>
                  <a:tileRect/>
                </a:gra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digital.auto</a:t>
            </a:r>
            <a:endParaRPr lang="de-DE" sz="2800" b="1" dirty="0">
              <a:gradFill flip="none" rotWithShape="1">
                <a:gsLst>
                  <a:gs pos="0">
                    <a:srgbClr val="266577"/>
                  </a:gs>
                  <a:gs pos="36000">
                    <a:srgbClr val="42746A"/>
                  </a:gs>
                  <a:gs pos="66000">
                    <a:srgbClr val="719356"/>
                  </a:gs>
                  <a:gs pos="100000">
                    <a:srgbClr val="8EA54A"/>
                  </a:gs>
                </a:gsLst>
                <a:lin ang="0" scaled="1"/>
                <a:tileRect/>
              </a:gra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656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72" r:id="rId3"/>
    <p:sldLayoutId id="2147483673" r:id="rId4"/>
    <p:sldLayoutId id="2147483650" r:id="rId5"/>
    <p:sldLayoutId id="2147483654" r:id="rId6"/>
    <p:sldLayoutId id="2147483653" r:id="rId7"/>
    <p:sldLayoutId id="2147483670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Lato" panose="020B0604020202020204" charset="0"/>
          <a:ea typeface="+mj-ea"/>
          <a:cs typeface="Lato" panose="020B060402020202020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Lato" panose="020B0604020202020204" charset="0"/>
          <a:ea typeface="+mn-ea"/>
          <a:cs typeface="Lato" panose="020B060402020202020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Lato" panose="020B0604020202020204" charset="0"/>
          <a:ea typeface="+mn-ea"/>
          <a:cs typeface="Lato" panose="020B060402020202020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Lato" panose="020B0604020202020204" charset="0"/>
          <a:ea typeface="+mn-ea"/>
          <a:cs typeface="Lato" panose="020B060402020202020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Lato" panose="020B0604020202020204" charset="0"/>
          <a:ea typeface="+mn-ea"/>
          <a:cs typeface="Lato" panose="020B060402020202020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Lato" panose="020B0604020202020204" charset="0"/>
          <a:ea typeface="+mn-ea"/>
          <a:cs typeface="Lato" panose="020B060402020202020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D30CCD-3DEB-4D36-99C4-C255C9774D8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553200"/>
            <a:ext cx="2743200" cy="365125"/>
          </a:xfrm>
        </p:spPr>
        <p:txBody>
          <a:bodyPr/>
          <a:lstStyle/>
          <a:p>
            <a:fld id="{F296F258-4655-43ED-B381-450B7914BE04}" type="slidenum">
              <a:rPr lang="en-US" smtClean="0"/>
              <a:t>1</a:t>
            </a:fld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337AF2F-59F5-48CA-BBDD-30D7DFE874D8}"/>
              </a:ext>
            </a:extLst>
          </p:cNvPr>
          <p:cNvSpPr txBox="1"/>
          <p:nvPr/>
        </p:nvSpPr>
        <p:spPr>
          <a:xfrm>
            <a:off x="4714240" y="4124960"/>
            <a:ext cx="3066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EVFleetSim</a:t>
            </a:r>
            <a:r>
              <a:rPr lang="de-DE" dirty="0"/>
              <a:t> – </a:t>
            </a:r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Ford</a:t>
            </a:r>
          </a:p>
        </p:txBody>
      </p:sp>
    </p:spTree>
    <p:extLst>
      <p:ext uri="{BB962C8B-B14F-4D97-AF65-F5344CB8AC3E}">
        <p14:creationId xmlns:p14="http://schemas.microsoft.com/office/powerpoint/2010/main" val="215860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DCA435-B298-4441-A1FC-8BE249C4A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 </a:t>
            </a:r>
            <a:r>
              <a:rPr lang="de-DE" dirty="0" err="1"/>
              <a:t>FleetSim</a:t>
            </a:r>
            <a:r>
              <a:rPr lang="de-DE" dirty="0"/>
              <a:t> Server for </a:t>
            </a:r>
            <a:r>
              <a:rPr lang="de-DE" dirty="0" err="1"/>
              <a:t>Playground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46AC556-A329-4E13-A4B5-146215E4A88A}"/>
              </a:ext>
            </a:extLst>
          </p:cNvPr>
          <p:cNvSpPr/>
          <p:nvPr/>
        </p:nvSpPr>
        <p:spPr>
          <a:xfrm>
            <a:off x="5476240" y="1386840"/>
            <a:ext cx="5247554" cy="300736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889C42D-6C2F-4D4A-92B1-BD91CB7C2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139" y="1386840"/>
            <a:ext cx="2860307" cy="1347616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E4DD3CE3-882C-4B7F-A9E6-392E1B60282C}"/>
              </a:ext>
            </a:extLst>
          </p:cNvPr>
          <p:cNvSpPr txBox="1"/>
          <p:nvPr/>
        </p:nvSpPr>
        <p:spPr>
          <a:xfrm>
            <a:off x="1104956" y="2734456"/>
            <a:ext cx="21100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playground.digital.auto</a:t>
            </a:r>
            <a:endParaRPr lang="de-DE" sz="16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051EAA6-D4D1-4CD8-A58E-115B1A8CF3E9}"/>
              </a:ext>
            </a:extLst>
          </p:cNvPr>
          <p:cNvSpPr/>
          <p:nvPr/>
        </p:nvSpPr>
        <p:spPr>
          <a:xfrm>
            <a:off x="4947920" y="1386840"/>
            <a:ext cx="528320" cy="300736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1B9F6B5-1019-48D1-BD92-2E3FA0FA72EF}"/>
              </a:ext>
            </a:extLst>
          </p:cNvPr>
          <p:cNvSpPr txBox="1"/>
          <p:nvPr/>
        </p:nvSpPr>
        <p:spPr>
          <a:xfrm rot="16200000">
            <a:off x="4736991" y="2705854"/>
            <a:ext cx="998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REST API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5138393-C687-4922-ACE4-E8C36C5526AA}"/>
              </a:ext>
            </a:extLst>
          </p:cNvPr>
          <p:cNvSpPr/>
          <p:nvPr/>
        </p:nvSpPr>
        <p:spPr>
          <a:xfrm>
            <a:off x="3068320" y="1718634"/>
            <a:ext cx="1076960" cy="68402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EV</a:t>
            </a:r>
          </a:p>
          <a:p>
            <a:pPr algn="ctr"/>
            <a:r>
              <a:rPr lang="de-DE" dirty="0" err="1">
                <a:solidFill>
                  <a:schemeClr val="tx1"/>
                </a:solidFill>
              </a:rPr>
              <a:t>plug-in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F9EBBE7-D5AA-4931-AC76-597D05C6FBE5}"/>
              </a:ext>
            </a:extLst>
          </p:cNvPr>
          <p:cNvCxnSpPr>
            <a:stCxn id="13" idx="3"/>
          </p:cNvCxnSpPr>
          <p:nvPr/>
        </p:nvCxnSpPr>
        <p:spPr>
          <a:xfrm>
            <a:off x="4145280" y="2060648"/>
            <a:ext cx="8026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25D00524-7203-48E6-AE58-7F03139C90FB}"/>
              </a:ext>
            </a:extLst>
          </p:cNvPr>
          <p:cNvCxnSpPr>
            <a:cxnSpLocks/>
          </p:cNvCxnSpPr>
          <p:nvPr/>
        </p:nvCxnSpPr>
        <p:spPr>
          <a:xfrm>
            <a:off x="5476240" y="2244040"/>
            <a:ext cx="589280" cy="449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>
            <a:extLst>
              <a:ext uri="{FF2B5EF4-FFF2-40B4-BE49-F238E27FC236}">
                <a16:creationId xmlns:a16="http://schemas.microsoft.com/office/drawing/2014/main" id="{FE24F940-732D-49C5-BC41-00062B82FB6C}"/>
              </a:ext>
            </a:extLst>
          </p:cNvPr>
          <p:cNvSpPr/>
          <p:nvPr/>
        </p:nvSpPr>
        <p:spPr>
          <a:xfrm>
            <a:off x="6070600" y="2225996"/>
            <a:ext cx="599440" cy="330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569A8A5-CDB5-481F-BE8B-25C8510E31D4}"/>
              </a:ext>
            </a:extLst>
          </p:cNvPr>
          <p:cNvSpPr/>
          <p:nvPr/>
        </p:nvSpPr>
        <p:spPr>
          <a:xfrm>
            <a:off x="6070600" y="2533546"/>
            <a:ext cx="599440" cy="330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BE0600C7-8432-4C4A-AAB8-38F0EBBC0972}"/>
              </a:ext>
            </a:extLst>
          </p:cNvPr>
          <p:cNvSpPr/>
          <p:nvPr/>
        </p:nvSpPr>
        <p:spPr>
          <a:xfrm>
            <a:off x="6070600" y="2841096"/>
            <a:ext cx="599440" cy="330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1C0408C6-FC01-4952-99E7-50A5282A9720}"/>
              </a:ext>
            </a:extLst>
          </p:cNvPr>
          <p:cNvSpPr/>
          <p:nvPr/>
        </p:nvSpPr>
        <p:spPr>
          <a:xfrm>
            <a:off x="6070600" y="3148646"/>
            <a:ext cx="599440" cy="330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1E97C7D-ED99-4617-9B99-C0347755919E}"/>
              </a:ext>
            </a:extLst>
          </p:cNvPr>
          <p:cNvSpPr/>
          <p:nvPr/>
        </p:nvSpPr>
        <p:spPr>
          <a:xfrm>
            <a:off x="6070600" y="3456195"/>
            <a:ext cx="599440" cy="330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F47C5BB0-2C49-4931-AA25-A5A26E4B8822}"/>
              </a:ext>
            </a:extLst>
          </p:cNvPr>
          <p:cNvCxnSpPr>
            <a:cxnSpLocks/>
          </p:cNvCxnSpPr>
          <p:nvPr/>
        </p:nvCxnSpPr>
        <p:spPr>
          <a:xfrm flipV="1">
            <a:off x="6407461" y="2120384"/>
            <a:ext cx="856939" cy="258111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678CD332-F564-4F06-80B4-A811396E7787}"/>
              </a:ext>
            </a:extLst>
          </p:cNvPr>
          <p:cNvCxnSpPr>
            <a:cxnSpLocks/>
          </p:cNvCxnSpPr>
          <p:nvPr/>
        </p:nvCxnSpPr>
        <p:spPr>
          <a:xfrm flipV="1">
            <a:off x="6407461" y="2559808"/>
            <a:ext cx="856939" cy="123566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5347E5F4-D4BA-4412-8E60-F2ABDDB76B78}"/>
              </a:ext>
            </a:extLst>
          </p:cNvPr>
          <p:cNvCxnSpPr>
            <a:cxnSpLocks/>
          </p:cNvCxnSpPr>
          <p:nvPr/>
        </p:nvCxnSpPr>
        <p:spPr>
          <a:xfrm>
            <a:off x="6407461" y="2990182"/>
            <a:ext cx="801678" cy="4386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A01C467C-4245-401B-B810-F376CD3AA5F8}"/>
              </a:ext>
            </a:extLst>
          </p:cNvPr>
          <p:cNvCxnSpPr>
            <a:cxnSpLocks/>
          </p:cNvCxnSpPr>
          <p:nvPr/>
        </p:nvCxnSpPr>
        <p:spPr>
          <a:xfrm>
            <a:off x="6407461" y="3294662"/>
            <a:ext cx="856939" cy="161533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DFC2BA41-B906-46AF-ADCD-937B71ADB2E1}"/>
              </a:ext>
            </a:extLst>
          </p:cNvPr>
          <p:cNvCxnSpPr>
            <a:cxnSpLocks/>
          </p:cNvCxnSpPr>
          <p:nvPr/>
        </p:nvCxnSpPr>
        <p:spPr>
          <a:xfrm>
            <a:off x="6407461" y="3609814"/>
            <a:ext cx="790899" cy="295119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hteck 46">
            <a:extLst>
              <a:ext uri="{FF2B5EF4-FFF2-40B4-BE49-F238E27FC236}">
                <a16:creationId xmlns:a16="http://schemas.microsoft.com/office/drawing/2014/main" id="{6DBCCB55-5070-43DA-8FC5-DBBC3F82DCCE}"/>
              </a:ext>
            </a:extLst>
          </p:cNvPr>
          <p:cNvSpPr/>
          <p:nvPr/>
        </p:nvSpPr>
        <p:spPr>
          <a:xfrm>
            <a:off x="4937760" y="4909386"/>
            <a:ext cx="5831840" cy="68402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Google Maps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8C444CCE-B365-4C06-892F-F6B0194BF113}"/>
              </a:ext>
            </a:extLst>
          </p:cNvPr>
          <p:cNvCxnSpPr>
            <a:cxnSpLocks/>
          </p:cNvCxnSpPr>
          <p:nvPr/>
        </p:nvCxnSpPr>
        <p:spPr>
          <a:xfrm>
            <a:off x="10259060" y="4394200"/>
            <a:ext cx="0" cy="51518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Bogen 50">
            <a:extLst>
              <a:ext uri="{FF2B5EF4-FFF2-40B4-BE49-F238E27FC236}">
                <a16:creationId xmlns:a16="http://schemas.microsoft.com/office/drawing/2014/main" id="{E9577EAD-7487-46E8-9195-B2651974AAE0}"/>
              </a:ext>
            </a:extLst>
          </p:cNvPr>
          <p:cNvSpPr/>
          <p:nvPr/>
        </p:nvSpPr>
        <p:spPr>
          <a:xfrm>
            <a:off x="6248400" y="1809129"/>
            <a:ext cx="314960" cy="314960"/>
          </a:xfrm>
          <a:prstGeom prst="arc">
            <a:avLst>
              <a:gd name="adj1" fmla="val 6841391"/>
              <a:gd name="adj2" fmla="val 4063070"/>
            </a:avLst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D78B8A3-C6E0-41FA-B315-06997F2BB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1759135"/>
            <a:ext cx="553720" cy="55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>
            <a:extLst>
              <a:ext uri="{FF2B5EF4-FFF2-40B4-BE49-F238E27FC236}">
                <a16:creationId xmlns:a16="http://schemas.microsoft.com/office/drawing/2014/main" id="{44216F5C-9219-4F98-A5EB-B52B3D37D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2274321"/>
            <a:ext cx="553720" cy="55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>
            <a:extLst>
              <a:ext uri="{FF2B5EF4-FFF2-40B4-BE49-F238E27FC236}">
                <a16:creationId xmlns:a16="http://schemas.microsoft.com/office/drawing/2014/main" id="{2FAFBE7D-0B50-4FBA-8ACC-3652152AD9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2713321"/>
            <a:ext cx="553720" cy="55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>
            <a:extLst>
              <a:ext uri="{FF2B5EF4-FFF2-40B4-BE49-F238E27FC236}">
                <a16:creationId xmlns:a16="http://schemas.microsoft.com/office/drawing/2014/main" id="{628BFAC5-6F3E-4BF2-BF96-A26345DFD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3160678"/>
            <a:ext cx="553720" cy="55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>
            <a:extLst>
              <a:ext uri="{FF2B5EF4-FFF2-40B4-BE49-F238E27FC236}">
                <a16:creationId xmlns:a16="http://schemas.microsoft.com/office/drawing/2014/main" id="{BCF12E3C-D927-4CDB-92B8-7AAB38BEF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3675864"/>
            <a:ext cx="553720" cy="55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Rechteck 61">
            <a:extLst>
              <a:ext uri="{FF2B5EF4-FFF2-40B4-BE49-F238E27FC236}">
                <a16:creationId xmlns:a16="http://schemas.microsoft.com/office/drawing/2014/main" id="{B745F46F-B375-4E68-8108-672CE60FB30B}"/>
              </a:ext>
            </a:extLst>
          </p:cNvPr>
          <p:cNvSpPr/>
          <p:nvPr/>
        </p:nvSpPr>
        <p:spPr>
          <a:xfrm>
            <a:off x="9659620" y="2261558"/>
            <a:ext cx="599440" cy="330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B69DB4AE-8BAC-4C81-9307-F861CDA9C849}"/>
              </a:ext>
            </a:extLst>
          </p:cNvPr>
          <p:cNvSpPr/>
          <p:nvPr/>
        </p:nvSpPr>
        <p:spPr>
          <a:xfrm>
            <a:off x="9659620" y="2569108"/>
            <a:ext cx="599440" cy="330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A8775721-09D2-4DB2-A9AD-92E9E9F29334}"/>
              </a:ext>
            </a:extLst>
          </p:cNvPr>
          <p:cNvSpPr/>
          <p:nvPr/>
        </p:nvSpPr>
        <p:spPr>
          <a:xfrm>
            <a:off x="9659620" y="2876658"/>
            <a:ext cx="599440" cy="330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7CC6F85-828E-43A8-A961-BEE73E658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900" y="2018323"/>
            <a:ext cx="447040" cy="44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4">
            <a:extLst>
              <a:ext uri="{FF2B5EF4-FFF2-40B4-BE49-F238E27FC236}">
                <a16:creationId xmlns:a16="http://schemas.microsoft.com/office/drawing/2014/main" id="{0DA6F38B-2E50-47A0-BEE5-C3147FFADD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986" y="2818486"/>
            <a:ext cx="447040" cy="44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4">
            <a:extLst>
              <a:ext uri="{FF2B5EF4-FFF2-40B4-BE49-F238E27FC236}">
                <a16:creationId xmlns:a16="http://schemas.microsoft.com/office/drawing/2014/main" id="{E84587A4-64B9-4050-A447-2A2898EC4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900" y="3582159"/>
            <a:ext cx="447040" cy="44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95789874-4431-4A3B-8B0C-2DE0F43D58EF}"/>
              </a:ext>
            </a:extLst>
          </p:cNvPr>
          <p:cNvCxnSpPr>
            <a:cxnSpLocks/>
          </p:cNvCxnSpPr>
          <p:nvPr/>
        </p:nvCxnSpPr>
        <p:spPr>
          <a:xfrm flipH="1" flipV="1">
            <a:off x="9245600" y="2261558"/>
            <a:ext cx="756920" cy="144631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D1931FE5-161B-4FA1-820B-99E00137453D}"/>
              </a:ext>
            </a:extLst>
          </p:cNvPr>
          <p:cNvCxnSpPr>
            <a:cxnSpLocks/>
          </p:cNvCxnSpPr>
          <p:nvPr/>
        </p:nvCxnSpPr>
        <p:spPr>
          <a:xfrm flipH="1">
            <a:off x="9351246" y="2690593"/>
            <a:ext cx="608094" cy="299588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A221EDA4-4474-4732-9D4B-5CE1D1727C0D}"/>
              </a:ext>
            </a:extLst>
          </p:cNvPr>
          <p:cNvCxnSpPr>
            <a:cxnSpLocks/>
          </p:cNvCxnSpPr>
          <p:nvPr/>
        </p:nvCxnSpPr>
        <p:spPr>
          <a:xfrm flipH="1">
            <a:off x="9351246" y="3021289"/>
            <a:ext cx="651274" cy="718842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879D499D-A426-4D2D-BE63-B16A027E233E}"/>
              </a:ext>
            </a:extLst>
          </p:cNvPr>
          <p:cNvCxnSpPr>
            <a:cxnSpLocks/>
          </p:cNvCxnSpPr>
          <p:nvPr/>
        </p:nvCxnSpPr>
        <p:spPr>
          <a:xfrm flipH="1" flipV="1">
            <a:off x="8025782" y="2990181"/>
            <a:ext cx="620378" cy="3110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ᐅ Google Maps Route Planner &amp; Finder | Get Driving Directions &amp; Maps">
            <a:extLst>
              <a:ext uri="{FF2B5EF4-FFF2-40B4-BE49-F238E27FC236}">
                <a16:creationId xmlns:a16="http://schemas.microsoft.com/office/drawing/2014/main" id="{2CC6483F-6984-416C-A2DF-C07B15B2A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280" y="4608161"/>
            <a:ext cx="2301331" cy="172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51188C91-CC15-456D-8066-593B20075008}"/>
              </a:ext>
            </a:extLst>
          </p:cNvPr>
          <p:cNvCxnSpPr>
            <a:cxnSpLocks/>
          </p:cNvCxnSpPr>
          <p:nvPr/>
        </p:nvCxnSpPr>
        <p:spPr>
          <a:xfrm flipH="1">
            <a:off x="5531649" y="4137630"/>
            <a:ext cx="1897579" cy="1095726"/>
          </a:xfrm>
          <a:prstGeom prst="straightConnector1">
            <a:avLst/>
          </a:prstGeom>
          <a:ln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B88DDCB2-6E92-4EC5-9863-8A0D7F4FE5D2}"/>
              </a:ext>
            </a:extLst>
          </p:cNvPr>
          <p:cNvCxnSpPr>
            <a:cxnSpLocks/>
          </p:cNvCxnSpPr>
          <p:nvPr/>
        </p:nvCxnSpPr>
        <p:spPr>
          <a:xfrm flipH="1">
            <a:off x="5897736" y="4114483"/>
            <a:ext cx="2748424" cy="1426423"/>
          </a:xfrm>
          <a:prstGeom prst="straightConnector1">
            <a:avLst/>
          </a:prstGeom>
          <a:ln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D3675DA7-21CB-466C-B8C3-35BDFE0DEAF0}"/>
              </a:ext>
            </a:extLst>
          </p:cNvPr>
          <p:cNvCxnSpPr>
            <a:cxnSpLocks/>
          </p:cNvCxnSpPr>
          <p:nvPr/>
        </p:nvCxnSpPr>
        <p:spPr>
          <a:xfrm flipH="1">
            <a:off x="7999422" y="2246305"/>
            <a:ext cx="630550" cy="29820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feld 89">
            <a:extLst>
              <a:ext uri="{FF2B5EF4-FFF2-40B4-BE49-F238E27FC236}">
                <a16:creationId xmlns:a16="http://schemas.microsoft.com/office/drawing/2014/main" id="{376410F4-3F1A-412B-9838-3F10A71339AA}"/>
              </a:ext>
            </a:extLst>
          </p:cNvPr>
          <p:cNvSpPr txBox="1"/>
          <p:nvPr/>
        </p:nvSpPr>
        <p:spPr>
          <a:xfrm>
            <a:off x="6922611" y="1221294"/>
            <a:ext cx="19751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dirty="0"/>
              <a:t>EV </a:t>
            </a:r>
            <a:r>
              <a:rPr lang="de-DE" b="1" dirty="0" err="1"/>
              <a:t>FleetSim</a:t>
            </a:r>
            <a:r>
              <a:rPr lang="de-DE" b="1" dirty="0"/>
              <a:t> Server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803CA8A7-8245-45B8-B314-0AA4545259B8}"/>
              </a:ext>
            </a:extLst>
          </p:cNvPr>
          <p:cNvSpPr txBox="1"/>
          <p:nvPr/>
        </p:nvSpPr>
        <p:spPr>
          <a:xfrm>
            <a:off x="5476240" y="1420532"/>
            <a:ext cx="12965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SimLoop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631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45AD23-30E4-4255-BA21-53C1B4C9D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MVP: 3 </a:t>
            </a:r>
            <a:r>
              <a:rPr lang="de-DE" dirty="0" err="1"/>
              <a:t>FleetSim</a:t>
            </a:r>
            <a:r>
              <a:rPr lang="de-DE" dirty="0"/>
              <a:t> Plug-Ins for </a:t>
            </a:r>
            <a:r>
              <a:rPr lang="de-DE" dirty="0" err="1"/>
              <a:t>Playground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1BBE67-0394-4413-9F17-E028E2318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258-4655-43ED-B381-450B7914BE04}" type="slidenum">
              <a:rPr lang="en-US" smtClean="0"/>
              <a:t>3</a:t>
            </a:fld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7EE7031-F0D1-4FEE-B5AB-C8FAE4F298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93" y="1140460"/>
            <a:ext cx="11097127" cy="522834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D07A856-B0AB-4A0B-ACA2-BA45F6C1A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93" y="2062241"/>
            <a:ext cx="4302055" cy="2162875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ECA5BAE9-0DC7-4EBD-B5A6-083523E0AF31}"/>
              </a:ext>
            </a:extLst>
          </p:cNvPr>
          <p:cNvSpPr/>
          <p:nvPr/>
        </p:nvSpPr>
        <p:spPr>
          <a:xfrm>
            <a:off x="657993" y="4215522"/>
            <a:ext cx="4302055" cy="2162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200" b="1" dirty="0">
                <a:solidFill>
                  <a:schemeClr val="tx1"/>
                </a:solidFill>
              </a:rPr>
              <a:t>VSS Data Points</a:t>
            </a:r>
          </a:p>
        </p:txBody>
      </p:sp>
      <p:graphicFrame>
        <p:nvGraphicFramePr>
          <p:cNvPr id="14" name="Tabelle 12">
            <a:extLst>
              <a:ext uri="{FF2B5EF4-FFF2-40B4-BE49-F238E27FC236}">
                <a16:creationId xmlns:a16="http://schemas.microsoft.com/office/drawing/2014/main" id="{988E116C-C749-46C1-8C1B-CF985BCF7C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128565"/>
              </p:ext>
            </p:extLst>
          </p:nvPr>
        </p:nvGraphicFramePr>
        <p:xfrm>
          <a:off x="646144" y="4185803"/>
          <a:ext cx="4302055" cy="2217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021">
                  <a:extLst>
                    <a:ext uri="{9D8B030D-6E8A-4147-A177-3AD203B41FA5}">
                      <a16:colId xmlns:a16="http://schemas.microsoft.com/office/drawing/2014/main" val="276650409"/>
                    </a:ext>
                  </a:extLst>
                </a:gridCol>
                <a:gridCol w="1228034">
                  <a:extLst>
                    <a:ext uri="{9D8B030D-6E8A-4147-A177-3AD203B41FA5}">
                      <a16:colId xmlns:a16="http://schemas.microsoft.com/office/drawing/2014/main" val="1481466548"/>
                    </a:ext>
                  </a:extLst>
                </a:gridCol>
              </a:tblGrid>
              <a:tr h="264584">
                <a:tc>
                  <a:txBody>
                    <a:bodyPr/>
                    <a:lstStyle/>
                    <a:p>
                      <a:r>
                        <a:rPr lang="de-DE" sz="900" dirty="0"/>
                        <a:t>VSS Data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/>
                        <a:t>Current</a:t>
                      </a:r>
                      <a:r>
                        <a:rPr lang="de-DE" sz="900" dirty="0"/>
                        <a:t>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508122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Vehicle.VehicleIdentification.VIN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4Y1SL65848Z411439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61905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Vehicle.Speed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80 km/h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603262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Vehicle.Powertrain.TractionBattery.StateOfCharge.Current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56%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753709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Vehicle.Powertrain.TractionBattery.NetCapacity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80 kWh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49704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/>
                        <a:t>Vehicle.Powertrain.</a:t>
                      </a:r>
                      <a:r>
                        <a:rPr lang="de-DE" sz="900" dirty="0" err="1"/>
                        <a:t>TractionBattery</a:t>
                      </a:r>
                      <a:r>
                        <a:rPr lang="de-DE" sz="900" dirty="0"/>
                        <a:t>..</a:t>
                      </a:r>
                      <a:r>
                        <a:rPr lang="de-DE" sz="900" dirty="0" err="1"/>
                        <a:t>Charging</a:t>
                      </a:r>
                      <a:r>
                        <a:rPr lang="de-DE" sz="900" dirty="0"/>
                        <a:t>.</a:t>
                      </a:r>
                      <a:br>
                        <a:rPr lang="de-DE" sz="900" dirty="0"/>
                      </a:br>
                      <a:r>
                        <a:rPr lang="de-DE" sz="900" dirty="0" err="1"/>
                        <a:t>TimeToComplete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9112s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853933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Vehicle.Powertrain.TractionBattery.Charging.ChargeLimit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80%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986337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>
                          <a:latin typeface="Consolas" panose="020B0609020204030204" pitchFamily="49" charset="0"/>
                        </a:rPr>
                        <a:t>Vehicle.Powertrain.TractionBattery.Range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123km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6865670"/>
                  </a:ext>
                </a:extLst>
              </a:tr>
            </a:tbl>
          </a:graphicData>
        </a:graphic>
      </p:graphicFrame>
      <p:sp>
        <p:nvSpPr>
          <p:cNvPr id="9" name="Rechteck 8">
            <a:extLst>
              <a:ext uri="{FF2B5EF4-FFF2-40B4-BE49-F238E27FC236}">
                <a16:creationId xmlns:a16="http://schemas.microsoft.com/office/drawing/2014/main" id="{2A5DD6F8-0F96-483F-97EA-52777CA31D7A}"/>
              </a:ext>
            </a:extLst>
          </p:cNvPr>
          <p:cNvSpPr/>
          <p:nvPr/>
        </p:nvSpPr>
        <p:spPr>
          <a:xfrm>
            <a:off x="4960048" y="2062241"/>
            <a:ext cx="2162875" cy="4306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B46B630-7472-4921-924B-C8734958E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113" y="4265174"/>
            <a:ext cx="848360" cy="84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Tabelle 12">
            <a:extLst>
              <a:ext uri="{FF2B5EF4-FFF2-40B4-BE49-F238E27FC236}">
                <a16:creationId xmlns:a16="http://schemas.microsoft.com/office/drawing/2014/main" id="{1E2A2ADE-E15B-496C-8D9A-7013F97C52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949311"/>
              </p:ext>
            </p:extLst>
          </p:nvPr>
        </p:nvGraphicFramePr>
        <p:xfrm>
          <a:off x="4960047" y="2434170"/>
          <a:ext cx="2162875" cy="142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392">
                  <a:extLst>
                    <a:ext uri="{9D8B030D-6E8A-4147-A177-3AD203B41FA5}">
                      <a16:colId xmlns:a16="http://schemas.microsoft.com/office/drawing/2014/main" val="276650409"/>
                    </a:ext>
                  </a:extLst>
                </a:gridCol>
                <a:gridCol w="681483">
                  <a:extLst>
                    <a:ext uri="{9D8B030D-6E8A-4147-A177-3AD203B41FA5}">
                      <a16:colId xmlns:a16="http://schemas.microsoft.com/office/drawing/2014/main" val="1481466548"/>
                    </a:ext>
                  </a:extLst>
                </a:gridCol>
              </a:tblGrid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Chargestation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/>
                        <a:t>Current</a:t>
                      </a:r>
                      <a:r>
                        <a:rPr lang="de-DE" sz="900" dirty="0"/>
                        <a:t>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508122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4711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61905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MaxCurrent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32A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49704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err="1"/>
                        <a:t>MaxVoltage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208V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853933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Average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7.68kW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986337"/>
                  </a:ext>
                </a:extLst>
              </a:tr>
            </a:tbl>
          </a:graphicData>
        </a:graphic>
      </p:graphicFrame>
      <p:sp>
        <p:nvSpPr>
          <p:cNvPr id="15" name="Textfeld 14">
            <a:extLst>
              <a:ext uri="{FF2B5EF4-FFF2-40B4-BE49-F238E27FC236}">
                <a16:creationId xmlns:a16="http://schemas.microsoft.com/office/drawing/2014/main" id="{EF43C009-3098-49D4-8A12-19C6A2B69593}"/>
              </a:ext>
            </a:extLst>
          </p:cNvPr>
          <p:cNvSpPr txBox="1"/>
          <p:nvPr/>
        </p:nvSpPr>
        <p:spPr>
          <a:xfrm>
            <a:off x="4960047" y="2122323"/>
            <a:ext cx="13766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Next </a:t>
            </a:r>
            <a:r>
              <a:rPr lang="de-DE" sz="1200" dirty="0" err="1"/>
              <a:t>Chargestation</a:t>
            </a:r>
            <a:endParaRPr lang="de-DE" sz="1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452616D-2CA1-4F70-AD8B-B97D0B9BBBE0}"/>
              </a:ext>
            </a:extLst>
          </p:cNvPr>
          <p:cNvSpPr txBox="1"/>
          <p:nvPr/>
        </p:nvSpPr>
        <p:spPr>
          <a:xfrm>
            <a:off x="5031454" y="5242866"/>
            <a:ext cx="1569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Status: Not </a:t>
            </a:r>
            <a:r>
              <a:rPr lang="de-DE" sz="1200" dirty="0" err="1"/>
              <a:t>connected</a:t>
            </a:r>
            <a:endParaRPr lang="de-DE" sz="12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D5F7DB0-2CC0-49E7-B759-680FD1D5E498}"/>
              </a:ext>
            </a:extLst>
          </p:cNvPr>
          <p:cNvSpPr txBox="1"/>
          <p:nvPr/>
        </p:nvSpPr>
        <p:spPr>
          <a:xfrm>
            <a:off x="5031454" y="5473322"/>
            <a:ext cx="1147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Distance</a:t>
            </a:r>
            <a:r>
              <a:rPr lang="de-DE" sz="1200" dirty="0"/>
              <a:t>: 98km</a:t>
            </a:r>
          </a:p>
          <a:p>
            <a:r>
              <a:rPr lang="de-DE" sz="1200" dirty="0"/>
              <a:t>ETA: 1h12m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3CD7270E-068F-4E56-A996-1D45E9466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2624724"/>
            <a:ext cx="574040" cy="57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F9AD3908-3A3B-4AA4-92CE-2B8F051BD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152" y="2225003"/>
            <a:ext cx="574040" cy="57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prechblase: rechteckig 17">
            <a:extLst>
              <a:ext uri="{FF2B5EF4-FFF2-40B4-BE49-F238E27FC236}">
                <a16:creationId xmlns:a16="http://schemas.microsoft.com/office/drawing/2014/main" id="{F797B976-800C-4834-A0B4-48448D2AF7E3}"/>
              </a:ext>
            </a:extLst>
          </p:cNvPr>
          <p:cNvSpPr/>
          <p:nvPr/>
        </p:nvSpPr>
        <p:spPr>
          <a:xfrm>
            <a:off x="1763525" y="3312555"/>
            <a:ext cx="1320667" cy="684028"/>
          </a:xfrm>
          <a:prstGeom prst="wedgeRectCallout">
            <a:avLst>
              <a:gd name="adj1" fmla="val -60385"/>
              <a:gd name="adj2" fmla="val -91973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chemeClr val="tx1"/>
                </a:solidFill>
              </a:rPr>
              <a:t>Vehicle</a:t>
            </a:r>
          </a:p>
          <a:p>
            <a:r>
              <a:rPr lang="de-DE" sz="1200" dirty="0">
                <a:solidFill>
                  <a:schemeClr val="tx1"/>
                </a:solidFill>
              </a:rPr>
              <a:t>Long: …</a:t>
            </a:r>
          </a:p>
          <a:p>
            <a:r>
              <a:rPr lang="de-DE" sz="1200" dirty="0" err="1">
                <a:solidFill>
                  <a:schemeClr val="tx1"/>
                </a:solidFill>
              </a:rPr>
              <a:t>Lat</a:t>
            </a:r>
            <a:r>
              <a:rPr lang="de-DE" sz="1200" dirty="0">
                <a:solidFill>
                  <a:schemeClr val="tx1"/>
                </a:solidFill>
              </a:rPr>
              <a:t>: …</a:t>
            </a:r>
          </a:p>
        </p:txBody>
      </p:sp>
      <p:sp>
        <p:nvSpPr>
          <p:cNvPr id="24" name="Sprechblase: rechteckig 23">
            <a:extLst>
              <a:ext uri="{FF2B5EF4-FFF2-40B4-BE49-F238E27FC236}">
                <a16:creationId xmlns:a16="http://schemas.microsoft.com/office/drawing/2014/main" id="{DE98F569-03BC-4B43-8AFA-C7E3B3429668}"/>
              </a:ext>
            </a:extLst>
          </p:cNvPr>
          <p:cNvSpPr/>
          <p:nvPr/>
        </p:nvSpPr>
        <p:spPr>
          <a:xfrm>
            <a:off x="2979046" y="2927123"/>
            <a:ext cx="1450714" cy="684028"/>
          </a:xfrm>
          <a:prstGeom prst="wedgeRectCallout">
            <a:avLst>
              <a:gd name="adj1" fmla="val -60385"/>
              <a:gd name="adj2" fmla="val -91973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chemeClr val="tx1"/>
                </a:solidFill>
              </a:rPr>
              <a:t>Next </a:t>
            </a:r>
            <a:r>
              <a:rPr lang="de-DE" sz="1200" b="1" dirty="0" err="1">
                <a:solidFill>
                  <a:schemeClr val="tx1"/>
                </a:solidFill>
              </a:rPr>
              <a:t>Chargestation</a:t>
            </a:r>
            <a:endParaRPr lang="de-DE" sz="1200" b="1" dirty="0">
              <a:solidFill>
                <a:schemeClr val="tx1"/>
              </a:solidFill>
            </a:endParaRPr>
          </a:p>
          <a:p>
            <a:r>
              <a:rPr lang="de-DE" sz="1200" dirty="0">
                <a:solidFill>
                  <a:schemeClr val="tx1"/>
                </a:solidFill>
              </a:rPr>
              <a:t>Long: …</a:t>
            </a:r>
          </a:p>
          <a:p>
            <a:r>
              <a:rPr lang="de-DE" sz="1200" dirty="0" err="1">
                <a:solidFill>
                  <a:schemeClr val="tx1"/>
                </a:solidFill>
              </a:rPr>
              <a:t>Lat</a:t>
            </a:r>
            <a:r>
              <a:rPr lang="de-DE" sz="1200" dirty="0">
                <a:solidFill>
                  <a:schemeClr val="tx1"/>
                </a:solidFill>
              </a:rPr>
              <a:t>: …</a:t>
            </a:r>
          </a:p>
        </p:txBody>
      </p:sp>
      <p:pic>
        <p:nvPicPr>
          <p:cNvPr id="25" name="Picture 4">
            <a:extLst>
              <a:ext uri="{FF2B5EF4-FFF2-40B4-BE49-F238E27FC236}">
                <a16:creationId xmlns:a16="http://schemas.microsoft.com/office/drawing/2014/main" id="{84AA3599-99E2-48DC-97FC-537DA8AE3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85" y="3516776"/>
            <a:ext cx="574040" cy="57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>
            <a:extLst>
              <a:ext uri="{FF2B5EF4-FFF2-40B4-BE49-F238E27FC236}">
                <a16:creationId xmlns:a16="http://schemas.microsoft.com/office/drawing/2014/main" id="{FD4AD414-6A84-49DF-8EED-779262D09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475" y="2064497"/>
            <a:ext cx="574040" cy="57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8C86B3F6-5511-4CCF-BA80-0E69E9A7332E}"/>
              </a:ext>
            </a:extLst>
          </p:cNvPr>
          <p:cNvSpPr txBox="1"/>
          <p:nvPr/>
        </p:nvSpPr>
        <p:spPr>
          <a:xfrm>
            <a:off x="523475" y="3200634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Start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7982067-D50D-40BE-8C50-9946C4EC27EE}"/>
              </a:ext>
            </a:extLst>
          </p:cNvPr>
          <p:cNvSpPr txBox="1"/>
          <p:nvPr/>
        </p:nvSpPr>
        <p:spPr>
          <a:xfrm>
            <a:off x="3751853" y="2055649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74881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45AD23-30E4-4255-BA21-53C1B4C9D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V1.2: Vehicle </a:t>
            </a:r>
            <a:r>
              <a:rPr lang="de-DE" dirty="0" err="1"/>
              <a:t>Selection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1BBE67-0394-4413-9F17-E028E2318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258-4655-43ED-B381-450B7914BE04}" type="slidenum">
              <a:rPr lang="en-US" smtClean="0"/>
              <a:t>4</a:t>
            </a:fld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7EE7031-F0D1-4FEE-B5AB-C8FAE4F298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93" y="1140460"/>
            <a:ext cx="11097127" cy="522834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D07A856-B0AB-4A0B-ACA2-BA45F6C1A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93" y="2062241"/>
            <a:ext cx="4302055" cy="2162875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ECA5BAE9-0DC7-4EBD-B5A6-083523E0AF31}"/>
              </a:ext>
            </a:extLst>
          </p:cNvPr>
          <p:cNvSpPr/>
          <p:nvPr/>
        </p:nvSpPr>
        <p:spPr>
          <a:xfrm>
            <a:off x="657993" y="4215522"/>
            <a:ext cx="4302055" cy="2162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1200" b="1" dirty="0">
                <a:solidFill>
                  <a:schemeClr val="tx1"/>
                </a:solidFill>
              </a:rPr>
              <a:t>VSS Data Points</a:t>
            </a:r>
          </a:p>
        </p:txBody>
      </p:sp>
      <p:graphicFrame>
        <p:nvGraphicFramePr>
          <p:cNvPr id="14" name="Tabelle 12">
            <a:extLst>
              <a:ext uri="{FF2B5EF4-FFF2-40B4-BE49-F238E27FC236}">
                <a16:creationId xmlns:a16="http://schemas.microsoft.com/office/drawing/2014/main" id="{988E116C-C749-46C1-8C1B-CF985BCF7C98}"/>
              </a:ext>
            </a:extLst>
          </p:cNvPr>
          <p:cNvGraphicFramePr>
            <a:graphicFrameLocks noGrp="1"/>
          </p:cNvGraphicFramePr>
          <p:nvPr/>
        </p:nvGraphicFramePr>
        <p:xfrm>
          <a:off x="657993" y="4468551"/>
          <a:ext cx="4302055" cy="1953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021">
                  <a:extLst>
                    <a:ext uri="{9D8B030D-6E8A-4147-A177-3AD203B41FA5}">
                      <a16:colId xmlns:a16="http://schemas.microsoft.com/office/drawing/2014/main" val="276650409"/>
                    </a:ext>
                  </a:extLst>
                </a:gridCol>
                <a:gridCol w="1228034">
                  <a:extLst>
                    <a:ext uri="{9D8B030D-6E8A-4147-A177-3AD203B41FA5}">
                      <a16:colId xmlns:a16="http://schemas.microsoft.com/office/drawing/2014/main" val="1481466548"/>
                    </a:ext>
                  </a:extLst>
                </a:gridCol>
              </a:tblGrid>
              <a:tr h="264584">
                <a:tc>
                  <a:txBody>
                    <a:bodyPr/>
                    <a:lstStyle/>
                    <a:p>
                      <a:r>
                        <a:rPr lang="de-DE" sz="900" dirty="0"/>
                        <a:t>VSS 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/>
                        <a:t>Current</a:t>
                      </a:r>
                      <a:r>
                        <a:rPr lang="de-DE" sz="900" dirty="0"/>
                        <a:t>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508122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Vehicle.VehicleIdentification.VIN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4Y1SL65848Z411439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61905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Vehicle.Speed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80 km/h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603262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Vehicle.Powertrain.TractionBattery.StateOfCharge.Current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56%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753709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Vehicle.Powertrain.TractionBattery.NetCapacity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80 kWh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49704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/>
                        <a:t>Vehicle.Powertrain.</a:t>
                      </a:r>
                      <a:r>
                        <a:rPr lang="de-DE" sz="900" dirty="0" err="1"/>
                        <a:t>TractionBattery</a:t>
                      </a:r>
                      <a:r>
                        <a:rPr lang="de-DE" sz="900" dirty="0"/>
                        <a:t>..</a:t>
                      </a:r>
                      <a:r>
                        <a:rPr lang="de-DE" sz="900" dirty="0" err="1"/>
                        <a:t>Charging</a:t>
                      </a:r>
                      <a:r>
                        <a:rPr lang="de-DE" sz="900" dirty="0"/>
                        <a:t>.</a:t>
                      </a:r>
                      <a:br>
                        <a:rPr lang="de-DE" sz="900" dirty="0"/>
                      </a:br>
                      <a:r>
                        <a:rPr lang="de-DE" sz="900" dirty="0" err="1"/>
                        <a:t>TimeToComplete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9112s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853933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Vehicle.Powertrain.TractionBattery.Charging.ChargeLimit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80%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986337"/>
                  </a:ext>
                </a:extLst>
              </a:tr>
            </a:tbl>
          </a:graphicData>
        </a:graphic>
      </p:graphicFrame>
      <p:sp>
        <p:nvSpPr>
          <p:cNvPr id="9" name="Rechteck 8">
            <a:extLst>
              <a:ext uri="{FF2B5EF4-FFF2-40B4-BE49-F238E27FC236}">
                <a16:creationId xmlns:a16="http://schemas.microsoft.com/office/drawing/2014/main" id="{2A5DD6F8-0F96-483F-97EA-52777CA31D7A}"/>
              </a:ext>
            </a:extLst>
          </p:cNvPr>
          <p:cNvSpPr/>
          <p:nvPr/>
        </p:nvSpPr>
        <p:spPr>
          <a:xfrm>
            <a:off x="4960048" y="2062241"/>
            <a:ext cx="2162875" cy="4306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B46B630-7472-4921-924B-C8734958E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113" y="4265174"/>
            <a:ext cx="848360" cy="84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Tabelle 12">
            <a:extLst>
              <a:ext uri="{FF2B5EF4-FFF2-40B4-BE49-F238E27FC236}">
                <a16:creationId xmlns:a16="http://schemas.microsoft.com/office/drawing/2014/main" id="{1E2A2ADE-E15B-496C-8D9A-7013F97C5287}"/>
              </a:ext>
            </a:extLst>
          </p:cNvPr>
          <p:cNvGraphicFramePr>
            <a:graphicFrameLocks noGrp="1"/>
          </p:cNvGraphicFramePr>
          <p:nvPr/>
        </p:nvGraphicFramePr>
        <p:xfrm>
          <a:off x="4960047" y="2434170"/>
          <a:ext cx="2162875" cy="142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392">
                  <a:extLst>
                    <a:ext uri="{9D8B030D-6E8A-4147-A177-3AD203B41FA5}">
                      <a16:colId xmlns:a16="http://schemas.microsoft.com/office/drawing/2014/main" val="276650409"/>
                    </a:ext>
                  </a:extLst>
                </a:gridCol>
                <a:gridCol w="681483">
                  <a:extLst>
                    <a:ext uri="{9D8B030D-6E8A-4147-A177-3AD203B41FA5}">
                      <a16:colId xmlns:a16="http://schemas.microsoft.com/office/drawing/2014/main" val="1481466548"/>
                    </a:ext>
                  </a:extLst>
                </a:gridCol>
              </a:tblGrid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Chargestation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 err="1"/>
                        <a:t>Current</a:t>
                      </a:r>
                      <a:r>
                        <a:rPr lang="de-DE" sz="900" dirty="0"/>
                        <a:t>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508122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4711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61905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r>
                        <a:rPr lang="de-DE" sz="900" dirty="0" err="1"/>
                        <a:t>MaxCurrent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32A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49704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 err="1"/>
                        <a:t>MaxVoltage</a:t>
                      </a:r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208V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853933"/>
                  </a:ext>
                </a:extLst>
              </a:tr>
              <a:tr h="264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Average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7.68kW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986337"/>
                  </a:ext>
                </a:extLst>
              </a:tr>
            </a:tbl>
          </a:graphicData>
        </a:graphic>
      </p:graphicFrame>
      <p:sp>
        <p:nvSpPr>
          <p:cNvPr id="15" name="Textfeld 14">
            <a:extLst>
              <a:ext uri="{FF2B5EF4-FFF2-40B4-BE49-F238E27FC236}">
                <a16:creationId xmlns:a16="http://schemas.microsoft.com/office/drawing/2014/main" id="{EF43C009-3098-49D4-8A12-19C6A2B69593}"/>
              </a:ext>
            </a:extLst>
          </p:cNvPr>
          <p:cNvSpPr txBox="1"/>
          <p:nvPr/>
        </p:nvSpPr>
        <p:spPr>
          <a:xfrm>
            <a:off x="4960047" y="2122323"/>
            <a:ext cx="13766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Next </a:t>
            </a:r>
            <a:r>
              <a:rPr lang="de-DE" sz="1200" dirty="0" err="1"/>
              <a:t>Chargestation</a:t>
            </a:r>
            <a:endParaRPr lang="de-DE" sz="12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452616D-2CA1-4F70-AD8B-B97D0B9BBBE0}"/>
              </a:ext>
            </a:extLst>
          </p:cNvPr>
          <p:cNvSpPr txBox="1"/>
          <p:nvPr/>
        </p:nvSpPr>
        <p:spPr>
          <a:xfrm>
            <a:off x="5031454" y="5242866"/>
            <a:ext cx="1569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Status: Not </a:t>
            </a:r>
            <a:r>
              <a:rPr lang="de-DE" sz="1200" dirty="0" err="1"/>
              <a:t>connected</a:t>
            </a:r>
            <a:endParaRPr lang="de-DE" sz="12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D5F7DB0-2CC0-49E7-B759-680FD1D5E498}"/>
              </a:ext>
            </a:extLst>
          </p:cNvPr>
          <p:cNvSpPr txBox="1"/>
          <p:nvPr/>
        </p:nvSpPr>
        <p:spPr>
          <a:xfrm>
            <a:off x="5031454" y="5473322"/>
            <a:ext cx="1147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Distance</a:t>
            </a:r>
            <a:r>
              <a:rPr lang="de-DE" sz="1200" dirty="0"/>
              <a:t>: 98km</a:t>
            </a:r>
          </a:p>
          <a:p>
            <a:r>
              <a:rPr lang="de-DE" sz="1200" dirty="0"/>
              <a:t>ETA: 1h12m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3CD7270E-068F-4E56-A996-1D45E9466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920" y="2624724"/>
            <a:ext cx="574040" cy="57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F9AD3908-3A3B-4AA4-92CE-2B8F051BD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152" y="2225003"/>
            <a:ext cx="574040" cy="57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prechblase: rechteckig 17">
            <a:extLst>
              <a:ext uri="{FF2B5EF4-FFF2-40B4-BE49-F238E27FC236}">
                <a16:creationId xmlns:a16="http://schemas.microsoft.com/office/drawing/2014/main" id="{F797B976-800C-4834-A0B4-48448D2AF7E3}"/>
              </a:ext>
            </a:extLst>
          </p:cNvPr>
          <p:cNvSpPr/>
          <p:nvPr/>
        </p:nvSpPr>
        <p:spPr>
          <a:xfrm>
            <a:off x="1763525" y="3312555"/>
            <a:ext cx="1320667" cy="684028"/>
          </a:xfrm>
          <a:prstGeom prst="wedgeRectCallout">
            <a:avLst>
              <a:gd name="adj1" fmla="val -60385"/>
              <a:gd name="adj2" fmla="val -91973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chemeClr val="tx1"/>
                </a:solidFill>
              </a:rPr>
              <a:t>Vehicle</a:t>
            </a:r>
          </a:p>
          <a:p>
            <a:r>
              <a:rPr lang="de-DE" sz="1200" dirty="0">
                <a:solidFill>
                  <a:schemeClr val="tx1"/>
                </a:solidFill>
              </a:rPr>
              <a:t>Long: …</a:t>
            </a:r>
          </a:p>
          <a:p>
            <a:r>
              <a:rPr lang="de-DE" sz="1200" dirty="0" err="1">
                <a:solidFill>
                  <a:schemeClr val="tx1"/>
                </a:solidFill>
              </a:rPr>
              <a:t>Lat</a:t>
            </a:r>
            <a:r>
              <a:rPr lang="de-DE" sz="1200" dirty="0">
                <a:solidFill>
                  <a:schemeClr val="tx1"/>
                </a:solidFill>
              </a:rPr>
              <a:t>: …</a:t>
            </a:r>
          </a:p>
        </p:txBody>
      </p:sp>
      <p:sp>
        <p:nvSpPr>
          <p:cNvPr id="24" name="Sprechblase: rechteckig 23">
            <a:extLst>
              <a:ext uri="{FF2B5EF4-FFF2-40B4-BE49-F238E27FC236}">
                <a16:creationId xmlns:a16="http://schemas.microsoft.com/office/drawing/2014/main" id="{DE98F569-03BC-4B43-8AFA-C7E3B3429668}"/>
              </a:ext>
            </a:extLst>
          </p:cNvPr>
          <p:cNvSpPr/>
          <p:nvPr/>
        </p:nvSpPr>
        <p:spPr>
          <a:xfrm>
            <a:off x="2979046" y="2927123"/>
            <a:ext cx="1450714" cy="684028"/>
          </a:xfrm>
          <a:prstGeom prst="wedgeRectCallout">
            <a:avLst>
              <a:gd name="adj1" fmla="val -60385"/>
              <a:gd name="adj2" fmla="val -91973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>
                <a:solidFill>
                  <a:schemeClr val="tx1"/>
                </a:solidFill>
              </a:rPr>
              <a:t>Next </a:t>
            </a:r>
            <a:r>
              <a:rPr lang="de-DE" sz="1200" b="1" dirty="0" err="1">
                <a:solidFill>
                  <a:schemeClr val="tx1"/>
                </a:solidFill>
              </a:rPr>
              <a:t>Chargestation</a:t>
            </a:r>
            <a:endParaRPr lang="de-DE" sz="1200" b="1" dirty="0">
              <a:solidFill>
                <a:schemeClr val="tx1"/>
              </a:solidFill>
            </a:endParaRPr>
          </a:p>
          <a:p>
            <a:r>
              <a:rPr lang="de-DE" sz="1200" dirty="0">
                <a:solidFill>
                  <a:schemeClr val="tx1"/>
                </a:solidFill>
              </a:rPr>
              <a:t>Long: …</a:t>
            </a:r>
          </a:p>
          <a:p>
            <a:r>
              <a:rPr lang="de-DE" sz="1200" dirty="0" err="1">
                <a:solidFill>
                  <a:schemeClr val="tx1"/>
                </a:solidFill>
              </a:rPr>
              <a:t>Lat</a:t>
            </a:r>
            <a:r>
              <a:rPr lang="de-DE" sz="1200" dirty="0">
                <a:solidFill>
                  <a:schemeClr val="tx1"/>
                </a:solidFill>
              </a:rPr>
              <a:t>: …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A5B54C6-9B62-41E1-9DDE-C26D0741CD4A}"/>
              </a:ext>
            </a:extLst>
          </p:cNvPr>
          <p:cNvSpPr/>
          <p:nvPr/>
        </p:nvSpPr>
        <p:spPr>
          <a:xfrm>
            <a:off x="642497" y="4215521"/>
            <a:ext cx="6480425" cy="21797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0CC5225-88AC-4CBF-8521-C781AA2489F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838"/>
          <a:stretch/>
        </p:blipFill>
        <p:spPr>
          <a:xfrm>
            <a:off x="2600960" y="4240018"/>
            <a:ext cx="4505118" cy="2146209"/>
          </a:xfrm>
          <a:prstGeom prst="rect">
            <a:avLst/>
          </a:prstGeom>
        </p:spPr>
      </p:pic>
      <p:sp>
        <p:nvSpPr>
          <p:cNvPr id="3" name="Multiplikationszeichen 2">
            <a:extLst>
              <a:ext uri="{FF2B5EF4-FFF2-40B4-BE49-F238E27FC236}">
                <a16:creationId xmlns:a16="http://schemas.microsoft.com/office/drawing/2014/main" id="{EBF12186-2931-4B3E-85F1-A45D5DF68BB0}"/>
              </a:ext>
            </a:extLst>
          </p:cNvPr>
          <p:cNvSpPr/>
          <p:nvPr/>
        </p:nvSpPr>
        <p:spPr>
          <a:xfrm>
            <a:off x="6650556" y="4225116"/>
            <a:ext cx="417060" cy="41706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3448F49-CCCF-4E37-9BD5-76ACBE06D791}"/>
              </a:ext>
            </a:extLst>
          </p:cNvPr>
          <p:cNvSpPr/>
          <p:nvPr/>
        </p:nvSpPr>
        <p:spPr>
          <a:xfrm>
            <a:off x="951415" y="4738628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DE6B5C8-4AD5-4868-BD17-637B8AFE5611}"/>
              </a:ext>
            </a:extLst>
          </p:cNvPr>
          <p:cNvSpPr/>
          <p:nvPr/>
        </p:nvSpPr>
        <p:spPr>
          <a:xfrm>
            <a:off x="1627764" y="4738628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B1B7D698-C9B9-4EED-AE2D-9478E9BF3F26}"/>
              </a:ext>
            </a:extLst>
          </p:cNvPr>
          <p:cNvSpPr/>
          <p:nvPr/>
        </p:nvSpPr>
        <p:spPr>
          <a:xfrm>
            <a:off x="951415" y="5041795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1BB6F962-7485-4ACC-A5A5-97428968C0BB}"/>
              </a:ext>
            </a:extLst>
          </p:cNvPr>
          <p:cNvSpPr/>
          <p:nvPr/>
        </p:nvSpPr>
        <p:spPr>
          <a:xfrm>
            <a:off x="1627764" y="5041795"/>
            <a:ext cx="665638" cy="341531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FBC712EC-C699-4037-88CC-69A803A2E286}"/>
              </a:ext>
            </a:extLst>
          </p:cNvPr>
          <p:cNvSpPr/>
          <p:nvPr/>
        </p:nvSpPr>
        <p:spPr>
          <a:xfrm>
            <a:off x="951690" y="5344962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D06B8594-E8FF-467D-BF37-35C1D8A0752E}"/>
              </a:ext>
            </a:extLst>
          </p:cNvPr>
          <p:cNvSpPr/>
          <p:nvPr/>
        </p:nvSpPr>
        <p:spPr>
          <a:xfrm>
            <a:off x="1628039" y="5344962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0E3CF15-EE08-4087-BEFD-CBD4BE83E054}"/>
              </a:ext>
            </a:extLst>
          </p:cNvPr>
          <p:cNvSpPr/>
          <p:nvPr/>
        </p:nvSpPr>
        <p:spPr>
          <a:xfrm>
            <a:off x="951690" y="5648129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74691BDA-4B12-4F5F-A96B-B8D82C4A0DD4}"/>
              </a:ext>
            </a:extLst>
          </p:cNvPr>
          <p:cNvSpPr/>
          <p:nvPr/>
        </p:nvSpPr>
        <p:spPr>
          <a:xfrm>
            <a:off x="1628039" y="5648129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D74D3B0-6FC9-4658-A091-66EF7F3E993E}"/>
              </a:ext>
            </a:extLst>
          </p:cNvPr>
          <p:cNvSpPr txBox="1"/>
          <p:nvPr/>
        </p:nvSpPr>
        <p:spPr>
          <a:xfrm>
            <a:off x="1140012" y="433323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SimGrid</a:t>
            </a:r>
            <a:endParaRPr lang="de-DE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583FAB16-44BB-4CFE-BFDB-59A6486FD830}"/>
              </a:ext>
            </a:extLst>
          </p:cNvPr>
          <p:cNvSpPr txBox="1"/>
          <p:nvPr/>
        </p:nvSpPr>
        <p:spPr>
          <a:xfrm>
            <a:off x="2843097" y="6050309"/>
            <a:ext cx="4020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Vehicles</a:t>
            </a:r>
            <a:r>
              <a:rPr lang="de-DE" sz="1400" dirty="0"/>
              <a:t> and </a:t>
            </a:r>
            <a:r>
              <a:rPr lang="de-DE" sz="1400" dirty="0" err="1"/>
              <a:t>Chargestations</a:t>
            </a:r>
            <a:r>
              <a:rPr lang="de-DE" sz="1400" dirty="0"/>
              <a:t> in </a:t>
            </a:r>
            <a:r>
              <a:rPr lang="de-DE" sz="1400" dirty="0" err="1"/>
              <a:t>selected</a:t>
            </a:r>
            <a:r>
              <a:rPr lang="de-DE" sz="1400" dirty="0"/>
              <a:t> </a:t>
            </a:r>
            <a:r>
              <a:rPr lang="de-DE" sz="1400" dirty="0" err="1"/>
              <a:t>grid</a:t>
            </a:r>
            <a:r>
              <a:rPr lang="de-DE" sz="1400" dirty="0"/>
              <a:t> </a:t>
            </a:r>
            <a:r>
              <a:rPr lang="de-DE" sz="1400" dirty="0" err="1"/>
              <a:t>element</a:t>
            </a:r>
            <a:endParaRPr lang="de-DE" sz="1400" dirty="0"/>
          </a:p>
        </p:txBody>
      </p:sp>
      <p:sp>
        <p:nvSpPr>
          <p:cNvPr id="46" name="Sprechblase: rechteckig 45">
            <a:extLst>
              <a:ext uri="{FF2B5EF4-FFF2-40B4-BE49-F238E27FC236}">
                <a16:creationId xmlns:a16="http://schemas.microsoft.com/office/drawing/2014/main" id="{9E73C798-4EFE-415B-82E9-CE8FEF346EB3}"/>
              </a:ext>
            </a:extLst>
          </p:cNvPr>
          <p:cNvSpPr/>
          <p:nvPr/>
        </p:nvSpPr>
        <p:spPr>
          <a:xfrm>
            <a:off x="8215813" y="4225116"/>
            <a:ext cx="2994169" cy="1503804"/>
          </a:xfrm>
          <a:prstGeom prst="wedgeRectCallout">
            <a:avLst>
              <a:gd name="adj1" fmla="val -89972"/>
              <a:gd name="adj2" fmla="val -6642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dirty="0">
                <a:solidFill>
                  <a:schemeClr val="tx1"/>
                </a:solidFill>
              </a:rPr>
              <a:t>Pop-up </a:t>
            </a:r>
            <a:r>
              <a:rPr lang="de-DE" sz="1200" dirty="0" err="1">
                <a:solidFill>
                  <a:schemeClr val="tx1"/>
                </a:solidFill>
              </a:rPr>
              <a:t>to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select</a:t>
            </a:r>
            <a:r>
              <a:rPr lang="de-DE" sz="1200" dirty="0">
                <a:solidFill>
                  <a:schemeClr val="tx1"/>
                </a:solidFill>
              </a:rPr>
              <a:t> a different </a:t>
            </a:r>
            <a:r>
              <a:rPr lang="de-DE" sz="1200" dirty="0" err="1">
                <a:solidFill>
                  <a:schemeClr val="tx1"/>
                </a:solidFill>
              </a:rPr>
              <a:t>vehicle</a:t>
            </a:r>
            <a:r>
              <a:rPr lang="de-DE" sz="1200" dirty="0">
                <a:solidFill>
                  <a:schemeClr val="tx1"/>
                </a:solidFill>
              </a:rPr>
              <a:t>. World </a:t>
            </a:r>
            <a:r>
              <a:rPr lang="de-DE" sz="1200" dirty="0" err="1">
                <a:solidFill>
                  <a:schemeClr val="tx1"/>
                </a:solidFill>
              </a:rPr>
              <a:t>is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displayed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as</a:t>
            </a:r>
            <a:r>
              <a:rPr lang="de-DE" sz="1200" dirty="0">
                <a:solidFill>
                  <a:schemeClr val="tx1"/>
                </a:solidFill>
              </a:rPr>
              <a:t> simple </a:t>
            </a:r>
            <a:r>
              <a:rPr lang="de-DE" sz="1200" dirty="0" err="1">
                <a:solidFill>
                  <a:schemeClr val="tx1"/>
                </a:solidFill>
              </a:rPr>
              <a:t>grid</a:t>
            </a:r>
            <a:r>
              <a:rPr lang="de-DE" sz="1200" dirty="0">
                <a:solidFill>
                  <a:schemeClr val="tx1"/>
                </a:solidFill>
              </a:rPr>
              <a:t>. Details of </a:t>
            </a:r>
            <a:r>
              <a:rPr lang="de-DE" sz="1200" dirty="0" err="1">
                <a:solidFill>
                  <a:schemeClr val="tx1"/>
                </a:solidFill>
              </a:rPr>
              <a:t>selected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cell</a:t>
            </a:r>
            <a:r>
              <a:rPr lang="de-DE" sz="1200" dirty="0">
                <a:solidFill>
                  <a:schemeClr val="tx1"/>
                </a:solidFill>
              </a:rPr>
              <a:t> in </a:t>
            </a:r>
            <a:r>
              <a:rPr lang="de-DE" sz="1200" dirty="0" err="1">
                <a:solidFill>
                  <a:schemeClr val="tx1"/>
                </a:solidFill>
              </a:rPr>
              <a:t>grid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are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shown</a:t>
            </a:r>
            <a:r>
              <a:rPr lang="de-DE" sz="1200" dirty="0">
                <a:solidFill>
                  <a:schemeClr val="tx1"/>
                </a:solidFill>
              </a:rPr>
              <a:t> on </a:t>
            </a:r>
            <a:r>
              <a:rPr lang="de-DE" sz="1200" dirty="0" err="1">
                <a:solidFill>
                  <a:schemeClr val="tx1"/>
                </a:solidFill>
              </a:rPr>
              <a:t>map</a:t>
            </a:r>
            <a:r>
              <a:rPr lang="de-DE" sz="1200" dirty="0">
                <a:solidFill>
                  <a:schemeClr val="tx1"/>
                </a:solidFill>
              </a:rPr>
              <a:t>. </a:t>
            </a:r>
            <a:r>
              <a:rPr lang="de-DE" sz="1200" dirty="0" err="1">
                <a:solidFill>
                  <a:schemeClr val="tx1"/>
                </a:solidFill>
              </a:rPr>
              <a:t>Selection</a:t>
            </a:r>
            <a:r>
              <a:rPr lang="de-DE" sz="1200" dirty="0">
                <a:solidFill>
                  <a:schemeClr val="tx1"/>
                </a:solidFill>
              </a:rPr>
              <a:t> of </a:t>
            </a:r>
            <a:r>
              <a:rPr lang="de-DE" sz="1200" dirty="0" err="1">
                <a:solidFill>
                  <a:schemeClr val="tx1"/>
                </a:solidFill>
              </a:rPr>
              <a:t>vehicle</a:t>
            </a:r>
            <a:r>
              <a:rPr lang="de-DE" sz="1200" dirty="0">
                <a:solidFill>
                  <a:schemeClr val="tx1"/>
                </a:solidFill>
              </a:rPr>
              <a:t> in </a:t>
            </a:r>
            <a:r>
              <a:rPr lang="de-DE" sz="1200" dirty="0" err="1">
                <a:solidFill>
                  <a:schemeClr val="tx1"/>
                </a:solidFill>
              </a:rPr>
              <a:t>the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map</a:t>
            </a:r>
            <a:r>
              <a:rPr lang="de-DE" sz="1200" dirty="0">
                <a:solidFill>
                  <a:schemeClr val="tx1"/>
                </a:solidFill>
              </a:rPr>
              <a:t> will </a:t>
            </a:r>
            <a:r>
              <a:rPr lang="de-DE" sz="1200" dirty="0" err="1">
                <a:solidFill>
                  <a:schemeClr val="tx1"/>
                </a:solidFill>
              </a:rPr>
              <a:t>set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this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vehicle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as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new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vehicle</a:t>
            </a:r>
            <a:r>
              <a:rPr lang="de-DE" sz="1200" dirty="0">
                <a:solidFill>
                  <a:schemeClr val="tx1"/>
                </a:solidFill>
              </a:rPr>
              <a:t> for </a:t>
            </a:r>
            <a:r>
              <a:rPr lang="de-DE" sz="1200" dirty="0" err="1">
                <a:solidFill>
                  <a:schemeClr val="tx1"/>
                </a:solidFill>
              </a:rPr>
              <a:t>the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main</a:t>
            </a:r>
            <a:r>
              <a:rPr lang="de-DE" sz="1200" dirty="0">
                <a:solidFill>
                  <a:schemeClr val="tx1"/>
                </a:solidFill>
              </a:rPr>
              <a:t> UI. </a:t>
            </a:r>
            <a:r>
              <a:rPr lang="de-DE" sz="1200" dirty="0" err="1">
                <a:solidFill>
                  <a:schemeClr val="tx1"/>
                </a:solidFill>
              </a:rPr>
              <a:t>Structure</a:t>
            </a:r>
            <a:r>
              <a:rPr lang="de-DE" sz="1200" dirty="0">
                <a:solidFill>
                  <a:schemeClr val="tx1"/>
                </a:solidFill>
              </a:rPr>
              <a:t> of </a:t>
            </a:r>
            <a:r>
              <a:rPr lang="de-DE" sz="1200" dirty="0" err="1">
                <a:solidFill>
                  <a:schemeClr val="tx1"/>
                </a:solidFill>
              </a:rPr>
              <a:t>grid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chosen</a:t>
            </a:r>
            <a:r>
              <a:rPr lang="de-DE" sz="1200" dirty="0">
                <a:solidFill>
                  <a:schemeClr val="tx1"/>
                </a:solidFill>
              </a:rPr>
              <a:t> so </a:t>
            </a:r>
            <a:r>
              <a:rPr lang="de-DE" sz="1200" dirty="0" err="1">
                <a:solidFill>
                  <a:schemeClr val="tx1"/>
                </a:solidFill>
              </a:rPr>
              <a:t>that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each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cell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has</a:t>
            </a:r>
            <a:r>
              <a:rPr lang="de-DE" sz="1200" dirty="0">
                <a:solidFill>
                  <a:schemeClr val="tx1"/>
                </a:solidFill>
              </a:rPr>
              <a:t> in </a:t>
            </a:r>
            <a:r>
              <a:rPr lang="de-DE" sz="1200" dirty="0" err="1">
                <a:solidFill>
                  <a:schemeClr val="tx1"/>
                </a:solidFill>
              </a:rPr>
              <a:t>average</a:t>
            </a:r>
            <a:r>
              <a:rPr lang="de-DE" sz="1200" dirty="0">
                <a:solidFill>
                  <a:schemeClr val="tx1"/>
                </a:solidFill>
              </a:rPr>
              <a:t> ~10 </a:t>
            </a:r>
            <a:r>
              <a:rPr lang="de-DE" sz="1200" dirty="0" err="1">
                <a:solidFill>
                  <a:schemeClr val="tx1"/>
                </a:solidFill>
              </a:rPr>
              <a:t>vehicles</a:t>
            </a:r>
            <a:r>
              <a:rPr lang="de-DE" sz="12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0579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748564-D552-48C5-B747-14A036382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Populating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SimGrid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68F5C4-AA67-4F27-8E7D-C8CC687DB9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313" y="1296236"/>
            <a:ext cx="6718167" cy="5094404"/>
          </a:xfrm>
        </p:spPr>
        <p:txBody>
          <a:bodyPr>
            <a:normAutofit lnSpcReduction="10000"/>
          </a:bodyPr>
          <a:lstStyle/>
          <a:p>
            <a:r>
              <a:rPr lang="de-DE" sz="1800" dirty="0" err="1"/>
              <a:t>SimGrid</a:t>
            </a:r>
            <a:endParaRPr lang="de-DE" sz="1800" dirty="0"/>
          </a:p>
          <a:p>
            <a:pPr lvl="1"/>
            <a:r>
              <a:rPr lang="de-DE" sz="1400" dirty="0"/>
              <a:t>The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rectangular</a:t>
            </a:r>
            <a:r>
              <a:rPr lang="de-DE" sz="1400" dirty="0"/>
              <a:t> </a:t>
            </a:r>
            <a:r>
              <a:rPr lang="de-DE" sz="1400" dirty="0" err="1"/>
              <a:t>area</a:t>
            </a:r>
            <a:r>
              <a:rPr lang="de-DE" sz="1400" dirty="0"/>
              <a:t> </a:t>
            </a:r>
            <a:r>
              <a:rPr lang="de-DE" sz="1400" dirty="0" err="1"/>
              <a:t>representing</a:t>
            </a:r>
            <a:r>
              <a:rPr lang="de-DE" sz="1400" dirty="0"/>
              <a:t> a </a:t>
            </a:r>
            <a:r>
              <a:rPr lang="de-DE" sz="1400" dirty="0" err="1"/>
              <a:t>part</a:t>
            </a:r>
            <a:r>
              <a:rPr lang="de-DE" sz="1400" dirty="0"/>
              <a:t> of </a:t>
            </a:r>
            <a:r>
              <a:rPr lang="de-DE" sz="1400" dirty="0" err="1"/>
              <a:t>the</a:t>
            </a:r>
            <a:r>
              <a:rPr lang="de-DE" sz="1400" dirty="0"/>
              <a:t> real </a:t>
            </a:r>
            <a:r>
              <a:rPr lang="de-DE" sz="1400" dirty="0" err="1"/>
              <a:t>world</a:t>
            </a:r>
            <a:r>
              <a:rPr lang="de-DE" sz="1400" dirty="0"/>
              <a:t> on </a:t>
            </a:r>
            <a:r>
              <a:rPr lang="de-DE" sz="1400" dirty="0" err="1"/>
              <a:t>GoogleMaps</a:t>
            </a:r>
            <a:endParaRPr lang="de-DE" sz="1400" dirty="0"/>
          </a:p>
          <a:p>
            <a:r>
              <a:rPr lang="de-DE" sz="1800" dirty="0" err="1"/>
              <a:t>SimGrid</a:t>
            </a:r>
            <a:r>
              <a:rPr lang="de-DE" sz="1800" dirty="0"/>
              <a:t>::</a:t>
            </a:r>
            <a:r>
              <a:rPr lang="de-DE" sz="1800" dirty="0" err="1"/>
              <a:t>Vehicles</a:t>
            </a:r>
            <a:endParaRPr lang="de-DE" sz="1400" dirty="0"/>
          </a:p>
          <a:p>
            <a:pPr lvl="1"/>
            <a:r>
              <a:rPr lang="de-DE" sz="1400" dirty="0" err="1"/>
              <a:t>Vehicles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created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simulation</a:t>
            </a:r>
            <a:r>
              <a:rPr lang="de-DE" sz="1400" dirty="0"/>
              <a:t> and </a:t>
            </a:r>
            <a:r>
              <a:rPr lang="de-DE" sz="1400" dirty="0" err="1"/>
              <a:t>logically</a:t>
            </a:r>
            <a:r>
              <a:rPr lang="de-DE" sz="1400" dirty="0"/>
              <a:t> </a:t>
            </a:r>
            <a:r>
              <a:rPr lang="de-DE" sz="1400" dirty="0" err="1"/>
              <a:t>mapped</a:t>
            </a:r>
            <a:r>
              <a:rPr lang="de-DE" sz="1400" dirty="0"/>
              <a:t> </a:t>
            </a:r>
            <a:r>
              <a:rPr lang="de-DE" sz="1400" dirty="0" err="1"/>
              <a:t>onto</a:t>
            </a:r>
            <a:r>
              <a:rPr lang="de-DE" sz="1400" dirty="0"/>
              <a:t> a real </a:t>
            </a:r>
            <a:r>
              <a:rPr lang="de-DE" sz="1400" dirty="0" err="1"/>
              <a:t>map</a:t>
            </a:r>
            <a:endParaRPr lang="de-DE" sz="1400" dirty="0"/>
          </a:p>
          <a:p>
            <a:pPr lvl="1"/>
            <a:r>
              <a:rPr lang="de-DE" sz="1400" dirty="0"/>
              <a:t>The </a:t>
            </a:r>
            <a:r>
              <a:rPr lang="de-DE" sz="1400" dirty="0" err="1"/>
              <a:t>SimGrid</a:t>
            </a:r>
            <a:r>
              <a:rPr lang="de-DE" sz="1400" dirty="0"/>
              <a:t> </a:t>
            </a:r>
            <a:r>
              <a:rPr lang="de-DE" sz="1400" dirty="0" err="1"/>
              <a:t>contains</a:t>
            </a:r>
            <a:r>
              <a:rPr lang="de-DE" sz="1400" dirty="0"/>
              <a:t> </a:t>
            </a:r>
            <a:r>
              <a:rPr lang="de-DE" sz="1400" dirty="0" err="1">
                <a:latin typeface="Consolas" panose="020B0609020204030204" pitchFamily="49" charset="0"/>
              </a:rPr>
              <a:t>totalNumberOfVehicles</a:t>
            </a:r>
            <a:endParaRPr lang="de-DE" sz="1400" dirty="0">
              <a:latin typeface="Consolas" panose="020B0609020204030204" pitchFamily="49" charset="0"/>
            </a:endParaRPr>
          </a:p>
          <a:p>
            <a:pPr lvl="1"/>
            <a:r>
              <a:rPr lang="de-DE" sz="1400" dirty="0">
                <a:latin typeface="Lato" panose="020F0502020204030203" pitchFamily="34" charset="0"/>
              </a:rPr>
              <a:t>The </a:t>
            </a:r>
            <a:r>
              <a:rPr lang="de-DE" sz="1400" dirty="0" err="1">
                <a:latin typeface="Lato" panose="020F0502020204030203" pitchFamily="34" charset="0"/>
              </a:rPr>
              <a:t>number</a:t>
            </a:r>
            <a:r>
              <a:rPr lang="de-DE" sz="1400" dirty="0">
                <a:latin typeface="Lato" panose="020F0502020204030203" pitchFamily="34" charset="0"/>
              </a:rPr>
              <a:t> of </a:t>
            </a:r>
            <a:r>
              <a:rPr lang="de-DE" sz="1400" dirty="0" err="1">
                <a:latin typeface="Lato" panose="020F0502020204030203" pitchFamily="34" charset="0"/>
              </a:rPr>
              <a:t>cells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should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be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defined</a:t>
            </a:r>
            <a:r>
              <a:rPr lang="de-DE" sz="1400" dirty="0">
                <a:latin typeface="Lato" panose="020F0502020204030203" pitchFamily="34" charset="0"/>
              </a:rPr>
              <a:t> so </a:t>
            </a:r>
            <a:r>
              <a:rPr lang="de-DE" sz="1400" dirty="0" err="1">
                <a:latin typeface="Lato" panose="020F0502020204030203" pitchFamily="34" charset="0"/>
              </a:rPr>
              <a:t>that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each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cell</a:t>
            </a:r>
            <a:r>
              <a:rPr lang="de-DE" sz="1400" dirty="0">
                <a:latin typeface="Lato" panose="020F0502020204030203" pitchFamily="34" charset="0"/>
              </a:rPr>
              <a:t> will </a:t>
            </a:r>
            <a:r>
              <a:rPr lang="de-DE" sz="1400" dirty="0" err="1">
                <a:latin typeface="Lato" panose="020F0502020204030203" pitchFamily="34" charset="0"/>
              </a:rPr>
              <a:t>contain</a:t>
            </a:r>
            <a:r>
              <a:rPr lang="de-DE" sz="1400" dirty="0">
                <a:latin typeface="Lato" panose="020F0502020204030203" pitchFamily="34" charset="0"/>
              </a:rPr>
              <a:t> on </a:t>
            </a:r>
            <a:r>
              <a:rPr lang="de-DE" sz="1400" dirty="0" err="1">
                <a:latin typeface="Lato" panose="020F0502020204030203" pitchFamily="34" charset="0"/>
              </a:rPr>
              <a:t>average</a:t>
            </a:r>
            <a:r>
              <a:rPr lang="de-DE" sz="1400" dirty="0">
                <a:latin typeface="Lato" panose="020F0502020204030203" pitchFamily="34" charset="0"/>
              </a:rPr>
              <a:t> 10 </a:t>
            </a:r>
            <a:r>
              <a:rPr lang="de-DE" sz="1400" dirty="0" err="1">
                <a:latin typeface="Lato" panose="020F0502020204030203" pitchFamily="34" charset="0"/>
              </a:rPr>
              <a:t>vehicles</a:t>
            </a:r>
            <a:endParaRPr lang="de-DE" sz="1400" dirty="0">
              <a:latin typeface="Lato" panose="020F0502020204030203" pitchFamily="34" charset="0"/>
            </a:endParaRPr>
          </a:p>
          <a:p>
            <a:pPr lvl="1"/>
            <a:r>
              <a:rPr lang="de-DE" sz="1400" dirty="0">
                <a:latin typeface="Lato" panose="020F0502020204030203" pitchFamily="34" charset="0"/>
              </a:rPr>
              <a:t>The </a:t>
            </a:r>
            <a:r>
              <a:rPr lang="de-DE" sz="1400" dirty="0" err="1">
                <a:latin typeface="Lato" panose="020F0502020204030203" pitchFamily="34" charset="0"/>
              </a:rPr>
              <a:t>cells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structure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is</a:t>
            </a:r>
            <a:r>
              <a:rPr lang="de-DE" sz="1400" dirty="0">
                <a:latin typeface="Lato" panose="020F0502020204030203" pitchFamily="34" charset="0"/>
              </a:rPr>
              <a:t> not so </a:t>
            </a:r>
            <a:r>
              <a:rPr lang="de-DE" sz="1400" dirty="0" err="1">
                <a:latin typeface="Lato" panose="020F0502020204030203" pitchFamily="34" charset="0"/>
              </a:rPr>
              <a:t>important</a:t>
            </a:r>
            <a:r>
              <a:rPr lang="de-DE" sz="1400" dirty="0">
                <a:latin typeface="Lato" panose="020F0502020204030203" pitchFamily="34" charset="0"/>
              </a:rPr>
              <a:t> for </a:t>
            </a:r>
            <a:r>
              <a:rPr lang="de-DE" sz="1400" dirty="0" err="1">
                <a:latin typeface="Lato" panose="020F0502020204030203" pitchFamily="34" charset="0"/>
              </a:rPr>
              <a:t>the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simulation</a:t>
            </a:r>
            <a:r>
              <a:rPr lang="de-DE" sz="1400" dirty="0">
                <a:latin typeface="Lato" panose="020F0502020204030203" pitchFamily="34" charset="0"/>
              </a:rPr>
              <a:t>, but </a:t>
            </a:r>
            <a:r>
              <a:rPr lang="de-DE" sz="1400" dirty="0" err="1">
                <a:latin typeface="Lato" panose="020F0502020204030203" pitchFamily="34" charset="0"/>
              </a:rPr>
              <a:t>more</a:t>
            </a:r>
            <a:r>
              <a:rPr lang="de-DE" sz="1400" dirty="0">
                <a:latin typeface="Lato" panose="020F0502020204030203" pitchFamily="34" charset="0"/>
              </a:rPr>
              <a:t> for </a:t>
            </a:r>
            <a:r>
              <a:rPr lang="de-DE" sz="1400" dirty="0" err="1">
                <a:latin typeface="Lato" panose="020F0502020204030203" pitchFamily="34" charset="0"/>
              </a:rPr>
              <a:t>the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visualization</a:t>
            </a:r>
            <a:r>
              <a:rPr lang="de-DE" sz="1400" dirty="0">
                <a:latin typeface="Lato" panose="020F0502020204030203" pitchFamily="34" charset="0"/>
              </a:rPr>
              <a:t> of </a:t>
            </a:r>
            <a:r>
              <a:rPr lang="de-DE" sz="1400" dirty="0" err="1">
                <a:latin typeface="Lato" panose="020F0502020204030203" pitchFamily="34" charset="0"/>
              </a:rPr>
              <a:t>the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entire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fleet</a:t>
            </a:r>
            <a:r>
              <a:rPr lang="de-DE" sz="1400" dirty="0">
                <a:latin typeface="Lato" panose="020F0502020204030203" pitchFamily="34" charset="0"/>
              </a:rPr>
              <a:t> in </a:t>
            </a:r>
            <a:r>
              <a:rPr lang="de-DE" sz="1400" dirty="0" err="1">
                <a:latin typeface="Lato" panose="020F0502020204030203" pitchFamily="34" charset="0"/>
              </a:rPr>
              <a:t>the</a:t>
            </a:r>
            <a:r>
              <a:rPr lang="de-DE" sz="1400" dirty="0">
                <a:latin typeface="Lato" panose="020F0502020204030203" pitchFamily="34" charset="0"/>
              </a:rPr>
              <a:t> UI</a:t>
            </a:r>
          </a:p>
          <a:p>
            <a:pPr lvl="1"/>
            <a:r>
              <a:rPr lang="de-DE" sz="1400" dirty="0" err="1">
                <a:latin typeface="Lato" panose="020F0502020204030203" pitchFamily="34" charset="0"/>
              </a:rPr>
              <a:t>Each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vehicle</a:t>
            </a:r>
            <a:r>
              <a:rPr lang="de-DE" sz="1400" dirty="0">
                <a:latin typeface="Lato" panose="020F0502020204030203" pitchFamily="34" charset="0"/>
              </a:rPr>
              <a:t> on </a:t>
            </a:r>
            <a:r>
              <a:rPr lang="de-DE" sz="1400" dirty="0" err="1">
                <a:latin typeface="Lato" panose="020F0502020204030203" pitchFamily="34" charset="0"/>
              </a:rPr>
              <a:t>the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SimGrid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has</a:t>
            </a:r>
            <a:r>
              <a:rPr lang="de-DE" sz="1400" dirty="0">
                <a:latin typeface="Lato" panose="020F0502020204030203" pitchFamily="34" charset="0"/>
              </a:rPr>
              <a:t> a </a:t>
            </a:r>
            <a:r>
              <a:rPr lang="de-DE" sz="1400" dirty="0" err="1">
                <a:latin typeface="Consolas" panose="020B0609020204030204" pitchFamily="49" charset="0"/>
              </a:rPr>
              <a:t>currentRoute</a:t>
            </a:r>
            <a:r>
              <a:rPr lang="de-DE" sz="1400" dirty="0"/>
              <a:t>, </a:t>
            </a:r>
            <a:r>
              <a:rPr lang="de-DE" sz="1400" dirty="0" err="1"/>
              <a:t>which</a:t>
            </a:r>
            <a:r>
              <a:rPr lang="de-DE" sz="1400" dirty="0"/>
              <a:t> </a:t>
            </a:r>
            <a:r>
              <a:rPr lang="de-DE" sz="1400" dirty="0" err="1"/>
              <a:t>includes</a:t>
            </a:r>
            <a:r>
              <a:rPr lang="de-DE" sz="1400" dirty="0"/>
              <a:t> </a:t>
            </a:r>
            <a:r>
              <a:rPr lang="de-DE" sz="1400" dirty="0" err="1">
                <a:latin typeface="Consolas" panose="020B0609020204030204" pitchFamily="49" charset="0"/>
              </a:rPr>
              <a:t>startingPoint</a:t>
            </a:r>
            <a:r>
              <a:rPr lang="de-DE" sz="1400" dirty="0"/>
              <a:t>, </a:t>
            </a:r>
            <a:r>
              <a:rPr lang="de-DE" sz="1400" dirty="0" err="1">
                <a:latin typeface="Consolas" panose="020B0609020204030204" pitchFamily="49" charset="0"/>
              </a:rPr>
              <a:t>endPoint</a:t>
            </a:r>
            <a:r>
              <a:rPr lang="de-DE" sz="1400" dirty="0"/>
              <a:t>, and </a:t>
            </a:r>
            <a:r>
              <a:rPr lang="de-DE" sz="1400" dirty="0" err="1">
                <a:latin typeface="Consolas" panose="020B0609020204030204" pitchFamily="49" charset="0"/>
              </a:rPr>
              <a:t>nextChargepoint</a:t>
            </a:r>
            <a:r>
              <a:rPr lang="de-DE" sz="1400" dirty="0"/>
              <a:t>.</a:t>
            </a:r>
          </a:p>
          <a:p>
            <a:pPr lvl="1"/>
            <a:r>
              <a:rPr lang="de-DE" sz="1400" dirty="0"/>
              <a:t>Naturally, </a:t>
            </a:r>
            <a:r>
              <a:rPr lang="de-DE" sz="1400" dirty="0" err="1">
                <a:latin typeface="Consolas" panose="020B0609020204030204" pitchFamily="49" charset="0"/>
              </a:rPr>
              <a:t>currentPosition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must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be</a:t>
            </a:r>
            <a:r>
              <a:rPr lang="de-DE" sz="1400" dirty="0">
                <a:latin typeface="Lato" panose="020F0502020204030203" pitchFamily="34" charset="0"/>
              </a:rPr>
              <a:t> on </a:t>
            </a:r>
            <a:r>
              <a:rPr lang="de-DE" sz="1400" dirty="0" err="1">
                <a:latin typeface="Consolas" panose="020B0609020204030204" pitchFamily="49" charset="0"/>
              </a:rPr>
              <a:t>currentRoute</a:t>
            </a:r>
            <a:endParaRPr lang="de-DE" sz="1400" dirty="0">
              <a:latin typeface="Consolas" panose="020B0609020204030204" pitchFamily="49" charset="0"/>
            </a:endParaRPr>
          </a:p>
          <a:p>
            <a:pPr lvl="1"/>
            <a:r>
              <a:rPr lang="de-DE" sz="1400" dirty="0" err="1">
                <a:latin typeface="Consolas" panose="020B0609020204030204" pitchFamily="49" charset="0"/>
              </a:rPr>
              <a:t>vehicleState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can</a:t>
            </a:r>
            <a:r>
              <a:rPr lang="de-DE" sz="1400" dirty="0">
                <a:latin typeface="Lato" panose="020F0502020204030203" pitchFamily="34" charset="0"/>
              </a:rPr>
              <a:t> </a:t>
            </a:r>
            <a:r>
              <a:rPr lang="de-DE" sz="1400" dirty="0" err="1">
                <a:latin typeface="Lato" panose="020F0502020204030203" pitchFamily="34" charset="0"/>
              </a:rPr>
              <a:t>be</a:t>
            </a:r>
            <a:r>
              <a:rPr lang="de-DE" sz="1400" dirty="0">
                <a:latin typeface="Lato" panose="020F0502020204030203" pitchFamily="34" charset="0"/>
              </a:rPr>
              <a:t>: </a:t>
            </a:r>
            <a:r>
              <a:rPr lang="de-DE" sz="1400" dirty="0" err="1">
                <a:latin typeface="Consolas" panose="020B0609020204030204" pitchFamily="49" charset="0"/>
              </a:rPr>
              <a:t>Driving</a:t>
            </a:r>
            <a:r>
              <a:rPr lang="de-DE" sz="1400" dirty="0">
                <a:latin typeface="Consolas" panose="020B0609020204030204" pitchFamily="49" charset="0"/>
              </a:rPr>
              <a:t> | </a:t>
            </a:r>
            <a:r>
              <a:rPr lang="de-DE" sz="1400" dirty="0" err="1">
                <a:latin typeface="Consolas" panose="020B0609020204030204" pitchFamily="49" charset="0"/>
              </a:rPr>
              <a:t>Charging</a:t>
            </a:r>
            <a:r>
              <a:rPr lang="de-DE" sz="1400" dirty="0">
                <a:latin typeface="Consolas" panose="020B0609020204030204" pitchFamily="49" charset="0"/>
              </a:rPr>
              <a:t> | </a:t>
            </a:r>
            <a:r>
              <a:rPr lang="de-DE" sz="1400" dirty="0" err="1">
                <a:latin typeface="Consolas" panose="020B0609020204030204" pitchFamily="49" charset="0"/>
              </a:rPr>
              <a:t>Parking</a:t>
            </a:r>
            <a:endParaRPr lang="de-DE" sz="1400" dirty="0">
              <a:latin typeface="Consolas" panose="020B0609020204030204" pitchFamily="49" charset="0"/>
            </a:endParaRPr>
          </a:p>
          <a:p>
            <a:r>
              <a:rPr lang="de-DE" sz="1800" dirty="0" err="1"/>
              <a:t>SimGrid</a:t>
            </a:r>
            <a:r>
              <a:rPr lang="de-DE" sz="1800" dirty="0"/>
              <a:t>::</a:t>
            </a:r>
            <a:r>
              <a:rPr lang="de-DE" sz="1800" dirty="0" err="1"/>
              <a:t>Chargestations</a:t>
            </a:r>
            <a:endParaRPr lang="de-DE" sz="1400" dirty="0"/>
          </a:p>
          <a:p>
            <a:pPr lvl="1"/>
            <a:r>
              <a:rPr lang="de-DE" sz="1400" dirty="0"/>
              <a:t>The </a:t>
            </a:r>
            <a:r>
              <a:rPr lang="de-DE" sz="1400" dirty="0" err="1"/>
              <a:t>chargestations</a:t>
            </a:r>
            <a:r>
              <a:rPr lang="de-DE" sz="1400" dirty="0"/>
              <a:t> on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SimGrid</a:t>
            </a:r>
            <a:r>
              <a:rPr lang="de-DE" sz="1400" dirty="0"/>
              <a:t> </a:t>
            </a:r>
            <a:r>
              <a:rPr lang="de-DE" sz="1400" dirty="0" err="1"/>
              <a:t>should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takend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GoogleMaps</a:t>
            </a:r>
            <a:endParaRPr lang="de-DE" sz="1400" dirty="0"/>
          </a:p>
          <a:p>
            <a:pPr lvl="1"/>
            <a:r>
              <a:rPr lang="de-DE" sz="1400" dirty="0"/>
              <a:t>This </a:t>
            </a:r>
            <a:r>
              <a:rPr lang="de-DE" sz="1400" dirty="0" err="1"/>
              <a:t>should</a:t>
            </a:r>
            <a:r>
              <a:rPr lang="de-DE" sz="1400" dirty="0"/>
              <a:t> at least </a:t>
            </a:r>
            <a:r>
              <a:rPr lang="de-DE" sz="1400" dirty="0" err="1"/>
              <a:t>includes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Long/</a:t>
            </a:r>
            <a:r>
              <a:rPr lang="de-DE" sz="1400" dirty="0" err="1"/>
              <a:t>Lat</a:t>
            </a:r>
            <a:r>
              <a:rPr lang="de-DE" sz="1400" dirty="0"/>
              <a:t>, and </a:t>
            </a:r>
            <a:r>
              <a:rPr lang="de-DE" sz="1400" dirty="0" err="1"/>
              <a:t>potentially</a:t>
            </a:r>
            <a:r>
              <a:rPr lang="de-DE" sz="1400" dirty="0"/>
              <a:t> also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technical</a:t>
            </a:r>
            <a:r>
              <a:rPr lang="de-DE" sz="1400" dirty="0"/>
              <a:t> </a:t>
            </a:r>
            <a:r>
              <a:rPr lang="de-DE" sz="1400" dirty="0" err="1"/>
              <a:t>spec</a:t>
            </a:r>
            <a:r>
              <a:rPr lang="de-DE" sz="1400" dirty="0"/>
              <a:t> of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charge</a:t>
            </a:r>
            <a:r>
              <a:rPr lang="de-DE" sz="1400" dirty="0"/>
              <a:t> </a:t>
            </a:r>
            <a:r>
              <a:rPr lang="de-DE" sz="1400" dirty="0" err="1"/>
              <a:t>station</a:t>
            </a:r>
            <a:endParaRPr lang="de-DE" sz="1400" dirty="0"/>
          </a:p>
          <a:p>
            <a:pPr lvl="1"/>
            <a:r>
              <a:rPr lang="de-DE" sz="1400" dirty="0"/>
              <a:t>In </a:t>
            </a:r>
            <a:r>
              <a:rPr lang="de-DE" sz="1400" dirty="0" err="1"/>
              <a:t>the</a:t>
            </a:r>
            <a:r>
              <a:rPr lang="de-DE" sz="1400" dirty="0"/>
              <a:t> initial </a:t>
            </a:r>
            <a:r>
              <a:rPr lang="de-DE" sz="1400" dirty="0" err="1"/>
              <a:t>version</a:t>
            </a:r>
            <a:r>
              <a:rPr lang="de-DE" sz="1400" dirty="0"/>
              <a:t> of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simulation</a:t>
            </a:r>
            <a:r>
              <a:rPr lang="de-DE" sz="1400" dirty="0"/>
              <a:t>, </a:t>
            </a:r>
            <a:r>
              <a:rPr lang="de-DE" sz="1400" dirty="0" err="1"/>
              <a:t>we</a:t>
            </a:r>
            <a:r>
              <a:rPr lang="de-DE" sz="1400" dirty="0"/>
              <a:t> will not track </a:t>
            </a:r>
            <a:r>
              <a:rPr lang="de-DE" sz="1400" dirty="0" err="1"/>
              <a:t>whether</a:t>
            </a:r>
            <a:r>
              <a:rPr lang="de-DE" sz="1400" dirty="0"/>
              <a:t> a </a:t>
            </a:r>
            <a:r>
              <a:rPr lang="de-DE" sz="1400" dirty="0" err="1"/>
              <a:t>chargestation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currently</a:t>
            </a:r>
            <a:r>
              <a:rPr lang="de-DE" sz="1400" dirty="0"/>
              <a:t> </a:t>
            </a:r>
            <a:r>
              <a:rPr lang="de-DE" sz="1400" dirty="0" err="1"/>
              <a:t>occupied</a:t>
            </a:r>
            <a:r>
              <a:rPr lang="de-DE" sz="1400" dirty="0"/>
              <a:t>. </a:t>
            </a:r>
            <a:r>
              <a:rPr lang="de-DE" sz="1400" dirty="0" err="1"/>
              <a:t>Each</a:t>
            </a:r>
            <a:r>
              <a:rPr lang="de-DE" sz="1400" dirty="0"/>
              <a:t> </a:t>
            </a:r>
            <a:r>
              <a:rPr lang="de-DE" sz="1400" dirty="0" err="1"/>
              <a:t>station</a:t>
            </a:r>
            <a:r>
              <a:rPr lang="de-DE" sz="1400" dirty="0"/>
              <a:t> will </a:t>
            </a:r>
            <a:r>
              <a:rPr lang="de-DE" sz="1400" dirty="0" err="1"/>
              <a:t>accept</a:t>
            </a:r>
            <a:r>
              <a:rPr lang="de-DE" sz="1400" dirty="0"/>
              <a:t> an </a:t>
            </a:r>
            <a:r>
              <a:rPr lang="de-DE" sz="1400" dirty="0" err="1"/>
              <a:t>unlimited</a:t>
            </a:r>
            <a:r>
              <a:rPr lang="de-DE" sz="1400" dirty="0"/>
              <a:t> </a:t>
            </a:r>
            <a:r>
              <a:rPr lang="de-DE" sz="1400" dirty="0" err="1"/>
              <a:t>number</a:t>
            </a:r>
            <a:r>
              <a:rPr lang="de-DE" sz="1400" dirty="0"/>
              <a:t> of </a:t>
            </a:r>
            <a:r>
              <a:rPr lang="de-DE" sz="1400" dirty="0" err="1"/>
              <a:t>concurrently</a:t>
            </a:r>
            <a:r>
              <a:rPr lang="de-DE" sz="1400" dirty="0"/>
              <a:t> </a:t>
            </a:r>
            <a:r>
              <a:rPr lang="de-DE" sz="1400" dirty="0" err="1"/>
              <a:t>charging</a:t>
            </a:r>
            <a:r>
              <a:rPr lang="de-DE" sz="1400" dirty="0"/>
              <a:t> </a:t>
            </a:r>
            <a:r>
              <a:rPr lang="de-DE" sz="1400" dirty="0" err="1"/>
              <a:t>vehicles</a:t>
            </a:r>
            <a:r>
              <a:rPr lang="de-DE" sz="1400" dirty="0"/>
              <a:t>.</a:t>
            </a:r>
          </a:p>
          <a:p>
            <a:pPr lvl="1"/>
            <a:endParaRPr lang="de-DE" sz="1400" dirty="0">
              <a:latin typeface="Consolas" panose="020B0609020204030204" pitchFamily="49" charset="0"/>
            </a:endParaRPr>
          </a:p>
          <a:p>
            <a:pPr lvl="1"/>
            <a:endParaRPr lang="de-DE" sz="1400" dirty="0">
              <a:latin typeface="Consolas" panose="020B0609020204030204" pitchFamily="49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38192B-F211-47B2-BF40-3D944D6FD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258-4655-43ED-B381-450B7914BE04}" type="slidenum">
              <a:rPr lang="en-US" smtClean="0"/>
              <a:t>5</a:t>
            </a:fld>
            <a:endParaRPr lang="en-US"/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1D681E4C-6522-4D19-9085-5A74155ED5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38"/>
          <a:stretch/>
        </p:blipFill>
        <p:spPr>
          <a:xfrm>
            <a:off x="9375849" y="2586267"/>
            <a:ext cx="2391838" cy="1139456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360BC68F-D105-425A-99E4-9E72D84B8296}"/>
              </a:ext>
            </a:extLst>
          </p:cNvPr>
          <p:cNvSpPr/>
          <p:nvPr/>
        </p:nvSpPr>
        <p:spPr>
          <a:xfrm>
            <a:off x="8539104" y="1701628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208E881-B977-43D7-A175-EB19B5AAC1F1}"/>
              </a:ext>
            </a:extLst>
          </p:cNvPr>
          <p:cNvSpPr/>
          <p:nvPr/>
        </p:nvSpPr>
        <p:spPr>
          <a:xfrm>
            <a:off x="9215453" y="1701628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9237EAF0-B43E-4573-836A-7A0951E61B73}"/>
              </a:ext>
            </a:extLst>
          </p:cNvPr>
          <p:cNvSpPr/>
          <p:nvPr/>
        </p:nvSpPr>
        <p:spPr>
          <a:xfrm>
            <a:off x="8539104" y="2004795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D85B9B4-FD24-424A-8084-FE21797D5132}"/>
              </a:ext>
            </a:extLst>
          </p:cNvPr>
          <p:cNvSpPr/>
          <p:nvPr/>
        </p:nvSpPr>
        <p:spPr>
          <a:xfrm>
            <a:off x="9215453" y="2004795"/>
            <a:ext cx="665638" cy="341531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A0CA23D-8DDF-451E-96E6-85DE639F0D6E}"/>
              </a:ext>
            </a:extLst>
          </p:cNvPr>
          <p:cNvSpPr/>
          <p:nvPr/>
        </p:nvSpPr>
        <p:spPr>
          <a:xfrm>
            <a:off x="8539379" y="2307962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685234A1-97DF-407A-9CD5-1F0D53F55051}"/>
              </a:ext>
            </a:extLst>
          </p:cNvPr>
          <p:cNvSpPr/>
          <p:nvPr/>
        </p:nvSpPr>
        <p:spPr>
          <a:xfrm>
            <a:off x="9215728" y="2307962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428BC23-459D-42E7-8ACB-53FB908F4262}"/>
              </a:ext>
            </a:extLst>
          </p:cNvPr>
          <p:cNvSpPr/>
          <p:nvPr/>
        </p:nvSpPr>
        <p:spPr>
          <a:xfrm>
            <a:off x="8539379" y="2611129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4791BF2E-C45C-4A19-92C7-981699C9F651}"/>
              </a:ext>
            </a:extLst>
          </p:cNvPr>
          <p:cNvSpPr/>
          <p:nvPr/>
        </p:nvSpPr>
        <p:spPr>
          <a:xfrm>
            <a:off x="9215728" y="2611129"/>
            <a:ext cx="665638" cy="341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6FDCA127-5425-4506-8057-4638FEC0D496}"/>
              </a:ext>
            </a:extLst>
          </p:cNvPr>
          <p:cNvSpPr txBox="1"/>
          <p:nvPr/>
        </p:nvSpPr>
        <p:spPr>
          <a:xfrm>
            <a:off x="8727701" y="129623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SimGrid</a:t>
            </a:r>
            <a:endParaRPr lang="de-DE" dirty="0"/>
          </a:p>
        </p:txBody>
      </p:sp>
      <p:cxnSp>
        <p:nvCxnSpPr>
          <p:cNvPr id="41" name="Verbinder: gewinkelt 40">
            <a:extLst>
              <a:ext uri="{FF2B5EF4-FFF2-40B4-BE49-F238E27FC236}">
                <a16:creationId xmlns:a16="http://schemas.microsoft.com/office/drawing/2014/main" id="{09215467-D3D3-49CE-A73F-445AF0CEBB64}"/>
              </a:ext>
            </a:extLst>
          </p:cNvPr>
          <p:cNvCxnSpPr>
            <a:stCxn id="33" idx="3"/>
            <a:endCxn id="28" idx="0"/>
          </p:cNvCxnSpPr>
          <p:nvPr/>
        </p:nvCxnSpPr>
        <p:spPr>
          <a:xfrm>
            <a:off x="9881091" y="2175561"/>
            <a:ext cx="690677" cy="4107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221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068CBB-007E-4CCA-A19D-BA27C3DE8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You!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3DE7997-A3FE-483C-A46C-9D0101E5E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258-4655-43ED-B381-450B7914BE04}" type="slidenum">
              <a:rPr lang="en-US" smtClean="0"/>
              <a:t>6</a:t>
            </a:fld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219E089-3208-4F8A-A15F-6EE50508A3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82" t="28016" r="25617" b="30794"/>
          <a:stretch/>
        </p:blipFill>
        <p:spPr>
          <a:xfrm>
            <a:off x="4281569" y="1791459"/>
            <a:ext cx="3628862" cy="2148288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4BE3FCB6-9860-4126-A054-F52450D02A83}"/>
              </a:ext>
            </a:extLst>
          </p:cNvPr>
          <p:cNvSpPr/>
          <p:nvPr/>
        </p:nvSpPr>
        <p:spPr>
          <a:xfrm>
            <a:off x="424313" y="5089793"/>
            <a:ext cx="11220516" cy="11567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</a:rPr>
              <a:t>digital.auto</a:t>
            </a:r>
            <a:r>
              <a:rPr lang="en-US" dirty="0">
                <a:solidFill>
                  <a:schemeClr val="tx1"/>
                </a:solidFill>
              </a:rPr>
              <a:t> is an open collaboration platform, hosted by Ferdinand-Steinbeis-Institut (FSTI) as a neutral facilitator.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A privacy notice according to GDPR (how FSTI processes personal data and how it applies data protection principles) can be viewed here: https://ferdinand-steinbeis-institut.de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6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la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551</Words>
  <Application>Microsoft Office PowerPoint</Application>
  <PresentationFormat>Breitbild</PresentationFormat>
  <Paragraphs>111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Consolas</vt:lpstr>
      <vt:lpstr>Wingdings</vt:lpstr>
      <vt:lpstr>Arial</vt:lpstr>
      <vt:lpstr>Lato</vt:lpstr>
      <vt:lpstr>Calibri</vt:lpstr>
      <vt:lpstr>Office</vt:lpstr>
      <vt:lpstr>PowerPoint-Präsentation</vt:lpstr>
      <vt:lpstr>EV FleetSim Server for Playground</vt:lpstr>
      <vt:lpstr>MVP: 3 FleetSim Plug-Ins for Playground</vt:lpstr>
      <vt:lpstr>V1.2: Vehicle Selection</vt:lpstr>
      <vt:lpstr>Populating the SimGrid</vt:lpstr>
      <vt:lpstr>Thank You!</vt:lpstr>
    </vt:vector>
  </TitlesOfParts>
  <Company>BOSCH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Slama Dirk (INST/P)</dc:creator>
  <cp:lastModifiedBy>Slama Dirk (C/ID)</cp:lastModifiedBy>
  <cp:revision>1118</cp:revision>
  <dcterms:created xsi:type="dcterms:W3CDTF">2019-01-03T20:43:29Z</dcterms:created>
  <dcterms:modified xsi:type="dcterms:W3CDTF">2022-09-07T01:59:12Z</dcterms:modified>
</cp:coreProperties>
</file>