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8" r:id="rId2"/>
    <p:sldId id="257" r:id="rId3"/>
    <p:sldId id="279" r:id="rId4"/>
    <p:sldId id="280" r:id="rId5"/>
    <p:sldId id="281" r:id="rId6"/>
    <p:sldId id="283" r:id="rId7"/>
    <p:sldId id="282" r:id="rId8"/>
    <p:sldId id="284" r:id="rId9"/>
    <p:sldId id="285" r:id="rId10"/>
    <p:sldId id="290" r:id="rId11"/>
    <p:sldId id="286" r:id="rId12"/>
    <p:sldId id="289" r:id="rId13"/>
    <p:sldId id="288" r:id="rId14"/>
    <p:sldId id="291" r:id="rId15"/>
    <p:sldId id="276" r:id="rId16"/>
  </p:sldIdLst>
  <p:sldSz cx="12192000" cy="6858000"/>
  <p:notesSz cx="67691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7045BB8-9EB7-49BF-BB47-D2F2BFF95001}">
          <p14:sldIdLst>
            <p14:sldId id="278"/>
            <p14:sldId id="257"/>
            <p14:sldId id="279"/>
            <p14:sldId id="280"/>
            <p14:sldId id="281"/>
            <p14:sldId id="283"/>
            <p14:sldId id="282"/>
            <p14:sldId id="284"/>
            <p14:sldId id="285"/>
            <p14:sldId id="290"/>
            <p14:sldId id="286"/>
            <p14:sldId id="289"/>
            <p14:sldId id="288"/>
            <p14:sldId id="291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64203" autoAdjust="0"/>
  </p:normalViewPr>
  <p:slideViewPr>
    <p:cSldViewPr snapToGrid="0" snapToObjects="1">
      <p:cViewPr varScale="1">
        <p:scale>
          <a:sx n="81" d="100"/>
          <a:sy n="81" d="100"/>
        </p:scale>
        <p:origin x="136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0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5883B-C98F-4D20-8B7F-B4BED015BBDE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275" y="4767263"/>
            <a:ext cx="54165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E0028-5015-4661-82C2-FAE467F17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84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ja-JP" dirty="0"/>
              <a:t>Japanese proverb:</a:t>
            </a:r>
            <a:r>
              <a:rPr lang="ja-JP" altLang="en-US" b="1" dirty="0"/>
              <a:t>さるもきからおちる </a:t>
            </a:r>
            <a:r>
              <a:rPr lang="en-GB" altLang="ja-JP" dirty="0"/>
              <a:t>(S</a:t>
            </a:r>
            <a:r>
              <a:rPr lang="pl-PL" altLang="ja-JP" dirty="0"/>
              <a:t>aru mo ki kara ochiru</a:t>
            </a:r>
            <a:r>
              <a:rPr lang="en-GB" altLang="ja-JP" dirty="0"/>
              <a:t>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ja-JP" dirty="0"/>
              <a:t>Even monkeys fall out of trees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287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Gunnar and I have incubated the project into life. Now its time to make use of 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699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280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Wanted to pick out two examples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Firstly a large testing project in Kernel CI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Secondly recent summits on the shared aspects of tooling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Kernel ci helps answer Qs like: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If I enable encryption will it build?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I use 4.14 kernel. What is the state of 5.4 kernel on my SoC?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15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586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67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Multi-OS strategy means multiple dev environments which requires a flexible test infrastructure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Linux, Android.. Functional safety 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Opportunities: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Multi-OS means the possibility to collaborate with existing testing infrastructures.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dirty="0"/>
              <a:t>Do I rebuild all that functional safety stack or take their image?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Favour working together towards greater combined solutions, over repetition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dirty="0"/>
              <a:t>Consider early in the project what can be shared and what is unique to me?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Open test instances facilitate shared development (tooling and test cases) and learning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More useful than it may initially sound.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82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Working mode: make a start, be flexible and open to collaboration with other orgs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702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What is LAVA?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System for deploying OSs onto physical and virtual h/w for running tests.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Designed for automated validation during development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Features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dirty="0"/>
              <a:t>Automated: Automation the create, submit and process results of test jobs to validate the development process.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dirty="0"/>
              <a:t>Parallel scheduling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dirty="0"/>
              <a:t>Hardware sharing – expensive h/w possibly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94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3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OS Job examples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Meta-ivi-test: https://lava.genivi.org/scheduler/job/492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Android: https://lava.genivi.org/scheduler/job/815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E0028-5015-4661-82C2-FAE467F1709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210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B945-A58F-CE40-9F8A-6DD73893E0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891" y="4695851"/>
            <a:ext cx="9144000" cy="759887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DD4918-D42B-1741-9AB6-77917A0E0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9891" y="5625540"/>
            <a:ext cx="9144000" cy="49347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37E264B-A505-F445-85A9-84089320CD0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0200" y="6254750"/>
            <a:ext cx="9194800" cy="4000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4FF93-14C0-3A45-87C7-1D15272EB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9865" y="5075794"/>
            <a:ext cx="1739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63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29EB9-8C5B-3E4A-BED9-A3E025E37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15217"/>
            <a:ext cx="9985094" cy="972338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EBB8C-72CF-344B-B56F-18A9BEF1B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9"/>
            <a:ext cx="11304607" cy="4467496"/>
          </a:xfrm>
        </p:spPr>
        <p:txBody>
          <a:bodyPr/>
          <a:lstStyle>
            <a:lvl1pPr>
              <a:lnSpc>
                <a:spcPct val="100000"/>
              </a:lnSpc>
              <a:buClr>
                <a:schemeClr val="tx1"/>
              </a:buClr>
              <a:defRPr/>
            </a:lvl1pPr>
            <a:lvl2pPr marL="404813" indent="-173038">
              <a:lnSpc>
                <a:spcPct val="100000"/>
              </a:lnSpc>
              <a:buClr>
                <a:schemeClr val="tx1"/>
              </a:buClr>
              <a:buFont typeface="System Font Regular"/>
              <a:buChar char="⁃"/>
              <a:tabLst/>
              <a:defRPr/>
            </a:lvl2pPr>
            <a:lvl3pPr marL="630238" indent="-171450">
              <a:lnSpc>
                <a:spcPct val="100000"/>
              </a:lnSpc>
              <a:buClr>
                <a:schemeClr val="tx1"/>
              </a:buClr>
              <a:buFont typeface="System Font Regular"/>
              <a:buChar char="⁃"/>
              <a:tabLst/>
              <a:defRPr/>
            </a:lvl3pPr>
            <a:lvl4pPr marL="857250" indent="-166688">
              <a:lnSpc>
                <a:spcPct val="100000"/>
              </a:lnSpc>
              <a:buClr>
                <a:schemeClr val="tx1"/>
              </a:buClr>
              <a:buFont typeface="System Font Regular"/>
              <a:buChar char="⁃"/>
              <a:tabLst/>
              <a:defRPr/>
            </a:lvl4pPr>
            <a:lvl5pPr marL="1089025" indent="-231775">
              <a:lnSpc>
                <a:spcPct val="100000"/>
              </a:lnSpc>
              <a:buClr>
                <a:schemeClr val="tx1"/>
              </a:buClr>
              <a:buFont typeface="System Font Regular"/>
              <a:buChar char="⁃"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111A4A-F025-4742-B926-5DEAF39D2D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6528" y="203348"/>
            <a:ext cx="1088075" cy="10483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23F338-2B60-5144-A086-0822F4644039}"/>
              </a:ext>
            </a:extLst>
          </p:cNvPr>
          <p:cNvSpPr txBox="1"/>
          <p:nvPr userDrawn="1"/>
        </p:nvSpPr>
        <p:spPr>
          <a:xfrm>
            <a:off x="292365" y="6409413"/>
            <a:ext cx="47677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2020   |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x-none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charset="0"/>
              </a:rPr>
              <a:t>Copyright © GENIVI Alliance 2020</a:t>
            </a:r>
            <a:r>
              <a:rPr lang="en-US" altLang="x-none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74A4E1-FD7B-F140-8C71-88B261480FCA}"/>
              </a:ext>
            </a:extLst>
          </p:cNvPr>
          <p:cNvSpPr txBox="1"/>
          <p:nvPr userDrawn="1"/>
        </p:nvSpPr>
        <p:spPr>
          <a:xfrm>
            <a:off x="11470019" y="6389496"/>
            <a:ext cx="532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C64A59D-A2A0-4C40-B8DF-DFA8A95C081B}" type="slidenum">
              <a:rPr lang="en-US" sz="11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87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7893D-4DB6-4F49-8F9D-9407D503F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08" y="3206187"/>
            <a:ext cx="5649973" cy="1336032"/>
          </a:xfrm>
        </p:spPr>
        <p:txBody>
          <a:bodyPr anchor="b">
            <a:normAutofit/>
          </a:bodyPr>
          <a:lstStyle>
            <a:lvl1pPr>
              <a:defRPr sz="4200" b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CAA84-D76B-5C43-B623-1C0E77435F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4921" y="5546657"/>
            <a:ext cx="1108146" cy="106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6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E7A0B2-8295-9F43-96D0-6C454ED4CB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4921" y="5546657"/>
            <a:ext cx="1108146" cy="106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E865AA-7BA4-8B45-A362-F3ABB48CC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32" y="109827"/>
            <a:ext cx="113206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7ADE07-E550-AE4F-B9EA-B9008162A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433" y="1541485"/>
            <a:ext cx="11320694" cy="4107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835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51" r:id="rId3"/>
    <p:sldLayoutId id="214748366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04813" indent="-173038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System Font Regular"/>
        <a:buChar char="⁃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38" indent="-1714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System Font Regular"/>
        <a:buChar char="⁃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57250" indent="-166688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System Font Regular"/>
        <a:buChar char="⁃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89025" indent="-231775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System Font Regular"/>
        <a:buChar char="⁃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master.lavasoftware.org/static/docs/v2/index.html#lava-overview" TargetMode="External"/><Relationship Id="rId4" Type="http://schemas.openxmlformats.org/officeDocument/2006/relationships/hyperlink" Target="https://www.lavasoftware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hyperlink" Target="https://lava.ciplatform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ip-project.org/" TargetMode="External"/><Relationship Id="rId5" Type="http://schemas.openxmlformats.org/officeDocument/2006/relationships/hyperlink" Target="https://github.com/kernelci/lava-docker" TargetMode="External"/><Relationship Id="rId4" Type="http://schemas.openxmlformats.org/officeDocument/2006/relationships/hyperlink" Target="https://lava.genivi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genivi.org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help@genivi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linux.org/Automated_Testing_Summit" TargetMode="External"/><Relationship Id="rId4" Type="http://schemas.openxmlformats.org/officeDocument/2006/relationships/hyperlink" Target="https://kernelci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hyperlink" Target="https://github.com/GENIVI/meta-iv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GENIVI" TargetMode="External"/><Relationship Id="rId5" Type="http://schemas.openxmlformats.org/officeDocument/2006/relationships/hyperlink" Target="https://at.projects.genivi.org/wiki/display/PROJ/Code+Quality+and+Maintenance+Policy" TargetMode="External"/><Relationship Id="rId4" Type="http://schemas.openxmlformats.org/officeDocument/2006/relationships/hyperlink" Target="https://go.genivi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avasoftwar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98727-80F6-2E4C-B8AE-2244BB3FA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891" y="4865653"/>
            <a:ext cx="9144000" cy="759887"/>
          </a:xfrm>
        </p:spPr>
        <p:txBody>
          <a:bodyPr>
            <a:normAutofit fontScale="90000"/>
          </a:bodyPr>
          <a:lstStyle/>
          <a:p>
            <a:r>
              <a:rPr lang="en-GB" dirty="0"/>
              <a:t>Connected Vehicle Software Development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00BC4A-A42E-8D46-AC76-2ABBE7F7EC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Automated Testing, a Collaborative Approach for the Industry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4AA91C-30EA-A04A-8E41-6807B99DC18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Stephen Lawrence (Renesas), GENIVI BIT Lead |  May 2020</a:t>
            </a:r>
          </a:p>
        </p:txBody>
      </p:sp>
    </p:spTree>
    <p:extLst>
      <p:ext uri="{BB962C8B-B14F-4D97-AF65-F5344CB8AC3E}">
        <p14:creationId xmlns:p14="http://schemas.microsoft.com/office/powerpoint/2010/main" val="48316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05592"/>
            <a:ext cx="9985094" cy="972338"/>
          </a:xfrm>
        </p:spPr>
        <p:txBody>
          <a:bodyPr/>
          <a:lstStyle/>
          <a:p>
            <a:r>
              <a:rPr lang="en-GB" dirty="0"/>
              <a:t>Automated test initiative: LAVA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9" y="1551008"/>
            <a:ext cx="7360025" cy="479191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What is </a:t>
            </a:r>
            <a:r>
              <a:rPr lang="en-GB" dirty="0">
                <a:hlinkClick r:id="rId4"/>
              </a:rPr>
              <a:t>LAVA</a:t>
            </a:r>
            <a:r>
              <a:rPr lang="en-GB" dirty="0"/>
              <a:t>?</a:t>
            </a:r>
          </a:p>
          <a:p>
            <a:pPr lvl="1"/>
            <a:r>
              <a:rPr lang="en-GB" dirty="0"/>
              <a:t>LAVA is the Linaro Automation and Validation Architecture</a:t>
            </a:r>
          </a:p>
          <a:p>
            <a:pPr lvl="1"/>
            <a:r>
              <a:rPr lang="en-GB" dirty="0"/>
              <a:t>System for deploying OSs onto physical and virtual h/w to run tests.</a:t>
            </a:r>
          </a:p>
          <a:p>
            <a:pPr lvl="1"/>
            <a:r>
              <a:rPr lang="en-GB" dirty="0"/>
              <a:t>Designed to automate validation during development</a:t>
            </a:r>
          </a:p>
          <a:p>
            <a:pPr lvl="1"/>
            <a:r>
              <a:rPr lang="en-GB" dirty="0"/>
              <a:t>Wide device support</a:t>
            </a:r>
          </a:p>
          <a:p>
            <a:pPr lvl="1"/>
            <a:r>
              <a:rPr lang="en-GB" dirty="0"/>
              <a:t>Extensive feature list</a:t>
            </a:r>
          </a:p>
          <a:p>
            <a:pPr lvl="1"/>
            <a:r>
              <a:rPr lang="en-GB" dirty="0"/>
              <a:t>See </a:t>
            </a:r>
            <a:r>
              <a:rPr lang="en-GB" dirty="0">
                <a:hlinkClick r:id="rId5"/>
              </a:rPr>
              <a:t>Overview in LAVA documentation</a:t>
            </a:r>
            <a:r>
              <a:rPr lang="en-GB" dirty="0"/>
              <a:t> for full details</a:t>
            </a:r>
          </a:p>
          <a:p>
            <a:r>
              <a:rPr lang="en-GB" dirty="0"/>
              <a:t>Architecture</a:t>
            </a:r>
          </a:p>
          <a:p>
            <a:pPr lvl="1"/>
            <a:r>
              <a:rPr lang="en-GB" dirty="0"/>
              <a:t>A LAVA instance consists of two primary components</a:t>
            </a:r>
          </a:p>
          <a:p>
            <a:pPr lvl="2"/>
            <a:r>
              <a:rPr lang="en-GB" dirty="0"/>
              <a:t>LAVA Master (control server)</a:t>
            </a:r>
          </a:p>
          <a:p>
            <a:pPr lvl="2"/>
            <a:r>
              <a:rPr lang="en-GB" dirty="0"/>
              <a:t>LAVA Worker (execute tests on boards) for QEMU and automotive hardware</a:t>
            </a:r>
          </a:p>
          <a:p>
            <a:pPr lvl="1"/>
            <a:r>
              <a:rPr lang="en-GB" dirty="0"/>
              <a:t>YAML based test job descriptions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6BE3FB-20DB-4A8A-9B72-915566D760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7424" y="1551008"/>
            <a:ext cx="4199222" cy="450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05592"/>
            <a:ext cx="9985094" cy="972338"/>
          </a:xfrm>
        </p:spPr>
        <p:txBody>
          <a:bodyPr/>
          <a:lstStyle/>
          <a:p>
            <a:r>
              <a:rPr lang="en-GB" dirty="0"/>
              <a:t>Automated test initiative: Genivi instance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Has been live and stable for some time now.</a:t>
            </a:r>
          </a:p>
          <a:p>
            <a:r>
              <a:rPr lang="en-GB" dirty="0"/>
              <a:t>Genivi </a:t>
            </a:r>
            <a:r>
              <a:rPr lang="en-GB" dirty="0">
                <a:hlinkClick r:id="rId4"/>
              </a:rPr>
              <a:t>LAVA Master</a:t>
            </a:r>
            <a:r>
              <a:rPr lang="en-GB" dirty="0"/>
              <a:t> (server)</a:t>
            </a:r>
          </a:p>
          <a:p>
            <a:r>
              <a:rPr lang="en-GB" dirty="0"/>
              <a:t>Genivi LAVA Worker (slave)</a:t>
            </a:r>
          </a:p>
          <a:p>
            <a:pPr lvl="1"/>
            <a:r>
              <a:rPr lang="en-GB" dirty="0"/>
              <a:t>Renesas are hosting a lab currently containing the following DUTs:</a:t>
            </a:r>
          </a:p>
          <a:p>
            <a:pPr lvl="2"/>
            <a:r>
              <a:rPr lang="en-GB" dirty="0"/>
              <a:t>QEMU</a:t>
            </a:r>
          </a:p>
          <a:p>
            <a:pPr lvl="2"/>
            <a:r>
              <a:rPr lang="en-GB" dirty="0"/>
              <a:t>R-Car M3 Starter Kit</a:t>
            </a:r>
          </a:p>
          <a:p>
            <a:pPr lvl="2"/>
            <a:r>
              <a:rPr lang="en-GB" dirty="0"/>
              <a:t>R-Car H3 Starter Kit with Kingfisher expansion board fitted</a:t>
            </a:r>
          </a:p>
          <a:p>
            <a:pPr lvl="1"/>
            <a:r>
              <a:rPr lang="en-GB" dirty="0"/>
              <a:t>More Workers/labs wanted..</a:t>
            </a:r>
          </a:p>
          <a:p>
            <a:r>
              <a:rPr lang="en-GB" dirty="0"/>
              <a:t>Configuration</a:t>
            </a:r>
          </a:p>
          <a:p>
            <a:pPr lvl="1"/>
            <a:r>
              <a:rPr lang="en-GB" dirty="0"/>
              <a:t>Running in Docker containers created using </a:t>
            </a:r>
            <a:r>
              <a:rPr lang="en-GB" dirty="0">
                <a:hlinkClick r:id="rId5"/>
              </a:rPr>
              <a:t>lava-docker</a:t>
            </a:r>
            <a:r>
              <a:rPr lang="en-GB" dirty="0"/>
              <a:t> from Kernel CI project</a:t>
            </a:r>
          </a:p>
          <a:p>
            <a:pPr lvl="1"/>
            <a:r>
              <a:rPr lang="en-GB" dirty="0"/>
              <a:t>Leveraged work occurring in embedded industrial </a:t>
            </a:r>
            <a:r>
              <a:rPr lang="en-GB" dirty="0">
                <a:hlinkClick r:id="rId6"/>
              </a:rPr>
              <a:t>Civil Infrastructure Platform (CiP)</a:t>
            </a:r>
            <a:r>
              <a:rPr lang="en-GB" dirty="0"/>
              <a:t> </a:t>
            </a:r>
            <a:r>
              <a:rPr lang="en-GB" dirty="0">
                <a:hlinkClick r:id="rId7"/>
              </a:rPr>
              <a:t>(LAVA instance)</a:t>
            </a:r>
            <a:endParaRPr lang="en-GB" dirty="0"/>
          </a:p>
          <a:p>
            <a:pPr lvl="1"/>
            <a:r>
              <a:rPr lang="en-GB" dirty="0"/>
              <a:t>Worker is currently running recent LAVA release v2020.02.</a:t>
            </a:r>
          </a:p>
          <a:p>
            <a:pPr lvl="2"/>
            <a:r>
              <a:rPr lang="en-GB" dirty="0"/>
              <a:t>Enables new support for handing Android host tools in Docker containers</a:t>
            </a:r>
          </a:p>
          <a:p>
            <a:pPr lvl="2"/>
            <a:r>
              <a:rPr lang="en-GB" dirty="0"/>
              <a:t>Plan to update to v2020.04</a:t>
            </a:r>
          </a:p>
          <a:p>
            <a:pPr lvl="1"/>
            <a:endParaRPr lang="en-GB" dirty="0"/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15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05592"/>
            <a:ext cx="9985094" cy="972338"/>
          </a:xfrm>
        </p:spPr>
        <p:txBody>
          <a:bodyPr/>
          <a:lstStyle/>
          <a:p>
            <a:r>
              <a:rPr lang="en-GB" dirty="0"/>
              <a:t>Automated test initiative: Genivi instance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Flexible approach to inputs</a:t>
            </a:r>
          </a:p>
          <a:p>
            <a:pPr lvl="1"/>
            <a:r>
              <a:rPr lang="en-GB" dirty="0"/>
              <a:t>Allows input from different CI</a:t>
            </a:r>
          </a:p>
          <a:p>
            <a:pPr lvl="1"/>
            <a:r>
              <a:rPr lang="en-GB" dirty="0"/>
              <a:t>Test artifacts can come from Genivi CI or be downloaded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Linux</a:t>
            </a:r>
          </a:p>
          <a:p>
            <a:pPr lvl="1"/>
            <a:r>
              <a:rPr lang="en-US" dirty="0"/>
              <a:t>Linux based boot tests have been running stably for some months</a:t>
            </a:r>
          </a:p>
          <a:p>
            <a:pPr lvl="1"/>
            <a:r>
              <a:rPr lang="en-US" dirty="0"/>
              <a:t>Have proven running of meta-ivi-test unit test suite using LAVA</a:t>
            </a:r>
          </a:p>
          <a:p>
            <a:pPr lvl="1"/>
            <a:r>
              <a:rPr lang="en-US" dirty="0"/>
              <a:t>GoCD pipeline in place to execute tests. Now completing integration so meta-ivi pull requests are sanity tested against meta-ivi-test unit tests.</a:t>
            </a:r>
          </a:p>
          <a:p>
            <a:r>
              <a:rPr lang="en-US" dirty="0"/>
              <a:t>Android</a:t>
            </a:r>
          </a:p>
          <a:p>
            <a:pPr lvl="1"/>
            <a:r>
              <a:rPr lang="en-US" dirty="0"/>
              <a:t>Android builds have been containerised</a:t>
            </a:r>
          </a:p>
          <a:p>
            <a:pPr lvl="1"/>
            <a:r>
              <a:rPr lang="en-US" dirty="0"/>
              <a:t>Using new features introduced in LAVA v2020.02 to handle Android host tools in Docker container</a:t>
            </a:r>
          </a:p>
          <a:p>
            <a:pPr lvl="1"/>
            <a:r>
              <a:rPr lang="en-US" dirty="0"/>
              <a:t>Have successful flashing of Android binaries using LAVA</a:t>
            </a:r>
          </a:p>
          <a:p>
            <a:pPr lvl="1"/>
            <a:r>
              <a:rPr lang="en-US" dirty="0"/>
              <a:t>Now moving to test execution.</a:t>
            </a:r>
          </a:p>
        </p:txBody>
      </p:sp>
    </p:spTree>
    <p:extLst>
      <p:ext uri="{BB962C8B-B14F-4D97-AF65-F5344CB8AC3E}">
        <p14:creationId xmlns:p14="http://schemas.microsoft.com/office/powerpoint/2010/main" val="106244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05592"/>
            <a:ext cx="9985094" cy="972338"/>
          </a:xfrm>
        </p:spPr>
        <p:txBody>
          <a:bodyPr/>
          <a:lstStyle/>
          <a:p>
            <a:r>
              <a:rPr lang="en-GB" dirty="0"/>
              <a:t>How can we all contribute? Q&amp;A and discussion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LAVA instance has been stable for some time. Now its time to make use of it.</a:t>
            </a:r>
          </a:p>
          <a:p>
            <a:r>
              <a:rPr lang="en-GB" dirty="0"/>
              <a:t>Contribute test cases or help with integration</a:t>
            </a:r>
          </a:p>
          <a:p>
            <a:r>
              <a:rPr lang="en-GB" dirty="0"/>
              <a:t>Contribute LAVA Workers</a:t>
            </a:r>
          </a:p>
          <a:p>
            <a:r>
              <a:rPr lang="en-GB" dirty="0"/>
              <a:t>Android test expertise</a:t>
            </a:r>
          </a:p>
          <a:p>
            <a:r>
              <a:rPr lang="en-GB" dirty="0"/>
              <a:t>Integrate your next GENIVI collaboration into the GENIVI CIAT</a:t>
            </a:r>
          </a:p>
          <a:p>
            <a:pPr lvl="1"/>
            <a:r>
              <a:rPr lang="en-GB" dirty="0"/>
              <a:t>Easier done from the start, than later of course</a:t>
            </a:r>
          </a:p>
          <a:p>
            <a:r>
              <a:rPr lang="en-GB" dirty="0"/>
              <a:t>Propose other integration opportunities with existing testing infrastructure</a:t>
            </a:r>
          </a:p>
          <a:p>
            <a:pPr lvl="1"/>
            <a:r>
              <a:rPr lang="en-GB" dirty="0"/>
              <a:t>Internal - what can be shared upstream?</a:t>
            </a:r>
          </a:p>
          <a:p>
            <a:pPr lvl="1"/>
            <a:r>
              <a:rPr lang="en-GB" dirty="0"/>
              <a:t>Related alliances</a:t>
            </a:r>
          </a:p>
          <a:p>
            <a:endParaRPr lang="en-US" dirty="0"/>
          </a:p>
          <a:p>
            <a:r>
              <a:rPr lang="en-US" dirty="0"/>
              <a:t>The board farm exists. Let's put it work and expand it.</a:t>
            </a:r>
          </a:p>
          <a:p>
            <a:r>
              <a:rPr lang="en-US" dirty="0"/>
              <a:t>Q&amp;A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7682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78" y="197248"/>
            <a:ext cx="9985094" cy="624555"/>
          </a:xfrm>
        </p:spPr>
        <p:txBody>
          <a:bodyPr/>
          <a:lstStyle/>
          <a:p>
            <a:r>
              <a:rPr lang="en-US" dirty="0"/>
              <a:t>LAVA Master Web-UI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03AD029-3E76-46A1-BB66-B68011967A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8815" y="821802"/>
            <a:ext cx="8773610" cy="59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9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F1AC22D2-8D4D-1A4F-83B8-BEAE504471D4}"/>
              </a:ext>
            </a:extLst>
          </p:cNvPr>
          <p:cNvSpPr txBox="1">
            <a:spLocks/>
          </p:cNvSpPr>
          <p:nvPr/>
        </p:nvSpPr>
        <p:spPr>
          <a:xfrm>
            <a:off x="531823" y="1653732"/>
            <a:ext cx="4306395" cy="7774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en-US" sz="4200"/>
              <a:t>Thank you!</a:t>
            </a:r>
            <a:endParaRPr lang="en-US" altLang="en-US" sz="4200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C125846-C636-FE4B-BE59-F8808F75EF4C}"/>
              </a:ext>
            </a:extLst>
          </p:cNvPr>
          <p:cNvSpPr txBox="1">
            <a:spLocks/>
          </p:cNvSpPr>
          <p:nvPr/>
        </p:nvSpPr>
        <p:spPr>
          <a:xfrm>
            <a:off x="612846" y="2570043"/>
            <a:ext cx="5633625" cy="3259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4813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System Font Regular"/>
              <a:buChar char="⁃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30238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System Font Regular"/>
              <a:buChar char="⁃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57250" indent="-1666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System Font Regular"/>
              <a:buChar char="⁃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9025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System Font Regular"/>
              <a:buChar char="⁃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880"/>
              </a:lnSpc>
              <a:buFont typeface="Arial" panose="020B0604020202020204" pitchFamily="34" charset="0"/>
              <a:buNone/>
            </a:pPr>
            <a:r>
              <a:rPr lang="en-US" altLang="en-US" b="1"/>
              <a:t>Visit GENIVI: </a:t>
            </a:r>
            <a:br>
              <a:rPr lang="en-US" altLang="en-US" sz="2400" b="1"/>
            </a:br>
            <a:r>
              <a:rPr lang="en-US" altLang="en-US" sz="2000">
                <a:hlinkClick r:id="rId3"/>
              </a:rPr>
              <a:t>http://</a:t>
            </a:r>
            <a:r>
              <a:rPr lang="en-US" altLang="en-US" sz="2000">
                <a:solidFill>
                  <a:schemeClr val="tx2"/>
                </a:solidFill>
                <a:hlinkClick r:id="rId3"/>
              </a:rPr>
              <a:t>www.genivi.org</a:t>
            </a:r>
            <a:br>
              <a:rPr lang="en-US" altLang="en-US" sz="2000">
                <a:solidFill>
                  <a:schemeClr val="tx2"/>
                </a:solidFill>
              </a:rPr>
            </a:br>
            <a:r>
              <a:rPr lang="en-US" altLang="en-US" sz="2000">
                <a:hlinkClick r:id="rId3"/>
              </a:rPr>
              <a:t>http://projects.genivi.org</a:t>
            </a:r>
            <a:br>
              <a:rPr lang="en-US" altLang="en-US"/>
            </a:br>
            <a:endParaRPr lang="en-US" altLang="en-US"/>
          </a:p>
          <a:p>
            <a:pPr marL="0" indent="0">
              <a:lnSpc>
                <a:spcPts val="2880"/>
              </a:lnSpc>
              <a:buFont typeface="Arial" panose="020B0604020202020204" pitchFamily="34" charset="0"/>
              <a:buNone/>
            </a:pPr>
            <a:r>
              <a:rPr lang="en-US" altLang="en-US" b="1"/>
              <a:t>Contact us: </a:t>
            </a:r>
            <a:br>
              <a:rPr lang="en-US" altLang="en-US" sz="2400" b="1"/>
            </a:br>
            <a:r>
              <a:rPr lang="en-US" altLang="en-US" sz="2000">
                <a:hlinkClick r:id="rId4"/>
              </a:rPr>
              <a:t>help@genivi.org</a:t>
            </a:r>
            <a:r>
              <a:rPr lang="en-US" altLang="en-US" sz="2000"/>
              <a:t> 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altLang="en-US"/>
          </a:p>
          <a:p>
            <a:pPr marL="0" indent="0">
              <a:buFont typeface="Arial" panose="020B0604020202020204" pitchFamily="34" charset="0"/>
              <a:buNone/>
            </a:pPr>
            <a:endParaRPr lang="en-US" sz="240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32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Shared upstream testing with a focus on </a:t>
            </a:r>
            <a:r>
              <a:rPr lang="en-US" b="1" dirty="0"/>
              <a:t>development</a:t>
            </a:r>
          </a:p>
          <a:p>
            <a:pPr lvl="1"/>
            <a:r>
              <a:rPr lang="en-US" dirty="0"/>
              <a:t>How it complements existing in-house testing and can accelerate development</a:t>
            </a:r>
          </a:p>
          <a:p>
            <a:r>
              <a:rPr lang="en-US" dirty="0"/>
              <a:t>How Genivi is contributing</a:t>
            </a:r>
          </a:p>
          <a:p>
            <a:pPr lvl="1"/>
            <a:r>
              <a:rPr lang="en-US" dirty="0"/>
              <a:t>Update on the Genivi Automated Testing Board Farm</a:t>
            </a:r>
          </a:p>
          <a:p>
            <a:pPr lvl="1"/>
            <a:r>
              <a:rPr lang="en-US" dirty="0"/>
              <a:t>The road ahead</a:t>
            </a:r>
          </a:p>
          <a:p>
            <a:r>
              <a:rPr lang="en-US" dirty="0"/>
              <a:t>Q&amp;A and discussion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CEF1ED-6121-9E48-9593-B24DB71D6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08" y="3206186"/>
            <a:ext cx="5841016" cy="1789325"/>
          </a:xfrm>
        </p:spPr>
        <p:txBody>
          <a:bodyPr>
            <a:normAutofit/>
          </a:bodyPr>
          <a:lstStyle/>
          <a:p>
            <a:r>
              <a:rPr lang="en-GB" dirty="0"/>
              <a:t>Shared testing upstream</a:t>
            </a:r>
          </a:p>
        </p:txBody>
      </p:sp>
    </p:spTree>
    <p:extLst>
      <p:ext uri="{BB962C8B-B14F-4D97-AF65-F5344CB8AC3E}">
        <p14:creationId xmlns:p14="http://schemas.microsoft.com/office/powerpoint/2010/main" val="202071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testing upstream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Shared testing of important software</a:t>
            </a:r>
          </a:p>
          <a:p>
            <a:pPr lvl="1"/>
            <a:r>
              <a:rPr lang="en-US" dirty="0"/>
              <a:t>Successful example is </a:t>
            </a:r>
            <a:r>
              <a:rPr lang="en-US" dirty="0">
                <a:hlinkClick r:id="rId4"/>
              </a:rPr>
              <a:t>Kernel CI</a:t>
            </a:r>
            <a:endParaRPr lang="en-US" dirty="0"/>
          </a:p>
          <a:p>
            <a:pPr lvl="2"/>
            <a:r>
              <a:rPr lang="en-GB" dirty="0"/>
              <a:t>Community based open source distributed test automation system focused on upstream Linux kernel development.</a:t>
            </a:r>
          </a:p>
          <a:p>
            <a:pPr lvl="2"/>
            <a:r>
              <a:rPr lang="en-GB" dirty="0"/>
              <a:t>Goals</a:t>
            </a:r>
            <a:endParaRPr lang="en-GB" baseline="30000" dirty="0"/>
          </a:p>
          <a:p>
            <a:pPr lvl="3"/>
            <a:r>
              <a:rPr lang="en-GB" dirty="0"/>
              <a:t>Build every configuration for each architecture.</a:t>
            </a:r>
          </a:p>
          <a:p>
            <a:pPr lvl="3"/>
            <a:r>
              <a:rPr lang="en-GB" dirty="0"/>
              <a:t>Boot these configurations.</a:t>
            </a:r>
          </a:p>
          <a:p>
            <a:pPr lvl="3"/>
            <a:r>
              <a:rPr lang="en-GB" dirty="0"/>
              <a:t>Execute tests on these configurations.</a:t>
            </a:r>
          </a:p>
          <a:p>
            <a:r>
              <a:rPr lang="en-GB" dirty="0">
                <a:hlinkClick r:id="rId5"/>
              </a:rPr>
              <a:t>Automated Testing Summit</a:t>
            </a:r>
            <a:r>
              <a:rPr lang="en-GB" dirty="0"/>
              <a:t> to increase collaboration and reuse</a:t>
            </a:r>
          </a:p>
          <a:p>
            <a:pPr lvl="1"/>
            <a:r>
              <a:rPr lang="en-GB" dirty="0"/>
              <a:t>Test cases – separate test cases from more abstract tooling such as scheduling</a:t>
            </a:r>
          </a:p>
          <a:p>
            <a:pPr lvl="1"/>
            <a:r>
              <a:rPr lang="en-GB" dirty="0"/>
              <a:t>Interoperability – results (pass/fail, logs), components </a:t>
            </a:r>
          </a:p>
          <a:p>
            <a:pPr lvl="1"/>
            <a:r>
              <a:rPr lang="en-GB" dirty="0"/>
              <a:t>Mechanisms –  such as feature specific tooling, e.g. board control.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7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Automotive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/>
          </a:bodyPr>
          <a:lstStyle/>
          <a:p>
            <a:r>
              <a:rPr lang="en-GB" dirty="0"/>
              <a:t>Companies have advanced internal testing setups</a:t>
            </a:r>
          </a:p>
          <a:p>
            <a:pPr lvl="1"/>
            <a:r>
              <a:rPr lang="en-GB" dirty="0"/>
              <a:t>proprietary s/w which can’t be shared and</a:t>
            </a:r>
          </a:p>
          <a:p>
            <a:pPr lvl="1"/>
            <a:r>
              <a:rPr lang="en-GB" dirty="0"/>
              <a:t>OSS s/w which is &lt;– here shared testing is possible</a:t>
            </a:r>
          </a:p>
          <a:p>
            <a:r>
              <a:rPr lang="en-GB" dirty="0"/>
              <a:t>OSS included in company-internal testing anyway so why share?</a:t>
            </a:r>
          </a:p>
          <a:p>
            <a:pPr lvl="1"/>
            <a:r>
              <a:rPr lang="en-GB" dirty="0"/>
              <a:t>Pooling resources creates ability to test wider variation of versions and configuration than is normally done in a production or internal platform project (remember Kernel CI)</a:t>
            </a:r>
          </a:p>
          <a:p>
            <a:pPr lvl="1"/>
            <a:r>
              <a:rPr lang="en-GB" dirty="0"/>
              <a:t>In a complex stack trying to cover everything internally is very difficult</a:t>
            </a:r>
          </a:p>
          <a:p>
            <a:pPr lvl="1"/>
            <a:r>
              <a:rPr lang="en-GB" dirty="0"/>
              <a:t>Development of test tools and test cases is time consuming and costly.</a:t>
            </a:r>
          </a:p>
          <a:p>
            <a:pPr lvl="1"/>
            <a:r>
              <a:rPr lang="en-GB" dirty="0"/>
              <a:t>We use component Foo v4. Should we take v5?</a:t>
            </a:r>
          </a:p>
          <a:p>
            <a:pPr lvl="2"/>
            <a:r>
              <a:rPr lang="en-GB" dirty="0"/>
              <a:t>v5 may not be tested internally (yet), but in wider community it might be</a:t>
            </a:r>
          </a:p>
          <a:p>
            <a:pPr lvl="1"/>
            <a:r>
              <a:rPr lang="en-GB" dirty="0"/>
              <a:t>Investigating upstream components for integration</a:t>
            </a:r>
          </a:p>
          <a:p>
            <a:r>
              <a:rPr lang="en-GB" dirty="0"/>
              <a:t>Conclusion: ability to look upstream for test results is a stronger basis for development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4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CEF1ED-6121-9E48-9593-B24DB71D6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GENIVI Contribution</a:t>
            </a:r>
          </a:p>
        </p:txBody>
      </p:sp>
    </p:spTree>
    <p:extLst>
      <p:ext uri="{BB962C8B-B14F-4D97-AF65-F5344CB8AC3E}">
        <p14:creationId xmlns:p14="http://schemas.microsoft.com/office/powerpoint/2010/main" val="63839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of what’s already in place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Distributed CI of “systems” using </a:t>
            </a:r>
            <a:r>
              <a:rPr lang="en-US" dirty="0">
                <a:hlinkClick r:id="rId4"/>
              </a:rPr>
              <a:t>GENIVI GoCD instance</a:t>
            </a:r>
            <a:endParaRPr lang="en-US" dirty="0"/>
          </a:p>
          <a:p>
            <a:pPr lvl="1"/>
            <a:r>
              <a:rPr lang="en-US" dirty="0"/>
              <a:t>Builds GDP and Baseline</a:t>
            </a:r>
          </a:p>
          <a:p>
            <a:pPr lvl="1"/>
            <a:r>
              <a:rPr lang="en-US" dirty="0"/>
              <a:t>Central server, with remote build agents</a:t>
            </a:r>
          </a:p>
          <a:p>
            <a:r>
              <a:rPr lang="en-US" dirty="0">
                <a:hlinkClick r:id="rId5"/>
              </a:rPr>
              <a:t>GENIVI CI Policy </a:t>
            </a:r>
            <a:r>
              <a:rPr lang="en-US" dirty="0"/>
              <a:t>encourages use of GitHub-integrated tools such as Travis-CI where teams select their own tooling for components</a:t>
            </a:r>
          </a:p>
          <a:p>
            <a:r>
              <a:rPr lang="en-US" dirty="0"/>
              <a:t>GENIVI source hosted in </a:t>
            </a:r>
            <a:r>
              <a:rPr lang="en-US" dirty="0">
                <a:hlinkClick r:id="rId6"/>
              </a:rPr>
              <a:t>GitHub</a:t>
            </a:r>
            <a:endParaRPr lang="en-US" dirty="0"/>
          </a:p>
          <a:p>
            <a:pPr lvl="1"/>
            <a:r>
              <a:rPr lang="en-US" dirty="0"/>
              <a:t>Integrated with GoCD to sanity build test pull requests for GDP and baseline</a:t>
            </a:r>
          </a:p>
          <a:p>
            <a:r>
              <a:rPr lang="en-US" dirty="0">
                <a:hlinkClick r:id="rId7"/>
              </a:rPr>
              <a:t>Yocto Baseline (meta-ivi)</a:t>
            </a:r>
            <a:endParaRPr lang="en-US" dirty="0"/>
          </a:p>
          <a:p>
            <a:pPr lvl="1"/>
            <a:r>
              <a:rPr lang="en-US" dirty="0"/>
              <a:t>Meta-ivi-test image contains component unit tests</a:t>
            </a:r>
          </a:p>
          <a:p>
            <a:r>
              <a:rPr lang="en-US" dirty="0"/>
              <a:t>Components</a:t>
            </a:r>
          </a:p>
          <a:p>
            <a:pPr lvl="1"/>
            <a:r>
              <a:rPr lang="en-US" dirty="0"/>
              <a:t>Mix of testing in individual companies and in the open, e.g. DLT</a:t>
            </a:r>
          </a:p>
          <a:p>
            <a:r>
              <a:rPr lang="en-US" dirty="0">
                <a:solidFill>
                  <a:srgbClr val="00B050"/>
                </a:solidFill>
              </a:rPr>
              <a:t>New </a:t>
            </a:r>
            <a:r>
              <a:rPr lang="en-GB" dirty="0">
                <a:solidFill>
                  <a:srgbClr val="00B050"/>
                </a:solidFill>
              </a:rPr>
              <a:t>automated test initiative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Discussed at last AMM and now a reality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GENIVI LAVA Board Farm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Android and Linux testing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0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GENIVI s/w scope has expanded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/>
          </a:bodyPr>
          <a:lstStyle/>
          <a:p>
            <a:r>
              <a:rPr lang="en-GB" dirty="0"/>
              <a:t>Multi-OS strategy</a:t>
            </a:r>
          </a:p>
          <a:p>
            <a:pPr lvl="1"/>
            <a:r>
              <a:rPr lang="en-GB" dirty="0"/>
              <a:t>Domain Interaction evolving into Multi-OS</a:t>
            </a:r>
          </a:p>
          <a:p>
            <a:pPr lvl="1"/>
            <a:r>
              <a:rPr lang="en-GB" dirty="0"/>
              <a:t>Android SiG, Cloud and Connected Services Project etc.</a:t>
            </a:r>
          </a:p>
          <a:p>
            <a:pPr lvl="1"/>
            <a:r>
              <a:rPr lang="en-GB" dirty="0"/>
              <a:t>Meaning multiple dev environments</a:t>
            </a:r>
          </a:p>
          <a:p>
            <a:pPr lvl="1"/>
            <a:r>
              <a:rPr lang="en-GB" dirty="0"/>
              <a:t>Test infrastructure needs to be flexible</a:t>
            </a:r>
          </a:p>
          <a:p>
            <a:r>
              <a:rPr lang="en-GB" dirty="0"/>
              <a:t>Collective opportunity</a:t>
            </a:r>
          </a:p>
          <a:p>
            <a:pPr lvl="1"/>
            <a:r>
              <a:rPr lang="en-GB" dirty="0"/>
              <a:t>Possibility to collaborate and integrate with existing testing infrastructures for supported development platforms such as Apertis, WebOS, Adaptive Autosar and Android.</a:t>
            </a:r>
          </a:p>
          <a:p>
            <a:pPr lvl="1"/>
            <a:r>
              <a:rPr lang="en-GB" dirty="0"/>
              <a:t>Favour working together towards greater combined solutions, over repetition</a:t>
            </a:r>
          </a:p>
          <a:p>
            <a:pPr lvl="1"/>
            <a:r>
              <a:rPr lang="en-GB" dirty="0"/>
              <a:t>Open test instances enhance shared development of tooling, test cases and learning</a:t>
            </a:r>
          </a:p>
          <a:p>
            <a:pPr lvl="1"/>
            <a:r>
              <a:rPr lang="en-GB" dirty="0"/>
              <a:t>Open dialog and flexibility</a:t>
            </a:r>
            <a:endParaRPr lang="en-GB" strike="sngStrike" dirty="0"/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1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CAB8-3CFA-7B45-9ED8-D0604B2B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7" y="405592"/>
            <a:ext cx="9985094" cy="972338"/>
          </a:xfrm>
        </p:spPr>
        <p:txBody>
          <a:bodyPr/>
          <a:lstStyle/>
          <a:p>
            <a:r>
              <a:rPr lang="en-GB" dirty="0"/>
              <a:t>Automated test initiative: launch recap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200AA-7A45-F84A-B00A-46B9DF5DD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98" y="1551008"/>
            <a:ext cx="11304607" cy="4638035"/>
          </a:xfrm>
        </p:spPr>
        <p:txBody>
          <a:bodyPr>
            <a:normAutofit/>
          </a:bodyPr>
          <a:lstStyle/>
          <a:p>
            <a:r>
              <a:rPr lang="en-GB" dirty="0"/>
              <a:t>Announced at last AMM</a:t>
            </a:r>
          </a:p>
          <a:p>
            <a:r>
              <a:rPr lang="en-GB" dirty="0"/>
              <a:t>Working mode: make a start, be flexible and open to collaboration with other orgs</a:t>
            </a:r>
          </a:p>
          <a:p>
            <a:r>
              <a:rPr lang="en-GB" dirty="0">
                <a:hlinkClick r:id="rId4"/>
              </a:rPr>
              <a:t>LAVA</a:t>
            </a:r>
            <a:r>
              <a:rPr lang="en-GB" dirty="0"/>
              <a:t> based test system to be connected to Genivi GoCD CI (and other CI as needed)</a:t>
            </a:r>
          </a:p>
          <a:p>
            <a:pPr lvl="1"/>
            <a:r>
              <a:rPr lang="en-GB" dirty="0"/>
              <a:t>Distributed system in wide use.</a:t>
            </a:r>
          </a:p>
          <a:p>
            <a:pPr lvl="1"/>
            <a:r>
              <a:rPr lang="en-GB" dirty="0"/>
              <a:t>Strong support for complex deployment use cases on embedded hardware.</a:t>
            </a:r>
          </a:p>
          <a:p>
            <a:pPr lvl="1"/>
            <a:r>
              <a:rPr lang="en-GB" dirty="0"/>
              <a:t>Proven to scale to large deployments.</a:t>
            </a:r>
          </a:p>
          <a:p>
            <a:r>
              <a:rPr lang="en-GB" dirty="0"/>
              <a:t>Genivi instance will start one control server and one lab containing QEMU and automotive hardware</a:t>
            </a:r>
          </a:p>
          <a:p>
            <a:r>
              <a:rPr lang="en-GB" dirty="0"/>
              <a:t>Will use it for CIAT test of future GENIVI code emerging from Multi-OS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7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A7FBC"/>
      </a:accent1>
      <a:accent2>
        <a:srgbClr val="DD5D32"/>
      </a:accent2>
      <a:accent3>
        <a:srgbClr val="767776"/>
      </a:accent3>
      <a:accent4>
        <a:srgbClr val="536C7D"/>
      </a:accent4>
      <a:accent5>
        <a:srgbClr val="EDEEED"/>
      </a:accent5>
      <a:accent6>
        <a:srgbClr val="679D00"/>
      </a:accent6>
      <a:hlink>
        <a:srgbClr val="4A87B7"/>
      </a:hlink>
      <a:folHlink>
        <a:srgbClr val="4453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4719</TotalTime>
  <Words>1339</Words>
  <Application>Microsoft Office PowerPoint</Application>
  <PresentationFormat>Widescreen</PresentationFormat>
  <Paragraphs>173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System Font Regular</vt:lpstr>
      <vt:lpstr>Office Theme</vt:lpstr>
      <vt:lpstr>Connected Vehicle Software Development</vt:lpstr>
      <vt:lpstr>Agenda</vt:lpstr>
      <vt:lpstr>Shared testing upstream</vt:lpstr>
      <vt:lpstr>Shared testing upstream</vt:lpstr>
      <vt:lpstr>Automotive needs</vt:lpstr>
      <vt:lpstr>GENIVI Contribution</vt:lpstr>
      <vt:lpstr>Recap of what’s already in place</vt:lpstr>
      <vt:lpstr>GENIVI s/w scope has expanded</vt:lpstr>
      <vt:lpstr>Automated test initiative: launch recap</vt:lpstr>
      <vt:lpstr>Automated test initiative: LAVA</vt:lpstr>
      <vt:lpstr>Automated test initiative: Genivi instance status</vt:lpstr>
      <vt:lpstr>Automated test initiative: Genivi instance status</vt:lpstr>
      <vt:lpstr>How can we all contribute? Q&amp;A and discussion</vt:lpstr>
      <vt:lpstr>LAVA Master Web-UI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Moses</dc:creator>
  <cp:lastModifiedBy>Stephen Lawrence</cp:lastModifiedBy>
  <cp:revision>100</cp:revision>
  <cp:lastPrinted>2020-05-12T23:03:17Z</cp:lastPrinted>
  <dcterms:created xsi:type="dcterms:W3CDTF">2019-04-30T21:04:24Z</dcterms:created>
  <dcterms:modified xsi:type="dcterms:W3CDTF">2020-05-14T10:38:36Z</dcterms:modified>
</cp:coreProperties>
</file>