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1" r:id="rId1"/>
  </p:sldMasterIdLst>
  <p:notesMasterIdLst>
    <p:notesMasterId r:id="rId19"/>
  </p:notesMasterIdLst>
  <p:handoutMasterIdLst>
    <p:handoutMasterId r:id="rId20"/>
  </p:handoutMasterIdLst>
  <p:sldIdLst>
    <p:sldId id="294" r:id="rId2"/>
    <p:sldId id="295" r:id="rId3"/>
    <p:sldId id="296" r:id="rId4"/>
    <p:sldId id="300" r:id="rId5"/>
    <p:sldId id="306" r:id="rId6"/>
    <p:sldId id="301" r:id="rId7"/>
    <p:sldId id="302" r:id="rId8"/>
    <p:sldId id="309" r:id="rId9"/>
    <p:sldId id="308" r:id="rId10"/>
    <p:sldId id="303" r:id="rId11"/>
    <p:sldId id="311" r:id="rId12"/>
    <p:sldId id="304" r:id="rId13"/>
    <p:sldId id="312" r:id="rId14"/>
    <p:sldId id="307" r:id="rId15"/>
    <p:sldId id="305" r:id="rId16"/>
    <p:sldId id="299" r:id="rId17"/>
    <p:sldId id="310" r:id="rId18"/>
  </p:sldIdLst>
  <p:sldSz cx="12161838" cy="6858000"/>
  <p:notesSz cx="7315200" cy="9601200"/>
  <p:defaultTextStyle>
    <a:defPPr>
      <a:defRPr lang="en-US"/>
    </a:defPPr>
    <a:lvl1pPr algn="l" defTabSz="607931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607931" indent="-150793" algn="l" defTabSz="607931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1215860" indent="-301585" algn="l" defTabSz="607931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825377" indent="-453963" algn="l" defTabSz="607931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2433308" indent="-604756" algn="l" defTabSz="607931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5690" algn="l" defTabSz="91427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2828" algn="l" defTabSz="91427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199965" algn="l" defTabSz="91427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103" algn="l" defTabSz="91427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27">
          <p15:clr>
            <a:srgbClr val="A4A3A4"/>
          </p15:clr>
        </p15:guide>
        <p15:guide id="2" pos="289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3FFAB"/>
    <a:srgbClr val="084284"/>
    <a:srgbClr val="384EC5"/>
    <a:srgbClr val="000000"/>
    <a:srgbClr val="215968"/>
    <a:srgbClr val="151811"/>
    <a:srgbClr val="95B3D7"/>
    <a:srgbClr val="C0F264"/>
    <a:srgbClr val="B9BEC9"/>
    <a:srgbClr val="346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44" autoAdjust="0"/>
    <p:restoredTop sz="85369" autoAdjust="0"/>
  </p:normalViewPr>
  <p:slideViewPr>
    <p:cSldViewPr snapToGrid="0" snapToObjects="1">
      <p:cViewPr>
        <p:scale>
          <a:sx n="75" d="100"/>
          <a:sy n="75" d="100"/>
        </p:scale>
        <p:origin x="-1152" y="-540"/>
      </p:cViewPr>
      <p:guideLst>
        <p:guide orient="horz" pos="827"/>
        <p:guide pos="28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-3288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62B86-19D1-2144-84FB-C8382E612351}" type="datetimeFigureOut">
              <a:rPr lang="en-US" smtClean="0"/>
              <a:pPr/>
              <a:t>5/17/2017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D658B-7096-C04C-BD04-A9E3C2EF5F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9762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defTabSz="608625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-109" charset="0"/>
              </a:defRPr>
            </a:lvl1pPr>
          </a:lstStyle>
          <a:p>
            <a:fld id="{29E880A1-66FD-4288-A8CC-BA8DCCF6808B}" type="datetime1">
              <a:rPr lang="en-US"/>
              <a:pPr/>
              <a:t>5/17/2017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5138" y="720725"/>
            <a:ext cx="6384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defTabSz="608625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-109" charset="0"/>
              </a:defRPr>
            </a:lvl1pPr>
          </a:lstStyle>
          <a:p>
            <a:fld id="{D5F5EA22-8E4E-4020-8333-307BB386C50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646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7931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607931" algn="l" defTabSz="607931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1215860" algn="l" defTabSz="607931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825377" algn="l" defTabSz="607931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2433308" algn="l" defTabSz="607931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3042711" algn="l" defTabSz="60854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1253" algn="l" defTabSz="60854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59793" algn="l" defTabSz="60854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68337" algn="l" defTabSz="60854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5EA22-8E4E-4020-8333-307BB386C50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091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07931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5EA22-8E4E-4020-8333-307BB386C50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305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GENIVI108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-36513"/>
            <a:ext cx="12236451" cy="6905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GENIVI logo PMS 647.png"/>
          <p:cNvPicPr>
            <a:picLocks noChangeAspect="1"/>
          </p:cNvPicPr>
          <p:nvPr userDrawn="1"/>
        </p:nvPicPr>
        <p:blipFill>
          <a:blip r:embed="rId3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188" y="5659438"/>
            <a:ext cx="116363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06" y="2929586"/>
            <a:ext cx="10337800" cy="669483"/>
          </a:xfrm>
        </p:spPr>
        <p:txBody>
          <a:bodyPr anchor="t"/>
          <a:lstStyle>
            <a:lvl1pPr algn="l">
              <a:defRPr sz="3200" b="1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NIVI logo PMS 647.png"/>
          <p:cNvPicPr>
            <a:picLocks noChangeAspect="1"/>
          </p:cNvPicPr>
          <p:nvPr userDrawn="1"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188" y="5659438"/>
            <a:ext cx="116363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679" y="181504"/>
            <a:ext cx="10945812" cy="66516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679" y="990070"/>
            <a:ext cx="10945812" cy="45725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8150" y="6308725"/>
            <a:ext cx="4514850" cy="365125"/>
          </a:xfrm>
          <a:prstGeom prst="rect">
            <a:avLst/>
          </a:prstGeom>
        </p:spPr>
        <p:txBody>
          <a:bodyPr/>
          <a:lstStyle>
            <a:lvl1pPr algn="l" eaLnBrk="1" hangingPunct="1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3D11EB4-CFA9-5040-AB64-BD7BCA8C230F}" type="slidenum">
              <a:rPr lang="en-US" altLang="x-none"/>
              <a:pPr>
                <a:defRPr/>
              </a:pPr>
              <a:t>‹#›</a:t>
            </a:fld>
            <a:r>
              <a:rPr lang="en-US" altLang="x-none" dirty="0"/>
              <a:t>   |   </a:t>
            </a:r>
            <a:fld id="{6861BA3F-D0EF-DF4D-B245-A4EFB41B7690}" type="datetime4">
              <a:rPr lang="en-US" altLang="x-none"/>
              <a:pPr>
                <a:defRPr/>
              </a:pPr>
              <a:t>May 17, 2017</a:t>
            </a:fld>
            <a:r>
              <a:rPr lang="en-US" altLang="x-none" dirty="0"/>
              <a:t>   |   </a:t>
            </a:r>
            <a:r>
              <a:rPr lang="en-US" altLang="x-none" dirty="0">
                <a:sym typeface="Arial" charset="0"/>
              </a:rPr>
              <a:t>Copyright © GENIVI Alliance 2017</a:t>
            </a:r>
            <a:r>
              <a:rPr lang="en-US" altLang="x-none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NIVI108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12195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ENIVI logo PMS 647.png"/>
          <p:cNvPicPr>
            <a:picLocks noChangeAspect="1"/>
          </p:cNvPicPr>
          <p:nvPr userDrawn="1"/>
        </p:nvPicPr>
        <p:blipFill>
          <a:blip r:embed="rId3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188" y="5659438"/>
            <a:ext cx="116363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679" y="1002769"/>
            <a:ext cx="53959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6992" y="1002769"/>
            <a:ext cx="5397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38679" y="181504"/>
            <a:ext cx="10945812" cy="66516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8150" y="6308725"/>
            <a:ext cx="4514850" cy="365125"/>
          </a:xfrm>
          <a:prstGeom prst="rect">
            <a:avLst/>
          </a:prstGeom>
        </p:spPr>
        <p:txBody>
          <a:bodyPr/>
          <a:lstStyle>
            <a:lvl1pPr algn="l" eaLnBrk="1" hangingPunct="1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D3DC773-BD98-634D-9AB9-A99E21954B62}" type="slidenum">
              <a:rPr lang="en-US" altLang="x-none"/>
              <a:pPr>
                <a:defRPr/>
              </a:pPr>
              <a:t>‹#›</a:t>
            </a:fld>
            <a:r>
              <a:rPr lang="en-US" altLang="x-none" dirty="0"/>
              <a:t>   |   </a:t>
            </a:r>
            <a:fld id="{6861BA3F-D0EF-DF4D-B245-A4EFB41B7690}" type="datetime4">
              <a:rPr lang="en-US" altLang="x-none"/>
              <a:pPr>
                <a:defRPr/>
              </a:pPr>
              <a:t>May 17, 2017</a:t>
            </a:fld>
            <a:r>
              <a:rPr lang="en-US" altLang="x-none" dirty="0"/>
              <a:t>   |   </a:t>
            </a:r>
            <a:r>
              <a:rPr lang="en-US" altLang="x-none" dirty="0">
                <a:sym typeface="Arial" charset="0"/>
              </a:rPr>
              <a:t>Copyright © GENIVI Alliance 2017</a:t>
            </a:r>
            <a:r>
              <a:rPr lang="en-US" altLang="x-none" dirty="0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8679" y="181504"/>
            <a:ext cx="10945812" cy="66516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38150" y="6308725"/>
            <a:ext cx="4514850" cy="365125"/>
          </a:xfrm>
          <a:prstGeom prst="rect">
            <a:avLst/>
          </a:prstGeom>
        </p:spPr>
        <p:txBody>
          <a:bodyPr/>
          <a:lstStyle>
            <a:lvl1pPr algn="l" eaLnBrk="1" hangingPunct="1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67EBB52-BD2D-A94B-9BA5-D1B02AB79235}" type="slidenum">
              <a:rPr lang="en-US" altLang="x-none"/>
              <a:pPr>
                <a:defRPr/>
              </a:pPr>
              <a:t>‹#›</a:t>
            </a:fld>
            <a:r>
              <a:rPr lang="en-US" altLang="x-none" dirty="0"/>
              <a:t>   |   </a:t>
            </a:r>
            <a:fld id="{6861BA3F-D0EF-DF4D-B245-A4EFB41B7690}" type="datetime4">
              <a:rPr lang="en-US" altLang="x-none"/>
              <a:pPr>
                <a:defRPr/>
              </a:pPr>
              <a:t>May 17, 2017</a:t>
            </a:fld>
            <a:r>
              <a:rPr lang="en-US" altLang="x-none" dirty="0"/>
              <a:t>   |   </a:t>
            </a:r>
            <a:r>
              <a:rPr lang="en-US" altLang="x-none" dirty="0">
                <a:sym typeface="Arial" charset="0"/>
              </a:rPr>
              <a:t>Copyright © GENIVI Alliance 2017</a:t>
            </a:r>
            <a:r>
              <a:rPr lang="en-US" altLang="x-none" dirty="0"/>
              <a:t> 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8013" y="274638"/>
            <a:ext cx="109458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8" tIns="45713" rIns="91428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8013" y="1600200"/>
            <a:ext cx="109458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8" tIns="45713" rIns="91428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pic>
        <p:nvPicPr>
          <p:cNvPr id="1028" name="Picture 4" descr="GENIVI logo PMS 647.png"/>
          <p:cNvPicPr>
            <a:picLocks noChangeAspect="1"/>
          </p:cNvPicPr>
          <p:nvPr userDrawn="1"/>
        </p:nvPicPr>
        <p:blipFill>
          <a:blip r:embed="rId6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188" y="5659438"/>
            <a:ext cx="116363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43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5613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1pPr>
      <a:lvl2pPr algn="l" defTabSz="455613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charset="0"/>
        </a:defRPr>
      </a:lvl2pPr>
      <a:lvl3pPr algn="l" defTabSz="455613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charset="0"/>
        </a:defRPr>
      </a:lvl3pPr>
      <a:lvl4pPr algn="l" defTabSz="455613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charset="0"/>
        </a:defRPr>
      </a:lvl4pPr>
      <a:lvl5pPr algn="l" defTabSz="455613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charset="0"/>
        </a:defRPr>
      </a:lvl5pPr>
      <a:lvl6pPr marL="457200" algn="l" defTabSz="4556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  <a:ea typeface="ＭＳ Ｐゴシック" pitchFamily="34" charset="-128"/>
        </a:defRPr>
      </a:lvl6pPr>
      <a:lvl7pPr marL="914400" algn="l" defTabSz="4556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  <a:ea typeface="ＭＳ Ｐゴシック" pitchFamily="34" charset="-128"/>
        </a:defRPr>
      </a:lvl7pPr>
      <a:lvl8pPr marL="1371600" algn="l" defTabSz="4556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  <a:ea typeface="ＭＳ Ｐゴシック" pitchFamily="34" charset="-128"/>
        </a:defRPr>
      </a:lvl8pPr>
      <a:lvl9pPr marL="1828800" algn="l" defTabSz="4556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41313" indent="-341313" algn="l" defTabSz="4556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1pPr>
      <a:lvl2pPr marL="741363" indent="-284163" algn="l" defTabSz="4556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2pPr>
      <a:lvl3pPr marL="1141413" indent="-227013" algn="l" defTabSz="4556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3pPr>
      <a:lvl4pPr marL="1598613" indent="-227013" algn="l" defTabSz="4556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4pPr>
      <a:lvl5pPr marL="2055813" indent="-227013" algn="l" defTabSz="4556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5pPr>
      <a:lvl6pPr marL="2514259" indent="-228568" algn="l" defTabSz="45713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97" indent="-228568" algn="l" defTabSz="45713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35" indent="-228568" algn="l" defTabSz="45713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73" indent="-228568" algn="l" defTabSz="45713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8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6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14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52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90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28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65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03" algn="l" defTabSz="4571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jlorenz@de.adit-jv.com" TargetMode="External"/><Relationship Id="rId2" Type="http://schemas.openxmlformats.org/officeDocument/2006/relationships/hyperlink" Target="mailto:genivi-audio-manager@lists.genivi.org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github.com/GENIVI/AudioManagerPlugins" TargetMode="External"/><Relationship Id="rId4" Type="http://schemas.openxmlformats.org/officeDocument/2006/relationships/hyperlink" Target="https://github.com/GENIVI/AudioManage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genivi.org/" TargetMode="External"/><Relationship Id="rId2" Type="http://schemas.openxmlformats.org/officeDocument/2006/relationships/hyperlink" Target="http://www.genivi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help@mail.genivi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EN_PPT_Cov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1838" cy="6858000"/>
          </a:xfrm>
          <a:prstGeom prst="rect">
            <a:avLst/>
          </a:prstGeom>
        </p:spPr>
      </p:pic>
      <p:pic>
        <p:nvPicPr>
          <p:cNvPr id="2" name="Picture 1" descr="GENIVI_Black_Logo-no_backgrou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75" y="321538"/>
            <a:ext cx="2443741" cy="21443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4768" y="3216160"/>
            <a:ext cx="9839166" cy="1776176"/>
          </a:xfrm>
          <a:prstGeom prst="rect">
            <a:avLst/>
          </a:prstGeom>
          <a:noFill/>
        </p:spPr>
        <p:txBody>
          <a:bodyPr wrap="square" lIns="91428" tIns="45713" rIns="91428" bIns="45713" rtlCol="0">
            <a:noAutofit/>
          </a:bodyPr>
          <a:lstStyle/>
          <a:p>
            <a:pPr defTabSz="608542">
              <a:spcAft>
                <a:spcPts val="60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Hands-On</a:t>
            </a:r>
            <a:endParaRPr lang="en-US" sz="4800" b="1" dirty="0">
              <a:solidFill>
                <a:schemeClr val="bg1"/>
              </a:solidFill>
              <a:latin typeface="Arial" pitchFamily="-109" charset="0"/>
              <a:cs typeface="ＭＳ Ｐゴシック" pitchFamily="-109" charset="-128"/>
            </a:endParaRPr>
          </a:p>
          <a:p>
            <a:pPr defTabSz="608542">
              <a:spcAft>
                <a:spcPts val="600"/>
              </a:spcAft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May 10, 2017  |  ALSA </a:t>
            </a:r>
            <a:r>
              <a:rPr lang="en-US" sz="2400" dirty="0">
                <a:solidFill>
                  <a:schemeClr val="bg1"/>
                </a:solidFill>
              </a:rPr>
              <a:t> Routing Adapter Plugin</a:t>
            </a:r>
            <a:r>
              <a:rPr lang="en-US" sz="24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24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767" y="4833828"/>
            <a:ext cx="5043857" cy="954093"/>
          </a:xfrm>
          <a:prstGeom prst="rect">
            <a:avLst/>
          </a:prstGeom>
          <a:noFill/>
        </p:spPr>
        <p:txBody>
          <a:bodyPr wrap="none" lIns="91428" tIns="45713" rIns="91428" bIns="45713" rtlCol="0">
            <a:spAutoFit/>
          </a:bodyPr>
          <a:lstStyle/>
          <a:p>
            <a:pPr defTabSz="608542">
              <a:defRPr sz="1800"/>
            </a:pPr>
            <a:r>
              <a:rPr lang="en-US" sz="3700" b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Jens Lorenz</a:t>
            </a:r>
            <a:endParaRPr lang="en-US" sz="3700" b="1" dirty="0">
              <a:latin typeface="Arial"/>
              <a:ea typeface="Arial"/>
              <a:cs typeface="Arial"/>
              <a:sym typeface="Arial"/>
            </a:endParaRPr>
          </a:p>
          <a:p>
            <a:pPr defTabSz="608542">
              <a:defRPr sz="1800"/>
            </a:pPr>
            <a:r>
              <a:rPr lang="en-US" sz="1900" i="1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Staff Engineer, ADIT GmbH, GENIVI </a:t>
            </a:r>
            <a:r>
              <a:rPr lang="en-US" sz="1900" i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Alliance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03917" y="4709152"/>
            <a:ext cx="5545930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75438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Configuration with Gateway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10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679" y="990070"/>
            <a:ext cx="10945812" cy="4790244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amra_alsa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domNam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tSOURCE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MediaPlayer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srcID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"1"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srcClsNam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BASE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tSINK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sinkNam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GatewayIn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visible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 /&gt;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domNam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VirtDSP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tSOURCE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GatewayOut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srcClsNam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BASE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visible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tGATEWAY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gatewayNam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Gateway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sinkNam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"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GatewayIn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sinkDomNam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Applications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lstSrcFrmt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"2"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lstSinkFrmt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"2"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convertionMatrix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"1"&gt; 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tGATEWAY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tSOURCE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tSINK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sinkNam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AMP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sinkID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1“ /&gt;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amra_alsa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89680" y="3962400"/>
            <a:ext cx="426720" cy="233680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974080" y="3972560"/>
            <a:ext cx="426720" cy="233680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29200" y="3677920"/>
            <a:ext cx="6014720" cy="233680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97680" y="2214880"/>
            <a:ext cx="1595120" cy="233680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5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0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 Configuration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11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679" y="990070"/>
            <a:ext cx="10945812" cy="503481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domNam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tSOURCE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MediaPlayer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srcClsNam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BASE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pcmNam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"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vdev_app_mediaplayer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vol_mediaplayer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/&gt;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tSINK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sinkNam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Gateway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visible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610543" y="2535436"/>
            <a:ext cx="4772977" cy="3046988"/>
          </a:xfrm>
          <a:prstGeom prst="rect">
            <a:avLst/>
          </a:prstGeom>
          <a:solidFill>
            <a:srgbClr val="F3FFAB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ALSA configuration: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pcm.vdev_app_mediaplayer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type plug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slave.pcm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vdev_mpsv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pcm.vdev_mpsv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type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softvol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slave.pcm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“hw:Loopback,0"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control.name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vol_mediaplayer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control.card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0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9" name="Rectangle 8"/>
          <p:cNvSpPr/>
          <p:nvPr/>
        </p:nvSpPr>
        <p:spPr>
          <a:xfrm>
            <a:off x="1808480" y="1625600"/>
            <a:ext cx="7172960" cy="233680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8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Configuration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12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 bwMode="auto">
          <a:xfrm>
            <a:off x="438679" y="1025994"/>
            <a:ext cx="10945812" cy="479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8" tIns="45713" rIns="91428" bIns="45713" numCol="1" anchor="t" anchorCtr="0" compatLnSpc="1">
            <a:prstTxWarp prst="textNoShape">
              <a:avLst/>
            </a:prstTxWarp>
          </a:bodyPr>
          <a:lstStyle>
            <a:lvl1pPr marL="341313" indent="-3413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1pPr>
            <a:lvl2pPr marL="741363" indent="-28416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2pPr>
            <a:lvl3pPr marL="11414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3pPr>
            <a:lvl4pPr marL="15986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4pPr>
            <a:lvl5pPr marL="20558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5pPr>
            <a:lvl6pPr marL="2514259" indent="-228568" algn="l" defTabSz="457138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97" indent="-228568" algn="l" defTabSz="457138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35" indent="-228568" algn="l" defTabSz="457138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73" indent="-228568" algn="l" defTabSz="457138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domNam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VirtDSP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nodNam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Cpu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Font typeface="Arial" charset="0"/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tSOURCE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srcNam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Gateway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srcClsNam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BASE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visible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 /&gt;</a:t>
            </a:r>
          </a:p>
          <a:p>
            <a:pPr marL="0" indent="0">
              <a:buFont typeface="Arial" charset="0"/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tSINK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sinkNam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AMP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sinkID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"1“ /&gt;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tPROXY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Gateway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sinkNam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AMP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pcmSrc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vdev_dsp_gateway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pcmSink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vdev_dsp_amp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lstRates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48000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msBuffersize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CPUSchedulingPolicy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CPUSchedulingPriority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80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pPr marL="0" indent="0">
              <a:buFont typeface="Arial" charset="0"/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1353" y="3261736"/>
            <a:ext cx="4772977" cy="3293209"/>
          </a:xfrm>
          <a:prstGeom prst="rect">
            <a:avLst/>
          </a:prstGeom>
          <a:solidFill>
            <a:srgbClr val="F3FFAB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ALSA configuration:</a:t>
            </a:r>
          </a:p>
          <a:p>
            <a:pPr marL="0" indent="0">
              <a:buNone/>
            </a:pP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pcm.vdev_dsp_gateway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type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hw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slave.card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“Loopback”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slave.device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pcm.vdev_dsp_amp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type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dmix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slave.pcm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hw:0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</a:p>
          <a:p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slave.rate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48000</a:t>
            </a:r>
          </a:p>
          <a:p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slave.channels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8" name="Rectangle 7"/>
          <p:cNvSpPr/>
          <p:nvPr/>
        </p:nvSpPr>
        <p:spPr>
          <a:xfrm>
            <a:off x="1744873" y="2265680"/>
            <a:ext cx="6393287" cy="233680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0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 Properties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13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 bwMode="auto">
          <a:xfrm>
            <a:off x="438679" y="1025994"/>
            <a:ext cx="10945812" cy="479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28" tIns="45713" rIns="91428" bIns="45713" numCol="1" anchor="t" anchorCtr="0" compatLnSpc="1">
            <a:prstTxWarp prst="textNoShape">
              <a:avLst/>
            </a:prstTxWarp>
          </a:bodyPr>
          <a:lstStyle>
            <a:lvl1pPr marL="341313" indent="-3413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1pPr>
            <a:lvl2pPr marL="741363" indent="-28416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2pPr>
            <a:lvl3pPr marL="11414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3pPr>
            <a:lvl4pPr marL="15986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4pPr>
            <a:lvl5pPr marL="2055813" indent="-227013" algn="l" defTabSz="45561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defRPr>
            </a:lvl5pPr>
            <a:lvl6pPr marL="2514259" indent="-228568" algn="l" defTabSz="457138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97" indent="-228568" algn="l" defTabSz="457138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35" indent="-228568" algn="l" defTabSz="457138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73" indent="-228568" algn="l" defTabSz="457138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domNam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VirtDSP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nodNam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Cpu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tSOURCE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srcNam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Gateway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srcClsNam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BASE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pcmNam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vdev_app_mediaplayer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/&gt;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tPROPERTY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type = "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tPROPSPEC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value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namsVals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vol_mediaplayer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50; ADC High-Pass Filter, High Pass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;"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tPROPSPEC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alue = "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endParaRPr 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namsVals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 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vol_mediaplayer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200; ADC High-Pass Filter, None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;"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tPROPERTY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tSOURCE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 charset="0"/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tDOMAIN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955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01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Topics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15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Generic Controller works with fix </a:t>
            </a:r>
            <a:r>
              <a:rPr lang="en-US" dirty="0" smtClean="0"/>
              <a:t>topology</a:t>
            </a:r>
          </a:p>
          <a:p>
            <a:pPr lvl="1"/>
            <a:r>
              <a:rPr lang="en-US" dirty="0" smtClean="0"/>
              <a:t>Policy shall work even without fixed configured topology</a:t>
            </a:r>
            <a:endParaRPr lang="en-US" dirty="0" smtClean="0"/>
          </a:p>
          <a:p>
            <a:r>
              <a:rPr lang="en-US" dirty="0" smtClean="0"/>
              <a:t>USB sound card detection </a:t>
            </a:r>
            <a:r>
              <a:rPr lang="en-US" dirty="0" smtClean="0"/>
              <a:t>support</a:t>
            </a:r>
          </a:p>
          <a:p>
            <a:pPr lvl="1"/>
            <a:r>
              <a:rPr lang="en-US" dirty="0" smtClean="0"/>
              <a:t>Sound cards will be registered to </a:t>
            </a:r>
            <a:r>
              <a:rPr lang="en-US" dirty="0" err="1" smtClean="0"/>
              <a:t>AudioManager</a:t>
            </a:r>
            <a:r>
              <a:rPr lang="en-US" dirty="0" smtClean="0"/>
              <a:t> / HMI</a:t>
            </a:r>
          </a:p>
          <a:p>
            <a:pPr lvl="1"/>
            <a:r>
              <a:rPr lang="en-US" dirty="0" smtClean="0"/>
              <a:t>Proxy can be used to integrate new detected devices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079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idx="4294967295"/>
          </p:nvPr>
        </p:nvSpPr>
        <p:spPr>
          <a:xfrm>
            <a:off x="1636713" y="2396182"/>
            <a:ext cx="8986837" cy="305757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x-none" sz="2400" dirty="0" smtClean="0">
                <a:latin typeface="Arial" charset="0"/>
                <a:ea typeface="ＭＳ Ｐゴシック" charset="-128"/>
                <a:cs typeface="Arial" charset="0"/>
                <a:hlinkClick r:id="rId2"/>
              </a:rPr>
              <a:t>genivi-audio-manager@lists.genivi.org</a:t>
            </a:r>
            <a:endParaRPr lang="en-US" altLang="x-none" sz="2400" dirty="0" smtClean="0">
              <a:latin typeface="Arial" charset="0"/>
              <a:ea typeface="ＭＳ Ｐゴシック" charset="-128"/>
              <a:cs typeface="Arial" charset="0"/>
              <a:hlinkClick r:id="rId3"/>
            </a:endParaRPr>
          </a:p>
          <a:p>
            <a:pPr marL="0" indent="0" algn="ctr" eaLnBrk="1" hangingPunct="1">
              <a:buNone/>
            </a:pPr>
            <a:r>
              <a:rPr lang="en-US" altLang="x-none" sz="2400" dirty="0" smtClean="0">
                <a:latin typeface="Arial" charset="0"/>
                <a:ea typeface="ＭＳ Ｐゴシック" charset="-128"/>
                <a:cs typeface="Arial" charset="0"/>
                <a:hlinkClick r:id="rId3"/>
              </a:rPr>
              <a:t>jlorenz@de.adit-jv.com</a:t>
            </a:r>
            <a:endParaRPr lang="en-US" altLang="x-none" sz="2400" dirty="0" smtClean="0">
              <a:latin typeface="Arial" charset="0"/>
              <a:ea typeface="ＭＳ Ｐゴシック" charset="-128"/>
              <a:cs typeface="Arial" charset="0"/>
            </a:endParaRPr>
          </a:p>
          <a:p>
            <a:pPr marL="0" indent="0" algn="ctr" eaLnBrk="1" hangingPunct="1">
              <a:buNone/>
            </a:pPr>
            <a:endParaRPr lang="en-US" altLang="x-none" sz="2400" dirty="0" smtClean="0">
              <a:latin typeface="Arial" charset="0"/>
              <a:ea typeface="ＭＳ Ｐゴシック" charset="-128"/>
              <a:cs typeface="Arial" charset="0"/>
            </a:endParaRPr>
          </a:p>
          <a:p>
            <a:pPr marL="0" indent="0" algn="ctr" eaLnBrk="1" hangingPunct="1">
              <a:buNone/>
            </a:pP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</a:rPr>
              <a:t>References</a:t>
            </a:r>
          </a:p>
          <a:p>
            <a:pPr marL="0" indent="0" algn="ctr" eaLnBrk="1" hangingPunct="1">
              <a:buNone/>
            </a:pP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  <a:hlinkClick r:id="rId4"/>
              </a:rPr>
              <a:t>https://github.com/GENIVI/AudioManager</a:t>
            </a:r>
            <a:endParaRPr lang="en-US" altLang="x-none" sz="2400" dirty="0">
              <a:latin typeface="Arial" charset="0"/>
              <a:ea typeface="ＭＳ Ｐゴシック" charset="-128"/>
              <a:cs typeface="Arial" charset="0"/>
            </a:endParaRPr>
          </a:p>
          <a:p>
            <a:pPr marL="0" indent="0" algn="ctr" eaLnBrk="1" hangingPunct="1">
              <a:buNone/>
            </a:pP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  <a:hlinkClick r:id="rId5"/>
              </a:rPr>
              <a:t>https://github.com/GENIVI/AudioManagerPlugins</a:t>
            </a:r>
            <a:endParaRPr lang="en-US" altLang="x-none" sz="2400" dirty="0">
              <a:latin typeface="Arial" charset="0"/>
              <a:ea typeface="ＭＳ Ｐゴシック" charset="-128"/>
              <a:cs typeface="Arial" charset="0"/>
            </a:endParaRPr>
          </a:p>
          <a:p>
            <a:pPr marL="0" indent="0" algn="ctr" eaLnBrk="1" hangingPunct="1">
              <a:buNone/>
            </a:pPr>
            <a:endParaRPr lang="en-US" altLang="x-none" sz="2400" dirty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12291" name="Title 4"/>
          <p:cNvSpPr txBox="1">
            <a:spLocks/>
          </p:cNvSpPr>
          <p:nvPr/>
        </p:nvSpPr>
        <p:spPr bwMode="auto">
          <a:xfrm>
            <a:off x="960438" y="837699"/>
            <a:ext cx="103378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3" rIns="91428" bIns="45713" anchor="ctr"/>
          <a:lstStyle>
            <a:lvl1pPr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x-none" sz="4400" b="1" dirty="0" smtClean="0"/>
              <a:t>Questions?</a:t>
            </a:r>
            <a:endParaRPr lang="x-none" altLang="x-none" sz="4400" b="1"/>
          </a:p>
        </p:txBody>
      </p:sp>
    </p:spTree>
    <p:extLst>
      <p:ext uri="{BB962C8B-B14F-4D97-AF65-F5344CB8AC3E}">
        <p14:creationId xmlns:p14="http://schemas.microsoft.com/office/powerpoint/2010/main" val="2117295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Placeholder 1"/>
          <p:cNvSpPr>
            <a:spLocks noGrp="1"/>
          </p:cNvSpPr>
          <p:nvPr>
            <p:ph type="body" idx="4294967295"/>
          </p:nvPr>
        </p:nvSpPr>
        <p:spPr>
          <a:xfrm>
            <a:off x="1636713" y="3724275"/>
            <a:ext cx="8986837" cy="1500188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</a:rPr>
              <a:t>Visit GENIVI at </a:t>
            </a:r>
            <a:r>
              <a:rPr lang="en-US" altLang="x-none" sz="2400" dirty="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  <a:hlinkClick r:id="rId2"/>
              </a:rPr>
              <a:t>http://www.genivi.org</a:t>
            </a:r>
            <a:r>
              <a:rPr lang="en-US" altLang="x-none" sz="2400" dirty="0">
                <a:solidFill>
                  <a:schemeClr val="tx2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</a:rPr>
              <a:t>or </a:t>
            </a: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  <a:hlinkClick r:id="rId3"/>
              </a:rPr>
              <a:t>http://projects.genivi.org</a:t>
            </a:r>
            <a:endParaRPr lang="en-US" altLang="x-none" sz="2400" dirty="0">
              <a:latin typeface="Arial" charset="0"/>
              <a:ea typeface="ＭＳ Ｐゴシック" charset="-128"/>
              <a:cs typeface="Arial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altLang="x-none" sz="2400" dirty="0" smtClean="0">
                <a:latin typeface="Arial" charset="0"/>
                <a:ea typeface="ＭＳ Ｐゴシック" charset="-128"/>
                <a:cs typeface="Arial" charset="0"/>
              </a:rPr>
              <a:t>Contact </a:t>
            </a: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</a:rPr>
              <a:t>us: </a:t>
            </a: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  <a:hlinkClick r:id="rId4"/>
              </a:rPr>
              <a:t>help@genivi.org</a:t>
            </a:r>
            <a:r>
              <a:rPr lang="en-US" altLang="x-none" sz="2400" dirty="0">
                <a:latin typeface="Arial" charset="0"/>
                <a:ea typeface="ＭＳ Ｐゴシック" charset="-128"/>
                <a:cs typeface="Arial" charset="0"/>
              </a:rPr>
              <a:t>  </a:t>
            </a:r>
          </a:p>
        </p:txBody>
      </p:sp>
      <p:sp>
        <p:nvSpPr>
          <p:cNvPr id="12292" name="Shape 32"/>
          <p:cNvSpPr>
            <a:spLocks noChangeArrowheads="1"/>
          </p:cNvSpPr>
          <p:nvPr/>
        </p:nvSpPr>
        <p:spPr bwMode="auto">
          <a:xfrm>
            <a:off x="669925" y="5672138"/>
            <a:ext cx="11491913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60853" tIns="60853" rIns="60853" bIns="60853" anchor="ctr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defTabSz="6064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defTabSz="6064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defTabSz="6064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defTabSz="6064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x-none" sz="1600">
                <a:sym typeface="Arial" charset="0"/>
              </a:rPr>
              <a:t>This work is licensed under a Creative Commons Attribution-Share Alike 4.0 (CC BY-SA 4.0)</a:t>
            </a:r>
            <a:br>
              <a:rPr lang="en-US" altLang="x-none" sz="1600">
                <a:sym typeface="Arial" charset="0"/>
              </a:rPr>
            </a:br>
            <a:r>
              <a:rPr lang="en-US" altLang="x-none" sz="1600">
                <a:sym typeface="Arial" charset="0"/>
              </a:rPr>
              <a:t>GENIVI is a registered trademark of the GENIVI Alliance in the USA and other countries.</a:t>
            </a:r>
            <a:br>
              <a:rPr lang="en-US" altLang="x-none" sz="1600">
                <a:sym typeface="Arial" charset="0"/>
              </a:rPr>
            </a:br>
            <a:r>
              <a:rPr lang="en-US" altLang="x-none" sz="1600">
                <a:sym typeface="Arial" charset="0"/>
              </a:rPr>
              <a:t>Copyright © GENIVI Alliance 2017.</a:t>
            </a:r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960438" y="1904527"/>
            <a:ext cx="103378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3" rIns="91428" bIns="45713" anchor="ctr"/>
          <a:lstStyle>
            <a:lvl1pPr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 defTabSz="457200">
              <a:spcBef>
                <a:spcPct val="20000"/>
              </a:spcBef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x-none" sz="4400" b="1" dirty="0" smtClean="0"/>
              <a:t>Thank You!</a:t>
            </a:r>
            <a:endParaRPr lang="x-none" altLang="x-none" sz="4400" b="1"/>
          </a:p>
        </p:txBody>
      </p:sp>
    </p:spTree>
    <p:extLst>
      <p:ext uri="{BB962C8B-B14F-4D97-AF65-F5344CB8AC3E}">
        <p14:creationId xmlns:p14="http://schemas.microsoft.com/office/powerpoint/2010/main" val="471697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ALSA Routing Adapter?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89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3</a:t>
            </a:fld>
            <a:r>
              <a:rPr lang="en-US" altLang="x-none" dirty="0" smtClean="0"/>
              <a:t>   |   May 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679" y="990070"/>
            <a:ext cx="10945812" cy="5040616"/>
          </a:xfrm>
        </p:spPr>
        <p:txBody>
          <a:bodyPr/>
          <a:lstStyle/>
          <a:p>
            <a:r>
              <a:rPr lang="en-US" dirty="0" smtClean="0"/>
              <a:t>Existing Infrastructure</a:t>
            </a:r>
          </a:p>
          <a:p>
            <a:pPr lvl="1"/>
            <a:r>
              <a:rPr lang="en-US" dirty="0" smtClean="0"/>
              <a:t>Daemon</a:t>
            </a:r>
          </a:p>
          <a:p>
            <a:pPr lvl="1"/>
            <a:r>
              <a:rPr lang="en-US" dirty="0" smtClean="0"/>
              <a:t>Plugins</a:t>
            </a:r>
          </a:p>
          <a:p>
            <a:pPr lvl="2"/>
            <a:r>
              <a:rPr lang="en-US" dirty="0" err="1" smtClean="0"/>
              <a:t>CommonAPI</a:t>
            </a:r>
            <a:endParaRPr lang="en-US" dirty="0" smtClean="0"/>
          </a:p>
          <a:p>
            <a:pPr lvl="2"/>
            <a:r>
              <a:rPr lang="en-US" dirty="0" err="1" smtClean="0"/>
              <a:t>DBus</a:t>
            </a:r>
            <a:endParaRPr lang="en-US" dirty="0" smtClean="0"/>
          </a:p>
          <a:p>
            <a:pPr lvl="2"/>
            <a:r>
              <a:rPr lang="en-US" dirty="0" smtClean="0"/>
              <a:t>Generic Controller</a:t>
            </a:r>
          </a:p>
          <a:p>
            <a:endParaRPr lang="en-US" dirty="0"/>
          </a:p>
        </p:txBody>
      </p:sp>
      <p:pic>
        <p:nvPicPr>
          <p:cNvPr id="1026" name="Picture 2" descr="AudioManagem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682315"/>
            <a:ext cx="6355291" cy="399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59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4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679" y="990069"/>
            <a:ext cx="10945812" cy="4779359"/>
          </a:xfrm>
        </p:spPr>
        <p:txBody>
          <a:bodyPr/>
          <a:lstStyle/>
          <a:p>
            <a:r>
              <a:rPr lang="en-US" dirty="0" smtClean="0"/>
              <a:t>Reduce learning curve</a:t>
            </a:r>
          </a:p>
          <a:p>
            <a:pPr lvl="1"/>
            <a:r>
              <a:rPr lang="en-US" dirty="0" smtClean="0"/>
              <a:t>Playground to understand domain concept</a:t>
            </a:r>
          </a:p>
          <a:p>
            <a:pPr lvl="1"/>
            <a:r>
              <a:rPr lang="en-US" dirty="0"/>
              <a:t>Playground to </a:t>
            </a:r>
            <a:r>
              <a:rPr lang="en-US" dirty="0" smtClean="0"/>
              <a:t>understand static vs. dynamic IDs</a:t>
            </a:r>
          </a:p>
          <a:p>
            <a:r>
              <a:rPr lang="en-US" dirty="0" smtClean="0"/>
              <a:t>Playground independent of audio server</a:t>
            </a:r>
          </a:p>
          <a:p>
            <a:pPr lvl="1"/>
            <a:r>
              <a:rPr lang="en-US" dirty="0" smtClean="0"/>
              <a:t>AM works as a single daemon</a:t>
            </a:r>
          </a:p>
          <a:p>
            <a:pPr lvl="1"/>
            <a:r>
              <a:rPr lang="en-US" dirty="0" smtClean="0"/>
              <a:t>ALSA plugins for processing only i.e. mixing</a:t>
            </a:r>
          </a:p>
          <a:p>
            <a:r>
              <a:rPr lang="en-US" dirty="0" smtClean="0"/>
              <a:t>Works with Generic Controller</a:t>
            </a:r>
          </a:p>
          <a:p>
            <a:r>
              <a:rPr lang="en-US" dirty="0" smtClean="0"/>
              <a:t>Usable for real products</a:t>
            </a:r>
          </a:p>
          <a:p>
            <a:pPr lvl="1"/>
            <a:r>
              <a:rPr lang="en-US" dirty="0" smtClean="0"/>
              <a:t>Used in platforms with Hands-Free (ECNR) systems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1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4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6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8679" y="990070"/>
            <a:ext cx="10945812" cy="4724930"/>
          </a:xfrm>
        </p:spPr>
        <p:txBody>
          <a:bodyPr/>
          <a:lstStyle/>
          <a:p>
            <a:r>
              <a:rPr lang="en-US" dirty="0" smtClean="0"/>
              <a:t>Domain Database</a:t>
            </a:r>
          </a:p>
          <a:p>
            <a:pPr lvl="1"/>
            <a:r>
              <a:rPr lang="en-US" dirty="0" smtClean="0"/>
              <a:t>Filled on </a:t>
            </a:r>
            <a:r>
              <a:rPr lang="en-US" dirty="0" smtClean="0"/>
              <a:t>construction</a:t>
            </a:r>
            <a:endParaRPr lang="en-US" dirty="0" smtClean="0"/>
          </a:p>
          <a:p>
            <a:pPr lvl="1"/>
            <a:r>
              <a:rPr lang="en-US" dirty="0" smtClean="0"/>
              <a:t>Registered on startup</a:t>
            </a:r>
          </a:p>
          <a:p>
            <a:r>
              <a:rPr lang="en-US" dirty="0" smtClean="0"/>
              <a:t>Streaming Control</a:t>
            </a:r>
          </a:p>
          <a:p>
            <a:pPr lvl="1"/>
            <a:r>
              <a:rPr lang="en-US" dirty="0" smtClean="0"/>
              <a:t>Creates </a:t>
            </a:r>
            <a:r>
              <a:rPr lang="en-US" dirty="0"/>
              <a:t>Proxies on demand</a:t>
            </a:r>
          </a:p>
          <a:p>
            <a:pPr lvl="1"/>
            <a:r>
              <a:rPr lang="en-US" dirty="0"/>
              <a:t>Proxies can be replaced</a:t>
            </a:r>
          </a:p>
          <a:p>
            <a:r>
              <a:rPr lang="en-US" dirty="0" smtClean="0"/>
              <a:t>Volume Control</a:t>
            </a:r>
          </a:p>
          <a:p>
            <a:pPr lvl="1"/>
            <a:r>
              <a:rPr lang="en-US" dirty="0" smtClean="0"/>
              <a:t>Works with </a:t>
            </a:r>
            <a:r>
              <a:rPr lang="en-US" dirty="0" err="1" smtClean="0"/>
              <a:t>SoftVol</a:t>
            </a:r>
            <a:endParaRPr lang="en-US" dirty="0" smtClean="0"/>
          </a:p>
          <a:p>
            <a:r>
              <a:rPr lang="en-US" dirty="0" smtClean="0"/>
              <a:t>ALSA Control</a:t>
            </a:r>
            <a:endParaRPr lang="en-US" dirty="0"/>
          </a:p>
          <a:p>
            <a:pPr lvl="1"/>
            <a:r>
              <a:rPr lang="en-US" dirty="0" smtClean="0"/>
              <a:t>On </a:t>
            </a:r>
            <a:r>
              <a:rPr lang="en-US" dirty="0" err="1" smtClean="0"/>
              <a:t>SoundProperty</a:t>
            </a:r>
            <a:r>
              <a:rPr lang="en-US" dirty="0" smtClean="0"/>
              <a:t> Request</a:t>
            </a:r>
          </a:p>
        </p:txBody>
      </p:sp>
      <p:pic>
        <p:nvPicPr>
          <p:cNvPr id="2052" name="Picture 4" descr="macro_component_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890" y="422048"/>
            <a:ext cx="6572250" cy="485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09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in Audio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7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pic>
        <p:nvPicPr>
          <p:cNvPr id="3076" name="Picture 4" descr="scope_examp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032" y="846666"/>
            <a:ext cx="9068254" cy="522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36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D11EB4-CFA9-5040-AB64-BD7BCA8C230F}" type="slidenum">
              <a:rPr lang="en-US" altLang="x-none" smtClean="0"/>
              <a:pPr>
                <a:defRPr/>
              </a:pPr>
              <a:t>8</a:t>
            </a:fld>
            <a:r>
              <a:rPr lang="en-US" altLang="x-none" dirty="0" smtClean="0"/>
              <a:t>   |   </a:t>
            </a:r>
            <a:r>
              <a:rPr lang="en-US" altLang="x-none" dirty="0"/>
              <a:t>May </a:t>
            </a:r>
            <a:r>
              <a:rPr lang="en-US" altLang="x-none" dirty="0" smtClean="0"/>
              <a:t>10, 2017   |   </a:t>
            </a:r>
            <a:r>
              <a:rPr lang="en-US" altLang="x-none" dirty="0" smtClean="0">
                <a:sym typeface="Arial" charset="0"/>
              </a:rPr>
              <a:t>Copyright © GENIVI Alliance 2017</a:t>
            </a:r>
            <a:r>
              <a:rPr lang="en-US" altLang="x-none" dirty="0" smtClean="0"/>
              <a:t> </a:t>
            </a:r>
            <a:endParaRPr lang="en-US" altLang="x-none" dirty="0"/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38679" y="1480448"/>
            <a:ext cx="10945812" cy="38862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IAmRoutingAdapterALSAProxy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00050" lvl="1" indent="0">
              <a:buNone/>
            </a:pP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IAmRoutingAdapterALSAProxy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ra_Proxy_s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&amp; proxy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virtual ~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IAmRoutingAdapterALSAProxy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virtual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am_timeSync_t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getDelay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virtual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am_Error_e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openStreaming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= 0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virtual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am_Error_e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startStreaming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= 0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00050" lvl="1" indent="0"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virtual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am_Error_e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stopStreaming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= 0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00050" lvl="1" indent="0">
              <a:buNone/>
            </a:pP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virtual </a:t>
            </a:r>
            <a:r>
              <a:rPr lang="en-US" sz="2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am_Error_e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closeStreaming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0;</a:t>
            </a:r>
          </a:p>
          <a:p>
            <a:pPr marL="0" indent="0">
              <a:buNone/>
            </a:pP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543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Needed?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eoul AMM Keynote Draft1-NEW TEMPLATE">
  <a:themeElements>
    <a:clrScheme name="Genivi Colors">
      <a:dk1>
        <a:srgbClr val="000000"/>
      </a:dk1>
      <a:lt1>
        <a:srgbClr val="FFFFFF"/>
      </a:lt1>
      <a:dk2>
        <a:srgbClr val="2E9EB4"/>
      </a:dk2>
      <a:lt2>
        <a:srgbClr val="EEECE1"/>
      </a:lt2>
      <a:accent1>
        <a:srgbClr val="2E9EB3"/>
      </a:accent1>
      <a:accent2>
        <a:srgbClr val="000000"/>
      </a:accent2>
      <a:accent3>
        <a:srgbClr val="8FCAD5"/>
      </a:accent3>
      <a:accent4>
        <a:srgbClr val="DD5E32"/>
      </a:accent4>
      <a:accent5>
        <a:srgbClr val="5A3C34"/>
      </a:accent5>
      <a:accent6>
        <a:srgbClr val="F79646"/>
      </a:accent6>
      <a:hlink>
        <a:srgbClr val="D1252D"/>
      </a:hlink>
      <a:folHlink>
        <a:srgbClr val="91CDD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Seoul AMM Keynote Draft1-NEW TEMPLATE.pptx</Template>
  <TotalTime>4557</TotalTime>
  <Words>846</Words>
  <Application>Microsoft Office PowerPoint</Application>
  <PresentationFormat>Custom</PresentationFormat>
  <Paragraphs>148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1_Seoul AMM Keynote Draft1-NEW TEMPLATE</vt:lpstr>
      <vt:lpstr>PowerPoint Presentation</vt:lpstr>
      <vt:lpstr>Why ALSA Routing Adapter?</vt:lpstr>
      <vt:lpstr>Overview</vt:lpstr>
      <vt:lpstr>Motivation</vt:lpstr>
      <vt:lpstr>What does it?</vt:lpstr>
      <vt:lpstr>Design</vt:lpstr>
      <vt:lpstr>Proxy in Audio</vt:lpstr>
      <vt:lpstr>Proxy Interface</vt:lpstr>
      <vt:lpstr>Example Needed?</vt:lpstr>
      <vt:lpstr>Domain Configuration with Gateway</vt:lpstr>
      <vt:lpstr>Volume Configuration</vt:lpstr>
      <vt:lpstr>Proxy Configuration</vt:lpstr>
      <vt:lpstr>Sound Properties</vt:lpstr>
      <vt:lpstr>Next?</vt:lpstr>
      <vt:lpstr>Open Topics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Lehmann</dc:creator>
  <cp:lastModifiedBy>Lorenz, Jens (ADITG/SW1)</cp:lastModifiedBy>
  <cp:revision>127</cp:revision>
  <dcterms:created xsi:type="dcterms:W3CDTF">2015-10-14T18:27:05Z</dcterms:created>
  <dcterms:modified xsi:type="dcterms:W3CDTF">2017-05-17T10:56:11Z</dcterms:modified>
</cp:coreProperties>
</file>