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98" r:id="rId5"/>
    <p:sldId id="319" r:id="rId6"/>
    <p:sldId id="299" r:id="rId7"/>
    <p:sldId id="302" r:id="rId8"/>
    <p:sldId id="300" r:id="rId9"/>
    <p:sldId id="303" r:id="rId10"/>
    <p:sldId id="304" r:id="rId11"/>
    <p:sldId id="306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277" r:id="rId20"/>
    <p:sldId id="308" r:id="rId21"/>
    <p:sldId id="309" r:id="rId22"/>
    <p:sldId id="310" r:id="rId23"/>
    <p:sldId id="311" r:id="rId24"/>
    <p:sldId id="307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6B6C"/>
    <a:srgbClr val="3578A4"/>
    <a:srgbClr val="8151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729450-293F-144A-8934-3F24A14CE808}" v="133" dt="2023-04-27T08:10:25.3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8"/>
    <p:restoredTop sz="96327"/>
  </p:normalViewPr>
  <p:slideViewPr>
    <p:cSldViewPr snapToGrid="0" snapToObjects="1" showGuides="1">
      <p:cViewPr varScale="1">
        <p:scale>
          <a:sx n="123" d="100"/>
          <a:sy n="123" d="100"/>
        </p:scale>
        <p:origin x="680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ildt Sebastian (ETAS-E2E/XPC-Fe1)" userId="6f423f08-93f7-4d3a-9de7-0d9848db0f8a" providerId="ADAL" clId="{39729450-293F-144A-8934-3F24A14CE808}"/>
    <pc:docChg chg="custSel modSld">
      <pc:chgData name="Schildt Sebastian (ETAS-E2E/XPC-Fe1)" userId="6f423f08-93f7-4d3a-9de7-0d9848db0f8a" providerId="ADAL" clId="{39729450-293F-144A-8934-3F24A14CE808}" dt="2023-04-27T08:18:54.684" v="89" actId="20577"/>
      <pc:docMkLst>
        <pc:docMk/>
      </pc:docMkLst>
      <pc:sldChg chg="modSp mod">
        <pc:chgData name="Schildt Sebastian (ETAS-E2E/XPC-Fe1)" userId="6f423f08-93f7-4d3a-9de7-0d9848db0f8a" providerId="ADAL" clId="{39729450-293F-144A-8934-3F24A14CE808}" dt="2023-04-13T14:41:11.361" v="46" actId="20577"/>
        <pc:sldMkLst>
          <pc:docMk/>
          <pc:sldMk cId="1456105891" sldId="298"/>
        </pc:sldMkLst>
        <pc:spChg chg="mod">
          <ac:chgData name="Schildt Sebastian (ETAS-E2E/XPC-Fe1)" userId="6f423f08-93f7-4d3a-9de7-0d9848db0f8a" providerId="ADAL" clId="{39729450-293F-144A-8934-3F24A14CE808}" dt="2023-04-13T14:41:11.361" v="46" actId="20577"/>
          <ac:spMkLst>
            <pc:docMk/>
            <pc:sldMk cId="1456105891" sldId="298"/>
            <ac:spMk id="9" creationId="{00000000-0000-0000-0000-000000000000}"/>
          </ac:spMkLst>
        </pc:spChg>
      </pc:sldChg>
      <pc:sldChg chg="addSp modSp mod">
        <pc:chgData name="Schildt Sebastian (ETAS-E2E/XPC-Fe1)" userId="6f423f08-93f7-4d3a-9de7-0d9848db0f8a" providerId="ADAL" clId="{39729450-293F-144A-8934-3F24A14CE808}" dt="2023-04-27T08:08:36.138" v="53" actId="20577"/>
        <pc:sldMkLst>
          <pc:docMk/>
          <pc:sldMk cId="4054910429" sldId="314"/>
        </pc:sldMkLst>
        <pc:spChg chg="mod">
          <ac:chgData name="Schildt Sebastian (ETAS-E2E/XPC-Fe1)" userId="6f423f08-93f7-4d3a-9de7-0d9848db0f8a" providerId="ADAL" clId="{39729450-293F-144A-8934-3F24A14CE808}" dt="2023-04-27T08:08:36.138" v="53" actId="20577"/>
          <ac:spMkLst>
            <pc:docMk/>
            <pc:sldMk cId="4054910429" sldId="314"/>
            <ac:spMk id="24" creationId="{728B2CE2-3E07-C8A3-46AA-58A2BEB8C8A5}"/>
          </ac:spMkLst>
        </pc:spChg>
        <pc:picChg chg="add mod">
          <ac:chgData name="Schildt Sebastian (ETAS-E2E/XPC-Fe1)" userId="6f423f08-93f7-4d3a-9de7-0d9848db0f8a" providerId="ADAL" clId="{39729450-293F-144A-8934-3F24A14CE808}" dt="2023-04-19T13:56:01.125" v="47" actId="571"/>
          <ac:picMkLst>
            <pc:docMk/>
            <pc:sldMk cId="4054910429" sldId="314"/>
            <ac:picMk id="2" creationId="{77E17177-10F6-6D06-654C-A2193B5C2446}"/>
          </ac:picMkLst>
        </pc:picChg>
      </pc:sldChg>
      <pc:sldChg chg="addSp modSp mod">
        <pc:chgData name="Schildt Sebastian (ETAS-E2E/XPC-Fe1)" userId="6f423f08-93f7-4d3a-9de7-0d9848db0f8a" providerId="ADAL" clId="{39729450-293F-144A-8934-3F24A14CE808}" dt="2023-04-27T08:10:45.272" v="69" actId="1076"/>
        <pc:sldMkLst>
          <pc:docMk/>
          <pc:sldMk cId="1320868624" sldId="315"/>
        </pc:sldMkLst>
        <pc:spChg chg="add mod">
          <ac:chgData name="Schildt Sebastian (ETAS-E2E/XPC-Fe1)" userId="6f423f08-93f7-4d3a-9de7-0d9848db0f8a" providerId="ADAL" clId="{39729450-293F-144A-8934-3F24A14CE808}" dt="2023-04-27T08:10:45.272" v="69" actId="1076"/>
          <ac:spMkLst>
            <pc:docMk/>
            <pc:sldMk cId="1320868624" sldId="315"/>
            <ac:spMk id="4" creationId="{89491A54-477A-D3B1-22F3-1F75FAD1FCF5}"/>
          </ac:spMkLst>
        </pc:spChg>
      </pc:sldChg>
      <pc:sldChg chg="modSp mod">
        <pc:chgData name="Schildt Sebastian (ETAS-E2E/XPC-Fe1)" userId="6f423f08-93f7-4d3a-9de7-0d9848db0f8a" providerId="ADAL" clId="{39729450-293F-144A-8934-3F24A14CE808}" dt="2023-04-27T08:18:54.684" v="89" actId="20577"/>
        <pc:sldMkLst>
          <pc:docMk/>
          <pc:sldMk cId="1654006064" sldId="316"/>
        </pc:sldMkLst>
        <pc:spChg chg="mod">
          <ac:chgData name="Schildt Sebastian (ETAS-E2E/XPC-Fe1)" userId="6f423f08-93f7-4d3a-9de7-0d9848db0f8a" providerId="ADAL" clId="{39729450-293F-144A-8934-3F24A14CE808}" dt="2023-04-27T08:18:54.684" v="89" actId="20577"/>
          <ac:spMkLst>
            <pc:docMk/>
            <pc:sldMk cId="1654006064" sldId="316"/>
            <ac:spMk id="11" creationId="{DC57F912-E80A-ED0E-BCE0-F731204A6AE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638807-2917-5743-A2CC-6597891057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FEE186-A421-AF48-94BB-1ABEDD4AF45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858E1-F8AF-CB41-8A84-A5A2361523A8}" type="datetime4">
              <a:rPr lang="en-GB" smtClean="0"/>
              <a:t>26 April 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E8B52F-1977-E348-8A03-51A453CBA8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844B16-8D11-894B-B12E-DDA3081BB5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7EEF5-1533-4A41-932F-BAF31903F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350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65DB4-554A-6B4E-A74E-EC2B01286B4E}" type="datetime4">
              <a:rPr lang="en-GB" smtClean="0"/>
              <a:t>26 April 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0ADDE7-7F29-A24E-8222-17CAAC41A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005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©2023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26 April 2023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31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7" descr="Picture 7">
            <a:extLst>
              <a:ext uri="{FF2B5EF4-FFF2-40B4-BE49-F238E27FC236}">
                <a16:creationId xmlns:a16="http://schemas.microsoft.com/office/drawing/2014/main" id="{D75A0F04-527C-5140-8179-20532724AD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charts and graphs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©2023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26 April 2023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446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image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pic>
        <p:nvPicPr>
          <p:cNvPr id="11" name="Picture 7" descr="Picture 7">
            <a:extLst>
              <a:ext uri="{FF2B5EF4-FFF2-40B4-BE49-F238E27FC236}">
                <a16:creationId xmlns:a16="http://schemas.microsoft.com/office/drawing/2014/main" id="{67EB546F-9E5C-2F4F-BA00-E8AF17A7AFF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©2023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26 April 2023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49782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7" descr="Picture 7">
            <a:extLst>
              <a:ext uri="{FF2B5EF4-FFF2-40B4-BE49-F238E27FC236}">
                <a16:creationId xmlns:a16="http://schemas.microsoft.com/office/drawing/2014/main" id="{4E2AE552-1CA5-CD4F-965C-A970A3C7C5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Blank slide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©2023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26 April 2023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158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New presentation section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pic>
        <p:nvPicPr>
          <p:cNvPr id="8" name="Picture 7" descr="Picture 7">
            <a:extLst>
              <a:ext uri="{FF2B5EF4-FFF2-40B4-BE49-F238E27FC236}">
                <a16:creationId xmlns:a16="http://schemas.microsoft.com/office/drawing/2014/main" id="{7245B3B6-2703-C34C-9664-553F705CD03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©2023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26 April 2023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83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11" t="1085" r="16983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5897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7792" b="50608"/>
          <a:stretch/>
        </p:blipFill>
        <p:spPr>
          <a:xfrm flipV="1">
            <a:off x="6959600" y="-1"/>
            <a:ext cx="5232400" cy="217246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596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4C4FD3-5E1B-0542-97FD-3AB88A79D97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5600" y="3429000"/>
            <a:ext cx="6604000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Sub-header text or secondary message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ADD5E58-4251-DF4F-93A3-D3AB5878DD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5600" y="3922166"/>
            <a:ext cx="4637088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15 September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7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48347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9B527-95CB-CD48-B0A2-DB13A47DAC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26288" y="5434013"/>
            <a:ext cx="4371975" cy="550862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Contact Us: </a:t>
            </a:r>
            <a:r>
              <a:rPr lang="en-US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242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©2023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26 April 2023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54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6" r:id="rId3"/>
    <p:sldLayoutId id="2147483654" r:id="rId4"/>
    <p:sldLayoutId id="2147483652" r:id="rId5"/>
    <p:sldLayoutId id="2147483655" r:id="rId6"/>
    <p:sldLayoutId id="2147483657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 userDrawn="1">
          <p15:clr>
            <a:srgbClr val="F26B43"/>
          </p15:clr>
        </p15:guide>
        <p15:guide id="2" pos="4566" userDrawn="1">
          <p15:clr>
            <a:srgbClr val="F26B43"/>
          </p15:clr>
        </p15:guide>
        <p15:guide id="3" pos="211" userDrawn="1">
          <p15:clr>
            <a:srgbClr val="F26B43"/>
          </p15:clr>
        </p15:guide>
        <p15:guide id="4" orient="horz" pos="210" userDrawn="1">
          <p15:clr>
            <a:srgbClr val="F26B43"/>
          </p15:clr>
        </p15:guide>
        <p15:guide id="5" orient="horz" pos="754" userDrawn="1">
          <p15:clr>
            <a:srgbClr val="F26B43"/>
          </p15:clr>
        </p15:guide>
        <p15:guide id="6" orient="horz" pos="377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openclipart.org/detail/17558/mallory_square-by-nkinkade-177657" TargetMode="External"/><Relationship Id="rId3" Type="http://schemas.openxmlformats.org/officeDocument/2006/relationships/hyperlink" Target="https://openclipart.org/detail/170102/grey-elephant" TargetMode="External"/><Relationship Id="rId7" Type="http://schemas.openxmlformats.org/officeDocument/2006/relationships/image" Target="../media/image3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hyperlink" Target="https://oauth.net/2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rfc-editor.org/rfc/rfc9068" TargetMode="External"/><Relationship Id="rId5" Type="http://schemas.openxmlformats.org/officeDocument/2006/relationships/hyperlink" Target="https://www.rfc-editor.org/rfc/rfc7519" TargetMode="Externa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fc-editor.org/rfc/rfc7519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datatracker.ietf.org/doc/html/rfc9068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eclipse/kuksa.val/blob/master/doc/KUKSA.val_data_broker/authorization.md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sv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pngimg.es/download/98249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hyperlink" Target="https://fosdem.org/2023/schedule/event/kuksa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hyperlink" Target="http://sdv.expert/" TargetMode="External"/><Relationship Id="rId7" Type="http://schemas.openxmlformats.org/officeDocument/2006/relationships/image" Target="../media/image16.png"/><Relationship Id="rId2" Type="http://schemas.openxmlformats.org/officeDocument/2006/relationships/hyperlink" Target="https://eclipse.github.io/kuksa.website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hyperlink" Target="https://covesa.github.io/vehicle_signal_specification/" TargetMode="External"/><Relationship Id="rId4" Type="http://schemas.openxmlformats.org/officeDocument/2006/relationships/hyperlink" Target="https://sdv.eclipse.org/" TargetMode="External"/><Relationship Id="rId9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6.png"/><Relationship Id="rId7" Type="http://schemas.openxmlformats.org/officeDocument/2006/relationships/hyperlink" Target="https://www.pexels.com/photo/android-apg-phone-samsung-209683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hyperlink" Target="https://pixabay.com/en/cloud-day-dark-cludy-weather-37010/" TargetMode="External"/><Relationship Id="rId10" Type="http://schemas.openxmlformats.org/officeDocument/2006/relationships/image" Target="../media/image14.png"/><Relationship Id="rId4" Type="http://schemas.openxmlformats.org/officeDocument/2006/relationships/image" Target="../media/image17.png"/><Relationship Id="rId9" Type="http://schemas.openxmlformats.org/officeDocument/2006/relationships/hyperlink" Target="https://pngimg.es/download/98249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clipse/kuksa.val/blob/master/doc/terminology.md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clipse/kuksa.val/blob/master/doc/system-architecture.md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clipse/kuksa.val/blob/master/doc/system-architecture.md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3.png"/><Relationship Id="rId7" Type="http://schemas.openxmlformats.org/officeDocument/2006/relationships/image" Target="../media/image25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openclipart.org/detail/168575/safety-helmet" TargetMode="External"/><Relationship Id="rId5" Type="http://schemas.openxmlformats.org/officeDocument/2006/relationships/image" Target="../media/image24.png"/><Relationship Id="rId4" Type="http://schemas.openxmlformats.org/officeDocument/2006/relationships/hyperlink" Target="https://openclipart.org/detail/33457/padlock-gold" TargetMode="External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VSS in-vehicle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Deployment Options and Security Architecture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355599" y="3922166"/>
            <a:ext cx="5629565" cy="660226"/>
          </a:xfrm>
        </p:spPr>
        <p:txBody>
          <a:bodyPr>
            <a:normAutofit/>
          </a:bodyPr>
          <a:lstStyle/>
          <a:p>
            <a:r>
              <a:rPr lang="en-US" dirty="0"/>
              <a:t>Sebastian </a:t>
            </a:r>
            <a:r>
              <a:rPr lang="en-US" dirty="0" err="1"/>
              <a:t>Schildt</a:t>
            </a:r>
            <a:r>
              <a:rPr lang="en-US" dirty="0"/>
              <a:t>, ETAS GmbH</a:t>
            </a:r>
            <a:r>
              <a:rPr lang="en-US"/>
              <a:t>, </a:t>
            </a:r>
            <a:br>
              <a:rPr lang="en-US"/>
            </a:br>
            <a:r>
              <a:rPr lang="en-US"/>
              <a:t>COVESA </a:t>
            </a:r>
            <a:r>
              <a:rPr lang="en-US" dirty="0"/>
              <a:t>AMM, April 27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9448800" y="6429375"/>
            <a:ext cx="2743200" cy="365125"/>
          </a:xfrm>
        </p:spPr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429375"/>
            <a:ext cx="1946275" cy="365125"/>
          </a:xfrm>
        </p:spPr>
        <p:txBody>
          <a:bodyPr/>
          <a:lstStyle/>
          <a:p>
            <a:r>
              <a:rPr lang="en-US" dirty="0"/>
              <a:t>Copyright ©2022 COVESA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6429375"/>
            <a:ext cx="1609725" cy="365125"/>
          </a:xfrm>
        </p:spPr>
        <p:txBody>
          <a:bodyPr/>
          <a:lstStyle/>
          <a:p>
            <a:fld id="{711AD59B-78A3-4C41-A780-C9419A689BF3}" type="datetime4">
              <a:rPr lang="en-GB" smtClean="0"/>
              <a:t>26 April 2023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105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E12B20-0E99-196D-D142-77E40D0E9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7B16F43-7478-4926-1811-CB6FF5EB5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3DF313-4660-9778-543A-8F3F0549B5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8C75612-FEBA-66C8-2022-ADA9AD2DDB7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F039502-76C8-E243-BC8B-2F8912574CFF}" type="datetime4">
              <a:rPr lang="en-GB" smtClean="0"/>
              <a:t>26 April 2023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512DEDD-FCBF-8C95-C562-2F36FF5F787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Not every API user should have access to all VSS signals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You can not rely on a vehicle being connected all the time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Complexity for in-vehicle software should be reasonably low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Need to integrate with many different software systems and ecosystems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43FBD44-EB38-8D73-DFDD-993A37941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6643" y="3516922"/>
            <a:ext cx="2312713" cy="255563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38D7C30-E450-6DC8-1786-E65D0C488A5F}"/>
              </a:ext>
            </a:extLst>
          </p:cNvPr>
          <p:cNvSpPr txBox="1"/>
          <p:nvPr/>
        </p:nvSpPr>
        <p:spPr>
          <a:xfrm>
            <a:off x="334962" y="4859560"/>
            <a:ext cx="4489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Need to tackle a wide range of different use cases, while being simple, extensible and not relying on external infrastructure during runtime</a:t>
            </a:r>
          </a:p>
        </p:txBody>
      </p:sp>
    </p:spTree>
    <p:extLst>
      <p:ext uri="{BB962C8B-B14F-4D97-AF65-F5344CB8AC3E}">
        <p14:creationId xmlns:p14="http://schemas.microsoft.com/office/powerpoint/2010/main" val="4270155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EBD7BD-051A-CE1D-CDD4-602AF3077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AE91C5B-3A55-5239-2A0B-EDD1B52FC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the elephant in the room: OAuth2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A8227D-74EF-0DB2-3A32-D7131CE84A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©2023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D94AE6-C510-97F2-181E-89C25E16B6AA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26 April 2023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1" name="Picture 10" descr="Clipart - Grey Elephant">
            <a:extLst>
              <a:ext uri="{FF2B5EF4-FFF2-40B4-BE49-F238E27FC236}">
                <a16:creationId xmlns:a16="http://schemas.microsoft.com/office/drawing/2014/main" id="{B7067462-E5A8-70AE-D0EB-75E92E51B9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 flipH="1">
            <a:off x="170838" y="3744057"/>
            <a:ext cx="4193675" cy="246917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15BBF2B-9826-4882-910E-8C3D18A11B57}"/>
              </a:ext>
            </a:extLst>
          </p:cNvPr>
          <p:cNvSpPr txBox="1"/>
          <p:nvPr/>
        </p:nvSpPr>
        <p:spPr>
          <a:xfrm>
            <a:off x="1317943" y="4208585"/>
            <a:ext cx="984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OAUTH2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49B6CB-8249-A7B2-E87D-9EFD96FE6236}"/>
              </a:ext>
            </a:extLst>
          </p:cNvPr>
          <p:cNvSpPr txBox="1"/>
          <p:nvPr/>
        </p:nvSpPr>
        <p:spPr>
          <a:xfrm rot="16200000">
            <a:off x="11241577" y="5234391"/>
            <a:ext cx="155916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hlinkClick r:id="rId4"/>
              </a:rPr>
              <a:t>https://oauth.net/2/</a:t>
            </a:r>
            <a:r>
              <a:rPr lang="en-US" sz="1000" dirty="0"/>
              <a:t>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FC7658F-45C8-5C93-1CCA-6BF4C7F949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567" y="987972"/>
            <a:ext cx="4275355" cy="232165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15FEAB6-ED66-4CCE-3D0A-A2FEC27104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5549" y="987972"/>
            <a:ext cx="2578588" cy="1947710"/>
          </a:xfrm>
          <a:prstGeom prst="rect">
            <a:avLst/>
          </a:prstGeom>
        </p:spPr>
      </p:pic>
      <p:pic>
        <p:nvPicPr>
          <p:cNvPr id="18" name="Picture 17" descr="Clipart - Simple cartoon mouse">
            <a:extLst>
              <a:ext uri="{FF2B5EF4-FFF2-40B4-BE49-F238E27FC236}">
                <a16:creationId xmlns:a16="http://schemas.microsoft.com/office/drawing/2014/main" id="{C7625E79-7FD5-3AB6-921A-14BE8B90DE3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8751240" y="5327461"/>
            <a:ext cx="902677" cy="889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C464EA19-27CB-027E-91A4-2A583E969B72}"/>
              </a:ext>
            </a:extLst>
          </p:cNvPr>
          <p:cNvSpPr/>
          <p:nvPr/>
        </p:nvSpPr>
        <p:spPr>
          <a:xfrm>
            <a:off x="457200" y="2578464"/>
            <a:ext cx="4728349" cy="800892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C0485FF1-9824-2962-E4EE-D0A717E816EE}"/>
              </a:ext>
            </a:extLst>
          </p:cNvPr>
          <p:cNvCxnSpPr>
            <a:stCxn id="19" idx="3"/>
            <a:endCxn id="18" idx="1"/>
          </p:cNvCxnSpPr>
          <p:nvPr/>
        </p:nvCxnSpPr>
        <p:spPr>
          <a:xfrm>
            <a:off x="5185549" y="2978910"/>
            <a:ext cx="3565691" cy="2793051"/>
          </a:xfrm>
          <a:prstGeom prst="curved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1A7442D-BB53-BF14-B801-F5DE8E2CB5FF}"/>
              </a:ext>
            </a:extLst>
          </p:cNvPr>
          <p:cNvSpPr txBox="1"/>
          <p:nvPr/>
        </p:nvSpPr>
        <p:spPr>
          <a:xfrm>
            <a:off x="7930624" y="1521163"/>
            <a:ext cx="34465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Taxonomy and System architecture for authorization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Rich ecosystem: Tools/libraries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28B2CE2-3E07-C8A3-46AA-58A2BEB8C8A5}"/>
              </a:ext>
            </a:extLst>
          </p:cNvPr>
          <p:cNvSpPr txBox="1"/>
          <p:nvPr/>
        </p:nvSpPr>
        <p:spPr>
          <a:xfrm>
            <a:off x="4629140" y="5215024"/>
            <a:ext cx="34465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VSS Server in-vehicle is a </a:t>
            </a:r>
            <a:r>
              <a:rPr lang="en-US" b="1" dirty="0"/>
              <a:t>Resource Server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Only needs to deal with Access Tokens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7E17177-10F6-6D06-654C-A2193B5C24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362" y="822612"/>
            <a:ext cx="4275355" cy="2321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910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B6DA04-37C6-D307-FD06-39733E77A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A0DEECA1-2BBC-3A60-EFA6-9DA7BD299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Tokens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F3CEF2-6263-70D6-86D8-530972E33A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©2023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DE52CC-2311-10D1-84B8-9B5AC365F0C0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26 April 2023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grpSp>
        <p:nvGrpSpPr>
          <p:cNvPr id="8" name="Gruppieren 68">
            <a:extLst>
              <a:ext uri="{FF2B5EF4-FFF2-40B4-BE49-F238E27FC236}">
                <a16:creationId xmlns:a16="http://schemas.microsoft.com/office/drawing/2014/main" id="{CEC4211E-C825-4CEC-2BAD-4852EBC702F3}"/>
              </a:ext>
            </a:extLst>
          </p:cNvPr>
          <p:cNvGrpSpPr/>
          <p:nvPr/>
        </p:nvGrpSpPr>
        <p:grpSpPr>
          <a:xfrm>
            <a:off x="158251" y="5901837"/>
            <a:ext cx="1962871" cy="430341"/>
            <a:chOff x="5097474" y="4494263"/>
            <a:chExt cx="2219509" cy="486607"/>
          </a:xfrm>
        </p:grpSpPr>
        <p:pic>
          <p:nvPicPr>
            <p:cNvPr id="9" name="Picture 19">
              <a:extLst>
                <a:ext uri="{FF2B5EF4-FFF2-40B4-BE49-F238E27FC236}">
                  <a16:creationId xmlns:a16="http://schemas.microsoft.com/office/drawing/2014/main" id="{00F073AA-5215-322D-813F-325BAB2A4D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74" y="4494263"/>
              <a:ext cx="1287353" cy="486607"/>
            </a:xfrm>
            <a:prstGeom prst="rect">
              <a:avLst/>
            </a:prstGeom>
          </p:spPr>
        </p:pic>
        <p:sp>
          <p:nvSpPr>
            <p:cNvPr id="10" name="Textfeld 70">
              <a:extLst>
                <a:ext uri="{FF2B5EF4-FFF2-40B4-BE49-F238E27FC236}">
                  <a16:creationId xmlns:a16="http://schemas.microsoft.com/office/drawing/2014/main" id="{D7A1E488-BE35-E03A-8828-716FBCAE9180}"/>
                </a:ext>
              </a:extLst>
            </p:cNvPr>
            <p:cNvSpPr txBox="1"/>
            <p:nvPr/>
          </p:nvSpPr>
          <p:spPr>
            <a:xfrm>
              <a:off x="6402582" y="4562357"/>
              <a:ext cx="914401" cy="23195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300"/>
                </a:lnSpc>
                <a:spcBef>
                  <a:spcPts val="5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osch Office Sans" pitchFamily="34" charset="0"/>
                  <a:ea typeface="+mn-ea"/>
                  <a:cs typeface="+mn-cs"/>
                </a:rPr>
                <a:t>.</a:t>
              </a:r>
              <a:r>
                <a:rPr kumimoji="0" lang="en-US" sz="14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osch Office Sans" pitchFamily="34" charset="0"/>
                  <a:ea typeface="+mn-ea"/>
                  <a:cs typeface="+mn-cs"/>
                </a:rPr>
                <a:t>val</a:t>
              </a: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36AB2D0-709A-2E1F-1585-642D9E9D4F4C}"/>
              </a:ext>
            </a:extLst>
          </p:cNvPr>
          <p:cNvSpPr txBox="1"/>
          <p:nvPr/>
        </p:nvSpPr>
        <p:spPr>
          <a:xfrm>
            <a:off x="5861538" y="1221114"/>
            <a:ext cx="52167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JSON </a:t>
            </a:r>
            <a:r>
              <a:rPr lang="en-US" dirty="0" err="1"/>
              <a:t>Webtoken</a:t>
            </a:r>
            <a:r>
              <a:rPr lang="en-US" dirty="0"/>
              <a:t> (RFC 7519)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dirty="0"/>
              <a:t>“signed JSON snippet spelling out your rights”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OAUTH2 compliant access token (RFC 9068)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dirty="0"/>
              <a:t>A “profile” for a JWT defined by OAuth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E6A8BF2-7B52-5BF7-79B4-B6B1F0A6A0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954" y="1221114"/>
            <a:ext cx="2566261" cy="129458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C584E5F-AC8E-A40A-F57F-D52C532A95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954" y="2602458"/>
            <a:ext cx="4781923" cy="259059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7E58CBB-19F3-810B-148B-B110ADC81BE6}"/>
              </a:ext>
            </a:extLst>
          </p:cNvPr>
          <p:cNvSpPr txBox="1"/>
          <p:nvPr/>
        </p:nvSpPr>
        <p:spPr>
          <a:xfrm>
            <a:off x="5861538" y="3086853"/>
            <a:ext cx="56505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How a client comes into possession of a valid  AT is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dirty="0"/>
              <a:t>Not necessarily easy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dirty="0"/>
              <a:t>Dependent on your ecosystem/deployment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dirty="0"/>
              <a:t>Out of scope for the in-vehicle VSS server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C3F549-A3C9-5A5C-1CFC-573C958175BB}"/>
              </a:ext>
            </a:extLst>
          </p:cNvPr>
          <p:cNvSpPr txBox="1"/>
          <p:nvPr/>
        </p:nvSpPr>
        <p:spPr>
          <a:xfrm>
            <a:off x="5861538" y="4592888"/>
            <a:ext cx="56505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What a VSS Server need to do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dirty="0"/>
              <a:t>Verify the signature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dirty="0"/>
              <a:t>Understand the contents (mainly scope)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491A54-477A-D3B1-22F3-1F75FAD1FCF5}"/>
              </a:ext>
            </a:extLst>
          </p:cNvPr>
          <p:cNvSpPr txBox="1"/>
          <p:nvPr/>
        </p:nvSpPr>
        <p:spPr>
          <a:xfrm rot="16200000">
            <a:off x="10481282" y="4614722"/>
            <a:ext cx="2674593" cy="4303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hlinkClick r:id="rId5"/>
              </a:rPr>
              <a:t>https://www.rfc-editor.org/rfc/rfc7519</a:t>
            </a:r>
            <a:r>
              <a:rPr lang="en-US" sz="1100" dirty="0"/>
              <a:t> </a:t>
            </a:r>
          </a:p>
          <a:p>
            <a:r>
              <a:rPr lang="en-US" sz="1100" dirty="0">
                <a:hlinkClick r:id="rId6"/>
              </a:rPr>
              <a:t>https://www.rfc-editor.org/rfc/rfc9068</a:t>
            </a:r>
            <a:r>
              <a:rPr lang="en-US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208686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8F696F-6BA3-5A84-91BB-0F45DA24A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5B95725-C7AD-949C-3792-EC99BA655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JWT OAUTH2 AT ingredients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217F60-9E3D-ADB8-B613-4931886710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©2023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2CA3A3-DF92-CBE3-87DC-2E269FD2485B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26 April 2023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9B35DF8-3F40-7DB6-962D-352E92C853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750" y="3727938"/>
            <a:ext cx="4435573" cy="2402961"/>
          </a:xfrm>
          <a:prstGeom prst="rect">
            <a:avLst/>
          </a:prstGeom>
        </p:spPr>
      </p:pic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D2A719AA-07DE-F37D-CA23-8B54F288B0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006911"/>
              </p:ext>
            </p:extLst>
          </p:nvPr>
        </p:nvGraphicFramePr>
        <p:xfrm>
          <a:off x="354724" y="1434774"/>
          <a:ext cx="7058447" cy="286512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931653">
                  <a:extLst>
                    <a:ext uri="{9D8B030D-6E8A-4147-A177-3AD203B41FA5}">
                      <a16:colId xmlns:a16="http://schemas.microsoft.com/office/drawing/2014/main" val="1756891871"/>
                    </a:ext>
                  </a:extLst>
                </a:gridCol>
                <a:gridCol w="5126794">
                  <a:extLst>
                    <a:ext uri="{9D8B030D-6E8A-4147-A177-3AD203B41FA5}">
                      <a16:colId xmlns:a16="http://schemas.microsoft.com/office/drawing/2014/main" val="14980091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Iss</a:t>
                      </a:r>
                      <a:r>
                        <a:rPr lang="en-US" dirty="0"/>
                        <a:t> – Issuer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Identify the issuer of this token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7769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aud</a:t>
                      </a:r>
                      <a:r>
                        <a:rPr lang="en-US" dirty="0"/>
                        <a:t> – Audience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Limit access to a specific instance of a VSS server, a subset/ group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61877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exp - Expiration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When does this AT expire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9322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nbf</a:t>
                      </a:r>
                      <a:r>
                        <a:rPr lang="en-US" dirty="0"/>
                        <a:t> -  Not before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 not accept AT before this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473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sub - Subject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Who does this token represent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88606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client_id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Which client requested this token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2600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scope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What permissions does this token give its bearer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68322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DC57F912-E80A-ED0E-BCE0-F731204A6AE9}"/>
              </a:ext>
            </a:extLst>
          </p:cNvPr>
          <p:cNvSpPr txBox="1"/>
          <p:nvPr/>
        </p:nvSpPr>
        <p:spPr>
          <a:xfrm>
            <a:off x="334962" y="4700004"/>
            <a:ext cx="6967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Vehicle side as a minimum we need to verify, whether a token is signed </a:t>
            </a:r>
            <a:r>
              <a:rPr lang="en-US"/>
              <a:t>correctly then </a:t>
            </a:r>
            <a:r>
              <a:rPr lang="en-US" dirty="0"/>
              <a:t>interpret the </a:t>
            </a:r>
            <a:r>
              <a:rPr lang="en-US" u="sng" dirty="0" err="1"/>
              <a:t>aud</a:t>
            </a:r>
            <a:r>
              <a:rPr lang="en-US" dirty="0"/>
              <a:t> and </a:t>
            </a:r>
            <a:r>
              <a:rPr lang="en-US" u="sng" dirty="0"/>
              <a:t>scope</a:t>
            </a:r>
            <a:r>
              <a:rPr lang="en-US" dirty="0"/>
              <a:t> claims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668C29-072E-10A7-67EB-36D0A83E977E}"/>
              </a:ext>
            </a:extLst>
          </p:cNvPr>
          <p:cNvSpPr txBox="1"/>
          <p:nvPr/>
        </p:nvSpPr>
        <p:spPr>
          <a:xfrm>
            <a:off x="166643" y="6029810"/>
            <a:ext cx="308484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hlinkClick r:id="rId3"/>
              </a:rPr>
              <a:t>https://www.rfc-editor.org/rfc/rfc7519</a:t>
            </a:r>
            <a:r>
              <a:rPr lang="en-US" sz="1000" dirty="0"/>
              <a:t> </a:t>
            </a:r>
          </a:p>
          <a:p>
            <a:r>
              <a:rPr lang="en-US" sz="1000" dirty="0">
                <a:hlinkClick r:id="rId4"/>
              </a:rPr>
              <a:t>https://datatracker.ietf.org/doc/html/rfc9068</a:t>
            </a:r>
            <a:r>
              <a:rPr lang="en-US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540060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674641-B055-8269-84C5-C3385E899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8578046-452F-308F-3781-8A278E6FB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Scopes for (in-vehicle) VSS access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9B6AF2-E5EA-A3D7-0E88-E213DBE3B6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©2023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42A04D-AD95-E61B-8D79-2CDDD1BD0E89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26 April 2023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98D902-73C1-7DAF-236E-F51ECC5F3BF9}"/>
              </a:ext>
            </a:extLst>
          </p:cNvPr>
          <p:cNvSpPr txBox="1"/>
          <p:nvPr/>
        </p:nvSpPr>
        <p:spPr>
          <a:xfrm>
            <a:off x="427522" y="101268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scope: </a:t>
            </a:r>
            <a:r>
              <a:rPr lang="en-GB" b="1" i="0" u="none" strike="noStrike" dirty="0">
                <a:solidFill>
                  <a:srgbClr val="92D05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&lt;ACTION&gt;[:SUB_ACTION][:&lt;PATH&gt;]</a:t>
            </a:r>
            <a:endParaRPr lang="en-US" b="1" dirty="0">
              <a:solidFill>
                <a:srgbClr val="92D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5ED7E6EA-550F-011D-C191-28871786CA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275415"/>
              </p:ext>
            </p:extLst>
          </p:nvPr>
        </p:nvGraphicFramePr>
        <p:xfrm>
          <a:off x="461108" y="1458220"/>
          <a:ext cx="6738444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1624">
                  <a:extLst>
                    <a:ext uri="{9D8B030D-6E8A-4147-A177-3AD203B41FA5}">
                      <a16:colId xmlns:a16="http://schemas.microsoft.com/office/drawing/2014/main" val="3157534292"/>
                    </a:ext>
                  </a:extLst>
                </a:gridCol>
                <a:gridCol w="5526820">
                  <a:extLst>
                    <a:ext uri="{9D8B030D-6E8A-4147-A177-3AD203B41FA5}">
                      <a16:colId xmlns:a16="http://schemas.microsoft.com/office/drawing/2014/main" val="3188575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9094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client to read matching signals (and metadata)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1104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actuate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client to actuate matching signals (includes </a:t>
                      </a:r>
                      <a:r>
                        <a:rPr lang="en-GB" dirty="0"/>
                        <a:t>read</a:t>
                      </a:r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8732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client to provide matching signals (includes </a:t>
                      </a:r>
                      <a:r>
                        <a:rPr lang="en-GB" dirty="0"/>
                        <a:t>read</a:t>
                      </a:r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0075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client to create a VSS entry (under a certain path). If a VSS entry already exists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339020"/>
                  </a:ext>
                </a:extLst>
              </a:tr>
            </a:tbl>
          </a:graphicData>
        </a:graphic>
      </p:graphicFrame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1E04C31B-5E55-1748-AC9F-93FAB93908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522138"/>
              </p:ext>
            </p:extLst>
          </p:nvPr>
        </p:nvGraphicFramePr>
        <p:xfrm>
          <a:off x="427522" y="3836232"/>
          <a:ext cx="6772030" cy="219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3846">
                  <a:extLst>
                    <a:ext uri="{9D8B030D-6E8A-4147-A177-3AD203B41FA5}">
                      <a16:colId xmlns:a16="http://schemas.microsoft.com/office/drawing/2014/main" val="34234014"/>
                    </a:ext>
                  </a:extLst>
                </a:gridCol>
                <a:gridCol w="4818184">
                  <a:extLst>
                    <a:ext uri="{9D8B030D-6E8A-4147-A177-3AD203B41FA5}">
                      <a16:colId xmlns:a16="http://schemas.microsoft.com/office/drawing/2014/main" val="12082964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Provide-</a:t>
                      </a:r>
                      <a:r>
                        <a:rPr lang="en-US" dirty="0" err="1"/>
                        <a:t>subaction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4595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provide:data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client to provide data (but not respond to actuation requests) for matching signals. (includes </a:t>
                      </a:r>
                      <a:r>
                        <a:rPr lang="en-GB" dirty="0"/>
                        <a:t>read</a:t>
                      </a:r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8952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provide:actuation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client to respond to actuation requests (but not provide the value) for matching signals. (includes </a:t>
                      </a:r>
                      <a:r>
                        <a:rPr lang="en-GB" dirty="0"/>
                        <a:t>read</a:t>
                      </a:r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6062290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532BD38A-0474-D5F8-F5DE-9A737F7F814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3535" y="1293200"/>
            <a:ext cx="4377357" cy="483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5981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E46DCE-886D-3517-C2D7-57547EB19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ED9AB3E-3B28-56D8-A302-19E5FB797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Scopes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999917-6597-19AB-CED4-A986ABE55D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©2023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B830F1-528C-091E-B60C-6C4914A6389E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26 April 2023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758B8F52-30CC-5A47-7AEA-122E2FFE19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729636"/>
              </p:ext>
            </p:extLst>
          </p:nvPr>
        </p:nvGraphicFramePr>
        <p:xfrm>
          <a:off x="406368" y="1669234"/>
          <a:ext cx="10515600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2315">
                  <a:extLst>
                    <a:ext uri="{9D8B030D-6E8A-4147-A177-3AD203B41FA5}">
                      <a16:colId xmlns:a16="http://schemas.microsoft.com/office/drawing/2014/main" val="2539232055"/>
                    </a:ext>
                  </a:extLst>
                </a:gridCol>
                <a:gridCol w="5603285">
                  <a:extLst>
                    <a:ext uri="{9D8B030D-6E8A-4147-A177-3AD203B41FA5}">
                      <a16:colId xmlns:a16="http://schemas.microsoft.com/office/drawing/2014/main" val="6462733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Scope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Meaning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9988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client to read everything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23884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read:Vehicle.Speed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client to read </a:t>
                      </a:r>
                      <a:r>
                        <a:rPr lang="en-GB" dirty="0" err="1"/>
                        <a:t>Vehicle.Speed</a:t>
                      </a:r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(including metadata)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5925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read:Vehicle.ADAS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client to read everything under </a:t>
                      </a:r>
                      <a:r>
                        <a:rPr lang="en-GB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Vehicle.ADAS</a:t>
                      </a:r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(including metadata)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83771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actuate:Vehicle.ADAS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client to actuate all actuators under </a:t>
                      </a:r>
                      <a:r>
                        <a:rPr lang="en-GB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Vehicle.ADAS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58717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provide:Vehicle.Width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client to provide </a:t>
                      </a:r>
                      <a:r>
                        <a:rPr lang="en-GB" dirty="0" err="1"/>
                        <a:t>Vehicle.Width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0805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provide:Vehicle.Cabin.Trunk</a:t>
                      </a:r>
                      <a:r>
                        <a:rPr lang="en-GB" dirty="0"/>
                        <a:t>.*.</a:t>
                      </a:r>
                      <a:r>
                        <a:rPr lang="en-GB" dirty="0" err="1"/>
                        <a:t>IsLocked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Providing </a:t>
                      </a:r>
                      <a:r>
                        <a:rPr lang="en-GB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IsLocked</a:t>
                      </a:r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all matching (e.g. </a:t>
                      </a:r>
                      <a:r>
                        <a:rPr lang="en-GB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Trunk.Front</a:t>
                      </a:r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Trunk.Rear</a:t>
                      </a:r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signals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954976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2EEA905E-94EE-68D0-7496-D65851A3D384}"/>
              </a:ext>
            </a:extLst>
          </p:cNvPr>
          <p:cNvSpPr txBox="1"/>
          <p:nvPr/>
        </p:nvSpPr>
        <p:spPr>
          <a:xfrm>
            <a:off x="354724" y="5977989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hlinkClick r:id="rId2"/>
              </a:rPr>
              <a:t>https://github.com/eclipse/kuksa.val/blob/master/doc/KUKSA.val_data_broker/authorization.md</a:t>
            </a:r>
            <a:r>
              <a:rPr lang="en-US" sz="1050" dirty="0"/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EA1202-5EE0-9E93-80DF-31E629E659DD}"/>
              </a:ext>
            </a:extLst>
          </p:cNvPr>
          <p:cNvSpPr txBox="1"/>
          <p:nvPr/>
        </p:nvSpPr>
        <p:spPr>
          <a:xfrm>
            <a:off x="334962" y="5206125"/>
            <a:ext cx="7413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 access token will usually include several space separated scopes</a:t>
            </a:r>
          </a:p>
        </p:txBody>
      </p:sp>
    </p:spTree>
    <p:extLst>
      <p:ext uri="{BB962C8B-B14F-4D97-AF65-F5344CB8AC3E}">
        <p14:creationId xmlns:p14="http://schemas.microsoft.com/office/powerpoint/2010/main" val="1261870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838CC83-51BA-A2EA-1274-D1EE3C39E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Deployment Blueprints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BE7A8C58-C4B1-F55A-2A88-111A725F9A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So, how much security do I need? Scopes? Lifetime/rotations?</a:t>
            </a:r>
          </a:p>
          <a:p>
            <a:r>
              <a:rPr lang="en-US" dirty="0"/>
              <a:t> It depends!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1460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12A357-C999-F8AA-680B-AEFB0C25C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046BA03-9B6D-6C33-E853-53114D4CF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Blueprint 1: Internal API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C9AA69-641C-CA7E-55D2-FBEFA42092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1043C98-9730-9C6F-F8CD-5A2A56DA3F8C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F039502-76C8-E243-BC8B-2F8912574CFF}" type="datetime4">
              <a:rPr lang="en-GB" smtClean="0"/>
              <a:t>26 April 2023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EA2E3C-0FFF-4C08-B03F-4904B92811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323" y="1130430"/>
            <a:ext cx="7772400" cy="4948832"/>
          </a:xfrm>
          <a:prstGeom prst="rect">
            <a:avLst/>
          </a:prstGeom>
        </p:spPr>
      </p:pic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65F5A722-BB38-53F7-A796-39BAABB66B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960798"/>
              </p:ext>
            </p:extLst>
          </p:nvPr>
        </p:nvGraphicFramePr>
        <p:xfrm>
          <a:off x="8370277" y="4225062"/>
          <a:ext cx="3581400" cy="1854200"/>
        </p:xfrm>
        <a:graphic>
          <a:graphicData uri="http://schemas.openxmlformats.org/drawingml/2006/table">
            <a:tbl>
              <a:tblPr bandRow="1">
                <a:tableStyleId>{08FB837D-C827-4EFA-A057-4D05807E0F7C}</a:tableStyleId>
              </a:tblPr>
              <a:tblGrid>
                <a:gridCol w="1790700">
                  <a:extLst>
                    <a:ext uri="{9D8B030D-6E8A-4147-A177-3AD203B41FA5}">
                      <a16:colId xmlns:a16="http://schemas.microsoft.com/office/drawing/2014/main" val="407230541"/>
                    </a:ext>
                  </a:extLst>
                </a:gridCol>
                <a:gridCol w="1790700">
                  <a:extLst>
                    <a:ext uri="{9D8B030D-6E8A-4147-A177-3AD203B41FA5}">
                      <a16:colId xmlns:a16="http://schemas.microsoft.com/office/drawing/2014/main" val="40631948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Users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You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6181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System Updates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Complete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4567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Security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None/Fixed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0854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VSS model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Static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494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VSS server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Firmware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571719"/>
                  </a:ext>
                </a:extLst>
              </a:tr>
            </a:tbl>
          </a:graphicData>
        </a:graphic>
      </p:graphicFrame>
      <p:sp>
        <p:nvSpPr>
          <p:cNvPr id="13" name="Rectangular Callout 12">
            <a:extLst>
              <a:ext uri="{FF2B5EF4-FFF2-40B4-BE49-F238E27FC236}">
                <a16:creationId xmlns:a16="http://schemas.microsoft.com/office/drawing/2014/main" id="{0AD4422C-CB2E-FDC8-5F61-9B8DB5478DB6}"/>
              </a:ext>
            </a:extLst>
          </p:cNvPr>
          <p:cNvSpPr/>
          <p:nvPr/>
        </p:nvSpPr>
        <p:spPr>
          <a:xfrm>
            <a:off x="9102969" y="1652954"/>
            <a:ext cx="2848708" cy="1083714"/>
          </a:xfrm>
          <a:prstGeom prst="wedgeRectCallout">
            <a:avLst>
              <a:gd name="adj1" fmla="val -35648"/>
              <a:gd name="adj2" fmla="val 71238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VSS semantics make my internal APIs so much better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4A39CAA-0A64-55AF-9DE5-2859FD029F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9954" y="2717995"/>
            <a:ext cx="1129634" cy="1422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5412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B7B62D-0F74-2FAB-26C9-79C4DDE2C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D8E7A77-99CF-AE5F-3ECB-460DADE44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Blueprint 2: Exposing a subset of VSS to another system</a:t>
            </a:r>
            <a:br>
              <a:rPr lang="en-US" dirty="0"/>
            </a:b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7573AE-A126-58AE-129F-3D0E884D0F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F04869-9847-1D3C-B43E-0E8B5CF3F8F9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26 April 2023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6EDFB6D-3239-D1A8-7EF2-2B8078A94B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963" y="822205"/>
            <a:ext cx="5174883" cy="5607714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E967E8A0-A5C7-F588-739D-872FAD89ED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0058758"/>
              </p:ext>
            </p:extLst>
          </p:nvPr>
        </p:nvGraphicFramePr>
        <p:xfrm>
          <a:off x="5931021" y="3921369"/>
          <a:ext cx="6054970" cy="2123440"/>
        </p:xfrm>
        <a:graphic>
          <a:graphicData uri="http://schemas.openxmlformats.org/drawingml/2006/table">
            <a:tbl>
              <a:tblPr bandRow="1">
                <a:tableStyleId>{08FB837D-C827-4EFA-A057-4D05807E0F7C}</a:tableStyleId>
              </a:tblPr>
              <a:tblGrid>
                <a:gridCol w="2040671">
                  <a:extLst>
                    <a:ext uri="{9D8B030D-6E8A-4147-A177-3AD203B41FA5}">
                      <a16:colId xmlns:a16="http://schemas.microsoft.com/office/drawing/2014/main" val="407230541"/>
                    </a:ext>
                  </a:extLst>
                </a:gridCol>
                <a:gridCol w="4014299">
                  <a:extLst>
                    <a:ext uri="{9D8B030D-6E8A-4147-A177-3AD203B41FA5}">
                      <a16:colId xmlns:a16="http://schemas.microsoft.com/office/drawing/2014/main" val="40631948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Users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Other trusted platforms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6181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System Updates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Firmware/complete on controlled system</a:t>
                      </a:r>
                    </a:p>
                    <a:p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Unknown on 3</a:t>
                      </a:r>
                      <a:r>
                        <a:rPr lang="en-GB" sz="1800" b="0" i="0" u="none" strike="noStrike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rd</a:t>
                      </a:r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party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4567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Security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TLS+Foreign</a:t>
                      </a:r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platform token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0854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VSS model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Static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494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VSS server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Firmware or Software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571719"/>
                  </a:ext>
                </a:extLst>
              </a:tr>
            </a:tbl>
          </a:graphicData>
        </a:graphic>
      </p:graphicFrame>
      <p:sp>
        <p:nvSpPr>
          <p:cNvPr id="14" name="Rectangular Callout 13">
            <a:extLst>
              <a:ext uri="{FF2B5EF4-FFF2-40B4-BE49-F238E27FC236}">
                <a16:creationId xmlns:a16="http://schemas.microsoft.com/office/drawing/2014/main" id="{1E443E87-CC4B-5E20-97C5-76CF9645065E}"/>
              </a:ext>
            </a:extLst>
          </p:cNvPr>
          <p:cNvSpPr/>
          <p:nvPr/>
        </p:nvSpPr>
        <p:spPr>
          <a:xfrm>
            <a:off x="5612524" y="987972"/>
            <a:ext cx="2848708" cy="1083714"/>
          </a:xfrm>
          <a:prstGeom prst="wedgeRectCallout">
            <a:avLst>
              <a:gd name="adj1" fmla="val -3961"/>
              <a:gd name="adj2" fmla="val 82056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 need vehicle data in my existing framework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B0CFA6F-D2EB-E542-D48E-1EFCDB572F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7433" y="2193905"/>
            <a:ext cx="1066997" cy="1252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8907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BBB9F9-29E1-FB2F-58B0-57A5424C9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C90B2F2-0A76-833C-D402-780DC65A9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Blueprint 3: Individual Applications</a:t>
            </a:r>
            <a:br>
              <a:rPr lang="en-US" dirty="0"/>
            </a:b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A5A1ED-4869-DAFE-9231-A64C243CC8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641957-40F8-E86A-5BFA-694B0736B2BE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26 April 2023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241F3E-2BA0-8ED5-9FC7-056F3739FB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962" y="987972"/>
            <a:ext cx="7772400" cy="5178598"/>
          </a:xfrm>
          <a:prstGeom prst="rect">
            <a:avLst/>
          </a:prstGeom>
        </p:spPr>
      </p:pic>
      <p:graphicFrame>
        <p:nvGraphicFramePr>
          <p:cNvPr id="11" name="Table 12">
            <a:extLst>
              <a:ext uri="{FF2B5EF4-FFF2-40B4-BE49-F238E27FC236}">
                <a16:creationId xmlns:a16="http://schemas.microsoft.com/office/drawing/2014/main" id="{9441D98B-E622-50B5-5B2C-FC08C083B9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38680"/>
              </p:ext>
            </p:extLst>
          </p:nvPr>
        </p:nvGraphicFramePr>
        <p:xfrm>
          <a:off x="8236516" y="4043130"/>
          <a:ext cx="3839710" cy="2123440"/>
        </p:xfrm>
        <a:graphic>
          <a:graphicData uri="http://schemas.openxmlformats.org/drawingml/2006/table">
            <a:tbl>
              <a:tblPr bandRow="1">
                <a:tableStyleId>{08FB837D-C827-4EFA-A057-4D05807E0F7C}</a:tableStyleId>
              </a:tblPr>
              <a:tblGrid>
                <a:gridCol w="1919855">
                  <a:extLst>
                    <a:ext uri="{9D8B030D-6E8A-4147-A177-3AD203B41FA5}">
                      <a16:colId xmlns:a16="http://schemas.microsoft.com/office/drawing/2014/main" val="407230541"/>
                    </a:ext>
                  </a:extLst>
                </a:gridCol>
                <a:gridCol w="1919855">
                  <a:extLst>
                    <a:ext uri="{9D8B030D-6E8A-4147-A177-3AD203B41FA5}">
                      <a16:colId xmlns:a16="http://schemas.microsoft.com/office/drawing/2014/main" val="40631948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Users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You+3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</a:rPr>
                        <a:t>rd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parties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6181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System Updates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App-level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4567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Security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TLS+Individual</a:t>
                      </a:r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Consumer tokens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0854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VSS model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Static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494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VSS server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Software package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571719"/>
                  </a:ext>
                </a:extLst>
              </a:tr>
            </a:tbl>
          </a:graphicData>
        </a:graphic>
      </p:graphicFrame>
      <p:sp>
        <p:nvSpPr>
          <p:cNvPr id="12" name="Rectangular Callout 11">
            <a:extLst>
              <a:ext uri="{FF2B5EF4-FFF2-40B4-BE49-F238E27FC236}">
                <a16:creationId xmlns:a16="http://schemas.microsoft.com/office/drawing/2014/main" id="{32AB392C-60F6-1BBB-CB45-DC2585353CE0}"/>
              </a:ext>
            </a:extLst>
          </p:cNvPr>
          <p:cNvSpPr/>
          <p:nvPr/>
        </p:nvSpPr>
        <p:spPr>
          <a:xfrm>
            <a:off x="7746123" y="1251322"/>
            <a:ext cx="2848708" cy="901354"/>
          </a:xfrm>
          <a:prstGeom prst="wedgeRectCallout">
            <a:avLst>
              <a:gd name="adj1" fmla="val -3961"/>
              <a:gd name="adj2" fmla="val 82056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Soo many apps and functions in my ecosystem!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DCC67E3-1377-2DAF-5D00-DE86C9BEAE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8160" y="2174524"/>
            <a:ext cx="1419872" cy="164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501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1B3D519-3296-F980-2EA4-0B443DDFC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Leveraging VSS in-vehicle</a:t>
            </a:r>
          </a:p>
        </p:txBody>
      </p:sp>
      <p:pic>
        <p:nvPicPr>
          <p:cNvPr id="7" name="Graphic 25">
            <a:extLst>
              <a:ext uri="{FF2B5EF4-FFF2-40B4-BE49-F238E27FC236}">
                <a16:creationId xmlns:a16="http://schemas.microsoft.com/office/drawing/2014/main" id="{3582F044-D242-6AFE-9DE4-64FD05FEB7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77005" y="3898082"/>
            <a:ext cx="2975113" cy="210407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E15C96C-A8D7-D733-0B4A-D41A65CE1A92}"/>
              </a:ext>
            </a:extLst>
          </p:cNvPr>
          <p:cNvGrpSpPr/>
          <p:nvPr/>
        </p:nvGrpSpPr>
        <p:grpSpPr>
          <a:xfrm>
            <a:off x="247217" y="5614655"/>
            <a:ext cx="2276646" cy="507811"/>
            <a:chOff x="247217" y="5614655"/>
            <a:chExt cx="2276646" cy="507811"/>
          </a:xfrm>
        </p:grpSpPr>
        <p:pic>
          <p:nvPicPr>
            <p:cNvPr id="9" name="Grafik 6">
              <a:extLst>
                <a:ext uri="{FF2B5EF4-FFF2-40B4-BE49-F238E27FC236}">
                  <a16:creationId xmlns:a16="http://schemas.microsoft.com/office/drawing/2014/main" id="{236FF6A5-2924-5B2E-924F-0028625BA7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17" y="5621005"/>
              <a:ext cx="491706" cy="491706"/>
            </a:xfrm>
            <a:prstGeom prst="rect">
              <a:avLst/>
            </a:prstGeom>
          </p:spPr>
        </p:pic>
        <p:pic>
          <p:nvPicPr>
            <p:cNvPr id="10" name="Grafik 7">
              <a:extLst>
                <a:ext uri="{FF2B5EF4-FFF2-40B4-BE49-F238E27FC236}">
                  <a16:creationId xmlns:a16="http://schemas.microsoft.com/office/drawing/2014/main" id="{EF18F039-2875-0A53-F5D2-02CD16D828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9687" y="5621005"/>
              <a:ext cx="491706" cy="491706"/>
            </a:xfrm>
            <a:prstGeom prst="rect">
              <a:avLst/>
            </a:prstGeom>
          </p:spPr>
        </p:pic>
        <p:pic>
          <p:nvPicPr>
            <p:cNvPr id="11" name="Grafik 9">
              <a:extLst>
                <a:ext uri="{FF2B5EF4-FFF2-40B4-BE49-F238E27FC236}">
                  <a16:creationId xmlns:a16="http://schemas.microsoft.com/office/drawing/2014/main" id="{66E8CD01-21A7-AD89-C4AC-3CECAA918AC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2157" y="5630760"/>
              <a:ext cx="491706" cy="491706"/>
            </a:xfrm>
            <a:prstGeom prst="rect">
              <a:avLst/>
            </a:prstGeom>
          </p:spPr>
        </p:pic>
        <p:cxnSp>
          <p:nvCxnSpPr>
            <p:cNvPr id="12" name="Elbow Connector 11">
              <a:extLst>
                <a:ext uri="{FF2B5EF4-FFF2-40B4-BE49-F238E27FC236}">
                  <a16:creationId xmlns:a16="http://schemas.microsoft.com/office/drawing/2014/main" id="{1A961B8F-AE46-0D7D-44A0-E48D77630AC5}"/>
                </a:ext>
              </a:extLst>
            </p:cNvPr>
            <p:cNvCxnSpPr>
              <a:stCxn id="9" idx="0"/>
              <a:endCxn id="10" idx="0"/>
            </p:cNvCxnSpPr>
            <p:nvPr/>
          </p:nvCxnSpPr>
          <p:spPr>
            <a:xfrm rot="5400000" flipH="1" flipV="1">
              <a:off x="939305" y="5174770"/>
              <a:ext cx="12700" cy="892470"/>
            </a:xfrm>
            <a:prstGeom prst="bentConnector3">
              <a:avLst>
                <a:gd name="adj1" fmla="val 1800000"/>
              </a:avLst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D7C64C7-97CE-0FCA-C80F-CBB8C90F82C8}"/>
              </a:ext>
            </a:extLst>
          </p:cNvPr>
          <p:cNvSpPr txBox="1"/>
          <p:nvPr/>
        </p:nvSpPr>
        <p:spPr>
          <a:xfrm>
            <a:off x="3213463" y="4650377"/>
            <a:ext cx="36562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u="sng" dirty="0"/>
              <a:t>Deeply-Embedded Layer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DE" dirty="0"/>
              <a:t>Small µCs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DE" dirty="0"/>
              <a:t>CAN/LIN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/>
              <a:t>V</a:t>
            </a:r>
            <a:r>
              <a:rPr lang="en-DE" dirty="0"/>
              <a:t>ery proprietary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DE" dirty="0"/>
              <a:t>Very limited compute resources</a:t>
            </a:r>
          </a:p>
          <a:p>
            <a:r>
              <a:rPr lang="en-DE" b="1" dirty="0">
                <a:solidFill>
                  <a:srgbClr val="FF0000"/>
                </a:solidFill>
              </a:rPr>
              <a:t>Not a happy place for VSS</a:t>
            </a:r>
          </a:p>
          <a:p>
            <a:pPr marL="285750" indent="-285750">
              <a:buFont typeface="Wingdings" pitchFamily="2" charset="2"/>
              <a:buChar char="§"/>
            </a:pPr>
            <a:endParaRPr lang="en-D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45D953-10FC-20CE-2ED7-BA0EFD4BF9F5}"/>
              </a:ext>
            </a:extLst>
          </p:cNvPr>
          <p:cNvSpPr txBox="1"/>
          <p:nvPr/>
        </p:nvSpPr>
        <p:spPr>
          <a:xfrm>
            <a:off x="5883476" y="1076633"/>
            <a:ext cx="47500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u="sng" dirty="0"/>
              <a:t>Backend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DE" dirty="0"/>
              <a:t>Aggregating data of many vehicles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de-DE" dirty="0"/>
              <a:t>Link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domains</a:t>
            </a:r>
            <a:endParaRPr lang="de-DE" dirty="0"/>
          </a:p>
          <a:p>
            <a:r>
              <a:rPr lang="en-DE" b="1" dirty="0">
                <a:solidFill>
                  <a:srgbClr val="159D8C"/>
                </a:solidFill>
              </a:rPr>
              <a:t>Good for VSS:  Systems already in production</a:t>
            </a:r>
          </a:p>
          <a:p>
            <a:pPr marL="285750" indent="-285750">
              <a:buFont typeface="Wingdings" pitchFamily="2" charset="2"/>
              <a:buChar char="§"/>
            </a:pPr>
            <a:endParaRPr lang="en-DE" dirty="0"/>
          </a:p>
        </p:txBody>
      </p:sp>
      <p:sp>
        <p:nvSpPr>
          <p:cNvPr id="15" name="Left-right Arrow 14">
            <a:extLst>
              <a:ext uri="{FF2B5EF4-FFF2-40B4-BE49-F238E27FC236}">
                <a16:creationId xmlns:a16="http://schemas.microsoft.com/office/drawing/2014/main" id="{91992775-1B32-E8CD-C8DF-C7F42D7D2240}"/>
              </a:ext>
            </a:extLst>
          </p:cNvPr>
          <p:cNvSpPr/>
          <p:nvPr/>
        </p:nvSpPr>
        <p:spPr>
          <a:xfrm rot="8877561">
            <a:off x="1679867" y="2612194"/>
            <a:ext cx="4194975" cy="991528"/>
          </a:xfrm>
          <a:prstGeom prst="leftRightArrow">
            <a:avLst/>
          </a:prstGeom>
          <a:gradFill>
            <a:gsLst>
              <a:gs pos="55000">
                <a:srgbClr val="159D8C"/>
              </a:gs>
              <a:gs pos="100000">
                <a:srgbClr val="FF000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F19E51-614A-7822-0285-61238BE56419}"/>
              </a:ext>
            </a:extLst>
          </p:cNvPr>
          <p:cNvSpPr txBox="1"/>
          <p:nvPr/>
        </p:nvSpPr>
        <p:spPr>
          <a:xfrm rot="19720507">
            <a:off x="2903207" y="1633717"/>
            <a:ext cx="12664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400" dirty="0"/>
              <a:t>Searching for </a:t>
            </a:r>
          </a:p>
          <a:p>
            <a:r>
              <a:rPr lang="en-DE" sz="1400" dirty="0"/>
              <a:t>the sweet spot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AEEE189-BCC2-39E3-690F-46434EE14A59}"/>
              </a:ext>
            </a:extLst>
          </p:cNvPr>
          <p:cNvCxnSpPr>
            <a:cxnSpLocks/>
          </p:cNvCxnSpPr>
          <p:nvPr/>
        </p:nvCxnSpPr>
        <p:spPr>
          <a:xfrm flipV="1">
            <a:off x="3186742" y="2448007"/>
            <a:ext cx="254548" cy="16708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0E3BBA4-1C70-D672-F4A6-2A1B5D3699CB}"/>
              </a:ext>
            </a:extLst>
          </p:cNvPr>
          <p:cNvCxnSpPr>
            <a:cxnSpLocks/>
          </p:cNvCxnSpPr>
          <p:nvPr/>
        </p:nvCxnSpPr>
        <p:spPr>
          <a:xfrm flipH="1">
            <a:off x="2639733" y="2797340"/>
            <a:ext cx="287024" cy="19924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" name="Picture 18" descr="Pirulí PNG">
            <a:extLst>
              <a:ext uri="{FF2B5EF4-FFF2-40B4-BE49-F238E27FC236}">
                <a16:creationId xmlns:a16="http://schemas.microsoft.com/office/drawing/2014/main" id="{380F37D2-A8EA-F324-E850-704FDC53A9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 rot="19707017">
            <a:off x="2648651" y="1996468"/>
            <a:ext cx="556916" cy="1136563"/>
          </a:xfrm>
          <a:prstGeom prst="rect">
            <a:avLst/>
          </a:prstGeom>
        </p:spPr>
      </p:pic>
      <p:pic>
        <p:nvPicPr>
          <p:cNvPr id="20" name="Google Shape;138;g14a89e68d9a_0_0">
            <a:extLst>
              <a:ext uri="{FF2B5EF4-FFF2-40B4-BE49-F238E27FC236}">
                <a16:creationId xmlns:a16="http://schemas.microsoft.com/office/drawing/2014/main" id="{C94AE3AD-4D07-057B-B90C-943461F0C014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r="64796"/>
          <a:stretch/>
        </p:blipFill>
        <p:spPr>
          <a:xfrm>
            <a:off x="3052118" y="2859215"/>
            <a:ext cx="819275" cy="8921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2B1B34B3-F387-AE9B-121A-B30B64DCFDA3}"/>
              </a:ext>
            </a:extLst>
          </p:cNvPr>
          <p:cNvGrpSpPr/>
          <p:nvPr/>
        </p:nvGrpSpPr>
        <p:grpSpPr>
          <a:xfrm>
            <a:off x="4130872" y="3162642"/>
            <a:ext cx="1427997" cy="879055"/>
            <a:chOff x="8501449" y="4676214"/>
            <a:chExt cx="3544242" cy="2181786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CDF05D02-2638-38AB-DF59-A32FE3094A29}"/>
                </a:ext>
              </a:extLst>
            </p:cNvPr>
            <p:cNvGrpSpPr/>
            <p:nvPr/>
          </p:nvGrpSpPr>
          <p:grpSpPr>
            <a:xfrm>
              <a:off x="8501449" y="4676214"/>
              <a:ext cx="3544242" cy="2181786"/>
              <a:chOff x="8501449" y="4676214"/>
              <a:chExt cx="3544242" cy="2181786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24A9511A-B81A-3D95-1A97-38613F6FFF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501449" y="4676214"/>
                <a:ext cx="3544242" cy="2181786"/>
              </a:xfrm>
              <a:prstGeom prst="rect">
                <a:avLst/>
              </a:prstGeom>
            </p:spPr>
          </p:pic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DF5E08F1-5E51-D1E9-F4A2-1155EB4C56F5}"/>
                  </a:ext>
                </a:extLst>
              </p:cNvPr>
              <p:cNvSpPr/>
              <p:nvPr/>
            </p:nvSpPr>
            <p:spPr>
              <a:xfrm>
                <a:off x="9160876" y="4771889"/>
                <a:ext cx="643108" cy="9495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BA442608-D37C-5860-D4B3-187658686C00}"/>
                  </a:ext>
                </a:extLst>
              </p:cNvPr>
              <p:cNvSpPr/>
              <p:nvPr/>
            </p:nvSpPr>
            <p:spPr>
              <a:xfrm>
                <a:off x="9669123" y="4865375"/>
                <a:ext cx="643108" cy="94956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</p:grp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DA3ACAF-9F8B-2108-15CF-8D0A1F498C2E}"/>
                </a:ext>
              </a:extLst>
            </p:cNvPr>
            <p:cNvSpPr/>
            <p:nvPr/>
          </p:nvSpPr>
          <p:spPr>
            <a:xfrm>
              <a:off x="9269046" y="5085503"/>
              <a:ext cx="156617" cy="3223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688DE65C-60B1-D7B1-9F38-5404736CBA40}"/>
                </a:ext>
              </a:extLst>
            </p:cNvPr>
            <p:cNvSpPr/>
            <p:nvPr/>
          </p:nvSpPr>
          <p:spPr>
            <a:xfrm>
              <a:off x="9796582" y="5144119"/>
              <a:ext cx="156617" cy="3223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FE75E064-315F-DA99-5C0E-2323E66D8D88}"/>
              </a:ext>
            </a:extLst>
          </p:cNvPr>
          <p:cNvCxnSpPr/>
          <p:nvPr/>
        </p:nvCxnSpPr>
        <p:spPr>
          <a:xfrm rot="5400000" flipH="1" flipV="1">
            <a:off x="1829769" y="5174770"/>
            <a:ext cx="12700" cy="892470"/>
          </a:xfrm>
          <a:prstGeom prst="bentConnector3">
            <a:avLst>
              <a:gd name="adj1" fmla="val 180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4F31EAC-3C6F-C2E0-0F8C-4B7F8BE658EA}"/>
              </a:ext>
            </a:extLst>
          </p:cNvPr>
          <p:cNvSpPr txBox="1"/>
          <p:nvPr/>
        </p:nvSpPr>
        <p:spPr>
          <a:xfrm>
            <a:off x="5856266" y="2896961"/>
            <a:ext cx="54447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u="sng" dirty="0"/>
              <a:t>SDV: Vehicle Computer Layer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DE" dirty="0"/>
              <a:t>Can afford the cost of abstraction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DE" dirty="0"/>
              <a:t>Decouple Soft- and hardware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de-DE" dirty="0"/>
              <a:t>Save time and </a:t>
            </a:r>
            <a:r>
              <a:rPr lang="de-DE" dirty="0" err="1"/>
              <a:t>money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generic</a:t>
            </a:r>
            <a:r>
              <a:rPr lang="de-DE" dirty="0"/>
              <a:t> in-</a:t>
            </a:r>
            <a:r>
              <a:rPr lang="de-DE" dirty="0" err="1"/>
              <a:t>vehicle</a:t>
            </a:r>
            <a:r>
              <a:rPr lang="de-DE" dirty="0"/>
              <a:t> </a:t>
            </a:r>
            <a:r>
              <a:rPr lang="de-DE" dirty="0" err="1"/>
              <a:t>software</a:t>
            </a:r>
            <a:endParaRPr lang="en-DE" dirty="0"/>
          </a:p>
          <a:p>
            <a:r>
              <a:rPr lang="en-DE" b="1" dirty="0">
                <a:solidFill>
                  <a:srgbClr val="159D8C"/>
                </a:solidFill>
              </a:rPr>
              <a:t>Perfect: Modern Vehicle/SDV require abstraction</a:t>
            </a:r>
          </a:p>
          <a:p>
            <a:endParaRPr lang="en-DE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C5E3BD-C14F-C795-0498-64BBF7274B64}"/>
              </a:ext>
            </a:extLst>
          </p:cNvPr>
          <p:cNvSpPr txBox="1"/>
          <p:nvPr/>
        </p:nvSpPr>
        <p:spPr>
          <a:xfrm rot="16200000">
            <a:off x="10535558" y="4730969"/>
            <a:ext cx="285785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hlinkClick r:id="rId9"/>
              </a:rPr>
              <a:t>https://fosdem.org/2023/schedule/event/kuksa/</a:t>
            </a:r>
            <a:r>
              <a:rPr lang="en-US" sz="10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46100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/>
      <p:bldP spid="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2A85C1-058D-D955-B7FD-0AFF83C4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BB3B20A-027B-A26E-93AB-F9884060D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Blueprint 4: Apps with dynamic VSS extensions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AFAC3F-4167-3474-A74D-A52E064E65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496F1A-BE86-CA8A-C0DC-0EB4F05C86BC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26 April 2023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E43F53-CC16-86AA-552A-77572B7E06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962" y="912425"/>
            <a:ext cx="7772400" cy="5517495"/>
          </a:xfrm>
          <a:prstGeom prst="rect">
            <a:avLst/>
          </a:prstGeom>
        </p:spPr>
      </p:pic>
      <p:graphicFrame>
        <p:nvGraphicFramePr>
          <p:cNvPr id="10" name="Table 12">
            <a:extLst>
              <a:ext uri="{FF2B5EF4-FFF2-40B4-BE49-F238E27FC236}">
                <a16:creationId xmlns:a16="http://schemas.microsoft.com/office/drawing/2014/main" id="{EC7EBFA2-2F9C-6B31-CEED-F886FFD041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129898"/>
              </p:ext>
            </p:extLst>
          </p:nvPr>
        </p:nvGraphicFramePr>
        <p:xfrm>
          <a:off x="8107362" y="3941355"/>
          <a:ext cx="3839710" cy="2123440"/>
        </p:xfrm>
        <a:graphic>
          <a:graphicData uri="http://schemas.openxmlformats.org/drawingml/2006/table">
            <a:tbl>
              <a:tblPr bandRow="1">
                <a:tableStyleId>{08FB837D-C827-4EFA-A057-4D05807E0F7C}</a:tableStyleId>
              </a:tblPr>
              <a:tblGrid>
                <a:gridCol w="1919855">
                  <a:extLst>
                    <a:ext uri="{9D8B030D-6E8A-4147-A177-3AD203B41FA5}">
                      <a16:colId xmlns:a16="http://schemas.microsoft.com/office/drawing/2014/main" val="407230541"/>
                    </a:ext>
                  </a:extLst>
                </a:gridCol>
                <a:gridCol w="1919855">
                  <a:extLst>
                    <a:ext uri="{9D8B030D-6E8A-4147-A177-3AD203B41FA5}">
                      <a16:colId xmlns:a16="http://schemas.microsoft.com/office/drawing/2014/main" val="40631948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Users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You+3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</a:rPr>
                        <a:t>rd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parties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6181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System Updates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App-level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4567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Security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TLS+Individual</a:t>
                      </a:r>
                      <a:r>
                        <a:rPr lang="en-GB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app tokens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0854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VSS model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Dynamic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494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VSS server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Software package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571719"/>
                  </a:ext>
                </a:extLst>
              </a:tr>
            </a:tbl>
          </a:graphicData>
        </a:graphic>
      </p:graphicFrame>
      <p:sp>
        <p:nvSpPr>
          <p:cNvPr id="12" name="Rectangular Callout 11">
            <a:extLst>
              <a:ext uri="{FF2B5EF4-FFF2-40B4-BE49-F238E27FC236}">
                <a16:creationId xmlns:a16="http://schemas.microsoft.com/office/drawing/2014/main" id="{548EDEE4-61C5-242F-382F-95468223D98F}"/>
              </a:ext>
            </a:extLst>
          </p:cNvPr>
          <p:cNvSpPr/>
          <p:nvPr/>
        </p:nvSpPr>
        <p:spPr>
          <a:xfrm>
            <a:off x="8021616" y="1246546"/>
            <a:ext cx="2848708" cy="633240"/>
          </a:xfrm>
          <a:prstGeom prst="wedgeRectCallout">
            <a:avLst>
              <a:gd name="adj1" fmla="val -4784"/>
              <a:gd name="adj2" fmla="val 96866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Eureka! A truly dynamic SDV system!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03CA1BE-BFF9-4835-6D04-C366880579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8920" y="2001995"/>
            <a:ext cx="1771300" cy="1817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8372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8010C1B-60D2-DFAF-3161-6D108E8307EB}"/>
              </a:ext>
            </a:extLst>
          </p:cNvPr>
          <p:cNvGrpSpPr/>
          <p:nvPr/>
        </p:nvGrpSpPr>
        <p:grpSpPr>
          <a:xfrm>
            <a:off x="262062" y="4562332"/>
            <a:ext cx="8640000" cy="432000"/>
            <a:chOff x="259929" y="3924000"/>
            <a:chExt cx="8197760" cy="432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708F309-95C7-0F91-63FE-00550C59F492}"/>
                </a:ext>
              </a:extLst>
            </p:cNvPr>
            <p:cNvSpPr/>
            <p:nvPr/>
          </p:nvSpPr>
          <p:spPr>
            <a:xfrm>
              <a:off x="259929" y="3924000"/>
              <a:ext cx="7691254" cy="43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rtlCol="0" anchor="ctr"/>
            <a:lstStyle/>
            <a:p>
              <a:pPr algn="ctr"/>
              <a:endParaRPr lang="en-DE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88278F2D-B085-4467-43FD-B58DF463AC0E}"/>
                </a:ext>
              </a:extLst>
            </p:cNvPr>
            <p:cNvSpPr/>
            <p:nvPr/>
          </p:nvSpPr>
          <p:spPr>
            <a:xfrm>
              <a:off x="7382652" y="3924000"/>
              <a:ext cx="1075037" cy="432000"/>
            </a:xfrm>
            <a:prstGeom prst="parallelogram">
              <a:avLst>
                <a:gd name="adj" fmla="val 10339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rtlCol="0" anchor="ctr"/>
            <a:lstStyle/>
            <a:p>
              <a:pPr algn="ctr"/>
              <a:endParaRPr lang="en-DE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6496E9F-4DC3-4F3E-ABA2-080CC6EA490B}"/>
                </a:ext>
              </a:extLst>
            </p:cNvPr>
            <p:cNvSpPr/>
            <p:nvPr/>
          </p:nvSpPr>
          <p:spPr>
            <a:xfrm>
              <a:off x="263424" y="3924000"/>
              <a:ext cx="193152" cy="432000"/>
            </a:xfrm>
            <a:prstGeom prst="rect">
              <a:avLst/>
            </a:prstGeom>
            <a:solidFill>
              <a:srgbClr val="FE6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rtlCol="0" anchor="ctr"/>
            <a:lstStyle/>
            <a:p>
              <a:pPr algn="ctr"/>
              <a:endParaRPr lang="en-DE">
                <a:solidFill>
                  <a:srgbClr val="815190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E2EBFA7-AB72-9FE3-BA09-A56190ED3FCC}"/>
              </a:ext>
            </a:extLst>
          </p:cNvPr>
          <p:cNvGrpSpPr/>
          <p:nvPr/>
        </p:nvGrpSpPr>
        <p:grpSpPr>
          <a:xfrm>
            <a:off x="262062" y="5105401"/>
            <a:ext cx="8640000" cy="432000"/>
            <a:chOff x="259929" y="3924000"/>
            <a:chExt cx="8197760" cy="4320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203F5A4-6981-D75D-14BB-9EA38C1202A7}"/>
                </a:ext>
              </a:extLst>
            </p:cNvPr>
            <p:cNvSpPr/>
            <p:nvPr/>
          </p:nvSpPr>
          <p:spPr>
            <a:xfrm>
              <a:off x="259929" y="3924000"/>
              <a:ext cx="7691254" cy="43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rtlCol="0" anchor="ctr"/>
            <a:lstStyle/>
            <a:p>
              <a:pPr algn="ctr"/>
              <a:endParaRPr lang="en-DE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F2E1DFBC-2B7A-1A70-6C4C-DFF16BBCCCBE}"/>
                </a:ext>
              </a:extLst>
            </p:cNvPr>
            <p:cNvSpPr/>
            <p:nvPr/>
          </p:nvSpPr>
          <p:spPr>
            <a:xfrm>
              <a:off x="7382652" y="3924000"/>
              <a:ext cx="1075037" cy="432000"/>
            </a:xfrm>
            <a:prstGeom prst="parallelogram">
              <a:avLst>
                <a:gd name="adj" fmla="val 10339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rtlCol="0" anchor="ctr"/>
            <a:lstStyle/>
            <a:p>
              <a:pPr algn="ctr"/>
              <a:endParaRPr lang="en-DE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F2465A-DD6E-69D2-C551-7509DD44E42F}"/>
                </a:ext>
              </a:extLst>
            </p:cNvPr>
            <p:cNvSpPr/>
            <p:nvPr/>
          </p:nvSpPr>
          <p:spPr>
            <a:xfrm>
              <a:off x="263424" y="3924000"/>
              <a:ext cx="193152" cy="432000"/>
            </a:xfrm>
            <a:prstGeom prst="rect">
              <a:avLst/>
            </a:prstGeom>
            <a:solidFill>
              <a:srgbClr val="FE6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rtlCol="0" anchor="ctr"/>
            <a:lstStyle/>
            <a:p>
              <a:pPr algn="ctr"/>
              <a:endParaRPr lang="en-DE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AB7312F-35E3-6D93-6753-02FC2F156B73}"/>
              </a:ext>
            </a:extLst>
          </p:cNvPr>
          <p:cNvGrpSpPr/>
          <p:nvPr/>
        </p:nvGrpSpPr>
        <p:grpSpPr>
          <a:xfrm>
            <a:off x="262062" y="5648470"/>
            <a:ext cx="8640000" cy="432000"/>
            <a:chOff x="259929" y="3924000"/>
            <a:chExt cx="8197760" cy="4320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0E67B81-E996-509F-E6AC-E239EA1B7041}"/>
                </a:ext>
              </a:extLst>
            </p:cNvPr>
            <p:cNvSpPr/>
            <p:nvPr/>
          </p:nvSpPr>
          <p:spPr>
            <a:xfrm>
              <a:off x="259929" y="3924000"/>
              <a:ext cx="7691254" cy="43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rtlCol="0" anchor="ctr"/>
            <a:lstStyle/>
            <a:p>
              <a:pPr algn="ctr"/>
              <a:endParaRPr lang="en-DE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6FA920FA-11DB-5B0A-7579-877EC359DC79}"/>
                </a:ext>
              </a:extLst>
            </p:cNvPr>
            <p:cNvSpPr/>
            <p:nvPr/>
          </p:nvSpPr>
          <p:spPr>
            <a:xfrm>
              <a:off x="7382652" y="3924000"/>
              <a:ext cx="1075037" cy="432000"/>
            </a:xfrm>
            <a:prstGeom prst="parallelogram">
              <a:avLst>
                <a:gd name="adj" fmla="val 10339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rtlCol="0" anchor="ctr"/>
            <a:lstStyle/>
            <a:p>
              <a:pPr algn="ctr"/>
              <a:endParaRPr lang="en-DE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482CF8-CB9D-4ECD-F22F-29887849CA16}"/>
                </a:ext>
              </a:extLst>
            </p:cNvPr>
            <p:cNvSpPr/>
            <p:nvPr/>
          </p:nvSpPr>
          <p:spPr>
            <a:xfrm>
              <a:off x="263424" y="3924000"/>
              <a:ext cx="193152" cy="432000"/>
            </a:xfrm>
            <a:prstGeom prst="rect">
              <a:avLst/>
            </a:prstGeom>
            <a:solidFill>
              <a:srgbClr val="FE6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rtlCol="0" anchor="ctr"/>
            <a:lstStyle/>
            <a:p>
              <a:pPr algn="ctr"/>
              <a:endParaRPr lang="en-DE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0B4C267-7102-D46F-FE72-2DA1E13AB2D6}"/>
              </a:ext>
            </a:extLst>
          </p:cNvPr>
          <p:cNvGrpSpPr/>
          <p:nvPr/>
        </p:nvGrpSpPr>
        <p:grpSpPr>
          <a:xfrm>
            <a:off x="262060" y="6191538"/>
            <a:ext cx="8640000" cy="432000"/>
            <a:chOff x="259929" y="3924000"/>
            <a:chExt cx="8197760" cy="43200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094184F-B9CA-433B-5A9A-28E7D7AFFF96}"/>
                </a:ext>
              </a:extLst>
            </p:cNvPr>
            <p:cNvSpPr/>
            <p:nvPr/>
          </p:nvSpPr>
          <p:spPr>
            <a:xfrm>
              <a:off x="259929" y="3924000"/>
              <a:ext cx="7691254" cy="43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rtlCol="0" anchor="ctr"/>
            <a:lstStyle/>
            <a:p>
              <a:pPr algn="ctr"/>
              <a:endParaRPr lang="en-DE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72723DBC-C609-27FC-3335-C9FD402B4B79}"/>
                </a:ext>
              </a:extLst>
            </p:cNvPr>
            <p:cNvSpPr/>
            <p:nvPr/>
          </p:nvSpPr>
          <p:spPr>
            <a:xfrm>
              <a:off x="7382652" y="3924000"/>
              <a:ext cx="1075037" cy="432000"/>
            </a:xfrm>
            <a:prstGeom prst="parallelogram">
              <a:avLst>
                <a:gd name="adj" fmla="val 10339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rtlCol="0" anchor="ctr"/>
            <a:lstStyle/>
            <a:p>
              <a:pPr algn="ctr"/>
              <a:endParaRPr lang="en-DE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4A84FAD-AC31-C306-D8BF-7E5EBA9BDBED}"/>
                </a:ext>
              </a:extLst>
            </p:cNvPr>
            <p:cNvSpPr/>
            <p:nvPr/>
          </p:nvSpPr>
          <p:spPr>
            <a:xfrm>
              <a:off x="263424" y="3924000"/>
              <a:ext cx="193152" cy="432000"/>
            </a:xfrm>
            <a:prstGeom prst="rect">
              <a:avLst/>
            </a:prstGeom>
            <a:solidFill>
              <a:srgbClr val="FE6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rtlCol="0" anchor="ctr"/>
            <a:lstStyle/>
            <a:p>
              <a:pPr algn="ctr"/>
              <a:endParaRPr lang="en-DE" dirty="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336BC2B8-8BBE-5B19-33CD-1FC4B6D14DD7}"/>
              </a:ext>
            </a:extLst>
          </p:cNvPr>
          <p:cNvSpPr txBox="1"/>
          <p:nvPr/>
        </p:nvSpPr>
        <p:spPr>
          <a:xfrm>
            <a:off x="442062" y="4392799"/>
            <a:ext cx="8180954" cy="2230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dirty="0"/>
              <a:t>KUKSA			</a:t>
            </a:r>
            <a:r>
              <a:rPr lang="en-GB" dirty="0">
                <a:solidFill>
                  <a:srgbClr val="3578A4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https://eclipse.github.io/kuksa.website/</a:t>
            </a:r>
            <a:r>
              <a:rPr lang="en-GB" dirty="0">
                <a:solidFill>
                  <a:srgbClr val="3578A4"/>
                </a:solidFill>
              </a:rPr>
              <a:t>   </a:t>
            </a:r>
          </a:p>
          <a:p>
            <a:pPr>
              <a:lnSpc>
                <a:spcPct val="200000"/>
              </a:lnSpc>
            </a:pPr>
            <a:r>
              <a:rPr lang="en-GB" dirty="0"/>
              <a:t>Me			</a:t>
            </a:r>
            <a:r>
              <a:rPr lang="en-DE" dirty="0">
                <a:solidFill>
                  <a:srgbClr val="3578A4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http://sdv.expert</a:t>
            </a:r>
            <a:r>
              <a:rPr lang="en-DE" dirty="0">
                <a:solidFill>
                  <a:srgbClr val="3578A4"/>
                </a:solidFill>
              </a:rPr>
              <a:t>  </a:t>
            </a:r>
          </a:p>
          <a:p>
            <a:pPr>
              <a:lnSpc>
                <a:spcPct val="200000"/>
              </a:lnSpc>
            </a:pPr>
            <a:r>
              <a:rPr lang="en-DE" dirty="0"/>
              <a:t>Eclipse SDV		</a:t>
            </a:r>
            <a:r>
              <a:rPr lang="en-GB" dirty="0">
                <a:solidFill>
                  <a:srgbClr val="3578A4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https://sdv.eclipse.org</a:t>
            </a:r>
            <a:r>
              <a:rPr lang="en-GB" dirty="0">
                <a:solidFill>
                  <a:srgbClr val="3578A4"/>
                </a:solidFill>
              </a:rPr>
              <a:t> </a:t>
            </a:r>
          </a:p>
          <a:p>
            <a:pPr>
              <a:lnSpc>
                <a:spcPct val="200000"/>
              </a:lnSpc>
            </a:pPr>
            <a:r>
              <a:rPr lang="en-GB" dirty="0"/>
              <a:t>COVESA VSS		</a:t>
            </a:r>
            <a:r>
              <a:rPr lang="en-GB" dirty="0">
                <a:solidFill>
                  <a:srgbClr val="3578A4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https://covesa.github.io/vehicle_signal_specification/</a:t>
            </a:r>
            <a:r>
              <a:rPr lang="en-GB" dirty="0">
                <a:solidFill>
                  <a:srgbClr val="3578A4"/>
                </a:solidFill>
              </a:rPr>
              <a:t> 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48E03E4-3C62-05B5-38CF-AB86D5EEC7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53463" y="5768785"/>
            <a:ext cx="682160" cy="207490"/>
          </a:xfrm>
          <a:prstGeom prst="rect">
            <a:avLst/>
          </a:prstGeom>
        </p:spPr>
      </p:pic>
      <p:pic>
        <p:nvPicPr>
          <p:cNvPr id="28" name="Picture 28" descr="A picture containing text&#10;&#10;Description automatically generated">
            <a:extLst>
              <a:ext uri="{FF2B5EF4-FFF2-40B4-BE49-F238E27FC236}">
                <a16:creationId xmlns:a16="http://schemas.microsoft.com/office/drawing/2014/main" id="{042F8135-B7A5-8EC0-99A0-F38A169477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53463" y="6255038"/>
            <a:ext cx="702146" cy="269155"/>
          </a:xfrm>
          <a:prstGeom prst="rect">
            <a:avLst/>
          </a:prstGeom>
          <a:ln>
            <a:noFill/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64CE98B-EDF1-9051-46EC-B3F1D24F77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46602" y="5143158"/>
            <a:ext cx="356486" cy="356486"/>
          </a:xfrm>
          <a:prstGeom prst="ellipse">
            <a:avLst/>
          </a:prstGeom>
          <a:ln>
            <a:noFill/>
          </a:ln>
          <a:effectLst>
            <a:softEdge rad="25400"/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C0DFD6BB-0066-6D41-6A67-0ECECCF29BC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59939" y="4576541"/>
            <a:ext cx="495670" cy="382622"/>
          </a:xfrm>
          <a:prstGeom prst="rect">
            <a:avLst/>
          </a:prstGeom>
        </p:spPr>
      </p:pic>
      <p:sp>
        <p:nvSpPr>
          <p:cNvPr id="33" name="Title 1">
            <a:extLst>
              <a:ext uri="{FF2B5EF4-FFF2-40B4-BE49-F238E27FC236}">
                <a16:creationId xmlns:a16="http://schemas.microsoft.com/office/drawing/2014/main" id="{8AB447F2-AF71-BF2D-F08B-E45DCA8E1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8350" y="2636627"/>
            <a:ext cx="5514153" cy="555551"/>
          </a:xfrm>
        </p:spPr>
        <p:txBody>
          <a:bodyPr>
            <a:normAutofit fontScale="90000"/>
          </a:bodyPr>
          <a:lstStyle/>
          <a:p>
            <a:r>
              <a:rPr lang="en-US" dirty="0"/>
              <a:t>Thank You</a:t>
            </a: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A76A3858-840C-AD5C-A2DC-BC33A80B2B0D}"/>
              </a:ext>
            </a:extLst>
          </p:cNvPr>
          <p:cNvSpPr txBox="1">
            <a:spLocks/>
          </p:cNvSpPr>
          <p:nvPr/>
        </p:nvSpPr>
        <p:spPr>
          <a:xfrm>
            <a:off x="224395" y="4006781"/>
            <a:ext cx="5514153" cy="55555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200" dirty="0"/>
              <a:t>Contact &amp; Information</a:t>
            </a:r>
          </a:p>
        </p:txBody>
      </p:sp>
    </p:spTree>
    <p:extLst>
      <p:ext uri="{BB962C8B-B14F-4D97-AF65-F5344CB8AC3E}">
        <p14:creationId xmlns:p14="http://schemas.microsoft.com/office/powerpoint/2010/main" val="3494286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Convert and use VSS in a Vehicle Computer</a:t>
            </a:r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E60D8CF9-8EA5-CE07-B230-66D02FCA50B4}"/>
              </a:ext>
            </a:extLst>
          </p:cNvPr>
          <p:cNvSpPr txBox="1">
            <a:spLocks/>
          </p:cNvSpPr>
          <p:nvPr/>
        </p:nvSpPr>
        <p:spPr>
          <a:xfrm>
            <a:off x="4190578" y="1071748"/>
            <a:ext cx="6854825" cy="219559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DE"/>
              <a:t>Here you can afford the costs of abstraction</a:t>
            </a:r>
          </a:p>
          <a:p>
            <a:pPr>
              <a:buFont typeface="Wingdings" pitchFamily="2" charset="2"/>
              <a:buChar char="§"/>
            </a:pPr>
            <a:r>
              <a:rPr lang="en-DE"/>
              <a:t>This is the place, where the industry is working on decoupling hard- from software (SDV!)</a:t>
            </a:r>
          </a:p>
          <a:p>
            <a:pPr>
              <a:buFont typeface="Wingdings" pitchFamily="2" charset="2"/>
              <a:buChar char="§"/>
            </a:pPr>
            <a:r>
              <a:rPr lang="en-DE"/>
              <a:t>Here you save money &amp; effort with more generic/portable software (SDV!)</a:t>
            </a:r>
          </a:p>
          <a:p>
            <a:endParaRPr lang="en-DE" dirty="0"/>
          </a:p>
        </p:txBody>
      </p:sp>
      <p:sp>
        <p:nvSpPr>
          <p:cNvPr id="3" name="Rectangle 23">
            <a:extLst>
              <a:ext uri="{FF2B5EF4-FFF2-40B4-BE49-F238E27FC236}">
                <a16:creationId xmlns:a16="http://schemas.microsoft.com/office/drawing/2014/main" id="{C1F826E6-9CBE-B6E9-E257-ADA9A7750E37}"/>
              </a:ext>
            </a:extLst>
          </p:cNvPr>
          <p:cNvSpPr/>
          <p:nvPr/>
        </p:nvSpPr>
        <p:spPr>
          <a:xfrm rot="16200000">
            <a:off x="-332670" y="5468333"/>
            <a:ext cx="1316603" cy="5481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100" b="1" dirty="0">
                <a:latin typeface="Avenir Heavy" panose="02000503020000020003" pitchFamily="2" charset="0"/>
              </a:rPr>
              <a:t>Deeply Embedded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D051820-338F-D129-C470-D589EEC1EA14}"/>
              </a:ext>
            </a:extLst>
          </p:cNvPr>
          <p:cNvGrpSpPr/>
          <p:nvPr/>
        </p:nvGrpSpPr>
        <p:grpSpPr>
          <a:xfrm>
            <a:off x="806682" y="5445681"/>
            <a:ext cx="2276646" cy="507811"/>
            <a:chOff x="247217" y="5614655"/>
            <a:chExt cx="2276646" cy="507811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94C1153E-E26A-930F-F5E2-06B96B0795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17" y="5621005"/>
              <a:ext cx="491706" cy="491706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C6CC2E9E-2CFE-77CD-F34E-26F35F4EB0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9687" y="5621005"/>
              <a:ext cx="491706" cy="491706"/>
            </a:xfrm>
            <a:prstGeom prst="rect">
              <a:avLst/>
            </a:prstGeom>
          </p:spPr>
        </p:pic>
        <p:pic>
          <p:nvPicPr>
            <p:cNvPr id="9" name="Grafik 9">
              <a:extLst>
                <a:ext uri="{FF2B5EF4-FFF2-40B4-BE49-F238E27FC236}">
                  <a16:creationId xmlns:a16="http://schemas.microsoft.com/office/drawing/2014/main" id="{E845CDE5-8692-BA57-1449-0AF232FD3E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2157" y="5630760"/>
              <a:ext cx="491706" cy="491706"/>
            </a:xfrm>
            <a:prstGeom prst="rect">
              <a:avLst/>
            </a:prstGeom>
          </p:spPr>
        </p:pic>
        <p:cxnSp>
          <p:nvCxnSpPr>
            <p:cNvPr id="10" name="Elbow Connector 9">
              <a:extLst>
                <a:ext uri="{FF2B5EF4-FFF2-40B4-BE49-F238E27FC236}">
                  <a16:creationId xmlns:a16="http://schemas.microsoft.com/office/drawing/2014/main" id="{648BB7B7-36A0-608A-3F3D-C5ABA18B1138}"/>
                </a:ext>
              </a:extLst>
            </p:cNvPr>
            <p:cNvCxnSpPr>
              <a:stCxn id="7" idx="0"/>
              <a:endCxn id="8" idx="0"/>
            </p:cNvCxnSpPr>
            <p:nvPr/>
          </p:nvCxnSpPr>
          <p:spPr>
            <a:xfrm rot="5400000" flipH="1" flipV="1">
              <a:off x="939305" y="5174770"/>
              <a:ext cx="12700" cy="892470"/>
            </a:xfrm>
            <a:prstGeom prst="bentConnector3">
              <a:avLst>
                <a:gd name="adj1" fmla="val 1800000"/>
              </a:avLst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1" name="Picture 20" descr="A picture containing text&#10;&#10;Description automatically generated">
            <a:extLst>
              <a:ext uri="{FF2B5EF4-FFF2-40B4-BE49-F238E27FC236}">
                <a16:creationId xmlns:a16="http://schemas.microsoft.com/office/drawing/2014/main" id="{02FF5FED-B855-CA1A-99F6-8BD39246D9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4839" y="4160012"/>
            <a:ext cx="819471" cy="314130"/>
          </a:xfrm>
          <a:prstGeom prst="rect">
            <a:avLst/>
          </a:prstGeom>
        </p:spPr>
      </p:pic>
      <p:sp>
        <p:nvSpPr>
          <p:cNvPr id="12" name="Rectangle 23">
            <a:extLst>
              <a:ext uri="{FF2B5EF4-FFF2-40B4-BE49-F238E27FC236}">
                <a16:creationId xmlns:a16="http://schemas.microsoft.com/office/drawing/2014/main" id="{4E71E680-209E-8FA9-430A-FDC8250233DA}"/>
              </a:ext>
            </a:extLst>
          </p:cNvPr>
          <p:cNvSpPr/>
          <p:nvPr/>
        </p:nvSpPr>
        <p:spPr>
          <a:xfrm rot="16200000">
            <a:off x="-613991" y="3813701"/>
            <a:ext cx="1879241" cy="548138"/>
          </a:xfrm>
          <a:prstGeom prst="rect">
            <a:avLst/>
          </a:prstGeom>
          <a:solidFill>
            <a:srgbClr val="159D8C"/>
          </a:solidFill>
          <a:ln>
            <a:noFill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100" b="1" dirty="0">
                <a:latin typeface="Avenir Heavy" panose="02000503020000020003" pitchFamily="2" charset="0"/>
              </a:rPr>
              <a:t>Vehicle Computer</a:t>
            </a:r>
          </a:p>
        </p:txBody>
      </p:sp>
      <p:sp>
        <p:nvSpPr>
          <p:cNvPr id="13" name="Up Arrow 12">
            <a:extLst>
              <a:ext uri="{FF2B5EF4-FFF2-40B4-BE49-F238E27FC236}">
                <a16:creationId xmlns:a16="http://schemas.microsoft.com/office/drawing/2014/main" id="{15DF7E94-F0CA-9B1A-56F9-6F99004649D3}"/>
              </a:ext>
            </a:extLst>
          </p:cNvPr>
          <p:cNvSpPr/>
          <p:nvPr/>
        </p:nvSpPr>
        <p:spPr>
          <a:xfrm>
            <a:off x="1831984" y="4587351"/>
            <a:ext cx="260185" cy="464524"/>
          </a:xfrm>
          <a:prstGeom prst="up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F8A3E93-8054-695D-2C59-0CC9BD3B2551}"/>
              </a:ext>
            </a:extLst>
          </p:cNvPr>
          <p:cNvSpPr/>
          <p:nvPr/>
        </p:nvSpPr>
        <p:spPr>
          <a:xfrm>
            <a:off x="726770" y="3267338"/>
            <a:ext cx="779656" cy="354677"/>
          </a:xfrm>
          <a:prstGeom prst="rect">
            <a:avLst/>
          </a:prstGeom>
          <a:solidFill>
            <a:srgbClr val="159D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App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EFF490-9FB8-154A-BDA3-968CB1E9DC58}"/>
              </a:ext>
            </a:extLst>
          </p:cNvPr>
          <p:cNvSpPr/>
          <p:nvPr/>
        </p:nvSpPr>
        <p:spPr>
          <a:xfrm>
            <a:off x="2434310" y="3271647"/>
            <a:ext cx="779656" cy="354677"/>
          </a:xfrm>
          <a:prstGeom prst="rect">
            <a:avLst/>
          </a:prstGeom>
          <a:solidFill>
            <a:srgbClr val="159D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SwC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3574DEE-008B-6253-CA28-949398EC4B96}"/>
              </a:ext>
            </a:extLst>
          </p:cNvPr>
          <p:cNvSpPr/>
          <p:nvPr/>
        </p:nvSpPr>
        <p:spPr>
          <a:xfrm>
            <a:off x="1580540" y="3271647"/>
            <a:ext cx="779656" cy="354677"/>
          </a:xfrm>
          <a:prstGeom prst="rect">
            <a:avLst/>
          </a:prstGeom>
          <a:solidFill>
            <a:srgbClr val="159D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App</a:t>
            </a:r>
          </a:p>
        </p:txBody>
      </p:sp>
      <p:sp>
        <p:nvSpPr>
          <p:cNvPr id="17" name="Up-down Arrow 16">
            <a:extLst>
              <a:ext uri="{FF2B5EF4-FFF2-40B4-BE49-F238E27FC236}">
                <a16:creationId xmlns:a16="http://schemas.microsoft.com/office/drawing/2014/main" id="{0DD145CC-9AE4-B023-4D17-42BD17E92822}"/>
              </a:ext>
            </a:extLst>
          </p:cNvPr>
          <p:cNvSpPr/>
          <p:nvPr/>
        </p:nvSpPr>
        <p:spPr>
          <a:xfrm>
            <a:off x="1831985" y="3655540"/>
            <a:ext cx="224178" cy="467410"/>
          </a:xfrm>
          <a:prstGeom prst="upDownArrow">
            <a:avLst/>
          </a:prstGeom>
          <a:solidFill>
            <a:srgbClr val="159D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8" name="Up-down Arrow 17">
            <a:extLst>
              <a:ext uri="{FF2B5EF4-FFF2-40B4-BE49-F238E27FC236}">
                <a16:creationId xmlns:a16="http://schemas.microsoft.com/office/drawing/2014/main" id="{0007BEA0-E266-A2E2-5A5D-71F5C0081B82}"/>
              </a:ext>
            </a:extLst>
          </p:cNvPr>
          <p:cNvSpPr/>
          <p:nvPr/>
        </p:nvSpPr>
        <p:spPr>
          <a:xfrm rot="2700000">
            <a:off x="2472226" y="3640497"/>
            <a:ext cx="224178" cy="467410"/>
          </a:xfrm>
          <a:prstGeom prst="upDownArrow">
            <a:avLst/>
          </a:prstGeom>
          <a:solidFill>
            <a:srgbClr val="159D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9" name="Up-down Arrow 18">
            <a:extLst>
              <a:ext uri="{FF2B5EF4-FFF2-40B4-BE49-F238E27FC236}">
                <a16:creationId xmlns:a16="http://schemas.microsoft.com/office/drawing/2014/main" id="{510C2DB0-D892-3DC1-1AA1-9691C34D2217}"/>
              </a:ext>
            </a:extLst>
          </p:cNvPr>
          <p:cNvSpPr/>
          <p:nvPr/>
        </p:nvSpPr>
        <p:spPr>
          <a:xfrm rot="-2700000">
            <a:off x="1142915" y="3635085"/>
            <a:ext cx="224178" cy="467410"/>
          </a:xfrm>
          <a:prstGeom prst="upDownArrow">
            <a:avLst/>
          </a:prstGeom>
          <a:solidFill>
            <a:srgbClr val="159D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8301C820-F7D5-CE9A-509A-A0EB6B36AC91}"/>
              </a:ext>
            </a:extLst>
          </p:cNvPr>
          <p:cNvSpPr/>
          <p:nvPr/>
        </p:nvSpPr>
        <p:spPr>
          <a:xfrm rot="16200000">
            <a:off x="-604440" y="1877750"/>
            <a:ext cx="1879241" cy="548138"/>
          </a:xfrm>
          <a:prstGeom prst="rect">
            <a:avLst/>
          </a:prstGeom>
          <a:solidFill>
            <a:srgbClr val="159D8C"/>
          </a:solidFill>
          <a:ln>
            <a:noFill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100" b="1" dirty="0">
                <a:latin typeface="Avenir Heavy" panose="02000503020000020003" pitchFamily="2" charset="0"/>
              </a:rPr>
              <a:t>Off-board</a:t>
            </a:r>
          </a:p>
        </p:txBody>
      </p:sp>
      <p:pic>
        <p:nvPicPr>
          <p:cNvPr id="21" name="Picture 20" descr="Free vector graphic: Cloud, Day, Dark, Cludy, Weather - Free Image on ...">
            <a:extLst>
              <a:ext uri="{FF2B5EF4-FFF2-40B4-BE49-F238E27FC236}">
                <a16:creationId xmlns:a16="http://schemas.microsoft.com/office/drawing/2014/main" id="{A04F7A24-111C-6137-D238-9F5281C63A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90380" y="1479619"/>
            <a:ext cx="1504818" cy="918566"/>
          </a:xfrm>
          <a:prstGeom prst="rect">
            <a:avLst/>
          </a:prstGeom>
        </p:spPr>
      </p:pic>
      <p:pic>
        <p:nvPicPr>
          <p:cNvPr id="22" name="Picture 28" descr="A picture containing text&#10;&#10;Description automatically generated">
            <a:extLst>
              <a:ext uri="{FF2B5EF4-FFF2-40B4-BE49-F238E27FC236}">
                <a16:creationId xmlns:a16="http://schemas.microsoft.com/office/drawing/2014/main" id="{C10231EB-A1AA-3153-9579-D089737CA4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8859" y="1951724"/>
            <a:ext cx="819471" cy="314130"/>
          </a:xfrm>
          <a:prstGeom prst="rect">
            <a:avLst/>
          </a:prstGeom>
        </p:spPr>
      </p:pic>
      <p:pic>
        <p:nvPicPr>
          <p:cNvPr id="23" name="Picture 22" descr="Free stock photo of apg, phone, smartphone">
            <a:extLst>
              <a:ext uri="{FF2B5EF4-FFF2-40B4-BE49-F238E27FC236}">
                <a16:creationId xmlns:a16="http://schemas.microsoft.com/office/drawing/2014/main" id="{3C7B0A40-0DA9-2420-FC5E-30233B702FC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rcRect l="18989" t="8731" r="17680" b="7882"/>
          <a:stretch/>
        </p:blipFill>
        <p:spPr>
          <a:xfrm>
            <a:off x="2618876" y="1428021"/>
            <a:ext cx="574283" cy="1121624"/>
          </a:xfrm>
          <a:prstGeom prst="rect">
            <a:avLst/>
          </a:prstGeom>
        </p:spPr>
      </p:pic>
      <p:pic>
        <p:nvPicPr>
          <p:cNvPr id="24" name="Picture 28" descr="A picture containing text&#10;&#10;Description automatically generated">
            <a:extLst>
              <a:ext uri="{FF2B5EF4-FFF2-40B4-BE49-F238E27FC236}">
                <a16:creationId xmlns:a16="http://schemas.microsoft.com/office/drawing/2014/main" id="{4D3B2E8B-0C45-2838-B935-0AF1F23B2E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9439" y="1926839"/>
            <a:ext cx="409736" cy="15706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1B2C33A-534C-5C7C-5F3E-0707FC4DB82F}"/>
              </a:ext>
            </a:extLst>
          </p:cNvPr>
          <p:cNvSpPr txBox="1"/>
          <p:nvPr/>
        </p:nvSpPr>
        <p:spPr>
          <a:xfrm rot="5400000">
            <a:off x="10534587" y="1823800"/>
            <a:ext cx="2093101" cy="738664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400" dirty="0"/>
              <a:t>* S</a:t>
            </a:r>
            <a:r>
              <a:rPr lang="en-DE" sz="1400" dirty="0"/>
              <a:t>omething with a processor and  a full blown (POSIX) OS</a:t>
            </a:r>
          </a:p>
        </p:txBody>
      </p:sp>
      <p:sp>
        <p:nvSpPr>
          <p:cNvPr id="26" name="Up-down Arrow 25">
            <a:extLst>
              <a:ext uri="{FF2B5EF4-FFF2-40B4-BE49-F238E27FC236}">
                <a16:creationId xmlns:a16="http://schemas.microsoft.com/office/drawing/2014/main" id="{9D0F6B9E-DF99-7F09-873D-C8C32E0C774E}"/>
              </a:ext>
            </a:extLst>
          </p:cNvPr>
          <p:cNvSpPr/>
          <p:nvPr/>
        </p:nvSpPr>
        <p:spPr>
          <a:xfrm>
            <a:off x="1083843" y="2689306"/>
            <a:ext cx="224178" cy="467410"/>
          </a:xfrm>
          <a:prstGeom prst="upDownArrow">
            <a:avLst/>
          </a:prstGeom>
          <a:solidFill>
            <a:srgbClr val="159D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7" name="Up-down Arrow 26">
            <a:extLst>
              <a:ext uri="{FF2B5EF4-FFF2-40B4-BE49-F238E27FC236}">
                <a16:creationId xmlns:a16="http://schemas.microsoft.com/office/drawing/2014/main" id="{2A97316A-45A0-7A14-6789-A45BD6D29DCF}"/>
              </a:ext>
            </a:extLst>
          </p:cNvPr>
          <p:cNvSpPr/>
          <p:nvPr/>
        </p:nvSpPr>
        <p:spPr>
          <a:xfrm>
            <a:off x="2730081" y="2676880"/>
            <a:ext cx="224178" cy="467410"/>
          </a:xfrm>
          <a:prstGeom prst="upDownArrow">
            <a:avLst/>
          </a:prstGeom>
          <a:solidFill>
            <a:srgbClr val="159D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8" name="Right Brace 27">
            <a:extLst>
              <a:ext uri="{FF2B5EF4-FFF2-40B4-BE49-F238E27FC236}">
                <a16:creationId xmlns:a16="http://schemas.microsoft.com/office/drawing/2014/main" id="{7A5F98F2-4470-5BD4-80C7-6BE74A28B6A9}"/>
              </a:ext>
            </a:extLst>
          </p:cNvPr>
          <p:cNvSpPr/>
          <p:nvPr/>
        </p:nvSpPr>
        <p:spPr>
          <a:xfrm>
            <a:off x="3394278" y="3655540"/>
            <a:ext cx="361858" cy="1506395"/>
          </a:xfrm>
          <a:prstGeom prst="rightBrace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29" name="Picture 28" descr="Pirulí PNG">
            <a:extLst>
              <a:ext uri="{FF2B5EF4-FFF2-40B4-BE49-F238E27FC236}">
                <a16:creationId xmlns:a16="http://schemas.microsoft.com/office/drawing/2014/main" id="{C208C44B-BD90-737F-A7B1-F255DE99533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 rot="931162">
            <a:off x="462010" y="4293300"/>
            <a:ext cx="367968" cy="750955"/>
          </a:xfrm>
          <a:prstGeom prst="rect">
            <a:avLst/>
          </a:prstGeom>
        </p:spPr>
      </p:pic>
      <p:pic>
        <p:nvPicPr>
          <p:cNvPr id="33" name="Google Shape;138;g14a89e68d9a_0_0">
            <a:extLst>
              <a:ext uri="{FF2B5EF4-FFF2-40B4-BE49-F238E27FC236}">
                <a16:creationId xmlns:a16="http://schemas.microsoft.com/office/drawing/2014/main" id="{059B9D0B-CBE7-99BC-2077-2735D9240BA0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 r="64796"/>
          <a:stretch/>
        </p:blipFill>
        <p:spPr>
          <a:xfrm>
            <a:off x="398786" y="4772443"/>
            <a:ext cx="327984" cy="35714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5" name="Elbow Connector 34">
            <a:extLst>
              <a:ext uri="{FF2B5EF4-FFF2-40B4-BE49-F238E27FC236}">
                <a16:creationId xmlns:a16="http://schemas.microsoft.com/office/drawing/2014/main" id="{E0FBD39A-5F2B-BE94-AE78-DA6D7BED81B5}"/>
              </a:ext>
            </a:extLst>
          </p:cNvPr>
          <p:cNvCxnSpPr/>
          <p:nvPr/>
        </p:nvCxnSpPr>
        <p:spPr>
          <a:xfrm rot="5400000" flipH="1" flipV="1">
            <a:off x="2383959" y="5005796"/>
            <a:ext cx="12700" cy="892470"/>
          </a:xfrm>
          <a:prstGeom prst="bentConnector3">
            <a:avLst>
              <a:gd name="adj1" fmla="val 180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B631595D-EFDA-C8F0-CF2D-02B43BF5E0C0}"/>
              </a:ext>
            </a:extLst>
          </p:cNvPr>
          <p:cNvSpPr txBox="1"/>
          <p:nvPr/>
        </p:nvSpPr>
        <p:spPr>
          <a:xfrm>
            <a:off x="4321585" y="4113304"/>
            <a:ext cx="56545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Implications on System Design?</a:t>
            </a:r>
          </a:p>
        </p:txBody>
      </p:sp>
    </p:spTree>
    <p:extLst>
      <p:ext uri="{BB962C8B-B14F-4D97-AF65-F5344CB8AC3E}">
        <p14:creationId xmlns:p14="http://schemas.microsoft.com/office/powerpoint/2010/main" val="623848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simple in-vehicle use case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0F94C2-F962-963B-C98E-49A7E6E666FA}"/>
              </a:ext>
            </a:extLst>
          </p:cNvPr>
          <p:cNvSpPr/>
          <p:nvPr/>
        </p:nvSpPr>
        <p:spPr>
          <a:xfrm>
            <a:off x="2487098" y="1685164"/>
            <a:ext cx="185351" cy="2068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050E95A-A0EA-34C3-CA21-BCFE5218096E}"/>
              </a:ext>
            </a:extLst>
          </p:cNvPr>
          <p:cNvSpPr/>
          <p:nvPr/>
        </p:nvSpPr>
        <p:spPr>
          <a:xfrm>
            <a:off x="2487098" y="2275637"/>
            <a:ext cx="185351" cy="2068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6068EA-BA5F-AFA8-3764-BDF821A16EF0}"/>
              </a:ext>
            </a:extLst>
          </p:cNvPr>
          <p:cNvSpPr txBox="1"/>
          <p:nvPr/>
        </p:nvSpPr>
        <p:spPr>
          <a:xfrm>
            <a:off x="2887338" y="1891978"/>
            <a:ext cx="437120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200" dirty="0"/>
              <a:t>Set target: </a:t>
            </a:r>
          </a:p>
          <a:p>
            <a:r>
              <a:rPr lang="en-GB" sz="1200" dirty="0" err="1">
                <a:effectLst/>
                <a:latin typeface="Menlo" panose="020B0609030804020204" pitchFamily="49" charset="0"/>
              </a:rPr>
              <a:t>Vehicle.Body.Trunk.Rear.IsOpen</a:t>
            </a:r>
            <a:r>
              <a:rPr lang="en-GB" sz="1200" dirty="0">
                <a:effectLst/>
                <a:latin typeface="Menlo" panose="020B0609030804020204" pitchFamily="49" charset="0"/>
              </a:rPr>
              <a:t> </a:t>
            </a:r>
          </a:p>
          <a:p>
            <a:endParaRPr lang="en-DE" sz="1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6FA8745-B3A0-5358-73C6-629C8C3F3FDC}"/>
              </a:ext>
            </a:extLst>
          </p:cNvPr>
          <p:cNvGrpSpPr/>
          <p:nvPr/>
        </p:nvGrpSpPr>
        <p:grpSpPr>
          <a:xfrm>
            <a:off x="4857459" y="2639386"/>
            <a:ext cx="3124448" cy="797011"/>
            <a:chOff x="7438670" y="3410498"/>
            <a:chExt cx="3124448" cy="79701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59F3730-D99D-A2F7-9A91-F7C38B161040}"/>
                </a:ext>
              </a:extLst>
            </p:cNvPr>
            <p:cNvSpPr/>
            <p:nvPr/>
          </p:nvSpPr>
          <p:spPr>
            <a:xfrm>
              <a:off x="7438670" y="3410498"/>
              <a:ext cx="3124448" cy="797011"/>
            </a:xfrm>
            <a:prstGeom prst="rect">
              <a:avLst/>
            </a:prstGeom>
            <a:solidFill>
              <a:srgbClr val="159D8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DE" dirty="0">
                  <a:solidFill>
                    <a:schemeClr val="bg1"/>
                  </a:solidFill>
                </a:rPr>
                <a:t>VSS Server</a:t>
              </a:r>
            </a:p>
          </p:txBody>
        </p:sp>
        <p:pic>
          <p:nvPicPr>
            <p:cNvPr id="8" name="Picture 28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FD1A4834-35AD-2438-B589-049F3D2AB3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639261" y="3809003"/>
              <a:ext cx="819471" cy="31413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8361F02-960D-77B1-D626-2314F9E28753}"/>
              </a:ext>
            </a:extLst>
          </p:cNvPr>
          <p:cNvSpPr txBox="1"/>
          <p:nvPr/>
        </p:nvSpPr>
        <p:spPr>
          <a:xfrm>
            <a:off x="2935739" y="1306939"/>
            <a:ext cx="3311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200" dirty="0"/>
              <a:t>Subscribe </a:t>
            </a:r>
          </a:p>
          <a:p>
            <a:r>
              <a:rPr lang="en-GB" sz="1200" dirty="0" err="1">
                <a:effectLst/>
                <a:latin typeface="Menlo" panose="020B0609030804020204" pitchFamily="49" charset="0"/>
              </a:rPr>
              <a:t>Vehicle.Body.Trunk.Rear.IsOpen</a:t>
            </a:r>
            <a:endParaRPr lang="en-DE" sz="12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14978F9-9762-C9D6-BCAD-B4B31A49D734}"/>
              </a:ext>
            </a:extLst>
          </p:cNvPr>
          <p:cNvSpPr/>
          <p:nvPr/>
        </p:nvSpPr>
        <p:spPr>
          <a:xfrm>
            <a:off x="8559787" y="4026248"/>
            <a:ext cx="3124448" cy="797011"/>
          </a:xfrm>
          <a:prstGeom prst="rect">
            <a:avLst/>
          </a:prstGeom>
          <a:solidFill>
            <a:srgbClr val="2F55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DE" dirty="0">
                <a:solidFill>
                  <a:schemeClr val="bg1"/>
                </a:solidFill>
              </a:rPr>
              <a:t>VSS Actuation Provider</a:t>
            </a:r>
          </a:p>
        </p:txBody>
      </p: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95CD477B-CC20-0122-E422-D1C205192310}"/>
              </a:ext>
            </a:extLst>
          </p:cNvPr>
          <p:cNvCxnSpPr>
            <a:stCxn id="7" idx="3"/>
            <a:endCxn id="10" idx="0"/>
          </p:cNvCxnSpPr>
          <p:nvPr/>
        </p:nvCxnSpPr>
        <p:spPr>
          <a:xfrm>
            <a:off x="7981907" y="3037892"/>
            <a:ext cx="2140104" cy="988356"/>
          </a:xfrm>
          <a:prstGeom prst="bentConnector2">
            <a:avLst/>
          </a:prstGeom>
          <a:ln w="28575">
            <a:solidFill>
              <a:srgbClr val="159D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D77A849-0581-1EBF-59AE-352960647BF1}"/>
              </a:ext>
            </a:extLst>
          </p:cNvPr>
          <p:cNvSpPr txBox="1"/>
          <p:nvPr/>
        </p:nvSpPr>
        <p:spPr>
          <a:xfrm>
            <a:off x="8016571" y="2482451"/>
            <a:ext cx="44200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400" dirty="0"/>
              <a:t>Subscribe  target </a:t>
            </a:r>
          </a:p>
          <a:p>
            <a:r>
              <a:rPr lang="en-GB" sz="1400" dirty="0" err="1">
                <a:effectLst/>
                <a:latin typeface="Menlo" panose="020B0609030804020204" pitchFamily="49" charset="0"/>
              </a:rPr>
              <a:t>Vehicle.Body.Trunk.Rear.IsOpen</a:t>
            </a:r>
            <a:r>
              <a:rPr lang="en-GB" sz="1400" dirty="0">
                <a:effectLst/>
                <a:latin typeface="Menlo" panose="020B0609030804020204" pitchFamily="49" charset="0"/>
              </a:rPr>
              <a:t> </a:t>
            </a:r>
            <a:endParaRPr lang="en-DE" sz="14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21EFC2D-7925-2049-CA68-3D64F0D368E2}"/>
              </a:ext>
            </a:extLst>
          </p:cNvPr>
          <p:cNvCxnSpPr/>
          <p:nvPr/>
        </p:nvCxnSpPr>
        <p:spPr>
          <a:xfrm>
            <a:off x="594467" y="5441001"/>
            <a:ext cx="10809744" cy="0"/>
          </a:xfrm>
          <a:prstGeom prst="line">
            <a:avLst/>
          </a:prstGeom>
          <a:ln w="76200">
            <a:solidFill>
              <a:srgbClr val="FFC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879BC30-4539-75AD-E3B9-B0D491A7CB2F}"/>
              </a:ext>
            </a:extLst>
          </p:cNvPr>
          <p:cNvSpPr txBox="1"/>
          <p:nvPr/>
        </p:nvSpPr>
        <p:spPr>
          <a:xfrm>
            <a:off x="4591545" y="5544242"/>
            <a:ext cx="7130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>
                <a:solidFill>
                  <a:srgbClr val="FFC000"/>
                </a:solidFill>
              </a:rPr>
              <a:t>E/E network (CAN, SOME/IP, LIN, DDS, etc.) or Autosar (adaptive) platform</a:t>
            </a:r>
          </a:p>
        </p:txBody>
      </p: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1E00EA3D-BA2C-7FF1-ABE7-8807909D989A}"/>
              </a:ext>
            </a:extLst>
          </p:cNvPr>
          <p:cNvCxnSpPr>
            <a:cxnSpLocks/>
            <a:stCxn id="10" idx="2"/>
          </p:cNvCxnSpPr>
          <p:nvPr/>
        </p:nvCxnSpPr>
        <p:spPr>
          <a:xfrm rot="16200000" flipH="1">
            <a:off x="9952033" y="4993237"/>
            <a:ext cx="617742" cy="277786"/>
          </a:xfrm>
          <a:prstGeom prst="bentConnector3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1D3145AB-0EA1-A6C0-D400-E481A7F3EE2B}"/>
              </a:ext>
            </a:extLst>
          </p:cNvPr>
          <p:cNvSpPr/>
          <p:nvPr/>
        </p:nvSpPr>
        <p:spPr>
          <a:xfrm>
            <a:off x="4857556" y="4033550"/>
            <a:ext cx="3124448" cy="797011"/>
          </a:xfrm>
          <a:prstGeom prst="rect">
            <a:avLst/>
          </a:prstGeom>
          <a:solidFill>
            <a:srgbClr val="B4C7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DE" dirty="0">
                <a:solidFill>
                  <a:schemeClr val="tx1"/>
                </a:solidFill>
              </a:rPr>
              <a:t>VSS Data Provider </a:t>
            </a:r>
          </a:p>
        </p:txBody>
      </p:sp>
      <p:cxnSp>
        <p:nvCxnSpPr>
          <p:cNvPr id="17" name="Elbow Connector 16">
            <a:extLst>
              <a:ext uri="{FF2B5EF4-FFF2-40B4-BE49-F238E27FC236}">
                <a16:creationId xmlns:a16="http://schemas.microsoft.com/office/drawing/2014/main" id="{83A3C6A3-858A-6A9C-8B83-536C32489DBE}"/>
              </a:ext>
            </a:extLst>
          </p:cNvPr>
          <p:cNvCxnSpPr>
            <a:cxnSpLocks/>
            <a:endCxn id="16" idx="2"/>
          </p:cNvCxnSpPr>
          <p:nvPr/>
        </p:nvCxnSpPr>
        <p:spPr>
          <a:xfrm rot="16200000" flipV="1">
            <a:off x="6250574" y="4999767"/>
            <a:ext cx="610440" cy="272028"/>
          </a:xfrm>
          <a:prstGeom prst="bentConnector3">
            <a:avLst>
              <a:gd name="adj1" fmla="val 50000"/>
            </a:avLst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915C25B0-A800-8813-4077-98E6E3041ADE}"/>
              </a:ext>
            </a:extLst>
          </p:cNvPr>
          <p:cNvCxnSpPr>
            <a:cxnSpLocks/>
            <a:stCxn id="16" idx="0"/>
            <a:endCxn id="7" idx="2"/>
          </p:cNvCxnSpPr>
          <p:nvPr/>
        </p:nvCxnSpPr>
        <p:spPr>
          <a:xfrm rot="16200000" flipV="1">
            <a:off x="6121156" y="3734925"/>
            <a:ext cx="597153" cy="97"/>
          </a:xfrm>
          <a:prstGeom prst="bentConnector3">
            <a:avLst>
              <a:gd name="adj1" fmla="val 50000"/>
            </a:avLst>
          </a:prstGeom>
          <a:ln w="28575">
            <a:solidFill>
              <a:srgbClr val="159D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31E06C9-7E6E-8A6A-0A71-F52EA286AE35}"/>
              </a:ext>
            </a:extLst>
          </p:cNvPr>
          <p:cNvSpPr txBox="1"/>
          <p:nvPr/>
        </p:nvSpPr>
        <p:spPr>
          <a:xfrm>
            <a:off x="6419683" y="3414550"/>
            <a:ext cx="36399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400" dirty="0"/>
              <a:t>Set </a:t>
            </a:r>
          </a:p>
          <a:p>
            <a:r>
              <a:rPr lang="en-GB" sz="1400" dirty="0" err="1">
                <a:effectLst/>
                <a:latin typeface="Menlo" panose="020B0609030804020204" pitchFamily="49" charset="0"/>
              </a:rPr>
              <a:t>Vehicle.Body.Trunk.Rear.IsOpen</a:t>
            </a:r>
            <a:r>
              <a:rPr lang="en-GB" sz="1400" dirty="0">
                <a:effectLst/>
                <a:latin typeface="Menlo" panose="020B0609030804020204" pitchFamily="49" charset="0"/>
              </a:rPr>
              <a:t> </a:t>
            </a:r>
            <a:endParaRPr lang="en-DE" sz="14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9985A44-49F5-A48B-9E69-97CB3F4403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986" t="9277" r="23010" b="2352"/>
          <a:stretch/>
        </p:blipFill>
        <p:spPr>
          <a:xfrm rot="5400000">
            <a:off x="450942" y="1289588"/>
            <a:ext cx="2209913" cy="2662878"/>
          </a:xfrm>
          <a:prstGeom prst="rect">
            <a:avLst/>
          </a:prstGeom>
        </p:spPr>
      </p:pic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588EEB62-3D8A-4183-CCCD-8C6FFBFA529C}"/>
              </a:ext>
            </a:extLst>
          </p:cNvPr>
          <p:cNvCxnSpPr>
            <a:cxnSpLocks/>
            <a:stCxn id="7" idx="0"/>
            <a:endCxn id="2" idx="3"/>
          </p:cNvCxnSpPr>
          <p:nvPr/>
        </p:nvCxnSpPr>
        <p:spPr>
          <a:xfrm rot="16200000" flipV="1">
            <a:off x="4120659" y="340362"/>
            <a:ext cx="850815" cy="3747234"/>
          </a:xfrm>
          <a:prstGeom prst="bentConnector2">
            <a:avLst/>
          </a:prstGeom>
          <a:ln w="28575">
            <a:solidFill>
              <a:srgbClr val="159D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2706FAA6-75AD-60FE-556C-EF3ACB3D5B37}"/>
              </a:ext>
            </a:extLst>
          </p:cNvPr>
          <p:cNvCxnSpPr>
            <a:cxnSpLocks/>
            <a:stCxn id="3" idx="3"/>
            <a:endCxn id="7" idx="1"/>
          </p:cNvCxnSpPr>
          <p:nvPr/>
        </p:nvCxnSpPr>
        <p:spPr>
          <a:xfrm>
            <a:off x="2672449" y="2379044"/>
            <a:ext cx="2185010" cy="658848"/>
          </a:xfrm>
          <a:prstGeom prst="bentConnector3">
            <a:avLst>
              <a:gd name="adj1" fmla="val 50000"/>
            </a:avLst>
          </a:prstGeom>
          <a:ln w="28575">
            <a:solidFill>
              <a:srgbClr val="159D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F0FFE5E-3116-27FE-D999-BA1F9B8EE6B3}"/>
              </a:ext>
            </a:extLst>
          </p:cNvPr>
          <p:cNvSpPr txBox="1"/>
          <p:nvPr/>
        </p:nvSpPr>
        <p:spPr>
          <a:xfrm>
            <a:off x="224458" y="3725984"/>
            <a:ext cx="124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/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1064164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5D5EE7-5219-B5E7-A814-9626447D8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769D6C5-AEC4-DDC7-65D0-73EC56854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Taxonomy of in-vehicle VSS components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F34248-CD9F-4BC7-DAA9-F112645D4F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2B0C63-A31A-7833-0B3A-5E189DDC712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26 April 2023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747A1A-DAA6-A27C-D17E-01823F5DCF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566" y="1186249"/>
            <a:ext cx="4377357" cy="483149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4D4921E-94EB-A524-5235-215A2A1F1314}"/>
              </a:ext>
            </a:extLst>
          </p:cNvPr>
          <p:cNvSpPr txBox="1"/>
          <p:nvPr/>
        </p:nvSpPr>
        <p:spPr>
          <a:xfrm>
            <a:off x="6539637" y="2607277"/>
            <a:ext cx="44902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Holds current vehicle state in VSS format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Provides an API to interact with VSS signals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A30F13A-DBD9-4307-0C02-555D4FA52098}"/>
              </a:ext>
            </a:extLst>
          </p:cNvPr>
          <p:cNvSpPr txBox="1"/>
          <p:nvPr/>
        </p:nvSpPr>
        <p:spPr>
          <a:xfrm>
            <a:off x="6539637" y="1186249"/>
            <a:ext cx="39759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Interacts with Vehicle represented by the VSS model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1200" dirty="0"/>
              <a:t>Vehicle Computer function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1200" dirty="0"/>
              <a:t>IVI App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1200" dirty="0"/>
              <a:t>External consumer device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975B3D-AB9B-B646-30B7-05348547F67A}"/>
              </a:ext>
            </a:extLst>
          </p:cNvPr>
          <p:cNvSpPr txBox="1"/>
          <p:nvPr/>
        </p:nvSpPr>
        <p:spPr>
          <a:xfrm>
            <a:off x="6563467" y="3892524"/>
            <a:ext cx="464411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VSS provider syncs of the vehicle with VSS model of the server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1400" b="1" dirty="0">
                <a:highlight>
                  <a:srgbClr val="FF0000"/>
                </a:highlight>
              </a:rPr>
              <a:t> </a:t>
            </a:r>
            <a:r>
              <a:rPr lang="en-US" sz="1400" b="1" dirty="0">
                <a:solidFill>
                  <a:schemeClr val="bg1"/>
                </a:solidFill>
                <a:highlight>
                  <a:srgbClr val="FF0000"/>
                </a:highlight>
              </a:rPr>
              <a:t>data-provider</a:t>
            </a:r>
            <a:r>
              <a:rPr lang="en-US" sz="1400" dirty="0">
                <a:solidFill>
                  <a:srgbClr val="FF0000"/>
                </a:solidFill>
                <a:highlight>
                  <a:srgbClr val="FF0000"/>
                </a:highlight>
              </a:rPr>
              <a:t>:</a:t>
            </a:r>
            <a:r>
              <a:rPr lang="en-US" sz="1400" dirty="0"/>
              <a:t> makes sure that the actual state of a vehicle is represented in VSS (historically known as “feeder”)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1400" b="1" dirty="0">
                <a:highlight>
                  <a:srgbClr val="FF0000"/>
                </a:highlight>
              </a:rPr>
              <a:t> </a:t>
            </a:r>
            <a:r>
              <a:rPr lang="en-US" sz="1400" b="1" dirty="0">
                <a:solidFill>
                  <a:schemeClr val="bg1"/>
                </a:solidFill>
                <a:highlight>
                  <a:srgbClr val="FF0000"/>
                </a:highlight>
              </a:rPr>
              <a:t>actuation-provider</a:t>
            </a:r>
            <a:r>
              <a:rPr lang="en-US" sz="1400" dirty="0">
                <a:solidFill>
                  <a:srgbClr val="FF0000"/>
                </a:solidFill>
                <a:highlight>
                  <a:srgbClr val="FF0000"/>
                </a:highlight>
              </a:rPr>
              <a:t>:</a:t>
            </a:r>
            <a:r>
              <a:rPr lang="en-US" sz="1400" dirty="0"/>
              <a:t> makes ensure that the target value of a VSS actuator is reflected by the actual state of a vehicle</a:t>
            </a:r>
          </a:p>
          <a:p>
            <a:pPr marL="800100" lvl="1" indent="-342900">
              <a:buFont typeface="Wingdings" pitchFamily="2" charset="2"/>
              <a:buChar char="§"/>
            </a:pPr>
            <a:endParaRPr lang="en-US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142F15B-D1F6-32AB-0CEE-86CF0B29FC41}"/>
              </a:ext>
            </a:extLst>
          </p:cNvPr>
          <p:cNvSpPr txBox="1"/>
          <p:nvPr/>
        </p:nvSpPr>
        <p:spPr>
          <a:xfrm rot="16200000">
            <a:off x="9868454" y="3994263"/>
            <a:ext cx="423115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hlinkClick r:id="rId3"/>
              </a:rPr>
              <a:t>https://github.com/eclipse/kuksa.val/blob/master/doc/terminology.md</a:t>
            </a:r>
            <a:r>
              <a:rPr lang="en-US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09872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812659-8F9F-6B89-34CD-9CFD1DB21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0FFEAD9E-C1F3-C481-E5AC-147771345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Zoo of providers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1C83EF-D834-7A71-E92B-71165B416A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©2022 COVESA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5734CE-7078-44C0-2FC5-FB72F2F9532A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26 April 2023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49238FE-70E0-6644-3EF7-16EC80C5EB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962" y="987972"/>
            <a:ext cx="7772400" cy="52746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54A9069-8919-DB2A-96DC-957CC78CE306}"/>
              </a:ext>
            </a:extLst>
          </p:cNvPr>
          <p:cNvSpPr txBox="1"/>
          <p:nvPr/>
        </p:nvSpPr>
        <p:spPr>
          <a:xfrm>
            <a:off x="8464091" y="1773353"/>
            <a:ext cx="306032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A vehicle will likely several different providers, many data providers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some actuation providers, some combined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Providers may run on the the same ECU/VCU as the VSS server or on a remote system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2D35162-7344-37AC-2BCE-FF33495D944A}"/>
              </a:ext>
            </a:extLst>
          </p:cNvPr>
          <p:cNvSpPr txBox="1"/>
          <p:nvPr/>
        </p:nvSpPr>
        <p:spPr>
          <a:xfrm rot="16200000">
            <a:off x="9732246" y="3763108"/>
            <a:ext cx="4556091" cy="2497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hlinkClick r:id="rId3"/>
              </a:rPr>
              <a:t>https://github.com/eclipse/kuksa.val/blob/master/doc/system-architecture.md</a:t>
            </a:r>
            <a:r>
              <a:rPr lang="en-US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49733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1B999C-00A0-191B-3429-FDA7CDA6F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3E1FED37-3551-26CF-1191-C928898BE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Zoo of Consumers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E30C4E-8149-0DB1-83D5-A3265BF78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B89E62-1857-62FE-8111-0422DDE1DACD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26 April 2023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4D671A8-C199-177D-D6C6-132EDB4271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708" y="1420847"/>
            <a:ext cx="7772400" cy="457619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C959C01-99AD-E2C8-CCBF-4CF994EBC9EA}"/>
              </a:ext>
            </a:extLst>
          </p:cNvPr>
          <p:cNvSpPr txBox="1"/>
          <p:nvPr/>
        </p:nvSpPr>
        <p:spPr>
          <a:xfrm>
            <a:off x="8241352" y="1867138"/>
            <a:ext cx="306032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This is what we ant to enable with VSS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A number portable of applications &amp; functions consuming VSS data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Running on the same hardware as the VSS server or remotely on a different ECU/VCU/consumer device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A consumer might be a provider as well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5A1597-270B-3C09-2AB5-254E4ECFA761}"/>
              </a:ext>
            </a:extLst>
          </p:cNvPr>
          <p:cNvSpPr txBox="1"/>
          <p:nvPr/>
        </p:nvSpPr>
        <p:spPr>
          <a:xfrm rot="16200000">
            <a:off x="9732246" y="3763108"/>
            <a:ext cx="4556091" cy="2497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hlinkClick r:id="rId3"/>
              </a:rPr>
              <a:t>https://github.com/eclipse/kuksa.val/blob/master/doc/system-architecture.md</a:t>
            </a:r>
            <a:r>
              <a:rPr lang="en-US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11453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D17D4E-2BA3-9B3B-2B1B-AC5075925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3D219A20-4572-187B-C1E6-814DCD9C9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      and Security     Control Points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7A0713-A6CE-685C-E7D3-CA0069777C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BE0164-2A35-482E-2F1A-4F784CD1F45B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26 April 2023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A909D3-F661-6E93-A16C-09F9F715C821}"/>
              </a:ext>
            </a:extLst>
          </p:cNvPr>
          <p:cNvSpPr txBox="1"/>
          <p:nvPr/>
        </p:nvSpPr>
        <p:spPr>
          <a:xfrm>
            <a:off x="7469440" y="1646441"/>
            <a:ext cx="41983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Where Safety and Security come into play depends largely on on your application.</a:t>
            </a:r>
          </a:p>
          <a:p>
            <a:endParaRPr lang="en-DE" dirty="0"/>
          </a:p>
          <a:p>
            <a:r>
              <a:rPr lang="en-DE" dirty="0"/>
              <a:t>It is safe to assume, they </a:t>
            </a:r>
            <a:r>
              <a:rPr lang="en-DE" i="1" dirty="0"/>
              <a:t>will</a:t>
            </a:r>
            <a:r>
              <a:rPr lang="en-DE" dirty="0"/>
              <a:t> play a role.</a:t>
            </a:r>
          </a:p>
          <a:p>
            <a:endParaRPr lang="en-DE" dirty="0"/>
          </a:p>
          <a:p>
            <a:r>
              <a:rPr lang="en-DE" dirty="0"/>
              <a:t>KUKSA.val architecture and seperation of concerns gives you several control points.</a:t>
            </a:r>
          </a:p>
          <a:p>
            <a:endParaRPr lang="en-DE" dirty="0"/>
          </a:p>
          <a:p>
            <a:endParaRPr lang="en-DE" dirty="0"/>
          </a:p>
          <a:p>
            <a:endParaRPr lang="en-DE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1397D0-5813-5A1B-9640-0EE2AF94112B}"/>
              </a:ext>
            </a:extLst>
          </p:cNvPr>
          <p:cNvSpPr/>
          <p:nvPr/>
        </p:nvSpPr>
        <p:spPr>
          <a:xfrm>
            <a:off x="2841749" y="2520672"/>
            <a:ext cx="290660" cy="279931"/>
          </a:xfrm>
          <a:prstGeom prst="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3C2E8EC-7016-688E-2303-33DB4F3ECED2}"/>
              </a:ext>
            </a:extLst>
          </p:cNvPr>
          <p:cNvSpPr/>
          <p:nvPr/>
        </p:nvSpPr>
        <p:spPr>
          <a:xfrm>
            <a:off x="2722263" y="4973030"/>
            <a:ext cx="4040512" cy="141043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DE" sz="1600" dirty="0"/>
              <a:t>Some ECU/VCU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E4B3608-A875-2151-16FD-AEB921C975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986" t="9277" r="23010" b="2352"/>
          <a:stretch/>
        </p:blipFill>
        <p:spPr>
          <a:xfrm rot="5400000">
            <a:off x="719477" y="898130"/>
            <a:ext cx="1057822" cy="1274643"/>
          </a:xfrm>
          <a:prstGeom prst="rect">
            <a:avLst/>
          </a:prstGeom>
        </p:spPr>
      </p:pic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B9451254-EF88-735D-B60F-2C3F57E13017}"/>
              </a:ext>
            </a:extLst>
          </p:cNvPr>
          <p:cNvCxnSpPr>
            <a:cxnSpLocks/>
            <a:stCxn id="13" idx="3"/>
            <a:endCxn id="46" idx="0"/>
          </p:cNvCxnSpPr>
          <p:nvPr/>
        </p:nvCxnSpPr>
        <p:spPr>
          <a:xfrm rot="16200000" flipH="1">
            <a:off x="1205853" y="2106897"/>
            <a:ext cx="459414" cy="374345"/>
          </a:xfrm>
          <a:prstGeom prst="bentConnector3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505D1FC-11A7-2ECF-215C-A3F72DBE4703}"/>
              </a:ext>
            </a:extLst>
          </p:cNvPr>
          <p:cNvCxnSpPr>
            <a:cxnSpLocks/>
          </p:cNvCxnSpPr>
          <p:nvPr/>
        </p:nvCxnSpPr>
        <p:spPr>
          <a:xfrm flipV="1">
            <a:off x="200799" y="4832677"/>
            <a:ext cx="6994540" cy="13702"/>
          </a:xfrm>
          <a:prstGeom prst="line">
            <a:avLst/>
          </a:prstGeom>
          <a:ln w="76200">
            <a:solidFill>
              <a:srgbClr val="FFC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23EBC9E-44CA-2DC5-3453-5A09DADBE0CA}"/>
              </a:ext>
            </a:extLst>
          </p:cNvPr>
          <p:cNvSpPr txBox="1"/>
          <p:nvPr/>
        </p:nvSpPr>
        <p:spPr>
          <a:xfrm>
            <a:off x="7136374" y="4428447"/>
            <a:ext cx="187993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600" b="1" dirty="0">
                <a:solidFill>
                  <a:srgbClr val="FFC000"/>
                </a:solidFill>
              </a:rPr>
              <a:t>Vehicle Bus / </a:t>
            </a:r>
          </a:p>
          <a:p>
            <a:r>
              <a:rPr lang="en-DE" sz="1600" b="1" dirty="0">
                <a:solidFill>
                  <a:srgbClr val="FFC000"/>
                </a:solidFill>
              </a:rPr>
              <a:t>Hypervisor Border /</a:t>
            </a:r>
          </a:p>
          <a:p>
            <a:r>
              <a:rPr lang="en-DE" sz="1600" b="1" dirty="0">
                <a:solidFill>
                  <a:srgbClr val="FFC000"/>
                </a:solidFill>
              </a:rPr>
              <a:t>Bus Gateways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1423248-BE59-CC31-BF3C-DAFD923FD127}"/>
              </a:ext>
            </a:extLst>
          </p:cNvPr>
          <p:cNvSpPr/>
          <p:nvPr/>
        </p:nvSpPr>
        <p:spPr>
          <a:xfrm>
            <a:off x="396748" y="3765588"/>
            <a:ext cx="1519187" cy="797011"/>
          </a:xfrm>
          <a:prstGeom prst="rect">
            <a:avLst/>
          </a:prstGeom>
          <a:solidFill>
            <a:srgbClr val="B4C7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GB" sz="1600" dirty="0">
                <a:solidFill>
                  <a:schemeClr val="tx1"/>
                </a:solidFill>
              </a:rPr>
              <a:t>d</a:t>
            </a:r>
            <a:r>
              <a:rPr lang="en-DE" sz="1600" dirty="0">
                <a:solidFill>
                  <a:schemeClr val="tx1"/>
                </a:solidFill>
              </a:rPr>
              <a:t>ata-provider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842F4B8-A722-CE06-C781-01BDE1FCD750}"/>
              </a:ext>
            </a:extLst>
          </p:cNvPr>
          <p:cNvSpPr/>
          <p:nvPr/>
        </p:nvSpPr>
        <p:spPr>
          <a:xfrm>
            <a:off x="2088929" y="3765587"/>
            <a:ext cx="1630455" cy="797011"/>
          </a:xfrm>
          <a:prstGeom prst="rect">
            <a:avLst/>
          </a:prstGeom>
          <a:solidFill>
            <a:srgbClr val="2F55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GB" sz="1600" dirty="0">
                <a:solidFill>
                  <a:schemeClr val="bg1"/>
                </a:solidFill>
              </a:rPr>
              <a:t>a</a:t>
            </a:r>
            <a:r>
              <a:rPr lang="en-DE" sz="1600" dirty="0">
                <a:solidFill>
                  <a:schemeClr val="bg1"/>
                </a:solidFill>
              </a:rPr>
              <a:t>ctuation-provider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A64E883-C725-8E0A-3538-3AA26BB920C0}"/>
              </a:ext>
            </a:extLst>
          </p:cNvPr>
          <p:cNvSpPr/>
          <p:nvPr/>
        </p:nvSpPr>
        <p:spPr>
          <a:xfrm>
            <a:off x="3073558" y="5105869"/>
            <a:ext cx="1519187" cy="797011"/>
          </a:xfrm>
          <a:prstGeom prst="rect">
            <a:avLst/>
          </a:prstGeom>
          <a:solidFill>
            <a:srgbClr val="B4C7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GB" sz="1400" dirty="0">
                <a:solidFill>
                  <a:schemeClr val="tx1"/>
                </a:solidFill>
              </a:rPr>
              <a:t>d</a:t>
            </a:r>
            <a:r>
              <a:rPr lang="en-DE" sz="1400" dirty="0">
                <a:solidFill>
                  <a:schemeClr val="tx1"/>
                </a:solidFill>
              </a:rPr>
              <a:t>ata-provider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A94A0E6-A982-2AD5-D552-249E73F4A699}"/>
              </a:ext>
            </a:extLst>
          </p:cNvPr>
          <p:cNvSpPr/>
          <p:nvPr/>
        </p:nvSpPr>
        <p:spPr>
          <a:xfrm>
            <a:off x="4765739" y="5105868"/>
            <a:ext cx="1630455" cy="797011"/>
          </a:xfrm>
          <a:prstGeom prst="rect">
            <a:avLst/>
          </a:prstGeom>
          <a:solidFill>
            <a:srgbClr val="2F55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GB" sz="1400" dirty="0">
                <a:solidFill>
                  <a:schemeClr val="bg1"/>
                </a:solidFill>
              </a:rPr>
              <a:t>a</a:t>
            </a:r>
            <a:r>
              <a:rPr lang="en-DE" sz="1400" dirty="0">
                <a:solidFill>
                  <a:schemeClr val="bg1"/>
                </a:solidFill>
              </a:rPr>
              <a:t>ctuation-provider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F1406A-13B6-B615-0CDE-8B2D57019F17}"/>
              </a:ext>
            </a:extLst>
          </p:cNvPr>
          <p:cNvSpPr txBox="1"/>
          <p:nvPr/>
        </p:nvSpPr>
        <p:spPr>
          <a:xfrm rot="16200000">
            <a:off x="-350760" y="2351162"/>
            <a:ext cx="1194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600" dirty="0"/>
              <a:t>QM Domain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E0BC97E-3048-C7A3-4D19-72F2D63DA073}"/>
              </a:ext>
            </a:extLst>
          </p:cNvPr>
          <p:cNvSpPr txBox="1"/>
          <p:nvPr/>
        </p:nvSpPr>
        <p:spPr>
          <a:xfrm rot="16200000">
            <a:off x="-450432" y="5511820"/>
            <a:ext cx="13939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600" dirty="0"/>
              <a:t>Safety Domain</a:t>
            </a:r>
          </a:p>
        </p:txBody>
      </p:sp>
      <p:pic>
        <p:nvPicPr>
          <p:cNvPr id="23" name="Picture 22" descr="Clipart - padlock gold">
            <a:extLst>
              <a:ext uri="{FF2B5EF4-FFF2-40B4-BE49-F238E27FC236}">
                <a16:creationId xmlns:a16="http://schemas.microsoft.com/office/drawing/2014/main" id="{0953756E-5733-B432-F5AD-1CD44F6B25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553188" y="4092094"/>
            <a:ext cx="550010" cy="550010"/>
          </a:xfrm>
          <a:prstGeom prst="rect">
            <a:avLst/>
          </a:prstGeom>
        </p:spPr>
      </p:pic>
      <p:pic>
        <p:nvPicPr>
          <p:cNvPr id="24" name="Picture 23" descr="Clipart - padlock gold">
            <a:extLst>
              <a:ext uri="{FF2B5EF4-FFF2-40B4-BE49-F238E27FC236}">
                <a16:creationId xmlns:a16="http://schemas.microsoft.com/office/drawing/2014/main" id="{71D1852A-2825-F7D4-6416-CB1D27C31A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367719" y="4116808"/>
            <a:ext cx="550010" cy="55001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ACBE49C2-2990-7787-48A8-3B84959F45C5}"/>
              </a:ext>
            </a:extLst>
          </p:cNvPr>
          <p:cNvSpPr/>
          <p:nvPr/>
        </p:nvSpPr>
        <p:spPr>
          <a:xfrm>
            <a:off x="546713" y="5424907"/>
            <a:ext cx="1161834" cy="96350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600" dirty="0"/>
              <a:t>Some ECU</a:t>
            </a:r>
          </a:p>
        </p:txBody>
      </p:sp>
      <p:pic>
        <p:nvPicPr>
          <p:cNvPr id="26" name="Picture 25" descr="Clipart - Safety helmet">
            <a:extLst>
              <a:ext uri="{FF2B5EF4-FFF2-40B4-BE49-F238E27FC236}">
                <a16:creationId xmlns:a16="http://schemas.microsoft.com/office/drawing/2014/main" id="{EFD8BE1B-F9D7-CF7B-143A-6573ACCD55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274063" y="5294299"/>
            <a:ext cx="550009" cy="462148"/>
          </a:xfrm>
          <a:prstGeom prst="rect">
            <a:avLst/>
          </a:prstGeom>
        </p:spPr>
      </p:pic>
      <p:pic>
        <p:nvPicPr>
          <p:cNvPr id="27" name="Picture 26" descr="Clipart - Safety helmet">
            <a:extLst>
              <a:ext uri="{FF2B5EF4-FFF2-40B4-BE49-F238E27FC236}">
                <a16:creationId xmlns:a16="http://schemas.microsoft.com/office/drawing/2014/main" id="{6716D84E-A0BD-0E42-3462-E7E9183331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4108156" y="5567382"/>
            <a:ext cx="550009" cy="462148"/>
          </a:xfrm>
          <a:prstGeom prst="rect">
            <a:avLst/>
          </a:prstGeom>
        </p:spPr>
      </p:pic>
      <p:pic>
        <p:nvPicPr>
          <p:cNvPr id="28" name="Picture 27" descr="Clipart - Safety helmet">
            <a:extLst>
              <a:ext uri="{FF2B5EF4-FFF2-40B4-BE49-F238E27FC236}">
                <a16:creationId xmlns:a16="http://schemas.microsoft.com/office/drawing/2014/main" id="{39A8D311-3F3D-2CF9-375F-89E21F8D90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034706" y="5593890"/>
            <a:ext cx="550009" cy="462148"/>
          </a:xfrm>
          <a:prstGeom prst="rect">
            <a:avLst/>
          </a:prstGeom>
        </p:spPr>
      </p:pic>
      <p:pic>
        <p:nvPicPr>
          <p:cNvPr id="29" name="Picture 28" descr="Clipart - padlock gold">
            <a:extLst>
              <a:ext uri="{FF2B5EF4-FFF2-40B4-BE49-F238E27FC236}">
                <a16:creationId xmlns:a16="http://schemas.microsoft.com/office/drawing/2014/main" id="{5C25CF08-646F-2CF4-94F3-1ACEB3255F4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034706" y="4890721"/>
            <a:ext cx="550010" cy="550010"/>
          </a:xfrm>
          <a:prstGeom prst="rect">
            <a:avLst/>
          </a:prstGeom>
        </p:spPr>
      </p:pic>
      <p:pic>
        <p:nvPicPr>
          <p:cNvPr id="30" name="Picture 29" descr="Clipart - padlock gold">
            <a:extLst>
              <a:ext uri="{FF2B5EF4-FFF2-40B4-BE49-F238E27FC236}">
                <a16:creationId xmlns:a16="http://schemas.microsoft.com/office/drawing/2014/main" id="{1CD23026-C07B-3779-3819-CFF796FDAEE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239519" y="4898359"/>
            <a:ext cx="550010" cy="550010"/>
          </a:xfrm>
          <a:prstGeom prst="rect">
            <a:avLst/>
          </a:prstGeom>
        </p:spPr>
      </p:pic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B8C48F1B-7563-7867-B70B-391069BBB1D9}"/>
              </a:ext>
            </a:extLst>
          </p:cNvPr>
          <p:cNvCxnSpPr>
            <a:stCxn id="17" idx="0"/>
          </p:cNvCxnSpPr>
          <p:nvPr/>
        </p:nvCxnSpPr>
        <p:spPr>
          <a:xfrm rot="5400000" flipH="1" flipV="1">
            <a:off x="987054" y="3478580"/>
            <a:ext cx="456297" cy="117721"/>
          </a:xfrm>
          <a:prstGeom prst="bentConnector3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Elbow Connector 31">
            <a:extLst>
              <a:ext uri="{FF2B5EF4-FFF2-40B4-BE49-F238E27FC236}">
                <a16:creationId xmlns:a16="http://schemas.microsoft.com/office/drawing/2014/main" id="{468E5EE4-BCAF-E065-8B9B-F7C7C9DB25DA}"/>
              </a:ext>
            </a:extLst>
          </p:cNvPr>
          <p:cNvCxnSpPr>
            <a:endCxn id="18" idx="0"/>
          </p:cNvCxnSpPr>
          <p:nvPr/>
        </p:nvCxnSpPr>
        <p:spPr>
          <a:xfrm rot="16200000" flipH="1">
            <a:off x="2585062" y="3446492"/>
            <a:ext cx="456296" cy="181894"/>
          </a:xfrm>
          <a:prstGeom prst="bentConnector3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Elbow Connector 32">
            <a:extLst>
              <a:ext uri="{FF2B5EF4-FFF2-40B4-BE49-F238E27FC236}">
                <a16:creationId xmlns:a16="http://schemas.microsoft.com/office/drawing/2014/main" id="{DBEDFCE0-2E50-E659-C112-E23BBF21B583}"/>
              </a:ext>
            </a:extLst>
          </p:cNvPr>
          <p:cNvCxnSpPr>
            <a:stCxn id="19" idx="0"/>
          </p:cNvCxnSpPr>
          <p:nvPr/>
        </p:nvCxnSpPr>
        <p:spPr>
          <a:xfrm rot="5400000" flipH="1" flipV="1">
            <a:off x="3273455" y="3864800"/>
            <a:ext cx="1800767" cy="681372"/>
          </a:xfrm>
          <a:prstGeom prst="bentConnector3">
            <a:avLst>
              <a:gd name="adj1" fmla="val 46569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>
            <a:extLst>
              <a:ext uri="{FF2B5EF4-FFF2-40B4-BE49-F238E27FC236}">
                <a16:creationId xmlns:a16="http://schemas.microsoft.com/office/drawing/2014/main" id="{7AB7E79D-6B50-8EC0-12E3-53486ED0B49C}"/>
              </a:ext>
            </a:extLst>
          </p:cNvPr>
          <p:cNvCxnSpPr>
            <a:endCxn id="20" idx="0"/>
          </p:cNvCxnSpPr>
          <p:nvPr/>
        </p:nvCxnSpPr>
        <p:spPr>
          <a:xfrm rot="16200000" flipH="1">
            <a:off x="4417057" y="3941958"/>
            <a:ext cx="1800766" cy="527053"/>
          </a:xfrm>
          <a:prstGeom prst="bentConnector3">
            <a:avLst>
              <a:gd name="adj1" fmla="val 53431"/>
            </a:avLst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Elbow Connector 34">
            <a:extLst>
              <a:ext uri="{FF2B5EF4-FFF2-40B4-BE49-F238E27FC236}">
                <a16:creationId xmlns:a16="http://schemas.microsoft.com/office/drawing/2014/main" id="{507301D4-3081-A6CD-E9B0-0853D8CD786E}"/>
              </a:ext>
            </a:extLst>
          </p:cNvPr>
          <p:cNvCxnSpPr>
            <a:stCxn id="25" idx="0"/>
          </p:cNvCxnSpPr>
          <p:nvPr/>
        </p:nvCxnSpPr>
        <p:spPr>
          <a:xfrm rot="16200000" flipV="1">
            <a:off x="639076" y="4936352"/>
            <a:ext cx="578528" cy="398581"/>
          </a:xfrm>
          <a:prstGeom prst="bentConnector3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Elbow Connector 35">
            <a:extLst>
              <a:ext uri="{FF2B5EF4-FFF2-40B4-BE49-F238E27FC236}">
                <a16:creationId xmlns:a16="http://schemas.microsoft.com/office/drawing/2014/main" id="{6518F0AF-6F2D-504A-E520-92CB5AE8285C}"/>
              </a:ext>
            </a:extLst>
          </p:cNvPr>
          <p:cNvCxnSpPr>
            <a:endCxn id="17" idx="2"/>
          </p:cNvCxnSpPr>
          <p:nvPr/>
        </p:nvCxnSpPr>
        <p:spPr>
          <a:xfrm rot="16200000" flipV="1">
            <a:off x="1141244" y="4577697"/>
            <a:ext cx="270078" cy="239882"/>
          </a:xfrm>
          <a:prstGeom prst="bentConnector3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Elbow Connector 36">
            <a:extLst>
              <a:ext uri="{FF2B5EF4-FFF2-40B4-BE49-F238E27FC236}">
                <a16:creationId xmlns:a16="http://schemas.microsoft.com/office/drawing/2014/main" id="{7E688421-A9D1-43C5-13B3-C8BC23E3D5FD}"/>
              </a:ext>
            </a:extLst>
          </p:cNvPr>
          <p:cNvCxnSpPr>
            <a:stCxn id="18" idx="2"/>
          </p:cNvCxnSpPr>
          <p:nvPr/>
        </p:nvCxnSpPr>
        <p:spPr>
          <a:xfrm rot="5400000">
            <a:off x="2723645" y="4652164"/>
            <a:ext cx="270079" cy="90947"/>
          </a:xfrm>
          <a:prstGeom prst="bentConnector3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C91B6090-6189-2A46-C94F-1786FB260A75}"/>
              </a:ext>
            </a:extLst>
          </p:cNvPr>
          <p:cNvCxnSpPr>
            <a:endCxn id="25" idx="3"/>
          </p:cNvCxnSpPr>
          <p:nvPr/>
        </p:nvCxnSpPr>
        <p:spPr>
          <a:xfrm rot="5400000">
            <a:off x="1609656" y="4989613"/>
            <a:ext cx="1015939" cy="818155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8F3E486-7ED0-0507-BDE6-F22AAA35198B}"/>
              </a:ext>
            </a:extLst>
          </p:cNvPr>
          <p:cNvGrpSpPr/>
          <p:nvPr/>
        </p:nvGrpSpPr>
        <p:grpSpPr>
          <a:xfrm>
            <a:off x="2317896" y="987576"/>
            <a:ext cx="1332955" cy="1070574"/>
            <a:chOff x="3876375" y="1009470"/>
            <a:chExt cx="1412063" cy="1134110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E9D705BB-EFED-FCDB-ED88-87297F97AC93}"/>
                </a:ext>
              </a:extLst>
            </p:cNvPr>
            <p:cNvSpPr/>
            <p:nvPr/>
          </p:nvSpPr>
          <p:spPr>
            <a:xfrm>
              <a:off x="3897052" y="1023367"/>
              <a:ext cx="1391386" cy="1120213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r>
                <a:rPr lang="en-DE" sz="1600" b="1" dirty="0"/>
                <a:t>App</a:t>
              </a:r>
            </a:p>
          </p:txBody>
        </p:sp>
        <p:pic>
          <p:nvPicPr>
            <p:cNvPr id="41" name="Grafik 165">
              <a:extLst>
                <a:ext uri="{FF2B5EF4-FFF2-40B4-BE49-F238E27FC236}">
                  <a16:creationId xmlns:a16="http://schemas.microsoft.com/office/drawing/2014/main" id="{106007D9-49AE-BBAF-FD5D-93B73C8737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t="32575" b="38671"/>
            <a:stretch/>
          </p:blipFill>
          <p:spPr>
            <a:xfrm>
              <a:off x="3876375" y="1009470"/>
              <a:ext cx="1391385" cy="517751"/>
            </a:xfrm>
            <a:prstGeom prst="rect">
              <a:avLst/>
            </a:prstGeom>
          </p:spPr>
        </p:pic>
      </p:grp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ED85C6FD-6C49-18B0-CC42-56BDBEC36DC0}"/>
              </a:ext>
            </a:extLst>
          </p:cNvPr>
          <p:cNvCxnSpPr>
            <a:cxnSpLocks/>
            <a:stCxn id="40" idx="2"/>
            <a:endCxn id="11" idx="0"/>
          </p:cNvCxnSpPr>
          <p:nvPr/>
        </p:nvCxnSpPr>
        <p:spPr>
          <a:xfrm rot="5400000">
            <a:off x="2759345" y="2285884"/>
            <a:ext cx="462522" cy="705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8E0ABB9F-BD77-D3EB-32E2-A3311050E1DA}"/>
              </a:ext>
            </a:extLst>
          </p:cNvPr>
          <p:cNvSpPr/>
          <p:nvPr/>
        </p:nvSpPr>
        <p:spPr>
          <a:xfrm>
            <a:off x="4008772" y="1007699"/>
            <a:ext cx="1308667" cy="105361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DE" sz="1600" b="1" dirty="0"/>
              <a:t>Another</a:t>
            </a:r>
          </a:p>
          <a:p>
            <a:pPr algn="ctr"/>
            <a:r>
              <a:rPr lang="en-DE" sz="1600" b="1" dirty="0"/>
              <a:t>App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122AD70-52FC-E6DA-5881-A2D1494D98F6}"/>
              </a:ext>
            </a:extLst>
          </p:cNvPr>
          <p:cNvSpPr/>
          <p:nvPr/>
        </p:nvSpPr>
        <p:spPr>
          <a:xfrm>
            <a:off x="4089933" y="2523862"/>
            <a:ext cx="290660" cy="279931"/>
          </a:xfrm>
          <a:prstGeom prst="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/>
          </a:p>
        </p:txBody>
      </p: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57CC7B50-9143-76E3-A63D-EE880EF1DDF0}"/>
              </a:ext>
            </a:extLst>
          </p:cNvPr>
          <p:cNvCxnSpPr>
            <a:cxnSpLocks/>
            <a:stCxn id="43" idx="2"/>
            <a:endCxn id="44" idx="0"/>
          </p:cNvCxnSpPr>
          <p:nvPr/>
        </p:nvCxnSpPr>
        <p:spPr>
          <a:xfrm rot="5400000">
            <a:off x="4217911" y="2078667"/>
            <a:ext cx="462548" cy="42784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9F849B04-DDD9-655E-F65F-BE2169A85EC7}"/>
              </a:ext>
            </a:extLst>
          </p:cNvPr>
          <p:cNvSpPr/>
          <p:nvPr/>
        </p:nvSpPr>
        <p:spPr>
          <a:xfrm>
            <a:off x="1477403" y="2523777"/>
            <a:ext cx="290660" cy="279931"/>
          </a:xfrm>
          <a:prstGeom prst="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911370BF-D582-C42C-3FC7-24634DCC8BD0}"/>
              </a:ext>
            </a:extLst>
          </p:cNvPr>
          <p:cNvGrpSpPr/>
          <p:nvPr/>
        </p:nvGrpSpPr>
        <p:grpSpPr>
          <a:xfrm>
            <a:off x="1000807" y="2512280"/>
            <a:ext cx="4337311" cy="797011"/>
            <a:chOff x="7438669" y="3410498"/>
            <a:chExt cx="4337311" cy="797011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21623E9-5651-E1CA-1CF4-5AEAE08AC60C}"/>
                </a:ext>
              </a:extLst>
            </p:cNvPr>
            <p:cNvSpPr/>
            <p:nvPr/>
          </p:nvSpPr>
          <p:spPr>
            <a:xfrm>
              <a:off x="7438669" y="3410498"/>
              <a:ext cx="4337311" cy="797011"/>
            </a:xfrm>
            <a:prstGeom prst="rect">
              <a:avLst/>
            </a:prstGeom>
            <a:solidFill>
              <a:srgbClr val="159D8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DE" sz="1600" dirty="0">
                  <a:solidFill>
                    <a:schemeClr val="bg1"/>
                  </a:solidFill>
                </a:rPr>
                <a:t>KUKSA.val databroker</a:t>
              </a:r>
            </a:p>
          </p:txBody>
        </p:sp>
        <p:pic>
          <p:nvPicPr>
            <p:cNvPr id="49" name="Picture 28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9C615BB7-D414-7645-D6FF-A90A7C43298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927506" y="3828662"/>
              <a:ext cx="819471" cy="3141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50" name="Picture 49" descr="Clipart - padlock gold">
            <a:extLst>
              <a:ext uri="{FF2B5EF4-FFF2-40B4-BE49-F238E27FC236}">
                <a16:creationId xmlns:a16="http://schemas.microsoft.com/office/drawing/2014/main" id="{25E65698-D194-FE14-9BB0-1C0BB9F92E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75512" y="1981983"/>
            <a:ext cx="550010" cy="550010"/>
          </a:xfrm>
          <a:prstGeom prst="rect">
            <a:avLst/>
          </a:prstGeom>
        </p:spPr>
      </p:pic>
      <p:pic>
        <p:nvPicPr>
          <p:cNvPr id="51" name="Picture 50" descr="Clipart - padlock gold">
            <a:extLst>
              <a:ext uri="{FF2B5EF4-FFF2-40B4-BE49-F238E27FC236}">
                <a16:creationId xmlns:a16="http://schemas.microsoft.com/office/drawing/2014/main" id="{453F0F28-5E63-E900-391C-E8781A145D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442571" y="1984729"/>
            <a:ext cx="550010" cy="550010"/>
          </a:xfrm>
          <a:prstGeom prst="rect">
            <a:avLst/>
          </a:prstGeom>
        </p:spPr>
      </p:pic>
      <p:pic>
        <p:nvPicPr>
          <p:cNvPr id="52" name="Picture 51" descr="Clipart - padlock gold">
            <a:extLst>
              <a:ext uri="{FF2B5EF4-FFF2-40B4-BE49-F238E27FC236}">
                <a16:creationId xmlns:a16="http://schemas.microsoft.com/office/drawing/2014/main" id="{C1782472-D2F7-39C0-27D6-9C4BE7BF19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717271" y="1987247"/>
            <a:ext cx="550010" cy="550010"/>
          </a:xfrm>
          <a:prstGeom prst="rect">
            <a:avLst/>
          </a:prstGeom>
        </p:spPr>
      </p:pic>
      <p:pic>
        <p:nvPicPr>
          <p:cNvPr id="57" name="Picture 56" descr="Clipart - Safety helmet">
            <a:extLst>
              <a:ext uri="{FF2B5EF4-FFF2-40B4-BE49-F238E27FC236}">
                <a16:creationId xmlns:a16="http://schemas.microsoft.com/office/drawing/2014/main" id="{D2CC16A3-54CB-E1BA-28EB-EFFF17C862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652445" y="427660"/>
            <a:ext cx="510163" cy="428667"/>
          </a:xfrm>
          <a:prstGeom prst="rect">
            <a:avLst/>
          </a:prstGeom>
        </p:spPr>
      </p:pic>
      <p:pic>
        <p:nvPicPr>
          <p:cNvPr id="58" name="Picture 57" descr="Clipart - padlock gold">
            <a:extLst>
              <a:ext uri="{FF2B5EF4-FFF2-40B4-BE49-F238E27FC236}">
                <a16:creationId xmlns:a16="http://schemas.microsoft.com/office/drawing/2014/main" id="{FE1701C8-63C8-913D-5AA1-56FD4E4492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601571" y="319925"/>
            <a:ext cx="550010" cy="550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497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C8FA8-AC1F-164B-123D-1DE626107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do Security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21E69F-21C4-2969-153C-B271A652A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62AD2331-D655-8420-A73E-2D45CEEF9B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Building blocks to limit access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432DF7-CF98-1513-FB1E-21F4732169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A693D83-4460-DD98-4CD5-3839BCE9A1D8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F039502-76C8-E243-BC8B-2F8912574CFF}" type="datetime4">
              <a:rPr lang="en-GB" smtClean="0"/>
              <a:t>26 April 2023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207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a8c5c2b-3a5d-4119-978f-bfbecbcfff8f">
      <Terms xmlns="http://schemas.microsoft.com/office/infopath/2007/PartnerControls"/>
    </lcf76f155ced4ddcb4097134ff3c332f>
    <TaxCatchAll xmlns="50910e2a-c774-4655-b23a-f8223c3ffefe" xsi:nil="true"/>
    <Owner xmlns="fa8c5c2b-3a5d-4119-978f-bfbecbcfff8f">
      <UserInfo>
        <DisplayName/>
        <AccountId xsi:nil="true"/>
        <AccountType/>
      </UserInfo>
    </Owner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1BDF5781DC4446A2BB61F6E1241AC2" ma:contentTypeVersion="16" ma:contentTypeDescription="Create a new document." ma:contentTypeScope="" ma:versionID="80d5ee14f997b83a22015225141797c9">
  <xsd:schema xmlns:xsd="http://www.w3.org/2001/XMLSchema" xmlns:xs="http://www.w3.org/2001/XMLSchema" xmlns:p="http://schemas.microsoft.com/office/2006/metadata/properties" xmlns:ns2="fa8c5c2b-3a5d-4119-978f-bfbecbcfff8f" xmlns:ns3="50910e2a-c774-4655-b23a-f8223c3ffefe" targetNamespace="http://schemas.microsoft.com/office/2006/metadata/properties" ma:root="true" ma:fieldsID="7d1ace2ae545717ce509a04d12c4b00c" ns2:_="" ns3:_="">
    <xsd:import namespace="fa8c5c2b-3a5d-4119-978f-bfbecbcfff8f"/>
    <xsd:import namespace="50910e2a-c774-4655-b23a-f8223c3ffe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Owner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8c5c2b-3a5d-4119-978f-bfbecbcfff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Owner" ma:index="12" nillable="true" ma:displayName="Owner" ma:format="Dropdown" ma:list="UserInfo" ma:SharePointGroup="0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ce50c28b-242c-4b51-be91-908d422433a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910e2a-c774-4655-b23a-f8223c3ffef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ff271afc-0447-4565-95d1-387eb51e18db}" ma:internalName="TaxCatchAll" ma:showField="CatchAllData" ma:web="50910e2a-c774-4655-b23a-f8223c3ffef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9834D91-257D-4500-BBC2-D42909897B6E}">
  <ds:schemaRefs>
    <ds:schemaRef ds:uri="http://schemas.microsoft.com/office/2006/documentManagement/types"/>
    <ds:schemaRef ds:uri="http://purl.org/dc/elements/1.1/"/>
    <ds:schemaRef ds:uri="50910e2a-c774-4655-b23a-f8223c3ffefe"/>
    <ds:schemaRef ds:uri="http://schemas.microsoft.com/office/infopath/2007/PartnerControls"/>
    <ds:schemaRef ds:uri="http://purl.org/dc/dcmitype/"/>
    <ds:schemaRef ds:uri="http://www.w3.org/XML/1998/namespace"/>
    <ds:schemaRef ds:uri="fa8c5c2b-3a5d-4119-978f-bfbecbcfff8f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03B7E373-7280-4773-BC96-2E7365F7174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54F414-8E9C-4A07-9AB0-DB808A375A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a8c5c2b-3a5d-4119-978f-bfbecbcfff8f"/>
    <ds:schemaRef ds:uri="50910e2a-c774-4655-b23a-f8223c3ffe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13056</TotalTime>
  <Words>1573</Words>
  <Application>Microsoft Macintosh PowerPoint</Application>
  <PresentationFormat>Widescreen</PresentationFormat>
  <Paragraphs>279</Paragraphs>
  <Slides>21</Slides>
  <Notes>0</Notes>
  <HiddenSlides>3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System Font Regular</vt:lpstr>
      <vt:lpstr>Arial</vt:lpstr>
      <vt:lpstr>Avenir Heavy</vt:lpstr>
      <vt:lpstr>Bosch Office Sans</vt:lpstr>
      <vt:lpstr>Calibri</vt:lpstr>
      <vt:lpstr>Calibri Light</vt:lpstr>
      <vt:lpstr>Courier New</vt:lpstr>
      <vt:lpstr>Menlo</vt:lpstr>
      <vt:lpstr>Wingdings</vt:lpstr>
      <vt:lpstr>Office Theme</vt:lpstr>
      <vt:lpstr>VSS in-vehicle</vt:lpstr>
      <vt:lpstr>Leveraging VSS in-vehicle</vt:lpstr>
      <vt:lpstr>Convert and use VSS in a Vehicle Computer</vt:lpstr>
      <vt:lpstr>A simple in-vehicle use case</vt:lpstr>
      <vt:lpstr>Taxonomy of in-vehicle VSS components</vt:lpstr>
      <vt:lpstr>A Zoo of providers</vt:lpstr>
      <vt:lpstr>A Zoo of Consumers</vt:lpstr>
      <vt:lpstr>Safety       and Security     Control Points</vt:lpstr>
      <vt:lpstr>How to do Security</vt:lpstr>
      <vt:lpstr>Requirements</vt:lpstr>
      <vt:lpstr>Meet the elephant in the room: OAuth2</vt:lpstr>
      <vt:lpstr>Tokens</vt:lpstr>
      <vt:lpstr>JWT OAUTH2 AT ingredients</vt:lpstr>
      <vt:lpstr>Scopes for (in-vehicle) VSS access</vt:lpstr>
      <vt:lpstr>Example Scopes</vt:lpstr>
      <vt:lpstr>Deployment Blueprints</vt:lpstr>
      <vt:lpstr>Blueprint 1: Internal API</vt:lpstr>
      <vt:lpstr>Blueprint 2: Exposing a subset of VSS to another system </vt:lpstr>
      <vt:lpstr>Blueprint 3: Individual Applications </vt:lpstr>
      <vt:lpstr>Blueprint 4: Apps with dynamic VSS extensions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Bowers</dc:creator>
  <cp:lastModifiedBy>Schildt Sebastian (ETAS-E2E/XPC-Fe1)</cp:lastModifiedBy>
  <cp:revision>80</cp:revision>
  <dcterms:created xsi:type="dcterms:W3CDTF">2021-09-21T14:14:34Z</dcterms:created>
  <dcterms:modified xsi:type="dcterms:W3CDTF">2023-04-27T08:18:54Z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0x0101003C1BDF5781DC4446A2BB61F6E1241AC2</vt:lpwstr>
  </property>
</Properties>
</file>