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94" r:id="rId5"/>
  </p:sldMasterIdLst>
  <p:notesMasterIdLst>
    <p:notesMasterId r:id="rId32"/>
  </p:notesMasterIdLst>
  <p:sldIdLst>
    <p:sldId id="2076138286" r:id="rId6"/>
    <p:sldId id="2076138323" r:id="rId7"/>
    <p:sldId id="2076138338" r:id="rId8"/>
    <p:sldId id="2076138328" r:id="rId9"/>
    <p:sldId id="2076138339" r:id="rId10"/>
    <p:sldId id="2076138302" r:id="rId11"/>
    <p:sldId id="2076138303" r:id="rId12"/>
    <p:sldId id="2076138304" r:id="rId13"/>
    <p:sldId id="2076138305" r:id="rId14"/>
    <p:sldId id="2076138341" r:id="rId15"/>
    <p:sldId id="2076138324" r:id="rId16"/>
    <p:sldId id="2076138301" r:id="rId17"/>
    <p:sldId id="2076138297" r:id="rId18"/>
    <p:sldId id="2076138298" r:id="rId19"/>
    <p:sldId id="2076138299" r:id="rId20"/>
    <p:sldId id="2076138329" r:id="rId21"/>
    <p:sldId id="2076138331" r:id="rId22"/>
    <p:sldId id="2076138333" r:id="rId23"/>
    <p:sldId id="2076138337" r:id="rId24"/>
    <p:sldId id="2076138335" r:id="rId25"/>
    <p:sldId id="2076138334" r:id="rId26"/>
    <p:sldId id="2076138332" r:id="rId27"/>
    <p:sldId id="2076138340" r:id="rId28"/>
    <p:sldId id="436" r:id="rId29"/>
    <p:sldId id="2076138276" r:id="rId30"/>
    <p:sldId id="207613828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DFABB08-E8FF-B400-1C67-A7499577F851}" name="Matthew Pacitto" initials="MP" userId="S::mpacitto@techinsights.com::39b81997-ad8f-40db-bfd4-171010526b9b" providerId="AD"/>
  <p188:author id="{A1E637B5-DAC5-17AC-C421-1FADC45E16B5}" name="Greg Basich" initials="GB" userId="S::gbasich@techinsights.com::39b0eade-5d22-4ca9-8ef1-3d0cbf17d0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F7F7F"/>
    <a:srgbClr val="434343"/>
    <a:srgbClr val="3D7CC9"/>
    <a:srgbClr val="59595B"/>
    <a:srgbClr val="58789E"/>
    <a:srgbClr val="DCE3EB"/>
    <a:srgbClr val="95A2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9B89D7-D65A-44D1-B10F-F81244FCEE38}" v="3" dt="2024-04-18T06:12:32.0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2" y="67"/>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ger Lanctot" userId="04261c24-9f7f-4c1c-9c31-7630c4102b7b" providerId="ADAL" clId="{559B89D7-D65A-44D1-B10F-F81244FCEE38}"/>
    <pc:docChg chg="undo custSel addSld delSld modSld">
      <pc:chgData name="Roger Lanctot" userId="04261c24-9f7f-4c1c-9c31-7630c4102b7b" providerId="ADAL" clId="{559B89D7-D65A-44D1-B10F-F81244FCEE38}" dt="2024-04-18T06:13:23.820" v="445" actId="20577"/>
      <pc:docMkLst>
        <pc:docMk/>
      </pc:docMkLst>
      <pc:sldChg chg="delSp modSp mod">
        <pc:chgData name="Roger Lanctot" userId="04261c24-9f7f-4c1c-9c31-7630c4102b7b" providerId="ADAL" clId="{559B89D7-D65A-44D1-B10F-F81244FCEE38}" dt="2024-04-18T04:28:12.694" v="406" actId="1036"/>
        <pc:sldMkLst>
          <pc:docMk/>
          <pc:sldMk cId="239973056" sldId="436"/>
        </pc:sldMkLst>
        <pc:spChg chg="mod">
          <ac:chgData name="Roger Lanctot" userId="04261c24-9f7f-4c1c-9c31-7630c4102b7b" providerId="ADAL" clId="{559B89D7-D65A-44D1-B10F-F81244FCEE38}" dt="2024-04-18T04:28:12.694" v="406" actId="1036"/>
          <ac:spMkLst>
            <pc:docMk/>
            <pc:sldMk cId="239973056" sldId="436"/>
            <ac:spMk id="13" creationId="{00000000-0000-0000-0000-000000000000}"/>
          </ac:spMkLst>
        </pc:spChg>
        <pc:picChg chg="del">
          <ac:chgData name="Roger Lanctot" userId="04261c24-9f7f-4c1c-9c31-7630c4102b7b" providerId="ADAL" clId="{559B89D7-D65A-44D1-B10F-F81244FCEE38}" dt="2024-04-18T04:27:58.556" v="331" actId="21"/>
          <ac:picMkLst>
            <pc:docMk/>
            <pc:sldMk cId="239973056" sldId="436"/>
            <ac:picMk id="22" creationId="{00000000-0000-0000-0000-000000000000}"/>
          </ac:picMkLst>
        </pc:picChg>
        <pc:picChg chg="del">
          <ac:chgData name="Roger Lanctot" userId="04261c24-9f7f-4c1c-9c31-7630c4102b7b" providerId="ADAL" clId="{559B89D7-D65A-44D1-B10F-F81244FCEE38}" dt="2024-04-18T04:27:40.410" v="329" actId="21"/>
          <ac:picMkLst>
            <pc:docMk/>
            <pc:sldMk cId="239973056" sldId="436"/>
            <ac:picMk id="23" creationId="{00000000-0000-0000-0000-000000000000}"/>
          </ac:picMkLst>
        </pc:picChg>
      </pc:sldChg>
      <pc:sldChg chg="modSp mod">
        <pc:chgData name="Roger Lanctot" userId="04261c24-9f7f-4c1c-9c31-7630c4102b7b" providerId="ADAL" clId="{559B89D7-D65A-44D1-B10F-F81244FCEE38}" dt="2024-04-18T04:25:38.456" v="132" actId="20577"/>
        <pc:sldMkLst>
          <pc:docMk/>
          <pc:sldMk cId="4062998476" sldId="2076138286"/>
        </pc:sldMkLst>
        <pc:spChg chg="mod">
          <ac:chgData name="Roger Lanctot" userId="04261c24-9f7f-4c1c-9c31-7630c4102b7b" providerId="ADAL" clId="{559B89D7-D65A-44D1-B10F-F81244FCEE38}" dt="2024-04-18T04:25:20.745" v="87" actId="20577"/>
          <ac:spMkLst>
            <pc:docMk/>
            <pc:sldMk cId="4062998476" sldId="2076138286"/>
            <ac:spMk id="17" creationId="{BB94C8EF-321E-30F6-CC45-63FF1CDE4F2C}"/>
          </ac:spMkLst>
        </pc:spChg>
        <pc:spChg chg="mod">
          <ac:chgData name="Roger Lanctot" userId="04261c24-9f7f-4c1c-9c31-7630c4102b7b" providerId="ADAL" clId="{559B89D7-D65A-44D1-B10F-F81244FCEE38}" dt="2024-04-18T04:25:38.456" v="132" actId="20577"/>
          <ac:spMkLst>
            <pc:docMk/>
            <pc:sldMk cId="4062998476" sldId="2076138286"/>
            <ac:spMk id="18" creationId="{5C2F2F6E-9E42-1A6E-4828-BB3ED5FA00D1}"/>
          </ac:spMkLst>
        </pc:spChg>
      </pc:sldChg>
      <pc:sldChg chg="modSp mod">
        <pc:chgData name="Roger Lanctot" userId="04261c24-9f7f-4c1c-9c31-7630c4102b7b" providerId="ADAL" clId="{559B89D7-D65A-44D1-B10F-F81244FCEE38}" dt="2024-04-18T04:28:54.209" v="409" actId="20577"/>
        <pc:sldMkLst>
          <pc:docMk/>
          <pc:sldMk cId="155911211" sldId="2076138338"/>
        </pc:sldMkLst>
        <pc:spChg chg="mod">
          <ac:chgData name="Roger Lanctot" userId="04261c24-9f7f-4c1c-9c31-7630c4102b7b" providerId="ADAL" clId="{559B89D7-D65A-44D1-B10F-F81244FCEE38}" dt="2024-04-18T04:28:54.209" v="409" actId="20577"/>
          <ac:spMkLst>
            <pc:docMk/>
            <pc:sldMk cId="155911211" sldId="2076138338"/>
            <ac:spMk id="4" creationId="{D0262BE3-AA39-FA58-96C7-A16463198856}"/>
          </ac:spMkLst>
        </pc:spChg>
      </pc:sldChg>
      <pc:sldChg chg="addSp delSp modSp mod">
        <pc:chgData name="Roger Lanctot" userId="04261c24-9f7f-4c1c-9c31-7630c4102b7b" providerId="ADAL" clId="{559B89D7-D65A-44D1-B10F-F81244FCEE38}" dt="2024-04-18T06:13:23.820" v="445" actId="20577"/>
        <pc:sldMkLst>
          <pc:docMk/>
          <pc:sldMk cId="1634927944" sldId="2076138341"/>
        </pc:sldMkLst>
        <pc:spChg chg="mod">
          <ac:chgData name="Roger Lanctot" userId="04261c24-9f7f-4c1c-9c31-7630c4102b7b" providerId="ADAL" clId="{559B89D7-D65A-44D1-B10F-F81244FCEE38}" dt="2024-04-18T06:13:23.820" v="445" actId="20577"/>
          <ac:spMkLst>
            <pc:docMk/>
            <pc:sldMk cId="1634927944" sldId="2076138341"/>
            <ac:spMk id="3" creationId="{9F18EF88-F5A4-85B2-FA3D-77A3462AB088}"/>
          </ac:spMkLst>
        </pc:spChg>
        <pc:spChg chg="del">
          <ac:chgData name="Roger Lanctot" userId="04261c24-9f7f-4c1c-9c31-7630c4102b7b" providerId="ADAL" clId="{559B89D7-D65A-44D1-B10F-F81244FCEE38}" dt="2024-04-18T06:13:01.090" v="413" actId="21"/>
          <ac:spMkLst>
            <pc:docMk/>
            <pc:sldMk cId="1634927944" sldId="2076138341"/>
            <ac:spMk id="8" creationId="{43A99914-B901-A964-4FA1-F160F47D277D}"/>
          </ac:spMkLst>
        </pc:spChg>
        <pc:picChg chg="add mod">
          <ac:chgData name="Roger Lanctot" userId="04261c24-9f7f-4c1c-9c31-7630c4102b7b" providerId="ADAL" clId="{559B89D7-D65A-44D1-B10F-F81244FCEE38}" dt="2024-04-18T06:13:09.771" v="414" actId="14100"/>
          <ac:picMkLst>
            <pc:docMk/>
            <pc:sldMk cId="1634927944" sldId="2076138341"/>
            <ac:picMk id="4" creationId="{F02B4F02-8151-43F5-B95B-21F27A296CBB}"/>
          </ac:picMkLst>
        </pc:picChg>
      </pc:sldChg>
      <pc:sldChg chg="new del">
        <pc:chgData name="Roger Lanctot" userId="04261c24-9f7f-4c1c-9c31-7630c4102b7b" providerId="ADAL" clId="{559B89D7-D65A-44D1-B10F-F81244FCEE38}" dt="2024-04-18T06:12:08.132" v="411" actId="680"/>
        <pc:sldMkLst>
          <pc:docMk/>
          <pc:sldMk cId="3835160955" sldId="2076138341"/>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000000"/>
                </a:solidFill>
                <a:latin typeface="+mn-lt"/>
                <a:ea typeface="+mn-ea"/>
                <a:cs typeface="+mn-cs"/>
              </a:defRPr>
            </a:pPr>
            <a:r>
              <a:rPr lang="en-GB" sz="1200" b="0" dirty="0">
                <a:solidFill>
                  <a:srgbClr val="000000"/>
                </a:solidFill>
                <a:effectLst/>
              </a:rPr>
              <a:t>Where do you think AI will have the most influence</a:t>
            </a:r>
            <a:r>
              <a:rPr lang="en-GB" sz="1200" b="0" baseline="0" dirty="0">
                <a:solidFill>
                  <a:srgbClr val="000000"/>
                </a:solidFill>
                <a:effectLst/>
              </a:rPr>
              <a:t> in the automotive industry?</a:t>
            </a:r>
            <a:endParaRPr lang="en-GB" sz="1400" b="0" dirty="0">
              <a:solidFill>
                <a:srgbClr val="000000"/>
              </a:solidFill>
              <a:effectLst/>
            </a:endParaRPr>
          </a:p>
        </c:rich>
      </c:tx>
      <c:layout>
        <c:manualLayout>
          <c:xMode val="edge"/>
          <c:yMode val="edge"/>
          <c:x val="0.12299239861908061"/>
          <c:y val="1.824333585710114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rgbClr val="000000"/>
              </a:solidFill>
              <a:latin typeface="+mn-lt"/>
              <a:ea typeface="+mn-ea"/>
              <a:cs typeface="+mn-cs"/>
            </a:defRPr>
          </a:pPr>
          <a:endParaRPr lang="en-US"/>
        </a:p>
      </c:txPr>
    </c:title>
    <c:autoTitleDeleted val="0"/>
    <c:plotArea>
      <c:layout>
        <c:manualLayout>
          <c:layoutTarget val="inner"/>
          <c:xMode val="edge"/>
          <c:yMode val="edge"/>
          <c:x val="0.16973473653778612"/>
          <c:y val="0.32046491623392825"/>
          <c:w val="0.69850490741357674"/>
          <c:h val="0.64915898078962797"/>
        </c:manualLayout>
      </c:layout>
      <c:doughnutChart>
        <c:varyColors val="1"/>
        <c:ser>
          <c:idx val="0"/>
          <c:order val="0"/>
          <c:tx>
            <c:strRef>
              <c:f>Sheet1!$B$1</c:f>
              <c:strCache>
                <c:ptCount val="1"/>
                <c:pt idx="0">
                  <c:v>Percentage %</c:v>
                </c:pt>
              </c:strCache>
            </c:strRef>
          </c:tx>
          <c:dPt>
            <c:idx val="0"/>
            <c:bubble3D val="0"/>
            <c:spPr>
              <a:solidFill>
                <a:schemeClr val="accent6"/>
              </a:solidFill>
              <a:ln>
                <a:noFill/>
              </a:ln>
              <a:effectLst/>
            </c:spPr>
            <c:extLst>
              <c:ext xmlns:c16="http://schemas.microsoft.com/office/drawing/2014/chart" uri="{C3380CC4-5D6E-409C-BE32-E72D297353CC}">
                <c16:uniqueId val="{00000001-66A8-4221-80D1-6D637873D02F}"/>
              </c:ext>
            </c:extLst>
          </c:dPt>
          <c:dPt>
            <c:idx val="1"/>
            <c:bubble3D val="0"/>
            <c:spPr>
              <a:solidFill>
                <a:schemeClr val="accent5"/>
              </a:solidFill>
              <a:ln>
                <a:noFill/>
              </a:ln>
              <a:effectLst/>
            </c:spPr>
            <c:extLst>
              <c:ext xmlns:c16="http://schemas.microsoft.com/office/drawing/2014/chart" uri="{C3380CC4-5D6E-409C-BE32-E72D297353CC}">
                <c16:uniqueId val="{00000003-66A8-4221-80D1-6D637873D02F}"/>
              </c:ext>
            </c:extLst>
          </c:dPt>
          <c:dPt>
            <c:idx val="2"/>
            <c:bubble3D val="0"/>
            <c:spPr>
              <a:solidFill>
                <a:schemeClr val="accent4"/>
              </a:solidFill>
              <a:ln>
                <a:noFill/>
              </a:ln>
              <a:effectLst/>
            </c:spPr>
            <c:extLst>
              <c:ext xmlns:c16="http://schemas.microsoft.com/office/drawing/2014/chart" uri="{C3380CC4-5D6E-409C-BE32-E72D297353CC}">
                <c16:uniqueId val="{00000005-66A8-4221-80D1-6D637873D02F}"/>
              </c:ext>
            </c:extLst>
          </c:dPt>
          <c:dPt>
            <c:idx val="3"/>
            <c:bubble3D val="0"/>
            <c:spPr>
              <a:solidFill>
                <a:schemeClr val="accent6">
                  <a:lumMod val="60000"/>
                </a:schemeClr>
              </a:solidFill>
              <a:ln>
                <a:noFill/>
              </a:ln>
              <a:effectLst/>
            </c:spPr>
            <c:extLst>
              <c:ext xmlns:c16="http://schemas.microsoft.com/office/drawing/2014/chart" uri="{C3380CC4-5D6E-409C-BE32-E72D297353CC}">
                <c16:uniqueId val="{00000007-66A8-4221-80D1-6D637873D02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Automated driving</c:v>
                </c:pt>
                <c:pt idx="1">
                  <c:v>In-cabin experience</c:v>
                </c:pt>
                <c:pt idx="2">
                  <c:v>Mobility services</c:v>
                </c:pt>
                <c:pt idx="3">
                  <c:v>Software development processes</c:v>
                </c:pt>
              </c:strCache>
            </c:strRef>
          </c:cat>
          <c:val>
            <c:numRef>
              <c:f>Sheet1!$B$2:$B$5</c:f>
              <c:numCache>
                <c:formatCode>0%</c:formatCode>
                <c:ptCount val="4"/>
                <c:pt idx="0">
                  <c:v>0.54326923076923073</c:v>
                </c:pt>
                <c:pt idx="1">
                  <c:v>9.6153846153846159E-2</c:v>
                </c:pt>
                <c:pt idx="2">
                  <c:v>8.1730769230769232E-2</c:v>
                </c:pt>
                <c:pt idx="3">
                  <c:v>0.27884615384615385</c:v>
                </c:pt>
              </c:numCache>
            </c:numRef>
          </c:val>
          <c:extLst>
            <c:ext xmlns:c16="http://schemas.microsoft.com/office/drawing/2014/chart" uri="{C3380CC4-5D6E-409C-BE32-E72D297353CC}">
              <c16:uniqueId val="{00000000-7F10-4D43-A498-04E37EAFEAE6}"/>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t"/>
      <c:layout>
        <c:manualLayout>
          <c:xMode val="edge"/>
          <c:yMode val="edge"/>
          <c:x val="3.2409595967010617E-2"/>
          <c:y val="0.12576948854974171"/>
          <c:w val="0.58341406012668595"/>
          <c:h val="0.15772954095063413"/>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b="0" dirty="0">
                <a:effectLst/>
              </a:rPr>
              <a:t>Cellular</a:t>
            </a:r>
            <a:r>
              <a:rPr lang="en-GB" sz="1800" b="0" baseline="0" dirty="0">
                <a:effectLst/>
              </a:rPr>
              <a:t> Connectivity by Wireless Network</a:t>
            </a:r>
            <a:endParaRPr lang="en-GB" b="0"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69163994801691"/>
          <c:y val="0.24065458511616383"/>
          <c:w val="0.85694004624670983"/>
          <c:h val="0.67201872218557268"/>
        </c:manualLayout>
      </c:layout>
      <c:barChart>
        <c:barDir val="col"/>
        <c:grouping val="stacked"/>
        <c:varyColors val="0"/>
        <c:ser>
          <c:idx val="0"/>
          <c:order val="0"/>
          <c:tx>
            <c:strRef>
              <c:f>Sheet1!$A$2</c:f>
              <c:strCache>
                <c:ptCount val="1"/>
                <c:pt idx="0">
                  <c:v>4G/LTE</c:v>
                </c:pt>
              </c:strCache>
            </c:strRef>
          </c:tx>
          <c:spPr>
            <a:solidFill>
              <a:srgbClr val="0B5DA2"/>
            </a:solidFill>
            <a:ln>
              <a:noFill/>
            </a:ln>
            <a:effectLst/>
          </c:spPr>
          <c:invertIfNegative val="0"/>
          <c:cat>
            <c:strRef>
              <c:f>Sheet1!$B$1:$J$1</c:f>
              <c:strCache>
                <c:ptCount val="9"/>
                <c:pt idx="0">
                  <c:v>2022</c:v>
                </c:pt>
                <c:pt idx="1">
                  <c:v>2023</c:v>
                </c:pt>
                <c:pt idx="2">
                  <c:v>2024</c:v>
                </c:pt>
                <c:pt idx="3">
                  <c:v>2025</c:v>
                </c:pt>
                <c:pt idx="4">
                  <c:v>2026</c:v>
                </c:pt>
                <c:pt idx="5">
                  <c:v>2027</c:v>
                </c:pt>
                <c:pt idx="6">
                  <c:v>2028</c:v>
                </c:pt>
                <c:pt idx="7">
                  <c:v>2029</c:v>
                </c:pt>
                <c:pt idx="8">
                  <c:v>2030</c:v>
                </c:pt>
              </c:strCache>
            </c:strRef>
          </c:cat>
          <c:val>
            <c:numRef>
              <c:f>Sheet1!$B$2:$J$2</c:f>
              <c:numCache>
                <c:formatCode>#,##0.0</c:formatCode>
                <c:ptCount val="9"/>
                <c:pt idx="0">
                  <c:v>42.448</c:v>
                </c:pt>
                <c:pt idx="1">
                  <c:v>50.695999999999998</c:v>
                </c:pt>
                <c:pt idx="2">
                  <c:v>49.814999999999998</c:v>
                </c:pt>
                <c:pt idx="3">
                  <c:v>44.113</c:v>
                </c:pt>
                <c:pt idx="4">
                  <c:v>38.685000000000002</c:v>
                </c:pt>
                <c:pt idx="5">
                  <c:v>33.055999999999997</c:v>
                </c:pt>
                <c:pt idx="6">
                  <c:v>28.623000000000001</c:v>
                </c:pt>
                <c:pt idx="7">
                  <c:v>24.856999999999999</c:v>
                </c:pt>
                <c:pt idx="8">
                  <c:v>20.943999999999999</c:v>
                </c:pt>
              </c:numCache>
            </c:numRef>
          </c:val>
          <c:extLst>
            <c:ext xmlns:c16="http://schemas.microsoft.com/office/drawing/2014/chart" uri="{C3380CC4-5D6E-409C-BE32-E72D297353CC}">
              <c16:uniqueId val="{00000000-B8C4-496B-8790-CE3989AF1BE4}"/>
            </c:ext>
          </c:extLst>
        </c:ser>
        <c:ser>
          <c:idx val="1"/>
          <c:order val="1"/>
          <c:tx>
            <c:strRef>
              <c:f>Sheet1!$A$3</c:f>
              <c:strCache>
                <c:ptCount val="1"/>
                <c:pt idx="0">
                  <c:v>5G</c:v>
                </c:pt>
              </c:strCache>
            </c:strRef>
          </c:tx>
          <c:spPr>
            <a:solidFill>
              <a:schemeClr val="accent2"/>
            </a:solidFill>
            <a:ln>
              <a:noFill/>
            </a:ln>
            <a:effectLst/>
          </c:spPr>
          <c:invertIfNegative val="0"/>
          <c:cat>
            <c:strRef>
              <c:f>Sheet1!$B$1:$J$1</c:f>
              <c:strCache>
                <c:ptCount val="9"/>
                <c:pt idx="0">
                  <c:v>2022</c:v>
                </c:pt>
                <c:pt idx="1">
                  <c:v>2023</c:v>
                </c:pt>
                <c:pt idx="2">
                  <c:v>2024</c:v>
                </c:pt>
                <c:pt idx="3">
                  <c:v>2025</c:v>
                </c:pt>
                <c:pt idx="4">
                  <c:v>2026</c:v>
                </c:pt>
                <c:pt idx="5">
                  <c:v>2027</c:v>
                </c:pt>
                <c:pt idx="6">
                  <c:v>2028</c:v>
                </c:pt>
                <c:pt idx="7">
                  <c:v>2029</c:v>
                </c:pt>
                <c:pt idx="8">
                  <c:v>2030</c:v>
                </c:pt>
              </c:strCache>
            </c:strRef>
          </c:cat>
          <c:val>
            <c:numRef>
              <c:f>Sheet1!$B$3:$J$3</c:f>
              <c:numCache>
                <c:formatCode>#,##0.0</c:formatCode>
                <c:ptCount val="9"/>
                <c:pt idx="0">
                  <c:v>0.56000000000000005</c:v>
                </c:pt>
                <c:pt idx="1">
                  <c:v>2.6480000000000001</c:v>
                </c:pt>
                <c:pt idx="2">
                  <c:v>10.702</c:v>
                </c:pt>
                <c:pt idx="3">
                  <c:v>19.838999999999999</c:v>
                </c:pt>
                <c:pt idx="4">
                  <c:v>27.706</c:v>
                </c:pt>
                <c:pt idx="5">
                  <c:v>35.241999999999997</c:v>
                </c:pt>
                <c:pt idx="6">
                  <c:v>41.119</c:v>
                </c:pt>
                <c:pt idx="7">
                  <c:v>46.448999999999998</c:v>
                </c:pt>
                <c:pt idx="8">
                  <c:v>51.42</c:v>
                </c:pt>
              </c:numCache>
            </c:numRef>
          </c:val>
          <c:extLst>
            <c:ext xmlns:c16="http://schemas.microsoft.com/office/drawing/2014/chart" uri="{C3380CC4-5D6E-409C-BE32-E72D297353CC}">
              <c16:uniqueId val="{00000001-B8C4-496B-8790-CE3989AF1BE4}"/>
            </c:ext>
          </c:extLst>
        </c:ser>
        <c:dLbls>
          <c:showLegendKey val="0"/>
          <c:showVal val="0"/>
          <c:showCatName val="0"/>
          <c:showSerName val="0"/>
          <c:showPercent val="0"/>
          <c:showBubbleSize val="0"/>
        </c:dLbls>
        <c:gapWidth val="150"/>
        <c:overlap val="100"/>
        <c:axId val="1173867503"/>
        <c:axId val="1173865839"/>
      </c:barChart>
      <c:catAx>
        <c:axId val="1173867503"/>
        <c:scaling>
          <c:orientation val="minMax"/>
        </c:scaling>
        <c:delete val="0"/>
        <c:axPos val="b"/>
        <c:minorGridlines>
          <c:spPr>
            <a:ln w="9525" cap="flat" cmpd="sng" algn="ctr">
              <a:solidFill>
                <a:schemeClr val="bg1">
                  <a:lumMod val="8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5839"/>
        <c:crosses val="autoZero"/>
        <c:auto val="1"/>
        <c:lblAlgn val="ctr"/>
        <c:lblOffset val="100"/>
        <c:noMultiLvlLbl val="0"/>
      </c:catAx>
      <c:valAx>
        <c:axId val="1173865839"/>
        <c:scaling>
          <c:orientation val="minMax"/>
        </c:scaling>
        <c:delete val="0"/>
        <c:axPos val="l"/>
        <c:minorGridlines>
          <c:spPr>
            <a:ln w="9525" cap="flat" cmpd="sng" algn="ctr">
              <a:solidFill>
                <a:schemeClr val="bg1">
                  <a:lumMod val="85000"/>
                </a:schemeClr>
              </a:solidFill>
              <a:round/>
            </a:ln>
            <a:effectLst/>
          </c:spPr>
        </c:min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Units in Millions</a:t>
                </a:r>
              </a:p>
            </c:rich>
          </c:tx>
          <c:layout>
            <c:manualLayout>
              <c:xMode val="edge"/>
              <c:yMode val="edge"/>
              <c:x val="7.8946880933060126E-3"/>
              <c:y val="0.4271347597159230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7503"/>
        <c:crosses val="autoZero"/>
        <c:crossBetween val="between"/>
      </c:valAx>
      <c:spPr>
        <a:noFill/>
        <a:ln>
          <a:noFill/>
        </a:ln>
        <a:effectLst/>
      </c:spPr>
    </c:plotArea>
    <c:legend>
      <c:legendPos val="t"/>
      <c:layout>
        <c:manualLayout>
          <c:xMode val="edge"/>
          <c:yMode val="edge"/>
          <c:x val="0.2699803785121177"/>
          <c:y val="0.13774438969304773"/>
          <c:w val="0.45685148849096513"/>
          <c:h val="6.12406572442657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b="0" dirty="0">
                <a:effectLst/>
              </a:rPr>
              <a:t>Systems Integrating Cellular</a:t>
            </a:r>
            <a:r>
              <a:rPr lang="en-GB" sz="1800" b="0" baseline="0" dirty="0">
                <a:effectLst/>
              </a:rPr>
              <a:t> Connectivity</a:t>
            </a:r>
            <a:endParaRPr lang="en-GB" b="0"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69163994801691"/>
          <c:y val="0.24065458511616383"/>
          <c:w val="0.85694004624670983"/>
          <c:h val="0.67201872218557268"/>
        </c:manualLayout>
      </c:layout>
      <c:barChart>
        <c:barDir val="col"/>
        <c:grouping val="stacked"/>
        <c:varyColors val="0"/>
        <c:ser>
          <c:idx val="0"/>
          <c:order val="0"/>
          <c:tx>
            <c:strRef>
              <c:f>Sheet1!$A$2</c:f>
              <c:strCache>
                <c:ptCount val="1"/>
                <c:pt idx="0">
                  <c:v>Telematics ECU Shipments</c:v>
                </c:pt>
              </c:strCache>
            </c:strRef>
          </c:tx>
          <c:spPr>
            <a:solidFill>
              <a:srgbClr val="0B5DA2"/>
            </a:solidFill>
            <a:ln>
              <a:noFill/>
            </a:ln>
            <a:effectLst/>
          </c:spPr>
          <c:invertIfNegative val="0"/>
          <c:cat>
            <c:strRef>
              <c:f>Sheet1!$B$1:$J$1</c:f>
              <c:strCache>
                <c:ptCount val="9"/>
                <c:pt idx="0">
                  <c:v>2022</c:v>
                </c:pt>
                <c:pt idx="1">
                  <c:v>2023</c:v>
                </c:pt>
                <c:pt idx="2">
                  <c:v>2024</c:v>
                </c:pt>
                <c:pt idx="3">
                  <c:v>2025</c:v>
                </c:pt>
                <c:pt idx="4">
                  <c:v>2026</c:v>
                </c:pt>
                <c:pt idx="5">
                  <c:v>2027</c:v>
                </c:pt>
                <c:pt idx="6">
                  <c:v>2028</c:v>
                </c:pt>
                <c:pt idx="7">
                  <c:v>2029</c:v>
                </c:pt>
                <c:pt idx="8">
                  <c:v>2030</c:v>
                </c:pt>
              </c:strCache>
            </c:strRef>
          </c:cat>
          <c:val>
            <c:numRef>
              <c:f>Sheet1!$B$2:$J$2</c:f>
              <c:numCache>
                <c:formatCode>#,##0.0</c:formatCode>
                <c:ptCount val="9"/>
                <c:pt idx="0">
                  <c:v>45.177999999999997</c:v>
                </c:pt>
                <c:pt idx="1">
                  <c:v>52.097999999999999</c:v>
                </c:pt>
                <c:pt idx="2">
                  <c:v>56.56</c:v>
                </c:pt>
                <c:pt idx="3">
                  <c:v>59.887</c:v>
                </c:pt>
                <c:pt idx="4">
                  <c:v>60.600999999999999</c:v>
                </c:pt>
                <c:pt idx="5">
                  <c:v>61.692999999999998</c:v>
                </c:pt>
                <c:pt idx="6">
                  <c:v>61.768999999999998</c:v>
                </c:pt>
                <c:pt idx="7">
                  <c:v>62.368000000000002</c:v>
                </c:pt>
                <c:pt idx="8">
                  <c:v>63.328000000000003</c:v>
                </c:pt>
              </c:numCache>
            </c:numRef>
          </c:val>
          <c:extLst>
            <c:ext xmlns:c16="http://schemas.microsoft.com/office/drawing/2014/chart" uri="{C3380CC4-5D6E-409C-BE32-E72D297353CC}">
              <c16:uniqueId val="{00000000-1FC4-4021-99A8-F39E7A9CC004}"/>
            </c:ext>
          </c:extLst>
        </c:ser>
        <c:ser>
          <c:idx val="1"/>
          <c:order val="1"/>
          <c:tx>
            <c:strRef>
              <c:f>Sheet1!$A$3</c:f>
              <c:strCache>
                <c:ptCount val="1"/>
                <c:pt idx="0">
                  <c:v>Other Systems</c:v>
                </c:pt>
              </c:strCache>
            </c:strRef>
          </c:tx>
          <c:spPr>
            <a:solidFill>
              <a:schemeClr val="accent2"/>
            </a:solidFill>
            <a:ln>
              <a:noFill/>
            </a:ln>
            <a:effectLst/>
          </c:spPr>
          <c:invertIfNegative val="0"/>
          <c:cat>
            <c:strRef>
              <c:f>Sheet1!$B$1:$J$1</c:f>
              <c:strCache>
                <c:ptCount val="9"/>
                <c:pt idx="0">
                  <c:v>2022</c:v>
                </c:pt>
                <c:pt idx="1">
                  <c:v>2023</c:v>
                </c:pt>
                <c:pt idx="2">
                  <c:v>2024</c:v>
                </c:pt>
                <c:pt idx="3">
                  <c:v>2025</c:v>
                </c:pt>
                <c:pt idx="4">
                  <c:v>2026</c:v>
                </c:pt>
                <c:pt idx="5">
                  <c:v>2027</c:v>
                </c:pt>
                <c:pt idx="6">
                  <c:v>2028</c:v>
                </c:pt>
                <c:pt idx="7">
                  <c:v>2029</c:v>
                </c:pt>
                <c:pt idx="8">
                  <c:v>2030</c:v>
                </c:pt>
              </c:strCache>
            </c:strRef>
          </c:cat>
          <c:val>
            <c:numRef>
              <c:f>Sheet1!$B$3:$J$3</c:f>
              <c:numCache>
                <c:formatCode>#,##0.0</c:formatCode>
                <c:ptCount val="9"/>
                <c:pt idx="0">
                  <c:v>3.2869999999999999</c:v>
                </c:pt>
                <c:pt idx="1">
                  <c:v>3.9929999999999999</c:v>
                </c:pt>
                <c:pt idx="2">
                  <c:v>3.9569999999999999</c:v>
                </c:pt>
                <c:pt idx="3">
                  <c:v>4.0650000000000004</c:v>
                </c:pt>
                <c:pt idx="4">
                  <c:v>5.7889999999999997</c:v>
                </c:pt>
                <c:pt idx="5">
                  <c:v>6.6070000000000002</c:v>
                </c:pt>
                <c:pt idx="6">
                  <c:v>7.9720000000000004</c:v>
                </c:pt>
                <c:pt idx="7">
                  <c:v>8.9390000000000001</c:v>
                </c:pt>
                <c:pt idx="8">
                  <c:v>9.0350000000000001</c:v>
                </c:pt>
              </c:numCache>
            </c:numRef>
          </c:val>
          <c:extLst>
            <c:ext xmlns:c16="http://schemas.microsoft.com/office/drawing/2014/chart" uri="{C3380CC4-5D6E-409C-BE32-E72D297353CC}">
              <c16:uniqueId val="{00000001-1FC4-4021-99A8-F39E7A9CC004}"/>
            </c:ext>
          </c:extLst>
        </c:ser>
        <c:dLbls>
          <c:showLegendKey val="0"/>
          <c:showVal val="0"/>
          <c:showCatName val="0"/>
          <c:showSerName val="0"/>
          <c:showPercent val="0"/>
          <c:showBubbleSize val="0"/>
        </c:dLbls>
        <c:gapWidth val="150"/>
        <c:overlap val="100"/>
        <c:axId val="1173867503"/>
        <c:axId val="1173865839"/>
      </c:barChart>
      <c:catAx>
        <c:axId val="1173867503"/>
        <c:scaling>
          <c:orientation val="minMax"/>
        </c:scaling>
        <c:delete val="0"/>
        <c:axPos val="b"/>
        <c:minorGridlines>
          <c:spPr>
            <a:ln w="9525" cap="flat" cmpd="sng" algn="ctr">
              <a:solidFill>
                <a:schemeClr val="bg1">
                  <a:lumMod val="8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5839"/>
        <c:crosses val="autoZero"/>
        <c:auto val="1"/>
        <c:lblAlgn val="ctr"/>
        <c:lblOffset val="100"/>
        <c:noMultiLvlLbl val="0"/>
      </c:catAx>
      <c:valAx>
        <c:axId val="1173865839"/>
        <c:scaling>
          <c:orientation val="minMax"/>
        </c:scaling>
        <c:delete val="0"/>
        <c:axPos val="l"/>
        <c:minorGridlines>
          <c:spPr>
            <a:ln w="9525" cap="flat" cmpd="sng" algn="ctr">
              <a:solidFill>
                <a:schemeClr val="bg1">
                  <a:lumMod val="85000"/>
                </a:schemeClr>
              </a:solidFill>
              <a:round/>
            </a:ln>
            <a:effectLst/>
          </c:spPr>
        </c:min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Units in Millions</a:t>
                </a:r>
              </a:p>
            </c:rich>
          </c:tx>
          <c:layout>
            <c:manualLayout>
              <c:xMode val="edge"/>
              <c:yMode val="edge"/>
              <c:x val="7.8946880933060126E-3"/>
              <c:y val="0.4271347597159230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7503"/>
        <c:crosses val="autoZero"/>
        <c:crossBetween val="between"/>
      </c:valAx>
      <c:spPr>
        <a:noFill/>
        <a:ln>
          <a:noFill/>
        </a:ln>
        <a:effectLst/>
      </c:spPr>
    </c:plotArea>
    <c:legend>
      <c:legendPos val="t"/>
      <c:layout>
        <c:manualLayout>
          <c:xMode val="edge"/>
          <c:yMode val="edge"/>
          <c:x val="0.2699803785121177"/>
          <c:y val="0.13774438969304773"/>
          <c:w val="0.45685148849096513"/>
          <c:h val="6.12406572442657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b="0" dirty="0">
                <a:effectLst/>
              </a:rPr>
              <a:t>Number of Annual Automotive</a:t>
            </a:r>
            <a:r>
              <a:rPr lang="en-GB" sz="1800" b="0" baseline="0" dirty="0">
                <a:effectLst/>
              </a:rPr>
              <a:t> OTA Updates Expected by 2025</a:t>
            </a:r>
            <a:endParaRPr lang="en-GB" b="0"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69163994801691"/>
          <c:y val="0.24065458511616383"/>
          <c:w val="0.85694004624670983"/>
          <c:h val="0.67201872218557268"/>
        </c:manualLayout>
      </c:layout>
      <c:barChart>
        <c:barDir val="col"/>
        <c:grouping val="clustered"/>
        <c:varyColors val="0"/>
        <c:ser>
          <c:idx val="0"/>
          <c:order val="0"/>
          <c:tx>
            <c:strRef>
              <c:f>Sheet1!$A$2</c:f>
              <c:strCache>
                <c:ptCount val="1"/>
                <c:pt idx="0">
                  <c:v>Less than 2</c:v>
                </c:pt>
              </c:strCache>
            </c:strRef>
          </c:tx>
          <c:spPr>
            <a:solidFill>
              <a:srgbClr val="0B5DA2"/>
            </a:solidFill>
            <a:ln>
              <a:noFill/>
            </a:ln>
            <a:effectLst/>
          </c:spPr>
          <c:invertIfNegative val="0"/>
          <c:cat>
            <c:strRef>
              <c:f>Sheet1!$B$1:$E$1</c:f>
              <c:strCache>
                <c:ptCount val="4"/>
                <c:pt idx="0">
                  <c:v>2020</c:v>
                </c:pt>
                <c:pt idx="1">
                  <c:v>2021</c:v>
                </c:pt>
                <c:pt idx="2">
                  <c:v>2022</c:v>
                </c:pt>
                <c:pt idx="3">
                  <c:v>2023</c:v>
                </c:pt>
              </c:strCache>
            </c:strRef>
          </c:cat>
          <c:val>
            <c:numRef>
              <c:f>Sheet1!$B$2:$E$2</c:f>
              <c:numCache>
                <c:formatCode>0%</c:formatCode>
                <c:ptCount val="4"/>
                <c:pt idx="0">
                  <c:v>0.12244897959183673</c:v>
                </c:pt>
                <c:pt idx="1">
                  <c:v>9.4827586206896547E-2</c:v>
                </c:pt>
                <c:pt idx="2">
                  <c:v>8.9171974522292988E-2</c:v>
                </c:pt>
                <c:pt idx="3">
                  <c:v>0.1807909604519774</c:v>
                </c:pt>
              </c:numCache>
            </c:numRef>
          </c:val>
          <c:extLst>
            <c:ext xmlns:c16="http://schemas.microsoft.com/office/drawing/2014/chart" uri="{C3380CC4-5D6E-409C-BE32-E72D297353CC}">
              <c16:uniqueId val="{00000000-AB8E-4B75-B19A-610AF1A58D02}"/>
            </c:ext>
          </c:extLst>
        </c:ser>
        <c:ser>
          <c:idx val="1"/>
          <c:order val="1"/>
          <c:tx>
            <c:strRef>
              <c:f>Sheet1!$A$3</c:f>
              <c:strCache>
                <c:ptCount val="1"/>
                <c:pt idx="0">
                  <c:v>2 - 6</c:v>
                </c:pt>
              </c:strCache>
            </c:strRef>
          </c:tx>
          <c:spPr>
            <a:solidFill>
              <a:schemeClr val="accent2"/>
            </a:solidFill>
            <a:ln>
              <a:noFill/>
            </a:ln>
            <a:effectLst/>
          </c:spPr>
          <c:invertIfNegative val="0"/>
          <c:cat>
            <c:strRef>
              <c:f>Sheet1!$B$1:$E$1</c:f>
              <c:strCache>
                <c:ptCount val="4"/>
                <c:pt idx="0">
                  <c:v>2020</c:v>
                </c:pt>
                <c:pt idx="1">
                  <c:v>2021</c:v>
                </c:pt>
                <c:pt idx="2">
                  <c:v>2022</c:v>
                </c:pt>
                <c:pt idx="3">
                  <c:v>2023</c:v>
                </c:pt>
              </c:strCache>
            </c:strRef>
          </c:cat>
          <c:val>
            <c:numRef>
              <c:f>Sheet1!$B$3:$E$3</c:f>
              <c:numCache>
                <c:formatCode>0%</c:formatCode>
                <c:ptCount val="4"/>
                <c:pt idx="0">
                  <c:v>0.27040816326530615</c:v>
                </c:pt>
                <c:pt idx="1">
                  <c:v>0.44827586206896552</c:v>
                </c:pt>
                <c:pt idx="2">
                  <c:v>0.40127388535031849</c:v>
                </c:pt>
                <c:pt idx="3">
                  <c:v>0.32203389830508472</c:v>
                </c:pt>
              </c:numCache>
            </c:numRef>
          </c:val>
          <c:extLst>
            <c:ext xmlns:c16="http://schemas.microsoft.com/office/drawing/2014/chart" uri="{C3380CC4-5D6E-409C-BE32-E72D297353CC}">
              <c16:uniqueId val="{00000001-AB8E-4B75-B19A-610AF1A58D02}"/>
            </c:ext>
          </c:extLst>
        </c:ser>
        <c:ser>
          <c:idx val="2"/>
          <c:order val="2"/>
          <c:tx>
            <c:strRef>
              <c:f>Sheet1!$A$4</c:f>
              <c:strCache>
                <c:ptCount val="1"/>
                <c:pt idx="0">
                  <c:v>7 - 12</c:v>
                </c:pt>
              </c:strCache>
            </c:strRef>
          </c:tx>
          <c:spPr>
            <a:solidFill>
              <a:schemeClr val="accent3"/>
            </a:solidFill>
            <a:ln>
              <a:noFill/>
            </a:ln>
            <a:effectLst/>
          </c:spPr>
          <c:invertIfNegative val="0"/>
          <c:cat>
            <c:strRef>
              <c:f>Sheet1!$B$1:$E$1</c:f>
              <c:strCache>
                <c:ptCount val="4"/>
                <c:pt idx="0">
                  <c:v>2020</c:v>
                </c:pt>
                <c:pt idx="1">
                  <c:v>2021</c:v>
                </c:pt>
                <c:pt idx="2">
                  <c:v>2022</c:v>
                </c:pt>
                <c:pt idx="3">
                  <c:v>2023</c:v>
                </c:pt>
              </c:strCache>
            </c:strRef>
          </c:cat>
          <c:val>
            <c:numRef>
              <c:f>Sheet1!$B$4:$E$4</c:f>
              <c:numCache>
                <c:formatCode>0%</c:formatCode>
                <c:ptCount val="4"/>
                <c:pt idx="0">
                  <c:v>0.26530612244897961</c:v>
                </c:pt>
                <c:pt idx="1">
                  <c:v>0.18965517241379309</c:v>
                </c:pt>
                <c:pt idx="2">
                  <c:v>0.19108280254777071</c:v>
                </c:pt>
                <c:pt idx="3">
                  <c:v>0.22598870056497175</c:v>
                </c:pt>
              </c:numCache>
            </c:numRef>
          </c:val>
          <c:extLst>
            <c:ext xmlns:c16="http://schemas.microsoft.com/office/drawing/2014/chart" uri="{C3380CC4-5D6E-409C-BE32-E72D297353CC}">
              <c16:uniqueId val="{00000002-AB8E-4B75-B19A-610AF1A58D02}"/>
            </c:ext>
          </c:extLst>
        </c:ser>
        <c:ser>
          <c:idx val="3"/>
          <c:order val="3"/>
          <c:tx>
            <c:strRef>
              <c:f>Sheet1!$A$5</c:f>
              <c:strCache>
                <c:ptCount val="1"/>
                <c:pt idx="0">
                  <c:v>13 - 24</c:v>
                </c:pt>
              </c:strCache>
            </c:strRef>
          </c:tx>
          <c:spPr>
            <a:solidFill>
              <a:schemeClr val="accent4"/>
            </a:solidFill>
            <a:ln>
              <a:noFill/>
            </a:ln>
            <a:effectLst/>
          </c:spPr>
          <c:invertIfNegative val="0"/>
          <c:cat>
            <c:strRef>
              <c:f>Sheet1!$B$1:$E$1</c:f>
              <c:strCache>
                <c:ptCount val="4"/>
                <c:pt idx="0">
                  <c:v>2020</c:v>
                </c:pt>
                <c:pt idx="1">
                  <c:v>2021</c:v>
                </c:pt>
                <c:pt idx="2">
                  <c:v>2022</c:v>
                </c:pt>
                <c:pt idx="3">
                  <c:v>2023</c:v>
                </c:pt>
              </c:strCache>
            </c:strRef>
          </c:cat>
          <c:val>
            <c:numRef>
              <c:f>Sheet1!$B$5:$E$5</c:f>
              <c:numCache>
                <c:formatCode>0%</c:formatCode>
                <c:ptCount val="4"/>
                <c:pt idx="0">
                  <c:v>0.12755102040816327</c:v>
                </c:pt>
                <c:pt idx="1">
                  <c:v>0.13793103448275862</c:v>
                </c:pt>
                <c:pt idx="2">
                  <c:v>0.12738853503184713</c:v>
                </c:pt>
                <c:pt idx="3">
                  <c:v>7.3446327683615822E-2</c:v>
                </c:pt>
              </c:numCache>
            </c:numRef>
          </c:val>
          <c:extLst>
            <c:ext xmlns:c16="http://schemas.microsoft.com/office/drawing/2014/chart" uri="{C3380CC4-5D6E-409C-BE32-E72D297353CC}">
              <c16:uniqueId val="{00000003-AB8E-4B75-B19A-610AF1A58D02}"/>
            </c:ext>
          </c:extLst>
        </c:ser>
        <c:ser>
          <c:idx val="4"/>
          <c:order val="4"/>
          <c:tx>
            <c:strRef>
              <c:f>Sheet1!$A$6</c:f>
              <c:strCache>
                <c:ptCount val="1"/>
                <c:pt idx="0">
                  <c:v>Over 24 </c:v>
                </c:pt>
              </c:strCache>
            </c:strRef>
          </c:tx>
          <c:spPr>
            <a:solidFill>
              <a:schemeClr val="accent5"/>
            </a:solidFill>
            <a:ln>
              <a:noFill/>
            </a:ln>
            <a:effectLst/>
          </c:spPr>
          <c:invertIfNegative val="0"/>
          <c:cat>
            <c:strRef>
              <c:f>Sheet1!$B$1:$E$1</c:f>
              <c:strCache>
                <c:ptCount val="4"/>
                <c:pt idx="0">
                  <c:v>2020</c:v>
                </c:pt>
                <c:pt idx="1">
                  <c:v>2021</c:v>
                </c:pt>
                <c:pt idx="2">
                  <c:v>2022</c:v>
                </c:pt>
                <c:pt idx="3">
                  <c:v>2023</c:v>
                </c:pt>
              </c:strCache>
            </c:strRef>
          </c:cat>
          <c:val>
            <c:numRef>
              <c:f>Sheet1!$B$6:$E$6</c:f>
              <c:numCache>
                <c:formatCode>0%</c:formatCode>
                <c:ptCount val="4"/>
                <c:pt idx="0">
                  <c:v>0.1683673469387755</c:v>
                </c:pt>
                <c:pt idx="1">
                  <c:v>8.6206896551724144E-2</c:v>
                </c:pt>
                <c:pt idx="2">
                  <c:v>8.9171974522292988E-2</c:v>
                </c:pt>
                <c:pt idx="3">
                  <c:v>4.519774011299435E-2</c:v>
                </c:pt>
              </c:numCache>
            </c:numRef>
          </c:val>
          <c:extLst>
            <c:ext xmlns:c16="http://schemas.microsoft.com/office/drawing/2014/chart" uri="{C3380CC4-5D6E-409C-BE32-E72D297353CC}">
              <c16:uniqueId val="{00000004-AB8E-4B75-B19A-610AF1A58D02}"/>
            </c:ext>
          </c:extLst>
        </c:ser>
        <c:ser>
          <c:idx val="5"/>
          <c:order val="5"/>
          <c:tx>
            <c:strRef>
              <c:f>Sheet1!$A$7</c:f>
              <c:strCache>
                <c:ptCount val="1"/>
                <c:pt idx="0">
                  <c:v>I don't know</c:v>
                </c:pt>
              </c:strCache>
            </c:strRef>
          </c:tx>
          <c:spPr>
            <a:solidFill>
              <a:schemeClr val="accent6"/>
            </a:solidFill>
            <a:ln>
              <a:noFill/>
            </a:ln>
            <a:effectLst/>
          </c:spPr>
          <c:invertIfNegative val="0"/>
          <c:cat>
            <c:strRef>
              <c:f>Sheet1!$B$1:$E$1</c:f>
              <c:strCache>
                <c:ptCount val="4"/>
                <c:pt idx="0">
                  <c:v>2020</c:v>
                </c:pt>
                <c:pt idx="1">
                  <c:v>2021</c:v>
                </c:pt>
                <c:pt idx="2">
                  <c:v>2022</c:v>
                </c:pt>
                <c:pt idx="3">
                  <c:v>2023</c:v>
                </c:pt>
              </c:strCache>
            </c:strRef>
          </c:cat>
          <c:val>
            <c:numRef>
              <c:f>Sheet1!$B$7:$E$7</c:f>
              <c:numCache>
                <c:formatCode>0%</c:formatCode>
                <c:ptCount val="4"/>
                <c:pt idx="0">
                  <c:v>4.5918367346938778E-2</c:v>
                </c:pt>
                <c:pt idx="1">
                  <c:v>4.3103448275862072E-2</c:v>
                </c:pt>
                <c:pt idx="2">
                  <c:v>0.10191082802547771</c:v>
                </c:pt>
                <c:pt idx="3">
                  <c:v>0.15254237288135594</c:v>
                </c:pt>
              </c:numCache>
            </c:numRef>
          </c:val>
          <c:extLst>
            <c:ext xmlns:c16="http://schemas.microsoft.com/office/drawing/2014/chart" uri="{C3380CC4-5D6E-409C-BE32-E72D297353CC}">
              <c16:uniqueId val="{00000005-AB8E-4B75-B19A-610AF1A58D02}"/>
            </c:ext>
          </c:extLst>
        </c:ser>
        <c:dLbls>
          <c:showLegendKey val="0"/>
          <c:showVal val="0"/>
          <c:showCatName val="0"/>
          <c:showSerName val="0"/>
          <c:showPercent val="0"/>
          <c:showBubbleSize val="0"/>
        </c:dLbls>
        <c:gapWidth val="150"/>
        <c:axId val="1173867503"/>
        <c:axId val="1173865839"/>
      </c:barChart>
      <c:catAx>
        <c:axId val="1173867503"/>
        <c:scaling>
          <c:orientation val="minMax"/>
        </c:scaling>
        <c:delete val="0"/>
        <c:axPos val="b"/>
        <c:minorGridlines>
          <c:spPr>
            <a:ln w="9525" cap="flat" cmpd="sng" algn="ctr">
              <a:solidFill>
                <a:schemeClr val="bg1">
                  <a:lumMod val="8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5839"/>
        <c:crosses val="autoZero"/>
        <c:auto val="1"/>
        <c:lblAlgn val="ctr"/>
        <c:lblOffset val="100"/>
        <c:noMultiLvlLbl val="0"/>
      </c:catAx>
      <c:valAx>
        <c:axId val="1173865839"/>
        <c:scaling>
          <c:orientation val="minMax"/>
        </c:scaling>
        <c:delete val="0"/>
        <c:axPos val="l"/>
        <c:minorGridlines>
          <c:spPr>
            <a:ln w="9525" cap="flat" cmpd="sng" algn="ctr">
              <a:solidFill>
                <a:schemeClr val="bg1">
                  <a:lumMod val="85000"/>
                </a:schemeClr>
              </a:solidFill>
              <a:round/>
            </a:ln>
            <a:effectLst/>
          </c:spPr>
        </c:min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Percentage</a:t>
                </a:r>
                <a:r>
                  <a:rPr lang="en-US" baseline="0" dirty="0"/>
                  <a:t> of Respondents</a:t>
                </a:r>
                <a:endParaRPr lang="en-US" dirty="0"/>
              </a:p>
            </c:rich>
          </c:tx>
          <c:layout>
            <c:manualLayout>
              <c:xMode val="edge"/>
              <c:yMode val="edge"/>
              <c:x val="7.8946880933060126E-3"/>
              <c:y val="0.4271347597159230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75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b="0" dirty="0">
                <a:effectLst/>
              </a:rPr>
              <a:t>Percentage</a:t>
            </a:r>
            <a:r>
              <a:rPr lang="en-GB" sz="1800" b="0" baseline="0" dirty="0">
                <a:effectLst/>
              </a:rPr>
              <a:t> of Respondents’ Vehicles That Performed an OTA Update in the Last 12 Months</a:t>
            </a:r>
            <a:endParaRPr lang="en-GB" b="0"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69163994801691"/>
          <c:y val="0.24065458511616383"/>
          <c:w val="0.85694004624670983"/>
          <c:h val="0.67201872218557268"/>
        </c:manualLayout>
      </c:layout>
      <c:barChart>
        <c:barDir val="col"/>
        <c:grouping val="clustered"/>
        <c:varyColors val="0"/>
        <c:ser>
          <c:idx val="0"/>
          <c:order val="0"/>
          <c:tx>
            <c:strRef>
              <c:f>Sheet1!$A$2</c:f>
              <c:strCache>
                <c:ptCount val="1"/>
                <c:pt idx="0">
                  <c:v>Not yet</c:v>
                </c:pt>
              </c:strCache>
            </c:strRef>
          </c:tx>
          <c:spPr>
            <a:solidFill>
              <a:srgbClr val="0B5DA2"/>
            </a:solidFill>
            <a:ln>
              <a:noFill/>
            </a:ln>
            <a:effectLst/>
          </c:spPr>
          <c:invertIfNegative val="0"/>
          <c:cat>
            <c:strRef>
              <c:f>Sheet1!$B$1:$D$1</c:f>
              <c:strCache>
                <c:ptCount val="3"/>
                <c:pt idx="0">
                  <c:v>Yes - I own an EV</c:v>
                </c:pt>
                <c:pt idx="1">
                  <c:v>Non-EV Owner</c:v>
                </c:pt>
                <c:pt idx="2">
                  <c:v>Total Sample</c:v>
                </c:pt>
              </c:strCache>
            </c:strRef>
          </c:cat>
          <c:val>
            <c:numRef>
              <c:f>Sheet1!$B$2:$D$2</c:f>
              <c:numCache>
                <c:formatCode>0%</c:formatCode>
                <c:ptCount val="3"/>
                <c:pt idx="0">
                  <c:v>0.22916666666666666</c:v>
                </c:pt>
                <c:pt idx="1">
                  <c:v>0.7615384615384615</c:v>
                </c:pt>
                <c:pt idx="2">
                  <c:v>0.6179775280898876</c:v>
                </c:pt>
              </c:numCache>
            </c:numRef>
          </c:val>
          <c:extLst>
            <c:ext xmlns:c16="http://schemas.microsoft.com/office/drawing/2014/chart" uri="{C3380CC4-5D6E-409C-BE32-E72D297353CC}">
              <c16:uniqueId val="{00000000-7F10-4D43-A498-04E37EAFEAE6}"/>
            </c:ext>
          </c:extLst>
        </c:ser>
        <c:ser>
          <c:idx val="1"/>
          <c:order val="1"/>
          <c:tx>
            <c:strRef>
              <c:f>Sheet1!$A$3</c:f>
              <c:strCache>
                <c:ptCount val="1"/>
                <c:pt idx="0">
                  <c:v>Yes - but only one</c:v>
                </c:pt>
              </c:strCache>
            </c:strRef>
          </c:tx>
          <c:spPr>
            <a:solidFill>
              <a:schemeClr val="accent2"/>
            </a:solidFill>
            <a:ln>
              <a:noFill/>
            </a:ln>
            <a:effectLst/>
          </c:spPr>
          <c:invertIfNegative val="0"/>
          <c:cat>
            <c:strRef>
              <c:f>Sheet1!$B$1:$D$1</c:f>
              <c:strCache>
                <c:ptCount val="3"/>
                <c:pt idx="0">
                  <c:v>Yes - I own an EV</c:v>
                </c:pt>
                <c:pt idx="1">
                  <c:v>Non-EV Owner</c:v>
                </c:pt>
                <c:pt idx="2">
                  <c:v>Total Sample</c:v>
                </c:pt>
              </c:strCache>
            </c:strRef>
          </c:cat>
          <c:val>
            <c:numRef>
              <c:f>Sheet1!$B$3:$D$3</c:f>
              <c:numCache>
                <c:formatCode>0%</c:formatCode>
                <c:ptCount val="3"/>
                <c:pt idx="0">
                  <c:v>0.10416666666666667</c:v>
                </c:pt>
                <c:pt idx="1">
                  <c:v>0.11538461538461539</c:v>
                </c:pt>
                <c:pt idx="2">
                  <c:v>0.11235955056179775</c:v>
                </c:pt>
              </c:numCache>
            </c:numRef>
          </c:val>
          <c:extLst>
            <c:ext xmlns:c16="http://schemas.microsoft.com/office/drawing/2014/chart" uri="{C3380CC4-5D6E-409C-BE32-E72D297353CC}">
              <c16:uniqueId val="{00000001-7F10-4D43-A498-04E37EAFEAE6}"/>
            </c:ext>
          </c:extLst>
        </c:ser>
        <c:ser>
          <c:idx val="2"/>
          <c:order val="2"/>
          <c:tx>
            <c:strRef>
              <c:f>Sheet1!$A$4</c:f>
              <c:strCache>
                <c:ptCount val="1"/>
                <c:pt idx="0">
                  <c:v>Yes - more than once</c:v>
                </c:pt>
              </c:strCache>
            </c:strRef>
          </c:tx>
          <c:spPr>
            <a:solidFill>
              <a:schemeClr val="accent3"/>
            </a:solidFill>
            <a:ln>
              <a:noFill/>
            </a:ln>
            <a:effectLst/>
          </c:spPr>
          <c:invertIfNegative val="0"/>
          <c:cat>
            <c:strRef>
              <c:f>Sheet1!$B$1:$D$1</c:f>
              <c:strCache>
                <c:ptCount val="3"/>
                <c:pt idx="0">
                  <c:v>Yes - I own an EV</c:v>
                </c:pt>
                <c:pt idx="1">
                  <c:v>Non-EV Owner</c:v>
                </c:pt>
                <c:pt idx="2">
                  <c:v>Total Sample</c:v>
                </c:pt>
              </c:strCache>
            </c:strRef>
          </c:cat>
          <c:val>
            <c:numRef>
              <c:f>Sheet1!$B$4:$D$4</c:f>
              <c:numCache>
                <c:formatCode>0%</c:formatCode>
                <c:ptCount val="3"/>
                <c:pt idx="0">
                  <c:v>0.66666666666666663</c:v>
                </c:pt>
                <c:pt idx="1">
                  <c:v>0.12307692307692308</c:v>
                </c:pt>
                <c:pt idx="2">
                  <c:v>0.2696629213483146</c:v>
                </c:pt>
              </c:numCache>
            </c:numRef>
          </c:val>
          <c:extLst>
            <c:ext xmlns:c16="http://schemas.microsoft.com/office/drawing/2014/chart" uri="{C3380CC4-5D6E-409C-BE32-E72D297353CC}">
              <c16:uniqueId val="{00000002-7F10-4D43-A498-04E37EAFEAE6}"/>
            </c:ext>
          </c:extLst>
        </c:ser>
        <c:dLbls>
          <c:showLegendKey val="0"/>
          <c:showVal val="0"/>
          <c:showCatName val="0"/>
          <c:showSerName val="0"/>
          <c:showPercent val="0"/>
          <c:showBubbleSize val="0"/>
        </c:dLbls>
        <c:gapWidth val="150"/>
        <c:axId val="1173867503"/>
        <c:axId val="1173865839"/>
      </c:barChart>
      <c:catAx>
        <c:axId val="1173867503"/>
        <c:scaling>
          <c:orientation val="minMax"/>
        </c:scaling>
        <c:delete val="0"/>
        <c:axPos val="b"/>
        <c:minorGridlines>
          <c:spPr>
            <a:ln w="9525" cap="flat" cmpd="sng" algn="ctr">
              <a:solidFill>
                <a:schemeClr val="bg1">
                  <a:lumMod val="8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5839"/>
        <c:crosses val="autoZero"/>
        <c:auto val="1"/>
        <c:lblAlgn val="ctr"/>
        <c:lblOffset val="100"/>
        <c:noMultiLvlLbl val="0"/>
      </c:catAx>
      <c:valAx>
        <c:axId val="1173865839"/>
        <c:scaling>
          <c:orientation val="minMax"/>
        </c:scaling>
        <c:delete val="0"/>
        <c:axPos val="l"/>
        <c:minorGridlines>
          <c:spPr>
            <a:ln w="9525" cap="flat" cmpd="sng" algn="ctr">
              <a:solidFill>
                <a:schemeClr val="bg1">
                  <a:lumMod val="85000"/>
                </a:schemeClr>
              </a:solidFill>
              <a:round/>
            </a:ln>
            <a:effectLst/>
          </c:spPr>
        </c:min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Percentage of Respondents</a:t>
                </a:r>
              </a:p>
            </c:rich>
          </c:tx>
          <c:layout>
            <c:manualLayout>
              <c:xMode val="edge"/>
              <c:yMode val="edge"/>
              <c:x val="7.8946880933060126E-3"/>
              <c:y val="0.4271347597159230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75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b="0" dirty="0">
                <a:effectLst/>
              </a:rPr>
              <a:t>Respondents’ Opinions on Percentage</a:t>
            </a:r>
            <a:r>
              <a:rPr lang="en-GB" sz="1800" b="0" baseline="0" dirty="0">
                <a:effectLst/>
              </a:rPr>
              <a:t> of Revenue OEMs Will Derive from New Features Delivered via OTA in 2027</a:t>
            </a:r>
            <a:endParaRPr lang="en-GB" b="0"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69163994801691"/>
          <c:y val="0.24065458511616383"/>
          <c:w val="0.85694004624670983"/>
          <c:h val="0.67201872218557268"/>
        </c:manualLayout>
      </c:layout>
      <c:barChart>
        <c:barDir val="bar"/>
        <c:grouping val="percentStacked"/>
        <c:varyColors val="0"/>
        <c:ser>
          <c:idx val="0"/>
          <c:order val="0"/>
          <c:tx>
            <c:strRef>
              <c:f>Sheet1!$A$2</c:f>
              <c:strCache>
                <c:ptCount val="1"/>
                <c:pt idx="0">
                  <c:v>Less than 1% of revenue</c:v>
                </c:pt>
              </c:strCache>
            </c:strRef>
          </c:tx>
          <c:spPr>
            <a:solidFill>
              <a:srgbClr val="0B5DA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2023</c:v>
                </c:pt>
                <c:pt idx="1">
                  <c:v>2022</c:v>
                </c:pt>
                <c:pt idx="2">
                  <c:v>2021</c:v>
                </c:pt>
              </c:strCache>
            </c:strRef>
          </c:cat>
          <c:val>
            <c:numRef>
              <c:f>Sheet1!$B$2:$D$2</c:f>
              <c:numCache>
                <c:formatCode>0%</c:formatCode>
                <c:ptCount val="3"/>
                <c:pt idx="0">
                  <c:v>0.1</c:v>
                </c:pt>
                <c:pt idx="1">
                  <c:v>8.1250000000000003E-2</c:v>
                </c:pt>
                <c:pt idx="2">
                  <c:v>4.9586776859504134E-2</c:v>
                </c:pt>
              </c:numCache>
            </c:numRef>
          </c:val>
          <c:extLst>
            <c:ext xmlns:c16="http://schemas.microsoft.com/office/drawing/2014/chart" uri="{C3380CC4-5D6E-409C-BE32-E72D297353CC}">
              <c16:uniqueId val="{00000000-7F10-4D43-A498-04E37EAFEAE6}"/>
            </c:ext>
          </c:extLst>
        </c:ser>
        <c:ser>
          <c:idx val="1"/>
          <c:order val="1"/>
          <c:tx>
            <c:strRef>
              <c:f>Sheet1!$A$3</c:f>
              <c:strCache>
                <c:ptCount val="1"/>
                <c:pt idx="0">
                  <c:v>2% - 5%</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2023</c:v>
                </c:pt>
                <c:pt idx="1">
                  <c:v>2022</c:v>
                </c:pt>
                <c:pt idx="2">
                  <c:v>2021</c:v>
                </c:pt>
              </c:strCache>
            </c:strRef>
          </c:cat>
          <c:val>
            <c:numRef>
              <c:f>Sheet1!$B$3:$D$3</c:f>
              <c:numCache>
                <c:formatCode>0%</c:formatCode>
                <c:ptCount val="3"/>
                <c:pt idx="0">
                  <c:v>0.31666666666666665</c:v>
                </c:pt>
                <c:pt idx="1">
                  <c:v>0.29375000000000001</c:v>
                </c:pt>
                <c:pt idx="2">
                  <c:v>0.26446280991735538</c:v>
                </c:pt>
              </c:numCache>
            </c:numRef>
          </c:val>
          <c:extLst>
            <c:ext xmlns:c16="http://schemas.microsoft.com/office/drawing/2014/chart" uri="{C3380CC4-5D6E-409C-BE32-E72D297353CC}">
              <c16:uniqueId val="{00000001-7F10-4D43-A498-04E37EAFEAE6}"/>
            </c:ext>
          </c:extLst>
        </c:ser>
        <c:ser>
          <c:idx val="2"/>
          <c:order val="2"/>
          <c:tx>
            <c:strRef>
              <c:f>Sheet1!$A$4</c:f>
              <c:strCache>
                <c:ptCount val="1"/>
                <c:pt idx="0">
                  <c:v>5% - 10%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2023</c:v>
                </c:pt>
                <c:pt idx="1">
                  <c:v>2022</c:v>
                </c:pt>
                <c:pt idx="2">
                  <c:v>2021</c:v>
                </c:pt>
              </c:strCache>
            </c:strRef>
          </c:cat>
          <c:val>
            <c:numRef>
              <c:f>Sheet1!$B$4:$D$4</c:f>
              <c:numCache>
                <c:formatCode>0%</c:formatCode>
                <c:ptCount val="3"/>
                <c:pt idx="0">
                  <c:v>0.21666666666666667</c:v>
                </c:pt>
                <c:pt idx="1">
                  <c:v>0.23749999999999999</c:v>
                </c:pt>
                <c:pt idx="2">
                  <c:v>0.34710743801652894</c:v>
                </c:pt>
              </c:numCache>
            </c:numRef>
          </c:val>
          <c:extLst>
            <c:ext xmlns:c16="http://schemas.microsoft.com/office/drawing/2014/chart" uri="{C3380CC4-5D6E-409C-BE32-E72D297353CC}">
              <c16:uniqueId val="{00000002-7F10-4D43-A498-04E37EAFEAE6}"/>
            </c:ext>
          </c:extLst>
        </c:ser>
        <c:ser>
          <c:idx val="3"/>
          <c:order val="3"/>
          <c:tx>
            <c:strRef>
              <c:f>Sheet1!$A$5</c:f>
              <c:strCache>
                <c:ptCount val="1"/>
                <c:pt idx="0">
                  <c:v>Over10%</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2023</c:v>
                </c:pt>
                <c:pt idx="1">
                  <c:v>2022</c:v>
                </c:pt>
                <c:pt idx="2">
                  <c:v>2021</c:v>
                </c:pt>
              </c:strCache>
            </c:strRef>
          </c:cat>
          <c:val>
            <c:numRef>
              <c:f>Sheet1!$B$5:$D$5</c:f>
              <c:numCache>
                <c:formatCode>0%</c:formatCode>
                <c:ptCount val="3"/>
                <c:pt idx="0">
                  <c:v>0.21111111111111111</c:v>
                </c:pt>
                <c:pt idx="1">
                  <c:v>0.24374999999999999</c:v>
                </c:pt>
                <c:pt idx="2">
                  <c:v>0.20661157024793389</c:v>
                </c:pt>
              </c:numCache>
            </c:numRef>
          </c:val>
          <c:extLst>
            <c:ext xmlns:c16="http://schemas.microsoft.com/office/drawing/2014/chart" uri="{C3380CC4-5D6E-409C-BE32-E72D297353CC}">
              <c16:uniqueId val="{00000000-E009-491D-AB3A-32314CD350FA}"/>
            </c:ext>
          </c:extLst>
        </c:ser>
        <c:ser>
          <c:idx val="4"/>
          <c:order val="4"/>
          <c:tx>
            <c:strRef>
              <c:f>Sheet1!$A$6</c:f>
              <c:strCache>
                <c:ptCount val="1"/>
                <c:pt idx="0">
                  <c:v>I don't know</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2023</c:v>
                </c:pt>
                <c:pt idx="1">
                  <c:v>2022</c:v>
                </c:pt>
                <c:pt idx="2">
                  <c:v>2021</c:v>
                </c:pt>
              </c:strCache>
            </c:strRef>
          </c:cat>
          <c:val>
            <c:numRef>
              <c:f>Sheet1!$B$6:$D$6</c:f>
              <c:numCache>
                <c:formatCode>0%</c:formatCode>
                <c:ptCount val="3"/>
                <c:pt idx="0">
                  <c:v>0.15555555555555556</c:v>
                </c:pt>
                <c:pt idx="1">
                  <c:v>0.14374999999999999</c:v>
                </c:pt>
                <c:pt idx="2">
                  <c:v>0.13223140495867769</c:v>
                </c:pt>
              </c:numCache>
            </c:numRef>
          </c:val>
          <c:extLst>
            <c:ext xmlns:c16="http://schemas.microsoft.com/office/drawing/2014/chart" uri="{C3380CC4-5D6E-409C-BE32-E72D297353CC}">
              <c16:uniqueId val="{00000001-E009-491D-AB3A-32314CD350FA}"/>
            </c:ext>
          </c:extLst>
        </c:ser>
        <c:dLbls>
          <c:dLblPos val="ctr"/>
          <c:showLegendKey val="0"/>
          <c:showVal val="1"/>
          <c:showCatName val="0"/>
          <c:showSerName val="0"/>
          <c:showPercent val="0"/>
          <c:showBubbleSize val="0"/>
        </c:dLbls>
        <c:gapWidth val="150"/>
        <c:overlap val="100"/>
        <c:axId val="1173867503"/>
        <c:axId val="1173865839"/>
      </c:barChart>
      <c:catAx>
        <c:axId val="1173867503"/>
        <c:scaling>
          <c:orientation val="minMax"/>
        </c:scaling>
        <c:delete val="0"/>
        <c:axPos val="l"/>
        <c:minorGridlines>
          <c:spPr>
            <a:ln w="9525" cap="flat" cmpd="sng" algn="ctr">
              <a:solidFill>
                <a:schemeClr val="bg1">
                  <a:lumMod val="8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5839"/>
        <c:crosses val="autoZero"/>
        <c:auto val="1"/>
        <c:lblAlgn val="ctr"/>
        <c:lblOffset val="100"/>
        <c:noMultiLvlLbl val="0"/>
      </c:catAx>
      <c:valAx>
        <c:axId val="1173865839"/>
        <c:scaling>
          <c:orientation val="minMax"/>
        </c:scaling>
        <c:delete val="0"/>
        <c:axPos val="b"/>
        <c:minorGridlines>
          <c:spPr>
            <a:ln w="9525" cap="flat" cmpd="sng" algn="ctr">
              <a:solidFill>
                <a:schemeClr val="bg1">
                  <a:lumMod val="85000"/>
                </a:schemeClr>
              </a:solidFill>
              <a:round/>
            </a:ln>
            <a:effectLst/>
          </c:spPr>
        </c:min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738675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613BF4-2794-4930-B517-2FC7E3277CED}" type="datetimeFigureOut">
              <a:rPr lang="en-CA" smtClean="0"/>
              <a:t>2024-04-18</a:t>
            </a:fld>
            <a:endParaRPr lang="en-C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C137A-A037-4165-97BC-F3E5E1914EBD}" type="slidenum">
              <a:rPr lang="en-CA" smtClean="0"/>
              <a:t>‹#›</a:t>
            </a:fld>
            <a:endParaRPr lang="en-CA" dirty="0"/>
          </a:p>
        </p:txBody>
      </p:sp>
    </p:spTree>
    <p:extLst>
      <p:ext uri="{BB962C8B-B14F-4D97-AF65-F5344CB8AC3E}">
        <p14:creationId xmlns:p14="http://schemas.microsoft.com/office/powerpoint/2010/main" val="2403067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1FBBEEF-EC9E-486C-8EF2-480F8F23981E}" type="slidenum">
              <a:rPr lang="en-US" smtClean="0"/>
              <a:pPr/>
              <a:t>24</a:t>
            </a:fld>
            <a:endParaRPr lang="en-US" dirty="0"/>
          </a:p>
        </p:txBody>
      </p:sp>
    </p:spTree>
    <p:extLst>
      <p:ext uri="{BB962C8B-B14F-4D97-AF65-F5344CB8AC3E}">
        <p14:creationId xmlns:p14="http://schemas.microsoft.com/office/powerpoint/2010/main" val="4638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techinsights.com/" TargetMode="External"/><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Text">
    <p:spTree>
      <p:nvGrpSpPr>
        <p:cNvPr id="1" name=""/>
        <p:cNvGrpSpPr/>
        <p:nvPr/>
      </p:nvGrpSpPr>
      <p:grpSpPr>
        <a:xfrm>
          <a:off x="0" y="0"/>
          <a:ext cx="0" cy="0"/>
          <a:chOff x="0" y="0"/>
          <a:chExt cx="0" cy="0"/>
        </a:xfrm>
      </p:grpSpPr>
      <p:sp>
        <p:nvSpPr>
          <p:cNvPr id="3" name="Pub_RE_Title_Placeholder">
            <a:extLst>
              <a:ext uri="{FF2B5EF4-FFF2-40B4-BE49-F238E27FC236}">
                <a16:creationId xmlns:a16="http://schemas.microsoft.com/office/drawing/2014/main" id="{DB5BB3B0-9545-40DB-141B-85927E271E0B}"/>
              </a:ext>
            </a:extLst>
          </p:cNvPr>
          <p:cNvSpPr>
            <a:spLocks noGrp="1"/>
          </p:cNvSpPr>
          <p:nvPr>
            <p:ph type="title"/>
          </p:nvPr>
        </p:nvSpPr>
        <p:spPr>
          <a:xfrm>
            <a:off x="613956" y="183751"/>
            <a:ext cx="10968444" cy="730649"/>
          </a:xfrm>
        </p:spPr>
        <p:txBody>
          <a:bodyPr/>
          <a:lstStyle/>
          <a:p>
            <a:r>
              <a:rPr lang="en-US"/>
              <a:t>Click to edit Master title style</a:t>
            </a:r>
            <a:endParaRPr lang="en-US" dirty="0"/>
          </a:p>
        </p:txBody>
      </p:sp>
      <p:sp>
        <p:nvSpPr>
          <p:cNvPr id="5" name="Pub_RE_Text_Content">
            <a:extLst>
              <a:ext uri="{FF2B5EF4-FFF2-40B4-BE49-F238E27FC236}">
                <a16:creationId xmlns:a16="http://schemas.microsoft.com/office/drawing/2014/main" id="{53DB8838-20FA-C642-A518-989C8607F904}"/>
              </a:ext>
            </a:extLst>
          </p:cNvPr>
          <p:cNvSpPr>
            <a:spLocks noGrp="1"/>
          </p:cNvSpPr>
          <p:nvPr>
            <p:ph type="body" sz="quarter" idx="10"/>
          </p:nvPr>
        </p:nvSpPr>
        <p:spPr>
          <a:xfrm>
            <a:off x="613956" y="914400"/>
            <a:ext cx="10968443"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99824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ection Divider">
    <p:bg>
      <p:bgPr>
        <a:solidFill>
          <a:srgbClr val="3D7CC9"/>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3B4F7B-BF2A-D62C-90C0-E0558314598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06381" y="6413255"/>
            <a:ext cx="872603" cy="430458"/>
          </a:xfrm>
          <a:prstGeom prst="rect">
            <a:avLst/>
          </a:prstGeom>
        </p:spPr>
      </p:pic>
      <p:sp>
        <p:nvSpPr>
          <p:cNvPr id="20" name="Text Placeholder 19">
            <a:extLst>
              <a:ext uri="{FF2B5EF4-FFF2-40B4-BE49-F238E27FC236}">
                <a16:creationId xmlns:a16="http://schemas.microsoft.com/office/drawing/2014/main" id="{6A79C4FD-0274-38B4-3ED4-77C69746F309}"/>
              </a:ext>
            </a:extLst>
          </p:cNvPr>
          <p:cNvSpPr>
            <a:spLocks noGrp="1"/>
          </p:cNvSpPr>
          <p:nvPr>
            <p:ph type="body" sz="quarter" idx="10" hasCustomPrompt="1"/>
          </p:nvPr>
        </p:nvSpPr>
        <p:spPr>
          <a:xfrm>
            <a:off x="609600" y="2973818"/>
            <a:ext cx="10972799" cy="914400"/>
          </a:xfrm>
          <a:prstGeom prst="rect">
            <a:avLst/>
          </a:prstGeom>
        </p:spPr>
        <p:txBody>
          <a:bodyPr vert="horz" lIns="0" tIns="0" rIns="0" bIns="0" rtlCol="0" anchor="ctr" anchorCtr="0">
            <a:noAutofit/>
          </a:bodyPr>
          <a:lstStyle>
            <a:lvl1pPr algn="ctr">
              <a:defRPr lang="en-US" sz="4800" b="1" smtClean="0">
                <a:solidFill>
                  <a:schemeClr val="bg1"/>
                </a:solidFill>
                <a:latin typeface="+mn-lt"/>
                <a:ea typeface="+mj-ea"/>
              </a:defRPr>
            </a:lvl1pPr>
            <a:lvl2pPr>
              <a:defRPr lang="en-US" smtClean="0"/>
            </a:lvl2pPr>
            <a:lvl3pPr>
              <a:defRPr lang="en-US" smtClean="0"/>
            </a:lvl3pPr>
            <a:lvl4pPr>
              <a:defRPr lang="en-US" smtClean="0"/>
            </a:lvl4pPr>
            <a:lvl5pPr>
              <a:defRPr lang="en-US"/>
            </a:lvl5pPr>
          </a:lstStyle>
          <a:p>
            <a:pPr lvl="0">
              <a:lnSpc>
                <a:spcPts val="6200"/>
              </a:lnSpc>
              <a:spcBef>
                <a:spcPct val="0"/>
              </a:spcBef>
            </a:pPr>
            <a:r>
              <a:rPr lang="en-US" dirty="0"/>
              <a:t>&lt;Sub-Section Title&gt;</a:t>
            </a:r>
          </a:p>
        </p:txBody>
      </p:sp>
    </p:spTree>
    <p:extLst>
      <p:ext uri="{BB962C8B-B14F-4D97-AF65-F5344CB8AC3E}">
        <p14:creationId xmlns:p14="http://schemas.microsoft.com/office/powerpoint/2010/main" val="3760774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Divider - blu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3389" y="5961524"/>
            <a:ext cx="1353887" cy="667877"/>
          </a:xfrm>
          <a:prstGeom prst="rect">
            <a:avLst/>
          </a:prstGeom>
        </p:spPr>
      </p:pic>
      <p:sp>
        <p:nvSpPr>
          <p:cNvPr id="7" name="Rectangle 6"/>
          <p:cNvSpPr/>
          <p:nvPr/>
        </p:nvSpPr>
        <p:spPr>
          <a:xfrm>
            <a:off x="6807202" y="1447800"/>
            <a:ext cx="5116399" cy="2460024"/>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a:endParaRPr lang="en-US" sz="1800" dirty="0">
              <a:solidFill>
                <a:prstClr val="white"/>
              </a:solidFill>
            </a:endParaRPr>
          </a:p>
        </p:txBody>
      </p:sp>
      <p:sp>
        <p:nvSpPr>
          <p:cNvPr id="10" name="Title Placeholder 1"/>
          <p:cNvSpPr>
            <a:spLocks noGrp="1"/>
          </p:cNvSpPr>
          <p:nvPr>
            <p:ph type="title"/>
          </p:nvPr>
        </p:nvSpPr>
        <p:spPr>
          <a:xfrm>
            <a:off x="1185864" y="2636912"/>
            <a:ext cx="8558541" cy="1692224"/>
          </a:xfrm>
          <a:prstGeom prst="rect">
            <a:avLst/>
          </a:prstGeom>
        </p:spPr>
        <p:txBody>
          <a:bodyPr vert="horz" lIns="0" tIns="0" rIns="0" bIns="0" rtlCol="0" anchor="ctr" anchorCtr="0">
            <a:noAutofit/>
          </a:bodyPr>
          <a:lstStyle>
            <a:lvl1pPr>
              <a:lnSpc>
                <a:spcPts val="6200"/>
              </a:lnSpc>
              <a:defRPr sz="6000">
                <a:solidFill>
                  <a:schemeClr val="bg1"/>
                </a:solidFill>
              </a:defRPr>
            </a:lvl1pPr>
          </a:lstStyle>
          <a:p>
            <a:r>
              <a:rPr lang="en-US"/>
              <a:t>Click to edit Master title style</a:t>
            </a:r>
          </a:p>
        </p:txBody>
      </p:sp>
    </p:spTree>
    <p:extLst>
      <p:ext uri="{BB962C8B-B14F-4D97-AF65-F5344CB8AC3E}">
        <p14:creationId xmlns:p14="http://schemas.microsoft.com/office/powerpoint/2010/main" val="341345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Automotive">
    <p:spTree>
      <p:nvGrpSpPr>
        <p:cNvPr id="1" name=""/>
        <p:cNvGrpSpPr/>
        <p:nvPr/>
      </p:nvGrpSpPr>
      <p:grpSpPr>
        <a:xfrm>
          <a:off x="0" y="0"/>
          <a:ext cx="0" cy="0"/>
          <a:chOff x="0" y="0"/>
          <a:chExt cx="0" cy="0"/>
        </a:xfrm>
      </p:grpSpPr>
      <p:pic>
        <p:nvPicPr>
          <p:cNvPr id="5" name="Pub_RE_Report_Img_BG">
            <a:extLst>
              <a:ext uri="{FF2B5EF4-FFF2-40B4-BE49-F238E27FC236}">
                <a16:creationId xmlns:a16="http://schemas.microsoft.com/office/drawing/2014/main" id="{FAB2B4D3-47C1-A7DB-1FDB-8E9C2754CF1B}"/>
              </a:ext>
            </a:extLst>
          </p:cNvPr>
          <p:cNvPicPr>
            <a:picLocks noChangeAspect="1"/>
          </p:cNvPicPr>
          <p:nvPr userDrawn="1"/>
        </p:nvPicPr>
        <p:blipFill>
          <a:blip r:embed="rId2"/>
          <a:srcRect t="12" b="12"/>
          <a:stretch/>
        </p:blipFill>
        <p:spPr>
          <a:xfrm>
            <a:off x="0" y="0"/>
            <a:ext cx="12192000" cy="6856356"/>
          </a:xfrm>
          <a:prstGeom prst="rect">
            <a:avLst/>
          </a:prstGeom>
        </p:spPr>
      </p:pic>
      <p:sp>
        <p:nvSpPr>
          <p:cNvPr id="4" name="Pub_RE_Report_Transparency_BG">
            <a:extLst>
              <a:ext uri="{FF2B5EF4-FFF2-40B4-BE49-F238E27FC236}">
                <a16:creationId xmlns:a16="http://schemas.microsoft.com/office/drawing/2014/main" id="{6596886A-3C7C-1713-39C9-E8DA2A890E5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rgbClr val="43434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latin typeface="+mn-lt"/>
            </a:endParaRPr>
          </a:p>
        </p:txBody>
      </p:sp>
      <p:sp>
        <p:nvSpPr>
          <p:cNvPr id="2" name="Pub_RE_Report_Title"/>
          <p:cNvSpPr>
            <a:spLocks noGrp="1"/>
          </p:cNvSpPr>
          <p:nvPr>
            <p:ph type="ctrTitle" hasCustomPrompt="1"/>
          </p:nvPr>
        </p:nvSpPr>
        <p:spPr>
          <a:xfrm>
            <a:off x="1066870" y="1519823"/>
            <a:ext cx="10515530" cy="1911072"/>
          </a:xfrm>
          <a:prstGeom prst="rect">
            <a:avLst/>
          </a:prstGeom>
        </p:spPr>
        <p:txBody>
          <a:bodyPr vert="horz" lIns="0" tIns="0" rIns="0" bIns="0" rtlCol="0" anchor="ctr">
            <a:noAutofit/>
          </a:bodyPr>
          <a:lstStyle>
            <a:lvl1pPr>
              <a:defRPr lang="en-US" sz="4800" b="1" dirty="0">
                <a:solidFill>
                  <a:schemeClr val="bg1">
                    <a:lumMod val="95000"/>
                  </a:schemeClr>
                </a:solidFill>
                <a:latin typeface="+mn-lt"/>
              </a:defRPr>
            </a:lvl1pPr>
          </a:lstStyle>
          <a:p>
            <a:pPr marL="0" lvl="0"/>
            <a:r>
              <a:rPr lang="en-US" dirty="0"/>
              <a:t>&lt;Title&gt;</a:t>
            </a:r>
          </a:p>
        </p:txBody>
      </p:sp>
      <p:sp>
        <p:nvSpPr>
          <p:cNvPr id="3" name="Pub_RE_Report_Subtitle"/>
          <p:cNvSpPr>
            <a:spLocks noGrp="1"/>
          </p:cNvSpPr>
          <p:nvPr>
            <p:ph type="subTitle" idx="1" hasCustomPrompt="1"/>
          </p:nvPr>
        </p:nvSpPr>
        <p:spPr>
          <a:xfrm>
            <a:off x="1066869" y="3445974"/>
            <a:ext cx="10515529" cy="383766"/>
          </a:xfrm>
          <a:prstGeom prst="rect">
            <a:avLst/>
          </a:prstGeom>
        </p:spPr>
        <p:txBody>
          <a:bodyPr vert="horz" lIns="0" tIns="0" rIns="0" bIns="0" rtlCol="0" anchor="ctr">
            <a:noAutofit/>
          </a:bodyPr>
          <a:lstStyle>
            <a:lvl1pPr>
              <a:defRPr lang="en-US" sz="1800" b="1" dirty="0">
                <a:solidFill>
                  <a:schemeClr val="bg1">
                    <a:lumMod val="95000"/>
                  </a:schemeClr>
                </a:solidFill>
                <a:latin typeface="+mn-lt"/>
                <a:ea typeface="+mj-ea"/>
              </a:defRPr>
            </a:lvl1pPr>
          </a:lstStyle>
          <a:p>
            <a:pPr marL="0" lvl="0">
              <a:spcBef>
                <a:spcPct val="0"/>
              </a:spcBef>
              <a:buNone/>
            </a:pPr>
            <a:r>
              <a:rPr lang="en-US" dirty="0"/>
              <a:t>&lt;Description&gt;</a:t>
            </a:r>
          </a:p>
        </p:txBody>
      </p:sp>
      <p:sp>
        <p:nvSpPr>
          <p:cNvPr id="9" name="Pub_RE_Report_Transparency_BG_2">
            <a:extLst>
              <a:ext uri="{FF2B5EF4-FFF2-40B4-BE49-F238E27FC236}">
                <a16:creationId xmlns:a16="http://schemas.microsoft.com/office/drawing/2014/main" id="{23B2CB3C-1FE1-8223-4D2D-2CD6D594EC45}"/>
              </a:ext>
            </a:extLst>
          </p:cNvPr>
          <p:cNvSpPr/>
          <p:nvPr userDrawn="1"/>
        </p:nvSpPr>
        <p:spPr>
          <a:xfrm>
            <a:off x="-1" y="5563745"/>
            <a:ext cx="12192001" cy="129261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CE3EB">
              <a:alpha val="69804"/>
            </a:srgbClr>
          </a:solidFill>
          <a:ln w="12700">
            <a:miter lim="400000"/>
          </a:ln>
        </p:spPr>
        <p:txBody>
          <a:bodyPr lIns="38100" tIns="38100" rIns="38100" bIns="38100" anchor="ctr"/>
          <a:lstStyle/>
          <a:p>
            <a:pPr>
              <a:spcBef>
                <a:spcPts val="2000"/>
              </a:spcBef>
              <a:defRPr>
                <a:latin typeface="IBM Plex Sans Regular"/>
                <a:ea typeface="IBM Plex Sans Regular"/>
                <a:cs typeface="IBM Plex Sans Regular"/>
                <a:sym typeface="IBM Plex Sans Regular"/>
              </a:defRPr>
            </a:pPr>
            <a:endParaRPr dirty="0">
              <a:latin typeface="+mn-lt"/>
              <a:cs typeface="Arial" panose="020B0604020202020204" pitchFamily="34" charset="0"/>
            </a:endParaRPr>
          </a:p>
        </p:txBody>
      </p:sp>
      <p:pic>
        <p:nvPicPr>
          <p:cNvPr id="8" name="Pub_RE_Report_Company_Logo_White" descr="Logo&#10;&#10;Description automatically generated">
            <a:extLst>
              <a:ext uri="{FF2B5EF4-FFF2-40B4-BE49-F238E27FC236}">
                <a16:creationId xmlns:a16="http://schemas.microsoft.com/office/drawing/2014/main" id="{6392E9C9-148F-0376-D6FB-7CD0ADAA9A2A}"/>
              </a:ext>
            </a:extLst>
          </p:cNvPr>
          <p:cNvPicPr>
            <a:picLocks noChangeAspect="1"/>
          </p:cNvPicPr>
          <p:nvPr userDrawn="1"/>
        </p:nvPicPr>
        <p:blipFill rotWithShape="1">
          <a:blip r:embed="rId3"/>
          <a:srcRect l="9879" t="18245" b="13321"/>
          <a:stretch/>
        </p:blipFill>
        <p:spPr>
          <a:xfrm>
            <a:off x="1001787" y="638414"/>
            <a:ext cx="1336406" cy="564653"/>
          </a:xfrm>
          <a:prstGeom prst="rect">
            <a:avLst/>
          </a:prstGeom>
        </p:spPr>
      </p:pic>
      <p:sp>
        <p:nvSpPr>
          <p:cNvPr id="13" name="Pub_RE_Report_Text_Type">
            <a:extLst>
              <a:ext uri="{FF2B5EF4-FFF2-40B4-BE49-F238E27FC236}">
                <a16:creationId xmlns:a16="http://schemas.microsoft.com/office/drawing/2014/main" id="{69E8B45B-40BA-D217-0B83-11AB926C10E5}"/>
              </a:ext>
            </a:extLst>
          </p:cNvPr>
          <p:cNvSpPr>
            <a:spLocks noGrp="1"/>
          </p:cNvSpPr>
          <p:nvPr>
            <p:ph type="body" sz="quarter" idx="10" hasCustomPrompt="1"/>
          </p:nvPr>
        </p:nvSpPr>
        <p:spPr>
          <a:xfrm>
            <a:off x="6103821" y="5932674"/>
            <a:ext cx="5486398" cy="383766"/>
          </a:xfrm>
          <a:prstGeom prst="rect">
            <a:avLst/>
          </a:prstGeom>
        </p:spPr>
        <p:txBody>
          <a:bodyPr vert="horz" lIns="0" tIns="0" rIns="0" bIns="0" rtlCol="0" anchor="ctr">
            <a:noAutofit/>
          </a:bodyPr>
          <a:lstStyle>
            <a:lvl1pPr algn="r">
              <a:defRPr lang="en-US" sz="2000" b="1" smtClean="0">
                <a:latin typeface="+mn-lt"/>
                <a:ea typeface="+mj-ea"/>
              </a:defRPr>
            </a:lvl1pPr>
            <a:lvl2pPr>
              <a:defRPr lang="en-US" sz="1800" smtClean="0">
                <a:solidFill>
                  <a:schemeClr val="accent4">
                    <a:lumMod val="75000"/>
                  </a:schemeClr>
                </a:solidFill>
              </a:defRPr>
            </a:lvl2pPr>
            <a:lvl3pPr>
              <a:defRPr lang="en-US" sz="1600" smtClean="0">
                <a:solidFill>
                  <a:schemeClr val="accent4">
                    <a:lumMod val="75000"/>
                  </a:schemeClr>
                </a:solidFill>
              </a:defRPr>
            </a:lvl3pPr>
            <a:lvl4pPr>
              <a:defRPr lang="en-US" sz="1400" smtClean="0">
                <a:solidFill>
                  <a:schemeClr val="accent4">
                    <a:lumMod val="75000"/>
                  </a:schemeClr>
                </a:solidFill>
              </a:defRPr>
            </a:lvl4pPr>
            <a:lvl5pPr>
              <a:defRPr lang="en-US" sz="1400">
                <a:solidFill>
                  <a:schemeClr val="accent4">
                    <a:lumMod val="75000"/>
                  </a:schemeClr>
                </a:solidFill>
              </a:defRPr>
            </a:lvl5pPr>
          </a:lstStyle>
          <a:p>
            <a:pPr lvl="0"/>
            <a:r>
              <a:rPr lang="en-US" dirty="0"/>
              <a:t>&lt;Vertical&gt; | &lt;Channel&gt;</a:t>
            </a:r>
          </a:p>
        </p:txBody>
      </p:sp>
      <p:sp>
        <p:nvSpPr>
          <p:cNvPr id="10" name="Pub_RE_Report_Text_Website">
            <a:extLst>
              <a:ext uri="{FF2B5EF4-FFF2-40B4-BE49-F238E27FC236}">
                <a16:creationId xmlns:a16="http://schemas.microsoft.com/office/drawing/2014/main" id="{7DE328E1-86DA-4B33-BAF8-2DD037292440}"/>
              </a:ext>
            </a:extLst>
          </p:cNvPr>
          <p:cNvSpPr/>
          <p:nvPr userDrawn="1"/>
        </p:nvSpPr>
        <p:spPr>
          <a:xfrm>
            <a:off x="10056452" y="6316440"/>
            <a:ext cx="1449435" cy="246221"/>
          </a:xfrm>
          <a:prstGeom prst="rect">
            <a:avLst/>
          </a:prstGeom>
        </p:spPr>
        <p:txBody>
          <a:bodyPr wrap="none">
            <a:spAutoFit/>
          </a:bodyPr>
          <a:lstStyle/>
          <a:p>
            <a:pPr algn="r"/>
            <a:r>
              <a:rPr lang="en-US" sz="1000" u="none" dirty="0">
                <a:solidFill>
                  <a:srgbClr val="7F7F7F"/>
                </a:solidFill>
                <a:latin typeface="+mn-lt"/>
              </a:rPr>
              <a:t>www.techinsights.com</a:t>
            </a:r>
          </a:p>
        </p:txBody>
      </p:sp>
    </p:spTree>
    <p:extLst>
      <p:ext uri="{BB962C8B-B14F-4D97-AF65-F5344CB8AC3E}">
        <p14:creationId xmlns:p14="http://schemas.microsoft.com/office/powerpoint/2010/main" val="112247411"/>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2A7F8D7-6E30-7CD1-9A8D-244336156CE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06381" y="6413255"/>
            <a:ext cx="872601" cy="430458"/>
          </a:xfrm>
          <a:prstGeom prst="rect">
            <a:avLst/>
          </a:prstGeom>
        </p:spPr>
      </p:pic>
      <p:sp>
        <p:nvSpPr>
          <p:cNvPr id="3" name="TextBox 2">
            <a:extLst>
              <a:ext uri="{FF2B5EF4-FFF2-40B4-BE49-F238E27FC236}">
                <a16:creationId xmlns:a16="http://schemas.microsoft.com/office/drawing/2014/main" id="{29A8EADF-898E-5D30-F4C0-B08A4ADA3513}"/>
              </a:ext>
            </a:extLst>
          </p:cNvPr>
          <p:cNvSpPr txBox="1"/>
          <p:nvPr userDrawn="1"/>
        </p:nvSpPr>
        <p:spPr>
          <a:xfrm>
            <a:off x="613957" y="6638801"/>
            <a:ext cx="5740896" cy="200055"/>
          </a:xfrm>
          <a:prstGeom prst="rect">
            <a:avLst/>
          </a:prstGeom>
          <a:noFill/>
        </p:spPr>
        <p:txBody>
          <a:bodyPr wrap="square" rtlCol="0">
            <a:spAutoFit/>
          </a:bodyPr>
          <a:lstStyle/>
          <a:p>
            <a:r>
              <a:rPr lang="en-CA" sz="700" i="1" baseline="0" dirty="0">
                <a:solidFill>
                  <a:schemeClr val="tx1"/>
                </a:solidFill>
                <a:latin typeface="+mn-lt"/>
                <a:cs typeface="Arial" panose="020B0604020202020204" pitchFamily="34" charset="0"/>
              </a:rPr>
              <a:t>All content © 2024 TechInsights Inc. All rights reserved.</a:t>
            </a:r>
            <a:endParaRPr lang="en-CA" sz="700" i="1" dirty="0">
              <a:solidFill>
                <a:schemeClr val="tx1"/>
              </a:solidFill>
              <a:latin typeface="+mn-lt"/>
              <a:cs typeface="Arial" panose="020B0604020202020204" pitchFamily="34" charset="0"/>
            </a:endParaRPr>
          </a:p>
        </p:txBody>
      </p:sp>
      <p:sp>
        <p:nvSpPr>
          <p:cNvPr id="5" name="TextBox 4">
            <a:extLst>
              <a:ext uri="{FF2B5EF4-FFF2-40B4-BE49-F238E27FC236}">
                <a16:creationId xmlns:a16="http://schemas.microsoft.com/office/drawing/2014/main" id="{A66C902E-3095-1DE0-9126-3784A4A69857}"/>
              </a:ext>
            </a:extLst>
          </p:cNvPr>
          <p:cNvSpPr txBox="1"/>
          <p:nvPr userDrawn="1"/>
        </p:nvSpPr>
        <p:spPr>
          <a:xfrm>
            <a:off x="301281" y="6614737"/>
            <a:ext cx="205184" cy="200055"/>
          </a:xfrm>
          <a:prstGeom prst="rect">
            <a:avLst/>
          </a:prstGeom>
          <a:noFill/>
        </p:spPr>
        <p:txBody>
          <a:bodyPr wrap="none" lIns="0" tIns="0" rIns="0" bIns="0" rtlCol="0">
            <a:spAutoFit/>
          </a:bodyPr>
          <a:lstStyle/>
          <a:p>
            <a:fld id="{4E7D21CE-9AE1-4D80-B812-E18B3CFF068D}" type="slidenum">
              <a:rPr lang="en-US" sz="1300" smtClean="0">
                <a:solidFill>
                  <a:srgbClr val="59595B"/>
                </a:solidFill>
                <a:latin typeface="+mn-lt"/>
                <a:cs typeface="Arial" panose="020B0604020202020204" pitchFamily="34" charset="0"/>
              </a:rPr>
              <a:t>‹#›</a:t>
            </a:fld>
            <a:endParaRPr lang="en-US" sz="1300" dirty="0">
              <a:solidFill>
                <a:srgbClr val="59595B"/>
              </a:solidFill>
              <a:latin typeface="+mn-lt"/>
              <a:cs typeface="Arial" panose="020B0604020202020204" pitchFamily="34" charset="0"/>
            </a:endParaRPr>
          </a:p>
        </p:txBody>
      </p:sp>
      <p:sp>
        <p:nvSpPr>
          <p:cNvPr id="6" name="AutoShape 2">
            <a:extLst>
              <a:ext uri="{FF2B5EF4-FFF2-40B4-BE49-F238E27FC236}">
                <a16:creationId xmlns:a16="http://schemas.microsoft.com/office/drawing/2014/main" id="{AC1E69EF-447B-EAF6-D5FE-298F619F6F0D}"/>
              </a:ext>
            </a:extLst>
          </p:cNvPr>
          <p:cNvSpPr>
            <a:spLocks/>
          </p:cNvSpPr>
          <p:nvPr userDrawn="1"/>
        </p:nvSpPr>
        <p:spPr bwMode="auto">
          <a:xfrm>
            <a:off x="609600" y="914400"/>
            <a:ext cx="10972800" cy="26396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t"/>
          <a:lstStyle/>
          <a:p>
            <a:pPr>
              <a:lnSpc>
                <a:spcPts val="1700"/>
              </a:lnSpc>
            </a:pPr>
            <a:r>
              <a:rPr lang="en-US" sz="1200" dirty="0">
                <a:solidFill>
                  <a:srgbClr val="000000"/>
                </a:solidFill>
                <a:latin typeface="+mn-lt"/>
                <a:cs typeface="Arial" panose="020B0604020202020204" pitchFamily="34" charset="0"/>
                <a:sym typeface="Open Sans" charset="0"/>
              </a:rPr>
              <a:t>All copyright, proprietary and intellectual property rights related to this report reside with TechInsights, except as, and only to the extent, expressly agreed otherwise in writing. </a:t>
            </a:r>
          </a:p>
          <a:p>
            <a:pPr>
              <a:lnSpc>
                <a:spcPts val="1700"/>
              </a:lnSpc>
            </a:pPr>
            <a:endParaRPr lang="en-US" sz="1200" dirty="0">
              <a:solidFill>
                <a:srgbClr val="000000"/>
              </a:solidFill>
              <a:latin typeface="+mn-lt"/>
              <a:cs typeface="Arial" panose="020B0604020202020204" pitchFamily="34" charset="0"/>
              <a:sym typeface="Open Sans" charset="0"/>
            </a:endParaRPr>
          </a:p>
          <a:p>
            <a:pPr>
              <a:lnSpc>
                <a:spcPts val="1700"/>
              </a:lnSpc>
            </a:pPr>
            <a:r>
              <a:rPr lang="en-US" sz="1200" dirty="0">
                <a:solidFill>
                  <a:srgbClr val="000000"/>
                </a:solidFill>
                <a:latin typeface="+mn-lt"/>
                <a:cs typeface="Arial" panose="020B0604020202020204" pitchFamily="34" charset="0"/>
                <a:sym typeface="Open Sans" charset="0"/>
              </a:rPr>
              <a:t>The report is provided under license, exclusively for the use of the organization to which TechInsights has delivered the report and may only be used in accordance with the terms of the license set out in the agreement between TechInsights and that organization, or with the other express, prior, written consent of TechInsights.</a:t>
            </a:r>
          </a:p>
          <a:p>
            <a:pPr>
              <a:lnSpc>
                <a:spcPts val="1700"/>
              </a:lnSpc>
            </a:pPr>
            <a:endParaRPr lang="en-US" sz="1200" dirty="0">
              <a:solidFill>
                <a:srgbClr val="000000"/>
              </a:solidFill>
              <a:latin typeface="+mn-lt"/>
              <a:cs typeface="Arial" panose="020B0604020202020204" pitchFamily="34" charset="0"/>
              <a:sym typeface="Open Sans" charset="0"/>
            </a:endParaRPr>
          </a:p>
          <a:p>
            <a:pPr>
              <a:lnSpc>
                <a:spcPts val="1700"/>
              </a:lnSpc>
            </a:pPr>
            <a:r>
              <a:rPr lang="en-US" sz="1200" dirty="0">
                <a:solidFill>
                  <a:srgbClr val="000000"/>
                </a:solidFill>
                <a:latin typeface="+mn-lt"/>
                <a:cs typeface="Arial" panose="020B0604020202020204" pitchFamily="34" charset="0"/>
                <a:sym typeface="Open Sans" charset="0"/>
              </a:rPr>
              <a:t>If distribution of the report is permitted, TechInsights accreditation, including watermarks must remain attached.</a:t>
            </a:r>
          </a:p>
          <a:p>
            <a:pPr>
              <a:lnSpc>
                <a:spcPts val="1700"/>
              </a:lnSpc>
            </a:pPr>
            <a:endParaRPr lang="en-US" sz="1200" dirty="0">
              <a:solidFill>
                <a:srgbClr val="000000"/>
              </a:solidFill>
              <a:latin typeface="+mn-lt"/>
              <a:cs typeface="Arial" panose="020B0604020202020204" pitchFamily="34" charset="0"/>
              <a:sym typeface="Open Sans" charset="0"/>
            </a:endParaRPr>
          </a:p>
          <a:p>
            <a:pPr>
              <a:lnSpc>
                <a:spcPts val="1700"/>
              </a:lnSpc>
            </a:pPr>
            <a:r>
              <a:rPr lang="en-US" sz="1200" dirty="0">
                <a:solidFill>
                  <a:srgbClr val="000000"/>
                </a:solidFill>
                <a:latin typeface="+mn-lt"/>
                <a:cs typeface="Arial" panose="020B0604020202020204" pitchFamily="34" charset="0"/>
                <a:sym typeface="Open Sans" charset="0"/>
              </a:rPr>
              <a:t>The information contained in this report may describe technical innovations, which are the subject of patents held by third parties. The disclosure by TechInsights of any such information is in no form whatsoever an inducement to infringe any patent. TechInsights assumes no liability for patent infringement arising from the use of the information contained in this report.</a:t>
            </a:r>
          </a:p>
        </p:txBody>
      </p:sp>
      <p:sp>
        <p:nvSpPr>
          <p:cNvPr id="8" name="Text Placeholder 7">
            <a:extLst>
              <a:ext uri="{FF2B5EF4-FFF2-40B4-BE49-F238E27FC236}">
                <a16:creationId xmlns:a16="http://schemas.microsoft.com/office/drawing/2014/main" id="{E162EC84-9534-D0D3-F1B7-B92002C49727}"/>
              </a:ext>
            </a:extLst>
          </p:cNvPr>
          <p:cNvSpPr>
            <a:spLocks noGrp="1"/>
          </p:cNvSpPr>
          <p:nvPr>
            <p:ph type="body" sz="quarter" idx="10" hasCustomPrompt="1"/>
          </p:nvPr>
        </p:nvSpPr>
        <p:spPr>
          <a:xfrm>
            <a:off x="619027" y="3773571"/>
            <a:ext cx="5476973" cy="2639683"/>
          </a:xfrm>
          <a:prstGeom prst="rect">
            <a:avLst/>
          </a:prstGeom>
        </p:spPr>
        <p:txBody>
          <a:bodyPr/>
          <a:lstStyle>
            <a:lvl1pPr>
              <a:defRPr sz="1200">
                <a:latin typeface="+mn-lt"/>
              </a:defRPr>
            </a:lvl1pPr>
            <a:lvl2pPr>
              <a:defRPr sz="1200"/>
            </a:lvl2pPr>
            <a:lvl3pPr>
              <a:defRPr sz="1200"/>
            </a:lvl3pPr>
            <a:lvl4pPr>
              <a:defRPr sz="1200"/>
            </a:lvl4pPr>
            <a:lvl5pPr>
              <a:defRPr sz="1200"/>
            </a:lvl5pPr>
          </a:lstStyle>
          <a:p>
            <a:pPr lvl="0"/>
            <a:r>
              <a:rPr lang="en-US" dirty="0"/>
              <a:t>Author(s):</a:t>
            </a:r>
            <a:br>
              <a:rPr lang="en-US" dirty="0"/>
            </a:br>
            <a:r>
              <a:rPr lang="en-US" dirty="0"/>
              <a:t>Published: &lt;Month&gt; &lt;Day&gt;, 2023</a:t>
            </a:r>
          </a:p>
        </p:txBody>
      </p:sp>
    </p:spTree>
    <p:extLst>
      <p:ext uri="{BB962C8B-B14F-4D97-AF65-F5344CB8AC3E}">
        <p14:creationId xmlns:p14="http://schemas.microsoft.com/office/powerpoint/2010/main" val="4195283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rgbClr val="3D7CC9"/>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3B4F7B-BF2A-D62C-90C0-E0558314598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06381" y="6413255"/>
            <a:ext cx="872603" cy="430458"/>
          </a:xfrm>
          <a:prstGeom prst="rect">
            <a:avLst/>
          </a:prstGeom>
        </p:spPr>
      </p:pic>
      <p:sp>
        <p:nvSpPr>
          <p:cNvPr id="20" name="Text Placeholder 19">
            <a:extLst>
              <a:ext uri="{FF2B5EF4-FFF2-40B4-BE49-F238E27FC236}">
                <a16:creationId xmlns:a16="http://schemas.microsoft.com/office/drawing/2014/main" id="{6A79C4FD-0274-38B4-3ED4-77C69746F309}"/>
              </a:ext>
            </a:extLst>
          </p:cNvPr>
          <p:cNvSpPr>
            <a:spLocks noGrp="1"/>
          </p:cNvSpPr>
          <p:nvPr>
            <p:ph type="body" sz="quarter" idx="10" hasCustomPrompt="1"/>
          </p:nvPr>
        </p:nvSpPr>
        <p:spPr>
          <a:xfrm>
            <a:off x="609600" y="2973818"/>
            <a:ext cx="10972799" cy="914400"/>
          </a:xfrm>
          <a:prstGeom prst="rect">
            <a:avLst/>
          </a:prstGeom>
        </p:spPr>
        <p:txBody>
          <a:bodyPr vert="horz" lIns="0" tIns="0" rIns="0" bIns="0" rtlCol="0" anchor="ctr" anchorCtr="0">
            <a:noAutofit/>
          </a:bodyPr>
          <a:lstStyle>
            <a:lvl1pPr algn="ctr">
              <a:defRPr lang="en-US" sz="4800" b="1" smtClean="0">
                <a:solidFill>
                  <a:schemeClr val="bg1"/>
                </a:solidFill>
                <a:latin typeface="+mn-lt"/>
                <a:ea typeface="+mj-ea"/>
              </a:defRPr>
            </a:lvl1pPr>
            <a:lvl2pPr>
              <a:defRPr lang="en-US" smtClean="0"/>
            </a:lvl2pPr>
            <a:lvl3pPr>
              <a:defRPr lang="en-US" smtClean="0"/>
            </a:lvl3pPr>
            <a:lvl4pPr>
              <a:defRPr lang="en-US" smtClean="0"/>
            </a:lvl4pPr>
            <a:lvl5pPr>
              <a:defRPr lang="en-US"/>
            </a:lvl5pPr>
          </a:lstStyle>
          <a:p>
            <a:pPr lvl="0">
              <a:lnSpc>
                <a:spcPts val="6200"/>
              </a:lnSpc>
              <a:spcBef>
                <a:spcPct val="0"/>
              </a:spcBef>
            </a:pPr>
            <a:r>
              <a:rPr lang="en-US" dirty="0"/>
              <a:t>&lt;Sub-Section Title&gt;</a:t>
            </a:r>
          </a:p>
        </p:txBody>
      </p:sp>
    </p:spTree>
    <p:extLst>
      <p:ext uri="{BB962C8B-B14F-4D97-AF65-F5344CB8AC3E}">
        <p14:creationId xmlns:p14="http://schemas.microsoft.com/office/powerpoint/2010/main" val="1208565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bout TechInsights">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8B63F4-5094-ECFE-3974-A367BF05B4FE}"/>
              </a:ext>
            </a:extLst>
          </p:cNvPr>
          <p:cNvSpPr txBox="1"/>
          <p:nvPr userDrawn="1"/>
        </p:nvSpPr>
        <p:spPr>
          <a:xfrm>
            <a:off x="609600" y="914399"/>
            <a:ext cx="10972800" cy="2918827"/>
          </a:xfrm>
          <a:prstGeom prst="rect">
            <a:avLst/>
          </a:prstGeom>
          <a:noFill/>
        </p:spPr>
        <p:txBody>
          <a:bodyPr wrap="square" lIns="0" tIns="0" rIns="0" bIns="0" rtlCol="0">
            <a:noAutofit/>
          </a:bodyPr>
          <a:lstStyle/>
          <a:p>
            <a:pPr marL="0" marR="0">
              <a:lnSpc>
                <a:spcPct val="107000"/>
              </a:lnSpc>
              <a:spcBef>
                <a:spcPts val="0"/>
              </a:spcBef>
              <a:spcAft>
                <a:spcPts val="800"/>
              </a:spcAft>
            </a:pPr>
            <a:r>
              <a:rPr lang="en-US" sz="1600" b="1" dirty="0">
                <a:effectLst/>
                <a:latin typeface="Calibri" panose="020F0502020204030204" pitchFamily="34" charset="0"/>
                <a:ea typeface="Calibri" panose="020F0502020204030204" pitchFamily="34" charset="0"/>
                <a:cs typeface="Calibri" panose="020F0502020204030204" pitchFamily="34" charset="0"/>
              </a:rPr>
              <a:t>TechInsights is the information platform for the semiconductor industry.</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Calibri" panose="020F0502020204030204" pitchFamily="34" charset="0"/>
              </a:rPr>
              <a:t>Regarded as the most trusted source of actionable, in-depth intelligence related to semiconductor innovation and surrounding markets, TechInsights’ content informs decision makers and professionals whose success depends on accurate knowledge of the semiconductor industry—past, present, or future.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Calibri" panose="020F0502020204030204" pitchFamily="34" charset="0"/>
              </a:rPr>
              <a:t>Over 650 companies and 55,000 users access the TechInsights Platform, the world’s largest vertically integrated collection of unmatched reverse engineering, teardown, and market analysis in the semiconductor industry. This collection includes detailed circuit analysis and imagery, process flows, device teardowns, illustrations, costing and pricing information, forecasts, market analysis, and expert commentary. TechInsights’ customers include the most successful technology companies who rely on TechInsights’ analysis to make informed business, design, and product decisions faster and with greater confidence. For more information, visit </a:t>
            </a:r>
            <a:r>
              <a:rPr lang="en-US" sz="16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2"/>
              </a:rPr>
              <a:t>www.techinsights.com</a:t>
            </a:r>
            <a:r>
              <a:rPr lang="en-US" sz="1600" dirty="0">
                <a:effectLst/>
                <a:latin typeface="Calibri" panose="020F0502020204030204" pitchFamily="34" charset="0"/>
                <a:ea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Title 1">
            <a:extLst>
              <a:ext uri="{FF2B5EF4-FFF2-40B4-BE49-F238E27FC236}">
                <a16:creationId xmlns:a16="http://schemas.microsoft.com/office/drawing/2014/main" id="{343D696F-2333-C7A0-B85C-28F6D872E253}"/>
              </a:ext>
            </a:extLst>
          </p:cNvPr>
          <p:cNvSpPr txBox="1">
            <a:spLocks/>
          </p:cNvSpPr>
          <p:nvPr userDrawn="1"/>
        </p:nvSpPr>
        <p:spPr>
          <a:xfrm>
            <a:off x="609599" y="183751"/>
            <a:ext cx="10972801" cy="730649"/>
          </a:xfrm>
          <a:prstGeom prst="rect">
            <a:avLst/>
          </a:prstGeom>
        </p:spPr>
        <p:txBody>
          <a:bodyPr vert="horz" lIns="0" tIns="0" rIns="0" bIns="0" rtlCol="0" anchor="ctr">
            <a:noAutofit/>
          </a:bodyPr>
          <a:lstStyle>
            <a:lvl1pPr algn="l" defTabSz="914400" rtl="0" eaLnBrk="1" latinLnBrk="0" hangingPunct="1">
              <a:spcBef>
                <a:spcPct val="0"/>
              </a:spcBef>
              <a:buNone/>
              <a:defRPr lang="en-US" sz="3000" b="1" kern="1200">
                <a:solidFill>
                  <a:srgbClr val="3D7CC9"/>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a:ln>
                  <a:noFill/>
                </a:ln>
                <a:solidFill>
                  <a:srgbClr val="3D7CC9"/>
                </a:solidFill>
                <a:effectLst/>
                <a:uLnTx/>
                <a:uFillTx/>
                <a:latin typeface="+mn-lt"/>
                <a:ea typeface="+mj-ea"/>
                <a:cs typeface="Arial" panose="020B0604020202020204" pitchFamily="34" charset="0"/>
              </a:rPr>
              <a:t>About TechInsights</a:t>
            </a:r>
          </a:p>
        </p:txBody>
      </p:sp>
      <p:pic>
        <p:nvPicPr>
          <p:cNvPr id="2" name="Picture 1">
            <a:extLst>
              <a:ext uri="{FF2B5EF4-FFF2-40B4-BE49-F238E27FC236}">
                <a16:creationId xmlns:a16="http://schemas.microsoft.com/office/drawing/2014/main" id="{DAEE92CE-61DC-D9EC-2AFA-B14C1D77A0D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06381" y="6413255"/>
            <a:ext cx="872601" cy="430458"/>
          </a:xfrm>
          <a:prstGeom prst="rect">
            <a:avLst/>
          </a:prstGeom>
        </p:spPr>
      </p:pic>
      <p:sp>
        <p:nvSpPr>
          <p:cNvPr id="3" name="TextBox 2">
            <a:extLst>
              <a:ext uri="{FF2B5EF4-FFF2-40B4-BE49-F238E27FC236}">
                <a16:creationId xmlns:a16="http://schemas.microsoft.com/office/drawing/2014/main" id="{A009995C-6578-A52F-7C54-4A42752C77BB}"/>
              </a:ext>
            </a:extLst>
          </p:cNvPr>
          <p:cNvSpPr txBox="1"/>
          <p:nvPr userDrawn="1"/>
        </p:nvSpPr>
        <p:spPr>
          <a:xfrm>
            <a:off x="613957" y="6638801"/>
            <a:ext cx="5740896" cy="200055"/>
          </a:xfrm>
          <a:prstGeom prst="rect">
            <a:avLst/>
          </a:prstGeom>
          <a:noFill/>
        </p:spPr>
        <p:txBody>
          <a:bodyPr wrap="square" rtlCol="0">
            <a:spAutoFit/>
          </a:bodyPr>
          <a:lstStyle/>
          <a:p>
            <a:r>
              <a:rPr lang="en-CA" sz="700" i="1" baseline="0" dirty="0">
                <a:solidFill>
                  <a:schemeClr val="tx1"/>
                </a:solidFill>
                <a:latin typeface="+mn-lt"/>
                <a:cs typeface="Arial" panose="020B0604020202020204" pitchFamily="34" charset="0"/>
              </a:rPr>
              <a:t>All content © 2024 TechInsights Inc. All rights reserved.</a:t>
            </a:r>
            <a:endParaRPr lang="en-CA" sz="700" i="1" dirty="0">
              <a:solidFill>
                <a:schemeClr val="tx1"/>
              </a:solidFill>
              <a:latin typeface="+mn-lt"/>
              <a:cs typeface="Arial" panose="020B0604020202020204" pitchFamily="34" charset="0"/>
            </a:endParaRPr>
          </a:p>
        </p:txBody>
      </p:sp>
      <p:sp>
        <p:nvSpPr>
          <p:cNvPr id="4" name="TextBox 3">
            <a:extLst>
              <a:ext uri="{FF2B5EF4-FFF2-40B4-BE49-F238E27FC236}">
                <a16:creationId xmlns:a16="http://schemas.microsoft.com/office/drawing/2014/main" id="{2946ADFC-46A2-DA9D-B80D-6F3069D42998}"/>
              </a:ext>
            </a:extLst>
          </p:cNvPr>
          <p:cNvSpPr txBox="1"/>
          <p:nvPr userDrawn="1"/>
        </p:nvSpPr>
        <p:spPr>
          <a:xfrm>
            <a:off x="301281" y="6614737"/>
            <a:ext cx="205184" cy="200055"/>
          </a:xfrm>
          <a:prstGeom prst="rect">
            <a:avLst/>
          </a:prstGeom>
          <a:noFill/>
        </p:spPr>
        <p:txBody>
          <a:bodyPr wrap="none" lIns="0" tIns="0" rIns="0" bIns="0" rtlCol="0">
            <a:spAutoFit/>
          </a:bodyPr>
          <a:lstStyle/>
          <a:p>
            <a:fld id="{4E7D21CE-9AE1-4D80-B812-E18B3CFF068D}" type="slidenum">
              <a:rPr lang="en-US" sz="1300" smtClean="0">
                <a:solidFill>
                  <a:srgbClr val="59595B"/>
                </a:solidFill>
                <a:latin typeface="+mn-lt"/>
                <a:cs typeface="Arial" panose="020B0604020202020204" pitchFamily="34" charset="0"/>
              </a:rPr>
              <a:t>‹#›</a:t>
            </a:fld>
            <a:endParaRPr lang="en-US" sz="1300" dirty="0">
              <a:solidFill>
                <a:srgbClr val="59595B"/>
              </a:solidFill>
              <a:latin typeface="+mn-lt"/>
              <a:cs typeface="Arial" panose="020B0604020202020204" pitchFamily="34" charset="0"/>
            </a:endParaRPr>
          </a:p>
        </p:txBody>
      </p:sp>
      <p:pic>
        <p:nvPicPr>
          <p:cNvPr id="5" name="Picture 4" descr="Logo&#10;&#10;Description automatically generated">
            <a:extLst>
              <a:ext uri="{FF2B5EF4-FFF2-40B4-BE49-F238E27FC236}">
                <a16:creationId xmlns:a16="http://schemas.microsoft.com/office/drawing/2014/main" id="{CDF400C6-2269-0CA4-9F00-9B53451202BC}"/>
              </a:ext>
            </a:extLst>
          </p:cNvPr>
          <p:cNvPicPr>
            <a:picLocks noChangeAspect="1"/>
          </p:cNvPicPr>
          <p:nvPr userDrawn="1"/>
        </p:nvPicPr>
        <p:blipFill rotWithShape="1">
          <a:blip r:embed="rId4"/>
          <a:srcRect l="9825"/>
          <a:stretch/>
        </p:blipFill>
        <p:spPr>
          <a:xfrm>
            <a:off x="609600" y="3833227"/>
            <a:ext cx="1422668" cy="474112"/>
          </a:xfrm>
          <a:prstGeom prst="rect">
            <a:avLst/>
          </a:prstGeom>
        </p:spPr>
      </p:pic>
      <p:sp>
        <p:nvSpPr>
          <p:cNvPr id="6" name="TextBox 5">
            <a:extLst>
              <a:ext uri="{FF2B5EF4-FFF2-40B4-BE49-F238E27FC236}">
                <a16:creationId xmlns:a16="http://schemas.microsoft.com/office/drawing/2014/main" id="{FC22242A-17B1-D583-A9C2-F1C58ADB92E3}"/>
              </a:ext>
            </a:extLst>
          </p:cNvPr>
          <p:cNvSpPr txBox="1"/>
          <p:nvPr userDrawn="1"/>
        </p:nvSpPr>
        <p:spPr>
          <a:xfrm>
            <a:off x="609599" y="4307339"/>
            <a:ext cx="5486401" cy="2093461"/>
          </a:xfrm>
          <a:prstGeom prst="rect">
            <a:avLst/>
          </a:prstGeom>
          <a:noFill/>
        </p:spPr>
        <p:txBody>
          <a:bodyPr wrap="square" lIns="0" tIns="0" rIns="0" bIns="0" rtlCol="0">
            <a:noAutofit/>
          </a:bodyPr>
          <a:lstStyle/>
          <a:p>
            <a:pPr marL="0" indent="0">
              <a:buNone/>
            </a:pPr>
            <a:r>
              <a:rPr lang="en-US" sz="1200" dirty="0">
                <a:solidFill>
                  <a:srgbClr val="3D7CC9"/>
                </a:solidFill>
                <a:latin typeface="+mn-lt"/>
              </a:rPr>
              <a:t>1891 Robertson Road</a:t>
            </a:r>
          </a:p>
          <a:p>
            <a:pPr marL="0" indent="0">
              <a:buNone/>
            </a:pPr>
            <a:r>
              <a:rPr lang="en-US" sz="1200" dirty="0">
                <a:solidFill>
                  <a:srgbClr val="3D7CC9"/>
                </a:solidFill>
                <a:latin typeface="+mn-lt"/>
              </a:rPr>
              <a:t>Suite 500</a:t>
            </a:r>
          </a:p>
          <a:p>
            <a:pPr marL="0" indent="0">
              <a:buNone/>
            </a:pPr>
            <a:r>
              <a:rPr lang="en-US" sz="1200" dirty="0">
                <a:solidFill>
                  <a:srgbClr val="3D7CC9"/>
                </a:solidFill>
                <a:latin typeface="+mn-lt"/>
              </a:rPr>
              <a:t>Ottawa, Ontario K2H 5B7 </a:t>
            </a:r>
          </a:p>
          <a:p>
            <a:pPr marL="0" indent="0">
              <a:buNone/>
            </a:pPr>
            <a:r>
              <a:rPr lang="en-US" sz="1200" dirty="0">
                <a:solidFill>
                  <a:srgbClr val="3D7CC9"/>
                </a:solidFill>
                <a:latin typeface="+mn-lt"/>
              </a:rPr>
              <a:t>Canada</a:t>
            </a:r>
            <a:br>
              <a:rPr lang="en-US" sz="1200" dirty="0">
                <a:solidFill>
                  <a:srgbClr val="3D7CC9"/>
                </a:solidFill>
                <a:latin typeface="+mn-lt"/>
              </a:rPr>
            </a:br>
            <a:endParaRPr lang="en-US" sz="1200" dirty="0">
              <a:solidFill>
                <a:srgbClr val="3D7CC9"/>
              </a:solidFill>
              <a:latin typeface="+mn-lt"/>
            </a:endParaRPr>
          </a:p>
          <a:p>
            <a:pPr marL="0" indent="0">
              <a:buNone/>
            </a:pPr>
            <a:r>
              <a:rPr lang="en-US" sz="1200" dirty="0">
                <a:solidFill>
                  <a:srgbClr val="3D7CC9"/>
                </a:solidFill>
                <a:latin typeface="+mn-lt"/>
              </a:rPr>
              <a:t>T	1-613-599-6500</a:t>
            </a:r>
          </a:p>
          <a:p>
            <a:pPr marL="0" indent="0">
              <a:buNone/>
            </a:pPr>
            <a:r>
              <a:rPr lang="en-US" sz="1200" dirty="0">
                <a:solidFill>
                  <a:srgbClr val="3D7CC9"/>
                </a:solidFill>
                <a:latin typeface="+mn-lt"/>
              </a:rPr>
              <a:t>F	1-613-599-6501</a:t>
            </a:r>
          </a:p>
          <a:p>
            <a:pPr marL="0" indent="0">
              <a:buNone/>
            </a:pPr>
            <a:r>
              <a:rPr lang="en-US" sz="1200" dirty="0">
                <a:solidFill>
                  <a:srgbClr val="3D7CC9"/>
                </a:solidFill>
                <a:latin typeface="+mn-lt"/>
              </a:rPr>
              <a:t>Website:	www.techinsights.com</a:t>
            </a:r>
          </a:p>
          <a:p>
            <a:pPr marL="0" indent="0">
              <a:buNone/>
            </a:pPr>
            <a:r>
              <a:rPr lang="en-US" sz="1200" dirty="0">
                <a:solidFill>
                  <a:srgbClr val="3D7CC9"/>
                </a:solidFill>
                <a:latin typeface="+mn-lt"/>
              </a:rPr>
              <a:t>Email:	info@techinsights.com</a:t>
            </a:r>
          </a:p>
        </p:txBody>
      </p:sp>
    </p:spTree>
    <p:extLst>
      <p:ext uri="{BB962C8B-B14F-4D97-AF65-F5344CB8AC3E}">
        <p14:creationId xmlns:p14="http://schemas.microsoft.com/office/powerpoint/2010/main" val="4070302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chInsights Presence">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43D696F-2333-C7A0-B85C-28F6D872E253}"/>
              </a:ext>
            </a:extLst>
          </p:cNvPr>
          <p:cNvSpPr txBox="1">
            <a:spLocks/>
          </p:cNvSpPr>
          <p:nvPr userDrawn="1"/>
        </p:nvSpPr>
        <p:spPr>
          <a:xfrm>
            <a:off x="609599" y="183751"/>
            <a:ext cx="10972801" cy="730649"/>
          </a:xfrm>
          <a:prstGeom prst="rect">
            <a:avLst/>
          </a:prstGeom>
        </p:spPr>
        <p:txBody>
          <a:bodyPr vert="horz" lIns="0" tIns="0" rIns="0" bIns="0" rtlCol="0" anchor="ctr">
            <a:noAutofit/>
          </a:bodyPr>
          <a:lstStyle>
            <a:lvl1pPr algn="l" defTabSz="914400" rtl="0" eaLnBrk="1" latinLnBrk="0" hangingPunct="1">
              <a:spcBef>
                <a:spcPct val="0"/>
              </a:spcBef>
              <a:buNone/>
              <a:defRPr lang="en-US" sz="3000" b="1" kern="1200">
                <a:solidFill>
                  <a:srgbClr val="3D7CC9"/>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3D7CC9"/>
                </a:solidFill>
                <a:effectLst/>
                <a:uLnTx/>
                <a:uFillTx/>
                <a:latin typeface="+mn-lt"/>
                <a:ea typeface="+mj-ea"/>
                <a:cs typeface="Arial" panose="020B0604020202020204" pitchFamily="34" charset="0"/>
              </a:rPr>
              <a:t>Global Presence</a:t>
            </a:r>
          </a:p>
        </p:txBody>
      </p:sp>
      <p:pic>
        <p:nvPicPr>
          <p:cNvPr id="2" name="Picture 1">
            <a:extLst>
              <a:ext uri="{FF2B5EF4-FFF2-40B4-BE49-F238E27FC236}">
                <a16:creationId xmlns:a16="http://schemas.microsoft.com/office/drawing/2014/main" id="{0FA67243-45FA-F840-1AC7-BCF0DF6A130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06381" y="6413255"/>
            <a:ext cx="872601" cy="430458"/>
          </a:xfrm>
          <a:prstGeom prst="rect">
            <a:avLst/>
          </a:prstGeom>
        </p:spPr>
      </p:pic>
      <p:sp>
        <p:nvSpPr>
          <p:cNvPr id="3" name="TextBox 2">
            <a:extLst>
              <a:ext uri="{FF2B5EF4-FFF2-40B4-BE49-F238E27FC236}">
                <a16:creationId xmlns:a16="http://schemas.microsoft.com/office/drawing/2014/main" id="{A8928403-4937-6366-DAC0-F762598B95B1}"/>
              </a:ext>
            </a:extLst>
          </p:cNvPr>
          <p:cNvSpPr txBox="1"/>
          <p:nvPr userDrawn="1"/>
        </p:nvSpPr>
        <p:spPr>
          <a:xfrm>
            <a:off x="613957" y="6638801"/>
            <a:ext cx="5740896" cy="200055"/>
          </a:xfrm>
          <a:prstGeom prst="rect">
            <a:avLst/>
          </a:prstGeom>
          <a:noFill/>
        </p:spPr>
        <p:txBody>
          <a:bodyPr wrap="square" rtlCol="0">
            <a:spAutoFit/>
          </a:bodyPr>
          <a:lstStyle/>
          <a:p>
            <a:r>
              <a:rPr lang="en-CA" sz="700" i="1" baseline="0" dirty="0">
                <a:solidFill>
                  <a:schemeClr val="tx1"/>
                </a:solidFill>
                <a:latin typeface="+mn-lt"/>
                <a:cs typeface="Arial" panose="020B0604020202020204" pitchFamily="34" charset="0"/>
              </a:rPr>
              <a:t>All content © 2024 TechInsights Inc. All rights reserved.</a:t>
            </a:r>
            <a:endParaRPr lang="en-CA" sz="700" i="1" dirty="0">
              <a:solidFill>
                <a:schemeClr val="tx1"/>
              </a:solidFill>
              <a:latin typeface="+mn-lt"/>
              <a:cs typeface="Arial" panose="020B0604020202020204" pitchFamily="34" charset="0"/>
            </a:endParaRPr>
          </a:p>
        </p:txBody>
      </p:sp>
      <p:sp>
        <p:nvSpPr>
          <p:cNvPr id="4" name="Shape 1301">
            <a:extLst>
              <a:ext uri="{FF2B5EF4-FFF2-40B4-BE49-F238E27FC236}">
                <a16:creationId xmlns:a16="http://schemas.microsoft.com/office/drawing/2014/main" id="{4DC6B13C-C4B0-75AC-3894-D78A4C664337}"/>
              </a:ext>
            </a:extLst>
          </p:cNvPr>
          <p:cNvSpPr/>
          <p:nvPr userDrawn="1"/>
        </p:nvSpPr>
        <p:spPr>
          <a:xfrm>
            <a:off x="5265055" y="1538209"/>
            <a:ext cx="6110238" cy="4550716"/>
          </a:xfrm>
          <a:custGeom>
            <a:avLst/>
            <a:gdLst/>
            <a:ahLst/>
            <a:cxnLst>
              <a:cxn ang="0">
                <a:pos x="wd2" y="hd2"/>
              </a:cxn>
              <a:cxn ang="5400000">
                <a:pos x="wd2" y="hd2"/>
              </a:cxn>
              <a:cxn ang="10800000">
                <a:pos x="wd2" y="hd2"/>
              </a:cxn>
              <a:cxn ang="16200000">
                <a:pos x="wd2" y="hd2"/>
              </a:cxn>
            </a:cxnLst>
            <a:rect l="0" t="0" r="r" b="b"/>
            <a:pathLst>
              <a:path w="21600" h="21600"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chemeClr val="bg1">
              <a:lumMod val="85000"/>
              <a:alpha val="70000"/>
            </a:schemeClr>
          </a:solidFill>
          <a:ln w="12700">
            <a:miter lim="400000"/>
          </a:ln>
        </p:spPr>
        <p:txBody>
          <a:bodyPr lIns="25400" tIns="25400" rIns="25400" bIns="25400" anchor="ctr"/>
          <a:lstStyle/>
          <a:p>
            <a:pPr marL="20320" marR="20320" algn="ctr" defTabSz="457200">
              <a:defRPr sz="1400" b="1" spc="0">
                <a:solidFill>
                  <a:srgbClr val="FFFFFF"/>
                </a:solidFill>
                <a:uFill>
                  <a:solidFill>
                    <a:srgbClr val="FFFFFF"/>
                  </a:solidFill>
                </a:uFill>
                <a:latin typeface="Arial"/>
                <a:ea typeface="Arial"/>
                <a:cs typeface="Arial"/>
                <a:sym typeface="Arial"/>
              </a:defRPr>
            </a:pPr>
            <a:endParaRPr sz="700" dirty="0"/>
          </a:p>
        </p:txBody>
      </p:sp>
      <p:sp>
        <p:nvSpPr>
          <p:cNvPr id="5" name="Shape 1302">
            <a:extLst>
              <a:ext uri="{FF2B5EF4-FFF2-40B4-BE49-F238E27FC236}">
                <a16:creationId xmlns:a16="http://schemas.microsoft.com/office/drawing/2014/main" id="{5748B45D-5C8E-595B-9B4A-3591DF51FC40}"/>
              </a:ext>
            </a:extLst>
          </p:cNvPr>
          <p:cNvSpPr/>
          <p:nvPr userDrawn="1"/>
        </p:nvSpPr>
        <p:spPr>
          <a:xfrm>
            <a:off x="816708" y="1424241"/>
            <a:ext cx="4220475" cy="4550716"/>
          </a:xfrm>
          <a:custGeom>
            <a:avLst/>
            <a:gdLst/>
            <a:ahLst/>
            <a:cxnLst>
              <a:cxn ang="0">
                <a:pos x="wd2" y="hd2"/>
              </a:cxn>
              <a:cxn ang="5400000">
                <a:pos x="wd2" y="hd2"/>
              </a:cxn>
              <a:cxn ang="10800000">
                <a:pos x="wd2" y="hd2"/>
              </a:cxn>
              <a:cxn ang="16200000">
                <a:pos x="wd2" y="hd2"/>
              </a:cxn>
            </a:cxnLst>
            <a:rect l="0" t="0" r="r" b="b"/>
            <a:pathLst>
              <a:path w="21600" h="21600"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1"/>
                </a:lnTo>
                <a:lnTo>
                  <a:pt x="14185" y="14651"/>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chemeClr val="bg1">
              <a:lumMod val="85000"/>
              <a:alpha val="70000"/>
            </a:schemeClr>
          </a:solidFill>
          <a:ln w="12700">
            <a:miter lim="400000"/>
          </a:ln>
        </p:spPr>
        <p:txBody>
          <a:bodyPr lIns="25400" tIns="25400" rIns="25400" bIns="25400" anchor="ctr"/>
          <a:lstStyle/>
          <a:p>
            <a:pPr marL="20320" marR="20320" algn="ctr" defTabSz="457200">
              <a:defRPr sz="1400" b="1" spc="0">
                <a:solidFill>
                  <a:srgbClr val="FFFFFF"/>
                </a:solidFill>
                <a:uFill>
                  <a:solidFill>
                    <a:srgbClr val="FFFFFF"/>
                  </a:solidFill>
                </a:uFill>
                <a:latin typeface="Arial"/>
                <a:ea typeface="Arial"/>
                <a:cs typeface="Arial"/>
                <a:sym typeface="Arial"/>
              </a:defRPr>
            </a:pPr>
            <a:endParaRPr sz="700" dirty="0"/>
          </a:p>
        </p:txBody>
      </p:sp>
      <p:sp>
        <p:nvSpPr>
          <p:cNvPr id="6" name="Shape 1305">
            <a:extLst>
              <a:ext uri="{FF2B5EF4-FFF2-40B4-BE49-F238E27FC236}">
                <a16:creationId xmlns:a16="http://schemas.microsoft.com/office/drawing/2014/main" id="{18B2739D-7AA5-D297-3148-2A95642655C2}"/>
              </a:ext>
            </a:extLst>
          </p:cNvPr>
          <p:cNvSpPr/>
          <p:nvPr userDrawn="1"/>
        </p:nvSpPr>
        <p:spPr>
          <a:xfrm>
            <a:off x="3282641" y="2694300"/>
            <a:ext cx="513674" cy="499900"/>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chemeClr val="accent2"/>
          </a:solidFill>
          <a:ln w="63500">
            <a:solidFill>
              <a:srgbClr val="4B5561"/>
            </a:solidFill>
          </a:ln>
        </p:spPr>
        <p:txBody>
          <a:bodyPr lIns="35719" tIns="35719" rIns="35719" bIns="35719" anchor="ctr"/>
          <a:lstStyle/>
          <a:p>
            <a:pPr algn="ctr">
              <a:lnSpc>
                <a:spcPct val="100000"/>
              </a:lnSpc>
              <a:defRPr sz="3200" spc="0">
                <a:solidFill>
                  <a:srgbClr val="FFFFFF"/>
                </a:solidFill>
                <a:latin typeface="Lato Regular"/>
                <a:ea typeface="Lato Regular"/>
                <a:cs typeface="Lato Regular"/>
                <a:sym typeface="Lato Regular"/>
              </a:defRPr>
            </a:pPr>
            <a:endParaRPr sz="1600" dirty="0"/>
          </a:p>
        </p:txBody>
      </p:sp>
      <p:sp>
        <p:nvSpPr>
          <p:cNvPr id="8" name="Shape 1308">
            <a:extLst>
              <a:ext uri="{FF2B5EF4-FFF2-40B4-BE49-F238E27FC236}">
                <a16:creationId xmlns:a16="http://schemas.microsoft.com/office/drawing/2014/main" id="{9763BD85-6A78-CFFB-3B6E-CE509FFB29CB}"/>
              </a:ext>
            </a:extLst>
          </p:cNvPr>
          <p:cNvSpPr/>
          <p:nvPr userDrawn="1"/>
        </p:nvSpPr>
        <p:spPr>
          <a:xfrm>
            <a:off x="2064053" y="3107743"/>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10" name="Shape 4145">
            <a:extLst>
              <a:ext uri="{FF2B5EF4-FFF2-40B4-BE49-F238E27FC236}">
                <a16:creationId xmlns:a16="http://schemas.microsoft.com/office/drawing/2014/main" id="{DC8DA5E2-9E2E-E966-543C-F73D453F3631}"/>
              </a:ext>
            </a:extLst>
          </p:cNvPr>
          <p:cNvSpPr/>
          <p:nvPr userDrawn="1"/>
        </p:nvSpPr>
        <p:spPr>
          <a:xfrm>
            <a:off x="1147249" y="3090147"/>
            <a:ext cx="834073"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San Jose,</a:t>
            </a:r>
          </a:p>
          <a:p>
            <a:r>
              <a:rPr lang="en-CA" sz="900" dirty="0">
                <a:solidFill>
                  <a:schemeClr val="tx2"/>
                </a:solidFill>
              </a:rPr>
              <a:t>United States</a:t>
            </a:r>
          </a:p>
        </p:txBody>
      </p:sp>
      <p:sp>
        <p:nvSpPr>
          <p:cNvPr id="12" name="Shape 4145">
            <a:extLst>
              <a:ext uri="{FF2B5EF4-FFF2-40B4-BE49-F238E27FC236}">
                <a16:creationId xmlns:a16="http://schemas.microsoft.com/office/drawing/2014/main" id="{6BFB2ADB-E375-DF12-DBF2-1A9AB460D2B4}"/>
              </a:ext>
            </a:extLst>
          </p:cNvPr>
          <p:cNvSpPr/>
          <p:nvPr userDrawn="1"/>
        </p:nvSpPr>
        <p:spPr>
          <a:xfrm>
            <a:off x="3320568" y="2205537"/>
            <a:ext cx="1495088" cy="6828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1400" b="1" dirty="0">
                <a:solidFill>
                  <a:schemeClr val="tx2"/>
                </a:solidFill>
                <a:latin typeface="+mj-lt"/>
              </a:rPr>
              <a:t>HEADQUARTERS</a:t>
            </a:r>
          </a:p>
          <a:p>
            <a:r>
              <a:rPr lang="en-CA" sz="1050" dirty="0">
                <a:solidFill>
                  <a:schemeClr val="tx2"/>
                </a:solidFill>
              </a:rPr>
              <a:t>Ottawa,</a:t>
            </a:r>
            <a:endParaRPr lang="en-CA" sz="1050" dirty="0">
              <a:solidFill>
                <a:schemeClr val="tx2"/>
              </a:solidFill>
              <a:cs typeface="Poppins Light"/>
            </a:endParaRPr>
          </a:p>
          <a:p>
            <a:r>
              <a:rPr lang="en-CA" sz="1050" dirty="0">
                <a:solidFill>
                  <a:schemeClr val="tx2"/>
                </a:solidFill>
              </a:rPr>
              <a:t>Canada</a:t>
            </a:r>
            <a:endParaRPr lang="en-CA" sz="1050" dirty="0">
              <a:solidFill>
                <a:schemeClr val="tx2"/>
              </a:solidFill>
              <a:cs typeface="Poppins Light"/>
            </a:endParaRPr>
          </a:p>
        </p:txBody>
      </p:sp>
      <p:sp>
        <p:nvSpPr>
          <p:cNvPr id="13" name="Shape 1308">
            <a:extLst>
              <a:ext uri="{FF2B5EF4-FFF2-40B4-BE49-F238E27FC236}">
                <a16:creationId xmlns:a16="http://schemas.microsoft.com/office/drawing/2014/main" id="{647779CF-245F-DABF-1CE1-FB655CF161FC}"/>
              </a:ext>
            </a:extLst>
          </p:cNvPr>
          <p:cNvSpPr/>
          <p:nvPr userDrawn="1"/>
        </p:nvSpPr>
        <p:spPr>
          <a:xfrm>
            <a:off x="3647320" y="2944250"/>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14" name="Shape 1308">
            <a:extLst>
              <a:ext uri="{FF2B5EF4-FFF2-40B4-BE49-F238E27FC236}">
                <a16:creationId xmlns:a16="http://schemas.microsoft.com/office/drawing/2014/main" id="{B84E17BE-F270-4CB5-2060-97E451E677A5}"/>
              </a:ext>
            </a:extLst>
          </p:cNvPr>
          <p:cNvSpPr/>
          <p:nvPr userDrawn="1"/>
        </p:nvSpPr>
        <p:spPr>
          <a:xfrm>
            <a:off x="2691949" y="3025166"/>
            <a:ext cx="394136" cy="386081"/>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chemeClr val="accent2"/>
          </a:solidFill>
          <a:ln w="635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15" name="Shape 4145">
            <a:extLst>
              <a:ext uri="{FF2B5EF4-FFF2-40B4-BE49-F238E27FC236}">
                <a16:creationId xmlns:a16="http://schemas.microsoft.com/office/drawing/2014/main" id="{AF2639FF-F556-99BA-E295-DAFD5267DECB}"/>
              </a:ext>
            </a:extLst>
          </p:cNvPr>
          <p:cNvSpPr/>
          <p:nvPr userDrawn="1"/>
        </p:nvSpPr>
        <p:spPr>
          <a:xfrm>
            <a:off x="2311863" y="3444150"/>
            <a:ext cx="1756249" cy="6828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pPr>
              <a:lnSpc>
                <a:spcPts val="1400"/>
              </a:lnSpc>
            </a:pPr>
            <a:r>
              <a:rPr lang="en-CA" sz="1400" b="1" dirty="0">
                <a:solidFill>
                  <a:schemeClr val="tx2"/>
                </a:solidFill>
                <a:latin typeface="+mj-lt"/>
              </a:rPr>
              <a:t>US HEADQUARTERS</a:t>
            </a:r>
          </a:p>
          <a:p>
            <a:pPr>
              <a:lnSpc>
                <a:spcPts val="1400"/>
              </a:lnSpc>
            </a:pPr>
            <a:r>
              <a:rPr lang="en-CA" sz="1050" dirty="0">
                <a:solidFill>
                  <a:schemeClr val="tx2"/>
                </a:solidFill>
              </a:rPr>
              <a:t>Denver,</a:t>
            </a:r>
            <a:endParaRPr lang="en-CA" sz="1050" dirty="0">
              <a:solidFill>
                <a:schemeClr val="tx2"/>
              </a:solidFill>
              <a:cs typeface="Poppins Light"/>
            </a:endParaRPr>
          </a:p>
          <a:p>
            <a:pPr>
              <a:lnSpc>
                <a:spcPts val="1400"/>
              </a:lnSpc>
            </a:pPr>
            <a:r>
              <a:rPr lang="en-CA" sz="1050" dirty="0">
                <a:solidFill>
                  <a:schemeClr val="tx2"/>
                </a:solidFill>
              </a:rPr>
              <a:t>United States</a:t>
            </a:r>
            <a:endParaRPr lang="en-CA" sz="1050" dirty="0">
              <a:solidFill>
                <a:schemeClr val="tx2"/>
              </a:solidFill>
              <a:cs typeface="Poppins Light"/>
            </a:endParaRPr>
          </a:p>
        </p:txBody>
      </p:sp>
      <p:sp>
        <p:nvSpPr>
          <p:cNvPr id="17" name="Shape 4145">
            <a:extLst>
              <a:ext uri="{FF2B5EF4-FFF2-40B4-BE49-F238E27FC236}">
                <a16:creationId xmlns:a16="http://schemas.microsoft.com/office/drawing/2014/main" id="{F9728567-494D-F5D1-2C36-1E14B8DDEEB9}"/>
              </a:ext>
            </a:extLst>
          </p:cNvPr>
          <p:cNvSpPr/>
          <p:nvPr userDrawn="1"/>
        </p:nvSpPr>
        <p:spPr>
          <a:xfrm>
            <a:off x="3958348" y="2906603"/>
            <a:ext cx="834073"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Boston,</a:t>
            </a:r>
          </a:p>
          <a:p>
            <a:r>
              <a:rPr lang="en-CA" sz="900" dirty="0">
                <a:solidFill>
                  <a:schemeClr val="tx2"/>
                </a:solidFill>
              </a:rPr>
              <a:t>United States</a:t>
            </a:r>
            <a:endParaRPr lang="en-CA" sz="900" dirty="0">
              <a:solidFill>
                <a:schemeClr val="tx2"/>
              </a:solidFill>
              <a:cs typeface="Poppins Light"/>
            </a:endParaRPr>
          </a:p>
        </p:txBody>
      </p:sp>
      <p:sp>
        <p:nvSpPr>
          <p:cNvPr id="18" name="Shape 1308">
            <a:extLst>
              <a:ext uri="{FF2B5EF4-FFF2-40B4-BE49-F238E27FC236}">
                <a16:creationId xmlns:a16="http://schemas.microsoft.com/office/drawing/2014/main" id="{80A388ED-7551-B8C4-FF3F-F059CE88999B}"/>
              </a:ext>
            </a:extLst>
          </p:cNvPr>
          <p:cNvSpPr/>
          <p:nvPr userDrawn="1"/>
        </p:nvSpPr>
        <p:spPr>
          <a:xfrm>
            <a:off x="5568758" y="2906603"/>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19" name="Shape 4145">
            <a:extLst>
              <a:ext uri="{FF2B5EF4-FFF2-40B4-BE49-F238E27FC236}">
                <a16:creationId xmlns:a16="http://schemas.microsoft.com/office/drawing/2014/main" id="{801FD0F5-EE28-33D5-D761-13A93C807EB0}"/>
              </a:ext>
            </a:extLst>
          </p:cNvPr>
          <p:cNvSpPr/>
          <p:nvPr userDrawn="1"/>
        </p:nvSpPr>
        <p:spPr>
          <a:xfrm>
            <a:off x="4763779" y="2731945"/>
            <a:ext cx="863953"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Milton Keynes,</a:t>
            </a:r>
          </a:p>
          <a:p>
            <a:r>
              <a:rPr lang="en-CA" sz="900" dirty="0">
                <a:solidFill>
                  <a:schemeClr val="tx2"/>
                </a:solidFill>
              </a:rPr>
              <a:t>England</a:t>
            </a:r>
            <a:endParaRPr lang="en-CA" sz="900" dirty="0">
              <a:solidFill>
                <a:schemeClr val="tx2"/>
              </a:solidFill>
              <a:cs typeface="Poppins Light"/>
            </a:endParaRPr>
          </a:p>
        </p:txBody>
      </p:sp>
      <p:sp>
        <p:nvSpPr>
          <p:cNvPr id="20" name="Shape 1308">
            <a:extLst>
              <a:ext uri="{FF2B5EF4-FFF2-40B4-BE49-F238E27FC236}">
                <a16:creationId xmlns:a16="http://schemas.microsoft.com/office/drawing/2014/main" id="{C0754219-4BE5-3E46-5260-258EE8D37FD9}"/>
              </a:ext>
            </a:extLst>
          </p:cNvPr>
          <p:cNvSpPr/>
          <p:nvPr userDrawn="1"/>
        </p:nvSpPr>
        <p:spPr>
          <a:xfrm>
            <a:off x="6234272" y="2906603"/>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21" name="Shape 4145">
            <a:extLst>
              <a:ext uri="{FF2B5EF4-FFF2-40B4-BE49-F238E27FC236}">
                <a16:creationId xmlns:a16="http://schemas.microsoft.com/office/drawing/2014/main" id="{F3E33918-A9DF-8DB8-C6E2-44C88816BE69}"/>
              </a:ext>
            </a:extLst>
          </p:cNvPr>
          <p:cNvSpPr/>
          <p:nvPr userDrawn="1"/>
        </p:nvSpPr>
        <p:spPr>
          <a:xfrm>
            <a:off x="6552247" y="2856598"/>
            <a:ext cx="589071"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Warsaw,</a:t>
            </a:r>
          </a:p>
          <a:p>
            <a:r>
              <a:rPr lang="en-CA" sz="900" dirty="0">
                <a:solidFill>
                  <a:schemeClr val="tx2"/>
                </a:solidFill>
              </a:rPr>
              <a:t>Poland</a:t>
            </a:r>
          </a:p>
        </p:txBody>
      </p:sp>
      <p:sp>
        <p:nvSpPr>
          <p:cNvPr id="22" name="Shape 1308">
            <a:extLst>
              <a:ext uri="{FF2B5EF4-FFF2-40B4-BE49-F238E27FC236}">
                <a16:creationId xmlns:a16="http://schemas.microsoft.com/office/drawing/2014/main" id="{9EC3CE44-9BEA-94E4-6DCF-A694B0104A58}"/>
              </a:ext>
            </a:extLst>
          </p:cNvPr>
          <p:cNvSpPr/>
          <p:nvPr userDrawn="1"/>
        </p:nvSpPr>
        <p:spPr>
          <a:xfrm>
            <a:off x="10087481" y="3313296"/>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23" name="Shape 4145">
            <a:extLst>
              <a:ext uri="{FF2B5EF4-FFF2-40B4-BE49-F238E27FC236}">
                <a16:creationId xmlns:a16="http://schemas.microsoft.com/office/drawing/2014/main" id="{C742638D-9240-1A32-F4C8-17D6F4F62A55}"/>
              </a:ext>
            </a:extLst>
          </p:cNvPr>
          <p:cNvSpPr/>
          <p:nvPr userDrawn="1"/>
        </p:nvSpPr>
        <p:spPr>
          <a:xfrm>
            <a:off x="10405948" y="3283188"/>
            <a:ext cx="484426"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Tokyo,</a:t>
            </a:r>
          </a:p>
          <a:p>
            <a:r>
              <a:rPr lang="en-CA" sz="900" dirty="0">
                <a:solidFill>
                  <a:schemeClr val="tx2"/>
                </a:solidFill>
              </a:rPr>
              <a:t>Japan</a:t>
            </a:r>
          </a:p>
        </p:txBody>
      </p:sp>
      <p:sp>
        <p:nvSpPr>
          <p:cNvPr id="24" name="Shape 1308">
            <a:extLst>
              <a:ext uri="{FF2B5EF4-FFF2-40B4-BE49-F238E27FC236}">
                <a16:creationId xmlns:a16="http://schemas.microsoft.com/office/drawing/2014/main" id="{567FD255-9A4B-B559-7A4C-A22AD74D7289}"/>
              </a:ext>
            </a:extLst>
          </p:cNvPr>
          <p:cNvSpPr/>
          <p:nvPr userDrawn="1"/>
        </p:nvSpPr>
        <p:spPr>
          <a:xfrm>
            <a:off x="9722611" y="3815200"/>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25" name="Shape 4145">
            <a:extLst>
              <a:ext uri="{FF2B5EF4-FFF2-40B4-BE49-F238E27FC236}">
                <a16:creationId xmlns:a16="http://schemas.microsoft.com/office/drawing/2014/main" id="{2F360BD7-F444-1D3E-AE09-A8680D6AEC26}"/>
              </a:ext>
            </a:extLst>
          </p:cNvPr>
          <p:cNvSpPr/>
          <p:nvPr userDrawn="1"/>
        </p:nvSpPr>
        <p:spPr>
          <a:xfrm>
            <a:off x="10040586" y="3782051"/>
            <a:ext cx="522321"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Taipei,</a:t>
            </a:r>
          </a:p>
          <a:p>
            <a:r>
              <a:rPr lang="en-CA" sz="900" dirty="0">
                <a:solidFill>
                  <a:schemeClr val="tx2"/>
                </a:solidFill>
              </a:rPr>
              <a:t>Taiwan</a:t>
            </a:r>
          </a:p>
        </p:txBody>
      </p:sp>
      <p:sp>
        <p:nvSpPr>
          <p:cNvPr id="26" name="Shape 1308">
            <a:extLst>
              <a:ext uri="{FF2B5EF4-FFF2-40B4-BE49-F238E27FC236}">
                <a16:creationId xmlns:a16="http://schemas.microsoft.com/office/drawing/2014/main" id="{74A8A3D9-1246-27A6-249D-91EC7B215715}"/>
              </a:ext>
            </a:extLst>
          </p:cNvPr>
          <p:cNvSpPr/>
          <p:nvPr userDrawn="1"/>
        </p:nvSpPr>
        <p:spPr>
          <a:xfrm>
            <a:off x="9256067" y="3782051"/>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27" name="Shape 4145">
            <a:extLst>
              <a:ext uri="{FF2B5EF4-FFF2-40B4-BE49-F238E27FC236}">
                <a16:creationId xmlns:a16="http://schemas.microsoft.com/office/drawing/2014/main" id="{01426F2E-82B8-8DCA-3259-DCEB87A77723}"/>
              </a:ext>
            </a:extLst>
          </p:cNvPr>
          <p:cNvSpPr/>
          <p:nvPr userDrawn="1"/>
        </p:nvSpPr>
        <p:spPr>
          <a:xfrm>
            <a:off x="8589272" y="3737127"/>
            <a:ext cx="663257"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ctr">
              <a:defRPr sz="2100" spc="-42">
                <a:solidFill>
                  <a:srgbClr val="FFFFFF"/>
                </a:solidFill>
              </a:defRPr>
            </a:lvl1pPr>
          </a:lstStyle>
          <a:p>
            <a:r>
              <a:rPr lang="en-CA" sz="900" dirty="0">
                <a:solidFill>
                  <a:schemeClr val="tx2"/>
                </a:solidFill>
              </a:rPr>
              <a:t>Shanghai,</a:t>
            </a:r>
          </a:p>
          <a:p>
            <a:r>
              <a:rPr lang="en-CA" sz="900" dirty="0">
                <a:solidFill>
                  <a:schemeClr val="tx2"/>
                </a:solidFill>
              </a:rPr>
              <a:t>China</a:t>
            </a:r>
          </a:p>
        </p:txBody>
      </p:sp>
      <p:sp>
        <p:nvSpPr>
          <p:cNvPr id="28" name="Shape 1308">
            <a:extLst>
              <a:ext uri="{FF2B5EF4-FFF2-40B4-BE49-F238E27FC236}">
                <a16:creationId xmlns:a16="http://schemas.microsoft.com/office/drawing/2014/main" id="{E269BAE3-4415-EA20-494E-866115E375CB}"/>
              </a:ext>
            </a:extLst>
          </p:cNvPr>
          <p:cNvSpPr/>
          <p:nvPr userDrawn="1"/>
        </p:nvSpPr>
        <p:spPr>
          <a:xfrm>
            <a:off x="9602562" y="3427081"/>
            <a:ext cx="317975" cy="32125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9"/>
                  <a:pt x="-961" y="13557"/>
                  <a:pt x="2882" y="17578"/>
                </a:cubicBezTo>
                <a:cubicBezTo>
                  <a:pt x="6725" y="21600"/>
                  <a:pt x="12953" y="21600"/>
                  <a:pt x="16796" y="17578"/>
                </a:cubicBezTo>
                <a:cubicBezTo>
                  <a:pt x="20639" y="13557"/>
                  <a:pt x="20639" y="7039"/>
                  <a:pt x="16796" y="3017"/>
                </a:cubicBezTo>
                <a:cubicBezTo>
                  <a:pt x="14875" y="1006"/>
                  <a:pt x="12357" y="0"/>
                  <a:pt x="9839" y="0"/>
                </a:cubicBezTo>
                <a:close/>
              </a:path>
            </a:pathLst>
          </a:custGeom>
          <a:solidFill>
            <a:srgbClr val="5D99E0"/>
          </a:solidFill>
          <a:ln w="38100">
            <a:solidFill>
              <a:srgbClr val="4B5561"/>
            </a:solidFill>
          </a:ln>
        </p:spPr>
        <p:txBody>
          <a:bodyPr lIns="35719" tIns="35719" rIns="35719" bIns="35719" anchor="ctr"/>
          <a:lstStyle/>
          <a:p>
            <a:pPr algn="ctr">
              <a:lnSpc>
                <a:spcPct val="100000"/>
              </a:lnSpc>
              <a:defRPr sz="3200" spc="0">
                <a:solidFill>
                  <a:srgbClr val="FFFFFF"/>
                </a:solidFill>
                <a:latin typeface="Helvetica Light"/>
                <a:ea typeface="Helvetica Light"/>
                <a:cs typeface="Helvetica Light"/>
                <a:sym typeface="Helvetica Light"/>
              </a:defRPr>
            </a:pPr>
            <a:endParaRPr sz="1600" dirty="0"/>
          </a:p>
        </p:txBody>
      </p:sp>
      <p:sp>
        <p:nvSpPr>
          <p:cNvPr id="29" name="Shape 4145">
            <a:extLst>
              <a:ext uri="{FF2B5EF4-FFF2-40B4-BE49-F238E27FC236}">
                <a16:creationId xmlns:a16="http://schemas.microsoft.com/office/drawing/2014/main" id="{FDAD4FB6-53AC-4249-16C2-71D2DCD59544}"/>
              </a:ext>
            </a:extLst>
          </p:cNvPr>
          <p:cNvSpPr/>
          <p:nvPr userDrawn="1"/>
        </p:nvSpPr>
        <p:spPr>
          <a:xfrm>
            <a:off x="9097039" y="3369771"/>
            <a:ext cx="543738" cy="4212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spAutoFit/>
          </a:bodyPr>
          <a:lstStyle>
            <a:lvl1pPr algn="ctr">
              <a:defRPr sz="2100" spc="-42">
                <a:solidFill>
                  <a:srgbClr val="FFFFFF"/>
                </a:solidFill>
              </a:defRPr>
            </a:lvl1pPr>
          </a:lstStyle>
          <a:p>
            <a:r>
              <a:rPr lang="en-CA" sz="900" dirty="0">
                <a:solidFill>
                  <a:schemeClr val="tx2"/>
                </a:solidFill>
              </a:rPr>
              <a:t>Seoul,</a:t>
            </a:r>
          </a:p>
          <a:p>
            <a:r>
              <a:rPr lang="en-CA" sz="900" dirty="0">
                <a:solidFill>
                  <a:schemeClr val="tx2"/>
                </a:solidFill>
              </a:rPr>
              <a:t>Korea</a:t>
            </a:r>
          </a:p>
        </p:txBody>
      </p:sp>
      <p:sp>
        <p:nvSpPr>
          <p:cNvPr id="30" name="TextBox 29">
            <a:extLst>
              <a:ext uri="{FF2B5EF4-FFF2-40B4-BE49-F238E27FC236}">
                <a16:creationId xmlns:a16="http://schemas.microsoft.com/office/drawing/2014/main" id="{D9B9B23A-FCB8-6BCE-912B-3ED92A49C32A}"/>
              </a:ext>
            </a:extLst>
          </p:cNvPr>
          <p:cNvSpPr txBox="1"/>
          <p:nvPr userDrawn="1"/>
        </p:nvSpPr>
        <p:spPr>
          <a:xfrm>
            <a:off x="301281" y="6614737"/>
            <a:ext cx="205184" cy="200055"/>
          </a:xfrm>
          <a:prstGeom prst="rect">
            <a:avLst/>
          </a:prstGeom>
          <a:noFill/>
        </p:spPr>
        <p:txBody>
          <a:bodyPr wrap="none" lIns="0" tIns="0" rIns="0" bIns="0" rtlCol="0">
            <a:spAutoFit/>
          </a:bodyPr>
          <a:lstStyle/>
          <a:p>
            <a:fld id="{4E7D21CE-9AE1-4D80-B812-E18B3CFF068D}" type="slidenum">
              <a:rPr lang="en-US" sz="1300" smtClean="0">
                <a:solidFill>
                  <a:srgbClr val="59595B"/>
                </a:solidFill>
                <a:latin typeface="+mn-lt"/>
                <a:cs typeface="Arial" panose="020B0604020202020204" pitchFamily="34" charset="0"/>
              </a:rPr>
              <a:t>‹#›</a:t>
            </a:fld>
            <a:endParaRPr lang="en-US" sz="1300" dirty="0">
              <a:solidFill>
                <a:srgbClr val="59595B"/>
              </a:solidFill>
              <a:latin typeface="+mn-lt"/>
              <a:cs typeface="Arial" panose="020B0604020202020204" pitchFamily="34" charset="0"/>
            </a:endParaRPr>
          </a:p>
        </p:txBody>
      </p:sp>
    </p:spTree>
    <p:extLst>
      <p:ext uri="{BB962C8B-B14F-4D97-AF65-F5344CB8AC3E}">
        <p14:creationId xmlns:p14="http://schemas.microsoft.com/office/powerpoint/2010/main" val="2434821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_Text">
    <p:spTree>
      <p:nvGrpSpPr>
        <p:cNvPr id="1" name=""/>
        <p:cNvGrpSpPr/>
        <p:nvPr/>
      </p:nvGrpSpPr>
      <p:grpSpPr>
        <a:xfrm>
          <a:off x="0" y="0"/>
          <a:ext cx="0" cy="0"/>
          <a:chOff x="0" y="0"/>
          <a:chExt cx="0" cy="0"/>
        </a:xfrm>
      </p:grpSpPr>
      <p:sp>
        <p:nvSpPr>
          <p:cNvPr id="3" name="Pub_RE_Title_Placeholder">
            <a:extLst>
              <a:ext uri="{FF2B5EF4-FFF2-40B4-BE49-F238E27FC236}">
                <a16:creationId xmlns:a16="http://schemas.microsoft.com/office/drawing/2014/main" id="{DB5BB3B0-9545-40DB-141B-85927E271E0B}"/>
              </a:ext>
            </a:extLst>
          </p:cNvPr>
          <p:cNvSpPr>
            <a:spLocks noGrp="1"/>
          </p:cNvSpPr>
          <p:nvPr>
            <p:ph type="title"/>
          </p:nvPr>
        </p:nvSpPr>
        <p:spPr>
          <a:xfrm>
            <a:off x="613956" y="183751"/>
            <a:ext cx="10968444" cy="730649"/>
          </a:xfrm>
        </p:spPr>
        <p:txBody>
          <a:bodyPr/>
          <a:lstStyle/>
          <a:p>
            <a:r>
              <a:rPr lang="en-US"/>
              <a:t>Click to edit Master title style</a:t>
            </a:r>
            <a:endParaRPr lang="en-US" dirty="0"/>
          </a:p>
        </p:txBody>
      </p:sp>
      <p:sp>
        <p:nvSpPr>
          <p:cNvPr id="5" name="Pub_RE_Text_Content">
            <a:extLst>
              <a:ext uri="{FF2B5EF4-FFF2-40B4-BE49-F238E27FC236}">
                <a16:creationId xmlns:a16="http://schemas.microsoft.com/office/drawing/2014/main" id="{53DB8838-20FA-C642-A518-989C8607F904}"/>
              </a:ext>
            </a:extLst>
          </p:cNvPr>
          <p:cNvSpPr>
            <a:spLocks noGrp="1"/>
          </p:cNvSpPr>
          <p:nvPr>
            <p:ph type="body" sz="quarter" idx="10"/>
          </p:nvPr>
        </p:nvSpPr>
        <p:spPr>
          <a:xfrm>
            <a:off x="613956" y="914400"/>
            <a:ext cx="10968443"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981818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ub_RE_Company_Logo"/>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306381" y="6413255"/>
            <a:ext cx="872601" cy="430458"/>
          </a:xfrm>
          <a:prstGeom prst="rect">
            <a:avLst/>
          </a:prstGeom>
        </p:spPr>
      </p:pic>
      <p:sp>
        <p:nvSpPr>
          <p:cNvPr id="2" name="Pub_RE_Title_Placeholder"/>
          <p:cNvSpPr>
            <a:spLocks noGrp="1"/>
          </p:cNvSpPr>
          <p:nvPr>
            <p:ph type="title"/>
          </p:nvPr>
        </p:nvSpPr>
        <p:spPr>
          <a:xfrm>
            <a:off x="613956" y="183751"/>
            <a:ext cx="10968444" cy="730649"/>
          </a:xfrm>
          <a:prstGeom prst="rect">
            <a:avLst/>
          </a:prstGeom>
        </p:spPr>
        <p:txBody>
          <a:bodyPr vert="horz" lIns="0" tIns="0" rIns="0" bIns="0" rtlCol="0" anchor="ctr">
            <a:noAutofit/>
          </a:bodyPr>
          <a:lstStyle/>
          <a:p>
            <a:pPr lvl="0"/>
            <a:r>
              <a:rPr lang="en-US"/>
              <a:t>Click to edit Master title style</a:t>
            </a:r>
            <a:endParaRPr lang="en-US" dirty="0"/>
          </a:p>
        </p:txBody>
      </p:sp>
      <p:sp>
        <p:nvSpPr>
          <p:cNvPr id="9" name="Pub_RE_Text_Copyright"/>
          <p:cNvSpPr txBox="1">
            <a:spLocks/>
          </p:cNvSpPr>
          <p:nvPr/>
        </p:nvSpPr>
        <p:spPr>
          <a:xfrm>
            <a:off x="613957" y="6638801"/>
            <a:ext cx="5740896" cy="200055"/>
          </a:xfrm>
          <a:prstGeom prst="rect">
            <a:avLst/>
          </a:prstGeom>
          <a:noFill/>
        </p:spPr>
        <p:txBody>
          <a:bodyPr wrap="square" rtlCol="0">
            <a:spAutoFit/>
          </a:bodyPr>
          <a:lstStyle/>
          <a:p>
            <a:r>
              <a:rPr lang="en-CA" sz="700" i="1" baseline="0" dirty="0">
                <a:solidFill>
                  <a:srgbClr val="000000"/>
                </a:solidFill>
                <a:latin typeface="+mn-lt"/>
                <a:cs typeface="Arial" panose="020B0604020202020204" pitchFamily="34" charset="0"/>
              </a:rPr>
              <a:t>All content © 2024 TechInsights Inc. All rights reserved.</a:t>
            </a:r>
            <a:endParaRPr lang="en-CA" sz="700" i="1" dirty="0">
              <a:solidFill>
                <a:srgbClr val="000000"/>
              </a:solidFill>
              <a:latin typeface="+mn-lt"/>
              <a:cs typeface="Arial" panose="020B0604020202020204" pitchFamily="34" charset="0"/>
            </a:endParaRPr>
          </a:p>
        </p:txBody>
      </p:sp>
      <p:sp>
        <p:nvSpPr>
          <p:cNvPr id="7" name="Pub_RE_Text_Page_Num"/>
          <p:cNvSpPr txBox="1">
            <a:spLocks/>
          </p:cNvSpPr>
          <p:nvPr/>
        </p:nvSpPr>
        <p:spPr>
          <a:xfrm>
            <a:off x="301281" y="6614737"/>
            <a:ext cx="205184" cy="200055"/>
          </a:xfrm>
          <a:prstGeom prst="rect">
            <a:avLst/>
          </a:prstGeom>
          <a:noFill/>
        </p:spPr>
        <p:txBody>
          <a:bodyPr wrap="none" lIns="0" tIns="0" rIns="0" bIns="0" rtlCol="0">
            <a:spAutoFit/>
          </a:bodyPr>
          <a:lstStyle/>
          <a:p>
            <a:fld id="{4E7D21CE-9AE1-4D80-B812-E18B3CFF068D}" type="slidenum">
              <a:rPr lang="en-US" sz="1300" smtClean="0">
                <a:solidFill>
                  <a:schemeClr val="accent4">
                    <a:lumMod val="75000"/>
                  </a:schemeClr>
                </a:solidFill>
                <a:latin typeface="+mn-lt"/>
                <a:cs typeface="Arial" panose="020B0604020202020204" pitchFamily="34" charset="0"/>
              </a:rPr>
              <a:t>‹#›</a:t>
            </a:fld>
            <a:endParaRPr lang="en-US" sz="1300" dirty="0">
              <a:solidFill>
                <a:schemeClr val="accent4">
                  <a:lumMod val="75000"/>
                </a:schemeClr>
              </a:solidFill>
              <a:latin typeface="+mn-lt"/>
              <a:cs typeface="Arial" panose="020B0604020202020204" pitchFamily="34" charset="0"/>
            </a:endParaRPr>
          </a:p>
        </p:txBody>
      </p:sp>
      <p:sp>
        <p:nvSpPr>
          <p:cNvPr id="3" name="Pub_RE_Text_Content">
            <a:extLst>
              <a:ext uri="{FF2B5EF4-FFF2-40B4-BE49-F238E27FC236}">
                <a16:creationId xmlns:a16="http://schemas.microsoft.com/office/drawing/2014/main" id="{58FA1EF8-9725-2C78-8975-1A749A4E3D67}"/>
              </a:ext>
            </a:extLst>
          </p:cNvPr>
          <p:cNvSpPr>
            <a:spLocks noGrp="1"/>
          </p:cNvSpPr>
          <p:nvPr>
            <p:ph type="body" idx="1"/>
          </p:nvPr>
        </p:nvSpPr>
        <p:spPr>
          <a:xfrm>
            <a:off x="613956" y="914400"/>
            <a:ext cx="10968443" cy="54864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7877701"/>
      </p:ext>
    </p:extLst>
  </p:cSld>
  <p:clrMap bg1="lt1" tx1="dk1" bg2="lt2" tx2="dk2" accent1="accent1" accent2="accent2" accent3="accent3" accent4="accent4" accent5="accent5" accent6="accent6" hlink="hlink" folHlink="folHlink"/>
  <p:sldLayoutIdLst>
    <p:sldLayoutId id="2147483666" r:id="rId1"/>
    <p:sldLayoutId id="2147483718" r:id="rId2"/>
    <p:sldLayoutId id="2147483720" r:id="rId3"/>
  </p:sldLayoutIdLst>
  <p:hf hdr="0" ftr="0" dt="0"/>
  <p:txStyles>
    <p:titleStyle>
      <a:lvl1pPr algn="l" defTabSz="914400" rtl="0" eaLnBrk="1" latinLnBrk="0" hangingPunct="1">
        <a:spcBef>
          <a:spcPct val="0"/>
        </a:spcBef>
        <a:buNone/>
        <a:defRPr lang="en-US" sz="3000" b="1" kern="1200" dirty="0">
          <a:solidFill>
            <a:srgbClr val="3D7CC9"/>
          </a:solidFill>
          <a:latin typeface="+mn-lt"/>
          <a:ea typeface="+mj-ea"/>
          <a:cs typeface="Arial" panose="020B0604020202020204" pitchFamily="34" charset="0"/>
        </a:defRPr>
      </a:lvl1pPr>
    </p:titleStyle>
    <p:body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032" userDrawn="1">
          <p15:clr>
            <a:srgbClr val="F26B43"/>
          </p15:clr>
        </p15:guide>
        <p15:guide id="4" pos="7296" userDrawn="1">
          <p15:clr>
            <a:srgbClr val="F26B43"/>
          </p15:clr>
        </p15:guide>
        <p15:guide id="5" pos="384" userDrawn="1">
          <p15:clr>
            <a:srgbClr val="F26B43"/>
          </p15:clr>
        </p15:guide>
        <p15:guide id="6" orient="horz" pos="576" userDrawn="1">
          <p15:clr>
            <a:srgbClr val="F26B43"/>
          </p15:clr>
        </p15:guide>
        <p15:guide id="7" pos="5568" userDrawn="1">
          <p15:clr>
            <a:srgbClr val="F26B43"/>
          </p15:clr>
        </p15:guide>
        <p15:guide id="8" pos="211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497812"/>
      </p:ext>
    </p:extLst>
  </p:cSld>
  <p:clrMap bg1="lt1" tx1="dk1" bg2="lt2" tx2="dk2" accent1="accent1" accent2="accent2" accent3="accent3" accent4="accent4" accent5="accent5" accent6="accent6" hlink="hlink" folHlink="folHlink"/>
  <p:sldLayoutIdLst>
    <p:sldLayoutId id="2147483693" r:id="rId1"/>
    <p:sldLayoutId id="2147483668" r:id="rId2"/>
    <p:sldLayoutId id="2147483696" r:id="rId3"/>
    <p:sldLayoutId id="2147483698" r:id="rId4"/>
    <p:sldLayoutId id="2147483700" r:id="rId5"/>
    <p:sldLayoutId id="2147483719" r:id="rId6"/>
  </p:sldLayoutIdLst>
  <p:txStyles>
    <p:titleStyle>
      <a:lvl1pPr algn="l" defTabSz="914400" rtl="0" eaLnBrk="1" latinLnBrk="0" hangingPunct="1">
        <a:lnSpc>
          <a:spcPct val="90000"/>
        </a:lnSpc>
        <a:spcBef>
          <a:spcPct val="0"/>
        </a:spcBef>
        <a:buNone/>
        <a:defRPr lang="en-US" sz="3000" b="1" kern="1200" dirty="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j-lt"/>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j-lt"/>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j-lt"/>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j-lt"/>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j-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4" pos="384" userDrawn="1">
          <p15:clr>
            <a:srgbClr val="F26B43"/>
          </p15:clr>
        </p15:guide>
        <p15:guide id="5" pos="7296" userDrawn="1">
          <p15:clr>
            <a:srgbClr val="F26B43"/>
          </p15:clr>
        </p15:guide>
        <p15:guide id="6" orient="horz" pos="4032" userDrawn="1">
          <p15:clr>
            <a:srgbClr val="F26B43"/>
          </p15:clr>
        </p15:guide>
        <p15:guide id="7" orient="horz" pos="57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hyperlink" Target="https://library.techinsights.com/strategy-analytics/analysis-view/PBC-2311-801#sidebar=true"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hyperlink" Target="https://library.techinsights.com/strategy-analytics/analysis-view/PBC-2311-801#sidebar=true"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hyperlink" Target="https://library.techinsights.com/strategy-analytics/analysis-view/PBC-2311-801#sidebar=true"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1.xml"/><Relationship Id="rId4" Type="http://schemas.openxmlformats.org/officeDocument/2006/relationships/hyperlink" Target="https://www.publicdomainpictures.net/en/view-image.php?image=302137&amp;picture=american-flag-background"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jpg"/><Relationship Id="rId1" Type="http://schemas.openxmlformats.org/officeDocument/2006/relationships/slideLayout" Target="../slideLayouts/slideLayout1.xml"/><Relationship Id="rId4" Type="http://schemas.openxmlformats.org/officeDocument/2006/relationships/hyperlink" Target="https://www.publicdomainpictures.net/en/view-image.php?image=302137&amp;picture=american-flag-backgroun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jpg"/><Relationship Id="rId1" Type="http://schemas.openxmlformats.org/officeDocument/2006/relationships/slideLayout" Target="../slideLayouts/slideLayout1.xml"/><Relationship Id="rId4" Type="http://schemas.openxmlformats.org/officeDocument/2006/relationships/hyperlink" Target="https://www.publicdomainpictures.net/en/view-image.php?image=302137&amp;picture=american-flag-backgroun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s://library.techinsights.com/strategy-analytics/analysis-view/PBC-2311-801#sidebar=true"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reuters.com/legal/transactional/ny-times-sues-openai-microsoft-infringing-copyrighted-work-2023-12-27/" TargetMode="External"/><Relationship Id="rId2" Type="http://schemas.openxmlformats.org/officeDocument/2006/relationships/hyperlink" Target="https://www.europarl.europa.eu/news/en/press-room/20231206IPR15699/artificial-intelligence-act-deal-on-comprehensive-rules-for-trustworthy-ai" TargetMode="External"/><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huggingface.co/docs/optimum/concept_guides/quantization"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BB94C8EF-321E-30F6-CC45-63FF1CDE4F2C}"/>
              </a:ext>
            </a:extLst>
          </p:cNvPr>
          <p:cNvSpPr>
            <a:spLocks noGrp="1"/>
          </p:cNvSpPr>
          <p:nvPr>
            <p:ph type="ctrTitle"/>
          </p:nvPr>
        </p:nvSpPr>
        <p:spPr/>
        <p:txBody>
          <a:bodyPr/>
          <a:lstStyle/>
          <a:p>
            <a:r>
              <a:rPr lang="en-GB" dirty="0"/>
              <a:t>Automotive AI: </a:t>
            </a:r>
            <a:r>
              <a:rPr lang="en-GB" dirty="0" err="1"/>
              <a:t>Unleasing</a:t>
            </a:r>
            <a:r>
              <a:rPr lang="en-GB" dirty="0"/>
              <a:t> New Possibilities &amp; Experiences</a:t>
            </a:r>
            <a:endParaRPr lang="en-US" dirty="0"/>
          </a:p>
        </p:txBody>
      </p:sp>
      <p:sp>
        <p:nvSpPr>
          <p:cNvPr id="18" name="Subtitle 17">
            <a:extLst>
              <a:ext uri="{FF2B5EF4-FFF2-40B4-BE49-F238E27FC236}">
                <a16:creationId xmlns:a16="http://schemas.microsoft.com/office/drawing/2014/main" id="{5C2F2F6E-9E42-1A6E-4828-BB3ED5FA00D1}"/>
              </a:ext>
            </a:extLst>
          </p:cNvPr>
          <p:cNvSpPr>
            <a:spLocks noGrp="1"/>
          </p:cNvSpPr>
          <p:nvPr>
            <p:ph type="subTitle" idx="1"/>
          </p:nvPr>
        </p:nvSpPr>
        <p:spPr/>
        <p:txBody>
          <a:bodyPr/>
          <a:lstStyle/>
          <a:p>
            <a:r>
              <a:rPr lang="en-US" dirty="0"/>
              <a:t>COVESA All Members Meeting – Gothenburg 2024</a:t>
            </a:r>
          </a:p>
        </p:txBody>
      </p:sp>
      <p:sp>
        <p:nvSpPr>
          <p:cNvPr id="19" name="Text Placeholder 18">
            <a:extLst>
              <a:ext uri="{FF2B5EF4-FFF2-40B4-BE49-F238E27FC236}">
                <a16:creationId xmlns:a16="http://schemas.microsoft.com/office/drawing/2014/main" id="{90621D70-EA49-1076-980A-4EEC8EA8E75C}"/>
              </a:ext>
            </a:extLst>
          </p:cNvPr>
          <p:cNvSpPr>
            <a:spLocks noGrp="1"/>
          </p:cNvSpPr>
          <p:nvPr>
            <p:ph type="body" sz="quarter" idx="10"/>
          </p:nvPr>
        </p:nvSpPr>
        <p:spPr>
          <a:xfrm>
            <a:off x="4798503" y="5932674"/>
            <a:ext cx="6791716" cy="383766"/>
          </a:xfrm>
        </p:spPr>
        <p:txBody>
          <a:bodyPr/>
          <a:lstStyle/>
          <a:p>
            <a:r>
              <a:rPr lang="en-US" dirty="0"/>
              <a:t>Automotive</a:t>
            </a:r>
          </a:p>
        </p:txBody>
      </p:sp>
    </p:spTree>
    <p:extLst>
      <p:ext uri="{BB962C8B-B14F-4D97-AF65-F5344CB8AC3E}">
        <p14:creationId xmlns:p14="http://schemas.microsoft.com/office/powerpoint/2010/main" val="4062998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Generative AI – Use Case Examples</a:t>
            </a:r>
          </a:p>
        </p:txBody>
      </p:sp>
      <p:pic>
        <p:nvPicPr>
          <p:cNvPr id="4" name="Picture 3">
            <a:extLst>
              <a:ext uri="{FF2B5EF4-FFF2-40B4-BE49-F238E27FC236}">
                <a16:creationId xmlns:a16="http://schemas.microsoft.com/office/drawing/2014/main" id="{F02B4F02-8151-43F5-B95B-21F27A296CBB}"/>
              </a:ext>
            </a:extLst>
          </p:cNvPr>
          <p:cNvPicPr>
            <a:picLocks noChangeAspect="1"/>
          </p:cNvPicPr>
          <p:nvPr/>
        </p:nvPicPr>
        <p:blipFill>
          <a:blip r:embed="rId2"/>
          <a:stretch>
            <a:fillRect/>
          </a:stretch>
        </p:blipFill>
        <p:spPr>
          <a:xfrm>
            <a:off x="3321698" y="1089457"/>
            <a:ext cx="4976673" cy="5286638"/>
          </a:xfrm>
          <a:prstGeom prst="rect">
            <a:avLst/>
          </a:prstGeom>
        </p:spPr>
      </p:pic>
    </p:spTree>
    <p:extLst>
      <p:ext uri="{BB962C8B-B14F-4D97-AF65-F5344CB8AC3E}">
        <p14:creationId xmlns:p14="http://schemas.microsoft.com/office/powerpoint/2010/main" val="1634927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C130055-1353-997E-45B8-379111728B6C}"/>
              </a:ext>
            </a:extLst>
          </p:cNvPr>
          <p:cNvSpPr>
            <a:spLocks noGrp="1"/>
          </p:cNvSpPr>
          <p:nvPr>
            <p:ph type="body" sz="quarter" idx="10"/>
          </p:nvPr>
        </p:nvSpPr>
        <p:spPr/>
        <p:txBody>
          <a:bodyPr/>
          <a:lstStyle/>
          <a:p>
            <a:pPr marL="0" indent="0">
              <a:buNone/>
            </a:pPr>
            <a:r>
              <a:rPr lang="en-US" dirty="0"/>
              <a:t>AI = Connected</a:t>
            </a:r>
          </a:p>
        </p:txBody>
      </p:sp>
    </p:spTree>
    <p:extLst>
      <p:ext uri="{BB962C8B-B14F-4D97-AF65-F5344CB8AC3E}">
        <p14:creationId xmlns:p14="http://schemas.microsoft.com/office/powerpoint/2010/main" val="3125363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The Software-Defined Car is Built on Connectivity</a:t>
            </a:r>
          </a:p>
        </p:txBody>
      </p:sp>
      <p:sp>
        <p:nvSpPr>
          <p:cNvPr id="8" name="Content Placeholder 2">
            <a:extLst>
              <a:ext uri="{FF2B5EF4-FFF2-40B4-BE49-F238E27FC236}">
                <a16:creationId xmlns:a16="http://schemas.microsoft.com/office/drawing/2014/main" id="{F3A0D22C-2770-50F3-6D56-AFF8D56D39EB}"/>
              </a:ext>
            </a:extLst>
          </p:cNvPr>
          <p:cNvSpPr txBox="1">
            <a:spLocks/>
          </p:cNvSpPr>
          <p:nvPr/>
        </p:nvSpPr>
        <p:spPr>
          <a:xfrm>
            <a:off x="8839420" y="1038462"/>
            <a:ext cx="2996191" cy="4933168"/>
          </a:xfrm>
          <a:prstGeom prst="rect">
            <a:avLst/>
          </a:prstGeom>
        </p:spPr>
        <p:txBody>
          <a:bodyPr/>
          <a:lst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400" dirty="0"/>
              <a:t>Well over half of vehicle produced globally are now connected.</a:t>
            </a:r>
          </a:p>
          <a:p>
            <a:pPr marL="0" indent="0">
              <a:buNone/>
            </a:pPr>
            <a:r>
              <a:rPr lang="en-GB" sz="1400" dirty="0"/>
              <a:t>There is an increasing need for a </a:t>
            </a:r>
            <a:r>
              <a:rPr lang="en-GB" sz="1400" b="1" dirty="0"/>
              <a:t>connection mediation gateway </a:t>
            </a:r>
            <a:r>
              <a:rPr lang="en-GB" sz="1400" dirty="0"/>
              <a:t>capable of managing connectivity based on:</a:t>
            </a:r>
          </a:p>
          <a:p>
            <a:pPr marL="0" indent="0">
              <a:buNone/>
            </a:pPr>
            <a:r>
              <a:rPr lang="en-GB" sz="1400" b="1" dirty="0"/>
              <a:t>Type</a:t>
            </a:r>
          </a:p>
          <a:p>
            <a:pPr indent="-285750"/>
            <a:r>
              <a:rPr lang="en-GB" sz="1400" dirty="0"/>
              <a:t>Wi-Fi, LTE/5G, Satellite (LEO or GEO)</a:t>
            </a:r>
          </a:p>
          <a:p>
            <a:pPr marL="0" indent="0">
              <a:buNone/>
            </a:pPr>
            <a:r>
              <a:rPr lang="en-GB" sz="1400" b="1" dirty="0"/>
              <a:t>Application</a:t>
            </a:r>
          </a:p>
          <a:p>
            <a:pPr indent="-285750"/>
            <a:r>
              <a:rPr lang="en-GB" sz="1400" dirty="0"/>
              <a:t>Safety, streaming...</a:t>
            </a:r>
          </a:p>
          <a:p>
            <a:pPr marL="0" indent="0">
              <a:buNone/>
            </a:pPr>
            <a:r>
              <a:rPr lang="en-GB" sz="1400" b="1" dirty="0"/>
              <a:t>Availability/Quality of Signal</a:t>
            </a:r>
          </a:p>
          <a:p>
            <a:pPr indent="-285750"/>
            <a:r>
              <a:rPr lang="en-GB" sz="1400" dirty="0"/>
              <a:t>Intermittent connectivity is a big problem for data uploads/downloads to vehicles in motion</a:t>
            </a:r>
          </a:p>
          <a:p>
            <a:pPr marL="0" indent="0">
              <a:buNone/>
            </a:pPr>
            <a:r>
              <a:rPr lang="en-GB" sz="1400" b="1" dirty="0"/>
              <a:t>Cost</a:t>
            </a:r>
          </a:p>
          <a:p>
            <a:r>
              <a:rPr lang="en-GB" sz="1400" dirty="0"/>
              <a:t>Do I need this data transfer </a:t>
            </a:r>
            <a:r>
              <a:rPr lang="en-GB" sz="1400" b="1" dirty="0"/>
              <a:t>now</a:t>
            </a:r>
            <a:r>
              <a:rPr lang="en-GB" sz="1400" dirty="0"/>
              <a:t>? Or can it wait and be cheaper later?</a:t>
            </a:r>
            <a:endParaRPr lang="en-GB" sz="1100" dirty="0"/>
          </a:p>
        </p:txBody>
      </p:sp>
      <p:sp>
        <p:nvSpPr>
          <p:cNvPr id="9" name="Rectangle: Rounded Corners 8">
            <a:extLst>
              <a:ext uri="{FF2B5EF4-FFF2-40B4-BE49-F238E27FC236}">
                <a16:creationId xmlns:a16="http://schemas.microsoft.com/office/drawing/2014/main" id="{9604A07C-A295-98ED-FF9C-08397C084876}"/>
              </a:ext>
            </a:extLst>
          </p:cNvPr>
          <p:cNvSpPr/>
          <p:nvPr/>
        </p:nvSpPr>
        <p:spPr>
          <a:xfrm>
            <a:off x="609600" y="1048624"/>
            <a:ext cx="8109527" cy="5040145"/>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F4BE5836-2A78-13AF-230D-F4FC4EA6E392}"/>
              </a:ext>
            </a:extLst>
          </p:cNvPr>
          <p:cNvSpPr txBox="1">
            <a:spLocks noChangeAspect="1"/>
          </p:cNvSpPr>
          <p:nvPr/>
        </p:nvSpPr>
        <p:spPr>
          <a:xfrm>
            <a:off x="2206172" y="5814022"/>
            <a:ext cx="4916381" cy="24874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0E950D6E-5B6D-6869-EA0D-F3B54389E44D}"/>
              </a:ext>
            </a:extLst>
          </p:cNvPr>
          <p:cNvGrpSpPr/>
          <p:nvPr/>
        </p:nvGrpSpPr>
        <p:grpSpPr>
          <a:xfrm>
            <a:off x="3560526" y="5481988"/>
            <a:ext cx="2048651" cy="332966"/>
            <a:chOff x="0" y="0"/>
            <a:chExt cx="2159667" cy="351234"/>
          </a:xfrm>
        </p:grpSpPr>
        <p:sp>
          <p:nvSpPr>
            <p:cNvPr id="12" name="Freeform: Shape 11">
              <a:extLst>
                <a:ext uri="{FF2B5EF4-FFF2-40B4-BE49-F238E27FC236}">
                  <a16:creationId xmlns:a16="http://schemas.microsoft.com/office/drawing/2014/main" id="{49C72280-31F2-AB72-948B-467F57C7DA50}"/>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3" name="Freeform: Shape 12">
              <a:extLst>
                <a:ext uri="{FF2B5EF4-FFF2-40B4-BE49-F238E27FC236}">
                  <a16:creationId xmlns:a16="http://schemas.microsoft.com/office/drawing/2014/main" id="{A3CE8C40-371A-6197-2AFF-830874EA344A}"/>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4" name="Freeform: Shape 13">
              <a:extLst>
                <a:ext uri="{FF2B5EF4-FFF2-40B4-BE49-F238E27FC236}">
                  <a16:creationId xmlns:a16="http://schemas.microsoft.com/office/drawing/2014/main" id="{5EEB9E34-AA98-F098-6D52-2383919D44D0}"/>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5" name="Freeform: Shape 14">
              <a:extLst>
                <a:ext uri="{FF2B5EF4-FFF2-40B4-BE49-F238E27FC236}">
                  <a16:creationId xmlns:a16="http://schemas.microsoft.com/office/drawing/2014/main" id="{E0A22159-611E-6B68-0194-C90675ABBD4F}"/>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6" name="Freeform: Shape 15">
              <a:extLst>
                <a:ext uri="{FF2B5EF4-FFF2-40B4-BE49-F238E27FC236}">
                  <a16:creationId xmlns:a16="http://schemas.microsoft.com/office/drawing/2014/main" id="{C44CEAA4-538D-E391-2B38-BEDD553BD2C6}"/>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7" name="Freeform: Shape 16">
              <a:extLst>
                <a:ext uri="{FF2B5EF4-FFF2-40B4-BE49-F238E27FC236}">
                  <a16:creationId xmlns:a16="http://schemas.microsoft.com/office/drawing/2014/main" id="{2818E2B8-C462-30E2-0B31-28568B0EB34E}"/>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8" name="Freeform: Shape 17">
              <a:extLst>
                <a:ext uri="{FF2B5EF4-FFF2-40B4-BE49-F238E27FC236}">
                  <a16:creationId xmlns:a16="http://schemas.microsoft.com/office/drawing/2014/main" id="{231398AD-66F4-ED96-9874-C1C69BC4AC78}"/>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9" name="Freeform: Shape 18">
              <a:extLst>
                <a:ext uri="{FF2B5EF4-FFF2-40B4-BE49-F238E27FC236}">
                  <a16:creationId xmlns:a16="http://schemas.microsoft.com/office/drawing/2014/main" id="{D7ADBC31-1BBA-2A10-01F1-4AFB9992FDAD}"/>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0" name="Freeform: Shape 19">
              <a:extLst>
                <a:ext uri="{FF2B5EF4-FFF2-40B4-BE49-F238E27FC236}">
                  <a16:creationId xmlns:a16="http://schemas.microsoft.com/office/drawing/2014/main" id="{A2710A16-E641-A7C8-5CE4-B9384A8FB085}"/>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1" name="Freeform: Shape 20">
              <a:extLst>
                <a:ext uri="{FF2B5EF4-FFF2-40B4-BE49-F238E27FC236}">
                  <a16:creationId xmlns:a16="http://schemas.microsoft.com/office/drawing/2014/main" id="{902FBCE8-0CCD-D937-0F00-4CFC7ABC3924}"/>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2" name="Freeform: Shape 21">
              <a:extLst>
                <a:ext uri="{FF2B5EF4-FFF2-40B4-BE49-F238E27FC236}">
                  <a16:creationId xmlns:a16="http://schemas.microsoft.com/office/drawing/2014/main" id="{60439F7C-A907-8687-8A35-D0DBB0245A22}"/>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3" name="Freeform: Shape 22">
              <a:extLst>
                <a:ext uri="{FF2B5EF4-FFF2-40B4-BE49-F238E27FC236}">
                  <a16:creationId xmlns:a16="http://schemas.microsoft.com/office/drawing/2014/main" id="{BF36EEC9-907E-FFFA-EA73-23627F2D7AA0}"/>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grpSp>
      <p:graphicFrame>
        <p:nvGraphicFramePr>
          <p:cNvPr id="24" name="Chart 23">
            <a:extLst>
              <a:ext uri="{FF2B5EF4-FFF2-40B4-BE49-F238E27FC236}">
                <a16:creationId xmlns:a16="http://schemas.microsoft.com/office/drawing/2014/main" id="{EFE5673B-1C5A-C59B-696D-81B00606936F}"/>
              </a:ext>
            </a:extLst>
          </p:cNvPr>
          <p:cNvGraphicFramePr/>
          <p:nvPr>
            <p:extLst>
              <p:ext uri="{D42A27DB-BD31-4B8C-83A1-F6EECF244321}">
                <p14:modId xmlns:p14="http://schemas.microsoft.com/office/powerpoint/2010/main" val="1866283214"/>
              </p:ext>
            </p:extLst>
          </p:nvPr>
        </p:nvGraphicFramePr>
        <p:xfrm>
          <a:off x="638800" y="924562"/>
          <a:ext cx="7968305" cy="4512721"/>
        </p:xfrm>
        <a:graphic>
          <a:graphicData uri="http://schemas.openxmlformats.org/drawingml/2006/chart">
            <c:chart xmlns:c="http://schemas.openxmlformats.org/drawingml/2006/chart" xmlns:r="http://schemas.openxmlformats.org/officeDocument/2006/relationships" r:id="rId2"/>
          </a:graphicData>
        </a:graphic>
      </p:graphicFrame>
      <p:pic>
        <p:nvPicPr>
          <p:cNvPr id="25" name="Picture 24" descr="A qr code with black squares&#10;&#10;Description automatically generated">
            <a:extLst>
              <a:ext uri="{FF2B5EF4-FFF2-40B4-BE49-F238E27FC236}">
                <a16:creationId xmlns:a16="http://schemas.microsoft.com/office/drawing/2014/main" id="{2CB69DAA-B9FD-922B-1D48-FE7469489E06}"/>
              </a:ext>
            </a:extLst>
          </p:cNvPr>
          <p:cNvPicPr>
            <a:picLocks noChangeAspect="1"/>
          </p:cNvPicPr>
          <p:nvPr/>
        </p:nvPicPr>
        <p:blipFill>
          <a:blip r:embed="rId3"/>
          <a:stretch>
            <a:fillRect/>
          </a:stretch>
        </p:blipFill>
        <p:spPr>
          <a:xfrm>
            <a:off x="7739962" y="1152667"/>
            <a:ext cx="805875" cy="805875"/>
          </a:xfrm>
          <a:prstGeom prst="rect">
            <a:avLst/>
          </a:prstGeom>
        </p:spPr>
      </p:pic>
    </p:spTree>
    <p:extLst>
      <p:ext uri="{BB962C8B-B14F-4D97-AF65-F5344CB8AC3E}">
        <p14:creationId xmlns:p14="http://schemas.microsoft.com/office/powerpoint/2010/main" val="2390828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Connectivity will Largely Remain in a Dedicated TCU</a:t>
            </a:r>
          </a:p>
        </p:txBody>
      </p:sp>
      <p:sp>
        <p:nvSpPr>
          <p:cNvPr id="8" name="Text Placeholder 2">
            <a:extLst>
              <a:ext uri="{FF2B5EF4-FFF2-40B4-BE49-F238E27FC236}">
                <a16:creationId xmlns:a16="http://schemas.microsoft.com/office/drawing/2014/main" id="{47FEE0D6-CB46-634A-403A-F40069974D1B}"/>
              </a:ext>
            </a:extLst>
          </p:cNvPr>
          <p:cNvSpPr>
            <a:spLocks noGrp="1"/>
          </p:cNvSpPr>
          <p:nvPr>
            <p:ph type="body" sz="quarter" idx="10"/>
          </p:nvPr>
        </p:nvSpPr>
        <p:spPr>
          <a:xfrm>
            <a:off x="8853034" y="1061395"/>
            <a:ext cx="2728540" cy="5029144"/>
          </a:xfrm>
        </p:spPr>
        <p:txBody>
          <a:bodyPr/>
          <a:lstStyle/>
          <a:p>
            <a:pPr>
              <a:spcBef>
                <a:spcPts val="0"/>
              </a:spcBef>
              <a:spcAft>
                <a:spcPts val="0"/>
              </a:spcAft>
              <a:buClrTx/>
              <a:defRPr/>
            </a:pPr>
            <a:r>
              <a:rPr lang="en-GB" sz="1400" dirty="0">
                <a:solidFill>
                  <a:srgbClr val="E7E6E6">
                    <a:lumMod val="25000"/>
                  </a:srgbClr>
                </a:solidFill>
              </a:rPr>
              <a:t>TechInsights expects most cellular modems to be included in standalone telematics ECUs rather than integrated with other systems. </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TechInsights forecasts that telematics ECU shipments will increase from 45.2 million units in 2022 to 63.3 million units in 2030.</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That said, a small percentage of modems are forecast to be included in other systems, such as headunits and CDCs.</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Semis with cellular modems are standalone products in many cases but in some include cellular and GNSS or cellular, GNSS, and Wi-Fi support.</a:t>
            </a:r>
          </a:p>
        </p:txBody>
      </p:sp>
      <p:sp>
        <p:nvSpPr>
          <p:cNvPr id="9" name="Rectangle: Rounded Corners 8">
            <a:extLst>
              <a:ext uri="{FF2B5EF4-FFF2-40B4-BE49-F238E27FC236}">
                <a16:creationId xmlns:a16="http://schemas.microsoft.com/office/drawing/2014/main" id="{4BC616A0-8056-47F2-FFCE-64F7421AEDFB}"/>
              </a:ext>
            </a:extLst>
          </p:cNvPr>
          <p:cNvSpPr/>
          <p:nvPr/>
        </p:nvSpPr>
        <p:spPr>
          <a:xfrm>
            <a:off x="609600" y="1048624"/>
            <a:ext cx="8109527" cy="5040145"/>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20BED575-1CBE-19A9-4511-D8200BAD3A5D}"/>
              </a:ext>
            </a:extLst>
          </p:cNvPr>
          <p:cNvSpPr txBox="1">
            <a:spLocks noChangeAspect="1"/>
          </p:cNvSpPr>
          <p:nvPr/>
        </p:nvSpPr>
        <p:spPr>
          <a:xfrm>
            <a:off x="2206172" y="5814022"/>
            <a:ext cx="4916381" cy="24874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61879138-2B54-F110-3FFB-A83148012586}"/>
              </a:ext>
            </a:extLst>
          </p:cNvPr>
          <p:cNvGrpSpPr/>
          <p:nvPr/>
        </p:nvGrpSpPr>
        <p:grpSpPr>
          <a:xfrm>
            <a:off x="3560526" y="5481988"/>
            <a:ext cx="2048651" cy="332966"/>
            <a:chOff x="0" y="0"/>
            <a:chExt cx="2159667" cy="351234"/>
          </a:xfrm>
        </p:grpSpPr>
        <p:sp>
          <p:nvSpPr>
            <p:cNvPr id="12" name="Freeform: Shape 11">
              <a:extLst>
                <a:ext uri="{FF2B5EF4-FFF2-40B4-BE49-F238E27FC236}">
                  <a16:creationId xmlns:a16="http://schemas.microsoft.com/office/drawing/2014/main" id="{E842FDA6-E1A5-1707-6BDC-1A3D8CB1F9A8}"/>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3" name="Freeform: Shape 12">
              <a:extLst>
                <a:ext uri="{FF2B5EF4-FFF2-40B4-BE49-F238E27FC236}">
                  <a16:creationId xmlns:a16="http://schemas.microsoft.com/office/drawing/2014/main" id="{31C232EB-F965-0238-AB30-52D061B8DF47}"/>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4" name="Freeform: Shape 13">
              <a:extLst>
                <a:ext uri="{FF2B5EF4-FFF2-40B4-BE49-F238E27FC236}">
                  <a16:creationId xmlns:a16="http://schemas.microsoft.com/office/drawing/2014/main" id="{A900D0A4-0B02-EF62-4619-73C74F2CF2B1}"/>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5" name="Freeform: Shape 14">
              <a:extLst>
                <a:ext uri="{FF2B5EF4-FFF2-40B4-BE49-F238E27FC236}">
                  <a16:creationId xmlns:a16="http://schemas.microsoft.com/office/drawing/2014/main" id="{E039401B-F8F7-B3FF-C8F3-48572AA02D4C}"/>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6" name="Freeform: Shape 15">
              <a:extLst>
                <a:ext uri="{FF2B5EF4-FFF2-40B4-BE49-F238E27FC236}">
                  <a16:creationId xmlns:a16="http://schemas.microsoft.com/office/drawing/2014/main" id="{081B4AA4-CCDF-DA19-E261-2D51C4C4469D}"/>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7" name="Freeform: Shape 16">
              <a:extLst>
                <a:ext uri="{FF2B5EF4-FFF2-40B4-BE49-F238E27FC236}">
                  <a16:creationId xmlns:a16="http://schemas.microsoft.com/office/drawing/2014/main" id="{217ACEC5-F1F2-5344-DDD0-A3502CDA0130}"/>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8" name="Freeform: Shape 17">
              <a:extLst>
                <a:ext uri="{FF2B5EF4-FFF2-40B4-BE49-F238E27FC236}">
                  <a16:creationId xmlns:a16="http://schemas.microsoft.com/office/drawing/2014/main" id="{EC79A9F8-B57E-264C-9DE2-D99DEC5ED566}"/>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9" name="Freeform: Shape 18">
              <a:extLst>
                <a:ext uri="{FF2B5EF4-FFF2-40B4-BE49-F238E27FC236}">
                  <a16:creationId xmlns:a16="http://schemas.microsoft.com/office/drawing/2014/main" id="{DA400263-2813-6D7C-AE86-1A6CBE489819}"/>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0" name="Freeform: Shape 19">
              <a:extLst>
                <a:ext uri="{FF2B5EF4-FFF2-40B4-BE49-F238E27FC236}">
                  <a16:creationId xmlns:a16="http://schemas.microsoft.com/office/drawing/2014/main" id="{D138AC53-C212-1329-CBFE-47163731A062}"/>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1" name="Freeform: Shape 20">
              <a:extLst>
                <a:ext uri="{FF2B5EF4-FFF2-40B4-BE49-F238E27FC236}">
                  <a16:creationId xmlns:a16="http://schemas.microsoft.com/office/drawing/2014/main" id="{8D646883-1F19-1071-64F4-ED1A2C1C5483}"/>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2" name="Freeform: Shape 21">
              <a:extLst>
                <a:ext uri="{FF2B5EF4-FFF2-40B4-BE49-F238E27FC236}">
                  <a16:creationId xmlns:a16="http://schemas.microsoft.com/office/drawing/2014/main" id="{09CF2EC9-61B6-3CF7-2EA4-0E4702E0831C}"/>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3" name="Freeform: Shape 22">
              <a:extLst>
                <a:ext uri="{FF2B5EF4-FFF2-40B4-BE49-F238E27FC236}">
                  <a16:creationId xmlns:a16="http://schemas.microsoft.com/office/drawing/2014/main" id="{99FBD53E-3B34-6FBC-619D-F045A58772B4}"/>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grpSp>
      <p:graphicFrame>
        <p:nvGraphicFramePr>
          <p:cNvPr id="24" name="Chart 23">
            <a:extLst>
              <a:ext uri="{FF2B5EF4-FFF2-40B4-BE49-F238E27FC236}">
                <a16:creationId xmlns:a16="http://schemas.microsoft.com/office/drawing/2014/main" id="{86C922B2-FFBD-A31E-76CF-106BEE4FAAD2}"/>
              </a:ext>
            </a:extLst>
          </p:cNvPr>
          <p:cNvGraphicFramePr/>
          <p:nvPr>
            <p:extLst>
              <p:ext uri="{D42A27DB-BD31-4B8C-83A1-F6EECF244321}">
                <p14:modId xmlns:p14="http://schemas.microsoft.com/office/powerpoint/2010/main" val="3875304649"/>
              </p:ext>
            </p:extLst>
          </p:nvPr>
        </p:nvGraphicFramePr>
        <p:xfrm>
          <a:off x="638800" y="924562"/>
          <a:ext cx="7968305" cy="4512721"/>
        </p:xfrm>
        <a:graphic>
          <a:graphicData uri="http://schemas.openxmlformats.org/drawingml/2006/chart">
            <c:chart xmlns:c="http://schemas.openxmlformats.org/drawingml/2006/chart" xmlns:r="http://schemas.openxmlformats.org/officeDocument/2006/relationships" r:id="rId2"/>
          </a:graphicData>
        </a:graphic>
      </p:graphicFrame>
      <p:pic>
        <p:nvPicPr>
          <p:cNvPr id="25" name="Picture 24" descr="A qr code with black squares&#10;&#10;Description automatically generated">
            <a:extLst>
              <a:ext uri="{FF2B5EF4-FFF2-40B4-BE49-F238E27FC236}">
                <a16:creationId xmlns:a16="http://schemas.microsoft.com/office/drawing/2014/main" id="{3707AE2C-4DE0-9E0F-0058-538E25EDCA50}"/>
              </a:ext>
            </a:extLst>
          </p:cNvPr>
          <p:cNvPicPr>
            <a:picLocks noChangeAspect="1"/>
          </p:cNvPicPr>
          <p:nvPr/>
        </p:nvPicPr>
        <p:blipFill>
          <a:blip r:embed="rId3"/>
          <a:stretch>
            <a:fillRect/>
          </a:stretch>
        </p:blipFill>
        <p:spPr>
          <a:xfrm>
            <a:off x="7739962" y="1152667"/>
            <a:ext cx="805875" cy="805875"/>
          </a:xfrm>
          <a:prstGeom prst="rect">
            <a:avLst/>
          </a:prstGeom>
        </p:spPr>
      </p:pic>
    </p:spTree>
    <p:extLst>
      <p:ext uri="{BB962C8B-B14F-4D97-AF65-F5344CB8AC3E}">
        <p14:creationId xmlns:p14="http://schemas.microsoft.com/office/powerpoint/2010/main" val="3396431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Expectation is For Two to Six OTA Updates a Year</a:t>
            </a:r>
          </a:p>
        </p:txBody>
      </p:sp>
      <p:sp>
        <p:nvSpPr>
          <p:cNvPr id="8" name="Text Placeholder 2">
            <a:extLst>
              <a:ext uri="{FF2B5EF4-FFF2-40B4-BE49-F238E27FC236}">
                <a16:creationId xmlns:a16="http://schemas.microsoft.com/office/drawing/2014/main" id="{D30A3835-FA44-2E1D-0DC2-46B658A2475B}"/>
              </a:ext>
            </a:extLst>
          </p:cNvPr>
          <p:cNvSpPr>
            <a:spLocks noGrp="1"/>
          </p:cNvSpPr>
          <p:nvPr>
            <p:ph type="body" sz="quarter" idx="10"/>
          </p:nvPr>
        </p:nvSpPr>
        <p:spPr>
          <a:xfrm>
            <a:off x="8853034" y="994282"/>
            <a:ext cx="2728540" cy="5432989"/>
          </a:xfrm>
        </p:spPr>
        <p:txBody>
          <a:bodyPr/>
          <a:lstStyle/>
          <a:p>
            <a:pPr>
              <a:spcBef>
                <a:spcPts val="0"/>
              </a:spcBef>
              <a:spcAft>
                <a:spcPts val="0"/>
              </a:spcAft>
              <a:buClrTx/>
              <a:defRPr/>
            </a:pPr>
            <a:r>
              <a:rPr lang="en-GB" sz="1400" dirty="0">
                <a:solidFill>
                  <a:srgbClr val="E7E6E6">
                    <a:lumMod val="25000"/>
                  </a:srgbClr>
                </a:solidFill>
              </a:rPr>
              <a:t>TechInsights partnered with Aurora Labs for our fourth annual </a:t>
            </a:r>
            <a:r>
              <a:rPr lang="en-GB" sz="1400" dirty="0">
                <a:solidFill>
                  <a:srgbClr val="E7E6E6">
                    <a:lumMod val="25000"/>
                  </a:srgbClr>
                </a:solidFill>
                <a:hlinkClick r:id="rId2"/>
              </a:rPr>
              <a:t>Automotive Software Survey</a:t>
            </a:r>
            <a:r>
              <a:rPr lang="en-GB" sz="1400" dirty="0">
                <a:solidFill>
                  <a:srgbClr val="E7E6E6">
                    <a:lumMod val="25000"/>
                  </a:srgbClr>
                </a:solidFill>
              </a:rPr>
              <a:t>.</a:t>
            </a:r>
          </a:p>
          <a:p>
            <a:pPr>
              <a:spcBef>
                <a:spcPts val="0"/>
              </a:spcBef>
              <a:spcAft>
                <a:spcPts val="0"/>
              </a:spcAft>
              <a:buClrTx/>
              <a:defRPr/>
            </a:pPr>
            <a:r>
              <a:rPr lang="en-GB" sz="1400" dirty="0">
                <a:solidFill>
                  <a:srgbClr val="E7E6E6">
                    <a:lumMod val="25000"/>
                  </a:srgbClr>
                </a:solidFill>
              </a:rPr>
              <a:t>TechInsights and Aurora Labs received responses from 208 industry professionals from companies including ARM, CARIAD, Continental, Denso, Hyundai, LG, MediaTek, Nexteer, Porsche, Renesas, Samsung, Stellantis, STMicro, Synopsis, Qualcomm, and Texas Instruments.</a:t>
            </a:r>
          </a:p>
          <a:p>
            <a:pPr>
              <a:spcBef>
                <a:spcPts val="0"/>
              </a:spcBef>
              <a:spcAft>
                <a:spcPts val="0"/>
              </a:spcAft>
              <a:buClrTx/>
              <a:defRPr/>
            </a:pPr>
            <a:r>
              <a:rPr lang="en-GB" sz="1400" dirty="0">
                <a:solidFill>
                  <a:srgbClr val="E7E6E6">
                    <a:lumMod val="25000"/>
                  </a:srgbClr>
                </a:solidFill>
              </a:rPr>
              <a:t>Respondents came from Asia (11%), Europe (38%), North America (49%) and Other (2%).</a:t>
            </a:r>
          </a:p>
          <a:p>
            <a:pPr>
              <a:spcBef>
                <a:spcPts val="0"/>
              </a:spcBef>
              <a:spcAft>
                <a:spcPts val="0"/>
              </a:spcAft>
              <a:buClrTx/>
              <a:defRPr/>
            </a:pPr>
            <a:r>
              <a:rPr lang="en-GB" sz="1400" dirty="0">
                <a:solidFill>
                  <a:srgbClr val="E7E6E6">
                    <a:lumMod val="25000"/>
                  </a:srgbClr>
                </a:solidFill>
              </a:rPr>
              <a:t>One of the questions involved the number of over-the-air (OTA) updates that respondents said they would expect OEMs would perform each year by 2025. 32% of respondents said, “2 to 6”, 23% said 7 to 12, and only 5% said “less than 2”.</a:t>
            </a:r>
          </a:p>
        </p:txBody>
      </p:sp>
      <p:sp>
        <p:nvSpPr>
          <p:cNvPr id="9" name="Rectangle: Rounded Corners 8">
            <a:extLst>
              <a:ext uri="{FF2B5EF4-FFF2-40B4-BE49-F238E27FC236}">
                <a16:creationId xmlns:a16="http://schemas.microsoft.com/office/drawing/2014/main" id="{97605D5B-8077-FB77-B1B5-5849261C4E7C}"/>
              </a:ext>
            </a:extLst>
          </p:cNvPr>
          <p:cNvSpPr/>
          <p:nvPr/>
        </p:nvSpPr>
        <p:spPr>
          <a:xfrm>
            <a:off x="609600" y="981512"/>
            <a:ext cx="8109527" cy="5040145"/>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744EA29C-169B-2BDD-2BF9-B4C1A624B821}"/>
              </a:ext>
            </a:extLst>
          </p:cNvPr>
          <p:cNvSpPr txBox="1">
            <a:spLocks noChangeAspect="1"/>
          </p:cNvSpPr>
          <p:nvPr/>
        </p:nvSpPr>
        <p:spPr>
          <a:xfrm>
            <a:off x="2206172" y="5746910"/>
            <a:ext cx="4916381" cy="24874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9F582E96-580A-CC50-9E13-AE722C8BFA12}"/>
              </a:ext>
            </a:extLst>
          </p:cNvPr>
          <p:cNvGrpSpPr/>
          <p:nvPr/>
        </p:nvGrpSpPr>
        <p:grpSpPr>
          <a:xfrm>
            <a:off x="3560526" y="5414876"/>
            <a:ext cx="2048651" cy="332966"/>
            <a:chOff x="0" y="0"/>
            <a:chExt cx="2159667" cy="351234"/>
          </a:xfrm>
        </p:grpSpPr>
        <p:sp>
          <p:nvSpPr>
            <p:cNvPr id="12" name="Freeform: Shape 11">
              <a:extLst>
                <a:ext uri="{FF2B5EF4-FFF2-40B4-BE49-F238E27FC236}">
                  <a16:creationId xmlns:a16="http://schemas.microsoft.com/office/drawing/2014/main" id="{AB12DE6C-CD48-528C-D54D-ABB4A5E65546}"/>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3" name="Freeform: Shape 12">
              <a:extLst>
                <a:ext uri="{FF2B5EF4-FFF2-40B4-BE49-F238E27FC236}">
                  <a16:creationId xmlns:a16="http://schemas.microsoft.com/office/drawing/2014/main" id="{0B10BD54-B571-18F7-E8F4-E55A13202DD1}"/>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4" name="Freeform: Shape 13">
              <a:extLst>
                <a:ext uri="{FF2B5EF4-FFF2-40B4-BE49-F238E27FC236}">
                  <a16:creationId xmlns:a16="http://schemas.microsoft.com/office/drawing/2014/main" id="{FD0EB3F7-6181-A010-6674-FD5D1BBB99CA}"/>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5" name="Freeform: Shape 14">
              <a:extLst>
                <a:ext uri="{FF2B5EF4-FFF2-40B4-BE49-F238E27FC236}">
                  <a16:creationId xmlns:a16="http://schemas.microsoft.com/office/drawing/2014/main" id="{A5FE97CD-3A0A-D5F6-9B8F-E05632613951}"/>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6" name="Freeform: Shape 15">
              <a:extLst>
                <a:ext uri="{FF2B5EF4-FFF2-40B4-BE49-F238E27FC236}">
                  <a16:creationId xmlns:a16="http://schemas.microsoft.com/office/drawing/2014/main" id="{65D32706-B365-A9C3-4798-2EDBD481E0BE}"/>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7" name="Freeform: Shape 16">
              <a:extLst>
                <a:ext uri="{FF2B5EF4-FFF2-40B4-BE49-F238E27FC236}">
                  <a16:creationId xmlns:a16="http://schemas.microsoft.com/office/drawing/2014/main" id="{0A79E72E-EBB7-BF7C-6D14-AB859D638D0C}"/>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8" name="Freeform: Shape 17">
              <a:extLst>
                <a:ext uri="{FF2B5EF4-FFF2-40B4-BE49-F238E27FC236}">
                  <a16:creationId xmlns:a16="http://schemas.microsoft.com/office/drawing/2014/main" id="{9777E92C-B518-FC2A-555F-8A12885FD845}"/>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9" name="Freeform: Shape 18">
              <a:extLst>
                <a:ext uri="{FF2B5EF4-FFF2-40B4-BE49-F238E27FC236}">
                  <a16:creationId xmlns:a16="http://schemas.microsoft.com/office/drawing/2014/main" id="{1DA9A1C1-EC32-C86E-5386-D67EA61600A1}"/>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0" name="Freeform: Shape 19">
              <a:extLst>
                <a:ext uri="{FF2B5EF4-FFF2-40B4-BE49-F238E27FC236}">
                  <a16:creationId xmlns:a16="http://schemas.microsoft.com/office/drawing/2014/main" id="{B537AE2D-CD66-C8D7-8876-BC93B2F21B09}"/>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1" name="Freeform: Shape 20">
              <a:extLst>
                <a:ext uri="{FF2B5EF4-FFF2-40B4-BE49-F238E27FC236}">
                  <a16:creationId xmlns:a16="http://schemas.microsoft.com/office/drawing/2014/main" id="{313674E3-F14F-D7DB-C92F-A712246FFD76}"/>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2" name="Freeform: Shape 21">
              <a:extLst>
                <a:ext uri="{FF2B5EF4-FFF2-40B4-BE49-F238E27FC236}">
                  <a16:creationId xmlns:a16="http://schemas.microsoft.com/office/drawing/2014/main" id="{6BF695FD-9581-E656-DBF8-382090CF1C4E}"/>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3" name="Freeform: Shape 22">
              <a:extLst>
                <a:ext uri="{FF2B5EF4-FFF2-40B4-BE49-F238E27FC236}">
                  <a16:creationId xmlns:a16="http://schemas.microsoft.com/office/drawing/2014/main" id="{06DA28C0-6D3A-EC7D-F788-10312A647AC4}"/>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grpSp>
      <p:graphicFrame>
        <p:nvGraphicFramePr>
          <p:cNvPr id="24" name="Chart 23">
            <a:extLst>
              <a:ext uri="{FF2B5EF4-FFF2-40B4-BE49-F238E27FC236}">
                <a16:creationId xmlns:a16="http://schemas.microsoft.com/office/drawing/2014/main" id="{217A22DC-FC56-9823-66B1-F27D7A7129C5}"/>
              </a:ext>
            </a:extLst>
          </p:cNvPr>
          <p:cNvGraphicFramePr/>
          <p:nvPr>
            <p:extLst>
              <p:ext uri="{D42A27DB-BD31-4B8C-83A1-F6EECF244321}">
                <p14:modId xmlns:p14="http://schemas.microsoft.com/office/powerpoint/2010/main" val="3236344564"/>
              </p:ext>
            </p:extLst>
          </p:nvPr>
        </p:nvGraphicFramePr>
        <p:xfrm>
          <a:off x="638800" y="857450"/>
          <a:ext cx="7968305" cy="4512721"/>
        </p:xfrm>
        <a:graphic>
          <a:graphicData uri="http://schemas.openxmlformats.org/drawingml/2006/chart">
            <c:chart xmlns:c="http://schemas.openxmlformats.org/drawingml/2006/chart" xmlns:r="http://schemas.openxmlformats.org/officeDocument/2006/relationships" r:id="rId3"/>
          </a:graphicData>
        </a:graphic>
      </p:graphicFrame>
      <p:pic>
        <p:nvPicPr>
          <p:cNvPr id="25" name="Picture 24" descr="A qr code with black squares&#10;&#10;Description automatically generated">
            <a:extLst>
              <a:ext uri="{FF2B5EF4-FFF2-40B4-BE49-F238E27FC236}">
                <a16:creationId xmlns:a16="http://schemas.microsoft.com/office/drawing/2014/main" id="{93CA083B-5209-DE30-71E3-7A03AD97F12F}"/>
              </a:ext>
            </a:extLst>
          </p:cNvPr>
          <p:cNvPicPr>
            <a:picLocks noChangeAspect="1"/>
          </p:cNvPicPr>
          <p:nvPr/>
        </p:nvPicPr>
        <p:blipFill>
          <a:blip r:embed="rId4"/>
          <a:stretch>
            <a:fillRect/>
          </a:stretch>
        </p:blipFill>
        <p:spPr>
          <a:xfrm>
            <a:off x="7739962" y="1085555"/>
            <a:ext cx="805875" cy="805875"/>
          </a:xfrm>
          <a:prstGeom prst="rect">
            <a:avLst/>
          </a:prstGeom>
        </p:spPr>
      </p:pic>
    </p:spTree>
    <p:extLst>
      <p:ext uri="{BB962C8B-B14F-4D97-AF65-F5344CB8AC3E}">
        <p14:creationId xmlns:p14="http://schemas.microsoft.com/office/powerpoint/2010/main" val="926828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OTA Update Experience Mainly with EV Owners</a:t>
            </a:r>
          </a:p>
        </p:txBody>
      </p:sp>
      <p:sp>
        <p:nvSpPr>
          <p:cNvPr id="8" name="Text Placeholder 2">
            <a:extLst>
              <a:ext uri="{FF2B5EF4-FFF2-40B4-BE49-F238E27FC236}">
                <a16:creationId xmlns:a16="http://schemas.microsoft.com/office/drawing/2014/main" id="{FB6B1339-2CF0-C073-4541-403DDB85D541}"/>
              </a:ext>
            </a:extLst>
          </p:cNvPr>
          <p:cNvSpPr>
            <a:spLocks noGrp="1"/>
          </p:cNvSpPr>
          <p:nvPr>
            <p:ph type="body" sz="quarter" idx="10"/>
          </p:nvPr>
        </p:nvSpPr>
        <p:spPr>
          <a:xfrm>
            <a:off x="8853034" y="927171"/>
            <a:ext cx="2728540" cy="5029144"/>
          </a:xfrm>
        </p:spPr>
        <p:txBody>
          <a:bodyPr/>
          <a:lstStyle/>
          <a:p>
            <a:pPr>
              <a:spcBef>
                <a:spcPts val="0"/>
              </a:spcBef>
              <a:spcAft>
                <a:spcPts val="0"/>
              </a:spcAft>
              <a:buClrTx/>
              <a:defRPr/>
            </a:pPr>
            <a:r>
              <a:rPr lang="en-GB" sz="1400" dirty="0">
                <a:solidFill>
                  <a:srgbClr val="E7E6E6">
                    <a:lumMod val="25000"/>
                  </a:srgbClr>
                </a:solidFill>
              </a:rPr>
              <a:t>Another question from TechInsights’ and Aurora Labs’ fourth annual </a:t>
            </a:r>
            <a:r>
              <a:rPr lang="en-GB" sz="1400" dirty="0">
                <a:solidFill>
                  <a:srgbClr val="E7E6E6">
                    <a:lumMod val="25000"/>
                  </a:srgbClr>
                </a:solidFill>
                <a:hlinkClick r:id="rId2"/>
              </a:rPr>
              <a:t>Automotive Software Survey</a:t>
            </a:r>
            <a:r>
              <a:rPr lang="en-GB" sz="1400" dirty="0">
                <a:solidFill>
                  <a:srgbClr val="E7E6E6">
                    <a:lumMod val="25000"/>
                  </a:srgbClr>
                </a:solidFill>
              </a:rPr>
              <a:t> asked respondents about their own vehicles receiving OTA updates.</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Of respondents to this question, 11% said their car had received 1 OTA update and 27% said their vehicle had received more than 1 OTA update.</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EV owners were far more likely (67%) to have said that their vehicle received more than 1 OTA update in the last 12 months.</a:t>
            </a:r>
          </a:p>
        </p:txBody>
      </p:sp>
      <p:sp>
        <p:nvSpPr>
          <p:cNvPr id="9" name="Rectangle: Rounded Corners 8">
            <a:extLst>
              <a:ext uri="{FF2B5EF4-FFF2-40B4-BE49-F238E27FC236}">
                <a16:creationId xmlns:a16="http://schemas.microsoft.com/office/drawing/2014/main" id="{6405D711-CD78-0819-310D-1C4FAD7EBED0}"/>
              </a:ext>
            </a:extLst>
          </p:cNvPr>
          <p:cNvSpPr/>
          <p:nvPr/>
        </p:nvSpPr>
        <p:spPr>
          <a:xfrm>
            <a:off x="609600" y="914400"/>
            <a:ext cx="8109527" cy="5040145"/>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5A3C3C10-8509-6759-01DD-579124091A1D}"/>
              </a:ext>
            </a:extLst>
          </p:cNvPr>
          <p:cNvSpPr txBox="1">
            <a:spLocks noChangeAspect="1"/>
          </p:cNvSpPr>
          <p:nvPr/>
        </p:nvSpPr>
        <p:spPr>
          <a:xfrm>
            <a:off x="2206172" y="5679798"/>
            <a:ext cx="4916381" cy="24874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B7E4FD53-51B7-A59B-3277-9EA47F110E3E}"/>
              </a:ext>
            </a:extLst>
          </p:cNvPr>
          <p:cNvGrpSpPr/>
          <p:nvPr/>
        </p:nvGrpSpPr>
        <p:grpSpPr>
          <a:xfrm>
            <a:off x="3560526" y="5347764"/>
            <a:ext cx="2048651" cy="332966"/>
            <a:chOff x="0" y="0"/>
            <a:chExt cx="2159667" cy="351234"/>
          </a:xfrm>
        </p:grpSpPr>
        <p:sp>
          <p:nvSpPr>
            <p:cNvPr id="12" name="Freeform: Shape 11">
              <a:extLst>
                <a:ext uri="{FF2B5EF4-FFF2-40B4-BE49-F238E27FC236}">
                  <a16:creationId xmlns:a16="http://schemas.microsoft.com/office/drawing/2014/main" id="{DEF8482D-5BF2-85A7-924C-FFFAE1AE970F}"/>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3" name="Freeform: Shape 12">
              <a:extLst>
                <a:ext uri="{FF2B5EF4-FFF2-40B4-BE49-F238E27FC236}">
                  <a16:creationId xmlns:a16="http://schemas.microsoft.com/office/drawing/2014/main" id="{CBA2D9B7-1679-3A4C-433C-1E73450F4780}"/>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4" name="Freeform: Shape 13">
              <a:extLst>
                <a:ext uri="{FF2B5EF4-FFF2-40B4-BE49-F238E27FC236}">
                  <a16:creationId xmlns:a16="http://schemas.microsoft.com/office/drawing/2014/main" id="{A3DE56CB-3545-0C27-F5D5-265771BF0324}"/>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5" name="Freeform: Shape 14">
              <a:extLst>
                <a:ext uri="{FF2B5EF4-FFF2-40B4-BE49-F238E27FC236}">
                  <a16:creationId xmlns:a16="http://schemas.microsoft.com/office/drawing/2014/main" id="{D053C314-6932-610D-8E0B-4664E20160FC}"/>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6" name="Freeform: Shape 15">
              <a:extLst>
                <a:ext uri="{FF2B5EF4-FFF2-40B4-BE49-F238E27FC236}">
                  <a16:creationId xmlns:a16="http://schemas.microsoft.com/office/drawing/2014/main" id="{9B4711C7-0567-75AE-D0A8-A34E01C1D330}"/>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7" name="Freeform: Shape 16">
              <a:extLst>
                <a:ext uri="{FF2B5EF4-FFF2-40B4-BE49-F238E27FC236}">
                  <a16:creationId xmlns:a16="http://schemas.microsoft.com/office/drawing/2014/main" id="{5A142316-0591-A61F-363F-756776DE9DAE}"/>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8" name="Freeform: Shape 17">
              <a:extLst>
                <a:ext uri="{FF2B5EF4-FFF2-40B4-BE49-F238E27FC236}">
                  <a16:creationId xmlns:a16="http://schemas.microsoft.com/office/drawing/2014/main" id="{CFA90747-C3B0-9968-B670-F59E289688BA}"/>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9" name="Freeform: Shape 18">
              <a:extLst>
                <a:ext uri="{FF2B5EF4-FFF2-40B4-BE49-F238E27FC236}">
                  <a16:creationId xmlns:a16="http://schemas.microsoft.com/office/drawing/2014/main" id="{57E2BCB3-A308-C8F9-1859-AA1514C42E85}"/>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0" name="Freeform: Shape 19">
              <a:extLst>
                <a:ext uri="{FF2B5EF4-FFF2-40B4-BE49-F238E27FC236}">
                  <a16:creationId xmlns:a16="http://schemas.microsoft.com/office/drawing/2014/main" id="{FF959FF9-D377-8D14-A905-D4AD4CC17010}"/>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1" name="Freeform: Shape 20">
              <a:extLst>
                <a:ext uri="{FF2B5EF4-FFF2-40B4-BE49-F238E27FC236}">
                  <a16:creationId xmlns:a16="http://schemas.microsoft.com/office/drawing/2014/main" id="{2E326C08-1D15-CE37-EE31-C7850A917C7C}"/>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2" name="Freeform: Shape 21">
              <a:extLst>
                <a:ext uri="{FF2B5EF4-FFF2-40B4-BE49-F238E27FC236}">
                  <a16:creationId xmlns:a16="http://schemas.microsoft.com/office/drawing/2014/main" id="{60909501-4286-B00D-F5B0-E3667C8F0610}"/>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3" name="Freeform: Shape 22">
              <a:extLst>
                <a:ext uri="{FF2B5EF4-FFF2-40B4-BE49-F238E27FC236}">
                  <a16:creationId xmlns:a16="http://schemas.microsoft.com/office/drawing/2014/main" id="{D8F383D4-CA68-7E24-BC4C-12966727EA52}"/>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grpSp>
      <p:graphicFrame>
        <p:nvGraphicFramePr>
          <p:cNvPr id="24" name="Chart 23">
            <a:extLst>
              <a:ext uri="{FF2B5EF4-FFF2-40B4-BE49-F238E27FC236}">
                <a16:creationId xmlns:a16="http://schemas.microsoft.com/office/drawing/2014/main" id="{AFB4B394-2CFA-C921-5CA0-F442E43CB684}"/>
              </a:ext>
            </a:extLst>
          </p:cNvPr>
          <p:cNvGraphicFramePr/>
          <p:nvPr/>
        </p:nvGraphicFramePr>
        <p:xfrm>
          <a:off x="638800" y="790338"/>
          <a:ext cx="7968305" cy="4512721"/>
        </p:xfrm>
        <a:graphic>
          <a:graphicData uri="http://schemas.openxmlformats.org/drawingml/2006/chart">
            <c:chart xmlns:c="http://schemas.openxmlformats.org/drawingml/2006/chart" xmlns:r="http://schemas.openxmlformats.org/officeDocument/2006/relationships" r:id="rId3"/>
          </a:graphicData>
        </a:graphic>
      </p:graphicFrame>
      <p:pic>
        <p:nvPicPr>
          <p:cNvPr id="25" name="Picture 24" descr="A qr code with black squares&#10;&#10;Description automatically generated">
            <a:extLst>
              <a:ext uri="{FF2B5EF4-FFF2-40B4-BE49-F238E27FC236}">
                <a16:creationId xmlns:a16="http://schemas.microsoft.com/office/drawing/2014/main" id="{07E71918-4F79-425C-83C3-6D0D7562640D}"/>
              </a:ext>
            </a:extLst>
          </p:cNvPr>
          <p:cNvPicPr>
            <a:picLocks noChangeAspect="1"/>
          </p:cNvPicPr>
          <p:nvPr/>
        </p:nvPicPr>
        <p:blipFill>
          <a:blip r:embed="rId4"/>
          <a:stretch>
            <a:fillRect/>
          </a:stretch>
        </p:blipFill>
        <p:spPr>
          <a:xfrm>
            <a:off x="7739962" y="1018443"/>
            <a:ext cx="805875" cy="805875"/>
          </a:xfrm>
          <a:prstGeom prst="rect">
            <a:avLst/>
          </a:prstGeom>
        </p:spPr>
      </p:pic>
    </p:spTree>
    <p:extLst>
      <p:ext uri="{BB962C8B-B14F-4D97-AF65-F5344CB8AC3E}">
        <p14:creationId xmlns:p14="http://schemas.microsoft.com/office/powerpoint/2010/main" val="3384081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OEM Revenue Expectations Becoming More Realistic?</a:t>
            </a:r>
          </a:p>
        </p:txBody>
      </p:sp>
      <p:sp>
        <p:nvSpPr>
          <p:cNvPr id="8" name="Text Placeholder 2">
            <a:extLst>
              <a:ext uri="{FF2B5EF4-FFF2-40B4-BE49-F238E27FC236}">
                <a16:creationId xmlns:a16="http://schemas.microsoft.com/office/drawing/2014/main" id="{FB6B1339-2CF0-C073-4541-403DDB85D541}"/>
              </a:ext>
            </a:extLst>
          </p:cNvPr>
          <p:cNvSpPr>
            <a:spLocks noGrp="1"/>
          </p:cNvSpPr>
          <p:nvPr>
            <p:ph type="body" sz="quarter" idx="10"/>
          </p:nvPr>
        </p:nvSpPr>
        <p:spPr>
          <a:xfrm>
            <a:off x="8853034" y="927171"/>
            <a:ext cx="2728540" cy="5029144"/>
          </a:xfrm>
        </p:spPr>
        <p:txBody>
          <a:bodyPr/>
          <a:lstStyle/>
          <a:p>
            <a:pPr>
              <a:spcBef>
                <a:spcPts val="0"/>
              </a:spcBef>
              <a:spcAft>
                <a:spcPts val="0"/>
              </a:spcAft>
              <a:buClrTx/>
              <a:defRPr/>
            </a:pPr>
            <a:r>
              <a:rPr lang="en-GB" sz="1400" dirty="0">
                <a:solidFill>
                  <a:srgbClr val="E7E6E6">
                    <a:lumMod val="25000"/>
                  </a:srgbClr>
                </a:solidFill>
              </a:rPr>
              <a:t>Another question from TechInsights’ and Aurora Labs’ fourth annual </a:t>
            </a:r>
            <a:r>
              <a:rPr lang="en-GB" sz="1400" dirty="0">
                <a:solidFill>
                  <a:srgbClr val="E7E6E6">
                    <a:lumMod val="25000"/>
                  </a:srgbClr>
                </a:solidFill>
                <a:hlinkClick r:id="rId2"/>
              </a:rPr>
              <a:t>Automotive Software Survey</a:t>
            </a:r>
            <a:r>
              <a:rPr lang="en-GB" sz="1400" dirty="0">
                <a:solidFill>
                  <a:srgbClr val="E7E6E6">
                    <a:lumMod val="25000"/>
                  </a:srgbClr>
                </a:solidFill>
              </a:rPr>
              <a:t> asked respondents about how much revenue they believe OEMs will derive from new features delivered via OTA updates in 2027.</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r>
              <a:rPr lang="en-GB" sz="1400" dirty="0">
                <a:solidFill>
                  <a:srgbClr val="E7E6E6">
                    <a:lumMod val="25000"/>
                  </a:srgbClr>
                </a:solidFill>
              </a:rPr>
              <a:t>Opinions have shifted year over year toward lower percentages, with fewer industry professionals believing OEMs will derive more than 10% of revenue from features delivered via OTA updates.</a:t>
            </a: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endParaRPr lang="en-GB" sz="1400" dirty="0">
              <a:solidFill>
                <a:srgbClr val="E7E6E6">
                  <a:lumMod val="25000"/>
                </a:srgbClr>
              </a:solidFill>
            </a:endParaRPr>
          </a:p>
          <a:p>
            <a:pPr>
              <a:spcBef>
                <a:spcPts val="0"/>
              </a:spcBef>
              <a:spcAft>
                <a:spcPts val="0"/>
              </a:spcAft>
              <a:buClrTx/>
              <a:defRPr/>
            </a:pPr>
            <a:endParaRPr lang="en-GB" sz="1400" dirty="0">
              <a:solidFill>
                <a:srgbClr val="E7E6E6">
                  <a:lumMod val="25000"/>
                </a:srgbClr>
              </a:solidFill>
            </a:endParaRPr>
          </a:p>
        </p:txBody>
      </p:sp>
      <p:sp>
        <p:nvSpPr>
          <p:cNvPr id="9" name="Rectangle: Rounded Corners 8">
            <a:extLst>
              <a:ext uri="{FF2B5EF4-FFF2-40B4-BE49-F238E27FC236}">
                <a16:creationId xmlns:a16="http://schemas.microsoft.com/office/drawing/2014/main" id="{6405D711-CD78-0819-310D-1C4FAD7EBED0}"/>
              </a:ext>
            </a:extLst>
          </p:cNvPr>
          <p:cNvSpPr/>
          <p:nvPr/>
        </p:nvSpPr>
        <p:spPr>
          <a:xfrm>
            <a:off x="609600" y="914400"/>
            <a:ext cx="8109527" cy="5040145"/>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5A3C3C10-8509-6759-01DD-579124091A1D}"/>
              </a:ext>
            </a:extLst>
          </p:cNvPr>
          <p:cNvSpPr txBox="1">
            <a:spLocks noChangeAspect="1"/>
          </p:cNvSpPr>
          <p:nvPr/>
        </p:nvSpPr>
        <p:spPr>
          <a:xfrm>
            <a:off x="2206172" y="5679798"/>
            <a:ext cx="4916381" cy="24874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B7E4FD53-51B7-A59B-3277-9EA47F110E3E}"/>
              </a:ext>
            </a:extLst>
          </p:cNvPr>
          <p:cNvGrpSpPr/>
          <p:nvPr/>
        </p:nvGrpSpPr>
        <p:grpSpPr>
          <a:xfrm>
            <a:off x="3560526" y="5347764"/>
            <a:ext cx="2048651" cy="332966"/>
            <a:chOff x="0" y="0"/>
            <a:chExt cx="2159667" cy="351234"/>
          </a:xfrm>
        </p:grpSpPr>
        <p:sp>
          <p:nvSpPr>
            <p:cNvPr id="12" name="Freeform: Shape 11">
              <a:extLst>
                <a:ext uri="{FF2B5EF4-FFF2-40B4-BE49-F238E27FC236}">
                  <a16:creationId xmlns:a16="http://schemas.microsoft.com/office/drawing/2014/main" id="{DEF8482D-5BF2-85A7-924C-FFFAE1AE970F}"/>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3" name="Freeform: Shape 12">
              <a:extLst>
                <a:ext uri="{FF2B5EF4-FFF2-40B4-BE49-F238E27FC236}">
                  <a16:creationId xmlns:a16="http://schemas.microsoft.com/office/drawing/2014/main" id="{CBA2D9B7-1679-3A4C-433C-1E73450F4780}"/>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4" name="Freeform: Shape 13">
              <a:extLst>
                <a:ext uri="{FF2B5EF4-FFF2-40B4-BE49-F238E27FC236}">
                  <a16:creationId xmlns:a16="http://schemas.microsoft.com/office/drawing/2014/main" id="{A3DE56CB-3545-0C27-F5D5-265771BF0324}"/>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5" name="Freeform: Shape 14">
              <a:extLst>
                <a:ext uri="{FF2B5EF4-FFF2-40B4-BE49-F238E27FC236}">
                  <a16:creationId xmlns:a16="http://schemas.microsoft.com/office/drawing/2014/main" id="{D053C314-6932-610D-8E0B-4664E20160FC}"/>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6" name="Freeform: Shape 15">
              <a:extLst>
                <a:ext uri="{FF2B5EF4-FFF2-40B4-BE49-F238E27FC236}">
                  <a16:creationId xmlns:a16="http://schemas.microsoft.com/office/drawing/2014/main" id="{9B4711C7-0567-75AE-D0A8-A34E01C1D330}"/>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7" name="Freeform: Shape 16">
              <a:extLst>
                <a:ext uri="{FF2B5EF4-FFF2-40B4-BE49-F238E27FC236}">
                  <a16:creationId xmlns:a16="http://schemas.microsoft.com/office/drawing/2014/main" id="{5A142316-0591-A61F-363F-756776DE9DAE}"/>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8" name="Freeform: Shape 17">
              <a:extLst>
                <a:ext uri="{FF2B5EF4-FFF2-40B4-BE49-F238E27FC236}">
                  <a16:creationId xmlns:a16="http://schemas.microsoft.com/office/drawing/2014/main" id="{CFA90747-C3B0-9968-B670-F59E289688BA}"/>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19" name="Freeform: Shape 18">
              <a:extLst>
                <a:ext uri="{FF2B5EF4-FFF2-40B4-BE49-F238E27FC236}">
                  <a16:creationId xmlns:a16="http://schemas.microsoft.com/office/drawing/2014/main" id="{57E2BCB3-A308-C8F9-1859-AA1514C42E85}"/>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20" name="Freeform: Shape 19">
              <a:extLst>
                <a:ext uri="{FF2B5EF4-FFF2-40B4-BE49-F238E27FC236}">
                  <a16:creationId xmlns:a16="http://schemas.microsoft.com/office/drawing/2014/main" id="{FF959FF9-D377-8D14-A905-D4AD4CC17010}"/>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21" name="Freeform: Shape 20">
              <a:extLst>
                <a:ext uri="{FF2B5EF4-FFF2-40B4-BE49-F238E27FC236}">
                  <a16:creationId xmlns:a16="http://schemas.microsoft.com/office/drawing/2014/main" id="{2E326C08-1D15-CE37-EE31-C7850A917C7C}"/>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22" name="Freeform: Shape 21">
              <a:extLst>
                <a:ext uri="{FF2B5EF4-FFF2-40B4-BE49-F238E27FC236}">
                  <a16:creationId xmlns:a16="http://schemas.microsoft.com/office/drawing/2014/main" id="{60909501-4286-B00D-F5B0-E3667C8F0610}"/>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sp>
          <p:nvSpPr>
            <p:cNvPr id="23" name="Freeform: Shape 22">
              <a:extLst>
                <a:ext uri="{FF2B5EF4-FFF2-40B4-BE49-F238E27FC236}">
                  <a16:creationId xmlns:a16="http://schemas.microsoft.com/office/drawing/2014/main" id="{D8F383D4-CA68-7E24-BC4C-12966727EA52}"/>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Segoe UI Semilight"/>
                <a:ea typeface="+mn-ea"/>
                <a:cs typeface="+mn-cs"/>
              </a:endParaRPr>
            </a:p>
          </p:txBody>
        </p:sp>
      </p:grpSp>
      <p:graphicFrame>
        <p:nvGraphicFramePr>
          <p:cNvPr id="24" name="Chart 23">
            <a:extLst>
              <a:ext uri="{FF2B5EF4-FFF2-40B4-BE49-F238E27FC236}">
                <a16:creationId xmlns:a16="http://schemas.microsoft.com/office/drawing/2014/main" id="{AFB4B394-2CFA-C921-5CA0-F442E43CB684}"/>
              </a:ext>
            </a:extLst>
          </p:cNvPr>
          <p:cNvGraphicFramePr/>
          <p:nvPr>
            <p:extLst>
              <p:ext uri="{D42A27DB-BD31-4B8C-83A1-F6EECF244321}">
                <p14:modId xmlns:p14="http://schemas.microsoft.com/office/powerpoint/2010/main" val="3286031981"/>
              </p:ext>
            </p:extLst>
          </p:nvPr>
        </p:nvGraphicFramePr>
        <p:xfrm>
          <a:off x="638800" y="790338"/>
          <a:ext cx="7968305" cy="4512721"/>
        </p:xfrm>
        <a:graphic>
          <a:graphicData uri="http://schemas.openxmlformats.org/drawingml/2006/chart">
            <c:chart xmlns:c="http://schemas.openxmlformats.org/drawingml/2006/chart" xmlns:r="http://schemas.openxmlformats.org/officeDocument/2006/relationships" r:id="rId3"/>
          </a:graphicData>
        </a:graphic>
      </p:graphicFrame>
      <p:pic>
        <p:nvPicPr>
          <p:cNvPr id="25" name="Picture 24" descr="A qr code with black squares&#10;&#10;Description automatically generated">
            <a:extLst>
              <a:ext uri="{FF2B5EF4-FFF2-40B4-BE49-F238E27FC236}">
                <a16:creationId xmlns:a16="http://schemas.microsoft.com/office/drawing/2014/main" id="{07E71918-4F79-425C-83C3-6D0D7562640D}"/>
              </a:ext>
            </a:extLst>
          </p:cNvPr>
          <p:cNvPicPr>
            <a:picLocks noChangeAspect="1"/>
          </p:cNvPicPr>
          <p:nvPr/>
        </p:nvPicPr>
        <p:blipFill>
          <a:blip r:embed="rId4"/>
          <a:stretch>
            <a:fillRect/>
          </a:stretch>
        </p:blipFill>
        <p:spPr>
          <a:xfrm>
            <a:off x="7739962" y="1018443"/>
            <a:ext cx="805875" cy="805875"/>
          </a:xfrm>
          <a:prstGeom prst="rect">
            <a:avLst/>
          </a:prstGeom>
        </p:spPr>
      </p:pic>
    </p:spTree>
    <p:extLst>
      <p:ext uri="{BB962C8B-B14F-4D97-AF65-F5344CB8AC3E}">
        <p14:creationId xmlns:p14="http://schemas.microsoft.com/office/powerpoint/2010/main" val="454506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C130055-1353-997E-45B8-379111728B6C}"/>
              </a:ext>
            </a:extLst>
          </p:cNvPr>
          <p:cNvSpPr>
            <a:spLocks noGrp="1"/>
          </p:cNvSpPr>
          <p:nvPr>
            <p:ph type="body" sz="quarter" idx="10"/>
          </p:nvPr>
        </p:nvSpPr>
        <p:spPr/>
        <p:txBody>
          <a:bodyPr/>
          <a:lstStyle/>
          <a:p>
            <a:pPr marL="0" indent="0">
              <a:buNone/>
            </a:pPr>
            <a:r>
              <a:rPr lang="en-US" dirty="0"/>
              <a:t>Voice of the Consumer</a:t>
            </a:r>
          </a:p>
        </p:txBody>
      </p:sp>
    </p:spTree>
    <p:extLst>
      <p:ext uri="{BB962C8B-B14F-4D97-AF65-F5344CB8AC3E}">
        <p14:creationId xmlns:p14="http://schemas.microsoft.com/office/powerpoint/2010/main" val="3561588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EB94AA-895D-98C8-5444-04BA00F9F798}"/>
              </a:ext>
            </a:extLst>
          </p:cNvPr>
          <p:cNvSpPr>
            <a:spLocks noGrp="1"/>
          </p:cNvSpPr>
          <p:nvPr>
            <p:ph type="title"/>
          </p:nvPr>
        </p:nvSpPr>
        <p:spPr/>
        <p:txBody>
          <a:bodyPr/>
          <a:lstStyle/>
          <a:p>
            <a:r>
              <a:rPr lang="en-GB" dirty="0"/>
              <a:t>The Smartphone Challenge for In-Vehicle AI</a:t>
            </a:r>
          </a:p>
        </p:txBody>
      </p:sp>
      <p:sp>
        <p:nvSpPr>
          <p:cNvPr id="4" name="Text Placeholder 3">
            <a:extLst>
              <a:ext uri="{FF2B5EF4-FFF2-40B4-BE49-F238E27FC236}">
                <a16:creationId xmlns:a16="http://schemas.microsoft.com/office/drawing/2014/main" id="{21171E1A-8396-02D8-D13E-6FBA7B1FB1BB}"/>
              </a:ext>
            </a:extLst>
          </p:cNvPr>
          <p:cNvSpPr>
            <a:spLocks noGrp="1"/>
          </p:cNvSpPr>
          <p:nvPr>
            <p:ph type="body" sz="quarter" idx="10"/>
          </p:nvPr>
        </p:nvSpPr>
        <p:spPr>
          <a:xfrm>
            <a:off x="9904447" y="1078302"/>
            <a:ext cx="1677952" cy="5322498"/>
          </a:xfrm>
        </p:spPr>
        <p:txBody>
          <a:bodyPr/>
          <a:lstStyle/>
          <a:p>
            <a:r>
              <a:rPr lang="en-GB" dirty="0"/>
              <a:t>Over the years, there has been a notable increase in promoters and a corresponding decrease in detractors for both mirroring systems, indicating a positive trend in user sentiment.</a:t>
            </a:r>
          </a:p>
          <a:p>
            <a:r>
              <a:rPr lang="en-GB" dirty="0"/>
              <a:t>Notably, the Net Promoter Score (NPS) among Android Auto users has displayed an upward trajectory over the years, although it remained constant between 2022 and 2023.</a:t>
            </a:r>
          </a:p>
          <a:p>
            <a:r>
              <a:rPr lang="en-GB" dirty="0"/>
              <a:t>Promoters of the Apple CarPlay system have steadily increased over the years.</a:t>
            </a:r>
          </a:p>
        </p:txBody>
      </p:sp>
      <p:pic>
        <p:nvPicPr>
          <p:cNvPr id="6" name="Picture 5" descr="A screenshot of a computer&#10;&#10;Description automatically generated">
            <a:extLst>
              <a:ext uri="{FF2B5EF4-FFF2-40B4-BE49-F238E27FC236}">
                <a16:creationId xmlns:a16="http://schemas.microsoft.com/office/drawing/2014/main" id="{B90B0AB0-3FD9-46A4-A711-B2A4048D70F6}"/>
              </a:ext>
            </a:extLst>
          </p:cNvPr>
          <p:cNvPicPr>
            <a:picLocks noChangeAspect="1"/>
          </p:cNvPicPr>
          <p:nvPr/>
        </p:nvPicPr>
        <p:blipFill>
          <a:blip r:embed="rId2"/>
          <a:stretch>
            <a:fillRect/>
          </a:stretch>
        </p:blipFill>
        <p:spPr>
          <a:xfrm>
            <a:off x="510511" y="991233"/>
            <a:ext cx="9393936" cy="5565648"/>
          </a:xfrm>
          <a:prstGeom prst="rect">
            <a:avLst/>
          </a:prstGeom>
        </p:spPr>
      </p:pic>
      <p:pic>
        <p:nvPicPr>
          <p:cNvPr id="8" name="Picture 7" descr="A flag with stars and stripes&#10;&#10;Description automatically generated">
            <a:extLst>
              <a:ext uri="{FF2B5EF4-FFF2-40B4-BE49-F238E27FC236}">
                <a16:creationId xmlns:a16="http://schemas.microsoft.com/office/drawing/2014/main" id="{EC919A7E-CE74-5FD7-A4AA-75C0A6EACFE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043796" y="1446842"/>
            <a:ext cx="992038" cy="661359"/>
          </a:xfrm>
          <a:prstGeom prst="rect">
            <a:avLst/>
          </a:prstGeom>
        </p:spPr>
      </p:pic>
    </p:spTree>
    <p:extLst>
      <p:ext uri="{BB962C8B-B14F-4D97-AF65-F5344CB8AC3E}">
        <p14:creationId xmlns:p14="http://schemas.microsoft.com/office/powerpoint/2010/main" val="592775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79AE1-D810-8292-9272-6C3632C3634A}"/>
              </a:ext>
            </a:extLst>
          </p:cNvPr>
          <p:cNvSpPr>
            <a:spLocks noGrp="1"/>
          </p:cNvSpPr>
          <p:nvPr>
            <p:ph type="title"/>
          </p:nvPr>
        </p:nvSpPr>
        <p:spPr/>
        <p:txBody>
          <a:bodyPr/>
          <a:lstStyle/>
          <a:p>
            <a:r>
              <a:rPr lang="en-GB" dirty="0"/>
              <a:t>Paid-for Connectivity Currently Excludes Older Drivers</a:t>
            </a:r>
          </a:p>
        </p:txBody>
      </p:sp>
      <p:sp>
        <p:nvSpPr>
          <p:cNvPr id="3" name="Text Placeholder 2">
            <a:extLst>
              <a:ext uri="{FF2B5EF4-FFF2-40B4-BE49-F238E27FC236}">
                <a16:creationId xmlns:a16="http://schemas.microsoft.com/office/drawing/2014/main" id="{B9BFB4F0-C453-F97B-3F80-F29E8CD0F774}"/>
              </a:ext>
            </a:extLst>
          </p:cNvPr>
          <p:cNvSpPr>
            <a:spLocks noGrp="1"/>
          </p:cNvSpPr>
          <p:nvPr>
            <p:ph type="body" sz="quarter" idx="10"/>
          </p:nvPr>
        </p:nvSpPr>
        <p:spPr>
          <a:xfrm>
            <a:off x="9187132" y="1026543"/>
            <a:ext cx="2395267" cy="5374257"/>
          </a:xfrm>
        </p:spPr>
        <p:txBody>
          <a:bodyPr/>
          <a:lstStyle/>
          <a:p>
            <a:r>
              <a:rPr lang="en-GB" sz="2000" dirty="0"/>
              <a:t>Only 17% of US 55-70 year olds are highly likely to pay for connected services when their free trial expires</a:t>
            </a:r>
          </a:p>
          <a:p>
            <a:r>
              <a:rPr lang="en-GB" sz="2000" dirty="0"/>
              <a:t>This contrasts with 56% of 25-34 year olds </a:t>
            </a:r>
          </a:p>
        </p:txBody>
      </p:sp>
      <p:pic>
        <p:nvPicPr>
          <p:cNvPr id="5" name="Picture 4" descr="A graph showing the percentage of a car&#10;&#10;Description automatically generated">
            <a:extLst>
              <a:ext uri="{FF2B5EF4-FFF2-40B4-BE49-F238E27FC236}">
                <a16:creationId xmlns:a16="http://schemas.microsoft.com/office/drawing/2014/main" id="{276C1E1C-0433-A33F-6DBA-02790FCC1259}"/>
              </a:ext>
            </a:extLst>
          </p:cNvPr>
          <p:cNvPicPr>
            <a:picLocks noChangeAspect="1"/>
          </p:cNvPicPr>
          <p:nvPr/>
        </p:nvPicPr>
        <p:blipFill>
          <a:blip r:embed="rId2"/>
          <a:stretch>
            <a:fillRect/>
          </a:stretch>
        </p:blipFill>
        <p:spPr>
          <a:xfrm>
            <a:off x="509236" y="914400"/>
            <a:ext cx="8341466" cy="5241151"/>
          </a:xfrm>
          <a:prstGeom prst="rect">
            <a:avLst/>
          </a:prstGeom>
        </p:spPr>
      </p:pic>
      <p:pic>
        <p:nvPicPr>
          <p:cNvPr id="6" name="Picture 5" descr="A flag with stars and stripes&#10;&#10;Description automatically generated">
            <a:extLst>
              <a:ext uri="{FF2B5EF4-FFF2-40B4-BE49-F238E27FC236}">
                <a16:creationId xmlns:a16="http://schemas.microsoft.com/office/drawing/2014/main" id="{DA2B2652-4E4C-D5DA-DE05-9F1EC41EE09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530860" y="4975046"/>
            <a:ext cx="992038" cy="661359"/>
          </a:xfrm>
          <a:prstGeom prst="rect">
            <a:avLst/>
          </a:prstGeom>
        </p:spPr>
      </p:pic>
    </p:spTree>
    <p:extLst>
      <p:ext uri="{BB962C8B-B14F-4D97-AF65-F5344CB8AC3E}">
        <p14:creationId xmlns:p14="http://schemas.microsoft.com/office/powerpoint/2010/main" val="3720477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C130055-1353-997E-45B8-379111728B6C}"/>
              </a:ext>
            </a:extLst>
          </p:cNvPr>
          <p:cNvSpPr>
            <a:spLocks noGrp="1"/>
          </p:cNvSpPr>
          <p:nvPr>
            <p:ph type="body" sz="quarter" idx="10"/>
          </p:nvPr>
        </p:nvSpPr>
        <p:spPr/>
        <p:txBody>
          <a:bodyPr/>
          <a:lstStyle/>
          <a:p>
            <a:pPr marL="0" indent="0">
              <a:buNone/>
            </a:pPr>
            <a:r>
              <a:rPr lang="en-US" dirty="0"/>
              <a:t>Automotive AI</a:t>
            </a:r>
          </a:p>
        </p:txBody>
      </p:sp>
    </p:spTree>
    <p:extLst>
      <p:ext uri="{BB962C8B-B14F-4D97-AF65-F5344CB8AC3E}">
        <p14:creationId xmlns:p14="http://schemas.microsoft.com/office/powerpoint/2010/main" val="2083863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671BBD-D4A8-0293-C120-05D129BAC3E6}"/>
              </a:ext>
            </a:extLst>
          </p:cNvPr>
          <p:cNvSpPr>
            <a:spLocks noGrp="1"/>
          </p:cNvSpPr>
          <p:nvPr>
            <p:ph type="title"/>
          </p:nvPr>
        </p:nvSpPr>
        <p:spPr/>
        <p:txBody>
          <a:bodyPr/>
          <a:lstStyle/>
          <a:p>
            <a:r>
              <a:rPr lang="en-GB" dirty="0"/>
              <a:t>Subscription Interest Varies by Feature</a:t>
            </a:r>
          </a:p>
        </p:txBody>
      </p:sp>
      <p:sp>
        <p:nvSpPr>
          <p:cNvPr id="4" name="Text Placeholder 3">
            <a:extLst>
              <a:ext uri="{FF2B5EF4-FFF2-40B4-BE49-F238E27FC236}">
                <a16:creationId xmlns:a16="http://schemas.microsoft.com/office/drawing/2014/main" id="{9323D3B4-C013-A587-9989-0D81431C0CF0}"/>
              </a:ext>
            </a:extLst>
          </p:cNvPr>
          <p:cNvSpPr>
            <a:spLocks noGrp="1"/>
          </p:cNvSpPr>
          <p:nvPr>
            <p:ph type="body" sz="quarter" idx="10"/>
          </p:nvPr>
        </p:nvSpPr>
        <p:spPr>
          <a:xfrm>
            <a:off x="613956" y="5184474"/>
            <a:ext cx="10968443" cy="1216325"/>
          </a:xfrm>
        </p:spPr>
        <p:txBody>
          <a:bodyPr/>
          <a:lstStyle/>
          <a:p>
            <a:r>
              <a:rPr lang="en-GB" sz="1800" dirty="0"/>
              <a:t>Features that drivers were likely to want every day (safety &amp; comfort packages) had the highest preference for paying up-front</a:t>
            </a:r>
          </a:p>
          <a:p>
            <a:r>
              <a:rPr lang="en-GB" sz="1800" dirty="0"/>
              <a:t>For an entertainment package, 55% of US car owners surveyed would prefer some form of subscription or pay-per-use model, </a:t>
            </a:r>
            <a:r>
              <a:rPr lang="en-GB" sz="1800" i="1" dirty="0"/>
              <a:t>vs. </a:t>
            </a:r>
            <a:r>
              <a:rPr lang="en-GB" sz="1800" dirty="0"/>
              <a:t>19% who prefer to pay up-front</a:t>
            </a:r>
          </a:p>
        </p:txBody>
      </p:sp>
      <p:pic>
        <p:nvPicPr>
          <p:cNvPr id="6" name="Picture 5" descr="A screenshot of a computer&#10;&#10;Description automatically generated">
            <a:extLst>
              <a:ext uri="{FF2B5EF4-FFF2-40B4-BE49-F238E27FC236}">
                <a16:creationId xmlns:a16="http://schemas.microsoft.com/office/drawing/2014/main" id="{3384A184-B37C-D9C6-D4F2-01400F27F620}"/>
              </a:ext>
            </a:extLst>
          </p:cNvPr>
          <p:cNvPicPr>
            <a:picLocks noChangeAspect="1"/>
          </p:cNvPicPr>
          <p:nvPr/>
        </p:nvPicPr>
        <p:blipFill>
          <a:blip r:embed="rId2"/>
          <a:stretch>
            <a:fillRect/>
          </a:stretch>
        </p:blipFill>
        <p:spPr>
          <a:xfrm>
            <a:off x="609600" y="914400"/>
            <a:ext cx="11102196" cy="3956207"/>
          </a:xfrm>
          <a:prstGeom prst="rect">
            <a:avLst/>
          </a:prstGeom>
        </p:spPr>
      </p:pic>
      <p:pic>
        <p:nvPicPr>
          <p:cNvPr id="7" name="Picture 6" descr="A flag with stars and stripes&#10;&#10;Description automatically generated">
            <a:extLst>
              <a:ext uri="{FF2B5EF4-FFF2-40B4-BE49-F238E27FC236}">
                <a16:creationId xmlns:a16="http://schemas.microsoft.com/office/drawing/2014/main" id="{1A4A9765-AD32-57A2-5886-681BE7E7E2D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0780527" y="4078635"/>
            <a:ext cx="675351" cy="450234"/>
          </a:xfrm>
          <a:prstGeom prst="rect">
            <a:avLst/>
          </a:prstGeom>
        </p:spPr>
      </p:pic>
    </p:spTree>
    <p:extLst>
      <p:ext uri="{BB962C8B-B14F-4D97-AF65-F5344CB8AC3E}">
        <p14:creationId xmlns:p14="http://schemas.microsoft.com/office/powerpoint/2010/main" val="1012739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C8E47B-0D27-755C-C7A6-8DAAD29C10A5}"/>
              </a:ext>
            </a:extLst>
          </p:cNvPr>
          <p:cNvSpPr>
            <a:spLocks noGrp="1"/>
          </p:cNvSpPr>
          <p:nvPr>
            <p:ph type="title"/>
          </p:nvPr>
        </p:nvSpPr>
        <p:spPr/>
        <p:txBody>
          <a:bodyPr/>
          <a:lstStyle/>
          <a:p>
            <a:r>
              <a:rPr lang="en-GB" dirty="0"/>
              <a:t>Net Promoter Scores for ADAS are Improving</a:t>
            </a:r>
          </a:p>
        </p:txBody>
      </p:sp>
      <p:pic>
        <p:nvPicPr>
          <p:cNvPr id="6" name="Picture 5" descr="A screenshot of a computer&#10;&#10;Description automatically generated">
            <a:extLst>
              <a:ext uri="{FF2B5EF4-FFF2-40B4-BE49-F238E27FC236}">
                <a16:creationId xmlns:a16="http://schemas.microsoft.com/office/drawing/2014/main" id="{1ED36D3D-BB41-C309-19E6-9A03742F0244}"/>
              </a:ext>
            </a:extLst>
          </p:cNvPr>
          <p:cNvPicPr>
            <a:picLocks noChangeAspect="1"/>
          </p:cNvPicPr>
          <p:nvPr/>
        </p:nvPicPr>
        <p:blipFill>
          <a:blip r:embed="rId2"/>
          <a:stretch>
            <a:fillRect/>
          </a:stretch>
        </p:blipFill>
        <p:spPr>
          <a:xfrm>
            <a:off x="609136" y="979735"/>
            <a:ext cx="9221171" cy="5602219"/>
          </a:xfrm>
          <a:prstGeom prst="rect">
            <a:avLst/>
          </a:prstGeom>
        </p:spPr>
      </p:pic>
    </p:spTree>
    <p:extLst>
      <p:ext uri="{BB962C8B-B14F-4D97-AF65-F5344CB8AC3E}">
        <p14:creationId xmlns:p14="http://schemas.microsoft.com/office/powerpoint/2010/main" val="3572565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C130055-1353-997E-45B8-379111728B6C}"/>
              </a:ext>
            </a:extLst>
          </p:cNvPr>
          <p:cNvSpPr>
            <a:spLocks noGrp="1"/>
          </p:cNvSpPr>
          <p:nvPr>
            <p:ph type="body" sz="quarter" idx="10"/>
          </p:nvPr>
        </p:nvSpPr>
        <p:spPr/>
        <p:txBody>
          <a:bodyPr/>
          <a:lstStyle/>
          <a:p>
            <a:pPr marL="0" indent="0">
              <a:buNone/>
            </a:pPr>
            <a:r>
              <a:rPr lang="en-US" dirty="0"/>
              <a:t>Conclusions</a:t>
            </a:r>
          </a:p>
        </p:txBody>
      </p:sp>
    </p:spTree>
    <p:extLst>
      <p:ext uri="{BB962C8B-B14F-4D97-AF65-F5344CB8AC3E}">
        <p14:creationId xmlns:p14="http://schemas.microsoft.com/office/powerpoint/2010/main" val="974034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F0A5A43-5EA7-D0A4-948C-C870BA04D217}"/>
              </a:ext>
            </a:extLst>
          </p:cNvPr>
          <p:cNvSpPr>
            <a:spLocks noGrp="1"/>
          </p:cNvSpPr>
          <p:nvPr>
            <p:ph type="title" idx="4294967295"/>
          </p:nvPr>
        </p:nvSpPr>
        <p:spPr>
          <a:xfrm>
            <a:off x="1223963" y="184150"/>
            <a:ext cx="10968037" cy="730250"/>
          </a:xfrm>
        </p:spPr>
        <p:txBody>
          <a:bodyPr/>
          <a:lstStyle/>
          <a:p>
            <a:r>
              <a:rPr lang="en-GB" dirty="0"/>
              <a:t>Conclusions</a:t>
            </a:r>
          </a:p>
        </p:txBody>
      </p:sp>
      <p:sp>
        <p:nvSpPr>
          <p:cNvPr id="14" name="Rectangle 13">
            <a:extLst>
              <a:ext uri="{FF2B5EF4-FFF2-40B4-BE49-F238E27FC236}">
                <a16:creationId xmlns:a16="http://schemas.microsoft.com/office/drawing/2014/main" id="{9B2CA0C9-44C9-10DE-BC1E-BDE4A921FFC3}"/>
              </a:ext>
            </a:extLst>
          </p:cNvPr>
          <p:cNvSpPr/>
          <p:nvPr/>
        </p:nvSpPr>
        <p:spPr>
          <a:xfrm>
            <a:off x="2810112" y="1523102"/>
            <a:ext cx="2032944" cy="2066543"/>
          </a:xfrm>
          <a:prstGeom prst="rect">
            <a:avLst/>
          </a:prstGeom>
          <a:solidFill>
            <a:srgbClr val="0096A9"/>
          </a:solidFill>
          <a:ln w="25400" cap="flat" cmpd="sng" algn="ctr">
            <a:solidFill>
              <a:srgbClr val="0096A9">
                <a:shade val="50000"/>
              </a:srgbClr>
            </a:solid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600" b="1" i="0" u="none" strike="noStrike" kern="0" cap="none" spc="0" normalizeH="0" baseline="0" noProof="0" dirty="0">
                <a:ln>
                  <a:noFill/>
                </a:ln>
                <a:solidFill>
                  <a:srgbClr val="FFFFFF"/>
                </a:solidFill>
                <a:effectLst/>
                <a:uLnTx/>
                <a:uFillTx/>
                <a:latin typeface="Segoe UI Semilight"/>
                <a:ea typeface="+mn-ea"/>
                <a:cs typeface="+mn-cs"/>
              </a:rPr>
              <a:t>The focus is currently on Generative</a:t>
            </a:r>
            <a:r>
              <a:rPr kumimoji="0" lang="en-GB" sz="1600" b="1" i="0" u="none" strike="noStrike" kern="0" cap="none" spc="0" normalizeH="0" noProof="0" dirty="0">
                <a:ln>
                  <a:noFill/>
                </a:ln>
                <a:solidFill>
                  <a:srgbClr val="FFFFFF"/>
                </a:solidFill>
                <a:effectLst/>
                <a:uLnTx/>
                <a:uFillTx/>
                <a:latin typeface="Segoe UI Semilight"/>
                <a:ea typeface="+mn-ea"/>
                <a:cs typeface="+mn-cs"/>
              </a:rPr>
              <a:t> AI – but planning is needed for the risks.  </a:t>
            </a: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600" b="1" i="0" u="none" strike="noStrike" kern="0" cap="none" spc="0" normalizeH="0" noProof="0" dirty="0">
                <a:ln>
                  <a:noFill/>
                </a:ln>
                <a:solidFill>
                  <a:srgbClr val="FFFFFF"/>
                </a:solidFill>
                <a:effectLst/>
                <a:uLnTx/>
                <a:uFillTx/>
                <a:latin typeface="Segoe UI Semilight"/>
                <a:ea typeface="+mn-ea"/>
                <a:cs typeface="+mn-cs"/>
              </a:rPr>
              <a:t>Digital Assistants will lead the way</a:t>
            </a:r>
            <a:endParaRPr kumimoji="0" lang="en-GB" sz="1600" b="1" i="0" u="none" strike="noStrike" kern="0" cap="none" spc="0" normalizeH="0" baseline="0" noProof="0" dirty="0">
              <a:ln>
                <a:noFill/>
              </a:ln>
              <a:solidFill>
                <a:srgbClr val="FFFFFF"/>
              </a:solidFill>
              <a:effectLst/>
              <a:uLnTx/>
              <a:uFillTx/>
              <a:latin typeface="Segoe UI Semilight"/>
              <a:ea typeface="+mn-ea"/>
              <a:cs typeface="+mn-cs"/>
            </a:endParaRPr>
          </a:p>
        </p:txBody>
      </p:sp>
      <p:sp>
        <p:nvSpPr>
          <p:cNvPr id="19" name="Rectangle 18">
            <a:extLst>
              <a:ext uri="{FF2B5EF4-FFF2-40B4-BE49-F238E27FC236}">
                <a16:creationId xmlns:a16="http://schemas.microsoft.com/office/drawing/2014/main" id="{B698EB3A-12DF-D652-7195-4CC534020401}"/>
              </a:ext>
            </a:extLst>
          </p:cNvPr>
          <p:cNvSpPr/>
          <p:nvPr/>
        </p:nvSpPr>
        <p:spPr>
          <a:xfrm>
            <a:off x="7303008" y="1523101"/>
            <a:ext cx="2032944" cy="2066543"/>
          </a:xfrm>
          <a:prstGeom prst="rect">
            <a:avLst/>
          </a:prstGeom>
          <a:solidFill>
            <a:srgbClr val="0096A9"/>
          </a:solidFill>
          <a:ln w="25400" cap="flat" cmpd="sng" algn="ctr">
            <a:solidFill>
              <a:srgbClr val="0096A9">
                <a:shade val="50000"/>
              </a:srgbClr>
            </a:solidFill>
            <a:prstDash val="solid"/>
          </a:ln>
          <a:effectLst/>
        </p:spPr>
        <p:txBody>
          <a:bodyPr rtlCol="0" anchor="ctr"/>
          <a:lstStyle/>
          <a:p>
            <a:pPr algn="ctr" fontAlgn="base">
              <a:spcBef>
                <a:spcPct val="50000"/>
              </a:spcBef>
              <a:spcAft>
                <a:spcPct val="0"/>
              </a:spcAft>
            </a:pPr>
            <a:r>
              <a:rPr lang="en-GB" sz="1600" b="1" kern="0" dirty="0">
                <a:solidFill>
                  <a:srgbClr val="FFFFFF"/>
                </a:solidFill>
                <a:latin typeface="Segoe UI Semilight"/>
              </a:rPr>
              <a:t>Consumers love smartphone projection</a:t>
            </a:r>
          </a:p>
          <a:p>
            <a:pPr algn="ctr" fontAlgn="base">
              <a:spcBef>
                <a:spcPct val="50000"/>
              </a:spcBef>
              <a:spcAft>
                <a:spcPct val="0"/>
              </a:spcAft>
            </a:pPr>
            <a:r>
              <a:rPr lang="en-GB" sz="1600" b="1" kern="0" dirty="0">
                <a:solidFill>
                  <a:srgbClr val="FFFFFF"/>
                </a:solidFill>
                <a:latin typeface="Segoe UI Semilight"/>
              </a:rPr>
              <a:t>Older drivers the least likely to pay for connectivity</a:t>
            </a:r>
          </a:p>
        </p:txBody>
      </p:sp>
      <p:sp>
        <p:nvSpPr>
          <p:cNvPr id="20" name="Title 2">
            <a:extLst>
              <a:ext uri="{FF2B5EF4-FFF2-40B4-BE49-F238E27FC236}">
                <a16:creationId xmlns:a16="http://schemas.microsoft.com/office/drawing/2014/main" id="{FB425D52-228C-B648-E3CF-3D3F44AE1C10}"/>
              </a:ext>
            </a:extLst>
          </p:cNvPr>
          <p:cNvSpPr txBox="1">
            <a:spLocks/>
          </p:cNvSpPr>
          <p:nvPr/>
        </p:nvSpPr>
        <p:spPr>
          <a:xfrm>
            <a:off x="613956" y="183751"/>
            <a:ext cx="10968444" cy="730649"/>
          </a:xfrm>
          <a:prstGeom prst="rect">
            <a:avLst/>
          </a:prstGeom>
        </p:spPr>
        <p:txBody>
          <a:bodyPr/>
          <a:lstStyle>
            <a:lvl1pPr algn="l" defTabSz="914400" rtl="0" eaLnBrk="1" latinLnBrk="0" hangingPunct="1">
              <a:spcBef>
                <a:spcPct val="0"/>
              </a:spcBef>
              <a:buNone/>
              <a:defRPr lang="en-US" sz="3000" b="1" kern="1200" dirty="0">
                <a:solidFill>
                  <a:srgbClr val="3D7CC9"/>
                </a:solidFill>
                <a:latin typeface="+mn-lt"/>
                <a:ea typeface="+mj-ea"/>
                <a:cs typeface="Arial" panose="020B0604020202020204" pitchFamily="34" charset="0"/>
              </a:defRPr>
            </a:lvl1pPr>
          </a:lstStyle>
          <a:p>
            <a:r>
              <a:rPr lang="en-GB" dirty="0">
                <a:solidFill>
                  <a:schemeClr val="bg1"/>
                </a:solidFill>
              </a:rPr>
              <a:t>Conclusions</a:t>
            </a:r>
          </a:p>
        </p:txBody>
      </p:sp>
      <p:sp>
        <p:nvSpPr>
          <p:cNvPr id="21" name="Rectangle 20">
            <a:extLst>
              <a:ext uri="{FF2B5EF4-FFF2-40B4-BE49-F238E27FC236}">
                <a16:creationId xmlns:a16="http://schemas.microsoft.com/office/drawing/2014/main" id="{C8DE53FC-5005-5744-955D-0E7824B57822}"/>
              </a:ext>
            </a:extLst>
          </p:cNvPr>
          <p:cNvSpPr/>
          <p:nvPr/>
        </p:nvSpPr>
        <p:spPr>
          <a:xfrm>
            <a:off x="563664" y="1523102"/>
            <a:ext cx="2032944" cy="2066543"/>
          </a:xfrm>
          <a:prstGeom prst="rect">
            <a:avLst/>
          </a:prstGeom>
          <a:solidFill>
            <a:srgbClr val="0096A9"/>
          </a:solidFill>
          <a:ln w="25400" cap="flat" cmpd="sng" algn="ctr">
            <a:solidFill>
              <a:srgbClr val="0096A9">
                <a:shade val="50000"/>
              </a:srgbClr>
            </a:solid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600" b="1" i="0" u="none" strike="noStrike" kern="0" cap="none" spc="0" normalizeH="0" baseline="0" noProof="0" dirty="0">
                <a:ln>
                  <a:noFill/>
                </a:ln>
                <a:solidFill>
                  <a:srgbClr val="FFFFFF"/>
                </a:solidFill>
                <a:effectLst/>
                <a:uLnTx/>
                <a:uFillTx/>
                <a:latin typeface="Segoe UI Semilight"/>
                <a:ea typeface="+mn-ea"/>
                <a:cs typeface="+mn-cs"/>
              </a:rPr>
              <a:t>AI in Automotive is NOT new</a:t>
            </a:r>
            <a:r>
              <a:rPr kumimoji="0" lang="en-GB" sz="1600" b="1" i="0" u="none" strike="noStrike" kern="0" cap="none" spc="0" normalizeH="0" noProof="0" dirty="0">
                <a:ln>
                  <a:noFill/>
                </a:ln>
                <a:solidFill>
                  <a:srgbClr val="FFFFFF"/>
                </a:solidFill>
                <a:effectLst/>
                <a:uLnTx/>
                <a:uFillTx/>
                <a:latin typeface="Segoe UI Semilight"/>
                <a:ea typeface="+mn-ea"/>
                <a:cs typeface="+mn-cs"/>
              </a:rPr>
              <a:t> – but beware of hype around whatever the “</a:t>
            </a:r>
            <a:r>
              <a:rPr kumimoji="0" lang="en-US" sz="1600" b="1" i="0" u="none" strike="noStrike" kern="0" cap="none" spc="0" normalizeH="0" dirty="0">
                <a:ln>
                  <a:noFill/>
                </a:ln>
                <a:solidFill>
                  <a:srgbClr val="FFFFFF"/>
                </a:solidFill>
                <a:effectLst/>
                <a:uLnTx/>
                <a:uFillTx/>
                <a:latin typeface="Segoe UI Semilight"/>
                <a:ea typeface="+mn-ea"/>
                <a:cs typeface="+mn-cs"/>
              </a:rPr>
              <a:t>flavor</a:t>
            </a:r>
            <a:r>
              <a:rPr kumimoji="0" lang="en-GB" sz="1600" b="1" i="0" u="none" strike="noStrike" kern="0" cap="none" spc="0" normalizeH="0" noProof="0" dirty="0">
                <a:ln>
                  <a:noFill/>
                </a:ln>
                <a:solidFill>
                  <a:srgbClr val="FFFFFF"/>
                </a:solidFill>
                <a:effectLst/>
                <a:uLnTx/>
                <a:uFillTx/>
                <a:latin typeface="Segoe UI Semilight"/>
                <a:ea typeface="+mn-ea"/>
                <a:cs typeface="+mn-cs"/>
              </a:rPr>
              <a:t> of the day” is</a:t>
            </a:r>
            <a:endParaRPr kumimoji="0" lang="en-GB" sz="1600" b="1" i="0" u="none" strike="noStrike" kern="0" cap="none" spc="0" normalizeH="0" baseline="0" noProof="0" dirty="0">
              <a:ln>
                <a:noFill/>
              </a:ln>
              <a:solidFill>
                <a:srgbClr val="FFFFFF"/>
              </a:solidFill>
              <a:effectLst/>
              <a:uLnTx/>
              <a:uFillTx/>
              <a:latin typeface="Segoe UI Semilight"/>
              <a:ea typeface="+mn-ea"/>
              <a:cs typeface="+mn-cs"/>
            </a:endParaRPr>
          </a:p>
        </p:txBody>
      </p:sp>
      <p:sp>
        <p:nvSpPr>
          <p:cNvPr id="22" name="Rectangle 21">
            <a:extLst>
              <a:ext uri="{FF2B5EF4-FFF2-40B4-BE49-F238E27FC236}">
                <a16:creationId xmlns:a16="http://schemas.microsoft.com/office/drawing/2014/main" id="{D40FEB24-E866-95A5-D73E-2CAFA8AA2B2E}"/>
              </a:ext>
            </a:extLst>
          </p:cNvPr>
          <p:cNvSpPr/>
          <p:nvPr/>
        </p:nvSpPr>
        <p:spPr>
          <a:xfrm>
            <a:off x="5056560" y="1523102"/>
            <a:ext cx="2032944" cy="2066543"/>
          </a:xfrm>
          <a:prstGeom prst="rect">
            <a:avLst/>
          </a:prstGeom>
          <a:solidFill>
            <a:srgbClr val="0096A9"/>
          </a:solidFill>
          <a:ln w="25400" cap="flat" cmpd="sng" algn="ctr">
            <a:solidFill>
              <a:srgbClr val="0096A9">
                <a:shade val="50000"/>
              </a:srgbClr>
            </a:solid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600" b="1" i="0" u="none" strike="noStrike" kern="0" cap="none" spc="0" normalizeH="0" baseline="0" noProof="0" dirty="0">
                <a:ln>
                  <a:noFill/>
                </a:ln>
                <a:solidFill>
                  <a:srgbClr val="FFFFFF"/>
                </a:solidFill>
                <a:effectLst/>
                <a:uLnTx/>
                <a:uFillTx/>
                <a:latin typeface="Segoe UI Semilight"/>
                <a:ea typeface="+mn-ea"/>
                <a:cs typeface="+mn-cs"/>
              </a:rPr>
              <a:t>Well-established trends</a:t>
            </a:r>
            <a:r>
              <a:rPr kumimoji="0" lang="en-GB" sz="1600" b="1" i="0" u="none" strike="noStrike" kern="0" cap="none" spc="0" normalizeH="0" noProof="0" dirty="0">
                <a:ln>
                  <a:noFill/>
                </a:ln>
                <a:solidFill>
                  <a:srgbClr val="FFFFFF"/>
                </a:solidFill>
                <a:effectLst/>
                <a:uLnTx/>
                <a:uFillTx/>
                <a:latin typeface="Segoe UI Semilight"/>
                <a:ea typeface="+mn-ea"/>
                <a:cs typeface="+mn-cs"/>
              </a:rPr>
              <a:t> for more compute and more connectivity will aid AI adoption – but AI will likely NOT cause a step change in these trends</a:t>
            </a:r>
            <a:endParaRPr kumimoji="0" lang="en-GB" sz="1600" b="1" i="0" u="none" strike="noStrike" kern="0" cap="none" spc="0" normalizeH="0" baseline="0" noProof="0" dirty="0">
              <a:ln>
                <a:noFill/>
              </a:ln>
              <a:solidFill>
                <a:srgbClr val="FFFFFF"/>
              </a:solidFill>
              <a:effectLst/>
              <a:uLnTx/>
              <a:uFillTx/>
              <a:latin typeface="Segoe UI Semilight"/>
              <a:ea typeface="+mn-ea"/>
              <a:cs typeface="+mn-cs"/>
            </a:endParaRPr>
          </a:p>
        </p:txBody>
      </p:sp>
      <p:sp>
        <p:nvSpPr>
          <p:cNvPr id="26" name="Rectangle 25">
            <a:extLst>
              <a:ext uri="{FF2B5EF4-FFF2-40B4-BE49-F238E27FC236}">
                <a16:creationId xmlns:a16="http://schemas.microsoft.com/office/drawing/2014/main" id="{EC60271A-5E91-1D17-ADA0-350A3EBB2686}"/>
              </a:ext>
            </a:extLst>
          </p:cNvPr>
          <p:cNvSpPr/>
          <p:nvPr/>
        </p:nvSpPr>
        <p:spPr>
          <a:xfrm>
            <a:off x="9549456" y="1523100"/>
            <a:ext cx="2032944" cy="2066543"/>
          </a:xfrm>
          <a:prstGeom prst="rect">
            <a:avLst/>
          </a:prstGeom>
          <a:solidFill>
            <a:srgbClr val="0096A9"/>
          </a:solidFill>
          <a:ln w="25400" cap="flat" cmpd="sng" algn="ctr">
            <a:solidFill>
              <a:srgbClr val="0096A9">
                <a:shade val="50000"/>
              </a:srgbClr>
            </a:solidFill>
            <a:prstDash val="solid"/>
          </a:ln>
          <a:effectLst/>
        </p:spPr>
        <p:txBody>
          <a:bodyPr rtlCol="0" anchor="ctr"/>
          <a:lstStyle/>
          <a:p>
            <a:pPr algn="ctr" fontAlgn="base">
              <a:spcBef>
                <a:spcPct val="50000"/>
              </a:spcBef>
              <a:spcAft>
                <a:spcPct val="0"/>
              </a:spcAft>
            </a:pPr>
            <a:r>
              <a:rPr lang="en-GB" sz="1600" b="1" kern="0" dirty="0">
                <a:solidFill>
                  <a:srgbClr val="FFFFFF"/>
                </a:solidFill>
                <a:latin typeface="Segoe UI Semilight"/>
              </a:rPr>
              <a:t>Owners WILL pay for subscriptions and downloads – but willingness varies hugely by feature.</a:t>
            </a:r>
          </a:p>
        </p:txBody>
      </p:sp>
      <p:sp>
        <p:nvSpPr>
          <p:cNvPr id="27" name="Rectangle 26">
            <a:extLst>
              <a:ext uri="{FF2B5EF4-FFF2-40B4-BE49-F238E27FC236}">
                <a16:creationId xmlns:a16="http://schemas.microsoft.com/office/drawing/2014/main" id="{0FA1110D-D8F6-DF9B-7523-4F12A03238C0}"/>
              </a:ext>
            </a:extLst>
          </p:cNvPr>
          <p:cNvSpPr/>
          <p:nvPr/>
        </p:nvSpPr>
        <p:spPr>
          <a:xfrm>
            <a:off x="563664" y="3906638"/>
            <a:ext cx="11018736" cy="2066543"/>
          </a:xfrm>
          <a:prstGeom prst="rect">
            <a:avLst/>
          </a:prstGeom>
          <a:solidFill>
            <a:schemeClr val="accent1">
              <a:lumMod val="60000"/>
              <a:lumOff val="40000"/>
            </a:schemeClr>
          </a:solidFill>
          <a:ln w="25400" cap="flat" cmpd="sng" algn="ctr">
            <a:solidFill>
              <a:srgbClr val="0096A9">
                <a:shade val="50000"/>
              </a:srgbClr>
            </a:solid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2400" b="1" i="0" u="none" strike="noStrike" kern="0" cap="none" spc="0" normalizeH="0" baseline="0" noProof="0" dirty="0">
                <a:ln>
                  <a:noFill/>
                </a:ln>
                <a:solidFill>
                  <a:srgbClr val="FFFFFF"/>
                </a:solidFill>
                <a:effectLst/>
                <a:uLnTx/>
                <a:uFillTx/>
                <a:latin typeface="Segoe UI Semilight"/>
                <a:ea typeface="+mn-ea"/>
                <a:cs typeface="+mn-cs"/>
              </a:rPr>
              <a:t>Automotive AI opportunities are REAL!</a:t>
            </a:r>
            <a:br>
              <a:rPr kumimoji="0" lang="en-GB" sz="2400" b="1" i="0" u="none" strike="noStrike" kern="0" cap="none" spc="0" normalizeH="0" baseline="0" noProof="0" dirty="0">
                <a:ln>
                  <a:noFill/>
                </a:ln>
                <a:solidFill>
                  <a:srgbClr val="FFFFFF"/>
                </a:solidFill>
                <a:effectLst/>
                <a:uLnTx/>
                <a:uFillTx/>
                <a:latin typeface="Segoe UI Semilight"/>
                <a:ea typeface="+mn-ea"/>
                <a:cs typeface="+mn-cs"/>
              </a:rPr>
            </a:br>
            <a:br>
              <a:rPr kumimoji="0" lang="en-GB" sz="2400" b="1" i="0" u="none" strike="noStrike" kern="0" cap="none" spc="0" normalizeH="0" baseline="0" noProof="0" dirty="0">
                <a:ln>
                  <a:noFill/>
                </a:ln>
                <a:solidFill>
                  <a:srgbClr val="FFFFFF"/>
                </a:solidFill>
                <a:effectLst/>
                <a:uLnTx/>
                <a:uFillTx/>
                <a:latin typeface="Segoe UI Semilight"/>
                <a:ea typeface="+mn-ea"/>
                <a:cs typeface="+mn-cs"/>
              </a:rPr>
            </a:br>
            <a:r>
              <a:rPr kumimoji="0" lang="en-GB" sz="2400" b="1" i="0" u="none" strike="noStrike" kern="0" cap="none" spc="0" normalizeH="0" baseline="0" noProof="0" dirty="0">
                <a:ln>
                  <a:noFill/>
                </a:ln>
                <a:solidFill>
                  <a:srgbClr val="FFFFFF"/>
                </a:solidFill>
                <a:effectLst/>
                <a:uLnTx/>
                <a:uFillTx/>
                <a:latin typeface="Segoe UI Semilight"/>
                <a:ea typeface="+mn-ea"/>
                <a:cs typeface="+mn-cs"/>
              </a:rPr>
              <a:t>Success for automotive</a:t>
            </a:r>
            <a:r>
              <a:rPr kumimoji="0" lang="en-GB" sz="2400" b="1" i="0" u="none" strike="noStrike" kern="0" cap="none" spc="0" normalizeH="0" noProof="0" dirty="0">
                <a:ln>
                  <a:noFill/>
                </a:ln>
                <a:solidFill>
                  <a:srgbClr val="FFFFFF"/>
                </a:solidFill>
                <a:effectLst/>
                <a:uLnTx/>
                <a:uFillTx/>
                <a:latin typeface="Segoe UI Semilight"/>
                <a:ea typeface="+mn-ea"/>
                <a:cs typeface="+mn-cs"/>
              </a:rPr>
              <a:t> suppliers </a:t>
            </a:r>
            <a:r>
              <a:rPr kumimoji="0" lang="en-GB" sz="2400" b="1" i="0" u="none" strike="noStrike" kern="0" cap="none" spc="0" normalizeH="0" baseline="0" noProof="0" dirty="0">
                <a:ln>
                  <a:noFill/>
                </a:ln>
                <a:solidFill>
                  <a:srgbClr val="FFFFFF"/>
                </a:solidFill>
                <a:effectLst/>
                <a:uLnTx/>
                <a:uFillTx/>
                <a:latin typeface="Segoe UI Semilight"/>
                <a:ea typeface="+mn-ea"/>
                <a:cs typeface="+mn-cs"/>
              </a:rPr>
              <a:t>will be predicated</a:t>
            </a:r>
            <a:r>
              <a:rPr kumimoji="0" lang="en-GB" sz="2400" b="1" i="0" u="none" strike="noStrike" kern="0" cap="none" spc="0" normalizeH="0" noProof="0" dirty="0">
                <a:ln>
                  <a:noFill/>
                </a:ln>
                <a:solidFill>
                  <a:srgbClr val="FFFFFF"/>
                </a:solidFill>
                <a:effectLst/>
                <a:uLnTx/>
                <a:uFillTx/>
                <a:latin typeface="Segoe UI Semilight"/>
                <a:ea typeface="+mn-ea"/>
                <a:cs typeface="+mn-cs"/>
              </a:rPr>
              <a:t> on balancing speed of execution with the operational risks, and focusing on what non-automotive-centric suppliers cannot deliver as well as those with deep automotive expertise</a:t>
            </a:r>
            <a:endParaRPr kumimoji="0" lang="en-GB" sz="2400" b="1" i="0" u="none" strike="noStrike" kern="0" cap="none" spc="0" normalizeH="0" baseline="0" noProof="0" dirty="0">
              <a:ln>
                <a:noFill/>
              </a:ln>
              <a:solidFill>
                <a:srgbClr val="FFFFFF"/>
              </a:solidFill>
              <a:effectLst/>
              <a:uLnTx/>
              <a:uFillTx/>
              <a:latin typeface="Segoe UI Semilight"/>
              <a:ea typeface="+mn-ea"/>
              <a:cs typeface="+mn-cs"/>
            </a:endParaRPr>
          </a:p>
        </p:txBody>
      </p:sp>
    </p:spTree>
    <p:extLst>
      <p:ext uri="{BB962C8B-B14F-4D97-AF65-F5344CB8AC3E}">
        <p14:creationId xmlns:p14="http://schemas.microsoft.com/office/powerpoint/2010/main" val="90612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1" grpId="0" animBg="1"/>
      <p:bldP spid="22"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7FF0F25-117F-4680-A274-1025D2782181}"/>
              </a:ext>
            </a:extLst>
          </p:cNvPr>
          <p:cNvSpPr>
            <a:spLocks noGrp="1"/>
          </p:cNvSpPr>
          <p:nvPr>
            <p:ph type="title"/>
          </p:nvPr>
        </p:nvSpPr>
        <p:spPr/>
        <p:txBody>
          <a:bodyPr/>
          <a:lstStyle/>
          <a:p>
            <a:r>
              <a:rPr lang="en-GB" dirty="0"/>
              <a:t>Any Questions?</a:t>
            </a:r>
          </a:p>
        </p:txBody>
      </p:sp>
      <p:pic>
        <p:nvPicPr>
          <p:cNvPr id="2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0692" y="5861016"/>
            <a:ext cx="256453" cy="191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C:\Temp\Question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02099" y="584651"/>
            <a:ext cx="5810015" cy="619668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2"/>
          <p:cNvSpPr txBox="1">
            <a:spLocks/>
          </p:cNvSpPr>
          <p:nvPr/>
        </p:nvSpPr>
        <p:spPr>
          <a:xfrm>
            <a:off x="334987" y="5157644"/>
            <a:ext cx="5315257" cy="1784341"/>
          </a:xfrm>
          <a:prstGeom prst="rect">
            <a:avLst/>
          </a:prstGeom>
        </p:spPr>
        <p:txBody>
          <a:bodyPr vert="horz" lIns="121917" tIns="60959" rIns="121917" bIns="60959"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GB" sz="1333" dirty="0">
                <a:solidFill>
                  <a:schemeClr val="bg1"/>
                </a:solidFill>
              </a:rPr>
              <a:t>Roger C. Lanctot</a:t>
            </a:r>
          </a:p>
          <a:p>
            <a:r>
              <a:rPr lang="en-GB" sz="1333" dirty="0">
                <a:solidFill>
                  <a:schemeClr val="bg1"/>
                </a:solidFill>
              </a:rPr>
              <a:t>Director – Automotive Connected Mobility</a:t>
            </a:r>
          </a:p>
          <a:p>
            <a:pPr>
              <a:tabLst>
                <a:tab pos="479964" algn="l"/>
              </a:tabLst>
            </a:pPr>
            <a:r>
              <a:rPr lang="en-GB" sz="1333" dirty="0">
                <a:solidFill>
                  <a:schemeClr val="bg1"/>
                </a:solidFill>
              </a:rPr>
              <a:t>	</a:t>
            </a:r>
            <a:r>
              <a:rPr lang="en-GB" sz="1067" dirty="0">
                <a:solidFill>
                  <a:schemeClr val="bg1"/>
                </a:solidFill>
              </a:rPr>
              <a:t>rlanctot@techinsights.com</a:t>
            </a:r>
          </a:p>
          <a:p>
            <a:pPr>
              <a:tabLst>
                <a:tab pos="479964" algn="l"/>
              </a:tabLst>
            </a:pPr>
            <a:r>
              <a:rPr lang="en-GB" sz="1067" dirty="0">
                <a:solidFill>
                  <a:schemeClr val="bg1"/>
                </a:solidFill>
              </a:rPr>
              <a:t>     </a:t>
            </a:r>
          </a:p>
          <a:p>
            <a:endParaRPr lang="en-GB" sz="1333" dirty="0">
              <a:solidFill>
                <a:schemeClr val="bg1"/>
              </a:solidFill>
            </a:endParaRPr>
          </a:p>
        </p:txBody>
      </p:sp>
    </p:spTree>
    <p:extLst>
      <p:ext uri="{BB962C8B-B14F-4D97-AF65-F5344CB8AC3E}">
        <p14:creationId xmlns:p14="http://schemas.microsoft.com/office/powerpoint/2010/main" val="239973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8560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9279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440426-74F3-5210-B508-11AE2FBD4ED0}"/>
              </a:ext>
            </a:extLst>
          </p:cNvPr>
          <p:cNvSpPr>
            <a:spLocks noGrp="1"/>
          </p:cNvSpPr>
          <p:nvPr>
            <p:ph type="title"/>
          </p:nvPr>
        </p:nvSpPr>
        <p:spPr/>
        <p:txBody>
          <a:bodyPr/>
          <a:lstStyle/>
          <a:p>
            <a:r>
              <a:rPr lang="en-GB" dirty="0"/>
              <a:t>AI in Automotive is NOT new!</a:t>
            </a:r>
          </a:p>
        </p:txBody>
      </p:sp>
      <p:sp>
        <p:nvSpPr>
          <p:cNvPr id="4" name="Text Placeholder 3">
            <a:extLst>
              <a:ext uri="{FF2B5EF4-FFF2-40B4-BE49-F238E27FC236}">
                <a16:creationId xmlns:a16="http://schemas.microsoft.com/office/drawing/2014/main" id="{D0262BE3-AA39-FA58-96C7-A16463198856}"/>
              </a:ext>
            </a:extLst>
          </p:cNvPr>
          <p:cNvSpPr>
            <a:spLocks noGrp="1"/>
          </p:cNvSpPr>
          <p:nvPr>
            <p:ph type="body" sz="quarter" idx="10"/>
          </p:nvPr>
        </p:nvSpPr>
        <p:spPr>
          <a:xfrm>
            <a:off x="9226295" y="1101012"/>
            <a:ext cx="2356103" cy="5171772"/>
          </a:xfrm>
        </p:spPr>
        <p:txBody>
          <a:bodyPr/>
          <a:lstStyle/>
          <a:p>
            <a:r>
              <a:rPr lang="en-GB" sz="2000" dirty="0"/>
              <a:t>This was one of my “stock” slides from 2018</a:t>
            </a:r>
          </a:p>
          <a:p>
            <a:r>
              <a:rPr lang="en-GB" sz="2000" dirty="0"/>
              <a:t>In an August 1998 report, SA noted that Breed/ Siemens was working on AI-based occupant classification</a:t>
            </a:r>
          </a:p>
          <a:p>
            <a:r>
              <a:rPr lang="en-GB" sz="2000" dirty="0"/>
              <a:t>“Fuzzy logic” was the buzz-phrase back then!</a:t>
            </a:r>
          </a:p>
          <a:p>
            <a:endParaRPr lang="en-GB" sz="2000" dirty="0"/>
          </a:p>
        </p:txBody>
      </p:sp>
      <p:pic>
        <p:nvPicPr>
          <p:cNvPr id="6" name="Picture 5" descr="A person driving a car&#10;&#10;Description automatically generated">
            <a:extLst>
              <a:ext uri="{FF2B5EF4-FFF2-40B4-BE49-F238E27FC236}">
                <a16:creationId xmlns:a16="http://schemas.microsoft.com/office/drawing/2014/main" id="{DB998BD9-2DB1-C5F9-CF7A-1E8BE2B86899}"/>
              </a:ext>
            </a:extLst>
          </p:cNvPr>
          <p:cNvPicPr>
            <a:picLocks noChangeAspect="1"/>
          </p:cNvPicPr>
          <p:nvPr/>
        </p:nvPicPr>
        <p:blipFill>
          <a:blip r:embed="rId2"/>
          <a:stretch>
            <a:fillRect/>
          </a:stretch>
        </p:blipFill>
        <p:spPr>
          <a:xfrm>
            <a:off x="609601" y="1101012"/>
            <a:ext cx="8388095" cy="4718304"/>
          </a:xfrm>
          <a:prstGeom prst="rect">
            <a:avLst/>
          </a:prstGeom>
          <a:ln w="15875">
            <a:solidFill>
              <a:schemeClr val="accent1"/>
            </a:solidFill>
          </a:ln>
          <a:effectLst/>
        </p:spPr>
      </p:pic>
    </p:spTree>
    <p:extLst>
      <p:ext uri="{BB962C8B-B14F-4D97-AF65-F5344CB8AC3E}">
        <p14:creationId xmlns:p14="http://schemas.microsoft.com/office/powerpoint/2010/main" val="155911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Automotive Software Survey – AI</a:t>
            </a:r>
          </a:p>
        </p:txBody>
      </p:sp>
      <p:sp>
        <p:nvSpPr>
          <p:cNvPr id="8" name="Text Placeholder 2">
            <a:extLst>
              <a:ext uri="{FF2B5EF4-FFF2-40B4-BE49-F238E27FC236}">
                <a16:creationId xmlns:a16="http://schemas.microsoft.com/office/drawing/2014/main" id="{FB6B1339-2CF0-C073-4541-403DDB85D541}"/>
              </a:ext>
            </a:extLst>
          </p:cNvPr>
          <p:cNvSpPr>
            <a:spLocks noGrp="1"/>
          </p:cNvSpPr>
          <p:nvPr>
            <p:ph type="body" sz="quarter" idx="10"/>
          </p:nvPr>
        </p:nvSpPr>
        <p:spPr>
          <a:xfrm>
            <a:off x="5468739" y="914400"/>
            <a:ext cx="6113660" cy="5590366"/>
          </a:xfrm>
        </p:spPr>
        <p:txBody>
          <a:bodyPr/>
          <a:lstStyle/>
          <a:p>
            <a:pPr>
              <a:spcBef>
                <a:spcPts val="0"/>
              </a:spcBef>
              <a:spcAft>
                <a:spcPts val="0"/>
              </a:spcAft>
              <a:buClrTx/>
              <a:defRPr/>
            </a:pPr>
            <a:r>
              <a:rPr lang="en-GB" sz="1800" dirty="0">
                <a:solidFill>
                  <a:srgbClr val="E7E6E6">
                    <a:lumMod val="25000"/>
                  </a:srgbClr>
                </a:solidFill>
              </a:rPr>
              <a:t>This question from TechInsights’ and Aurora Labs’ fourth annual </a:t>
            </a:r>
            <a:r>
              <a:rPr lang="en-GB" sz="1800" dirty="0">
                <a:solidFill>
                  <a:srgbClr val="E7E6E6">
                    <a:lumMod val="25000"/>
                  </a:srgbClr>
                </a:solidFill>
                <a:hlinkClick r:id="rId2"/>
              </a:rPr>
              <a:t>Automotive Software Survey</a:t>
            </a:r>
            <a:r>
              <a:rPr lang="en-GB" sz="1800" dirty="0">
                <a:solidFill>
                  <a:srgbClr val="E7E6E6">
                    <a:lumMod val="25000"/>
                  </a:srgbClr>
                </a:solidFill>
              </a:rPr>
              <a:t> asked respondents where AI (generally, as opposed to generative AI specifically) will have the most influence in the automotive industry. </a:t>
            </a:r>
          </a:p>
          <a:p>
            <a:pPr>
              <a:spcBef>
                <a:spcPts val="0"/>
              </a:spcBef>
              <a:spcAft>
                <a:spcPts val="0"/>
              </a:spcAft>
              <a:buClrTx/>
              <a:defRPr/>
            </a:pPr>
            <a:endParaRPr lang="en-GB" sz="1800" dirty="0">
              <a:solidFill>
                <a:srgbClr val="E7E6E6">
                  <a:lumMod val="25000"/>
                </a:srgbClr>
              </a:solidFill>
            </a:endParaRPr>
          </a:p>
          <a:p>
            <a:pPr lvl="1">
              <a:spcBef>
                <a:spcPts val="0"/>
              </a:spcBef>
              <a:spcAft>
                <a:spcPts val="0"/>
              </a:spcAft>
              <a:buClrTx/>
              <a:defRPr/>
            </a:pPr>
            <a:r>
              <a:rPr lang="en-GB" sz="1800" dirty="0">
                <a:solidFill>
                  <a:srgbClr val="E7E6E6">
                    <a:lumMod val="25000"/>
                  </a:srgbClr>
                </a:solidFill>
              </a:rPr>
              <a:t>Over half (54%) of respondents selected “automated driving” as their main response.</a:t>
            </a:r>
          </a:p>
          <a:p>
            <a:pPr lvl="1">
              <a:spcBef>
                <a:spcPts val="0"/>
              </a:spcBef>
              <a:spcAft>
                <a:spcPts val="0"/>
              </a:spcAft>
              <a:buClrTx/>
              <a:defRPr/>
            </a:pPr>
            <a:endParaRPr lang="en-GB" sz="1800" dirty="0">
              <a:solidFill>
                <a:srgbClr val="E7E6E6">
                  <a:lumMod val="25000"/>
                </a:srgbClr>
              </a:solidFill>
            </a:endParaRPr>
          </a:p>
          <a:p>
            <a:pPr lvl="1">
              <a:spcBef>
                <a:spcPts val="0"/>
              </a:spcBef>
              <a:spcAft>
                <a:spcPts val="0"/>
              </a:spcAft>
              <a:buClrTx/>
              <a:defRPr/>
            </a:pPr>
            <a:r>
              <a:rPr lang="en-GB" sz="1800" dirty="0">
                <a:solidFill>
                  <a:srgbClr val="E7E6E6">
                    <a:lumMod val="25000"/>
                  </a:srgbClr>
                </a:solidFill>
              </a:rPr>
              <a:t>In second place, at 28%, respondents selected “software development processes”</a:t>
            </a:r>
          </a:p>
          <a:p>
            <a:pPr lvl="1">
              <a:spcBef>
                <a:spcPts val="0"/>
              </a:spcBef>
              <a:spcAft>
                <a:spcPts val="0"/>
              </a:spcAft>
              <a:buClrTx/>
              <a:defRPr/>
            </a:pPr>
            <a:endParaRPr lang="en-GB" sz="1800" dirty="0">
              <a:solidFill>
                <a:srgbClr val="E7E6E6">
                  <a:lumMod val="25000"/>
                </a:srgbClr>
              </a:solidFill>
            </a:endParaRPr>
          </a:p>
          <a:p>
            <a:pPr lvl="1">
              <a:spcBef>
                <a:spcPts val="0"/>
              </a:spcBef>
              <a:spcAft>
                <a:spcPts val="0"/>
              </a:spcAft>
              <a:buClrTx/>
              <a:defRPr/>
            </a:pPr>
            <a:r>
              <a:rPr lang="en-GB" sz="1800" dirty="0">
                <a:solidFill>
                  <a:srgbClr val="E7E6E6">
                    <a:lumMod val="25000"/>
                  </a:srgbClr>
                </a:solidFill>
              </a:rPr>
              <a:t>In third place was “in-cabin experience” at 10%</a:t>
            </a:r>
          </a:p>
          <a:p>
            <a:pPr marL="0" indent="0">
              <a:spcBef>
                <a:spcPts val="0"/>
              </a:spcBef>
              <a:spcAft>
                <a:spcPts val="0"/>
              </a:spcAft>
              <a:buClrTx/>
              <a:buNone/>
              <a:defRPr/>
            </a:pPr>
            <a:endParaRPr lang="en-GB" sz="1800" dirty="0">
              <a:solidFill>
                <a:srgbClr val="E7E6E6">
                  <a:lumMod val="25000"/>
                </a:srgbClr>
              </a:solidFill>
            </a:endParaRPr>
          </a:p>
          <a:p>
            <a:pPr>
              <a:spcBef>
                <a:spcPts val="0"/>
              </a:spcBef>
              <a:spcAft>
                <a:spcPts val="0"/>
              </a:spcAft>
              <a:buClrTx/>
              <a:defRPr/>
            </a:pPr>
            <a:r>
              <a:rPr lang="en-GB" sz="1800" dirty="0">
                <a:solidFill>
                  <a:srgbClr val="E7E6E6">
                    <a:lumMod val="25000"/>
                  </a:srgbClr>
                </a:solidFill>
              </a:rPr>
              <a:t>Companies have been launching software development tools that use generative AI models, such as Microsoft’s GitHub CoPilot and Amazon’s CodeWhisperer. This is an area where AI will make a major difference in the near-term.</a:t>
            </a:r>
          </a:p>
          <a:p>
            <a:pPr marL="0" indent="0">
              <a:spcBef>
                <a:spcPts val="0"/>
              </a:spcBef>
              <a:spcAft>
                <a:spcPts val="0"/>
              </a:spcAft>
              <a:buClrTx/>
              <a:buNone/>
              <a:defRPr/>
            </a:pPr>
            <a:endParaRPr lang="en-GB" sz="1800" dirty="0">
              <a:solidFill>
                <a:srgbClr val="E7E6E6">
                  <a:lumMod val="25000"/>
                </a:srgbClr>
              </a:solidFill>
            </a:endParaRPr>
          </a:p>
          <a:p>
            <a:pPr>
              <a:spcBef>
                <a:spcPts val="0"/>
              </a:spcBef>
              <a:spcAft>
                <a:spcPts val="0"/>
              </a:spcAft>
              <a:buClrTx/>
              <a:defRPr/>
            </a:pPr>
            <a:endParaRPr lang="en-GB" sz="1800" dirty="0">
              <a:solidFill>
                <a:srgbClr val="E7E6E6">
                  <a:lumMod val="25000"/>
                </a:srgbClr>
              </a:solidFill>
            </a:endParaRPr>
          </a:p>
          <a:p>
            <a:pPr>
              <a:spcBef>
                <a:spcPts val="0"/>
              </a:spcBef>
              <a:spcAft>
                <a:spcPts val="0"/>
              </a:spcAft>
              <a:buClrTx/>
              <a:defRPr/>
            </a:pPr>
            <a:endParaRPr lang="en-GB" sz="1800" dirty="0">
              <a:solidFill>
                <a:srgbClr val="E7E6E6">
                  <a:lumMod val="25000"/>
                </a:srgbClr>
              </a:solidFill>
            </a:endParaRPr>
          </a:p>
        </p:txBody>
      </p:sp>
      <p:sp>
        <p:nvSpPr>
          <p:cNvPr id="9" name="Rectangle: Rounded Corners 8">
            <a:extLst>
              <a:ext uri="{FF2B5EF4-FFF2-40B4-BE49-F238E27FC236}">
                <a16:creationId xmlns:a16="http://schemas.microsoft.com/office/drawing/2014/main" id="{6405D711-CD78-0819-310D-1C4FAD7EBED0}"/>
              </a:ext>
            </a:extLst>
          </p:cNvPr>
          <p:cNvSpPr/>
          <p:nvPr/>
        </p:nvSpPr>
        <p:spPr>
          <a:xfrm>
            <a:off x="609601" y="914400"/>
            <a:ext cx="4626822" cy="5590366"/>
          </a:xfrm>
          <a:prstGeom prst="roundRect">
            <a:avLst>
              <a:gd name="adj" fmla="val 3581"/>
            </a:avLst>
          </a:prstGeom>
          <a:noFill/>
          <a:ln w="63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Segoe UI Semilight"/>
              <a:ea typeface="+mn-ea"/>
              <a:cs typeface="+mn-cs"/>
            </a:endParaRPr>
          </a:p>
        </p:txBody>
      </p:sp>
      <p:sp>
        <p:nvSpPr>
          <p:cNvPr id="10" name="TextBox 32">
            <a:extLst>
              <a:ext uri="{FF2B5EF4-FFF2-40B4-BE49-F238E27FC236}">
                <a16:creationId xmlns:a16="http://schemas.microsoft.com/office/drawing/2014/main" id="{5A3C3C10-8509-6759-01DD-579124091A1D}"/>
              </a:ext>
            </a:extLst>
          </p:cNvPr>
          <p:cNvSpPr txBox="1">
            <a:spLocks noChangeAspect="1"/>
          </p:cNvSpPr>
          <p:nvPr/>
        </p:nvSpPr>
        <p:spPr>
          <a:xfrm>
            <a:off x="285283" y="6112019"/>
            <a:ext cx="5201690" cy="263176"/>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44546A">
                    <a:lumMod val="75000"/>
                  </a:srgbClr>
                </a:solidFill>
                <a:effectLst/>
                <a:uLnTx/>
                <a:uFillTx/>
                <a:latin typeface="Arial" panose="020B0604020202020204" pitchFamily="34" charset="0"/>
                <a:ea typeface="+mn-ea"/>
                <a:cs typeface="Arial" panose="020B0604020202020204" pitchFamily="34" charset="0"/>
              </a:rPr>
              <a:t>Copyright © 2023 TechInsights Inc.  All rights reserved.  </a:t>
            </a:r>
          </a:p>
        </p:txBody>
      </p:sp>
      <p:grpSp>
        <p:nvGrpSpPr>
          <p:cNvPr id="11" name="Graphic 1">
            <a:extLst>
              <a:ext uri="{FF2B5EF4-FFF2-40B4-BE49-F238E27FC236}">
                <a16:creationId xmlns:a16="http://schemas.microsoft.com/office/drawing/2014/main" id="{B7E4FD53-51B7-A59B-3277-9EA47F110E3E}"/>
              </a:ext>
            </a:extLst>
          </p:cNvPr>
          <p:cNvGrpSpPr/>
          <p:nvPr/>
        </p:nvGrpSpPr>
        <p:grpSpPr>
          <a:xfrm>
            <a:off x="1898686" y="5816670"/>
            <a:ext cx="2048651" cy="332966"/>
            <a:chOff x="0" y="0"/>
            <a:chExt cx="2159667" cy="351234"/>
          </a:xfrm>
        </p:grpSpPr>
        <p:sp>
          <p:nvSpPr>
            <p:cNvPr id="12" name="Freeform: Shape 11">
              <a:extLst>
                <a:ext uri="{FF2B5EF4-FFF2-40B4-BE49-F238E27FC236}">
                  <a16:creationId xmlns:a16="http://schemas.microsoft.com/office/drawing/2014/main" id="{DEF8482D-5BF2-85A7-924C-FFFAE1AE970F}"/>
                </a:ext>
              </a:extLst>
            </p:cNvPr>
            <p:cNvSpPr/>
            <p:nvPr/>
          </p:nvSpPr>
          <p:spPr>
            <a:xfrm>
              <a:off x="0" y="0"/>
              <a:ext cx="217179" cy="263004"/>
            </a:xfrm>
            <a:custGeom>
              <a:avLst/>
              <a:gdLst>
                <a:gd name="connsiteX0" fmla="*/ 138625 w 217179"/>
                <a:gd name="connsiteY0" fmla="*/ 54512 h 263004"/>
                <a:gd name="connsiteX1" fmla="*/ 138625 w 217179"/>
                <a:gd name="connsiteY1" fmla="*/ 263004 h 263004"/>
                <a:gd name="connsiteX2" fmla="*/ 78554 w 217179"/>
                <a:gd name="connsiteY2" fmla="*/ 263004 h 263004"/>
                <a:gd name="connsiteX3" fmla="*/ 78554 w 217179"/>
                <a:gd name="connsiteY3" fmla="*/ 54512 h 263004"/>
                <a:gd name="connsiteX4" fmla="*/ 0 w 217179"/>
                <a:gd name="connsiteY4" fmla="*/ 54512 h 263004"/>
                <a:gd name="connsiteX5" fmla="*/ 0 w 217179"/>
                <a:gd name="connsiteY5" fmla="*/ 0 h 263004"/>
                <a:gd name="connsiteX6" fmla="*/ 217180 w 217179"/>
                <a:gd name="connsiteY6" fmla="*/ 0 h 263004"/>
                <a:gd name="connsiteX7" fmla="*/ 217180 w 217179"/>
                <a:gd name="connsiteY7" fmla="*/ 54512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79" h="263004">
                  <a:moveTo>
                    <a:pt x="138625" y="54512"/>
                  </a:moveTo>
                  <a:lnTo>
                    <a:pt x="138625" y="263004"/>
                  </a:lnTo>
                  <a:lnTo>
                    <a:pt x="78554" y="263004"/>
                  </a:lnTo>
                  <a:lnTo>
                    <a:pt x="78554" y="54512"/>
                  </a:lnTo>
                  <a:lnTo>
                    <a:pt x="0" y="54512"/>
                  </a:lnTo>
                  <a:lnTo>
                    <a:pt x="0" y="0"/>
                  </a:lnTo>
                  <a:lnTo>
                    <a:pt x="217180" y="0"/>
                  </a:lnTo>
                  <a:lnTo>
                    <a:pt x="217180" y="54512"/>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3" name="Freeform: Shape 12">
              <a:extLst>
                <a:ext uri="{FF2B5EF4-FFF2-40B4-BE49-F238E27FC236}">
                  <a16:creationId xmlns:a16="http://schemas.microsoft.com/office/drawing/2014/main" id="{CBA2D9B7-1679-3A4C-433C-1E73450F4780}"/>
                </a:ext>
              </a:extLst>
            </p:cNvPr>
            <p:cNvSpPr/>
            <p:nvPr/>
          </p:nvSpPr>
          <p:spPr>
            <a:xfrm>
              <a:off x="176170" y="71933"/>
              <a:ext cx="198696" cy="196691"/>
            </a:xfrm>
            <a:custGeom>
              <a:avLst/>
              <a:gdLst>
                <a:gd name="connsiteX0" fmla="*/ 198696 w 198696"/>
                <a:gd name="connsiteY0" fmla="*/ 101156 h 196691"/>
                <a:gd name="connsiteX1" fmla="*/ 198696 w 198696"/>
                <a:gd name="connsiteY1" fmla="*/ 108461 h 196691"/>
                <a:gd name="connsiteX2" fmla="*/ 198119 w 198696"/>
                <a:gd name="connsiteY2" fmla="*/ 115767 h 196691"/>
                <a:gd name="connsiteX3" fmla="*/ 60649 w 198696"/>
                <a:gd name="connsiteY3" fmla="*/ 115767 h 196691"/>
                <a:gd name="connsiteX4" fmla="*/ 65269 w 198696"/>
                <a:gd name="connsiteY4" fmla="*/ 129816 h 196691"/>
                <a:gd name="connsiteX5" fmla="*/ 75666 w 198696"/>
                <a:gd name="connsiteY5" fmla="*/ 140494 h 196691"/>
                <a:gd name="connsiteX6" fmla="*/ 89529 w 198696"/>
                <a:gd name="connsiteY6" fmla="*/ 147799 h 196691"/>
                <a:gd name="connsiteX7" fmla="*/ 105702 w 198696"/>
                <a:gd name="connsiteY7" fmla="*/ 150609 h 196691"/>
                <a:gd name="connsiteX8" fmla="*/ 130539 w 198696"/>
                <a:gd name="connsiteY8" fmla="*/ 144990 h 196691"/>
                <a:gd name="connsiteX9" fmla="*/ 147289 w 198696"/>
                <a:gd name="connsiteY9" fmla="*/ 130940 h 196691"/>
                <a:gd name="connsiteX10" fmla="*/ 190610 w 198696"/>
                <a:gd name="connsiteY10" fmla="*/ 157353 h 196691"/>
                <a:gd name="connsiteX11" fmla="*/ 155376 w 198696"/>
                <a:gd name="connsiteY11" fmla="*/ 186576 h 196691"/>
                <a:gd name="connsiteX12" fmla="*/ 104547 w 198696"/>
                <a:gd name="connsiteY12" fmla="*/ 196691 h 196691"/>
                <a:gd name="connsiteX13" fmla="*/ 64114 w 198696"/>
                <a:gd name="connsiteY13" fmla="*/ 189948 h 196691"/>
                <a:gd name="connsiteX14" fmla="*/ 30613 w 198696"/>
                <a:gd name="connsiteY14" fmla="*/ 170840 h 196691"/>
                <a:gd name="connsiteX15" fmla="*/ 8086 w 198696"/>
                <a:gd name="connsiteY15" fmla="*/ 140494 h 196691"/>
                <a:gd name="connsiteX16" fmla="*/ 0 w 198696"/>
                <a:gd name="connsiteY16" fmla="*/ 98908 h 196691"/>
                <a:gd name="connsiteX17" fmla="*/ 8086 w 198696"/>
                <a:gd name="connsiteY17" fmla="*/ 57883 h 196691"/>
                <a:gd name="connsiteX18" fmla="*/ 30035 w 198696"/>
                <a:gd name="connsiteY18" fmla="*/ 26975 h 196691"/>
                <a:gd name="connsiteX19" fmla="*/ 62381 w 198696"/>
                <a:gd name="connsiteY19" fmla="*/ 7306 h 196691"/>
                <a:gd name="connsiteX20" fmla="*/ 102814 w 198696"/>
                <a:gd name="connsiteY20" fmla="*/ 0 h 196691"/>
                <a:gd name="connsiteX21" fmla="*/ 141513 w 198696"/>
                <a:gd name="connsiteY21" fmla="*/ 6744 h 196691"/>
                <a:gd name="connsiteX22" fmla="*/ 171549 w 198696"/>
                <a:gd name="connsiteY22" fmla="*/ 26413 h 196691"/>
                <a:gd name="connsiteX23" fmla="*/ 191188 w 198696"/>
                <a:gd name="connsiteY23" fmla="*/ 57883 h 196691"/>
                <a:gd name="connsiteX24" fmla="*/ 198696 w 198696"/>
                <a:gd name="connsiteY24" fmla="*/ 101156 h 196691"/>
                <a:gd name="connsiteX25" fmla="*/ 140936 w 198696"/>
                <a:gd name="connsiteY25" fmla="*/ 77553 h 196691"/>
                <a:gd name="connsiteX26" fmla="*/ 131694 w 198696"/>
                <a:gd name="connsiteY26" fmla="*/ 52826 h 196691"/>
                <a:gd name="connsiteX27" fmla="*/ 103969 w 198696"/>
                <a:gd name="connsiteY27" fmla="*/ 42710 h 196691"/>
                <a:gd name="connsiteX28" fmla="*/ 87218 w 198696"/>
                <a:gd name="connsiteY28" fmla="*/ 45520 h 196691"/>
                <a:gd name="connsiteX29" fmla="*/ 73934 w 198696"/>
                <a:gd name="connsiteY29" fmla="*/ 53388 h 196691"/>
                <a:gd name="connsiteX30" fmla="*/ 64692 w 198696"/>
                <a:gd name="connsiteY30" fmla="*/ 64627 h 196691"/>
                <a:gd name="connsiteX31" fmla="*/ 60649 w 198696"/>
                <a:gd name="connsiteY31" fmla="*/ 78115 h 196691"/>
                <a:gd name="connsiteX32" fmla="*/ 140936 w 198696"/>
                <a:gd name="connsiteY32" fmla="*/ 77553 h 196691"/>
                <a:gd name="connsiteX33" fmla="*/ 140936 w 198696"/>
                <a:gd name="connsiteY33" fmla="*/ 77553 h 19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8696" h="196691">
                  <a:moveTo>
                    <a:pt x="198696" y="101156"/>
                  </a:moveTo>
                  <a:lnTo>
                    <a:pt x="198696" y="108461"/>
                  </a:lnTo>
                  <a:cubicBezTo>
                    <a:pt x="198696" y="110709"/>
                    <a:pt x="198696" y="113519"/>
                    <a:pt x="198119" y="115767"/>
                  </a:cubicBezTo>
                  <a:lnTo>
                    <a:pt x="60649" y="115767"/>
                  </a:lnTo>
                  <a:cubicBezTo>
                    <a:pt x="61226" y="120825"/>
                    <a:pt x="62959" y="125882"/>
                    <a:pt x="65269" y="129816"/>
                  </a:cubicBezTo>
                  <a:cubicBezTo>
                    <a:pt x="68157" y="133750"/>
                    <a:pt x="71623" y="137684"/>
                    <a:pt x="75666" y="140494"/>
                  </a:cubicBezTo>
                  <a:cubicBezTo>
                    <a:pt x="79710" y="143304"/>
                    <a:pt x="84330" y="146114"/>
                    <a:pt x="89529" y="147799"/>
                  </a:cubicBezTo>
                  <a:cubicBezTo>
                    <a:pt x="94727" y="149485"/>
                    <a:pt x="99926" y="150609"/>
                    <a:pt x="105702" y="150609"/>
                  </a:cubicBezTo>
                  <a:cubicBezTo>
                    <a:pt x="115521" y="150609"/>
                    <a:pt x="124185" y="148923"/>
                    <a:pt x="130539" y="144990"/>
                  </a:cubicBezTo>
                  <a:cubicBezTo>
                    <a:pt x="137470" y="141618"/>
                    <a:pt x="143246" y="136560"/>
                    <a:pt x="147289" y="130940"/>
                  </a:cubicBezTo>
                  <a:lnTo>
                    <a:pt x="190610" y="157353"/>
                  </a:lnTo>
                  <a:cubicBezTo>
                    <a:pt x="181946" y="169716"/>
                    <a:pt x="169816" y="179832"/>
                    <a:pt x="155376" y="186576"/>
                  </a:cubicBezTo>
                  <a:cubicBezTo>
                    <a:pt x="140936" y="193319"/>
                    <a:pt x="123608" y="196691"/>
                    <a:pt x="104547" y="196691"/>
                  </a:cubicBezTo>
                  <a:cubicBezTo>
                    <a:pt x="90106" y="196691"/>
                    <a:pt x="76822" y="194443"/>
                    <a:pt x="64114" y="189948"/>
                  </a:cubicBezTo>
                  <a:cubicBezTo>
                    <a:pt x="51407" y="185452"/>
                    <a:pt x="40432" y="179270"/>
                    <a:pt x="30613" y="170840"/>
                  </a:cubicBezTo>
                  <a:cubicBezTo>
                    <a:pt x="21371" y="162411"/>
                    <a:pt x="13863" y="152295"/>
                    <a:pt x="8086" y="140494"/>
                  </a:cubicBezTo>
                  <a:cubicBezTo>
                    <a:pt x="2888" y="128130"/>
                    <a:pt x="0" y="114643"/>
                    <a:pt x="0" y="98908"/>
                  </a:cubicBezTo>
                  <a:cubicBezTo>
                    <a:pt x="0" y="83734"/>
                    <a:pt x="2888" y="70247"/>
                    <a:pt x="8086" y="57883"/>
                  </a:cubicBezTo>
                  <a:cubicBezTo>
                    <a:pt x="13285" y="45520"/>
                    <a:pt x="20794" y="35404"/>
                    <a:pt x="30035" y="26975"/>
                  </a:cubicBezTo>
                  <a:cubicBezTo>
                    <a:pt x="39277" y="18545"/>
                    <a:pt x="49674" y="11801"/>
                    <a:pt x="62381" y="7306"/>
                  </a:cubicBezTo>
                  <a:cubicBezTo>
                    <a:pt x="74511" y="2810"/>
                    <a:pt x="88374" y="0"/>
                    <a:pt x="102814" y="0"/>
                  </a:cubicBezTo>
                  <a:cubicBezTo>
                    <a:pt x="116676" y="0"/>
                    <a:pt x="129384" y="2248"/>
                    <a:pt x="141513" y="6744"/>
                  </a:cubicBezTo>
                  <a:cubicBezTo>
                    <a:pt x="153066" y="11240"/>
                    <a:pt x="163462" y="17983"/>
                    <a:pt x="171549" y="26413"/>
                  </a:cubicBezTo>
                  <a:cubicBezTo>
                    <a:pt x="179635" y="34842"/>
                    <a:pt x="186567" y="45520"/>
                    <a:pt x="191188" y="57883"/>
                  </a:cubicBezTo>
                  <a:cubicBezTo>
                    <a:pt x="196386" y="70809"/>
                    <a:pt x="198696" y="84858"/>
                    <a:pt x="198696" y="101156"/>
                  </a:cubicBezTo>
                  <a:moveTo>
                    <a:pt x="140936" y="77553"/>
                  </a:moveTo>
                  <a:cubicBezTo>
                    <a:pt x="140936" y="67999"/>
                    <a:pt x="138048" y="59569"/>
                    <a:pt x="131694" y="52826"/>
                  </a:cubicBezTo>
                  <a:cubicBezTo>
                    <a:pt x="125340" y="46082"/>
                    <a:pt x="116099" y="42710"/>
                    <a:pt x="103969" y="42710"/>
                  </a:cubicBezTo>
                  <a:cubicBezTo>
                    <a:pt x="97615" y="42710"/>
                    <a:pt x="92417" y="43834"/>
                    <a:pt x="87218" y="45520"/>
                  </a:cubicBezTo>
                  <a:cubicBezTo>
                    <a:pt x="82020" y="47206"/>
                    <a:pt x="77977" y="50016"/>
                    <a:pt x="73934" y="53388"/>
                  </a:cubicBezTo>
                  <a:cubicBezTo>
                    <a:pt x="69890" y="56759"/>
                    <a:pt x="67002" y="60131"/>
                    <a:pt x="64692" y="64627"/>
                  </a:cubicBezTo>
                  <a:cubicBezTo>
                    <a:pt x="62381" y="69123"/>
                    <a:pt x="61226" y="73619"/>
                    <a:pt x="60649" y="78115"/>
                  </a:cubicBezTo>
                  <a:lnTo>
                    <a:pt x="140936" y="77553"/>
                  </a:lnTo>
                  <a:lnTo>
                    <a:pt x="140936" y="77553"/>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4" name="Freeform: Shape 13">
              <a:extLst>
                <a:ext uri="{FF2B5EF4-FFF2-40B4-BE49-F238E27FC236}">
                  <a16:creationId xmlns:a16="http://schemas.microsoft.com/office/drawing/2014/main" id="{A3DE56CB-3545-0C27-F5D5-265771BF0324}"/>
                </a:ext>
              </a:extLst>
            </p:cNvPr>
            <p:cNvSpPr/>
            <p:nvPr/>
          </p:nvSpPr>
          <p:spPr>
            <a:xfrm>
              <a:off x="399126" y="73057"/>
              <a:ext cx="177324" cy="196129"/>
            </a:xfrm>
            <a:custGeom>
              <a:avLst/>
              <a:gdLst>
                <a:gd name="connsiteX0" fmla="*/ 141513 w 177324"/>
                <a:gd name="connsiteY0" fmla="*/ 65189 h 196129"/>
                <a:gd name="connsiteX1" fmla="*/ 127073 w 177324"/>
                <a:gd name="connsiteY1" fmla="*/ 54512 h 196129"/>
                <a:gd name="connsiteX2" fmla="*/ 108590 w 177324"/>
                <a:gd name="connsiteY2" fmla="*/ 50578 h 196129"/>
                <a:gd name="connsiteX3" fmla="*/ 90684 w 177324"/>
                <a:gd name="connsiteY3" fmla="*/ 54512 h 196129"/>
                <a:gd name="connsiteX4" fmla="*/ 76822 w 177324"/>
                <a:gd name="connsiteY4" fmla="*/ 64627 h 196129"/>
                <a:gd name="connsiteX5" fmla="*/ 68157 w 177324"/>
                <a:gd name="connsiteY5" fmla="*/ 79800 h 196129"/>
                <a:gd name="connsiteX6" fmla="*/ 64692 w 177324"/>
                <a:gd name="connsiteY6" fmla="*/ 97784 h 196129"/>
                <a:gd name="connsiteX7" fmla="*/ 67580 w 177324"/>
                <a:gd name="connsiteY7" fmla="*/ 115767 h 196129"/>
                <a:gd name="connsiteX8" fmla="*/ 76244 w 177324"/>
                <a:gd name="connsiteY8" fmla="*/ 130940 h 196129"/>
                <a:gd name="connsiteX9" fmla="*/ 90106 w 177324"/>
                <a:gd name="connsiteY9" fmla="*/ 141056 h 196129"/>
                <a:gd name="connsiteX10" fmla="*/ 108590 w 177324"/>
                <a:gd name="connsiteY10" fmla="*/ 144990 h 196129"/>
                <a:gd name="connsiteX11" fmla="*/ 127651 w 177324"/>
                <a:gd name="connsiteY11" fmla="*/ 141618 h 196129"/>
                <a:gd name="connsiteX12" fmla="*/ 142669 w 177324"/>
                <a:gd name="connsiteY12" fmla="*/ 131502 h 196129"/>
                <a:gd name="connsiteX13" fmla="*/ 177325 w 177324"/>
                <a:gd name="connsiteY13" fmla="*/ 172526 h 196129"/>
                <a:gd name="connsiteX14" fmla="*/ 146712 w 177324"/>
                <a:gd name="connsiteY14" fmla="*/ 189948 h 196129"/>
                <a:gd name="connsiteX15" fmla="*/ 106857 w 177324"/>
                <a:gd name="connsiteY15" fmla="*/ 196129 h 196129"/>
                <a:gd name="connsiteX16" fmla="*/ 64692 w 177324"/>
                <a:gd name="connsiteY16" fmla="*/ 189386 h 196129"/>
                <a:gd name="connsiteX17" fmla="*/ 30613 w 177324"/>
                <a:gd name="connsiteY17" fmla="*/ 169716 h 196129"/>
                <a:gd name="connsiteX18" fmla="*/ 8086 w 177324"/>
                <a:gd name="connsiteY18" fmla="*/ 138808 h 196129"/>
                <a:gd name="connsiteX19" fmla="*/ 0 w 177324"/>
                <a:gd name="connsiteY19" fmla="*/ 97784 h 196129"/>
                <a:gd name="connsiteX20" fmla="*/ 8086 w 177324"/>
                <a:gd name="connsiteY20" fmla="*/ 57321 h 196129"/>
                <a:gd name="connsiteX21" fmla="*/ 30613 w 177324"/>
                <a:gd name="connsiteY21" fmla="*/ 26413 h 196129"/>
                <a:gd name="connsiteX22" fmla="*/ 64692 w 177324"/>
                <a:gd name="connsiteY22" fmla="*/ 6744 h 196129"/>
                <a:gd name="connsiteX23" fmla="*/ 106279 w 177324"/>
                <a:gd name="connsiteY23" fmla="*/ 0 h 196129"/>
                <a:gd name="connsiteX24" fmla="*/ 126496 w 177324"/>
                <a:gd name="connsiteY24" fmla="*/ 1686 h 196129"/>
                <a:gd name="connsiteX25" fmla="*/ 146134 w 177324"/>
                <a:gd name="connsiteY25" fmla="*/ 6744 h 196129"/>
                <a:gd name="connsiteX26" fmla="*/ 163462 w 177324"/>
                <a:gd name="connsiteY26" fmla="*/ 14611 h 196129"/>
                <a:gd name="connsiteX27" fmla="*/ 176747 w 177324"/>
                <a:gd name="connsiteY27" fmla="*/ 24727 h 196129"/>
                <a:gd name="connsiteX28" fmla="*/ 141513 w 177324"/>
                <a:gd name="connsiteY28" fmla="*/ 65189 h 19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324" h="196129">
                  <a:moveTo>
                    <a:pt x="141513" y="65189"/>
                  </a:moveTo>
                  <a:cubicBezTo>
                    <a:pt x="138048" y="60693"/>
                    <a:pt x="133427" y="57321"/>
                    <a:pt x="127073" y="54512"/>
                  </a:cubicBezTo>
                  <a:cubicBezTo>
                    <a:pt x="120720" y="51702"/>
                    <a:pt x="114944" y="50578"/>
                    <a:pt x="108590" y="50578"/>
                  </a:cubicBezTo>
                  <a:cubicBezTo>
                    <a:pt x="102236" y="50578"/>
                    <a:pt x="95883" y="51702"/>
                    <a:pt x="90684" y="54512"/>
                  </a:cubicBezTo>
                  <a:cubicBezTo>
                    <a:pt x="85486" y="57321"/>
                    <a:pt x="80865" y="60693"/>
                    <a:pt x="76822" y="64627"/>
                  </a:cubicBezTo>
                  <a:cubicBezTo>
                    <a:pt x="72778" y="69123"/>
                    <a:pt x="69890" y="74181"/>
                    <a:pt x="68157" y="79800"/>
                  </a:cubicBezTo>
                  <a:cubicBezTo>
                    <a:pt x="65847" y="85420"/>
                    <a:pt x="64692" y="91602"/>
                    <a:pt x="64692" y="97784"/>
                  </a:cubicBezTo>
                  <a:cubicBezTo>
                    <a:pt x="64692" y="103965"/>
                    <a:pt x="65847" y="110147"/>
                    <a:pt x="67580" y="115767"/>
                  </a:cubicBezTo>
                  <a:cubicBezTo>
                    <a:pt x="69890" y="121387"/>
                    <a:pt x="72778" y="126444"/>
                    <a:pt x="76244" y="130940"/>
                  </a:cubicBezTo>
                  <a:cubicBezTo>
                    <a:pt x="80287" y="135436"/>
                    <a:pt x="84908" y="138808"/>
                    <a:pt x="90106" y="141056"/>
                  </a:cubicBezTo>
                  <a:cubicBezTo>
                    <a:pt x="95305" y="143304"/>
                    <a:pt x="101659" y="144990"/>
                    <a:pt x="108590" y="144990"/>
                  </a:cubicBezTo>
                  <a:cubicBezTo>
                    <a:pt x="114944" y="144990"/>
                    <a:pt x="121297" y="143866"/>
                    <a:pt x="127651" y="141618"/>
                  </a:cubicBezTo>
                  <a:cubicBezTo>
                    <a:pt x="134005" y="139370"/>
                    <a:pt x="138625" y="135998"/>
                    <a:pt x="142669" y="131502"/>
                  </a:cubicBezTo>
                  <a:lnTo>
                    <a:pt x="177325" y="172526"/>
                  </a:lnTo>
                  <a:cubicBezTo>
                    <a:pt x="169238" y="179832"/>
                    <a:pt x="159419" y="185452"/>
                    <a:pt x="146712" y="189948"/>
                  </a:cubicBezTo>
                  <a:cubicBezTo>
                    <a:pt x="134005" y="193881"/>
                    <a:pt x="121297" y="196129"/>
                    <a:pt x="106857" y="196129"/>
                  </a:cubicBezTo>
                  <a:cubicBezTo>
                    <a:pt x="91839" y="196129"/>
                    <a:pt x="77977" y="193881"/>
                    <a:pt x="64692" y="189386"/>
                  </a:cubicBezTo>
                  <a:cubicBezTo>
                    <a:pt x="51985" y="184890"/>
                    <a:pt x="40432" y="178708"/>
                    <a:pt x="30613" y="169716"/>
                  </a:cubicBezTo>
                  <a:cubicBezTo>
                    <a:pt x="20794" y="161287"/>
                    <a:pt x="13285" y="151171"/>
                    <a:pt x="8086" y="138808"/>
                  </a:cubicBezTo>
                  <a:cubicBezTo>
                    <a:pt x="2310" y="126444"/>
                    <a:pt x="0" y="112957"/>
                    <a:pt x="0" y="97784"/>
                  </a:cubicBezTo>
                  <a:cubicBezTo>
                    <a:pt x="0" y="82610"/>
                    <a:pt x="2888" y="69123"/>
                    <a:pt x="8086" y="57321"/>
                  </a:cubicBezTo>
                  <a:cubicBezTo>
                    <a:pt x="13863" y="44958"/>
                    <a:pt x="21371" y="34842"/>
                    <a:pt x="30613" y="26413"/>
                  </a:cubicBezTo>
                  <a:cubicBezTo>
                    <a:pt x="40432" y="17983"/>
                    <a:pt x="51407" y="11240"/>
                    <a:pt x="64692" y="6744"/>
                  </a:cubicBezTo>
                  <a:cubicBezTo>
                    <a:pt x="77399" y="2248"/>
                    <a:pt x="91262" y="0"/>
                    <a:pt x="106279" y="0"/>
                  </a:cubicBezTo>
                  <a:cubicBezTo>
                    <a:pt x="113211" y="0"/>
                    <a:pt x="120142" y="562"/>
                    <a:pt x="126496" y="1686"/>
                  </a:cubicBezTo>
                  <a:cubicBezTo>
                    <a:pt x="133427" y="2810"/>
                    <a:pt x="139781" y="4496"/>
                    <a:pt x="146134" y="6744"/>
                  </a:cubicBezTo>
                  <a:cubicBezTo>
                    <a:pt x="152488" y="8992"/>
                    <a:pt x="158264" y="11240"/>
                    <a:pt x="163462" y="14611"/>
                  </a:cubicBezTo>
                  <a:cubicBezTo>
                    <a:pt x="168661" y="17421"/>
                    <a:pt x="173282" y="21355"/>
                    <a:pt x="176747" y="24727"/>
                  </a:cubicBezTo>
                  <a:lnTo>
                    <a:pt x="141513" y="65189"/>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5" name="Freeform: Shape 14">
              <a:extLst>
                <a:ext uri="{FF2B5EF4-FFF2-40B4-BE49-F238E27FC236}">
                  <a16:creationId xmlns:a16="http://schemas.microsoft.com/office/drawing/2014/main" id="{D053C314-6932-610D-8E0B-4664E20160FC}"/>
                </a:ext>
              </a:extLst>
            </p:cNvPr>
            <p:cNvSpPr/>
            <p:nvPr/>
          </p:nvSpPr>
          <p:spPr>
            <a:xfrm>
              <a:off x="598977"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3"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1" y="73619"/>
                    <a:pt x="111478" y="73619"/>
                  </a:cubicBezTo>
                  <a:cubicBezTo>
                    <a:pt x="123608" y="73619"/>
                    <a:pt x="134005" y="75867"/>
                    <a:pt x="142091" y="80362"/>
                  </a:cubicBezTo>
                  <a:cubicBezTo>
                    <a:pt x="150178" y="84858"/>
                    <a:pt x="157109" y="90478"/>
                    <a:pt x="162307" y="97784"/>
                  </a:cubicBezTo>
                  <a:cubicBezTo>
                    <a:pt x="167506" y="105089"/>
                    <a:pt x="170971" y="112957"/>
                    <a:pt x="173282" y="121949"/>
                  </a:cubicBezTo>
                  <a:cubicBezTo>
                    <a:pt x="175592" y="130940"/>
                    <a:pt x="176747" y="140494"/>
                    <a:pt x="176747" y="149485"/>
                  </a:cubicBezTo>
                  <a:lnTo>
                    <a:pt x="176747" y="263566"/>
                  </a:lnTo>
                  <a:lnTo>
                    <a:pt x="116676" y="263004"/>
                  </a:lnTo>
                  <a:lnTo>
                    <a:pt x="116676" y="263004"/>
                  </a:lnTo>
                  <a:close/>
                </a:path>
              </a:pathLst>
            </a:custGeom>
            <a:solidFill>
              <a:srgbClr val="3F738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6" name="Freeform: Shape 15">
              <a:extLst>
                <a:ext uri="{FF2B5EF4-FFF2-40B4-BE49-F238E27FC236}">
                  <a16:creationId xmlns:a16="http://schemas.microsoft.com/office/drawing/2014/main" id="{9B4711C7-0567-75AE-D0A8-A34E01C1D330}"/>
                </a:ext>
              </a:extLst>
            </p:cNvPr>
            <p:cNvSpPr/>
            <p:nvPr/>
          </p:nvSpPr>
          <p:spPr>
            <a:xfrm>
              <a:off x="1642711" y="0"/>
              <a:ext cx="176747" cy="263566"/>
            </a:xfrm>
            <a:custGeom>
              <a:avLst/>
              <a:gdLst>
                <a:gd name="connsiteX0" fmla="*/ 116676 w 176747"/>
                <a:gd name="connsiteY0" fmla="*/ 263004 h 263566"/>
                <a:gd name="connsiteX1" fmla="*/ 116676 w 176747"/>
                <a:gd name="connsiteY1" fmla="*/ 162973 h 263566"/>
                <a:gd name="connsiteX2" fmla="*/ 115521 w 176747"/>
                <a:gd name="connsiteY2" fmla="*/ 148361 h 263566"/>
                <a:gd name="connsiteX3" fmla="*/ 111478 w 176747"/>
                <a:gd name="connsiteY3" fmla="*/ 135998 h 263566"/>
                <a:gd name="connsiteX4" fmla="*/ 103391 w 176747"/>
                <a:gd name="connsiteY4" fmla="*/ 127568 h 263566"/>
                <a:gd name="connsiteX5" fmla="*/ 90684 w 176747"/>
                <a:gd name="connsiteY5" fmla="*/ 124196 h 263566"/>
                <a:gd name="connsiteX6" fmla="*/ 67002 w 176747"/>
                <a:gd name="connsiteY6" fmla="*/ 135436 h 263566"/>
                <a:gd name="connsiteX7" fmla="*/ 58916 w 176747"/>
                <a:gd name="connsiteY7" fmla="*/ 163535 h 263566"/>
                <a:gd name="connsiteX8" fmla="*/ 58916 w 176747"/>
                <a:gd name="connsiteY8" fmla="*/ 263004 h 263566"/>
                <a:gd name="connsiteX9" fmla="*/ 0 w 176747"/>
                <a:gd name="connsiteY9" fmla="*/ 263004 h 263566"/>
                <a:gd name="connsiteX10" fmla="*/ 0 w 176747"/>
                <a:gd name="connsiteY10" fmla="*/ 0 h 263566"/>
                <a:gd name="connsiteX11" fmla="*/ 58916 w 176747"/>
                <a:gd name="connsiteY11" fmla="*/ 0 h 263566"/>
                <a:gd name="connsiteX12" fmla="*/ 58916 w 176747"/>
                <a:gd name="connsiteY12" fmla="*/ 101717 h 263566"/>
                <a:gd name="connsiteX13" fmla="*/ 59493 w 176747"/>
                <a:gd name="connsiteY13" fmla="*/ 101717 h 263566"/>
                <a:gd name="connsiteX14" fmla="*/ 79132 w 176747"/>
                <a:gd name="connsiteY14" fmla="*/ 82048 h 263566"/>
                <a:gd name="connsiteX15" fmla="*/ 111478 w 176747"/>
                <a:gd name="connsiteY15" fmla="*/ 73619 h 263566"/>
                <a:gd name="connsiteX16" fmla="*/ 142091 w 176747"/>
                <a:gd name="connsiteY16" fmla="*/ 80362 h 263566"/>
                <a:gd name="connsiteX17" fmla="*/ 162307 w 176747"/>
                <a:gd name="connsiteY17" fmla="*/ 97784 h 263566"/>
                <a:gd name="connsiteX18" fmla="*/ 173282 w 176747"/>
                <a:gd name="connsiteY18" fmla="*/ 121949 h 263566"/>
                <a:gd name="connsiteX19" fmla="*/ 176747 w 176747"/>
                <a:gd name="connsiteY19" fmla="*/ 149485 h 263566"/>
                <a:gd name="connsiteX20" fmla="*/ 176747 w 176747"/>
                <a:gd name="connsiteY20" fmla="*/ 263566 h 263566"/>
                <a:gd name="connsiteX21" fmla="*/ 116676 w 176747"/>
                <a:gd name="connsiteY21" fmla="*/ 263004 h 263566"/>
                <a:gd name="connsiteX22" fmla="*/ 116676 w 176747"/>
                <a:gd name="connsiteY22" fmla="*/ 263004 h 26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747" h="263566">
                  <a:moveTo>
                    <a:pt x="116676" y="263004"/>
                  </a:moveTo>
                  <a:lnTo>
                    <a:pt x="116676" y="162973"/>
                  </a:lnTo>
                  <a:cubicBezTo>
                    <a:pt x="116676" y="157915"/>
                    <a:pt x="116099" y="152857"/>
                    <a:pt x="115521" y="148361"/>
                  </a:cubicBezTo>
                  <a:cubicBezTo>
                    <a:pt x="114944" y="143866"/>
                    <a:pt x="113211" y="139370"/>
                    <a:pt x="111478" y="135998"/>
                  </a:cubicBezTo>
                  <a:cubicBezTo>
                    <a:pt x="109167" y="132626"/>
                    <a:pt x="106857" y="129816"/>
                    <a:pt x="103391" y="127568"/>
                  </a:cubicBezTo>
                  <a:cubicBezTo>
                    <a:pt x="99926" y="125320"/>
                    <a:pt x="95882" y="124196"/>
                    <a:pt x="90684" y="124196"/>
                  </a:cubicBezTo>
                  <a:cubicBezTo>
                    <a:pt x="80287" y="124196"/>
                    <a:pt x="72201" y="128130"/>
                    <a:pt x="67002" y="135436"/>
                  </a:cubicBezTo>
                  <a:cubicBezTo>
                    <a:pt x="61226" y="142742"/>
                    <a:pt x="58916" y="152295"/>
                    <a:pt x="58916" y="163535"/>
                  </a:cubicBezTo>
                  <a:lnTo>
                    <a:pt x="58916" y="263004"/>
                  </a:lnTo>
                  <a:lnTo>
                    <a:pt x="0" y="263004"/>
                  </a:lnTo>
                  <a:lnTo>
                    <a:pt x="0" y="0"/>
                  </a:lnTo>
                  <a:lnTo>
                    <a:pt x="58916" y="0"/>
                  </a:lnTo>
                  <a:lnTo>
                    <a:pt x="58916" y="101717"/>
                  </a:lnTo>
                  <a:lnTo>
                    <a:pt x="59493" y="101717"/>
                  </a:lnTo>
                  <a:cubicBezTo>
                    <a:pt x="63537" y="94412"/>
                    <a:pt x="69890" y="87668"/>
                    <a:pt x="79132" y="82048"/>
                  </a:cubicBezTo>
                  <a:cubicBezTo>
                    <a:pt x="87796" y="76429"/>
                    <a:pt x="98770" y="73619"/>
                    <a:pt x="111478" y="73619"/>
                  </a:cubicBezTo>
                  <a:cubicBezTo>
                    <a:pt x="123608" y="73619"/>
                    <a:pt x="134004" y="75867"/>
                    <a:pt x="142091" y="80362"/>
                  </a:cubicBezTo>
                  <a:cubicBezTo>
                    <a:pt x="150178" y="84858"/>
                    <a:pt x="157109" y="90478"/>
                    <a:pt x="162307" y="97784"/>
                  </a:cubicBezTo>
                  <a:cubicBezTo>
                    <a:pt x="167506" y="105089"/>
                    <a:pt x="170971" y="112957"/>
                    <a:pt x="173282" y="121949"/>
                  </a:cubicBezTo>
                  <a:cubicBezTo>
                    <a:pt x="175592" y="130940"/>
                    <a:pt x="176747" y="139932"/>
                    <a:pt x="176747" y="149485"/>
                  </a:cubicBezTo>
                  <a:lnTo>
                    <a:pt x="176747" y="263566"/>
                  </a:lnTo>
                  <a:lnTo>
                    <a:pt x="116676" y="263004"/>
                  </a:lnTo>
                  <a:lnTo>
                    <a:pt x="116676"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7" name="Freeform: Shape 16">
              <a:extLst>
                <a:ext uri="{FF2B5EF4-FFF2-40B4-BE49-F238E27FC236}">
                  <a16:creationId xmlns:a16="http://schemas.microsoft.com/office/drawing/2014/main" id="{5A142316-0591-A61F-363F-756776DE9DAE}"/>
                </a:ext>
              </a:extLst>
            </p:cNvPr>
            <p:cNvSpPr/>
            <p:nvPr/>
          </p:nvSpPr>
          <p:spPr>
            <a:xfrm>
              <a:off x="812114" y="0"/>
              <a:ext cx="60071" cy="263004"/>
            </a:xfrm>
            <a:custGeom>
              <a:avLst/>
              <a:gdLst>
                <a:gd name="connsiteX0" fmla="*/ 0 w 60071"/>
                <a:gd name="connsiteY0" fmla="*/ 0 h 263004"/>
                <a:gd name="connsiteX1" fmla="*/ 60071 w 60071"/>
                <a:gd name="connsiteY1" fmla="*/ 0 h 263004"/>
                <a:gd name="connsiteX2" fmla="*/ 60071 w 60071"/>
                <a:gd name="connsiteY2" fmla="*/ 263004 h 263004"/>
                <a:gd name="connsiteX3" fmla="*/ 0 w 60071"/>
                <a:gd name="connsiteY3" fmla="*/ 263004 h 263004"/>
              </a:gdLst>
              <a:ahLst/>
              <a:cxnLst>
                <a:cxn ang="0">
                  <a:pos x="connsiteX0" y="connsiteY0"/>
                </a:cxn>
                <a:cxn ang="0">
                  <a:pos x="connsiteX1" y="connsiteY1"/>
                </a:cxn>
                <a:cxn ang="0">
                  <a:pos x="connsiteX2" y="connsiteY2"/>
                </a:cxn>
                <a:cxn ang="0">
                  <a:pos x="connsiteX3" y="connsiteY3"/>
                </a:cxn>
              </a:cxnLst>
              <a:rect l="l" t="t" r="r" b="b"/>
              <a:pathLst>
                <a:path w="60071" h="263004">
                  <a:moveTo>
                    <a:pt x="0" y="0"/>
                  </a:moveTo>
                  <a:lnTo>
                    <a:pt x="60071" y="0"/>
                  </a:lnTo>
                  <a:lnTo>
                    <a:pt x="60071" y="263004"/>
                  </a:lnTo>
                  <a:lnTo>
                    <a:pt x="0" y="263004"/>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8" name="Freeform: Shape 17">
              <a:extLst>
                <a:ext uri="{FF2B5EF4-FFF2-40B4-BE49-F238E27FC236}">
                  <a16:creationId xmlns:a16="http://schemas.microsoft.com/office/drawing/2014/main" id="{CFA90747-C3B0-9968-B670-F59E289688BA}"/>
                </a:ext>
              </a:extLst>
            </p:cNvPr>
            <p:cNvSpPr/>
            <p:nvPr/>
          </p:nvSpPr>
          <p:spPr>
            <a:xfrm>
              <a:off x="908574" y="73619"/>
              <a:ext cx="185411" cy="189385"/>
            </a:xfrm>
            <a:custGeom>
              <a:avLst/>
              <a:gdLst>
                <a:gd name="connsiteX0" fmla="*/ 124185 w 185411"/>
                <a:gd name="connsiteY0" fmla="*/ 189386 h 189385"/>
                <a:gd name="connsiteX1" fmla="*/ 124185 w 185411"/>
                <a:gd name="connsiteY1" fmla="*/ 88792 h 189385"/>
                <a:gd name="connsiteX2" fmla="*/ 123030 w 185411"/>
                <a:gd name="connsiteY2" fmla="*/ 74181 h 189385"/>
                <a:gd name="connsiteX3" fmla="*/ 118409 w 185411"/>
                <a:gd name="connsiteY3" fmla="*/ 61817 h 189385"/>
                <a:gd name="connsiteX4" fmla="*/ 109745 w 185411"/>
                <a:gd name="connsiteY4" fmla="*/ 53388 h 189385"/>
                <a:gd name="connsiteX5" fmla="*/ 95883 w 185411"/>
                <a:gd name="connsiteY5" fmla="*/ 50016 h 189385"/>
                <a:gd name="connsiteX6" fmla="*/ 81442 w 185411"/>
                <a:gd name="connsiteY6" fmla="*/ 53388 h 189385"/>
                <a:gd name="connsiteX7" fmla="*/ 71045 w 185411"/>
                <a:gd name="connsiteY7" fmla="*/ 61817 h 189385"/>
                <a:gd name="connsiteX8" fmla="*/ 64692 w 185411"/>
                <a:gd name="connsiteY8" fmla="*/ 74743 h 189385"/>
                <a:gd name="connsiteX9" fmla="*/ 62381 w 185411"/>
                <a:gd name="connsiteY9" fmla="*/ 89916 h 189385"/>
                <a:gd name="connsiteX10" fmla="*/ 62381 w 185411"/>
                <a:gd name="connsiteY10" fmla="*/ 189386 h 189385"/>
                <a:gd name="connsiteX11" fmla="*/ 0 w 185411"/>
                <a:gd name="connsiteY11" fmla="*/ 189386 h 189385"/>
                <a:gd name="connsiteX12" fmla="*/ 0 w 185411"/>
                <a:gd name="connsiteY12" fmla="*/ 5620 h 189385"/>
                <a:gd name="connsiteX13" fmla="*/ 60071 w 185411"/>
                <a:gd name="connsiteY13" fmla="*/ 5620 h 189385"/>
                <a:gd name="connsiteX14" fmla="*/ 60071 w 185411"/>
                <a:gd name="connsiteY14" fmla="*/ 30909 h 189385"/>
                <a:gd name="connsiteX15" fmla="*/ 60649 w 185411"/>
                <a:gd name="connsiteY15" fmla="*/ 30909 h 189385"/>
                <a:gd name="connsiteX16" fmla="*/ 69313 w 185411"/>
                <a:gd name="connsiteY16" fmla="*/ 19107 h 189385"/>
                <a:gd name="connsiteX17" fmla="*/ 82020 w 185411"/>
                <a:gd name="connsiteY17" fmla="*/ 9554 h 189385"/>
                <a:gd name="connsiteX18" fmla="*/ 98193 w 185411"/>
                <a:gd name="connsiteY18" fmla="*/ 2810 h 189385"/>
                <a:gd name="connsiteX19" fmla="*/ 116676 w 185411"/>
                <a:gd name="connsiteY19" fmla="*/ 0 h 189385"/>
                <a:gd name="connsiteX20" fmla="*/ 149022 w 185411"/>
                <a:gd name="connsiteY20" fmla="*/ 6744 h 189385"/>
                <a:gd name="connsiteX21" fmla="*/ 170394 w 185411"/>
                <a:gd name="connsiteY21" fmla="*/ 24165 h 189385"/>
                <a:gd name="connsiteX22" fmla="*/ 181946 w 185411"/>
                <a:gd name="connsiteY22" fmla="*/ 48330 h 189385"/>
                <a:gd name="connsiteX23" fmla="*/ 185411 w 185411"/>
                <a:gd name="connsiteY23" fmla="*/ 75867 h 189385"/>
                <a:gd name="connsiteX24" fmla="*/ 185411 w 185411"/>
                <a:gd name="connsiteY24" fmla="*/ 189386 h 189385"/>
                <a:gd name="connsiteX25" fmla="*/ 124185 w 185411"/>
                <a:gd name="connsiteY25" fmla="*/ 189386 h 18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5411" h="189385">
                  <a:moveTo>
                    <a:pt x="124185" y="189386"/>
                  </a:moveTo>
                  <a:lnTo>
                    <a:pt x="124185" y="88792"/>
                  </a:lnTo>
                  <a:cubicBezTo>
                    <a:pt x="124185" y="83734"/>
                    <a:pt x="123608" y="78676"/>
                    <a:pt x="123030" y="74181"/>
                  </a:cubicBezTo>
                  <a:cubicBezTo>
                    <a:pt x="121875" y="69685"/>
                    <a:pt x="120720" y="65189"/>
                    <a:pt x="118409" y="61817"/>
                  </a:cubicBezTo>
                  <a:cubicBezTo>
                    <a:pt x="116099" y="58445"/>
                    <a:pt x="113788" y="55636"/>
                    <a:pt x="109745" y="53388"/>
                  </a:cubicBezTo>
                  <a:cubicBezTo>
                    <a:pt x="106279" y="51140"/>
                    <a:pt x="101659" y="50016"/>
                    <a:pt x="95883" y="50016"/>
                  </a:cubicBezTo>
                  <a:cubicBezTo>
                    <a:pt x="90106" y="50016"/>
                    <a:pt x="85486" y="51140"/>
                    <a:pt x="81442" y="53388"/>
                  </a:cubicBezTo>
                  <a:cubicBezTo>
                    <a:pt x="77399" y="55636"/>
                    <a:pt x="73933" y="58445"/>
                    <a:pt x="71045" y="61817"/>
                  </a:cubicBezTo>
                  <a:cubicBezTo>
                    <a:pt x="68157" y="65751"/>
                    <a:pt x="66425" y="69685"/>
                    <a:pt x="64692" y="74743"/>
                  </a:cubicBezTo>
                  <a:cubicBezTo>
                    <a:pt x="63537" y="79800"/>
                    <a:pt x="62381" y="84296"/>
                    <a:pt x="62381" y="89916"/>
                  </a:cubicBezTo>
                  <a:lnTo>
                    <a:pt x="62381" y="189386"/>
                  </a:lnTo>
                  <a:lnTo>
                    <a:pt x="0" y="189386"/>
                  </a:lnTo>
                  <a:lnTo>
                    <a:pt x="0" y="5620"/>
                  </a:lnTo>
                  <a:lnTo>
                    <a:pt x="60071" y="5620"/>
                  </a:lnTo>
                  <a:lnTo>
                    <a:pt x="60071" y="30909"/>
                  </a:lnTo>
                  <a:lnTo>
                    <a:pt x="60649" y="30909"/>
                  </a:lnTo>
                  <a:cubicBezTo>
                    <a:pt x="62959" y="26975"/>
                    <a:pt x="65847" y="23041"/>
                    <a:pt x="69313" y="19107"/>
                  </a:cubicBezTo>
                  <a:cubicBezTo>
                    <a:pt x="72778" y="15173"/>
                    <a:pt x="77399" y="11801"/>
                    <a:pt x="82020" y="9554"/>
                  </a:cubicBezTo>
                  <a:cubicBezTo>
                    <a:pt x="87218" y="6744"/>
                    <a:pt x="92417" y="4496"/>
                    <a:pt x="98193" y="2810"/>
                  </a:cubicBezTo>
                  <a:cubicBezTo>
                    <a:pt x="103969" y="1124"/>
                    <a:pt x="110323" y="0"/>
                    <a:pt x="116676" y="0"/>
                  </a:cubicBezTo>
                  <a:cubicBezTo>
                    <a:pt x="129384" y="0"/>
                    <a:pt x="139781" y="2248"/>
                    <a:pt x="149022" y="6744"/>
                  </a:cubicBezTo>
                  <a:cubicBezTo>
                    <a:pt x="157686" y="11240"/>
                    <a:pt x="165195" y="16859"/>
                    <a:pt x="170394" y="24165"/>
                  </a:cubicBezTo>
                  <a:cubicBezTo>
                    <a:pt x="175592" y="30909"/>
                    <a:pt x="179635" y="39338"/>
                    <a:pt x="181946" y="48330"/>
                  </a:cubicBezTo>
                  <a:cubicBezTo>
                    <a:pt x="184256" y="57321"/>
                    <a:pt x="185411" y="66313"/>
                    <a:pt x="185411" y="75867"/>
                  </a:cubicBezTo>
                  <a:lnTo>
                    <a:pt x="185411" y="189386"/>
                  </a:lnTo>
                  <a:cubicBezTo>
                    <a:pt x="185411" y="189386"/>
                    <a:pt x="124185" y="189386"/>
                    <a:pt x="124185" y="189386"/>
                  </a:cubicBez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19" name="Freeform: Shape 18">
              <a:extLst>
                <a:ext uri="{FF2B5EF4-FFF2-40B4-BE49-F238E27FC236}">
                  <a16:creationId xmlns:a16="http://schemas.microsoft.com/office/drawing/2014/main" id="{57E2BCB3-A308-C8F9-1859-AA1514C42E85}"/>
                </a:ext>
              </a:extLst>
            </p:cNvPr>
            <p:cNvSpPr/>
            <p:nvPr/>
          </p:nvSpPr>
          <p:spPr>
            <a:xfrm>
              <a:off x="111709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8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3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3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2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80" y="45520"/>
                    <a:pt x="99348" y="43834"/>
                    <a:pt x="91839" y="43834"/>
                  </a:cubicBezTo>
                  <a:cubicBezTo>
                    <a:pt x="86063" y="43834"/>
                    <a:pt x="80865" y="44958"/>
                    <a:pt x="75666" y="47206"/>
                  </a:cubicBezTo>
                  <a:cubicBezTo>
                    <a:pt x="70468" y="49454"/>
                    <a:pt x="68158" y="53388"/>
                    <a:pt x="68158" y="58445"/>
                  </a:cubicBezTo>
                  <a:cubicBezTo>
                    <a:pt x="68158" y="63503"/>
                    <a:pt x="71046"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3"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3"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2"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0" name="Freeform: Shape 19">
              <a:extLst>
                <a:ext uri="{FF2B5EF4-FFF2-40B4-BE49-F238E27FC236}">
                  <a16:creationId xmlns:a16="http://schemas.microsoft.com/office/drawing/2014/main" id="{FF959FF9-D377-8D14-A905-D4AD4CC17010}"/>
                </a:ext>
              </a:extLst>
            </p:cNvPr>
            <p:cNvSpPr/>
            <p:nvPr/>
          </p:nvSpPr>
          <p:spPr>
            <a:xfrm>
              <a:off x="1308277" y="79238"/>
              <a:ext cx="60070" cy="183765"/>
            </a:xfrm>
            <a:custGeom>
              <a:avLst/>
              <a:gdLst>
                <a:gd name="connsiteX0" fmla="*/ 0 w 60070"/>
                <a:gd name="connsiteY0" fmla="*/ 0 h 183765"/>
                <a:gd name="connsiteX1" fmla="*/ 60071 w 60070"/>
                <a:gd name="connsiteY1" fmla="*/ 0 h 183765"/>
                <a:gd name="connsiteX2" fmla="*/ 60071 w 60070"/>
                <a:gd name="connsiteY2" fmla="*/ 183766 h 183765"/>
                <a:gd name="connsiteX3" fmla="*/ 0 w 60070"/>
                <a:gd name="connsiteY3" fmla="*/ 183766 h 183765"/>
              </a:gdLst>
              <a:ahLst/>
              <a:cxnLst>
                <a:cxn ang="0">
                  <a:pos x="connsiteX0" y="connsiteY0"/>
                </a:cxn>
                <a:cxn ang="0">
                  <a:pos x="connsiteX1" y="connsiteY1"/>
                </a:cxn>
                <a:cxn ang="0">
                  <a:pos x="connsiteX2" y="connsiteY2"/>
                </a:cxn>
                <a:cxn ang="0">
                  <a:pos x="connsiteX3" y="connsiteY3"/>
                </a:cxn>
              </a:cxnLst>
              <a:rect l="l" t="t" r="r" b="b"/>
              <a:pathLst>
                <a:path w="60070" h="183765">
                  <a:moveTo>
                    <a:pt x="0" y="0"/>
                  </a:moveTo>
                  <a:lnTo>
                    <a:pt x="60071" y="0"/>
                  </a:lnTo>
                  <a:lnTo>
                    <a:pt x="60071" y="183766"/>
                  </a:lnTo>
                  <a:lnTo>
                    <a:pt x="0" y="183766"/>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1" name="Freeform: Shape 20">
              <a:extLst>
                <a:ext uri="{FF2B5EF4-FFF2-40B4-BE49-F238E27FC236}">
                  <a16:creationId xmlns:a16="http://schemas.microsoft.com/office/drawing/2014/main" id="{2E326C08-1D15-CE37-EE31-C7850A917C7C}"/>
                </a:ext>
              </a:extLst>
            </p:cNvPr>
            <p:cNvSpPr/>
            <p:nvPr/>
          </p:nvSpPr>
          <p:spPr>
            <a:xfrm>
              <a:off x="1395496" y="73619"/>
              <a:ext cx="210248" cy="277615"/>
            </a:xfrm>
            <a:custGeom>
              <a:avLst/>
              <a:gdLst>
                <a:gd name="connsiteX0" fmla="*/ 210248 w 210248"/>
                <a:gd name="connsiteY0" fmla="*/ 171964 h 277615"/>
                <a:gd name="connsiteX1" fmla="*/ 202162 w 210248"/>
                <a:gd name="connsiteY1" fmla="*/ 218608 h 277615"/>
                <a:gd name="connsiteX2" fmla="*/ 179635 w 210248"/>
                <a:gd name="connsiteY2" fmla="*/ 251765 h 277615"/>
                <a:gd name="connsiteX3" fmla="*/ 144401 w 210248"/>
                <a:gd name="connsiteY3" fmla="*/ 271434 h 277615"/>
                <a:gd name="connsiteX4" fmla="*/ 98771 w 210248"/>
                <a:gd name="connsiteY4" fmla="*/ 277616 h 277615"/>
                <a:gd name="connsiteX5" fmla="*/ 47364 w 210248"/>
                <a:gd name="connsiteY5" fmla="*/ 270310 h 277615"/>
                <a:gd name="connsiteX6" fmla="*/ 1733 w 210248"/>
                <a:gd name="connsiteY6" fmla="*/ 248955 h 277615"/>
                <a:gd name="connsiteX7" fmla="*/ 32924 w 210248"/>
                <a:gd name="connsiteY7" fmla="*/ 205683 h 277615"/>
                <a:gd name="connsiteX8" fmla="*/ 62959 w 210248"/>
                <a:gd name="connsiteY8" fmla="*/ 223104 h 277615"/>
                <a:gd name="connsiteX9" fmla="*/ 95305 w 210248"/>
                <a:gd name="connsiteY9" fmla="*/ 228724 h 277615"/>
                <a:gd name="connsiteX10" fmla="*/ 135737 w 210248"/>
                <a:gd name="connsiteY10" fmla="*/ 214674 h 277615"/>
                <a:gd name="connsiteX11" fmla="*/ 149022 w 210248"/>
                <a:gd name="connsiteY11" fmla="*/ 177584 h 277615"/>
                <a:gd name="connsiteX12" fmla="*/ 149022 w 210248"/>
                <a:gd name="connsiteY12" fmla="*/ 166345 h 277615"/>
                <a:gd name="connsiteX13" fmla="*/ 147867 w 210248"/>
                <a:gd name="connsiteY13" fmla="*/ 166345 h 277615"/>
                <a:gd name="connsiteX14" fmla="*/ 124185 w 210248"/>
                <a:gd name="connsiteY14" fmla="*/ 184328 h 277615"/>
                <a:gd name="connsiteX15" fmla="*/ 90684 w 210248"/>
                <a:gd name="connsiteY15" fmla="*/ 191071 h 277615"/>
                <a:gd name="connsiteX16" fmla="*/ 52562 w 210248"/>
                <a:gd name="connsiteY16" fmla="*/ 183766 h 277615"/>
                <a:gd name="connsiteX17" fmla="*/ 24260 w 210248"/>
                <a:gd name="connsiteY17" fmla="*/ 163535 h 277615"/>
                <a:gd name="connsiteX18" fmla="*/ 6354 w 210248"/>
                <a:gd name="connsiteY18" fmla="*/ 133188 h 277615"/>
                <a:gd name="connsiteX19" fmla="*/ 0 w 210248"/>
                <a:gd name="connsiteY19" fmla="*/ 96660 h 277615"/>
                <a:gd name="connsiteX20" fmla="*/ 6354 w 210248"/>
                <a:gd name="connsiteY20" fmla="*/ 60131 h 277615"/>
                <a:gd name="connsiteX21" fmla="*/ 24260 w 210248"/>
                <a:gd name="connsiteY21" fmla="*/ 29223 h 277615"/>
                <a:gd name="connsiteX22" fmla="*/ 52562 w 210248"/>
                <a:gd name="connsiteY22" fmla="*/ 7868 h 277615"/>
                <a:gd name="connsiteX23" fmla="*/ 90684 w 210248"/>
                <a:gd name="connsiteY23" fmla="*/ 0 h 277615"/>
                <a:gd name="connsiteX24" fmla="*/ 124763 w 210248"/>
                <a:gd name="connsiteY24" fmla="*/ 6744 h 277615"/>
                <a:gd name="connsiteX25" fmla="*/ 150755 w 210248"/>
                <a:gd name="connsiteY25" fmla="*/ 28661 h 277615"/>
                <a:gd name="connsiteX26" fmla="*/ 151333 w 210248"/>
                <a:gd name="connsiteY26" fmla="*/ 28661 h 277615"/>
                <a:gd name="connsiteX27" fmla="*/ 151333 w 210248"/>
                <a:gd name="connsiteY27" fmla="*/ 5058 h 277615"/>
                <a:gd name="connsiteX28" fmla="*/ 210248 w 210248"/>
                <a:gd name="connsiteY28" fmla="*/ 5058 h 277615"/>
                <a:gd name="connsiteX29" fmla="*/ 210248 w 210248"/>
                <a:gd name="connsiteY29" fmla="*/ 171964 h 277615"/>
                <a:gd name="connsiteX30" fmla="*/ 210248 w 210248"/>
                <a:gd name="connsiteY30" fmla="*/ 171964 h 277615"/>
                <a:gd name="connsiteX31" fmla="*/ 150755 w 210248"/>
                <a:gd name="connsiteY31" fmla="*/ 96660 h 277615"/>
                <a:gd name="connsiteX32" fmla="*/ 147289 w 210248"/>
                <a:gd name="connsiteY32" fmla="*/ 78676 h 277615"/>
                <a:gd name="connsiteX33" fmla="*/ 138048 w 210248"/>
                <a:gd name="connsiteY33" fmla="*/ 63503 h 277615"/>
                <a:gd name="connsiteX34" fmla="*/ 123608 w 210248"/>
                <a:gd name="connsiteY34" fmla="*/ 53388 h 277615"/>
                <a:gd name="connsiteX35" fmla="*/ 104547 w 210248"/>
                <a:gd name="connsiteY35" fmla="*/ 49454 h 277615"/>
                <a:gd name="connsiteX36" fmla="*/ 85486 w 210248"/>
                <a:gd name="connsiteY36" fmla="*/ 53388 h 277615"/>
                <a:gd name="connsiteX37" fmla="*/ 71623 w 210248"/>
                <a:gd name="connsiteY37" fmla="*/ 63503 h 277615"/>
                <a:gd name="connsiteX38" fmla="*/ 62959 w 210248"/>
                <a:gd name="connsiteY38" fmla="*/ 78115 h 277615"/>
                <a:gd name="connsiteX39" fmla="*/ 60071 w 210248"/>
                <a:gd name="connsiteY39" fmla="*/ 96098 h 277615"/>
                <a:gd name="connsiteX40" fmla="*/ 62959 w 210248"/>
                <a:gd name="connsiteY40" fmla="*/ 114081 h 277615"/>
                <a:gd name="connsiteX41" fmla="*/ 71623 w 210248"/>
                <a:gd name="connsiteY41" fmla="*/ 129254 h 277615"/>
                <a:gd name="connsiteX42" fmla="*/ 85486 w 210248"/>
                <a:gd name="connsiteY42" fmla="*/ 139370 h 277615"/>
                <a:gd name="connsiteX43" fmla="*/ 104547 w 210248"/>
                <a:gd name="connsiteY43" fmla="*/ 143304 h 277615"/>
                <a:gd name="connsiteX44" fmla="*/ 123608 w 210248"/>
                <a:gd name="connsiteY44" fmla="*/ 139370 h 277615"/>
                <a:gd name="connsiteX45" fmla="*/ 138048 w 210248"/>
                <a:gd name="connsiteY45" fmla="*/ 129254 h 277615"/>
                <a:gd name="connsiteX46" fmla="*/ 147289 w 210248"/>
                <a:gd name="connsiteY46" fmla="*/ 114643 h 277615"/>
                <a:gd name="connsiteX47" fmla="*/ 150755 w 210248"/>
                <a:gd name="connsiteY47" fmla="*/ 96660 h 27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10248" h="277615">
                  <a:moveTo>
                    <a:pt x="210248" y="171964"/>
                  </a:moveTo>
                  <a:cubicBezTo>
                    <a:pt x="210248" y="189948"/>
                    <a:pt x="207360" y="205683"/>
                    <a:pt x="202162" y="218608"/>
                  </a:cubicBezTo>
                  <a:cubicBezTo>
                    <a:pt x="196964" y="232096"/>
                    <a:pt x="189455" y="242773"/>
                    <a:pt x="179635" y="251765"/>
                  </a:cubicBezTo>
                  <a:cubicBezTo>
                    <a:pt x="169816" y="260756"/>
                    <a:pt x="158264" y="266938"/>
                    <a:pt x="144401" y="271434"/>
                  </a:cubicBezTo>
                  <a:cubicBezTo>
                    <a:pt x="130539" y="275930"/>
                    <a:pt x="115521" y="277616"/>
                    <a:pt x="98771" y="277616"/>
                  </a:cubicBezTo>
                  <a:cubicBezTo>
                    <a:pt x="82020" y="277616"/>
                    <a:pt x="64692" y="275368"/>
                    <a:pt x="47364" y="270310"/>
                  </a:cubicBezTo>
                  <a:cubicBezTo>
                    <a:pt x="30036" y="265252"/>
                    <a:pt x="14440" y="258508"/>
                    <a:pt x="1733" y="248955"/>
                  </a:cubicBezTo>
                  <a:lnTo>
                    <a:pt x="32924" y="205683"/>
                  </a:lnTo>
                  <a:cubicBezTo>
                    <a:pt x="42165" y="213550"/>
                    <a:pt x="51985" y="219170"/>
                    <a:pt x="62959" y="223104"/>
                  </a:cubicBezTo>
                  <a:cubicBezTo>
                    <a:pt x="73934" y="227038"/>
                    <a:pt x="84908" y="228724"/>
                    <a:pt x="95305" y="228724"/>
                  </a:cubicBezTo>
                  <a:cubicBezTo>
                    <a:pt x="113788" y="228724"/>
                    <a:pt x="127073" y="224228"/>
                    <a:pt x="135737" y="214674"/>
                  </a:cubicBezTo>
                  <a:cubicBezTo>
                    <a:pt x="144401" y="205121"/>
                    <a:pt x="149022" y="192757"/>
                    <a:pt x="149022" y="177584"/>
                  </a:cubicBezTo>
                  <a:lnTo>
                    <a:pt x="149022" y="166345"/>
                  </a:lnTo>
                  <a:lnTo>
                    <a:pt x="147867" y="166345"/>
                  </a:lnTo>
                  <a:cubicBezTo>
                    <a:pt x="142091" y="173650"/>
                    <a:pt x="134005" y="179832"/>
                    <a:pt x="124185" y="184328"/>
                  </a:cubicBezTo>
                  <a:cubicBezTo>
                    <a:pt x="114366" y="188824"/>
                    <a:pt x="102814" y="191071"/>
                    <a:pt x="90684" y="191071"/>
                  </a:cubicBezTo>
                  <a:cubicBezTo>
                    <a:pt x="76244" y="191071"/>
                    <a:pt x="63537" y="188262"/>
                    <a:pt x="52562" y="183766"/>
                  </a:cubicBezTo>
                  <a:cubicBezTo>
                    <a:pt x="41588" y="178708"/>
                    <a:pt x="31768" y="171964"/>
                    <a:pt x="24260" y="163535"/>
                  </a:cubicBezTo>
                  <a:cubicBezTo>
                    <a:pt x="16751" y="155105"/>
                    <a:pt x="10397" y="144990"/>
                    <a:pt x="6354" y="133188"/>
                  </a:cubicBezTo>
                  <a:cubicBezTo>
                    <a:pt x="2310" y="121949"/>
                    <a:pt x="0" y="109585"/>
                    <a:pt x="0" y="96660"/>
                  </a:cubicBezTo>
                  <a:cubicBezTo>
                    <a:pt x="0" y="83734"/>
                    <a:pt x="2310" y="71933"/>
                    <a:pt x="6354" y="60131"/>
                  </a:cubicBezTo>
                  <a:cubicBezTo>
                    <a:pt x="10397" y="48330"/>
                    <a:pt x="16173" y="38214"/>
                    <a:pt x="24260" y="29223"/>
                  </a:cubicBezTo>
                  <a:cubicBezTo>
                    <a:pt x="31768" y="20231"/>
                    <a:pt x="41588" y="13487"/>
                    <a:pt x="52562" y="7868"/>
                  </a:cubicBezTo>
                  <a:cubicBezTo>
                    <a:pt x="63537" y="2810"/>
                    <a:pt x="76244" y="0"/>
                    <a:pt x="90684" y="0"/>
                  </a:cubicBezTo>
                  <a:cubicBezTo>
                    <a:pt x="102814" y="0"/>
                    <a:pt x="113788" y="2248"/>
                    <a:pt x="124763" y="6744"/>
                  </a:cubicBezTo>
                  <a:cubicBezTo>
                    <a:pt x="135737" y="11240"/>
                    <a:pt x="144401" y="18545"/>
                    <a:pt x="150755" y="28661"/>
                  </a:cubicBezTo>
                  <a:lnTo>
                    <a:pt x="151333" y="28661"/>
                  </a:lnTo>
                  <a:lnTo>
                    <a:pt x="151333" y="5058"/>
                  </a:lnTo>
                  <a:lnTo>
                    <a:pt x="210248" y="5058"/>
                  </a:lnTo>
                  <a:lnTo>
                    <a:pt x="210248" y="171964"/>
                  </a:lnTo>
                  <a:lnTo>
                    <a:pt x="210248" y="171964"/>
                  </a:lnTo>
                  <a:close/>
                  <a:moveTo>
                    <a:pt x="150755" y="96660"/>
                  </a:moveTo>
                  <a:cubicBezTo>
                    <a:pt x="150755" y="90478"/>
                    <a:pt x="149600" y="84858"/>
                    <a:pt x="147289" y="78676"/>
                  </a:cubicBezTo>
                  <a:cubicBezTo>
                    <a:pt x="144979" y="73057"/>
                    <a:pt x="142091" y="67999"/>
                    <a:pt x="138048" y="63503"/>
                  </a:cubicBezTo>
                  <a:cubicBezTo>
                    <a:pt x="134005" y="59007"/>
                    <a:pt x="129384" y="55636"/>
                    <a:pt x="123608" y="53388"/>
                  </a:cubicBezTo>
                  <a:cubicBezTo>
                    <a:pt x="117832" y="51140"/>
                    <a:pt x="111478" y="49454"/>
                    <a:pt x="104547" y="49454"/>
                  </a:cubicBezTo>
                  <a:cubicBezTo>
                    <a:pt x="97615" y="49454"/>
                    <a:pt x="91262" y="50578"/>
                    <a:pt x="85486" y="53388"/>
                  </a:cubicBezTo>
                  <a:cubicBezTo>
                    <a:pt x="80287" y="55636"/>
                    <a:pt x="75666" y="59007"/>
                    <a:pt x="71623" y="63503"/>
                  </a:cubicBezTo>
                  <a:cubicBezTo>
                    <a:pt x="67580" y="67437"/>
                    <a:pt x="64692" y="72495"/>
                    <a:pt x="62959" y="78115"/>
                  </a:cubicBezTo>
                  <a:cubicBezTo>
                    <a:pt x="60649" y="83734"/>
                    <a:pt x="60071" y="89916"/>
                    <a:pt x="60071" y="96098"/>
                  </a:cubicBezTo>
                  <a:cubicBezTo>
                    <a:pt x="60071" y="102279"/>
                    <a:pt x="61226" y="107899"/>
                    <a:pt x="62959" y="114081"/>
                  </a:cubicBezTo>
                  <a:cubicBezTo>
                    <a:pt x="65270" y="119701"/>
                    <a:pt x="68158" y="124758"/>
                    <a:pt x="71623" y="129254"/>
                  </a:cubicBezTo>
                  <a:cubicBezTo>
                    <a:pt x="75666" y="133750"/>
                    <a:pt x="80287" y="137122"/>
                    <a:pt x="85486" y="139370"/>
                  </a:cubicBezTo>
                  <a:cubicBezTo>
                    <a:pt x="90684" y="142180"/>
                    <a:pt x="97038" y="143304"/>
                    <a:pt x="104547" y="143304"/>
                  </a:cubicBezTo>
                  <a:cubicBezTo>
                    <a:pt x="111478" y="143304"/>
                    <a:pt x="117832" y="142180"/>
                    <a:pt x="123608" y="139370"/>
                  </a:cubicBezTo>
                  <a:cubicBezTo>
                    <a:pt x="129384" y="136560"/>
                    <a:pt x="134005" y="133188"/>
                    <a:pt x="138048" y="129254"/>
                  </a:cubicBezTo>
                  <a:cubicBezTo>
                    <a:pt x="142091" y="125320"/>
                    <a:pt x="144979" y="120263"/>
                    <a:pt x="147289" y="114643"/>
                  </a:cubicBezTo>
                  <a:cubicBezTo>
                    <a:pt x="149600" y="109023"/>
                    <a:pt x="150755" y="102841"/>
                    <a:pt x="150755" y="96660"/>
                  </a:cubicBezTo>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2" name="Freeform: Shape 21">
              <a:extLst>
                <a:ext uri="{FF2B5EF4-FFF2-40B4-BE49-F238E27FC236}">
                  <a16:creationId xmlns:a16="http://schemas.microsoft.com/office/drawing/2014/main" id="{60909501-4286-B00D-F5B0-E3667C8F0610}"/>
                </a:ext>
              </a:extLst>
            </p:cNvPr>
            <p:cNvSpPr/>
            <p:nvPr/>
          </p:nvSpPr>
          <p:spPr>
            <a:xfrm>
              <a:off x="1837942" y="30347"/>
              <a:ext cx="135737" cy="237153"/>
            </a:xfrm>
            <a:custGeom>
              <a:avLst/>
              <a:gdLst>
                <a:gd name="connsiteX0" fmla="*/ 91262 w 135737"/>
                <a:gd name="connsiteY0" fmla="*/ 93850 h 237153"/>
                <a:gd name="connsiteX1" fmla="*/ 91262 w 135737"/>
                <a:gd name="connsiteY1" fmla="*/ 164097 h 237153"/>
                <a:gd name="connsiteX2" fmla="*/ 96460 w 135737"/>
                <a:gd name="connsiteY2" fmla="*/ 183766 h 237153"/>
                <a:gd name="connsiteX3" fmla="*/ 114944 w 135737"/>
                <a:gd name="connsiteY3" fmla="*/ 190510 h 237153"/>
                <a:gd name="connsiteX4" fmla="*/ 124763 w 135737"/>
                <a:gd name="connsiteY4" fmla="*/ 189948 h 237153"/>
                <a:gd name="connsiteX5" fmla="*/ 135737 w 135737"/>
                <a:gd name="connsiteY5" fmla="*/ 186014 h 237153"/>
                <a:gd name="connsiteX6" fmla="*/ 135737 w 135737"/>
                <a:gd name="connsiteY6" fmla="*/ 230972 h 237153"/>
                <a:gd name="connsiteX7" fmla="*/ 117254 w 135737"/>
                <a:gd name="connsiteY7" fmla="*/ 235468 h 237153"/>
                <a:gd name="connsiteX8" fmla="*/ 97615 w 135737"/>
                <a:gd name="connsiteY8" fmla="*/ 237153 h 237153"/>
                <a:gd name="connsiteX9" fmla="*/ 65847 w 135737"/>
                <a:gd name="connsiteY9" fmla="*/ 232658 h 237153"/>
                <a:gd name="connsiteX10" fmla="*/ 45053 w 135737"/>
                <a:gd name="connsiteY10" fmla="*/ 219170 h 237153"/>
                <a:gd name="connsiteX11" fmla="*/ 34079 w 135737"/>
                <a:gd name="connsiteY11" fmla="*/ 198377 h 237153"/>
                <a:gd name="connsiteX12" fmla="*/ 30613 w 135737"/>
                <a:gd name="connsiteY12" fmla="*/ 171402 h 237153"/>
                <a:gd name="connsiteX13" fmla="*/ 30613 w 135737"/>
                <a:gd name="connsiteY13" fmla="*/ 93850 h 237153"/>
                <a:gd name="connsiteX14" fmla="*/ 0 w 135737"/>
                <a:gd name="connsiteY14" fmla="*/ 93850 h 237153"/>
                <a:gd name="connsiteX15" fmla="*/ 0 w 135737"/>
                <a:gd name="connsiteY15" fmla="*/ 48892 h 237153"/>
                <a:gd name="connsiteX16" fmla="*/ 30036 w 135737"/>
                <a:gd name="connsiteY16" fmla="*/ 48892 h 237153"/>
                <a:gd name="connsiteX17" fmla="*/ 30036 w 135737"/>
                <a:gd name="connsiteY17" fmla="*/ 0 h 237153"/>
                <a:gd name="connsiteX18" fmla="*/ 91262 w 135737"/>
                <a:gd name="connsiteY18" fmla="*/ 0 h 237153"/>
                <a:gd name="connsiteX19" fmla="*/ 91262 w 135737"/>
                <a:gd name="connsiteY19" fmla="*/ 48892 h 237153"/>
                <a:gd name="connsiteX20" fmla="*/ 135737 w 135737"/>
                <a:gd name="connsiteY20" fmla="*/ 48892 h 237153"/>
                <a:gd name="connsiteX21" fmla="*/ 135737 w 135737"/>
                <a:gd name="connsiteY21" fmla="*/ 93850 h 237153"/>
                <a:gd name="connsiteX22" fmla="*/ 91262 w 135737"/>
                <a:gd name="connsiteY22" fmla="*/ 93850 h 23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5737" h="237153">
                  <a:moveTo>
                    <a:pt x="91262" y="93850"/>
                  </a:moveTo>
                  <a:lnTo>
                    <a:pt x="91262" y="164097"/>
                  </a:lnTo>
                  <a:cubicBezTo>
                    <a:pt x="91262" y="172526"/>
                    <a:pt x="92995" y="179270"/>
                    <a:pt x="96460" y="183766"/>
                  </a:cubicBezTo>
                  <a:cubicBezTo>
                    <a:pt x="99926" y="188262"/>
                    <a:pt x="106279" y="190510"/>
                    <a:pt x="114944" y="190510"/>
                  </a:cubicBezTo>
                  <a:cubicBezTo>
                    <a:pt x="117832" y="190510"/>
                    <a:pt x="121297" y="190510"/>
                    <a:pt x="124763" y="189948"/>
                  </a:cubicBezTo>
                  <a:cubicBezTo>
                    <a:pt x="128229" y="189386"/>
                    <a:pt x="133427" y="187138"/>
                    <a:pt x="135737" y="186014"/>
                  </a:cubicBezTo>
                  <a:lnTo>
                    <a:pt x="135737" y="230972"/>
                  </a:lnTo>
                  <a:cubicBezTo>
                    <a:pt x="131694" y="232658"/>
                    <a:pt x="124185" y="234344"/>
                    <a:pt x="117254" y="235468"/>
                  </a:cubicBezTo>
                  <a:cubicBezTo>
                    <a:pt x="110900" y="236591"/>
                    <a:pt x="103969" y="237153"/>
                    <a:pt x="97615" y="237153"/>
                  </a:cubicBezTo>
                  <a:cubicBezTo>
                    <a:pt x="84908" y="237153"/>
                    <a:pt x="74511" y="235468"/>
                    <a:pt x="65847" y="232658"/>
                  </a:cubicBezTo>
                  <a:cubicBezTo>
                    <a:pt x="57183" y="229848"/>
                    <a:pt x="50252" y="225352"/>
                    <a:pt x="45053" y="219170"/>
                  </a:cubicBezTo>
                  <a:cubicBezTo>
                    <a:pt x="39855" y="213551"/>
                    <a:pt x="36389" y="206245"/>
                    <a:pt x="34079" y="198377"/>
                  </a:cubicBezTo>
                  <a:cubicBezTo>
                    <a:pt x="31768" y="190510"/>
                    <a:pt x="30613" y="181518"/>
                    <a:pt x="30613" y="171402"/>
                  </a:cubicBezTo>
                  <a:lnTo>
                    <a:pt x="30613" y="93850"/>
                  </a:lnTo>
                  <a:lnTo>
                    <a:pt x="0" y="93850"/>
                  </a:lnTo>
                  <a:lnTo>
                    <a:pt x="0" y="48892"/>
                  </a:lnTo>
                  <a:lnTo>
                    <a:pt x="30036" y="48892"/>
                  </a:lnTo>
                  <a:lnTo>
                    <a:pt x="30036" y="0"/>
                  </a:lnTo>
                  <a:lnTo>
                    <a:pt x="91262" y="0"/>
                  </a:lnTo>
                  <a:lnTo>
                    <a:pt x="91262" y="48892"/>
                  </a:lnTo>
                  <a:lnTo>
                    <a:pt x="135737" y="48892"/>
                  </a:lnTo>
                  <a:lnTo>
                    <a:pt x="135737" y="93850"/>
                  </a:lnTo>
                  <a:lnTo>
                    <a:pt x="91262" y="93850"/>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sp>
          <p:nvSpPr>
            <p:cNvPr id="23" name="Freeform: Shape 22">
              <a:extLst>
                <a:ext uri="{FF2B5EF4-FFF2-40B4-BE49-F238E27FC236}">
                  <a16:creationId xmlns:a16="http://schemas.microsoft.com/office/drawing/2014/main" id="{D8F383D4-CA68-7E24-BC4C-12966727EA52}"/>
                </a:ext>
              </a:extLst>
            </p:cNvPr>
            <p:cNvSpPr/>
            <p:nvPr/>
          </p:nvSpPr>
          <p:spPr>
            <a:xfrm>
              <a:off x="1995050" y="73057"/>
              <a:ext cx="164617" cy="195567"/>
            </a:xfrm>
            <a:custGeom>
              <a:avLst/>
              <a:gdLst>
                <a:gd name="connsiteX0" fmla="*/ 131116 w 164617"/>
                <a:gd name="connsiteY0" fmla="*/ 60693 h 195567"/>
                <a:gd name="connsiteX1" fmla="*/ 113211 w 164617"/>
                <a:gd name="connsiteY1" fmla="*/ 48892 h 195567"/>
                <a:gd name="connsiteX2" fmla="*/ 91839 w 164617"/>
                <a:gd name="connsiteY2" fmla="*/ 43834 h 195567"/>
                <a:gd name="connsiteX3" fmla="*/ 75666 w 164617"/>
                <a:gd name="connsiteY3" fmla="*/ 47206 h 195567"/>
                <a:gd name="connsiteX4" fmla="*/ 68157 w 164617"/>
                <a:gd name="connsiteY4" fmla="*/ 58445 h 195567"/>
                <a:gd name="connsiteX5" fmla="*/ 76244 w 164617"/>
                <a:gd name="connsiteY5" fmla="*/ 69685 h 195567"/>
                <a:gd name="connsiteX6" fmla="*/ 102814 w 164617"/>
                <a:gd name="connsiteY6" fmla="*/ 76991 h 195567"/>
                <a:gd name="connsiteX7" fmla="*/ 124185 w 164617"/>
                <a:gd name="connsiteY7" fmla="*/ 83172 h 195567"/>
                <a:gd name="connsiteX8" fmla="*/ 143824 w 164617"/>
                <a:gd name="connsiteY8" fmla="*/ 93850 h 195567"/>
                <a:gd name="connsiteX9" fmla="*/ 157686 w 164617"/>
                <a:gd name="connsiteY9" fmla="*/ 110147 h 195567"/>
                <a:gd name="connsiteX10" fmla="*/ 162885 w 164617"/>
                <a:gd name="connsiteY10" fmla="*/ 133188 h 195567"/>
                <a:gd name="connsiteX11" fmla="*/ 155954 w 164617"/>
                <a:gd name="connsiteY11" fmla="*/ 162411 h 195567"/>
                <a:gd name="connsiteX12" fmla="*/ 136892 w 164617"/>
                <a:gd name="connsiteY12" fmla="*/ 181518 h 195567"/>
                <a:gd name="connsiteX13" fmla="*/ 110900 w 164617"/>
                <a:gd name="connsiteY13" fmla="*/ 192195 h 195567"/>
                <a:gd name="connsiteX14" fmla="*/ 82020 w 164617"/>
                <a:gd name="connsiteY14" fmla="*/ 195567 h 195567"/>
                <a:gd name="connsiteX15" fmla="*/ 36967 w 164617"/>
                <a:gd name="connsiteY15" fmla="*/ 188262 h 195567"/>
                <a:gd name="connsiteX16" fmla="*/ 0 w 164617"/>
                <a:gd name="connsiteY16" fmla="*/ 166907 h 195567"/>
                <a:gd name="connsiteX17" fmla="*/ 34656 w 164617"/>
                <a:gd name="connsiteY17" fmla="*/ 130940 h 195567"/>
                <a:gd name="connsiteX18" fmla="*/ 54873 w 164617"/>
                <a:gd name="connsiteY18" fmla="*/ 145552 h 195567"/>
                <a:gd name="connsiteX19" fmla="*/ 80865 w 164617"/>
                <a:gd name="connsiteY19" fmla="*/ 151733 h 195567"/>
                <a:gd name="connsiteX20" fmla="*/ 95882 w 164617"/>
                <a:gd name="connsiteY20" fmla="*/ 148361 h 195567"/>
                <a:gd name="connsiteX21" fmla="*/ 103391 w 164617"/>
                <a:gd name="connsiteY21" fmla="*/ 135998 h 195567"/>
                <a:gd name="connsiteX22" fmla="*/ 94150 w 164617"/>
                <a:gd name="connsiteY22" fmla="*/ 123635 h 195567"/>
                <a:gd name="connsiteX23" fmla="*/ 65847 w 164617"/>
                <a:gd name="connsiteY23" fmla="*/ 115205 h 195567"/>
                <a:gd name="connsiteX24" fmla="*/ 46208 w 164617"/>
                <a:gd name="connsiteY24" fmla="*/ 109023 h 195567"/>
                <a:gd name="connsiteX25" fmla="*/ 28303 w 164617"/>
                <a:gd name="connsiteY25" fmla="*/ 98908 h 195567"/>
                <a:gd name="connsiteX26" fmla="*/ 15595 w 164617"/>
                <a:gd name="connsiteY26" fmla="*/ 83172 h 195567"/>
                <a:gd name="connsiteX27" fmla="*/ 10397 w 164617"/>
                <a:gd name="connsiteY27" fmla="*/ 61255 h 195567"/>
                <a:gd name="connsiteX28" fmla="*/ 17328 w 164617"/>
                <a:gd name="connsiteY28" fmla="*/ 33157 h 195567"/>
                <a:gd name="connsiteX29" fmla="*/ 35811 w 164617"/>
                <a:gd name="connsiteY29" fmla="*/ 14049 h 195567"/>
                <a:gd name="connsiteX30" fmla="*/ 61226 w 164617"/>
                <a:gd name="connsiteY30" fmla="*/ 3372 h 195567"/>
                <a:gd name="connsiteX31" fmla="*/ 88951 w 164617"/>
                <a:gd name="connsiteY31" fmla="*/ 0 h 195567"/>
                <a:gd name="connsiteX32" fmla="*/ 130539 w 164617"/>
                <a:gd name="connsiteY32" fmla="*/ 6182 h 195567"/>
                <a:gd name="connsiteX33" fmla="*/ 164618 w 164617"/>
                <a:gd name="connsiteY33" fmla="*/ 25289 h 195567"/>
                <a:gd name="connsiteX34" fmla="*/ 131116 w 164617"/>
                <a:gd name="connsiteY34" fmla="*/ 60693 h 19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4617" h="195567">
                  <a:moveTo>
                    <a:pt x="131116" y="60693"/>
                  </a:moveTo>
                  <a:cubicBezTo>
                    <a:pt x="125918" y="56198"/>
                    <a:pt x="120142" y="52264"/>
                    <a:pt x="113211" y="48892"/>
                  </a:cubicBezTo>
                  <a:cubicBezTo>
                    <a:pt x="106279" y="45520"/>
                    <a:pt x="99348" y="43834"/>
                    <a:pt x="91839" y="43834"/>
                  </a:cubicBezTo>
                  <a:cubicBezTo>
                    <a:pt x="86063" y="43834"/>
                    <a:pt x="80865" y="44958"/>
                    <a:pt x="75666" y="47206"/>
                  </a:cubicBezTo>
                  <a:cubicBezTo>
                    <a:pt x="70468" y="49454"/>
                    <a:pt x="68157" y="53388"/>
                    <a:pt x="68157" y="58445"/>
                  </a:cubicBezTo>
                  <a:cubicBezTo>
                    <a:pt x="68157" y="63503"/>
                    <a:pt x="71045" y="67437"/>
                    <a:pt x="76244" y="69685"/>
                  </a:cubicBezTo>
                  <a:cubicBezTo>
                    <a:pt x="81442" y="71933"/>
                    <a:pt x="90684" y="74181"/>
                    <a:pt x="102814" y="76991"/>
                  </a:cubicBezTo>
                  <a:cubicBezTo>
                    <a:pt x="109745" y="78677"/>
                    <a:pt x="117254" y="80362"/>
                    <a:pt x="124185" y="83172"/>
                  </a:cubicBezTo>
                  <a:cubicBezTo>
                    <a:pt x="131116" y="85982"/>
                    <a:pt x="138048" y="89354"/>
                    <a:pt x="143824" y="93850"/>
                  </a:cubicBezTo>
                  <a:cubicBezTo>
                    <a:pt x="149600" y="98346"/>
                    <a:pt x="154221" y="103965"/>
                    <a:pt x="157686" y="110147"/>
                  </a:cubicBezTo>
                  <a:cubicBezTo>
                    <a:pt x="161152" y="116329"/>
                    <a:pt x="162885" y="124196"/>
                    <a:pt x="162885" y="133188"/>
                  </a:cubicBezTo>
                  <a:cubicBezTo>
                    <a:pt x="162885" y="144990"/>
                    <a:pt x="160574" y="154543"/>
                    <a:pt x="155954" y="162411"/>
                  </a:cubicBezTo>
                  <a:cubicBezTo>
                    <a:pt x="151333" y="170278"/>
                    <a:pt x="144979" y="177022"/>
                    <a:pt x="136892" y="181518"/>
                  </a:cubicBezTo>
                  <a:cubicBezTo>
                    <a:pt x="129384" y="186576"/>
                    <a:pt x="120720" y="189948"/>
                    <a:pt x="110900" y="192195"/>
                  </a:cubicBezTo>
                  <a:cubicBezTo>
                    <a:pt x="101081" y="194443"/>
                    <a:pt x="91839" y="195567"/>
                    <a:pt x="82020" y="195567"/>
                  </a:cubicBezTo>
                  <a:cubicBezTo>
                    <a:pt x="66425" y="195567"/>
                    <a:pt x="51407" y="193319"/>
                    <a:pt x="36967" y="188262"/>
                  </a:cubicBezTo>
                  <a:cubicBezTo>
                    <a:pt x="21949" y="183204"/>
                    <a:pt x="9819" y="176460"/>
                    <a:pt x="0" y="166907"/>
                  </a:cubicBezTo>
                  <a:lnTo>
                    <a:pt x="34656" y="130940"/>
                  </a:lnTo>
                  <a:cubicBezTo>
                    <a:pt x="40432" y="137122"/>
                    <a:pt x="46786" y="141618"/>
                    <a:pt x="54873" y="145552"/>
                  </a:cubicBezTo>
                  <a:cubicBezTo>
                    <a:pt x="62959" y="149485"/>
                    <a:pt x="71623" y="151733"/>
                    <a:pt x="80865" y="151733"/>
                  </a:cubicBezTo>
                  <a:cubicBezTo>
                    <a:pt x="86063" y="151733"/>
                    <a:pt x="90684" y="150609"/>
                    <a:pt x="95882" y="148361"/>
                  </a:cubicBezTo>
                  <a:cubicBezTo>
                    <a:pt x="101081" y="146114"/>
                    <a:pt x="103391" y="142180"/>
                    <a:pt x="103391" y="135998"/>
                  </a:cubicBezTo>
                  <a:cubicBezTo>
                    <a:pt x="103391" y="130378"/>
                    <a:pt x="100503" y="125882"/>
                    <a:pt x="94150" y="123635"/>
                  </a:cubicBezTo>
                  <a:cubicBezTo>
                    <a:pt x="87796" y="120825"/>
                    <a:pt x="78554" y="118015"/>
                    <a:pt x="65847" y="115205"/>
                  </a:cubicBezTo>
                  <a:cubicBezTo>
                    <a:pt x="59493" y="113519"/>
                    <a:pt x="52562" y="111833"/>
                    <a:pt x="46208" y="109023"/>
                  </a:cubicBezTo>
                  <a:cubicBezTo>
                    <a:pt x="39855" y="106775"/>
                    <a:pt x="33501" y="103403"/>
                    <a:pt x="28303" y="98908"/>
                  </a:cubicBezTo>
                  <a:cubicBezTo>
                    <a:pt x="23104" y="94974"/>
                    <a:pt x="19061" y="89354"/>
                    <a:pt x="15595" y="83172"/>
                  </a:cubicBezTo>
                  <a:cubicBezTo>
                    <a:pt x="12130" y="76991"/>
                    <a:pt x="10397" y="69685"/>
                    <a:pt x="10397" y="61255"/>
                  </a:cubicBezTo>
                  <a:cubicBezTo>
                    <a:pt x="10397" y="50016"/>
                    <a:pt x="12707" y="41024"/>
                    <a:pt x="17328" y="33157"/>
                  </a:cubicBezTo>
                  <a:cubicBezTo>
                    <a:pt x="21949" y="25289"/>
                    <a:pt x="28303" y="19107"/>
                    <a:pt x="35811" y="14049"/>
                  </a:cubicBezTo>
                  <a:cubicBezTo>
                    <a:pt x="43320" y="8992"/>
                    <a:pt x="51985" y="5620"/>
                    <a:pt x="61226" y="3372"/>
                  </a:cubicBezTo>
                  <a:cubicBezTo>
                    <a:pt x="70468" y="1124"/>
                    <a:pt x="79710" y="0"/>
                    <a:pt x="88951" y="0"/>
                  </a:cubicBezTo>
                  <a:cubicBezTo>
                    <a:pt x="103391" y="0"/>
                    <a:pt x="116676" y="2248"/>
                    <a:pt x="130539" y="6182"/>
                  </a:cubicBezTo>
                  <a:cubicBezTo>
                    <a:pt x="143824" y="10678"/>
                    <a:pt x="155376" y="16859"/>
                    <a:pt x="164618" y="25289"/>
                  </a:cubicBezTo>
                  <a:lnTo>
                    <a:pt x="131116" y="60693"/>
                  </a:lnTo>
                  <a:close/>
                </a:path>
              </a:pathLst>
            </a:custGeom>
            <a:solidFill>
              <a:srgbClr val="A2A9AD"/>
            </a:solidFill>
            <a:ln w="5760"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endParaRPr lang="en-US" dirty="0">
                <a:solidFill>
                  <a:srgbClr val="000000"/>
                </a:solidFill>
                <a:latin typeface="Segoe UI Semilight"/>
              </a:endParaRPr>
            </a:p>
          </p:txBody>
        </p:sp>
      </p:grpSp>
      <p:graphicFrame>
        <p:nvGraphicFramePr>
          <p:cNvPr id="24" name="Chart 23">
            <a:extLst>
              <a:ext uri="{FF2B5EF4-FFF2-40B4-BE49-F238E27FC236}">
                <a16:creationId xmlns:a16="http://schemas.microsoft.com/office/drawing/2014/main" id="{AFB4B394-2CFA-C921-5CA0-F442E43CB684}"/>
              </a:ext>
            </a:extLst>
          </p:cNvPr>
          <p:cNvGraphicFramePr/>
          <p:nvPr/>
        </p:nvGraphicFramePr>
        <p:xfrm>
          <a:off x="672385" y="968618"/>
          <a:ext cx="4427485" cy="4764041"/>
        </p:xfrm>
        <a:graphic>
          <a:graphicData uri="http://schemas.openxmlformats.org/drawingml/2006/chart">
            <c:chart xmlns:c="http://schemas.openxmlformats.org/drawingml/2006/chart" xmlns:r="http://schemas.openxmlformats.org/officeDocument/2006/relationships" r:id="rId3"/>
          </a:graphicData>
        </a:graphic>
      </p:graphicFrame>
      <p:pic>
        <p:nvPicPr>
          <p:cNvPr id="25" name="Picture 24" descr="A qr code with black squares&#10;&#10;Description automatically generated">
            <a:extLst>
              <a:ext uri="{FF2B5EF4-FFF2-40B4-BE49-F238E27FC236}">
                <a16:creationId xmlns:a16="http://schemas.microsoft.com/office/drawing/2014/main" id="{07E71918-4F79-425C-83C3-6D0D7562640D}"/>
              </a:ext>
            </a:extLst>
          </p:cNvPr>
          <p:cNvPicPr>
            <a:picLocks noChangeAspect="1"/>
          </p:cNvPicPr>
          <p:nvPr/>
        </p:nvPicPr>
        <p:blipFill>
          <a:blip r:embed="rId4"/>
          <a:stretch>
            <a:fillRect/>
          </a:stretch>
        </p:blipFill>
        <p:spPr>
          <a:xfrm>
            <a:off x="4497928" y="1271129"/>
            <a:ext cx="575847" cy="575847"/>
          </a:xfrm>
          <a:prstGeom prst="rect">
            <a:avLst/>
          </a:prstGeom>
        </p:spPr>
      </p:pic>
    </p:spTree>
    <p:extLst>
      <p:ext uri="{BB962C8B-B14F-4D97-AF65-F5344CB8AC3E}">
        <p14:creationId xmlns:p14="http://schemas.microsoft.com/office/powerpoint/2010/main" val="3420502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C130055-1353-997E-45B8-379111728B6C}"/>
              </a:ext>
            </a:extLst>
          </p:cNvPr>
          <p:cNvSpPr>
            <a:spLocks noGrp="1"/>
          </p:cNvSpPr>
          <p:nvPr>
            <p:ph type="body" sz="quarter" idx="10"/>
          </p:nvPr>
        </p:nvSpPr>
        <p:spPr/>
        <p:txBody>
          <a:bodyPr/>
          <a:lstStyle/>
          <a:p>
            <a:pPr marL="0" indent="0">
              <a:buNone/>
            </a:pPr>
            <a:r>
              <a:rPr lang="en-US" dirty="0"/>
              <a:t>What About </a:t>
            </a:r>
            <a:br>
              <a:rPr lang="en-US" dirty="0"/>
            </a:br>
            <a:r>
              <a:rPr lang="en-US" dirty="0"/>
              <a:t>Generative AI?</a:t>
            </a:r>
          </a:p>
        </p:txBody>
      </p:sp>
    </p:spTree>
    <p:extLst>
      <p:ext uri="{BB962C8B-B14F-4D97-AF65-F5344CB8AC3E}">
        <p14:creationId xmlns:p14="http://schemas.microsoft.com/office/powerpoint/2010/main" val="1879437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Generative AI – General Points</a:t>
            </a:r>
          </a:p>
        </p:txBody>
      </p:sp>
      <p:sp>
        <p:nvSpPr>
          <p:cNvPr id="8" name="Content Placeholder 3">
            <a:extLst>
              <a:ext uri="{FF2B5EF4-FFF2-40B4-BE49-F238E27FC236}">
                <a16:creationId xmlns:a16="http://schemas.microsoft.com/office/drawing/2014/main" id="{43A99914-B901-A964-4FA1-F160F47D277D}"/>
              </a:ext>
            </a:extLst>
          </p:cNvPr>
          <p:cNvSpPr txBox="1">
            <a:spLocks/>
          </p:cNvSpPr>
          <p:nvPr/>
        </p:nvSpPr>
        <p:spPr>
          <a:xfrm>
            <a:off x="609601" y="960583"/>
            <a:ext cx="10957983" cy="5427020"/>
          </a:xfrm>
          <a:prstGeom prst="rect">
            <a:avLst/>
          </a:prstGeom>
        </p:spPr>
        <p:txBody>
          <a:bodyPr numCol="2"/>
          <a:lst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b="1" dirty="0"/>
              <a:t>Generative AI is a “foundational” technology </a:t>
            </a:r>
          </a:p>
          <a:p>
            <a:pPr lvl="1"/>
            <a:r>
              <a:rPr lang="en-US" sz="1400" dirty="0"/>
              <a:t>It can be broadly applied to many types of digital systems and applications.</a:t>
            </a:r>
          </a:p>
          <a:p>
            <a:pPr lvl="1"/>
            <a:r>
              <a:rPr lang="en-US" sz="1400" dirty="0"/>
              <a:t>It turns natural language into a more direct interface with software.</a:t>
            </a:r>
          </a:p>
          <a:p>
            <a:pPr lvl="1"/>
            <a:r>
              <a:rPr lang="en-US" sz="1400" dirty="0"/>
              <a:t>It can be used to perform tasks by interacting with many types of software in sequence, i.e., to enable “AI agents.”</a:t>
            </a:r>
          </a:p>
          <a:p>
            <a:pPr lvl="1"/>
            <a:r>
              <a:rPr lang="en-US" sz="1400" dirty="0"/>
              <a:t>Its pattern recognition capabilities, combined with its ability to output text, enable it to rapidly search and summarize.</a:t>
            </a:r>
          </a:p>
          <a:p>
            <a:endParaRPr lang="en-US" sz="1600" dirty="0"/>
          </a:p>
          <a:p>
            <a:r>
              <a:rPr lang="en-US" sz="1600" b="1" dirty="0"/>
              <a:t>Currently, foundation models “hallucinate,” and text embedding models can be biased</a:t>
            </a:r>
          </a:p>
          <a:p>
            <a:pPr lvl="1"/>
            <a:r>
              <a:rPr lang="en-US" sz="1400" dirty="0"/>
              <a:t>Generative AI models are not always accurate.</a:t>
            </a:r>
          </a:p>
          <a:p>
            <a:pPr lvl="1"/>
            <a:r>
              <a:rPr lang="en-US" sz="1400" dirty="0"/>
              <a:t>Generative AI models regularly make up information.</a:t>
            </a:r>
          </a:p>
          <a:p>
            <a:pPr lvl="1"/>
            <a:r>
              <a:rPr lang="en-US" sz="1400" dirty="0"/>
              <a:t>Their only “intent” is to maximize a reward function to predict the next “token” (i.e., text).</a:t>
            </a:r>
          </a:p>
          <a:p>
            <a:pPr lvl="1"/>
            <a:r>
              <a:rPr lang="en-US" sz="1400" dirty="0"/>
              <a:t>Text embedding models, used for search, classification, recommendations, etc., can produce biased output due to biases in training data.</a:t>
            </a:r>
          </a:p>
          <a:p>
            <a:pPr lvl="1"/>
            <a:r>
              <a:rPr lang="en-US" sz="1400" dirty="0"/>
              <a:t>This is (hopefully!) not news to any of you, but many people don’t understand this.</a:t>
            </a:r>
          </a:p>
          <a:p>
            <a:r>
              <a:rPr lang="en-US" sz="1600" b="1" dirty="0"/>
              <a:t>People are trying to break these systems</a:t>
            </a:r>
          </a:p>
          <a:p>
            <a:pPr lvl="1"/>
            <a:r>
              <a:rPr lang="en-US" sz="1400" dirty="0"/>
              <a:t>The more flexible a system is, the more ways people will have to break it.</a:t>
            </a:r>
          </a:p>
          <a:p>
            <a:pPr lvl="1"/>
            <a:r>
              <a:rPr lang="en-US" sz="1400" dirty="0"/>
              <a:t>Attempting to “jailbreak” generative AI models (particularly multi-modal models, i.e., models with LLM functionality) is a common</a:t>
            </a:r>
            <a:endParaRPr lang="en-US" sz="1600" dirty="0"/>
          </a:p>
          <a:p>
            <a:r>
              <a:rPr lang="en-US" sz="1600" b="1" dirty="0"/>
              <a:t>We are still in the early days of generative AI commercialization</a:t>
            </a:r>
          </a:p>
          <a:p>
            <a:pPr lvl="1"/>
            <a:r>
              <a:rPr lang="en-US" sz="1400" dirty="0"/>
              <a:t>Despite the limitations noted, research is progressing rapidly to improve response accuracy</a:t>
            </a:r>
          </a:p>
          <a:p>
            <a:pPr lvl="1"/>
            <a:r>
              <a:rPr lang="en-US" sz="1400" dirty="0"/>
              <a:t>AI safety and interpretability research is beginning to gain interest (and additional funding)</a:t>
            </a:r>
          </a:p>
          <a:p>
            <a:pPr lvl="1"/>
            <a:r>
              <a:rPr lang="en-US" sz="1400" dirty="0"/>
              <a:t>Governments are already looking to implement regulations, and some have passed draft legislation (the European Union passed the draft of its AI Act)</a:t>
            </a:r>
          </a:p>
        </p:txBody>
      </p:sp>
    </p:spTree>
    <p:extLst>
      <p:ext uri="{BB962C8B-B14F-4D97-AF65-F5344CB8AC3E}">
        <p14:creationId xmlns:p14="http://schemas.microsoft.com/office/powerpoint/2010/main" val="909583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Generative AI Risks &amp; Challenges</a:t>
            </a:r>
          </a:p>
        </p:txBody>
      </p:sp>
      <p:sp>
        <p:nvSpPr>
          <p:cNvPr id="8" name="Content Placeholder 3">
            <a:extLst>
              <a:ext uri="{FF2B5EF4-FFF2-40B4-BE49-F238E27FC236}">
                <a16:creationId xmlns:a16="http://schemas.microsoft.com/office/drawing/2014/main" id="{3C9FCD83-EE50-957A-7238-A991124B654A}"/>
              </a:ext>
            </a:extLst>
          </p:cNvPr>
          <p:cNvSpPr txBox="1">
            <a:spLocks/>
          </p:cNvSpPr>
          <p:nvPr/>
        </p:nvSpPr>
        <p:spPr>
          <a:xfrm>
            <a:off x="609601" y="914401"/>
            <a:ext cx="6575440" cy="5402510"/>
          </a:xfrm>
          <a:prstGeom prst="rect">
            <a:avLst/>
          </a:prstGeom>
        </p:spPr>
        <p:txBody>
          <a:bodyPr/>
          <a:lst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b="1" dirty="0"/>
              <a:t>New Regulations</a:t>
            </a:r>
            <a:r>
              <a:rPr lang="en-US" sz="1600" dirty="0"/>
              <a:t>: Several countries are either establishing rules for generative AI or are launching investigations. The Cyberspace Administration of China, for example, has published a draft policy to regulate generative AI. The EU passed the </a:t>
            </a:r>
            <a:r>
              <a:rPr lang="en-US" sz="1600" dirty="0">
                <a:hlinkClick r:id="rId2"/>
              </a:rPr>
              <a:t>AI Act</a:t>
            </a:r>
            <a:r>
              <a:rPr lang="en-US" sz="1600" dirty="0"/>
              <a:t>, which has provisions regulating generative AI.</a:t>
            </a:r>
          </a:p>
          <a:p>
            <a:r>
              <a:rPr lang="en-US" sz="1600" b="1" dirty="0"/>
              <a:t>Privacy:</a:t>
            </a:r>
            <a:r>
              <a:rPr lang="en-US" sz="1600" dirty="0"/>
              <a:t> EU countries are investigating EU countries’ citizens’ personal information being included in training datasets, which would violate GDPR.</a:t>
            </a:r>
          </a:p>
          <a:p>
            <a:r>
              <a:rPr lang="en-US" sz="1600" b="1" dirty="0"/>
              <a:t>Copyright Issues: </a:t>
            </a:r>
            <a:r>
              <a:rPr lang="en-US" sz="1600" dirty="0"/>
              <a:t>There are </a:t>
            </a:r>
            <a:r>
              <a:rPr lang="en-US" sz="1600" dirty="0">
                <a:hlinkClick r:id="rId3"/>
              </a:rPr>
              <a:t>lawsuits</a:t>
            </a:r>
            <a:r>
              <a:rPr lang="en-US" sz="1600" dirty="0"/>
              <a:t> pending over foundation models that include copyrighted text and images in their training datasets.</a:t>
            </a:r>
          </a:p>
          <a:p>
            <a:r>
              <a:rPr lang="en-US" sz="1600" b="1" dirty="0"/>
              <a:t>Ownership:</a:t>
            </a:r>
            <a:r>
              <a:rPr lang="en-US" sz="1600" dirty="0"/>
              <a:t> It’s unclear whether companies using generative AI tools would legally own the output of these tools.</a:t>
            </a:r>
          </a:p>
          <a:p>
            <a:r>
              <a:rPr lang="en-US" sz="1600" b="1" dirty="0"/>
              <a:t>Information Security: </a:t>
            </a:r>
            <a:r>
              <a:rPr lang="en-US" sz="1600" dirty="0"/>
              <a:t>Sharing information with enterprise AI tools could inadvertently provide company information (e.g., data, ideas, code) to competitors. Some companies enable users to opt-out of sharing information or provide other safeguards.</a:t>
            </a:r>
          </a:p>
          <a:p>
            <a:r>
              <a:rPr lang="en-US" sz="1600" b="1" dirty="0"/>
              <a:t>Reputational Risk: </a:t>
            </a:r>
            <a:r>
              <a:rPr lang="en-US" sz="1600" dirty="0"/>
              <a:t>Chatbots going “rogue” may mean that services need to be withdrawn rapidly …</a:t>
            </a:r>
          </a:p>
        </p:txBody>
      </p:sp>
      <p:sp>
        <p:nvSpPr>
          <p:cNvPr id="7" name="TextBox 6">
            <a:extLst>
              <a:ext uri="{FF2B5EF4-FFF2-40B4-BE49-F238E27FC236}">
                <a16:creationId xmlns:a16="http://schemas.microsoft.com/office/drawing/2014/main" id="{B6B76B30-EDB7-06CE-05E0-848D54F11C3A}"/>
              </a:ext>
            </a:extLst>
          </p:cNvPr>
          <p:cNvSpPr txBox="1"/>
          <p:nvPr/>
        </p:nvSpPr>
        <p:spPr>
          <a:xfrm>
            <a:off x="7773600" y="2067189"/>
            <a:ext cx="1410115" cy="123111"/>
          </a:xfrm>
          <a:prstGeom prst="rect">
            <a:avLst/>
          </a:prstGeom>
          <a:noFill/>
        </p:spPr>
        <p:txBody>
          <a:bodyPr wrap="square" lIns="0" tIns="0" rIns="0" bIns="0" rtlCol="0">
            <a:spAutoFit/>
          </a:bodyPr>
          <a:lstStyle/>
          <a:p>
            <a:r>
              <a:rPr lang="en-US" sz="800" dirty="0"/>
              <a:t>Source: Reuters.com</a:t>
            </a:r>
          </a:p>
        </p:txBody>
      </p:sp>
      <p:sp>
        <p:nvSpPr>
          <p:cNvPr id="9" name="TextBox 8">
            <a:extLst>
              <a:ext uri="{FF2B5EF4-FFF2-40B4-BE49-F238E27FC236}">
                <a16:creationId xmlns:a16="http://schemas.microsoft.com/office/drawing/2014/main" id="{D86A125A-F101-5118-C50B-1FD02E239A26}"/>
              </a:ext>
            </a:extLst>
          </p:cNvPr>
          <p:cNvSpPr txBox="1"/>
          <p:nvPr/>
        </p:nvSpPr>
        <p:spPr>
          <a:xfrm>
            <a:off x="7773600" y="3251904"/>
            <a:ext cx="1410115" cy="123111"/>
          </a:xfrm>
          <a:prstGeom prst="rect">
            <a:avLst/>
          </a:prstGeom>
          <a:noFill/>
        </p:spPr>
        <p:txBody>
          <a:bodyPr wrap="square" lIns="0" tIns="0" rIns="0" bIns="0" rtlCol="0">
            <a:spAutoFit/>
          </a:bodyPr>
          <a:lstStyle/>
          <a:p>
            <a:r>
              <a:rPr lang="en-US" sz="800" dirty="0"/>
              <a:t>Source: Upworth.com</a:t>
            </a:r>
          </a:p>
        </p:txBody>
      </p:sp>
      <p:pic>
        <p:nvPicPr>
          <p:cNvPr id="10" name="Picture 9" descr="A screenshot of a web page&#10;&#10;Description automatically generated">
            <a:extLst>
              <a:ext uri="{FF2B5EF4-FFF2-40B4-BE49-F238E27FC236}">
                <a16:creationId xmlns:a16="http://schemas.microsoft.com/office/drawing/2014/main" id="{AF9F6FFF-C323-C60C-7D56-497F6D3A6F02}"/>
              </a:ext>
            </a:extLst>
          </p:cNvPr>
          <p:cNvPicPr>
            <a:picLocks noChangeAspect="1"/>
          </p:cNvPicPr>
          <p:nvPr/>
        </p:nvPicPr>
        <p:blipFill>
          <a:blip r:embed="rId4"/>
          <a:stretch>
            <a:fillRect/>
          </a:stretch>
        </p:blipFill>
        <p:spPr>
          <a:xfrm>
            <a:off x="7773600" y="3880777"/>
            <a:ext cx="3801417" cy="1680110"/>
          </a:xfrm>
          <a:prstGeom prst="rect">
            <a:avLst/>
          </a:prstGeom>
        </p:spPr>
      </p:pic>
      <p:sp>
        <p:nvSpPr>
          <p:cNvPr id="11" name="TextBox 10">
            <a:extLst>
              <a:ext uri="{FF2B5EF4-FFF2-40B4-BE49-F238E27FC236}">
                <a16:creationId xmlns:a16="http://schemas.microsoft.com/office/drawing/2014/main" id="{6D6916DB-B3B5-E909-69D0-436F16FF1131}"/>
              </a:ext>
            </a:extLst>
          </p:cNvPr>
          <p:cNvSpPr txBox="1"/>
          <p:nvPr/>
        </p:nvSpPr>
        <p:spPr>
          <a:xfrm>
            <a:off x="7773600" y="5560887"/>
            <a:ext cx="1410115" cy="123111"/>
          </a:xfrm>
          <a:prstGeom prst="rect">
            <a:avLst/>
          </a:prstGeom>
          <a:noFill/>
        </p:spPr>
        <p:txBody>
          <a:bodyPr wrap="square" lIns="0" tIns="0" rIns="0" bIns="0" rtlCol="0">
            <a:spAutoFit/>
          </a:bodyPr>
          <a:lstStyle/>
          <a:p>
            <a:r>
              <a:rPr lang="en-US" sz="800" dirty="0"/>
              <a:t>Source: BBC News</a:t>
            </a:r>
          </a:p>
        </p:txBody>
      </p:sp>
      <p:pic>
        <p:nvPicPr>
          <p:cNvPr id="13" name="Picture 12" descr="A close up of a logo&#10;&#10;Description automatically generated">
            <a:extLst>
              <a:ext uri="{FF2B5EF4-FFF2-40B4-BE49-F238E27FC236}">
                <a16:creationId xmlns:a16="http://schemas.microsoft.com/office/drawing/2014/main" id="{628AD91B-9438-122B-9119-5B946C781AB0}"/>
              </a:ext>
            </a:extLst>
          </p:cNvPr>
          <p:cNvPicPr>
            <a:picLocks noChangeAspect="1"/>
          </p:cNvPicPr>
          <p:nvPr/>
        </p:nvPicPr>
        <p:blipFill>
          <a:blip r:embed="rId5"/>
          <a:stretch>
            <a:fillRect/>
          </a:stretch>
        </p:blipFill>
        <p:spPr>
          <a:xfrm>
            <a:off x="7662713" y="2487687"/>
            <a:ext cx="3912304" cy="743889"/>
          </a:xfrm>
          <a:prstGeom prst="rect">
            <a:avLst/>
          </a:prstGeom>
        </p:spPr>
      </p:pic>
      <p:pic>
        <p:nvPicPr>
          <p:cNvPr id="15" name="Picture 14" descr="A screenshot of a website&#10;&#10;Description automatically generated">
            <a:extLst>
              <a:ext uri="{FF2B5EF4-FFF2-40B4-BE49-F238E27FC236}">
                <a16:creationId xmlns:a16="http://schemas.microsoft.com/office/drawing/2014/main" id="{EF7267A0-2C1C-E1CA-1DC5-011E5EA6925A}"/>
              </a:ext>
            </a:extLst>
          </p:cNvPr>
          <p:cNvPicPr>
            <a:picLocks noChangeAspect="1"/>
          </p:cNvPicPr>
          <p:nvPr/>
        </p:nvPicPr>
        <p:blipFill>
          <a:blip r:embed="rId6"/>
          <a:stretch>
            <a:fillRect/>
          </a:stretch>
        </p:blipFill>
        <p:spPr>
          <a:xfrm>
            <a:off x="7773600" y="914400"/>
            <a:ext cx="3804444" cy="1132461"/>
          </a:xfrm>
          <a:prstGeom prst="rect">
            <a:avLst/>
          </a:prstGeom>
        </p:spPr>
      </p:pic>
    </p:spTree>
    <p:extLst>
      <p:ext uri="{BB962C8B-B14F-4D97-AF65-F5344CB8AC3E}">
        <p14:creationId xmlns:p14="http://schemas.microsoft.com/office/powerpoint/2010/main" val="995342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Automotive Generative AI Use Cases</a:t>
            </a:r>
          </a:p>
        </p:txBody>
      </p:sp>
      <p:sp>
        <p:nvSpPr>
          <p:cNvPr id="8" name="Content Placeholder 3">
            <a:extLst>
              <a:ext uri="{FF2B5EF4-FFF2-40B4-BE49-F238E27FC236}">
                <a16:creationId xmlns:a16="http://schemas.microsoft.com/office/drawing/2014/main" id="{237F0475-DB84-9C35-788F-E98B4122A833}"/>
              </a:ext>
            </a:extLst>
          </p:cNvPr>
          <p:cNvSpPr txBox="1">
            <a:spLocks/>
          </p:cNvSpPr>
          <p:nvPr/>
        </p:nvSpPr>
        <p:spPr>
          <a:xfrm>
            <a:off x="609601" y="1219199"/>
            <a:ext cx="4826465" cy="5186875"/>
          </a:xfrm>
          <a:prstGeom prst="rect">
            <a:avLst/>
          </a:prstGeom>
        </p:spPr>
        <p:txBody>
          <a:bodyPr/>
          <a:lst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b="1" dirty="0"/>
              <a:t>In-vehicle Infotainment:</a:t>
            </a:r>
            <a:r>
              <a:rPr lang="en-US" sz="1600" dirty="0"/>
              <a:t> Digital assistants and “co-pilots” for drivers and passengers</a:t>
            </a:r>
          </a:p>
          <a:p>
            <a:r>
              <a:rPr lang="en-US" sz="1600" b="1" dirty="0"/>
              <a:t>Automated Driving</a:t>
            </a:r>
            <a:r>
              <a:rPr lang="en-US" sz="1600" dirty="0"/>
              <a:t>:</a:t>
            </a:r>
            <a:r>
              <a:rPr lang="en-US" sz="1600" b="1" dirty="0"/>
              <a:t> </a:t>
            </a:r>
            <a:r>
              <a:rPr lang="en-GB" sz="1600" dirty="0"/>
              <a:t>Still largely at an academic research stage – but LLMs are being investigated to see if they can help automated driving systems better understand the driving environment – although many remain sceptical…</a:t>
            </a:r>
          </a:p>
          <a:p>
            <a:r>
              <a:rPr lang="en-US" sz="1600" b="1" dirty="0"/>
              <a:t>Automotive Retail:</a:t>
            </a:r>
            <a:r>
              <a:rPr lang="en-US" sz="1600" dirty="0"/>
              <a:t> Customer-facing and operational use cases, at the OEM and dealership level, sales forecasting and analysis</a:t>
            </a:r>
          </a:p>
          <a:p>
            <a:r>
              <a:rPr lang="en-US" sz="1600" b="1" dirty="0"/>
              <a:t>Design, Development and Manufacturing:</a:t>
            </a:r>
            <a:r>
              <a:rPr lang="en-US" sz="1600" dirty="0"/>
              <a:t> Vehicle and component design and development, software engineering assistance, quality assurance, and back-office operations (document management, compliance, etc.), trend analysis </a:t>
            </a:r>
          </a:p>
          <a:p>
            <a:r>
              <a:rPr lang="en-US" sz="1600" b="1" dirty="0"/>
              <a:t>Automotive Marketing:</a:t>
            </a:r>
            <a:r>
              <a:rPr lang="en-US" sz="1600" dirty="0"/>
              <a:t> Assist marketing professionals with tasks and to more rapidly generate marketing materials and campaign ideas (i.e., ideation)</a:t>
            </a:r>
            <a:endParaRPr lang="en-US" sz="1800" dirty="0"/>
          </a:p>
        </p:txBody>
      </p:sp>
      <p:pic>
        <p:nvPicPr>
          <p:cNvPr id="9" name="Picture 8">
            <a:extLst>
              <a:ext uri="{FF2B5EF4-FFF2-40B4-BE49-F238E27FC236}">
                <a16:creationId xmlns:a16="http://schemas.microsoft.com/office/drawing/2014/main" id="{BDBBCEA0-F2B8-C248-73C9-AA07B493252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13895" y="1224513"/>
            <a:ext cx="2977905" cy="1676977"/>
          </a:xfrm>
          <a:prstGeom prst="rect">
            <a:avLst/>
          </a:prstGeom>
        </p:spPr>
      </p:pic>
      <p:sp>
        <p:nvSpPr>
          <p:cNvPr id="10" name="TextBox 9">
            <a:extLst>
              <a:ext uri="{FF2B5EF4-FFF2-40B4-BE49-F238E27FC236}">
                <a16:creationId xmlns:a16="http://schemas.microsoft.com/office/drawing/2014/main" id="{0B450D64-12B9-E470-2AE2-85EA3AF8E284}"/>
              </a:ext>
            </a:extLst>
          </p:cNvPr>
          <p:cNvSpPr txBox="1"/>
          <p:nvPr/>
        </p:nvSpPr>
        <p:spPr>
          <a:xfrm>
            <a:off x="7859623" y="2925613"/>
            <a:ext cx="832177" cy="127000"/>
          </a:xfrm>
          <a:prstGeom prst="rect">
            <a:avLst/>
          </a:prstGeom>
          <a:noFill/>
        </p:spPr>
        <p:txBody>
          <a:bodyPr wrap="square" lIns="0" tIns="0" rIns="0" bIns="0" rtlCol="0">
            <a:spAutoFit/>
          </a:bodyPr>
          <a:lstStyle/>
          <a:p>
            <a:r>
              <a:rPr lang="en-US" sz="800" dirty="0"/>
              <a:t>Source: Autodesk</a:t>
            </a:r>
          </a:p>
        </p:txBody>
      </p:sp>
      <p:pic>
        <p:nvPicPr>
          <p:cNvPr id="11" name="Picture 10">
            <a:extLst>
              <a:ext uri="{FF2B5EF4-FFF2-40B4-BE49-F238E27FC236}">
                <a16:creationId xmlns:a16="http://schemas.microsoft.com/office/drawing/2014/main" id="{4C685869-DBE1-6BDB-4283-0AABBB0F1A7C}"/>
              </a:ext>
            </a:extLst>
          </p:cNvPr>
          <p:cNvPicPr>
            <a:picLocks noChangeAspect="1"/>
          </p:cNvPicPr>
          <p:nvPr/>
        </p:nvPicPr>
        <p:blipFill>
          <a:blip r:embed="rId3"/>
          <a:stretch>
            <a:fillRect/>
          </a:stretch>
        </p:blipFill>
        <p:spPr>
          <a:xfrm>
            <a:off x="8846308" y="1219200"/>
            <a:ext cx="2849056" cy="1702376"/>
          </a:xfrm>
          <a:prstGeom prst="rect">
            <a:avLst/>
          </a:prstGeom>
        </p:spPr>
      </p:pic>
      <p:pic>
        <p:nvPicPr>
          <p:cNvPr id="12" name="Picture 11">
            <a:extLst>
              <a:ext uri="{FF2B5EF4-FFF2-40B4-BE49-F238E27FC236}">
                <a16:creationId xmlns:a16="http://schemas.microsoft.com/office/drawing/2014/main" id="{4D285A24-09E8-4F33-6C3C-289069C18C4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80745" y="3203736"/>
            <a:ext cx="3011055" cy="1465380"/>
          </a:xfrm>
          <a:prstGeom prst="rect">
            <a:avLst/>
          </a:prstGeom>
        </p:spPr>
      </p:pic>
      <p:sp>
        <p:nvSpPr>
          <p:cNvPr id="13" name="TextBox 12">
            <a:extLst>
              <a:ext uri="{FF2B5EF4-FFF2-40B4-BE49-F238E27FC236}">
                <a16:creationId xmlns:a16="http://schemas.microsoft.com/office/drawing/2014/main" id="{254A7A78-50CA-EA7B-57A5-5B6BB797999C}"/>
              </a:ext>
            </a:extLst>
          </p:cNvPr>
          <p:cNvSpPr txBox="1"/>
          <p:nvPr/>
        </p:nvSpPr>
        <p:spPr>
          <a:xfrm>
            <a:off x="7610382" y="4693239"/>
            <a:ext cx="1081418" cy="123111"/>
          </a:xfrm>
          <a:prstGeom prst="rect">
            <a:avLst/>
          </a:prstGeom>
          <a:noFill/>
        </p:spPr>
        <p:txBody>
          <a:bodyPr wrap="square" lIns="0" tIns="0" rIns="0" bIns="0" rtlCol="0">
            <a:spAutoFit/>
          </a:bodyPr>
          <a:lstStyle/>
          <a:p>
            <a:r>
              <a:rPr lang="en-US" sz="800" dirty="0"/>
              <a:t>Source: General Motors</a:t>
            </a:r>
          </a:p>
        </p:txBody>
      </p:sp>
      <p:pic>
        <p:nvPicPr>
          <p:cNvPr id="14" name="Picture 13">
            <a:extLst>
              <a:ext uri="{FF2B5EF4-FFF2-40B4-BE49-F238E27FC236}">
                <a16:creationId xmlns:a16="http://schemas.microsoft.com/office/drawing/2014/main" id="{E263A2C0-AC2C-F032-C2B2-CC065EFCBEB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846308" y="3203736"/>
            <a:ext cx="2849056" cy="1465380"/>
          </a:xfrm>
          <a:prstGeom prst="rect">
            <a:avLst/>
          </a:prstGeom>
        </p:spPr>
      </p:pic>
      <p:sp>
        <p:nvSpPr>
          <p:cNvPr id="15" name="TextBox 14">
            <a:extLst>
              <a:ext uri="{FF2B5EF4-FFF2-40B4-BE49-F238E27FC236}">
                <a16:creationId xmlns:a16="http://schemas.microsoft.com/office/drawing/2014/main" id="{004949D4-D256-E54B-BF24-69DEA682EB93}"/>
              </a:ext>
            </a:extLst>
          </p:cNvPr>
          <p:cNvSpPr txBox="1"/>
          <p:nvPr/>
        </p:nvSpPr>
        <p:spPr>
          <a:xfrm>
            <a:off x="10994055" y="4705055"/>
            <a:ext cx="832177" cy="123111"/>
          </a:xfrm>
          <a:prstGeom prst="rect">
            <a:avLst/>
          </a:prstGeom>
          <a:noFill/>
        </p:spPr>
        <p:txBody>
          <a:bodyPr wrap="square" lIns="0" tIns="0" rIns="0" bIns="0" rtlCol="0">
            <a:spAutoFit/>
          </a:bodyPr>
          <a:lstStyle/>
          <a:p>
            <a:r>
              <a:rPr lang="en-US" sz="800" dirty="0"/>
              <a:t>Source: Honda</a:t>
            </a:r>
          </a:p>
        </p:txBody>
      </p:sp>
      <p:sp>
        <p:nvSpPr>
          <p:cNvPr id="16" name="TextBox 15">
            <a:extLst>
              <a:ext uri="{FF2B5EF4-FFF2-40B4-BE49-F238E27FC236}">
                <a16:creationId xmlns:a16="http://schemas.microsoft.com/office/drawing/2014/main" id="{E99F9119-AD13-3DCF-A6DB-E8A20B29A763}"/>
              </a:ext>
            </a:extLst>
          </p:cNvPr>
          <p:cNvSpPr txBox="1"/>
          <p:nvPr/>
        </p:nvSpPr>
        <p:spPr>
          <a:xfrm>
            <a:off x="10349346" y="2921575"/>
            <a:ext cx="1418163" cy="123111"/>
          </a:xfrm>
          <a:prstGeom prst="rect">
            <a:avLst/>
          </a:prstGeom>
          <a:noFill/>
        </p:spPr>
        <p:txBody>
          <a:bodyPr wrap="square" lIns="0" tIns="0" rIns="0" bIns="0" rtlCol="0">
            <a:spAutoFit/>
          </a:bodyPr>
          <a:lstStyle/>
          <a:p>
            <a:r>
              <a:rPr lang="en-US" sz="800" dirty="0"/>
              <a:t>Source: Microsoft Stock Image</a:t>
            </a:r>
          </a:p>
        </p:txBody>
      </p:sp>
    </p:spTree>
    <p:extLst>
      <p:ext uri="{BB962C8B-B14F-4D97-AF65-F5344CB8AC3E}">
        <p14:creationId xmlns:p14="http://schemas.microsoft.com/office/powerpoint/2010/main" val="835925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18EF88-F5A4-85B2-FA3D-77A3462AB088}"/>
              </a:ext>
            </a:extLst>
          </p:cNvPr>
          <p:cNvSpPr>
            <a:spLocks noGrp="1"/>
          </p:cNvSpPr>
          <p:nvPr>
            <p:ph type="title"/>
          </p:nvPr>
        </p:nvSpPr>
        <p:spPr/>
        <p:txBody>
          <a:bodyPr/>
          <a:lstStyle/>
          <a:p>
            <a:r>
              <a:rPr lang="en-US" dirty="0"/>
              <a:t>Running Generative AI Models In-Vehicle</a:t>
            </a:r>
          </a:p>
        </p:txBody>
      </p:sp>
      <p:sp>
        <p:nvSpPr>
          <p:cNvPr id="8" name="Content Placeholder 3">
            <a:extLst>
              <a:ext uri="{FF2B5EF4-FFF2-40B4-BE49-F238E27FC236}">
                <a16:creationId xmlns:a16="http://schemas.microsoft.com/office/drawing/2014/main" id="{9CF5D19F-7DE8-80BC-8FEA-51C508F7B78A}"/>
              </a:ext>
            </a:extLst>
          </p:cNvPr>
          <p:cNvSpPr txBox="1">
            <a:spLocks/>
          </p:cNvSpPr>
          <p:nvPr/>
        </p:nvSpPr>
        <p:spPr>
          <a:xfrm>
            <a:off x="613956" y="1219199"/>
            <a:ext cx="4627416" cy="5070765"/>
          </a:xfrm>
          <a:prstGeom prst="rect">
            <a:avLst/>
          </a:prstGeom>
        </p:spPr>
        <p:txBody>
          <a:bodyPr/>
          <a:lstStyle>
            <a:lvl1pPr marL="2286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1pPr>
            <a:lvl2pPr marL="6858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2pPr>
            <a:lvl3pPr marL="1200150" indent="-28575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3pPr>
            <a:lvl4pPr marL="1600200" indent="-228600" algn="l" defTabSz="914400" rtl="0" eaLnBrk="1" latinLnBrk="0" hangingPunct="1">
              <a:spcBef>
                <a:spcPts val="50"/>
              </a:spcBef>
              <a:spcAft>
                <a:spcPts val="400"/>
              </a:spcAft>
              <a:buClr>
                <a:srgbClr val="7F7F7F"/>
              </a:buClr>
              <a:buFont typeface="Arial" panose="020B0604020202020204" pitchFamily="34" charset="0"/>
              <a:buChar char="–"/>
              <a:defRPr lang="en-US" sz="1200" b="0" i="0" kern="1200" smtClean="0">
                <a:solidFill>
                  <a:srgbClr val="000000"/>
                </a:solidFill>
                <a:latin typeface="+mn-lt"/>
                <a:ea typeface="Arial" panose="020B0604020202020204" pitchFamily="34" charset="0"/>
                <a:cs typeface="Arial" panose="020B0604020202020204" pitchFamily="34" charset="0"/>
              </a:defRPr>
            </a:lvl4pPr>
            <a:lvl5pPr marL="2057400" indent="-228600" algn="l" defTabSz="914400" rtl="0" eaLnBrk="1" latinLnBrk="0" hangingPunct="1">
              <a:spcBef>
                <a:spcPts val="50"/>
              </a:spcBef>
              <a:spcAft>
                <a:spcPts val="400"/>
              </a:spcAft>
              <a:buClr>
                <a:srgbClr val="7F7F7F"/>
              </a:buClr>
              <a:buFont typeface="Wingdings" panose="05000000000000000000" pitchFamily="2" charset="2"/>
              <a:buChar char="§"/>
              <a:defRPr lang="en-US" sz="1200" b="0" i="0" kern="1200" smtClean="0">
                <a:solidFill>
                  <a:srgbClr val="000000"/>
                </a:solidFill>
                <a:latin typeface="+mn-lt"/>
                <a:ea typeface="Arial" panose="020B0604020202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t>Some semiconductor companies are now developing products that will enable LLMs to run on edge devices.</a:t>
            </a:r>
          </a:p>
          <a:p>
            <a:r>
              <a:rPr lang="en-US" sz="1800" dirty="0"/>
              <a:t>For example, Qualcomm’s CEO Cristiano Amon, at the Bernstein Conference, said he expects to be able to run 60B parameter LLMs on upcoming automotive-specific chips.</a:t>
            </a:r>
          </a:p>
          <a:p>
            <a:r>
              <a:rPr lang="en-US" sz="1800" dirty="0"/>
              <a:t>Techniques, such as </a:t>
            </a:r>
            <a:r>
              <a:rPr lang="en-US" sz="1800" dirty="0">
                <a:hlinkClick r:id="rId2"/>
              </a:rPr>
              <a:t>quantization</a:t>
            </a:r>
            <a:r>
              <a:rPr lang="en-US" sz="1800" dirty="0"/>
              <a:t> (converting a model’s 32-bit float parameters to 8-bit integers), can reduce the computational and memory requirements of running AI models.</a:t>
            </a:r>
          </a:p>
          <a:p>
            <a:r>
              <a:rPr lang="en-US" sz="1800" dirty="0"/>
              <a:t>These capabilities will only improve over the next 5 – 10 years as semiconductor companies focus on enabling AI workloads across their product lineups.</a:t>
            </a:r>
          </a:p>
          <a:p>
            <a:pPr marL="0" indent="0">
              <a:buFont typeface="Wingdings" panose="05000000000000000000" pitchFamily="2" charset="2"/>
              <a:buNone/>
            </a:pPr>
            <a:endParaRPr lang="en-US" sz="1800" dirty="0"/>
          </a:p>
        </p:txBody>
      </p:sp>
      <p:pic>
        <p:nvPicPr>
          <p:cNvPr id="9" name="Picture 8">
            <a:extLst>
              <a:ext uri="{FF2B5EF4-FFF2-40B4-BE49-F238E27FC236}">
                <a16:creationId xmlns:a16="http://schemas.microsoft.com/office/drawing/2014/main" id="{CA270C0F-B407-58E6-A7AE-66F98FB4D893}"/>
              </a:ext>
            </a:extLst>
          </p:cNvPr>
          <p:cNvPicPr>
            <a:picLocks noChangeAspect="1"/>
          </p:cNvPicPr>
          <p:nvPr/>
        </p:nvPicPr>
        <p:blipFill>
          <a:blip r:embed="rId3"/>
          <a:stretch>
            <a:fillRect/>
          </a:stretch>
        </p:blipFill>
        <p:spPr>
          <a:xfrm>
            <a:off x="5820009" y="1219199"/>
            <a:ext cx="5328703" cy="2997395"/>
          </a:xfrm>
          <a:prstGeom prst="rect">
            <a:avLst/>
          </a:prstGeom>
        </p:spPr>
      </p:pic>
      <p:sp>
        <p:nvSpPr>
          <p:cNvPr id="10" name="TextBox 9">
            <a:extLst>
              <a:ext uri="{FF2B5EF4-FFF2-40B4-BE49-F238E27FC236}">
                <a16:creationId xmlns:a16="http://schemas.microsoft.com/office/drawing/2014/main" id="{937800DC-A0CE-03DC-D76C-142C4FBEC69C}"/>
              </a:ext>
            </a:extLst>
          </p:cNvPr>
          <p:cNvSpPr txBox="1"/>
          <p:nvPr/>
        </p:nvSpPr>
        <p:spPr>
          <a:xfrm>
            <a:off x="10306719" y="4295456"/>
            <a:ext cx="1071419" cy="123111"/>
          </a:xfrm>
          <a:prstGeom prst="rect">
            <a:avLst/>
          </a:prstGeom>
          <a:noFill/>
        </p:spPr>
        <p:txBody>
          <a:bodyPr wrap="square" lIns="0" tIns="0" rIns="0" bIns="0" rtlCol="0">
            <a:spAutoFit/>
          </a:bodyPr>
          <a:lstStyle/>
          <a:p>
            <a:r>
              <a:rPr lang="en-US" sz="800" dirty="0"/>
              <a:t>Source: Qualcomm</a:t>
            </a:r>
          </a:p>
        </p:txBody>
      </p:sp>
      <p:sp>
        <p:nvSpPr>
          <p:cNvPr id="4" name="Rectangle 3">
            <a:extLst>
              <a:ext uri="{FF2B5EF4-FFF2-40B4-BE49-F238E27FC236}">
                <a16:creationId xmlns:a16="http://schemas.microsoft.com/office/drawing/2014/main" id="{95C44AAF-C6E4-939F-6152-7088C975ECA6}"/>
              </a:ext>
            </a:extLst>
          </p:cNvPr>
          <p:cNvSpPr/>
          <p:nvPr/>
        </p:nvSpPr>
        <p:spPr>
          <a:xfrm>
            <a:off x="5820009" y="4521393"/>
            <a:ext cx="5328702" cy="1616171"/>
          </a:xfrm>
          <a:prstGeom prst="rect">
            <a:avLst/>
          </a:prstGeom>
          <a:solidFill>
            <a:srgbClr val="0096A9"/>
          </a:solidFill>
          <a:ln w="25400" cap="flat" cmpd="sng" algn="ctr">
            <a:solidFill>
              <a:srgbClr val="0096A9">
                <a:shade val="50000"/>
              </a:srgbClr>
            </a:solidFill>
            <a:prstDash val="solid"/>
          </a:ln>
          <a:effectLst/>
        </p:spPr>
        <p:txBody>
          <a:bodyPr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600" b="1" i="0" u="none" strike="noStrike" kern="0" cap="none" spc="0" normalizeH="0" baseline="0" noProof="0" dirty="0">
                <a:ln>
                  <a:noFill/>
                </a:ln>
                <a:solidFill>
                  <a:srgbClr val="FFFFFF"/>
                </a:solidFill>
                <a:effectLst/>
                <a:uLnTx/>
                <a:uFillTx/>
                <a:latin typeface="Segoe UI Semilight"/>
                <a:ea typeface="+mn-ea"/>
                <a:cs typeface="+mn-cs"/>
              </a:rPr>
              <a:t>TechInsights</a:t>
            </a:r>
            <a:r>
              <a:rPr kumimoji="0" lang="en-GB" sz="1600" b="1" i="0" u="none" strike="noStrike" kern="0" cap="none" spc="0" normalizeH="0" noProof="0" dirty="0">
                <a:ln>
                  <a:noFill/>
                </a:ln>
                <a:solidFill>
                  <a:srgbClr val="FFFFFF"/>
                </a:solidFill>
                <a:effectLst/>
                <a:uLnTx/>
                <a:uFillTx/>
                <a:latin typeface="Segoe UI Semilight"/>
                <a:ea typeface="+mn-ea"/>
                <a:cs typeface="+mn-cs"/>
              </a:rPr>
              <a:t> believes that locally-running LLMs will be required to fully unlock the value of enabled features and avoid offline/online functionality disparities</a:t>
            </a:r>
            <a:endParaRPr kumimoji="0" lang="en-GB" sz="1600" b="1" i="0" u="none" strike="noStrike" kern="0" cap="none" spc="0" normalizeH="0" baseline="0" noProof="0" dirty="0">
              <a:ln>
                <a:noFill/>
              </a:ln>
              <a:solidFill>
                <a:srgbClr val="FFFFFF"/>
              </a:solidFill>
              <a:effectLst/>
              <a:uLnTx/>
              <a:uFillTx/>
              <a:latin typeface="Segoe UI Semilight"/>
              <a:ea typeface="+mn-ea"/>
              <a:cs typeface="+mn-cs"/>
            </a:endParaRPr>
          </a:p>
        </p:txBody>
      </p:sp>
    </p:spTree>
    <p:extLst>
      <p:ext uri="{BB962C8B-B14F-4D97-AF65-F5344CB8AC3E}">
        <p14:creationId xmlns:p14="http://schemas.microsoft.com/office/powerpoint/2010/main" val="339059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Report Content Layouts">
  <a:themeElements>
    <a:clrScheme name="TechInsights_2023_WCAG2_Colors">
      <a:dk1>
        <a:srgbClr val="3D7CC9"/>
      </a:dk1>
      <a:lt1>
        <a:srgbClr val="FFFFFF"/>
      </a:lt1>
      <a:dk2>
        <a:srgbClr val="3D7CC9"/>
      </a:dk2>
      <a:lt2>
        <a:srgbClr val="FFFFFF"/>
      </a:lt2>
      <a:accent1>
        <a:srgbClr val="A1770E"/>
      </a:accent1>
      <a:accent2>
        <a:srgbClr val="DC2BB0"/>
      </a:accent2>
      <a:accent3>
        <a:srgbClr val="D35400"/>
      </a:accent3>
      <a:accent4>
        <a:srgbClr val="455BDD"/>
      </a:accent4>
      <a:accent5>
        <a:srgbClr val="F43828"/>
      </a:accent5>
      <a:accent6>
        <a:srgbClr val="008B8B"/>
      </a:accent6>
      <a:hlink>
        <a:srgbClr val="0000FF"/>
      </a:hlink>
      <a:folHlink>
        <a:srgbClr val="0000FF"/>
      </a:folHlink>
    </a:clrScheme>
    <a:fontScheme name="TechInsights_2023_Font">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15000"/>
          </a:schemeClr>
        </a:lnRef>
        <a:fillRef idx="1001">
          <a:schemeClr val="lt1"/>
        </a:fillRef>
        <a:effectRef idx="0">
          <a:schemeClr val="accent1"/>
        </a:effectRef>
        <a:fontRef idx="minor">
          <a:schemeClr val="lt1"/>
        </a:fontRef>
      </a:style>
    </a:spDef>
    <a:lnDef>
      <a:spPr>
        <a:ln w="12700">
          <a:solidFill>
            <a:srgbClr val="000000"/>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200" dirty="0" err="1" smtClean="0">
            <a:solidFill>
              <a:srgbClr val="000000"/>
            </a:solidFill>
          </a:defRPr>
        </a:defPPr>
      </a:lstStyle>
    </a:txDef>
  </a:objectDefaults>
  <a:extraClrSchemeLst/>
  <a:extLst>
    <a:ext uri="{05A4C25C-085E-4340-85A3-A5531E510DB2}">
      <thm15:themeFamily xmlns:thm15="http://schemas.microsoft.com/office/thememl/2012/main" name="TechInsights_MABU_PPT_Report_Template-16x9.potx" id="{D2B0C272-1F69-496F-8073-2F82B6FD5A48}" vid="{2A405478-4892-4EC2-8304-5954F1CEFD11}"/>
    </a:ext>
  </a:extLst>
</a:theme>
</file>

<file path=ppt/theme/theme2.xml><?xml version="1.0" encoding="utf-8"?>
<a:theme xmlns:a="http://schemas.openxmlformats.org/drawingml/2006/main" name="Report Other Layout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ubSegoe">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Insights_MABU_PPT_Report_Template-16x9.potx" id="{D2B0C272-1F69-496F-8073-2F82B6FD5A48}" vid="{8CF89927-1642-4B2F-B45A-DC45E4945E3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3">
    <a:dk1>
      <a:srgbClr val="000000"/>
    </a:dk1>
    <a:lt1>
      <a:sysClr val="window" lastClr="FFFFFF"/>
    </a:lt1>
    <a:dk2>
      <a:srgbClr val="44546A"/>
    </a:dk2>
    <a:lt2>
      <a:srgbClr val="E7E6E6"/>
    </a:lt2>
    <a:accent1>
      <a:srgbClr val="DE8E08"/>
    </a:accent1>
    <a:accent2>
      <a:srgbClr val="48A4E3"/>
    </a:accent2>
    <a:accent3>
      <a:srgbClr val="138F60"/>
    </a:accent3>
    <a:accent4>
      <a:srgbClr val="ECE134"/>
    </a:accent4>
    <a:accent5>
      <a:srgbClr val="0B5DA2"/>
    </a:accent5>
    <a:accent6>
      <a:srgbClr val="C94905"/>
    </a:accent6>
    <a:hlink>
      <a:srgbClr val="0563C1"/>
    </a:hlink>
    <a:folHlink>
      <a:srgbClr val="954F72"/>
    </a:folHlink>
  </a:clrScheme>
  <a:fontScheme name="Custom 1">
    <a:majorFont>
      <a:latin typeface="Segoe UI Semibold"/>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3">
    <a:dk1>
      <a:srgbClr val="000000"/>
    </a:dk1>
    <a:lt1>
      <a:sysClr val="window" lastClr="FFFFFF"/>
    </a:lt1>
    <a:dk2>
      <a:srgbClr val="44546A"/>
    </a:dk2>
    <a:lt2>
      <a:srgbClr val="E7E6E6"/>
    </a:lt2>
    <a:accent1>
      <a:srgbClr val="DE8E08"/>
    </a:accent1>
    <a:accent2>
      <a:srgbClr val="48A4E3"/>
    </a:accent2>
    <a:accent3>
      <a:srgbClr val="138F60"/>
    </a:accent3>
    <a:accent4>
      <a:srgbClr val="ECE134"/>
    </a:accent4>
    <a:accent5>
      <a:srgbClr val="0B5DA2"/>
    </a:accent5>
    <a:accent6>
      <a:srgbClr val="C94905"/>
    </a:accent6>
    <a:hlink>
      <a:srgbClr val="0563C1"/>
    </a:hlink>
    <a:folHlink>
      <a:srgbClr val="954F72"/>
    </a:folHlink>
  </a:clrScheme>
  <a:fontScheme name="Custom 1">
    <a:majorFont>
      <a:latin typeface="Segoe UI Semibold"/>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3">
    <a:dk1>
      <a:srgbClr val="000000"/>
    </a:dk1>
    <a:lt1>
      <a:sysClr val="window" lastClr="FFFFFF"/>
    </a:lt1>
    <a:dk2>
      <a:srgbClr val="44546A"/>
    </a:dk2>
    <a:lt2>
      <a:srgbClr val="E7E6E6"/>
    </a:lt2>
    <a:accent1>
      <a:srgbClr val="DE8E08"/>
    </a:accent1>
    <a:accent2>
      <a:srgbClr val="48A4E3"/>
    </a:accent2>
    <a:accent3>
      <a:srgbClr val="138F60"/>
    </a:accent3>
    <a:accent4>
      <a:srgbClr val="ECE134"/>
    </a:accent4>
    <a:accent5>
      <a:srgbClr val="0B5DA2"/>
    </a:accent5>
    <a:accent6>
      <a:srgbClr val="C94905"/>
    </a:accent6>
    <a:hlink>
      <a:srgbClr val="0563C1"/>
    </a:hlink>
    <a:folHlink>
      <a:srgbClr val="954F72"/>
    </a:folHlink>
  </a:clrScheme>
  <a:fontScheme name="Custom 1">
    <a:majorFont>
      <a:latin typeface="Segoe UI Semibold"/>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3">
    <a:dk1>
      <a:srgbClr val="000000"/>
    </a:dk1>
    <a:lt1>
      <a:sysClr val="window" lastClr="FFFFFF"/>
    </a:lt1>
    <a:dk2>
      <a:srgbClr val="44546A"/>
    </a:dk2>
    <a:lt2>
      <a:srgbClr val="E7E6E6"/>
    </a:lt2>
    <a:accent1>
      <a:srgbClr val="DE8E08"/>
    </a:accent1>
    <a:accent2>
      <a:srgbClr val="48A4E3"/>
    </a:accent2>
    <a:accent3>
      <a:srgbClr val="138F60"/>
    </a:accent3>
    <a:accent4>
      <a:srgbClr val="ECE134"/>
    </a:accent4>
    <a:accent5>
      <a:srgbClr val="0B5DA2"/>
    </a:accent5>
    <a:accent6>
      <a:srgbClr val="C94905"/>
    </a:accent6>
    <a:hlink>
      <a:srgbClr val="0563C1"/>
    </a:hlink>
    <a:folHlink>
      <a:srgbClr val="954F72"/>
    </a:folHlink>
  </a:clrScheme>
  <a:fontScheme name="Custom 1">
    <a:majorFont>
      <a:latin typeface="Segoe UI Semibold"/>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Custom 3">
    <a:dk1>
      <a:srgbClr val="000000"/>
    </a:dk1>
    <a:lt1>
      <a:sysClr val="window" lastClr="FFFFFF"/>
    </a:lt1>
    <a:dk2>
      <a:srgbClr val="44546A"/>
    </a:dk2>
    <a:lt2>
      <a:srgbClr val="E7E6E6"/>
    </a:lt2>
    <a:accent1>
      <a:srgbClr val="DE8E08"/>
    </a:accent1>
    <a:accent2>
      <a:srgbClr val="48A4E3"/>
    </a:accent2>
    <a:accent3>
      <a:srgbClr val="138F60"/>
    </a:accent3>
    <a:accent4>
      <a:srgbClr val="ECE134"/>
    </a:accent4>
    <a:accent5>
      <a:srgbClr val="0B5DA2"/>
    </a:accent5>
    <a:accent6>
      <a:srgbClr val="C94905"/>
    </a:accent6>
    <a:hlink>
      <a:srgbClr val="0563C1"/>
    </a:hlink>
    <a:folHlink>
      <a:srgbClr val="954F72"/>
    </a:folHlink>
  </a:clrScheme>
  <a:fontScheme name="Custom 1">
    <a:majorFont>
      <a:latin typeface="Segoe UI Semibold"/>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B15C64350ABD340A44195B0AED0345B" ma:contentTypeVersion="5" ma:contentTypeDescription="Create a new document." ma:contentTypeScope="" ma:versionID="f7d16add4dfc1175451ec0ad562af6c5">
  <xsd:schema xmlns:xsd="http://www.w3.org/2001/XMLSchema" xmlns:xs="http://www.w3.org/2001/XMLSchema" xmlns:p="http://schemas.microsoft.com/office/2006/metadata/properties" xmlns:ns1="http://schemas.microsoft.com/sharepoint/v3" xmlns:ns2="291d3ee9-3479-4d1a-800f-3c78a6e8605f" xmlns:ns3="e16ecc15-8312-4a28-b194-b1d1898e4531" xmlns:ns4="f479aae8-87d1-4ac2-be0e-bbe0c32c0d0f" xmlns:ns5="33f17a9f-e198-4eb6-ab75-efb2f0d30215" targetNamespace="http://schemas.microsoft.com/office/2006/metadata/properties" ma:root="true" ma:fieldsID="c9c927a54d09e3842875e0a57c25b29b" ns1:_="" ns2:_="" ns3:_="" ns4:_="" ns5:_="">
    <xsd:import namespace="http://schemas.microsoft.com/sharepoint/v3"/>
    <xsd:import namespace="291d3ee9-3479-4d1a-800f-3c78a6e8605f"/>
    <xsd:import namespace="e16ecc15-8312-4a28-b194-b1d1898e4531"/>
    <xsd:import namespace="f479aae8-87d1-4ac2-be0e-bbe0c32c0d0f"/>
    <xsd:import namespace="33f17a9f-e198-4eb6-ab75-efb2f0d30215"/>
    <xsd:element name="properties">
      <xsd:complexType>
        <xsd:sequence>
          <xsd:element name="documentManagement">
            <xsd:complexType>
              <xsd:all>
                <xsd:element ref="ns2:lcf76f155ced4ddcb4097134ff3c332f" minOccurs="0"/>
                <xsd:element ref="ns3:TaxCatchAll" minOccurs="0"/>
                <xsd:element ref="ns4:SharedWithUsers" minOccurs="0"/>
                <xsd:element ref="ns4:SharedWithDetails" minOccurs="0"/>
                <xsd:element ref="ns5:MediaServiceMetadata" minOccurs="0"/>
                <xsd:element ref="ns5:MediaServiceFastMetadata" minOccurs="0"/>
                <xsd:element ref="ns5:MediaServiceAutoKeyPoints" minOccurs="0"/>
                <xsd:element ref="ns5:MediaServiceKeyPoints" minOccurs="0"/>
                <xsd:element ref="ns5:MediaServiceDateTaken" minOccurs="0"/>
                <xsd:element ref="ns5:MediaServiceAutoTags" minOccurs="0"/>
                <xsd:element ref="ns5:MediaServiceGenerationTime" minOccurs="0"/>
                <xsd:element ref="ns5:MediaServiceEventHashCode" minOccurs="0"/>
                <xsd:element ref="ns5:MediaServiceOCR" minOccurs="0"/>
                <xsd:element ref="ns5:MediaLengthInSeconds" minOccurs="0"/>
                <xsd:element ref="ns5:MediaServiceLocation" minOccurs="0"/>
                <xsd:element ref="ns1:_ip_UnifiedCompliancePolicyProperties" minOccurs="0"/>
                <xsd:element ref="ns1:_ip_UnifiedCompliancePolicyUIActio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d3ee9-3479-4d1a-800f-3c78a6e8605f" elementFormDefault="qualified">
    <xsd:import namespace="http://schemas.microsoft.com/office/2006/documentManagement/types"/>
    <xsd:import namespace="http://schemas.microsoft.com/office/infopath/2007/PartnerControls"/>
    <xsd:element name="lcf76f155ced4ddcb4097134ff3c332f" ma:index="8" nillable="true" ma:taxonomy="true" ma:internalName="lcf76f155ced4ddcb4097134ff3c332f" ma:taxonomyFieldName="MediaServiceImageTags" ma:displayName="Image Tags"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6ecc15-8312-4a28-b194-b1d1898e4531"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db05278d-940e-47e7-bbf2-8f28112d95e3}" ma:internalName="TaxCatchAll" ma:showField="CatchAllData" ma:web="e16ecc15-8312-4a28-b194-b1d1898e453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479aae8-87d1-4ac2-be0e-bbe0c32c0d0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f17a9f-e198-4eb6-ab75-efb2f0d30215"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16ecc15-8312-4a28-b194-b1d1898e4531" xsi:nil="true"/>
    <lcf76f155ced4ddcb4097134ff3c332f xmlns="291d3ee9-3479-4d1a-800f-3c78a6e8605f">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D72E06E-D6FF-47E6-86F0-D420E8FF8E08}">
  <ds:schemaRefs>
    <ds:schemaRef ds:uri="http://schemas.microsoft.com/sharepoint/v3/contenttype/forms"/>
  </ds:schemaRefs>
</ds:datastoreItem>
</file>

<file path=customXml/itemProps2.xml><?xml version="1.0" encoding="utf-8"?>
<ds:datastoreItem xmlns:ds="http://schemas.openxmlformats.org/officeDocument/2006/customXml" ds:itemID="{7C8A9635-A026-43A8-AEB8-FD39D2503A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91d3ee9-3479-4d1a-800f-3c78a6e8605f"/>
    <ds:schemaRef ds:uri="e16ecc15-8312-4a28-b194-b1d1898e4531"/>
    <ds:schemaRef ds:uri="f479aae8-87d1-4ac2-be0e-bbe0c32c0d0f"/>
    <ds:schemaRef ds:uri="33f17a9f-e198-4eb6-ab75-efb2f0d302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5509341-ED73-4DD2-BD3B-F088A5FF38D0}">
  <ds:schemaRefs>
    <ds:schemaRef ds:uri="http://purl.org/dc/dcmitype/"/>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8df472d7-c6c2-4a83-9678-74560c561a32"/>
    <ds:schemaRef ds:uri="011935c3-7b8f-4051-9031-3309db1e9416"/>
    <ds:schemaRef ds:uri="http://purl.org/dc/elements/1.1/"/>
    <ds:schemaRef ds:uri="e16ecc15-8312-4a28-b194-b1d1898e4531"/>
    <ds:schemaRef ds:uri="291d3ee9-3479-4d1a-800f-3c78a6e8605f"/>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TechInsights_MABU_PPT_Report_Template-16x9</Template>
  <TotalTime>1590</TotalTime>
  <Words>1950</Words>
  <Application>Microsoft Office PowerPoint</Application>
  <PresentationFormat>Widescreen</PresentationFormat>
  <Paragraphs>149</Paragraphs>
  <Slides>26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26</vt:i4>
      </vt:variant>
    </vt:vector>
  </HeadingPairs>
  <TitlesOfParts>
    <vt:vector size="34" baseType="lpstr">
      <vt:lpstr>Arial</vt:lpstr>
      <vt:lpstr>Calibri</vt:lpstr>
      <vt:lpstr>Poppins Light</vt:lpstr>
      <vt:lpstr>Segoe UI</vt:lpstr>
      <vt:lpstr>Segoe UI Semilight</vt:lpstr>
      <vt:lpstr>Wingdings</vt:lpstr>
      <vt:lpstr>Report Content Layouts</vt:lpstr>
      <vt:lpstr>Report Other Layouts</vt:lpstr>
      <vt:lpstr>Automotive AI: Unleasing New Possibilities &amp; Experiences</vt:lpstr>
      <vt:lpstr>PowerPoint Presentation</vt:lpstr>
      <vt:lpstr>AI in Automotive is NOT new!</vt:lpstr>
      <vt:lpstr>Automotive Software Survey – AI</vt:lpstr>
      <vt:lpstr>PowerPoint Presentation</vt:lpstr>
      <vt:lpstr>Generative AI – General Points</vt:lpstr>
      <vt:lpstr>Generative AI Risks &amp; Challenges</vt:lpstr>
      <vt:lpstr>Automotive Generative AI Use Cases</vt:lpstr>
      <vt:lpstr>Running Generative AI Models In-Vehicle</vt:lpstr>
      <vt:lpstr>Generative AI – Use Case Examples</vt:lpstr>
      <vt:lpstr>PowerPoint Presentation</vt:lpstr>
      <vt:lpstr>The Software-Defined Car is Built on Connectivity</vt:lpstr>
      <vt:lpstr>Connectivity will Largely Remain in a Dedicated TCU</vt:lpstr>
      <vt:lpstr>Expectation is For Two to Six OTA Updates a Year</vt:lpstr>
      <vt:lpstr>OTA Update Experience Mainly with EV Owners</vt:lpstr>
      <vt:lpstr>OEM Revenue Expectations Becoming More Realistic?</vt:lpstr>
      <vt:lpstr>PowerPoint Presentation</vt:lpstr>
      <vt:lpstr>The Smartphone Challenge for In-Vehicle AI</vt:lpstr>
      <vt:lpstr>Paid-for Connectivity Currently Excludes Older Drivers</vt:lpstr>
      <vt:lpstr>Subscription Interest Varies by Feature</vt:lpstr>
      <vt:lpstr>Net Promoter Scores for ADAS are Improving</vt:lpstr>
      <vt:lpstr>PowerPoint Presentation</vt:lpstr>
      <vt:lpstr>Conclusions</vt:lpstr>
      <vt:lpstr>Any Questions?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Automotive Infotainment and Telematics Market Update</dc:title>
  <dc:creator>Greg Basich</dc:creator>
  <cp:lastModifiedBy>Roger</cp:lastModifiedBy>
  <cp:revision>4</cp:revision>
  <dcterms:created xsi:type="dcterms:W3CDTF">2023-11-20T22:52:07Z</dcterms:created>
  <dcterms:modified xsi:type="dcterms:W3CDTF">2024-04-18T06:13:28Z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0x01010072899FF3BE7B0F4B8272A122A37B19D5</vt:lpwstr>
  </property>
  <property fmtid="{D5CDD505-2E9C-101B-9397-08002B2CF9AE}" pid="3" name="_dlc_DocIdItemGuid">
    <vt:lpwstr>2bea9d6d-c4ff-430f-be2a-1225753e7f36</vt:lpwstr>
  </property>
  <property fmtid="{D5CDD505-2E9C-101B-9397-08002B2CF9AE}" pid="4" name="MediaServiceImageTags">
    <vt:lpwstr/>
  </property>
</Properties>
</file>